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3" r:id="rId2"/>
    <p:sldId id="555" r:id="rId3"/>
    <p:sldId id="572" r:id="rId4"/>
    <p:sldId id="573" r:id="rId5"/>
    <p:sldId id="548" r:id="rId6"/>
    <p:sldId id="556" r:id="rId7"/>
    <p:sldId id="557" r:id="rId8"/>
    <p:sldId id="566" r:id="rId9"/>
    <p:sldId id="558" r:id="rId10"/>
    <p:sldId id="571" r:id="rId11"/>
    <p:sldId id="559" r:id="rId12"/>
    <p:sldId id="568" r:id="rId13"/>
    <p:sldId id="567" r:id="rId14"/>
    <p:sldId id="582" r:id="rId15"/>
    <p:sldId id="560" r:id="rId16"/>
    <p:sldId id="580" r:id="rId17"/>
    <p:sldId id="561" r:id="rId18"/>
    <p:sldId id="570" r:id="rId19"/>
    <p:sldId id="562" r:id="rId20"/>
    <p:sldId id="563" r:id="rId21"/>
    <p:sldId id="569" r:id="rId22"/>
    <p:sldId id="564" r:id="rId23"/>
    <p:sldId id="574" r:id="rId24"/>
    <p:sldId id="575" r:id="rId25"/>
    <p:sldId id="576" r:id="rId26"/>
    <p:sldId id="577" r:id="rId27"/>
    <p:sldId id="578" r:id="rId28"/>
    <p:sldId id="581" r:id="rId29"/>
    <p:sldId id="579" r:id="rId30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1B5BA2"/>
    <a:srgbClr val="87BBE0"/>
    <a:srgbClr val="D9445A"/>
    <a:srgbClr val="525152"/>
    <a:srgbClr val="0099CC"/>
    <a:srgbClr val="64646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57" autoAdjust="0"/>
    <p:restoredTop sz="77805" autoAdjust="0"/>
  </p:normalViewPr>
  <p:slideViewPr>
    <p:cSldViewPr>
      <p:cViewPr varScale="1">
        <p:scale>
          <a:sx n="91" d="100"/>
          <a:sy n="91" d="100"/>
        </p:scale>
        <p:origin x="-9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notesViewPr>
    <p:cSldViewPr>
      <p:cViewPr varScale="1">
        <p:scale>
          <a:sx n="76" d="100"/>
          <a:sy n="76" d="100"/>
        </p:scale>
        <p:origin x="-2154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5"/>
            <a:ext cx="294495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380065"/>
            <a:ext cx="294495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83AE7A5-BC95-4578-A1AA-10753EB13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690822"/>
            <a:ext cx="4985393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495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380065"/>
            <a:ext cx="2944958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246949E-9F66-4794-974B-E720CFB80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4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BCDE2-7C1E-4013-A825-A9472572E7B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EAC-84F8-45B9-A2C8-98AF547FC05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6949E-9F66-4794-974B-E720CFB809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6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cs typeface="Arial" charset="0"/>
              </a:rPr>
              <a:t>Although system says there are two steps, I prefer to think about it as a three-step process.</a:t>
            </a:r>
          </a:p>
          <a:p>
            <a:r>
              <a:rPr lang="en-US" dirty="0" smtClean="0">
                <a:cs typeface="Arial" charset="0"/>
              </a:rPr>
              <a:t>Using DDP somehow inverses the logical process of preparing a document, as you need to register it before you format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C054F-461B-4608-AD9A-71A28B6D7CE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default, your company will appear as a source.  You may keep it or remove it by selecting and clicking on “ADD”.</a:t>
            </a:r>
          </a:p>
          <a:p>
            <a:r>
              <a:rPr lang="en-US" dirty="0" smtClean="0"/>
              <a:t>Same for the question. </a:t>
            </a:r>
          </a:p>
          <a:p>
            <a:r>
              <a:rPr lang="en-US" dirty="0" smtClean="0"/>
              <a:t>Option for QALL exists.</a:t>
            </a:r>
          </a:p>
          <a:p>
            <a:r>
              <a:rPr lang="en-US" dirty="0" smtClean="0"/>
              <a:t>You can click on more than one source or question by using “shift” or “control”</a:t>
            </a:r>
          </a:p>
          <a:p>
            <a:r>
              <a:rPr lang="en-US" dirty="0" smtClean="0"/>
              <a:t>MAKE SURE THE SOURCES ON THE DOCUMENT CORRESPOND TO THE SOURCES ON THE DATABASE!!!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6949E-9F66-4794-974B-E720CFB809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Deadlines for submission of documents in a language other than English are necessarily longer: 2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6949E-9F66-4794-974B-E720CFB809F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case of arguments for or against the creation of a new Working Party.  You send three arguments in and then you think of an additional one.  That could be contained in an addendum.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6949E-9F66-4794-974B-E720CFB809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9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>
                <a:solidFill>
                  <a:srgbClr val="0C4B84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>
                <a:solidFill>
                  <a:srgbClr val="0C4B84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675" y="608012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886075" y="63023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B745-5AC0-4176-B741-09826A956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351D-C1AB-4B4C-91B4-F90D0820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71EF-955E-417F-831C-EC373A01F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ABF1-CB3E-4CE3-8EAB-0C2C1E8D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EBA5-3703-497C-9EC3-A6D2F79FD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0414-981B-4572-BC4C-1F1EC94A6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FD94-B31E-4030-B030-36C520293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939-12BC-4C45-BC13-F24D01EA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B6F6-20AC-4D94-B726-C5F2D6F40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CD8B-D2E4-41E7-A897-D3855452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D03D-8055-4D1B-BD97-7882F2E91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9350" y="6403975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3F8699-3534-4EF8-9D75-B26F3486D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5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612457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916238" y="63087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sbsg17@itu.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tsbsg13@itu.i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E701F53-FFCA-42EE-A89A-EC451498473C}" type="slidenum">
              <a:rPr lang="en-US" smtClean="0">
                <a:latin typeface="Zurich BT"/>
              </a:rPr>
              <a:pPr/>
              <a:t>1</a:t>
            </a:fld>
            <a:endParaRPr lang="en-US" smtClean="0">
              <a:latin typeface="Zurich BT"/>
            </a:endParaRPr>
          </a:p>
        </p:txBody>
      </p:sp>
      <p:sp>
        <p:nvSpPr>
          <p:cNvPr id="15362" name="Rectangle 1042"/>
          <p:cNvSpPr>
            <a:spLocks noGrp="1" noChangeArrowheads="1"/>
          </p:cNvSpPr>
          <p:nvPr>
            <p:ph type="ctrTitle"/>
          </p:nvPr>
        </p:nvSpPr>
        <p:spPr>
          <a:xfrm>
            <a:off x="785813" y="1164977"/>
            <a:ext cx="7772400" cy="1692771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zh-CN" sz="3600" dirty="0" smtClean="0">
                <a:ea typeface="SimSun" pitchFamily="2" charset="-122"/>
              </a:rPr>
              <a:t>Direct Document Posting (DDP)</a:t>
            </a:r>
            <a:endParaRPr lang="en-US" sz="7200" dirty="0" smtClean="0"/>
          </a:p>
        </p:txBody>
      </p:sp>
      <p:sp>
        <p:nvSpPr>
          <p:cNvPr id="122899" name="Rectangle 104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786188"/>
            <a:ext cx="6400800" cy="17859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ITU-T Study Group </a:t>
            </a: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 </a:t>
            </a: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meeting,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Geneva, </a:t>
            </a: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 </a:t>
            </a: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February 2012</a:t>
            </a:r>
          </a:p>
          <a:p>
            <a:pPr>
              <a:lnSpc>
                <a:spcPct val="90000"/>
              </a:lnSpc>
              <a:defRPr/>
            </a:pPr>
            <a:endParaRPr lang="en-US" sz="2000" dirty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Maite Comas Barnés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9375"/>
            <a:ext cx="7772400" cy="584775"/>
          </a:xfrm>
        </p:spPr>
        <p:txBody>
          <a:bodyPr/>
          <a:lstStyle/>
          <a:p>
            <a:r>
              <a:rPr lang="en-GB" sz="3200" dirty="0"/>
              <a:t>(1) Registering the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76872"/>
            <a:ext cx="7772400" cy="39683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contribution is now registered: the “envelope” appears on the web showing title, source, </a:t>
            </a:r>
            <a:r>
              <a:rPr lang="en-US" dirty="0" smtClean="0"/>
              <a:t>Question </a:t>
            </a:r>
            <a:r>
              <a:rPr lang="en-US" dirty="0" smtClean="0"/>
              <a:t>and the mention “</a:t>
            </a:r>
            <a:r>
              <a:rPr lang="en-US" dirty="0" smtClean="0">
                <a:solidFill>
                  <a:srgbClr val="FF0000"/>
                </a:solidFill>
              </a:rPr>
              <a:t>Not yet uploaded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2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3153"/>
            <a:ext cx="7772400" cy="1077218"/>
          </a:xfrm>
        </p:spPr>
        <p:txBody>
          <a:bodyPr/>
          <a:lstStyle/>
          <a:p>
            <a:r>
              <a:rPr lang="en-GB" sz="3200" dirty="0" smtClean="0"/>
              <a:t>(2) Formatting and adding </a:t>
            </a:r>
            <a:r>
              <a:rPr lang="en-GB" sz="3200" dirty="0"/>
              <a:t>the number to the </a:t>
            </a:r>
            <a:r>
              <a:rPr lang="en-GB" sz="3200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420888"/>
            <a:ext cx="7772400" cy="3824337"/>
          </a:xfrm>
        </p:spPr>
        <p:txBody>
          <a:bodyPr/>
          <a:lstStyle/>
          <a:p>
            <a:r>
              <a:rPr lang="en-US" dirty="0" smtClean="0"/>
              <a:t>Make sure you use the right template </a:t>
            </a:r>
            <a:r>
              <a:rPr lang="en-US" dirty="0" smtClean="0"/>
              <a:t>from the DDP web page (it </a:t>
            </a:r>
            <a:r>
              <a:rPr lang="en-US" dirty="0" smtClean="0"/>
              <a:t>will save TSB having to post a revision), and</a:t>
            </a:r>
          </a:p>
          <a:p>
            <a:r>
              <a:rPr lang="en-US" dirty="0" smtClean="0"/>
              <a:t>Insert the </a:t>
            </a:r>
            <a:r>
              <a:rPr lang="en-US" dirty="0" smtClean="0"/>
              <a:t>number to the contribution.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077218"/>
          </a:xfrm>
        </p:spPr>
        <p:txBody>
          <a:bodyPr/>
          <a:lstStyle/>
          <a:p>
            <a:r>
              <a:rPr lang="en-GB" sz="3200" dirty="0"/>
              <a:t>(2) Formatting and adding the number to the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908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70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077218"/>
          </a:xfrm>
        </p:spPr>
        <p:txBody>
          <a:bodyPr/>
          <a:lstStyle/>
          <a:p>
            <a:r>
              <a:rPr lang="en-GB" sz="3200" dirty="0"/>
              <a:t>(2) Formatting and adding the number to the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76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11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077218"/>
          </a:xfrm>
        </p:spPr>
        <p:txBody>
          <a:bodyPr/>
          <a:lstStyle/>
          <a:p>
            <a:r>
              <a:rPr lang="en-GB" sz="3200" dirty="0"/>
              <a:t>(2) Formatting and adding the number to the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Document format: </a:t>
            </a:r>
            <a:endParaRPr lang="en-US" dirty="0" smtClean="0"/>
          </a:p>
          <a:p>
            <a:r>
              <a:rPr lang="en-US" dirty="0" smtClean="0"/>
              <a:t>Either a single </a:t>
            </a:r>
            <a:r>
              <a:rPr lang="en-US" b="1" dirty="0"/>
              <a:t>W</a:t>
            </a:r>
            <a:r>
              <a:rPr lang="en-US" b="1" dirty="0" smtClean="0"/>
              <a:t>ord </a:t>
            </a:r>
            <a:r>
              <a:rPr lang="en-US" b="1" dirty="0" smtClean="0"/>
              <a:t>document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zip file </a:t>
            </a:r>
            <a:r>
              <a:rPr lang="en-US" dirty="0" smtClean="0"/>
              <a:t>in which one of the documents is a </a:t>
            </a:r>
            <a:r>
              <a:rPr lang="en-US" dirty="0" smtClean="0"/>
              <a:t>Word </a:t>
            </a:r>
            <a:r>
              <a:rPr lang="en-US" dirty="0" smtClean="0"/>
              <a:t>file bearing the template with the metadata (please use logical file naming)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35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9375"/>
            <a:ext cx="7772400" cy="584775"/>
          </a:xfrm>
        </p:spPr>
        <p:txBody>
          <a:bodyPr/>
          <a:lstStyle/>
          <a:p>
            <a:r>
              <a:rPr lang="en-GB" sz="3200" dirty="0" smtClean="0"/>
              <a:t>(3) Uploading </a:t>
            </a:r>
            <a:r>
              <a:rPr lang="en-GB" sz="3200" dirty="0"/>
              <a:t>the </a:t>
            </a:r>
            <a:r>
              <a:rPr lang="en-GB" sz="3200" dirty="0" smtClean="0"/>
              <a:t>contribution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772400" cy="3896345"/>
          </a:xfrm>
        </p:spPr>
        <p:txBody>
          <a:bodyPr/>
          <a:lstStyle/>
          <a:p>
            <a:r>
              <a:rPr lang="en-US" dirty="0" smtClean="0"/>
              <a:t>This can be done either immediately after registration, or</a:t>
            </a:r>
          </a:p>
          <a:p>
            <a:r>
              <a:rPr lang="en-US" dirty="0" smtClean="0"/>
              <a:t>Any time after registration but </a:t>
            </a:r>
            <a:r>
              <a:rPr lang="en-US" b="1" dirty="0" smtClean="0"/>
              <a:t>before the deadline.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3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764704"/>
            <a:ext cx="7772400" cy="584775"/>
          </a:xfrm>
        </p:spPr>
        <p:txBody>
          <a:bodyPr/>
          <a:lstStyle/>
          <a:p>
            <a:r>
              <a:rPr lang="en-GB" sz="3200" dirty="0"/>
              <a:t>(3) Uploading the contribution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2816"/>
            <a:ext cx="7772400" cy="4472409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Check the file before uploading it!!!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 descr="C:\Users\comas\AppData\Local\Microsoft\Windows\Temporary Internet Files\Content.IE5\G0TW8CPS\MC9001047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04" y="1988840"/>
            <a:ext cx="1739189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89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8444"/>
            <a:ext cx="7772400" cy="954107"/>
          </a:xfrm>
        </p:spPr>
        <p:txBody>
          <a:bodyPr/>
          <a:lstStyle/>
          <a:p>
            <a:r>
              <a:rPr lang="en-GB" sz="2800" dirty="0"/>
              <a:t>(3) Uploading the </a:t>
            </a:r>
            <a:r>
              <a:rPr lang="en-GB" sz="2800" dirty="0" smtClean="0"/>
              <a:t>contribution immediately after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52728" cy="508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575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461665"/>
          </a:xfrm>
        </p:spPr>
        <p:txBody>
          <a:bodyPr/>
          <a:lstStyle/>
          <a:p>
            <a:r>
              <a:rPr lang="en-GB" sz="2400" dirty="0"/>
              <a:t>(3) Uploading the contribution any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72808" cy="512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89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31142"/>
            <a:ext cx="7772400" cy="584775"/>
          </a:xfrm>
        </p:spPr>
        <p:txBody>
          <a:bodyPr/>
          <a:lstStyle/>
          <a:p>
            <a:r>
              <a:rPr lang="en-GB" sz="3200" dirty="0"/>
              <a:t>(3) Uploading the </a:t>
            </a:r>
            <a:r>
              <a:rPr lang="en-GB" sz="3200" dirty="0" smtClean="0"/>
              <a:t>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747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186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4CA5E650-CB27-4C74-A393-8B1D26DD4805}" type="slidenum">
              <a:rPr lang="en-US" smtClean="0">
                <a:latin typeface="Zurich BT"/>
              </a:rPr>
              <a:pPr/>
              <a:t>2</a:t>
            </a:fld>
            <a:endParaRPr lang="en-US" smtClean="0">
              <a:latin typeface="Zurich BT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760413" y="1699720"/>
            <a:ext cx="8169275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GB" sz="3600" b="1" dirty="0" smtClean="0"/>
              <a:t>Using Direct Document Posting (DDP) </a:t>
            </a:r>
            <a:r>
              <a:rPr lang="en-GB" sz="3600" dirty="0" smtClean="0"/>
              <a:t>– delegates </a:t>
            </a:r>
            <a:r>
              <a:rPr lang="en-GB" sz="3600" dirty="0" smtClean="0"/>
              <a:t>submit </a:t>
            </a:r>
            <a:r>
              <a:rPr lang="en-GB" sz="3600" dirty="0" smtClean="0"/>
              <a:t>the </a:t>
            </a:r>
            <a:r>
              <a:rPr lang="en-GB" sz="3600" dirty="0" smtClean="0"/>
              <a:t>contributions themselves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800" b="1" dirty="0"/>
              <a:t>By email </a:t>
            </a:r>
            <a:r>
              <a:rPr lang="en-US" sz="2800" dirty="0"/>
              <a:t>to the study group’s mailbox (in the case of </a:t>
            </a:r>
            <a:r>
              <a:rPr lang="en-US" sz="2800" dirty="0" smtClean="0"/>
              <a:t>SG 17: </a:t>
            </a:r>
            <a:r>
              <a:rPr lang="en-US" sz="2800" dirty="0" smtClean="0">
                <a:hlinkClick r:id="rId3"/>
              </a:rPr>
              <a:t>tsbsg17@itu.int</a:t>
            </a:r>
            <a:r>
              <a:rPr lang="en-US" sz="2800" dirty="0"/>
              <a:t>) </a:t>
            </a:r>
            <a:r>
              <a:rPr lang="en-US" sz="2800" dirty="0" smtClean="0"/>
              <a:t>–</a:t>
            </a:r>
            <a:br>
              <a:rPr lang="en-US" sz="2800" dirty="0" smtClean="0"/>
            </a:br>
            <a:r>
              <a:rPr lang="en-US" sz="2800" dirty="0" smtClean="0"/>
              <a:t>TSB </a:t>
            </a:r>
            <a:r>
              <a:rPr lang="en-US" sz="2800" dirty="0"/>
              <a:t>will do the </a:t>
            </a:r>
            <a:r>
              <a:rPr lang="en-US" sz="2800" dirty="0" smtClean="0"/>
              <a:t>processing</a:t>
            </a:r>
            <a:endParaRPr lang="en-GB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0413" y="185738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How to submit contributions</a:t>
            </a:r>
            <a:endParaRPr lang="en-US" sz="3600" b="1" kern="0" dirty="0">
              <a:solidFill>
                <a:srgbClr val="1B5BA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9376"/>
            <a:ext cx="7772400" cy="584775"/>
          </a:xfrm>
        </p:spPr>
        <p:txBody>
          <a:bodyPr/>
          <a:lstStyle/>
          <a:p>
            <a:r>
              <a:rPr lang="en-GB" sz="3200" dirty="0"/>
              <a:t>(3) Uploading the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04864"/>
            <a:ext cx="7772400" cy="4040361"/>
          </a:xfrm>
        </p:spPr>
        <p:txBody>
          <a:bodyPr/>
          <a:lstStyle/>
          <a:p>
            <a:r>
              <a:rPr lang="en-US" sz="2800" dirty="0" smtClean="0"/>
              <a:t>Once the contribution has been uploaded, you will receive an email confirming the uploading.</a:t>
            </a:r>
          </a:p>
          <a:p>
            <a:r>
              <a:rPr lang="en-US" sz="2800" dirty="0" smtClean="0"/>
              <a:t>Make sure you keep the registration and uploading emails: you will need the password/document number if you want to make any modifications or upload a revision.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8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84775"/>
          </a:xfrm>
        </p:spPr>
        <p:txBody>
          <a:bodyPr/>
          <a:lstStyle/>
          <a:p>
            <a:r>
              <a:rPr lang="en-GB" sz="3200" dirty="0"/>
              <a:t>(3) Uploading the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24736" cy="517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24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1599"/>
            <a:ext cx="7772400" cy="1200329"/>
          </a:xfrm>
        </p:spPr>
        <p:txBody>
          <a:bodyPr/>
          <a:lstStyle/>
          <a:p>
            <a:r>
              <a:rPr lang="en-GB" dirty="0"/>
              <a:t>How to use DDP: uploading the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780928"/>
            <a:ext cx="7772400" cy="34642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Your contribution is now available on the web with the mention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To be verified by TSB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04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3155"/>
            <a:ext cx="7772400" cy="1077218"/>
          </a:xfrm>
        </p:spPr>
        <p:txBody>
          <a:bodyPr/>
          <a:lstStyle/>
          <a:p>
            <a:r>
              <a:rPr lang="en-US" sz="3200" dirty="0" smtClean="0"/>
              <a:t>How to use DDP – uploading revisions/corrigenda/addenda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708920"/>
            <a:ext cx="7772400" cy="35363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document has already been registered, you simply need to upload the file from the main DDP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70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077218"/>
          </a:xfrm>
        </p:spPr>
        <p:txBody>
          <a:bodyPr/>
          <a:lstStyle/>
          <a:p>
            <a:r>
              <a:rPr lang="en-US" sz="3200" dirty="0"/>
              <a:t>How to use DDP – uploading revisions/corrigenda/addenda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151649" cy="48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19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3154"/>
            <a:ext cx="7772400" cy="1077218"/>
          </a:xfrm>
        </p:spPr>
        <p:txBody>
          <a:bodyPr/>
          <a:lstStyle/>
          <a:p>
            <a:r>
              <a:rPr lang="en-US" sz="3200" dirty="0"/>
              <a:t>How to use DDP – uploading revisions/corrigenda/addenda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6" y="2315001"/>
            <a:ext cx="6114713" cy="36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2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077218"/>
          </a:xfrm>
        </p:spPr>
        <p:txBody>
          <a:bodyPr/>
          <a:lstStyle/>
          <a:p>
            <a:r>
              <a:rPr lang="en-US" sz="3200" dirty="0"/>
              <a:t>How to use DDP – uploading revisions/corrigenda/addenda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82488" cy="48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01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3154"/>
            <a:ext cx="7772400" cy="1077218"/>
          </a:xfrm>
        </p:spPr>
        <p:txBody>
          <a:bodyPr/>
          <a:lstStyle/>
          <a:p>
            <a:r>
              <a:rPr lang="en-US" sz="3200" dirty="0"/>
              <a:t>How to use DDP – uploading revisions/corrigenda/addenda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04864"/>
            <a:ext cx="7772400" cy="404036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Revision ≠ corrigendum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b="1" dirty="0" smtClean="0"/>
              <a:t>revision</a:t>
            </a:r>
            <a:r>
              <a:rPr lang="en-US" dirty="0" smtClean="0"/>
              <a:t> is the whole document, including the change(s)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b="1" dirty="0" smtClean="0"/>
              <a:t>corrigendum</a:t>
            </a:r>
            <a:r>
              <a:rPr lang="en-US" dirty="0" smtClean="0"/>
              <a:t> is a one-pager that indicates where the change(s) take place and what it is/they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8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63154"/>
            <a:ext cx="7772400" cy="1077218"/>
          </a:xfrm>
        </p:spPr>
        <p:txBody>
          <a:bodyPr/>
          <a:lstStyle/>
          <a:p>
            <a:r>
              <a:rPr lang="en-US" sz="3200" dirty="0"/>
              <a:t>How to use DDP – uploading revisions/corrigenda/addenda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780928"/>
            <a:ext cx="7772400" cy="3464297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addendum</a:t>
            </a:r>
            <a:r>
              <a:rPr lang="en-US" dirty="0" smtClean="0"/>
              <a:t> is information that is additional to the contribution originally posted.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4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3" y="2708920"/>
            <a:ext cx="7772400" cy="35363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any questions or doubts, please contact the study group’s secretariat at </a:t>
            </a:r>
            <a:r>
              <a:rPr lang="en-US" dirty="0" smtClean="0">
                <a:hlinkClick r:id="rId2"/>
              </a:rPr>
              <a:t>tsbsg17@itu.int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0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641350"/>
          </a:xfrm>
        </p:spPr>
        <p:txBody>
          <a:bodyPr/>
          <a:lstStyle/>
          <a:p>
            <a:r>
              <a:rPr lang="en-US" dirty="0" smtClean="0"/>
              <a:t>DDP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276872"/>
            <a:ext cx="7772400" cy="3240062"/>
          </a:xfrm>
        </p:spPr>
        <p:txBody>
          <a:bodyPr/>
          <a:lstStyle/>
          <a:p>
            <a:r>
              <a:rPr lang="en-US" dirty="0" smtClean="0"/>
              <a:t>Is only available to </a:t>
            </a:r>
            <a:r>
              <a:rPr lang="en-US" b="1" dirty="0" smtClean="0"/>
              <a:t>TIES</a:t>
            </a:r>
            <a:r>
              <a:rPr lang="en-US" dirty="0" smtClean="0"/>
              <a:t> users</a:t>
            </a:r>
          </a:p>
          <a:p>
            <a:r>
              <a:rPr lang="en-US" b="1" dirty="0" smtClean="0"/>
              <a:t>Deadline</a:t>
            </a:r>
            <a:r>
              <a:rPr lang="en-US" dirty="0" smtClean="0"/>
              <a:t> for submission applies</a:t>
            </a:r>
          </a:p>
          <a:p>
            <a:r>
              <a:rPr lang="en-US" dirty="0" smtClean="0"/>
              <a:t>Is being updated and improved all the time – check for </a:t>
            </a:r>
            <a:r>
              <a:rPr lang="en-US" b="1" dirty="0" smtClean="0"/>
              <a:t>new features </a:t>
            </a:r>
            <a:r>
              <a:rPr lang="en-US" dirty="0" smtClean="0"/>
              <a:t>before each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CB6F6-20AC-4D94-B726-C5F2D6F40A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7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41350"/>
          </a:xfrm>
        </p:spPr>
        <p:txBody>
          <a:bodyPr/>
          <a:lstStyle/>
          <a:p>
            <a:r>
              <a:rPr lang="en-US" dirty="0" smtClean="0"/>
              <a:t>DDP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768752" cy="52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4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85813" y="562659"/>
            <a:ext cx="7772400" cy="646331"/>
          </a:xfrm>
        </p:spPr>
        <p:txBody>
          <a:bodyPr/>
          <a:lstStyle/>
          <a:p>
            <a:r>
              <a:rPr lang="en-GB" dirty="0" smtClean="0"/>
              <a:t>How to use DDP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4536504"/>
          </a:xfrm>
        </p:spPr>
        <p:txBody>
          <a:bodyPr/>
          <a:lstStyle/>
          <a:p>
            <a:pPr lvl="0"/>
            <a:r>
              <a:rPr lang="en-US" sz="2800" dirty="0" smtClean="0"/>
              <a:t>DDP is a three-step process:</a:t>
            </a:r>
          </a:p>
          <a:p>
            <a:pPr marL="457200" lvl="1" indent="0">
              <a:buNone/>
            </a:pPr>
            <a:r>
              <a:rPr lang="en-US" sz="2200" dirty="0" smtClean="0"/>
              <a:t>(1) You need to </a:t>
            </a:r>
            <a:r>
              <a:rPr lang="en-US" sz="2200" b="1" dirty="0" smtClean="0"/>
              <a:t>register </a:t>
            </a:r>
            <a:r>
              <a:rPr lang="en-US" sz="2200" dirty="0" smtClean="0"/>
              <a:t>your contribution: enter title, source and question and obtain the number;</a:t>
            </a:r>
          </a:p>
          <a:p>
            <a:pPr marL="457200" lvl="1" indent="0">
              <a:buNone/>
            </a:pPr>
            <a:r>
              <a:rPr lang="en-US" sz="2200" dirty="0" smtClean="0"/>
              <a:t>(2) You </a:t>
            </a:r>
            <a:r>
              <a:rPr lang="en-US" sz="2200" b="1" dirty="0" smtClean="0"/>
              <a:t>format</a:t>
            </a:r>
            <a:r>
              <a:rPr lang="en-US" sz="2200" dirty="0" smtClean="0"/>
              <a:t> your contribution with the correct header and </a:t>
            </a:r>
            <a:r>
              <a:rPr lang="en-US" sz="2200" b="1" dirty="0" smtClean="0"/>
              <a:t>add the number </a:t>
            </a:r>
            <a:r>
              <a:rPr lang="en-US" sz="2200" dirty="0" smtClean="0"/>
              <a:t>to the word file and save it;</a:t>
            </a:r>
          </a:p>
          <a:p>
            <a:pPr marL="457200" lvl="1" indent="0">
              <a:buNone/>
            </a:pPr>
            <a:r>
              <a:rPr lang="en-US" sz="2200" dirty="0" smtClean="0"/>
              <a:t>(3) Finally, you </a:t>
            </a:r>
            <a:r>
              <a:rPr lang="en-US" sz="2200" b="1" dirty="0" smtClean="0"/>
              <a:t>upload</a:t>
            </a:r>
            <a:r>
              <a:rPr lang="en-US" sz="2200" dirty="0" smtClean="0"/>
              <a:t> the saved contribution to the web.</a:t>
            </a:r>
          </a:p>
          <a:p>
            <a:pPr lvl="0"/>
            <a:r>
              <a:rPr lang="en-US" sz="2800" dirty="0" smtClean="0"/>
              <a:t>To use DDP, go to the study group’s home page and click on </a:t>
            </a:r>
            <a:r>
              <a:rPr lang="en-US" sz="2800" u="sng" dirty="0" smtClean="0"/>
              <a:t>Direct Document Posting</a:t>
            </a:r>
            <a:r>
              <a:rPr lang="en-US" sz="28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altLang="zh-CN" sz="2000" dirty="0" smtClean="0">
              <a:ea typeface="SimSun" pitchFamily="2" charset="-122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ea typeface="SimSun" pitchFamily="2" charset="-122"/>
              <a:cs typeface="Arial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009C-58F2-41C5-8556-9ECD656E8221}" type="slidenum">
              <a:rPr lang="en-US" smtClean="0">
                <a:latin typeface="Zurich BT"/>
              </a:rPr>
              <a:pPr/>
              <a:t>5</a:t>
            </a:fld>
            <a:endParaRPr lang="en-US" smtClean="0">
              <a:latin typeface="Zurich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63729"/>
            <a:ext cx="7772400" cy="523220"/>
          </a:xfrm>
        </p:spPr>
        <p:txBody>
          <a:bodyPr/>
          <a:lstStyle/>
          <a:p>
            <a:r>
              <a:rPr lang="en-GB" sz="2800" dirty="0" smtClean="0"/>
              <a:t>(1) Registering the contribution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7" cy="49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8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23220"/>
          </a:xfrm>
        </p:spPr>
        <p:txBody>
          <a:bodyPr/>
          <a:lstStyle/>
          <a:p>
            <a:r>
              <a:rPr lang="en-GB" sz="2800" dirty="0"/>
              <a:t>(1) Registering the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336705" cy="550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616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584775"/>
          </a:xfrm>
        </p:spPr>
        <p:txBody>
          <a:bodyPr/>
          <a:lstStyle/>
          <a:p>
            <a:r>
              <a:rPr lang="en-GB" sz="3200" dirty="0"/>
              <a:t>(1) Registering the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80728"/>
            <a:ext cx="673589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6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8935"/>
            <a:ext cx="7772400" cy="584775"/>
          </a:xfrm>
        </p:spPr>
        <p:txBody>
          <a:bodyPr/>
          <a:lstStyle/>
          <a:p>
            <a:r>
              <a:rPr lang="en-GB" sz="3200" dirty="0"/>
              <a:t>(1) Registering the contribution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40760" cy="517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4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D15DAC426A74E91982A7A3C20D1B9" ma:contentTypeVersion="4" ma:contentTypeDescription="Create a new document." ma:contentTypeScope="" ma:versionID="17454a831a91144736c0f0b9b46872f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0a370456390dc8c2763c4626a714d79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A7BD9E-6AD7-4E39-893D-DE66103855BC}"/>
</file>

<file path=customXml/itemProps2.xml><?xml version="1.0" encoding="utf-8"?>
<ds:datastoreItem xmlns:ds="http://schemas.openxmlformats.org/officeDocument/2006/customXml" ds:itemID="{85634573-C0F1-42EB-9B0B-021D4A73B95B}"/>
</file>

<file path=customXml/itemProps3.xml><?xml version="1.0" encoding="utf-8"?>
<ds:datastoreItem xmlns:ds="http://schemas.openxmlformats.org/officeDocument/2006/customXml" ds:itemID="{6118EFAD-8BCB-45D1-870F-1E64F4932DD1}"/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11813</TotalTime>
  <Words>795</Words>
  <Application>Microsoft Office PowerPoint</Application>
  <PresentationFormat>On-screen Show (4:3)</PresentationFormat>
  <Paragraphs>112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ITU-e</vt:lpstr>
      <vt:lpstr> Direct Document Posting (DDP)</vt:lpstr>
      <vt:lpstr>PowerPoint Presentation</vt:lpstr>
      <vt:lpstr>DDP</vt:lpstr>
      <vt:lpstr>DDP</vt:lpstr>
      <vt:lpstr>How to use DDP</vt:lpstr>
      <vt:lpstr>(1) Registering the contribution</vt:lpstr>
      <vt:lpstr>(1) Registering the contribution</vt:lpstr>
      <vt:lpstr>(1) Registering the contribution</vt:lpstr>
      <vt:lpstr>(1) Registering the contribution</vt:lpstr>
      <vt:lpstr>(1) Registering the contribution</vt:lpstr>
      <vt:lpstr>(2) Formatting and adding the number to the contribution</vt:lpstr>
      <vt:lpstr>(2) Formatting and adding the number to the contribution</vt:lpstr>
      <vt:lpstr>(2) Formatting and adding the number to the contribution</vt:lpstr>
      <vt:lpstr>(2) Formatting and adding the number to the contribution</vt:lpstr>
      <vt:lpstr>(3) Uploading the contribution</vt:lpstr>
      <vt:lpstr>(3) Uploading the contribution</vt:lpstr>
      <vt:lpstr>(3) Uploading the contribution immediately after registration</vt:lpstr>
      <vt:lpstr>(3) Uploading the contribution any time</vt:lpstr>
      <vt:lpstr>(3) Uploading the contribution</vt:lpstr>
      <vt:lpstr>(3) Uploading the contribution</vt:lpstr>
      <vt:lpstr>(3) Uploading the contribution</vt:lpstr>
      <vt:lpstr>How to use DDP: uploading the contribution</vt:lpstr>
      <vt:lpstr>How to use DDP – uploading revisions/corrigenda/addenda</vt:lpstr>
      <vt:lpstr>How to use DDP – uploading revisions/corrigenda/addenda</vt:lpstr>
      <vt:lpstr>How to use DDP – uploading revisions/corrigenda/addenda</vt:lpstr>
      <vt:lpstr>How to use DDP – uploading revisions/corrigenda/addenda</vt:lpstr>
      <vt:lpstr>How to use DDP – uploading revisions/corrigenda/addenda</vt:lpstr>
      <vt:lpstr>How to use DDP – uploading revisions/corrigenda/addenda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ITU-T: 2005 - 2008</dc:title>
  <dc:subject>(WTSA-08 report)</dc:subject>
  <dc:creator>ITU</dc:creator>
  <cp:keywords>ITU</cp:keywords>
  <cp:lastModifiedBy>euchner</cp:lastModifiedBy>
  <cp:revision>391</cp:revision>
  <cp:lastPrinted>2012-01-12T09:53:00Z</cp:lastPrinted>
  <dcterms:created xsi:type="dcterms:W3CDTF">2006-05-30T12:53:59Z</dcterms:created>
  <dcterms:modified xsi:type="dcterms:W3CDTF">2012-02-07T17:15:56Z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or">
    <vt:lpwstr>;#ITU-D;#</vt:lpwstr>
  </property>
  <property fmtid="{D5CDD505-2E9C-101B-9397-08002B2CF9AE}" pid="3" name="Web Link">
    <vt:lpwstr>http://www.mobileworldcongress.com/homepage.htm, http://www.mobileworldcongress.com/homepage.htm</vt:lpwstr>
  </property>
  <property fmtid="{D5CDD505-2E9C-101B-9397-08002B2CF9AE}" pid="4" name="Other Keyword(s)">
    <vt:lpwstr/>
  </property>
  <property fmtid="{D5CDD505-2E9C-101B-9397-08002B2CF9AE}" pid="5" name="ContentType">
    <vt:lpwstr>Document</vt:lpwstr>
  </property>
  <property fmtid="{D5CDD505-2E9C-101B-9397-08002B2CF9AE}" pid="6" name="Location">
    <vt:lpwstr>Barcelona, Spain</vt:lpwstr>
  </property>
  <property fmtid="{D5CDD505-2E9C-101B-9397-08002B2CF9AE}" pid="7" name="Author0">
    <vt:lpwstr/>
  </property>
  <property fmtid="{D5CDD505-2E9C-101B-9397-08002B2CF9AE}" pid="8" name="Date">
    <vt:lpwstr>2008-02-13T00:00:00Z</vt:lpwstr>
  </property>
  <property fmtid="{D5CDD505-2E9C-101B-9397-08002B2CF9AE}" pid="9" name="Event">
    <vt:lpwstr>GSMA Mobile World Congress</vt:lpwstr>
  </property>
  <property fmtid="{D5CDD505-2E9C-101B-9397-08002B2CF9AE}" pid="10" name="display_urn:schemas-microsoft-com:office:office#PPTAuthor">
    <vt:lpwstr>Touré, Hamadoun</vt:lpwstr>
  </property>
  <property fmtid="{D5CDD505-2E9C-101B-9397-08002B2CF9AE}" pid="11" name="PPTAuthor">
    <vt:lpwstr>78;#ITU_USERS\toure</vt:lpwstr>
  </property>
  <property fmtid="{D5CDD505-2E9C-101B-9397-08002B2CF9AE}" pid="12" name="ContentTypeId">
    <vt:lpwstr>0x0101003E9D15DAC426A74E91982A7A3C20D1B9</vt:lpwstr>
  </property>
</Properties>
</file>