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9" r:id="rId3"/>
    <p:sldId id="322" r:id="rId4"/>
    <p:sldId id="290" r:id="rId5"/>
    <p:sldId id="291" r:id="rId6"/>
    <p:sldId id="325" r:id="rId7"/>
    <p:sldId id="315" r:id="rId8"/>
    <p:sldId id="293" r:id="rId9"/>
    <p:sldId id="316" r:id="rId10"/>
    <p:sldId id="330" r:id="rId11"/>
    <p:sldId id="331" r:id="rId12"/>
    <p:sldId id="332" r:id="rId13"/>
    <p:sldId id="333" r:id="rId14"/>
    <p:sldId id="334" r:id="rId15"/>
    <p:sldId id="335" r:id="rId1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lgerian" pitchFamily="82" charset="0"/>
        <a:ea typeface="宋体" pitchFamily="2" charset="-122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lgerian" pitchFamily="82" charset="0"/>
        <a:ea typeface="宋体" pitchFamily="2" charset="-122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lgerian" pitchFamily="82" charset="0"/>
        <a:ea typeface="宋体" pitchFamily="2" charset="-122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lgerian" pitchFamily="82" charset="0"/>
        <a:ea typeface="宋体" pitchFamily="2" charset="-122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lgerian" pitchFamily="82" charset="0"/>
        <a:ea typeface="宋体" pitchFamily="2" charset="-122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lgerian" pitchFamily="82" charset="0"/>
        <a:ea typeface="宋体" pitchFamily="2" charset="-122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lgerian" pitchFamily="82" charset="0"/>
        <a:ea typeface="宋体" pitchFamily="2" charset="-122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lgerian" pitchFamily="82" charset="0"/>
        <a:ea typeface="宋体" pitchFamily="2" charset="-122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lgerian" pitchFamily="82" charset="0"/>
        <a:ea typeface="宋体" pitchFamily="2" charset="-122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9900"/>
    <a:srgbClr val="CC6600"/>
    <a:srgbClr val="006600"/>
    <a:srgbClr val="339933"/>
    <a:srgbClr val="CC3300"/>
    <a:srgbClr val="FF9900"/>
    <a:srgbClr val="CC00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5277" autoAdjust="0"/>
  </p:normalViewPr>
  <p:slideViewPr>
    <p:cSldViewPr>
      <p:cViewPr varScale="1">
        <p:scale>
          <a:sx n="49" d="100"/>
          <a:sy n="49" d="100"/>
        </p:scale>
        <p:origin x="-154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872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E6661070-224A-4B3B-BF0B-D82B83F4BAD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73508A4-66F1-4D41-BEAF-CDFBE99F2CA7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87C05B-E7BB-4597-A633-EDDA0BCD8D20}" type="slidenum">
              <a:rPr lang="zh-CN" altLang="en-US"/>
              <a:pPr/>
              <a:t>4</a:t>
            </a:fld>
            <a:endParaRPr lang="en-US" altLang="zh-CN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588322-106A-4576-82E9-9B92E40B673C}" type="slidenum">
              <a:rPr lang="zh-CN" altLang="en-US"/>
              <a:pPr/>
              <a:t>5</a:t>
            </a:fld>
            <a:endParaRPr lang="en-US" altLang="zh-CN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CBD9C5-5F79-4837-82D9-AC793F69970D}" type="slidenum">
              <a:rPr lang="zh-CN" altLang="en-US"/>
              <a:pPr/>
              <a:t>7</a:t>
            </a:fld>
            <a:endParaRPr lang="en-US" altLang="zh-CN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3508A4-66F1-4D41-BEAF-CDFBE99F2CA7}" type="slidenum">
              <a:rPr lang="zh-CN" altLang="en-US" smtClean="0"/>
              <a:pPr/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70167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519113"/>
          </a:xfrm>
        </p:spPr>
        <p:txBody>
          <a:bodyPr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1295400" cy="381000"/>
          </a:xfrm>
        </p:spPr>
        <p:txBody>
          <a:bodyPr/>
          <a:lstStyle>
            <a:lvl1pPr>
              <a:defRPr/>
            </a:lvl1pPr>
          </a:lstStyle>
          <a:p>
            <a:fld id="{9A8E03A0-A80B-49E1-B423-45430EBDB4BC}" type="datetime1">
              <a:rPr lang="zh-CN" altLang="en-US"/>
              <a:pPr/>
              <a:t>2011/8/17</a:t>
            </a:fld>
            <a:endParaRPr lang="en-US"/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1752600" y="6477000"/>
            <a:ext cx="44196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mcs</a:t>
            </a:r>
          </a:p>
          <a:p>
            <a:endParaRPr lang="en-US"/>
          </a:p>
        </p:txBody>
      </p:sp>
      <p:sp>
        <p:nvSpPr>
          <p:cNvPr id="15258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7000"/>
            <a:ext cx="2133600" cy="381000"/>
          </a:xfrm>
        </p:spPr>
        <p:txBody>
          <a:bodyPr/>
          <a:lstStyle>
            <a:lvl1pPr>
              <a:defRPr sz="1400"/>
            </a:lvl1pPr>
          </a:lstStyle>
          <a:p>
            <a:fld id="{2064DCCC-FF23-4DF9-AB1A-41DC38BEBFC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52583" name="Picture 7" descr="FOS_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104775"/>
            <a:ext cx="20447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584" name="Picture 8" descr="s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1676400" cy="41433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B8059A-07A4-46AB-AD25-FA85AD6F6023}" type="datetime1">
              <a:rPr lang="zh-CN" altLang="en-US"/>
              <a:pPr/>
              <a:t>2011/8/17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4A93E-C049-4BBC-AB28-6EAE2B7BCA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288925"/>
            <a:ext cx="2076450" cy="3267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88925"/>
            <a:ext cx="6076950" cy="3267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56FC93-4225-4000-928C-B88E605D8E26}" type="datetime1">
              <a:rPr lang="zh-CN" altLang="en-US"/>
              <a:pPr/>
              <a:t>2011/8/17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3161B-F889-45FC-8B53-1A1C60C23C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A82591-4AC6-4C0E-9595-64021511845A}" type="datetime1">
              <a:rPr lang="zh-CN" altLang="en-US"/>
              <a:pPr/>
              <a:t>2011/8/17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B6AA8-BF85-4648-AC12-F77DCBB00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79A680-7C13-470E-A610-DD840688122C}" type="datetime1">
              <a:rPr lang="zh-CN" altLang="en-US"/>
              <a:pPr/>
              <a:t>2011/8/17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4BD3D-EFEC-49BF-9FD3-8B002AB76C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226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226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A4EA5A-5B6A-4A78-92F7-3994E5B0E0CE}" type="datetime1">
              <a:rPr lang="zh-CN" altLang="en-US"/>
              <a:pPr/>
              <a:t>2011/8/17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5A80F-C4BD-424B-8390-76A1BF1088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32CF90-27CD-41ED-9460-AC187F48F31C}" type="datetime1">
              <a:rPr lang="zh-CN" altLang="en-US"/>
              <a:pPr/>
              <a:t>2011/8/17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59556-A77A-46B0-9524-4DC9032612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EA96BB-A19B-407B-A704-4FE265F33F77}" type="datetime1">
              <a:rPr lang="zh-CN" altLang="en-US"/>
              <a:pPr/>
              <a:t>2011/8/17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B8A836-AD55-42F4-AE72-A602973D20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51AF5D-8AFF-41E1-B79B-60F1F7807CE8}" type="datetime1">
              <a:rPr lang="zh-CN" altLang="en-US"/>
              <a:pPr/>
              <a:t>2011/8/17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B7FB4-6251-41F6-A89C-F412DB3643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902E6C-1771-41A1-AF2A-8A5A52133F49}" type="datetime1">
              <a:rPr lang="zh-CN" altLang="en-US"/>
              <a:pPr/>
              <a:t>2011/8/17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9851A-44B2-4EEF-9B97-2E3FB8C89B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889E1-B33E-454B-9714-A0F3F4A21E6F}" type="datetime1">
              <a:rPr lang="zh-CN" altLang="en-US"/>
              <a:pPr/>
              <a:t>2011/8/17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1D3F4-68E6-481E-9E3E-266BCF6A11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4" name="Picture 2" descr="FOS_H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59700" y="6019800"/>
            <a:ext cx="12954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692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SG">
              <a:solidFill>
                <a:srgbClr val="115DA3"/>
              </a:solidFill>
              <a:latin typeface="Arial" charset="0"/>
            </a:endParaRP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88925"/>
            <a:ext cx="830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226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69088"/>
            <a:ext cx="114300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+mn-lt"/>
              </a:defRPr>
            </a:lvl1pPr>
          </a:lstStyle>
          <a:p>
            <a:fld id="{AEE61CC4-0AEA-4BAB-92D7-B86952BCC373}" type="datetime1">
              <a:rPr lang="zh-CN" altLang="en-US"/>
              <a:pPr/>
              <a:t>2011/8/17</a:t>
            </a:fld>
            <a:endParaRPr lang="en-US"/>
          </a:p>
        </p:txBody>
      </p:sp>
      <p:sp>
        <p:nvSpPr>
          <p:cNvPr id="15155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553200"/>
            <a:ext cx="525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en-US"/>
              <a:t>mcs</a:t>
            </a:r>
          </a:p>
        </p:txBody>
      </p:sp>
      <p:sp>
        <p:nvSpPr>
          <p:cNvPr id="15156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08900" y="6629400"/>
            <a:ext cx="129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+mn-lt"/>
              </a:defRPr>
            </a:lvl1pPr>
          </a:lstStyle>
          <a:p>
            <a:fld id="{9E13DBBD-2799-4D00-91B9-ACB223E4F4AE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51561" name="Picture 9" descr="si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172200"/>
            <a:ext cx="1066800" cy="2778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rgbClr val="C692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C69200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C69200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C69200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C692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C692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C692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C692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C692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379B324A-11CA-4940-B67F-D29EFBE65015}" type="datetime1">
              <a:rPr lang="zh-CN" altLang="en-US"/>
              <a:pPr/>
              <a:t>2011/8/17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64EE5E5-BEB3-45BD-959D-6B41B7210161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157952"/>
            <a:ext cx="8785225" cy="2554545"/>
          </a:xfrm>
        </p:spPr>
        <p:txBody>
          <a:bodyPr/>
          <a:lstStyle/>
          <a:p>
            <a:r>
              <a:rPr lang="en-US" altLang="zh-CN" sz="4400" dirty="0" smtClean="0">
                <a:solidFill>
                  <a:srgbClr val="CC99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RFID Security &amp; Privacy at both Physical and System Levels</a:t>
            </a:r>
            <a:br>
              <a:rPr lang="en-US" altLang="zh-CN" sz="4400" dirty="0" smtClean="0">
                <a:solidFill>
                  <a:srgbClr val="CC99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en-US" altLang="zh-CN" sz="4400" dirty="0" smtClean="0">
                <a:solidFill>
                  <a:srgbClr val="CC99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altLang="zh-CN" sz="2800" dirty="0" smtClean="0">
                <a:solidFill>
                  <a:srgbClr val="CC99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Presentation to </a:t>
            </a:r>
            <a:r>
              <a:rPr lang="en-US" altLang="zh-CN" sz="2800" dirty="0" err="1" smtClean="0">
                <a:solidFill>
                  <a:srgbClr val="CC99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IoT</a:t>
            </a:r>
            <a:r>
              <a:rPr lang="en-US" altLang="zh-CN" sz="2800" dirty="0" smtClean="0">
                <a:solidFill>
                  <a:srgbClr val="CC99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-GSI</a:t>
            </a:r>
            <a:br>
              <a:rPr lang="en-US" altLang="zh-CN" sz="2800" dirty="0" smtClean="0">
                <a:solidFill>
                  <a:srgbClr val="CC99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en-US" altLang="zh-CN" sz="2800" dirty="0" smtClean="0">
                <a:solidFill>
                  <a:srgbClr val="CC99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26</a:t>
            </a:r>
            <a:r>
              <a:rPr lang="en-US" altLang="zh-CN" sz="2800" baseline="30000" dirty="0" smtClean="0">
                <a:solidFill>
                  <a:srgbClr val="CC99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altLang="zh-CN" sz="2800" dirty="0" smtClean="0">
                <a:solidFill>
                  <a:srgbClr val="CC99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zh-CN" sz="2800" dirty="0" smtClean="0">
                <a:solidFill>
                  <a:srgbClr val="CC99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August 2011</a:t>
            </a:r>
            <a:endParaRPr lang="en-US" altLang="zh-CN" sz="4400" dirty="0">
              <a:solidFill>
                <a:srgbClr val="CC9900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47664" y="3501008"/>
            <a:ext cx="6400800" cy="2529923"/>
          </a:xfrm>
          <a:noFill/>
          <a:ln/>
        </p:spPr>
        <p:txBody>
          <a:bodyPr/>
          <a:lstStyle/>
          <a:p>
            <a:endParaRPr lang="en-US" altLang="zh-CN" sz="2400" dirty="0" smtClean="0">
              <a:ea typeface="宋体" pitchFamily="2" charset="-122"/>
            </a:endParaRPr>
          </a:p>
          <a:p>
            <a:endParaRPr lang="en-US" altLang="zh-CN" sz="2400" dirty="0">
              <a:ea typeface="宋体" pitchFamily="2" charset="-122"/>
            </a:endParaRPr>
          </a:p>
          <a:p>
            <a:r>
              <a:rPr lang="en-US" altLang="zh-CN" dirty="0">
                <a:latin typeface="Calibri" pitchFamily="34" charset="0"/>
                <a:ea typeface="宋体" pitchFamily="2" charset="-122"/>
              </a:rPr>
              <a:t>Robert H. </a:t>
            </a:r>
            <a:r>
              <a:rPr lang="en-US" altLang="zh-CN" dirty="0" smtClean="0">
                <a:latin typeface="Calibri" pitchFamily="34" charset="0"/>
                <a:ea typeface="宋体" pitchFamily="2" charset="-122"/>
              </a:rPr>
              <a:t>Deng &amp; Yingjiu Li</a:t>
            </a:r>
          </a:p>
          <a:p>
            <a:r>
              <a:rPr lang="en-US" altLang="zh-CN" dirty="0" smtClean="0">
                <a:latin typeface="Calibri" pitchFamily="34" charset="0"/>
                <a:ea typeface="宋体" pitchFamily="2" charset="-122"/>
              </a:rPr>
              <a:t>School of Information Systems</a:t>
            </a:r>
            <a:endParaRPr lang="en-US" altLang="zh-CN" dirty="0">
              <a:latin typeface="Calibri" pitchFamily="34" charset="0"/>
              <a:ea typeface="宋体" pitchFamily="2" charset="-122"/>
            </a:endParaRPr>
          </a:p>
          <a:p>
            <a:r>
              <a:rPr lang="en-US" altLang="zh-CN" sz="3200" dirty="0">
                <a:latin typeface="Calibri" pitchFamily="34" charset="0"/>
                <a:ea typeface="宋体" pitchFamily="2" charset="-122"/>
              </a:rPr>
              <a:t>Singapore Management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436"/>
            <a:ext cx="8305800" cy="1200329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IoT</a:t>
            </a:r>
            <a:r>
              <a:rPr lang="en-US" dirty="0" smtClean="0"/>
              <a:t> Architecture for Sharing RFID Information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5560" y="6669088"/>
            <a:ext cx="1143000" cy="188912"/>
          </a:xfrm>
        </p:spPr>
        <p:txBody>
          <a:bodyPr/>
          <a:lstStyle/>
          <a:p>
            <a:fld id="{4BA82591-4AC6-4C0E-9595-64021511845A}" type="datetime1">
              <a:rPr lang="zh-CN" altLang="en-US" smtClean="0"/>
              <a:pPr/>
              <a:t>2011/8/17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77260" y="6629400"/>
            <a:ext cx="1295400" cy="228600"/>
          </a:xfrm>
        </p:spPr>
        <p:txBody>
          <a:bodyPr/>
          <a:lstStyle/>
          <a:p>
            <a:fld id="{CD8B6AA8-BF85-4648-AC12-F77DCBB00589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19" descr="RFID-T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7610" y="5519736"/>
            <a:ext cx="5048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Grafik 17" descr="Mobiles Lesegerät (freigestellt)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47935" y="4510086"/>
            <a:ext cx="444500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ylinder 54"/>
          <p:cNvSpPr/>
          <p:nvPr/>
        </p:nvSpPr>
        <p:spPr>
          <a:xfrm>
            <a:off x="2187610" y="3646486"/>
            <a:ext cx="531813" cy="430213"/>
          </a:xfrm>
          <a:prstGeom prst="can">
            <a:avLst>
              <a:gd name="adj" fmla="val 184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3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476535" y="5086349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2476535" y="407828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711468" y="5572140"/>
            <a:ext cx="1146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RFID tags</a:t>
            </a:r>
            <a:endParaRPr lang="en-US" sz="1600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11468" y="4643446"/>
            <a:ext cx="1431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RFID readers</a:t>
            </a:r>
            <a:endParaRPr lang="en-US" sz="160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11468" y="3571876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Information service</a:t>
            </a:r>
            <a:endParaRPr lang="en-US" sz="1600" dirty="0">
              <a:latin typeface="+mn-lt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497022" y="3286124"/>
            <a:ext cx="2786082" cy="29289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497022" y="6143644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Enterprise information system</a:t>
            </a:r>
            <a:endParaRPr lang="en-US" sz="1600" dirty="0">
              <a:latin typeface="+mn-lt"/>
            </a:endParaRPr>
          </a:p>
        </p:txBody>
      </p:sp>
      <p:pic>
        <p:nvPicPr>
          <p:cNvPr id="22" name="Picture 19" descr="RFID-T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5328" y="5519736"/>
            <a:ext cx="5048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Grafik 17" descr="Mobiles Lesegerät (freigestellt)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5653" y="4510086"/>
            <a:ext cx="444500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Zylinder 54"/>
          <p:cNvSpPr/>
          <p:nvPr/>
        </p:nvSpPr>
        <p:spPr>
          <a:xfrm>
            <a:off x="6545328" y="3646486"/>
            <a:ext cx="531813" cy="430213"/>
          </a:xfrm>
          <a:prstGeom prst="can">
            <a:avLst>
              <a:gd name="adj" fmla="val 184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3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 flipV="1">
            <a:off x="6834253" y="5086349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Line 8"/>
          <p:cNvSpPr>
            <a:spLocks noChangeShapeType="1"/>
          </p:cNvSpPr>
          <p:nvPr/>
        </p:nvSpPr>
        <p:spPr bwMode="auto">
          <a:xfrm flipV="1">
            <a:off x="6834253" y="407828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069186" y="5621552"/>
            <a:ext cx="15033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RFID tags</a:t>
            </a:r>
            <a:endParaRPr lang="en-US" sz="1600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69186" y="4643446"/>
            <a:ext cx="16462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RFID readers</a:t>
            </a:r>
            <a:endParaRPr lang="en-US" sz="1600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69186" y="3571876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Information service</a:t>
            </a:r>
            <a:endParaRPr lang="en-US" sz="1600" dirty="0">
              <a:latin typeface="+mn-lt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5854740" y="3286124"/>
            <a:ext cx="2786082" cy="29289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854740" y="6143644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Enterprise information system</a:t>
            </a:r>
            <a:endParaRPr lang="en-US" sz="1600" dirty="0">
              <a:latin typeface="+mn-lt"/>
            </a:endParaRPr>
          </a:p>
        </p:txBody>
      </p:sp>
      <p:cxnSp>
        <p:nvCxnSpPr>
          <p:cNvPr id="33" name="Straight Arrow Connector 32"/>
          <p:cNvCxnSpPr>
            <a:stCxn id="16" idx="3"/>
            <a:endCxn id="22" idx="1"/>
          </p:cNvCxnSpPr>
          <p:nvPr/>
        </p:nvCxnSpPr>
        <p:spPr>
          <a:xfrm>
            <a:off x="3857620" y="5741417"/>
            <a:ext cx="2687708" cy="29144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568856" y="4572008"/>
            <a:ext cx="1000132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ylinder 54"/>
          <p:cNvSpPr/>
          <p:nvPr/>
        </p:nvSpPr>
        <p:spPr>
          <a:xfrm>
            <a:off x="4068790" y="1860536"/>
            <a:ext cx="531813" cy="430213"/>
          </a:xfrm>
          <a:prstGeom prst="can">
            <a:avLst>
              <a:gd name="adj" fmla="val 184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3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592648" y="1785926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Discovery service</a:t>
            </a:r>
            <a:endParaRPr lang="en-US" sz="1600" dirty="0">
              <a:latin typeface="+mn-lt"/>
            </a:endParaRPr>
          </a:p>
        </p:txBody>
      </p:sp>
      <p:sp>
        <p:nvSpPr>
          <p:cNvPr id="39" name="Cloud 38"/>
          <p:cNvSpPr/>
          <p:nvPr/>
        </p:nvSpPr>
        <p:spPr>
          <a:xfrm>
            <a:off x="3783038" y="1500174"/>
            <a:ext cx="2214578" cy="1214446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643570" y="2304628"/>
            <a:ext cx="13573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Internet</a:t>
            </a:r>
            <a:endParaRPr lang="en-US" sz="1600" dirty="0">
              <a:latin typeface="+mn-lt"/>
            </a:endParaRPr>
          </a:p>
        </p:txBody>
      </p:sp>
      <p:pic>
        <p:nvPicPr>
          <p:cNvPr id="1026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1714488"/>
            <a:ext cx="740019" cy="702366"/>
          </a:xfrm>
          <a:prstGeom prst="rect">
            <a:avLst/>
          </a:prstGeom>
          <a:noFill/>
        </p:spPr>
      </p:pic>
      <p:sp>
        <p:nvSpPr>
          <p:cNvPr id="42" name="TextBox 41"/>
          <p:cNvSpPr txBox="1"/>
          <p:nvPr/>
        </p:nvSpPr>
        <p:spPr>
          <a:xfrm>
            <a:off x="500034" y="2357430"/>
            <a:ext cx="1071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User</a:t>
            </a:r>
            <a:endParaRPr lang="en-US" sz="1600" dirty="0">
              <a:latin typeface="+mn-lt"/>
            </a:endParaRPr>
          </a:p>
        </p:txBody>
      </p:sp>
      <p:cxnSp>
        <p:nvCxnSpPr>
          <p:cNvPr id="46" name="Straight Arrow Connector 45"/>
          <p:cNvCxnSpPr>
            <a:stCxn id="1026" idx="3"/>
            <a:endCxn id="37" idx="2"/>
          </p:cNvCxnSpPr>
          <p:nvPr/>
        </p:nvCxnSpPr>
        <p:spPr>
          <a:xfrm>
            <a:off x="1311491" y="2065671"/>
            <a:ext cx="2757299" cy="997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8" idx="1"/>
          </p:cNvCxnSpPr>
          <p:nvPr/>
        </p:nvCxnSpPr>
        <p:spPr>
          <a:xfrm rot="16200000" flipH="1">
            <a:off x="1225156" y="2418125"/>
            <a:ext cx="1360494" cy="1096227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24" idx="2"/>
          </p:cNvCxnSpPr>
          <p:nvPr/>
        </p:nvCxnSpPr>
        <p:spPr>
          <a:xfrm>
            <a:off x="1463891" y="2218071"/>
            <a:ext cx="5081437" cy="164352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8" idx="1"/>
          </p:cNvCxnSpPr>
          <p:nvPr/>
        </p:nvCxnSpPr>
        <p:spPr>
          <a:xfrm rot="5400000" flipH="1" flipV="1">
            <a:off x="2618197" y="2121312"/>
            <a:ext cx="1360494" cy="168985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24" idx="1"/>
          </p:cNvCxnSpPr>
          <p:nvPr/>
        </p:nvCxnSpPr>
        <p:spPr>
          <a:xfrm>
            <a:off x="4429124" y="2285992"/>
            <a:ext cx="2382111" cy="1360494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feld 42"/>
          <p:cNvSpPr txBox="1">
            <a:spLocks noChangeArrowheads="1"/>
          </p:cNvSpPr>
          <p:nvPr/>
        </p:nvSpPr>
        <p:spPr bwMode="auto">
          <a:xfrm>
            <a:off x="5072066" y="2857496"/>
            <a:ext cx="14352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2813"/>
            <a:r>
              <a:rPr lang="en-US" sz="1400" i="1" dirty="0" smtClean="0">
                <a:latin typeface="Tahoma" pitchFamily="34" charset="0"/>
              </a:rPr>
              <a:t>Publish/ </a:t>
            </a:r>
            <a:r>
              <a:rPr lang="en-US" sz="1400" i="1" dirty="0">
                <a:latin typeface="Tahoma" pitchFamily="34" charset="0"/>
              </a:rPr>
              <a:t>Update</a:t>
            </a:r>
            <a:endParaRPr lang="en-US" sz="1400" dirty="0">
              <a:latin typeface="Tahoma" pitchFamily="34" charset="0"/>
            </a:endParaRPr>
          </a:p>
        </p:txBody>
      </p:sp>
      <p:sp>
        <p:nvSpPr>
          <p:cNvPr id="61" name="Textfeld 42"/>
          <p:cNvSpPr txBox="1">
            <a:spLocks noChangeArrowheads="1"/>
          </p:cNvSpPr>
          <p:nvPr/>
        </p:nvSpPr>
        <p:spPr bwMode="auto">
          <a:xfrm>
            <a:off x="1785918" y="1763901"/>
            <a:ext cx="13628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2813"/>
            <a:r>
              <a:rPr lang="en-US" sz="1400" i="1" dirty="0" smtClean="0">
                <a:latin typeface="Tahoma" pitchFamily="34" charset="0"/>
              </a:rPr>
              <a:t>Query/ Answer</a:t>
            </a:r>
            <a:endParaRPr lang="en-US" sz="1400" dirty="0">
              <a:latin typeface="Tahoma" pitchFamily="34" charset="0"/>
            </a:endParaRPr>
          </a:p>
        </p:txBody>
      </p:sp>
      <p:sp>
        <p:nvSpPr>
          <p:cNvPr id="62" name="Textfeld 42"/>
          <p:cNvSpPr txBox="1">
            <a:spLocks noChangeArrowheads="1"/>
          </p:cNvSpPr>
          <p:nvPr/>
        </p:nvSpPr>
        <p:spPr bwMode="auto">
          <a:xfrm>
            <a:off x="1928794" y="2263967"/>
            <a:ext cx="13628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2813"/>
            <a:r>
              <a:rPr lang="en-US" sz="1400" i="1" dirty="0" smtClean="0">
                <a:latin typeface="Tahoma" pitchFamily="34" charset="0"/>
              </a:rPr>
              <a:t>Query/ Answer</a:t>
            </a:r>
            <a:endParaRPr lang="en-US" sz="1400" dirty="0">
              <a:latin typeface="Tahoma" pitchFamily="34" charset="0"/>
            </a:endParaRPr>
          </a:p>
        </p:txBody>
      </p:sp>
      <p:sp>
        <p:nvSpPr>
          <p:cNvPr id="63" name="Textfeld 42"/>
          <p:cNvSpPr txBox="1">
            <a:spLocks noChangeArrowheads="1"/>
          </p:cNvSpPr>
          <p:nvPr/>
        </p:nvSpPr>
        <p:spPr bwMode="auto">
          <a:xfrm>
            <a:off x="1142976" y="2714620"/>
            <a:ext cx="13628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2813"/>
            <a:r>
              <a:rPr lang="en-US" sz="1400" i="1" dirty="0" smtClean="0">
                <a:latin typeface="Tahoma" pitchFamily="34" charset="0"/>
              </a:rPr>
              <a:t>Query/ Answer</a:t>
            </a:r>
            <a:endParaRPr lang="en-US" sz="1400" dirty="0">
              <a:latin typeface="Tahoma" pitchFamily="34" charset="0"/>
            </a:endParaRPr>
          </a:p>
        </p:txBody>
      </p:sp>
      <p:sp>
        <p:nvSpPr>
          <p:cNvPr id="65" name="Textfeld 42"/>
          <p:cNvSpPr txBox="1">
            <a:spLocks noChangeArrowheads="1"/>
          </p:cNvSpPr>
          <p:nvPr/>
        </p:nvSpPr>
        <p:spPr bwMode="auto">
          <a:xfrm>
            <a:off x="2500298" y="2928934"/>
            <a:ext cx="14352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2813"/>
            <a:r>
              <a:rPr lang="en-US" sz="1400" i="1" dirty="0" smtClean="0">
                <a:latin typeface="Tahoma" pitchFamily="34" charset="0"/>
              </a:rPr>
              <a:t>Publish/ </a:t>
            </a:r>
            <a:r>
              <a:rPr lang="en-US" sz="1400" i="1" dirty="0">
                <a:latin typeface="Tahoma" pitchFamily="34" charset="0"/>
              </a:rPr>
              <a:t>Update</a:t>
            </a:r>
            <a:endParaRPr lang="en-US" sz="14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and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2848"/>
          </a:xfrm>
        </p:spPr>
        <p:txBody>
          <a:bodyPr/>
          <a:lstStyle/>
          <a:p>
            <a:r>
              <a:rPr lang="en-US" sz="2800" dirty="0" smtClean="0">
                <a:solidFill>
                  <a:srgbClr val="0000CC"/>
                </a:solidFill>
              </a:rPr>
              <a:t>Security: Identification/authentication of involving </a:t>
            </a:r>
            <a:r>
              <a:rPr lang="en-US" sz="2800" u="sng" dirty="0" smtClean="0">
                <a:solidFill>
                  <a:srgbClr val="0000CC"/>
                </a:solidFill>
              </a:rPr>
              <a:t>parties</a:t>
            </a:r>
          </a:p>
          <a:p>
            <a:pPr lvl="1"/>
            <a:r>
              <a:rPr lang="en-US" sz="2400" dirty="0" smtClean="0"/>
              <a:t>Users, discovery services, information services</a:t>
            </a:r>
          </a:p>
          <a:p>
            <a:pPr lvl="1"/>
            <a:endParaRPr lang="en-US" dirty="0" smtClean="0"/>
          </a:p>
          <a:p>
            <a:r>
              <a:rPr lang="en-US" sz="2800" dirty="0" smtClean="0">
                <a:solidFill>
                  <a:srgbClr val="0000CC"/>
                </a:solidFill>
              </a:rPr>
              <a:t>Privacy: Only authorized parties can </a:t>
            </a:r>
            <a:r>
              <a:rPr lang="en-US" sz="2800" u="sng" dirty="0" smtClean="0">
                <a:solidFill>
                  <a:srgbClr val="0000CC"/>
                </a:solidFill>
              </a:rPr>
              <a:t>access</a:t>
            </a:r>
            <a:r>
              <a:rPr lang="en-US" sz="2800" dirty="0" smtClean="0">
                <a:solidFill>
                  <a:srgbClr val="0000CC"/>
                </a:solidFill>
              </a:rPr>
              <a:t> RFID data as needed</a:t>
            </a:r>
          </a:p>
          <a:p>
            <a:pPr lvl="1"/>
            <a:r>
              <a:rPr lang="en-US" sz="2400" dirty="0" smtClean="0"/>
              <a:t>Query, read, write, update, delete</a:t>
            </a:r>
          </a:p>
          <a:p>
            <a:pPr lvl="1"/>
            <a:endParaRPr lang="en-US" dirty="0" smtClean="0"/>
          </a:p>
          <a:p>
            <a:r>
              <a:rPr lang="en-US" sz="2800" dirty="0" smtClean="0">
                <a:solidFill>
                  <a:srgbClr val="0000CC"/>
                </a:solidFill>
              </a:rPr>
              <a:t>Solution: Access control</a:t>
            </a:r>
          </a:p>
          <a:p>
            <a:pPr lvl="1"/>
            <a:r>
              <a:rPr lang="en-US" sz="2400" dirty="0" smtClean="0"/>
              <a:t>Policy management, enforcement, implementation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2591-4AC6-4C0E-9595-64021511845A}" type="datetime1">
              <a:rPr lang="zh-CN" altLang="en-US" smtClean="0"/>
              <a:pPr/>
              <a:t>2011/8/17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6AA8-BF85-4648-AC12-F77DCBB0058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33823"/>
          </a:xfrm>
        </p:spPr>
        <p:txBody>
          <a:bodyPr/>
          <a:lstStyle/>
          <a:p>
            <a:r>
              <a:rPr lang="en-US" sz="2800" dirty="0" smtClean="0">
                <a:solidFill>
                  <a:srgbClr val="0000CC"/>
                </a:solidFill>
              </a:rPr>
              <a:t>Cross domain</a:t>
            </a:r>
          </a:p>
          <a:p>
            <a:pPr lvl="1"/>
            <a:r>
              <a:rPr lang="en-US" sz="2400" dirty="0" smtClean="0"/>
              <a:t>RFID data to be shared are managed by different parties (IS and DS)</a:t>
            </a:r>
          </a:p>
          <a:p>
            <a:r>
              <a:rPr lang="en-US" sz="2800" dirty="0" smtClean="0">
                <a:solidFill>
                  <a:srgbClr val="0000CC"/>
                </a:solidFill>
              </a:rPr>
              <a:t>Unknown users</a:t>
            </a:r>
          </a:p>
          <a:p>
            <a:pPr lvl="1"/>
            <a:r>
              <a:rPr lang="en-US" sz="2400" dirty="0" smtClean="0"/>
              <a:t>Query issuer may not have prior business relationship or be known to data holders</a:t>
            </a:r>
          </a:p>
          <a:p>
            <a:r>
              <a:rPr lang="en-US" sz="2800" dirty="0" smtClean="0">
                <a:solidFill>
                  <a:srgbClr val="0000CC"/>
                </a:solidFill>
              </a:rPr>
              <a:t>Visibility</a:t>
            </a:r>
          </a:p>
          <a:p>
            <a:pPr lvl="1"/>
            <a:r>
              <a:rPr lang="en-US" sz="2400" dirty="0" smtClean="0"/>
              <a:t>Access to RFID data is based on supply chain information</a:t>
            </a:r>
          </a:p>
          <a:p>
            <a:r>
              <a:rPr lang="en-US" sz="2800" dirty="0" smtClean="0">
                <a:solidFill>
                  <a:srgbClr val="0000CC"/>
                </a:solidFill>
              </a:rPr>
              <a:t>Compatibility</a:t>
            </a:r>
          </a:p>
          <a:p>
            <a:pPr lvl="1"/>
            <a:r>
              <a:rPr lang="en-US" sz="2400" dirty="0" smtClean="0"/>
              <a:t>Access control can be easily enforced in web services and database systems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2591-4AC6-4C0E-9595-64021511845A}" type="datetime1">
              <a:rPr lang="zh-CN" altLang="en-US" smtClean="0"/>
              <a:pPr/>
              <a:t>2011/8/17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6AA8-BF85-4648-AC12-F77DCBB0058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Access Control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357568"/>
          </a:xfrm>
        </p:spPr>
        <p:txBody>
          <a:bodyPr/>
          <a:lstStyle/>
          <a:p>
            <a:r>
              <a:rPr lang="en-US" dirty="0" smtClean="0"/>
              <a:t>Discretionary access control (DAC)</a:t>
            </a:r>
          </a:p>
          <a:p>
            <a:r>
              <a:rPr lang="en-US" dirty="0" smtClean="0"/>
              <a:t>Mandatory access control (MAC)</a:t>
            </a:r>
          </a:p>
          <a:p>
            <a:r>
              <a:rPr lang="en-US" dirty="0" smtClean="0"/>
              <a:t>Role based access control (RBAC)</a:t>
            </a:r>
          </a:p>
          <a:p>
            <a:r>
              <a:rPr lang="en-US" dirty="0" smtClean="0"/>
              <a:t>Attribute based access control (ABAC)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2591-4AC6-4C0E-9595-64021511845A}" type="datetime1">
              <a:rPr lang="zh-CN" altLang="en-US" smtClean="0"/>
              <a:pPr/>
              <a:t>2011/8/17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6AA8-BF85-4648-AC12-F77DCBB0058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071670" y="4714884"/>
            <a:ext cx="1285884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14546" y="485776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Subject </a:t>
            </a:r>
            <a:endParaRPr lang="en-US" dirty="0">
              <a:latin typeface="+mn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43570" y="4714884"/>
            <a:ext cx="1285884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857884" y="485776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Object </a:t>
            </a:r>
            <a:endParaRPr lang="en-US" dirty="0">
              <a:latin typeface="+mn-lt"/>
            </a:endParaRPr>
          </a:p>
        </p:txBody>
      </p:sp>
      <p:cxnSp>
        <p:nvCxnSpPr>
          <p:cNvPr id="11" name="Straight Arrow Connector 10"/>
          <p:cNvCxnSpPr>
            <a:stCxn id="6" idx="6"/>
            <a:endCxn id="8" idx="2"/>
          </p:cNvCxnSpPr>
          <p:nvPr/>
        </p:nvCxnSpPr>
        <p:spPr>
          <a:xfrm>
            <a:off x="3357554" y="5036355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29058" y="464344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Access 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2591-4AC6-4C0E-9595-64021511845A}" type="datetime1">
              <a:rPr lang="zh-CN" altLang="en-US" smtClean="0"/>
              <a:pPr/>
              <a:t>2011/8/17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6AA8-BF85-4648-AC12-F77DCBB00589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00035" y="1357298"/>
          <a:ext cx="8215370" cy="42576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3074"/>
                <a:gridCol w="1610213"/>
                <a:gridCol w="1675935"/>
                <a:gridCol w="1643074"/>
                <a:gridCol w="1643074"/>
              </a:tblGrid>
              <a:tr h="8190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Cross Domain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Unknown users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Visibility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Compatibility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656479">
                <a:tc>
                  <a:txBody>
                    <a:bodyPr/>
                    <a:lstStyle/>
                    <a:p>
                      <a:r>
                        <a:rPr lang="en-US" dirty="0" smtClean="0"/>
                        <a:t>DAC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√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>
                          <a:solidFill>
                            <a:schemeClr val="tx1"/>
                          </a:solidFill>
                        </a:rPr>
                        <a:t>Χ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>
                          <a:solidFill>
                            <a:schemeClr val="tx1"/>
                          </a:solidFill>
                        </a:rPr>
                        <a:t>Χ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>
                          <a:solidFill>
                            <a:schemeClr val="tx1"/>
                          </a:solidFill>
                        </a:rPr>
                        <a:t>Χ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6479">
                <a:tc>
                  <a:txBody>
                    <a:bodyPr/>
                    <a:lstStyle/>
                    <a:p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>
                          <a:solidFill>
                            <a:schemeClr val="tx1"/>
                          </a:solidFill>
                        </a:rPr>
                        <a:t>Χ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>
                          <a:solidFill>
                            <a:schemeClr val="tx1"/>
                          </a:solidFill>
                        </a:rPr>
                        <a:t>Χ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>
                          <a:solidFill>
                            <a:schemeClr val="tx1"/>
                          </a:solidFill>
                        </a:rPr>
                        <a:t>Χ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>
                          <a:solidFill>
                            <a:schemeClr val="tx1"/>
                          </a:solidFill>
                        </a:rPr>
                        <a:t>Χ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6479">
                <a:tc>
                  <a:txBody>
                    <a:bodyPr/>
                    <a:lstStyle/>
                    <a:p>
                      <a:r>
                        <a:rPr lang="en-US" dirty="0" smtClean="0"/>
                        <a:t>RBAC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>
                          <a:solidFill>
                            <a:schemeClr val="tx1"/>
                          </a:solidFill>
                        </a:rPr>
                        <a:t>Χ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>
                          <a:solidFill>
                            <a:schemeClr val="tx1"/>
                          </a:solidFill>
                        </a:rPr>
                        <a:t>Χ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>
                          <a:solidFill>
                            <a:schemeClr val="tx1"/>
                          </a:solidFill>
                        </a:rPr>
                        <a:t>Χ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>
                          <a:solidFill>
                            <a:schemeClr val="tx1"/>
                          </a:solidFill>
                        </a:rPr>
                        <a:t>Χ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69228">
                <a:tc>
                  <a:txBody>
                    <a:bodyPr/>
                    <a:lstStyle/>
                    <a:p>
                      <a:r>
                        <a:rPr lang="en-US" dirty="0" smtClean="0"/>
                        <a:t>ABAC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6435"/>
            <a:ext cx="8305800" cy="646331"/>
          </a:xfrm>
        </p:spPr>
        <p:txBody>
          <a:bodyPr/>
          <a:lstStyle/>
          <a:p>
            <a:r>
              <a:rPr lang="en-US" dirty="0" smtClean="0"/>
              <a:t>Current 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56714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Data Discovery Requirements Document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EPCglobal</a:t>
            </a:r>
            <a:r>
              <a:rPr lang="en-US" sz="2400" b="1" dirty="0" smtClean="0"/>
              <a:t> draft, 2009)</a:t>
            </a:r>
          </a:p>
          <a:p>
            <a:pPr lvl="1"/>
            <a:r>
              <a:rPr lang="en-US" sz="2000" b="1" dirty="0" smtClean="0"/>
              <a:t>Description of requirements on RFID discovery services, including data confidentiality, integrity and access control </a:t>
            </a:r>
          </a:p>
          <a:p>
            <a:pPr lvl="1"/>
            <a:endParaRPr lang="en-US" sz="2000" b="1" dirty="0" smtClean="0"/>
          </a:p>
          <a:p>
            <a:r>
              <a:rPr lang="en-US" sz="2400" b="1" dirty="0" smtClean="0">
                <a:solidFill>
                  <a:schemeClr val="accent2"/>
                </a:solidFill>
              </a:rPr>
              <a:t>A framework of components for access control in data discovery services </a:t>
            </a:r>
            <a:r>
              <a:rPr lang="en-US" sz="2400" b="1" dirty="0" smtClean="0"/>
              <a:t>(BRIDGE final report, 2009)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endParaRPr lang="en-US" sz="2400" b="1" dirty="0" smtClean="0"/>
          </a:p>
          <a:p>
            <a:pPr lvl="1"/>
            <a:r>
              <a:rPr lang="en-US" sz="2000" b="1" dirty="0" smtClean="0"/>
              <a:t>Focus on networked services for inter-company operation of supply chains</a:t>
            </a:r>
          </a:p>
          <a:p>
            <a:pPr lvl="1"/>
            <a:endParaRPr lang="en-US" sz="2000" b="1" dirty="0" smtClean="0"/>
          </a:p>
          <a:p>
            <a:r>
              <a:rPr lang="en-US" sz="2400" b="1" dirty="0" smtClean="0">
                <a:solidFill>
                  <a:schemeClr val="accent2"/>
                </a:solidFill>
              </a:rPr>
              <a:t>Our current work</a:t>
            </a:r>
          </a:p>
          <a:p>
            <a:pPr lvl="1"/>
            <a:r>
              <a:rPr lang="en-US" sz="2000" b="1" dirty="0" smtClean="0"/>
              <a:t>Design secure discovery services and implement the whole system in Singapore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2591-4AC6-4C0E-9595-64021511845A}" type="datetime1">
              <a:rPr lang="zh-CN" altLang="en-US" smtClean="0"/>
              <a:pPr/>
              <a:t>2011/8/17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6AA8-BF85-4648-AC12-F77DCBB0058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3718"/>
            <a:ext cx="7772400" cy="1323439"/>
          </a:xfrm>
        </p:spPr>
        <p:txBody>
          <a:bodyPr/>
          <a:lstStyle/>
          <a:p>
            <a:r>
              <a:rPr lang="en-US" dirty="0" smtClean="0"/>
              <a:t>RFID Security &amp; Privacy at Physical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A8E03A0-A80B-49E1-B423-45430EBDB4BC}" type="datetime1">
              <a:rPr lang="zh-CN" altLang="en-US" smtClean="0"/>
              <a:pPr/>
              <a:t>2011/8/17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064DCCC-FF23-4DF9-AB1A-41DC38BEBFC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5657"/>
            <a:ext cx="8305800" cy="707886"/>
          </a:xfrm>
        </p:spPr>
        <p:txBody>
          <a:bodyPr/>
          <a:lstStyle/>
          <a:p>
            <a:r>
              <a:rPr lang="en-US" dirty="0" smtClean="0"/>
              <a:t>Radio Frequency </a:t>
            </a:r>
            <a:r>
              <a:rPr lang="en-US" dirty="0" err="1" smtClean="0"/>
              <a:t>IDentification</a:t>
            </a:r>
            <a:r>
              <a:rPr lang="en-US" dirty="0" smtClean="0"/>
              <a:t> </a:t>
            </a:r>
            <a:r>
              <a:rPr lang="en-US" altLang="zh-CN" sz="4000" dirty="0" smtClean="0">
                <a:latin typeface="Calibri" pitchFamily="34" charset="0"/>
                <a:ea typeface="宋体" pitchFamily="2" charset="-122"/>
              </a:rPr>
              <a:t>(RFID)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2591-4AC6-4C0E-9595-64021511845A}" type="datetime1">
              <a:rPr lang="zh-CN" altLang="en-US" smtClean="0"/>
              <a:pPr/>
              <a:t>2011/8/17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6AA8-BF85-4648-AC12-F77DCBB0058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705005" y="3935857"/>
            <a:ext cx="3085653" cy="1071062"/>
          </a:xfrm>
          <a:prstGeom prst="rect">
            <a:avLst/>
          </a:prstGeom>
          <a:noFill/>
          <a:ln w="28575" algn="ctr">
            <a:noFill/>
            <a:prstDash val="dash"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2400" dirty="0">
                <a:latin typeface="Tahoma" pitchFamily="34" charset="0"/>
              </a:rPr>
              <a:t>Reader (transceivers)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dirty="0">
                <a:solidFill>
                  <a:schemeClr val="bg2"/>
                </a:solidFill>
                <a:latin typeface="Tahoma" pitchFamily="34" charset="0"/>
              </a:rPr>
              <a:t>Read data off tags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dirty="0">
                <a:solidFill>
                  <a:schemeClr val="bg2"/>
                </a:solidFill>
                <a:latin typeface="Tahoma" pitchFamily="34" charset="0"/>
              </a:rPr>
              <a:t>without direct contact</a:t>
            </a:r>
            <a:endParaRPr lang="en-US" sz="1600" dirty="0">
              <a:solidFill>
                <a:schemeClr val="bg2"/>
              </a:solidFill>
              <a:latin typeface="Tahoma" pitchFamily="34" charset="0"/>
            </a:endParaRP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2768380" y="1213282"/>
            <a:ext cx="1066800" cy="477850"/>
            <a:chOff x="4774" y="1477"/>
            <a:chExt cx="445" cy="536"/>
          </a:xfrm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4853" y="1577"/>
              <a:ext cx="96" cy="377"/>
            </a:xfrm>
            <a:custGeom>
              <a:avLst/>
              <a:gdLst/>
              <a:ahLst/>
              <a:cxnLst>
                <a:cxn ang="0">
                  <a:pos x="80" y="753"/>
                </a:cxn>
                <a:cxn ang="0">
                  <a:pos x="66" y="747"/>
                </a:cxn>
                <a:cxn ang="0">
                  <a:pos x="55" y="744"/>
                </a:cxn>
                <a:cxn ang="0">
                  <a:pos x="42" y="738"/>
                </a:cxn>
                <a:cxn ang="0">
                  <a:pos x="47" y="719"/>
                </a:cxn>
                <a:cxn ang="0">
                  <a:pos x="68" y="683"/>
                </a:cxn>
                <a:cxn ang="0">
                  <a:pos x="87" y="645"/>
                </a:cxn>
                <a:cxn ang="0">
                  <a:pos x="104" y="603"/>
                </a:cxn>
                <a:cxn ang="0">
                  <a:pos x="118" y="561"/>
                </a:cxn>
                <a:cxn ang="0">
                  <a:pos x="127" y="519"/>
                </a:cxn>
                <a:cxn ang="0">
                  <a:pos x="135" y="475"/>
                </a:cxn>
                <a:cxn ang="0">
                  <a:pos x="139" y="430"/>
                </a:cxn>
                <a:cxn ang="0">
                  <a:pos x="139" y="380"/>
                </a:cxn>
                <a:cxn ang="0">
                  <a:pos x="135" y="327"/>
                </a:cxn>
                <a:cxn ang="0">
                  <a:pos x="123" y="276"/>
                </a:cxn>
                <a:cxn ang="0">
                  <a:pos x="110" y="226"/>
                </a:cxn>
                <a:cxn ang="0">
                  <a:pos x="91" y="179"/>
                </a:cxn>
                <a:cxn ang="0">
                  <a:pos x="70" y="133"/>
                </a:cxn>
                <a:cxn ang="0">
                  <a:pos x="44" y="89"/>
                </a:cxn>
                <a:cxn ang="0">
                  <a:pos x="15" y="50"/>
                </a:cxn>
                <a:cxn ang="0">
                  <a:pos x="6" y="27"/>
                </a:cxn>
                <a:cxn ang="0">
                  <a:pos x="15" y="17"/>
                </a:cxn>
                <a:cxn ang="0">
                  <a:pos x="25" y="10"/>
                </a:cxn>
                <a:cxn ang="0">
                  <a:pos x="34" y="2"/>
                </a:cxn>
                <a:cxn ang="0">
                  <a:pos x="57" y="21"/>
                </a:cxn>
                <a:cxn ang="0">
                  <a:pos x="89" y="65"/>
                </a:cxn>
                <a:cxn ang="0">
                  <a:pos x="116" y="110"/>
                </a:cxn>
                <a:cxn ang="0">
                  <a:pos x="141" y="160"/>
                </a:cxn>
                <a:cxn ang="0">
                  <a:pos x="160" y="211"/>
                </a:cxn>
                <a:cxn ang="0">
                  <a:pos x="175" y="264"/>
                </a:cxn>
                <a:cxn ang="0">
                  <a:pos x="186" y="320"/>
                </a:cxn>
                <a:cxn ang="0">
                  <a:pos x="190" y="378"/>
                </a:cxn>
                <a:cxn ang="0">
                  <a:pos x="192" y="430"/>
                </a:cxn>
                <a:cxn ang="0">
                  <a:pos x="188" y="477"/>
                </a:cxn>
                <a:cxn ang="0">
                  <a:pos x="180" y="523"/>
                </a:cxn>
                <a:cxn ang="0">
                  <a:pos x="169" y="569"/>
                </a:cxn>
                <a:cxn ang="0">
                  <a:pos x="156" y="612"/>
                </a:cxn>
                <a:cxn ang="0">
                  <a:pos x="139" y="654"/>
                </a:cxn>
                <a:cxn ang="0">
                  <a:pos x="120" y="696"/>
                </a:cxn>
                <a:cxn ang="0">
                  <a:pos x="99" y="736"/>
                </a:cxn>
                <a:cxn ang="0">
                  <a:pos x="87" y="755"/>
                </a:cxn>
              </a:cxnLst>
              <a:rect l="0" t="0" r="r" b="b"/>
              <a:pathLst>
                <a:path w="192" h="755">
                  <a:moveTo>
                    <a:pt x="87" y="755"/>
                  </a:moveTo>
                  <a:lnTo>
                    <a:pt x="80" y="753"/>
                  </a:lnTo>
                  <a:lnTo>
                    <a:pt x="74" y="751"/>
                  </a:lnTo>
                  <a:lnTo>
                    <a:pt x="66" y="747"/>
                  </a:lnTo>
                  <a:lnTo>
                    <a:pt x="61" y="745"/>
                  </a:lnTo>
                  <a:lnTo>
                    <a:pt x="55" y="744"/>
                  </a:lnTo>
                  <a:lnTo>
                    <a:pt x="49" y="742"/>
                  </a:lnTo>
                  <a:lnTo>
                    <a:pt x="42" y="738"/>
                  </a:lnTo>
                  <a:lnTo>
                    <a:pt x="36" y="738"/>
                  </a:lnTo>
                  <a:lnTo>
                    <a:pt x="47" y="719"/>
                  </a:lnTo>
                  <a:lnTo>
                    <a:pt x="59" y="702"/>
                  </a:lnTo>
                  <a:lnTo>
                    <a:pt x="68" y="683"/>
                  </a:lnTo>
                  <a:lnTo>
                    <a:pt x="80" y="664"/>
                  </a:lnTo>
                  <a:lnTo>
                    <a:pt x="87" y="645"/>
                  </a:lnTo>
                  <a:lnTo>
                    <a:pt x="97" y="624"/>
                  </a:lnTo>
                  <a:lnTo>
                    <a:pt x="104" y="603"/>
                  </a:lnTo>
                  <a:lnTo>
                    <a:pt x="112" y="584"/>
                  </a:lnTo>
                  <a:lnTo>
                    <a:pt x="118" y="561"/>
                  </a:lnTo>
                  <a:lnTo>
                    <a:pt x="123" y="540"/>
                  </a:lnTo>
                  <a:lnTo>
                    <a:pt x="127" y="519"/>
                  </a:lnTo>
                  <a:lnTo>
                    <a:pt x="133" y="498"/>
                  </a:lnTo>
                  <a:lnTo>
                    <a:pt x="135" y="475"/>
                  </a:lnTo>
                  <a:lnTo>
                    <a:pt x="139" y="453"/>
                  </a:lnTo>
                  <a:lnTo>
                    <a:pt x="139" y="430"/>
                  </a:lnTo>
                  <a:lnTo>
                    <a:pt x="141" y="407"/>
                  </a:lnTo>
                  <a:lnTo>
                    <a:pt x="139" y="380"/>
                  </a:lnTo>
                  <a:lnTo>
                    <a:pt x="139" y="354"/>
                  </a:lnTo>
                  <a:lnTo>
                    <a:pt x="135" y="327"/>
                  </a:lnTo>
                  <a:lnTo>
                    <a:pt x="131" y="302"/>
                  </a:lnTo>
                  <a:lnTo>
                    <a:pt x="123" y="276"/>
                  </a:lnTo>
                  <a:lnTo>
                    <a:pt x="118" y="251"/>
                  </a:lnTo>
                  <a:lnTo>
                    <a:pt x="110" y="226"/>
                  </a:lnTo>
                  <a:lnTo>
                    <a:pt x="103" y="204"/>
                  </a:lnTo>
                  <a:lnTo>
                    <a:pt x="91" y="179"/>
                  </a:lnTo>
                  <a:lnTo>
                    <a:pt x="82" y="156"/>
                  </a:lnTo>
                  <a:lnTo>
                    <a:pt x="70" y="133"/>
                  </a:lnTo>
                  <a:lnTo>
                    <a:pt x="57" y="110"/>
                  </a:lnTo>
                  <a:lnTo>
                    <a:pt x="44" y="89"/>
                  </a:lnTo>
                  <a:lnTo>
                    <a:pt x="30" y="69"/>
                  </a:lnTo>
                  <a:lnTo>
                    <a:pt x="15" y="50"/>
                  </a:lnTo>
                  <a:lnTo>
                    <a:pt x="0" y="31"/>
                  </a:lnTo>
                  <a:lnTo>
                    <a:pt x="6" y="27"/>
                  </a:lnTo>
                  <a:lnTo>
                    <a:pt x="9" y="23"/>
                  </a:lnTo>
                  <a:lnTo>
                    <a:pt x="15" y="17"/>
                  </a:lnTo>
                  <a:lnTo>
                    <a:pt x="21" y="13"/>
                  </a:lnTo>
                  <a:lnTo>
                    <a:pt x="25" y="10"/>
                  </a:lnTo>
                  <a:lnTo>
                    <a:pt x="30" y="6"/>
                  </a:lnTo>
                  <a:lnTo>
                    <a:pt x="34" y="2"/>
                  </a:lnTo>
                  <a:lnTo>
                    <a:pt x="40" y="0"/>
                  </a:lnTo>
                  <a:lnTo>
                    <a:pt x="57" y="21"/>
                  </a:lnTo>
                  <a:lnTo>
                    <a:pt x="74" y="42"/>
                  </a:lnTo>
                  <a:lnTo>
                    <a:pt x="89" y="65"/>
                  </a:lnTo>
                  <a:lnTo>
                    <a:pt x="104" y="88"/>
                  </a:lnTo>
                  <a:lnTo>
                    <a:pt x="116" y="110"/>
                  </a:lnTo>
                  <a:lnTo>
                    <a:pt x="129" y="135"/>
                  </a:lnTo>
                  <a:lnTo>
                    <a:pt x="141" y="160"/>
                  </a:lnTo>
                  <a:lnTo>
                    <a:pt x="152" y="186"/>
                  </a:lnTo>
                  <a:lnTo>
                    <a:pt x="160" y="211"/>
                  </a:lnTo>
                  <a:lnTo>
                    <a:pt x="169" y="238"/>
                  </a:lnTo>
                  <a:lnTo>
                    <a:pt x="175" y="264"/>
                  </a:lnTo>
                  <a:lnTo>
                    <a:pt x="182" y="293"/>
                  </a:lnTo>
                  <a:lnTo>
                    <a:pt x="186" y="320"/>
                  </a:lnTo>
                  <a:lnTo>
                    <a:pt x="188" y="348"/>
                  </a:lnTo>
                  <a:lnTo>
                    <a:pt x="190" y="378"/>
                  </a:lnTo>
                  <a:lnTo>
                    <a:pt x="192" y="407"/>
                  </a:lnTo>
                  <a:lnTo>
                    <a:pt x="192" y="430"/>
                  </a:lnTo>
                  <a:lnTo>
                    <a:pt x="190" y="455"/>
                  </a:lnTo>
                  <a:lnTo>
                    <a:pt x="188" y="477"/>
                  </a:lnTo>
                  <a:lnTo>
                    <a:pt x="184" y="502"/>
                  </a:lnTo>
                  <a:lnTo>
                    <a:pt x="180" y="523"/>
                  </a:lnTo>
                  <a:lnTo>
                    <a:pt x="175" y="546"/>
                  </a:lnTo>
                  <a:lnTo>
                    <a:pt x="169" y="569"/>
                  </a:lnTo>
                  <a:lnTo>
                    <a:pt x="165" y="591"/>
                  </a:lnTo>
                  <a:lnTo>
                    <a:pt x="156" y="612"/>
                  </a:lnTo>
                  <a:lnTo>
                    <a:pt x="148" y="635"/>
                  </a:lnTo>
                  <a:lnTo>
                    <a:pt x="139" y="654"/>
                  </a:lnTo>
                  <a:lnTo>
                    <a:pt x="131" y="677"/>
                  </a:lnTo>
                  <a:lnTo>
                    <a:pt x="120" y="696"/>
                  </a:lnTo>
                  <a:lnTo>
                    <a:pt x="110" y="717"/>
                  </a:lnTo>
                  <a:lnTo>
                    <a:pt x="99" y="736"/>
                  </a:lnTo>
                  <a:lnTo>
                    <a:pt x="87" y="755"/>
                  </a:lnTo>
                  <a:lnTo>
                    <a:pt x="87" y="7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4964" y="1534"/>
              <a:ext cx="115" cy="449"/>
            </a:xfrm>
            <a:custGeom>
              <a:avLst/>
              <a:gdLst/>
              <a:ahLst/>
              <a:cxnLst>
                <a:cxn ang="0">
                  <a:pos x="97" y="893"/>
                </a:cxn>
                <a:cxn ang="0">
                  <a:pos x="82" y="887"/>
                </a:cxn>
                <a:cxn ang="0">
                  <a:pos x="65" y="884"/>
                </a:cxn>
                <a:cxn ang="0">
                  <a:pos x="50" y="878"/>
                </a:cxn>
                <a:cxn ang="0">
                  <a:pos x="55" y="855"/>
                </a:cxn>
                <a:cxn ang="0">
                  <a:pos x="82" y="810"/>
                </a:cxn>
                <a:cxn ang="0">
                  <a:pos x="105" y="764"/>
                </a:cxn>
                <a:cxn ang="0">
                  <a:pos x="124" y="716"/>
                </a:cxn>
                <a:cxn ang="0">
                  <a:pos x="141" y="667"/>
                </a:cxn>
                <a:cxn ang="0">
                  <a:pos x="152" y="616"/>
                </a:cxn>
                <a:cxn ang="0">
                  <a:pos x="162" y="562"/>
                </a:cxn>
                <a:cxn ang="0">
                  <a:pos x="166" y="511"/>
                </a:cxn>
                <a:cxn ang="0">
                  <a:pos x="166" y="452"/>
                </a:cxn>
                <a:cxn ang="0">
                  <a:pos x="160" y="389"/>
                </a:cxn>
                <a:cxn ang="0">
                  <a:pos x="149" y="328"/>
                </a:cxn>
                <a:cxn ang="0">
                  <a:pos x="131" y="270"/>
                </a:cxn>
                <a:cxn ang="0">
                  <a:pos x="111" y="213"/>
                </a:cxn>
                <a:cxn ang="0">
                  <a:pos x="84" y="159"/>
                </a:cxn>
                <a:cxn ang="0">
                  <a:pos x="54" y="108"/>
                </a:cxn>
                <a:cxn ang="0">
                  <a:pos x="19" y="60"/>
                </a:cxn>
                <a:cxn ang="0">
                  <a:pos x="8" y="32"/>
                </a:cxn>
                <a:cxn ang="0">
                  <a:pos x="19" y="22"/>
                </a:cxn>
                <a:cxn ang="0">
                  <a:pos x="33" y="13"/>
                </a:cxn>
                <a:cxn ang="0">
                  <a:pos x="44" y="3"/>
                </a:cxn>
                <a:cxn ang="0">
                  <a:pos x="71" y="24"/>
                </a:cxn>
                <a:cxn ang="0">
                  <a:pos x="107" y="76"/>
                </a:cxn>
                <a:cxn ang="0">
                  <a:pos x="141" y="131"/>
                </a:cxn>
                <a:cxn ang="0">
                  <a:pos x="169" y="190"/>
                </a:cxn>
                <a:cxn ang="0">
                  <a:pos x="192" y="252"/>
                </a:cxn>
                <a:cxn ang="0">
                  <a:pos x="209" y="315"/>
                </a:cxn>
                <a:cxn ang="0">
                  <a:pos x="223" y="382"/>
                </a:cxn>
                <a:cxn ang="0">
                  <a:pos x="228" y="448"/>
                </a:cxn>
                <a:cxn ang="0">
                  <a:pos x="228" y="511"/>
                </a:cxn>
                <a:cxn ang="0">
                  <a:pos x="223" y="568"/>
                </a:cxn>
                <a:cxn ang="0">
                  <a:pos x="215" y="621"/>
                </a:cxn>
                <a:cxn ang="0">
                  <a:pos x="204" y="675"/>
                </a:cxn>
                <a:cxn ang="0">
                  <a:pos x="187" y="728"/>
                </a:cxn>
                <a:cxn ang="0">
                  <a:pos x="166" y="777"/>
                </a:cxn>
                <a:cxn ang="0">
                  <a:pos x="143" y="827"/>
                </a:cxn>
                <a:cxn ang="0">
                  <a:pos x="118" y="872"/>
                </a:cxn>
                <a:cxn ang="0">
                  <a:pos x="105" y="897"/>
                </a:cxn>
              </a:cxnLst>
              <a:rect l="0" t="0" r="r" b="b"/>
              <a:pathLst>
                <a:path w="230" h="897">
                  <a:moveTo>
                    <a:pt x="105" y="897"/>
                  </a:moveTo>
                  <a:lnTo>
                    <a:pt x="97" y="893"/>
                  </a:lnTo>
                  <a:lnTo>
                    <a:pt x="90" y="891"/>
                  </a:lnTo>
                  <a:lnTo>
                    <a:pt x="82" y="887"/>
                  </a:lnTo>
                  <a:lnTo>
                    <a:pt x="74" y="886"/>
                  </a:lnTo>
                  <a:lnTo>
                    <a:pt x="65" y="884"/>
                  </a:lnTo>
                  <a:lnTo>
                    <a:pt x="57" y="880"/>
                  </a:lnTo>
                  <a:lnTo>
                    <a:pt x="50" y="878"/>
                  </a:lnTo>
                  <a:lnTo>
                    <a:pt x="42" y="876"/>
                  </a:lnTo>
                  <a:lnTo>
                    <a:pt x="55" y="855"/>
                  </a:lnTo>
                  <a:lnTo>
                    <a:pt x="69" y="832"/>
                  </a:lnTo>
                  <a:lnTo>
                    <a:pt x="82" y="810"/>
                  </a:lnTo>
                  <a:lnTo>
                    <a:pt x="95" y="789"/>
                  </a:lnTo>
                  <a:lnTo>
                    <a:pt x="105" y="764"/>
                  </a:lnTo>
                  <a:lnTo>
                    <a:pt x="114" y="741"/>
                  </a:lnTo>
                  <a:lnTo>
                    <a:pt x="124" y="716"/>
                  </a:lnTo>
                  <a:lnTo>
                    <a:pt x="133" y="694"/>
                  </a:lnTo>
                  <a:lnTo>
                    <a:pt x="141" y="667"/>
                  </a:lnTo>
                  <a:lnTo>
                    <a:pt x="149" y="642"/>
                  </a:lnTo>
                  <a:lnTo>
                    <a:pt x="152" y="616"/>
                  </a:lnTo>
                  <a:lnTo>
                    <a:pt x="158" y="591"/>
                  </a:lnTo>
                  <a:lnTo>
                    <a:pt x="162" y="562"/>
                  </a:lnTo>
                  <a:lnTo>
                    <a:pt x="166" y="538"/>
                  </a:lnTo>
                  <a:lnTo>
                    <a:pt x="166" y="511"/>
                  </a:lnTo>
                  <a:lnTo>
                    <a:pt x="168" y="484"/>
                  </a:lnTo>
                  <a:lnTo>
                    <a:pt x="166" y="452"/>
                  </a:lnTo>
                  <a:lnTo>
                    <a:pt x="164" y="420"/>
                  </a:lnTo>
                  <a:lnTo>
                    <a:pt x="160" y="389"/>
                  </a:lnTo>
                  <a:lnTo>
                    <a:pt x="156" y="359"/>
                  </a:lnTo>
                  <a:lnTo>
                    <a:pt x="149" y="328"/>
                  </a:lnTo>
                  <a:lnTo>
                    <a:pt x="141" y="298"/>
                  </a:lnTo>
                  <a:lnTo>
                    <a:pt x="131" y="270"/>
                  </a:lnTo>
                  <a:lnTo>
                    <a:pt x="122" y="241"/>
                  </a:lnTo>
                  <a:lnTo>
                    <a:pt x="111" y="213"/>
                  </a:lnTo>
                  <a:lnTo>
                    <a:pt x="99" y="186"/>
                  </a:lnTo>
                  <a:lnTo>
                    <a:pt x="84" y="159"/>
                  </a:lnTo>
                  <a:lnTo>
                    <a:pt x="71" y="135"/>
                  </a:lnTo>
                  <a:lnTo>
                    <a:pt x="54" y="108"/>
                  </a:lnTo>
                  <a:lnTo>
                    <a:pt x="36" y="83"/>
                  </a:lnTo>
                  <a:lnTo>
                    <a:pt x="19" y="60"/>
                  </a:lnTo>
                  <a:lnTo>
                    <a:pt x="0" y="38"/>
                  </a:lnTo>
                  <a:lnTo>
                    <a:pt x="8" y="32"/>
                  </a:lnTo>
                  <a:lnTo>
                    <a:pt x="14" y="28"/>
                  </a:lnTo>
                  <a:lnTo>
                    <a:pt x="19" y="22"/>
                  </a:lnTo>
                  <a:lnTo>
                    <a:pt x="27" y="19"/>
                  </a:lnTo>
                  <a:lnTo>
                    <a:pt x="33" y="13"/>
                  </a:lnTo>
                  <a:lnTo>
                    <a:pt x="38" y="7"/>
                  </a:lnTo>
                  <a:lnTo>
                    <a:pt x="44" y="3"/>
                  </a:lnTo>
                  <a:lnTo>
                    <a:pt x="50" y="0"/>
                  </a:lnTo>
                  <a:lnTo>
                    <a:pt x="71" y="24"/>
                  </a:lnTo>
                  <a:lnTo>
                    <a:pt x="90" y="51"/>
                  </a:lnTo>
                  <a:lnTo>
                    <a:pt x="107" y="76"/>
                  </a:lnTo>
                  <a:lnTo>
                    <a:pt x="124" y="104"/>
                  </a:lnTo>
                  <a:lnTo>
                    <a:pt x="141" y="131"/>
                  </a:lnTo>
                  <a:lnTo>
                    <a:pt x="156" y="161"/>
                  </a:lnTo>
                  <a:lnTo>
                    <a:pt x="169" y="190"/>
                  </a:lnTo>
                  <a:lnTo>
                    <a:pt x="181" y="220"/>
                  </a:lnTo>
                  <a:lnTo>
                    <a:pt x="192" y="252"/>
                  </a:lnTo>
                  <a:lnTo>
                    <a:pt x="202" y="283"/>
                  </a:lnTo>
                  <a:lnTo>
                    <a:pt x="209" y="315"/>
                  </a:lnTo>
                  <a:lnTo>
                    <a:pt x="217" y="348"/>
                  </a:lnTo>
                  <a:lnTo>
                    <a:pt x="223" y="382"/>
                  </a:lnTo>
                  <a:lnTo>
                    <a:pt x="227" y="414"/>
                  </a:lnTo>
                  <a:lnTo>
                    <a:pt x="228" y="448"/>
                  </a:lnTo>
                  <a:lnTo>
                    <a:pt x="230" y="484"/>
                  </a:lnTo>
                  <a:lnTo>
                    <a:pt x="228" y="511"/>
                  </a:lnTo>
                  <a:lnTo>
                    <a:pt x="227" y="540"/>
                  </a:lnTo>
                  <a:lnTo>
                    <a:pt x="223" y="568"/>
                  </a:lnTo>
                  <a:lnTo>
                    <a:pt x="221" y="597"/>
                  </a:lnTo>
                  <a:lnTo>
                    <a:pt x="215" y="621"/>
                  </a:lnTo>
                  <a:lnTo>
                    <a:pt x="209" y="648"/>
                  </a:lnTo>
                  <a:lnTo>
                    <a:pt x="204" y="675"/>
                  </a:lnTo>
                  <a:lnTo>
                    <a:pt x="196" y="703"/>
                  </a:lnTo>
                  <a:lnTo>
                    <a:pt x="187" y="728"/>
                  </a:lnTo>
                  <a:lnTo>
                    <a:pt x="177" y="752"/>
                  </a:lnTo>
                  <a:lnTo>
                    <a:pt x="166" y="777"/>
                  </a:lnTo>
                  <a:lnTo>
                    <a:pt x="156" y="802"/>
                  </a:lnTo>
                  <a:lnTo>
                    <a:pt x="143" y="827"/>
                  </a:lnTo>
                  <a:lnTo>
                    <a:pt x="131" y="849"/>
                  </a:lnTo>
                  <a:lnTo>
                    <a:pt x="118" y="872"/>
                  </a:lnTo>
                  <a:lnTo>
                    <a:pt x="105" y="897"/>
                  </a:lnTo>
                  <a:lnTo>
                    <a:pt x="105" y="89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5082" y="1477"/>
              <a:ext cx="137" cy="536"/>
            </a:xfrm>
            <a:custGeom>
              <a:avLst/>
              <a:gdLst/>
              <a:ahLst/>
              <a:cxnLst>
                <a:cxn ang="0">
                  <a:pos x="114" y="1071"/>
                </a:cxn>
                <a:cxn ang="0">
                  <a:pos x="95" y="1063"/>
                </a:cxn>
                <a:cxn ang="0">
                  <a:pos x="82" y="1060"/>
                </a:cxn>
                <a:cxn ang="0">
                  <a:pos x="72" y="1056"/>
                </a:cxn>
                <a:cxn ang="0">
                  <a:pos x="63" y="1054"/>
                </a:cxn>
                <a:cxn ang="0">
                  <a:pos x="53" y="1050"/>
                </a:cxn>
                <a:cxn ang="0">
                  <a:pos x="67" y="1023"/>
                </a:cxn>
                <a:cxn ang="0">
                  <a:pos x="97" y="970"/>
                </a:cxn>
                <a:cxn ang="0">
                  <a:pos x="125" y="915"/>
                </a:cxn>
                <a:cxn ang="0">
                  <a:pos x="148" y="858"/>
                </a:cxn>
                <a:cxn ang="0">
                  <a:pos x="167" y="799"/>
                </a:cxn>
                <a:cxn ang="0">
                  <a:pos x="183" y="736"/>
                </a:cxn>
                <a:cxn ang="0">
                  <a:pos x="192" y="674"/>
                </a:cxn>
                <a:cxn ang="0">
                  <a:pos x="198" y="611"/>
                </a:cxn>
                <a:cxn ang="0">
                  <a:pos x="198" y="540"/>
                </a:cxn>
                <a:cxn ang="0">
                  <a:pos x="190" y="464"/>
                </a:cxn>
                <a:cxn ang="0">
                  <a:pos x="177" y="392"/>
                </a:cxn>
                <a:cxn ang="0">
                  <a:pos x="158" y="322"/>
                </a:cxn>
                <a:cxn ang="0">
                  <a:pos x="131" y="255"/>
                </a:cxn>
                <a:cxn ang="0">
                  <a:pos x="101" y="191"/>
                </a:cxn>
                <a:cxn ang="0">
                  <a:pos x="63" y="130"/>
                </a:cxn>
                <a:cxn ang="0">
                  <a:pos x="23" y="73"/>
                </a:cxn>
                <a:cxn ang="0">
                  <a:pos x="8" y="40"/>
                </a:cxn>
                <a:cxn ang="0">
                  <a:pos x="23" y="27"/>
                </a:cxn>
                <a:cxn ang="0">
                  <a:pos x="36" y="16"/>
                </a:cxn>
                <a:cxn ang="0">
                  <a:pos x="51" y="6"/>
                </a:cxn>
                <a:cxn ang="0">
                  <a:pos x="82" y="29"/>
                </a:cxn>
                <a:cxn ang="0">
                  <a:pos x="127" y="94"/>
                </a:cxn>
                <a:cxn ang="0">
                  <a:pos x="167" y="160"/>
                </a:cxn>
                <a:cxn ang="0">
                  <a:pos x="202" y="229"/>
                </a:cxn>
                <a:cxn ang="0">
                  <a:pos x="228" y="303"/>
                </a:cxn>
                <a:cxn ang="0">
                  <a:pos x="249" y="379"/>
                </a:cxn>
                <a:cxn ang="0">
                  <a:pos x="264" y="455"/>
                </a:cxn>
                <a:cxn ang="0">
                  <a:pos x="272" y="537"/>
                </a:cxn>
                <a:cxn ang="0">
                  <a:pos x="272" y="613"/>
                </a:cxn>
                <a:cxn ang="0">
                  <a:pos x="266" y="679"/>
                </a:cxn>
                <a:cxn ang="0">
                  <a:pos x="257" y="746"/>
                </a:cxn>
                <a:cxn ang="0">
                  <a:pos x="241" y="809"/>
                </a:cxn>
                <a:cxn ang="0">
                  <a:pos x="222" y="871"/>
                </a:cxn>
                <a:cxn ang="0">
                  <a:pos x="200" y="932"/>
                </a:cxn>
                <a:cxn ang="0">
                  <a:pos x="171" y="989"/>
                </a:cxn>
                <a:cxn ang="0">
                  <a:pos x="141" y="1046"/>
                </a:cxn>
                <a:cxn ang="0">
                  <a:pos x="124" y="1073"/>
                </a:cxn>
              </a:cxnLst>
              <a:rect l="0" t="0" r="r" b="b"/>
              <a:pathLst>
                <a:path w="274" h="1073">
                  <a:moveTo>
                    <a:pt x="124" y="1073"/>
                  </a:moveTo>
                  <a:lnTo>
                    <a:pt x="114" y="1071"/>
                  </a:lnTo>
                  <a:lnTo>
                    <a:pt x="105" y="1067"/>
                  </a:lnTo>
                  <a:lnTo>
                    <a:pt x="95" y="1063"/>
                  </a:lnTo>
                  <a:lnTo>
                    <a:pt x="87" y="1061"/>
                  </a:lnTo>
                  <a:lnTo>
                    <a:pt x="82" y="1060"/>
                  </a:lnTo>
                  <a:lnTo>
                    <a:pt x="78" y="1058"/>
                  </a:lnTo>
                  <a:lnTo>
                    <a:pt x="72" y="1056"/>
                  </a:lnTo>
                  <a:lnTo>
                    <a:pt x="68" y="1054"/>
                  </a:lnTo>
                  <a:lnTo>
                    <a:pt x="63" y="1054"/>
                  </a:lnTo>
                  <a:lnTo>
                    <a:pt x="59" y="1052"/>
                  </a:lnTo>
                  <a:lnTo>
                    <a:pt x="53" y="1050"/>
                  </a:lnTo>
                  <a:lnTo>
                    <a:pt x="49" y="1048"/>
                  </a:lnTo>
                  <a:lnTo>
                    <a:pt x="67" y="1023"/>
                  </a:lnTo>
                  <a:lnTo>
                    <a:pt x="82" y="997"/>
                  </a:lnTo>
                  <a:lnTo>
                    <a:pt x="97" y="970"/>
                  </a:lnTo>
                  <a:lnTo>
                    <a:pt x="112" y="944"/>
                  </a:lnTo>
                  <a:lnTo>
                    <a:pt x="125" y="915"/>
                  </a:lnTo>
                  <a:lnTo>
                    <a:pt x="137" y="887"/>
                  </a:lnTo>
                  <a:lnTo>
                    <a:pt x="148" y="858"/>
                  </a:lnTo>
                  <a:lnTo>
                    <a:pt x="160" y="829"/>
                  </a:lnTo>
                  <a:lnTo>
                    <a:pt x="167" y="799"/>
                  </a:lnTo>
                  <a:lnTo>
                    <a:pt x="177" y="769"/>
                  </a:lnTo>
                  <a:lnTo>
                    <a:pt x="183" y="736"/>
                  </a:lnTo>
                  <a:lnTo>
                    <a:pt x="188" y="706"/>
                  </a:lnTo>
                  <a:lnTo>
                    <a:pt x="192" y="674"/>
                  </a:lnTo>
                  <a:lnTo>
                    <a:pt x="196" y="643"/>
                  </a:lnTo>
                  <a:lnTo>
                    <a:pt x="198" y="611"/>
                  </a:lnTo>
                  <a:lnTo>
                    <a:pt x="200" y="578"/>
                  </a:lnTo>
                  <a:lnTo>
                    <a:pt x="198" y="540"/>
                  </a:lnTo>
                  <a:lnTo>
                    <a:pt x="196" y="502"/>
                  </a:lnTo>
                  <a:lnTo>
                    <a:pt x="190" y="464"/>
                  </a:lnTo>
                  <a:lnTo>
                    <a:pt x="184" y="428"/>
                  </a:lnTo>
                  <a:lnTo>
                    <a:pt x="177" y="392"/>
                  </a:lnTo>
                  <a:lnTo>
                    <a:pt x="167" y="358"/>
                  </a:lnTo>
                  <a:lnTo>
                    <a:pt x="158" y="322"/>
                  </a:lnTo>
                  <a:lnTo>
                    <a:pt x="146" y="289"/>
                  </a:lnTo>
                  <a:lnTo>
                    <a:pt x="131" y="255"/>
                  </a:lnTo>
                  <a:lnTo>
                    <a:pt x="116" y="223"/>
                  </a:lnTo>
                  <a:lnTo>
                    <a:pt x="101" y="191"/>
                  </a:lnTo>
                  <a:lnTo>
                    <a:pt x="84" y="160"/>
                  </a:lnTo>
                  <a:lnTo>
                    <a:pt x="63" y="130"/>
                  </a:lnTo>
                  <a:lnTo>
                    <a:pt x="44" y="101"/>
                  </a:lnTo>
                  <a:lnTo>
                    <a:pt x="23" y="73"/>
                  </a:lnTo>
                  <a:lnTo>
                    <a:pt x="0" y="48"/>
                  </a:lnTo>
                  <a:lnTo>
                    <a:pt x="8" y="40"/>
                  </a:lnTo>
                  <a:lnTo>
                    <a:pt x="15" y="35"/>
                  </a:lnTo>
                  <a:lnTo>
                    <a:pt x="23" y="27"/>
                  </a:lnTo>
                  <a:lnTo>
                    <a:pt x="30" y="21"/>
                  </a:lnTo>
                  <a:lnTo>
                    <a:pt x="36" y="16"/>
                  </a:lnTo>
                  <a:lnTo>
                    <a:pt x="44" y="10"/>
                  </a:lnTo>
                  <a:lnTo>
                    <a:pt x="51" y="6"/>
                  </a:lnTo>
                  <a:lnTo>
                    <a:pt x="59" y="0"/>
                  </a:lnTo>
                  <a:lnTo>
                    <a:pt x="82" y="29"/>
                  </a:lnTo>
                  <a:lnTo>
                    <a:pt x="106" y="61"/>
                  </a:lnTo>
                  <a:lnTo>
                    <a:pt x="127" y="94"/>
                  </a:lnTo>
                  <a:lnTo>
                    <a:pt x="148" y="126"/>
                  </a:lnTo>
                  <a:lnTo>
                    <a:pt x="167" y="160"/>
                  </a:lnTo>
                  <a:lnTo>
                    <a:pt x="184" y="194"/>
                  </a:lnTo>
                  <a:lnTo>
                    <a:pt x="202" y="229"/>
                  </a:lnTo>
                  <a:lnTo>
                    <a:pt x="217" y="267"/>
                  </a:lnTo>
                  <a:lnTo>
                    <a:pt x="228" y="303"/>
                  </a:lnTo>
                  <a:lnTo>
                    <a:pt x="240" y="341"/>
                  </a:lnTo>
                  <a:lnTo>
                    <a:pt x="249" y="379"/>
                  </a:lnTo>
                  <a:lnTo>
                    <a:pt x="259" y="417"/>
                  </a:lnTo>
                  <a:lnTo>
                    <a:pt x="264" y="455"/>
                  </a:lnTo>
                  <a:lnTo>
                    <a:pt x="268" y="497"/>
                  </a:lnTo>
                  <a:lnTo>
                    <a:pt x="272" y="537"/>
                  </a:lnTo>
                  <a:lnTo>
                    <a:pt x="274" y="578"/>
                  </a:lnTo>
                  <a:lnTo>
                    <a:pt x="272" y="613"/>
                  </a:lnTo>
                  <a:lnTo>
                    <a:pt x="270" y="645"/>
                  </a:lnTo>
                  <a:lnTo>
                    <a:pt x="266" y="679"/>
                  </a:lnTo>
                  <a:lnTo>
                    <a:pt x="262" y="712"/>
                  </a:lnTo>
                  <a:lnTo>
                    <a:pt x="257" y="746"/>
                  </a:lnTo>
                  <a:lnTo>
                    <a:pt x="251" y="778"/>
                  </a:lnTo>
                  <a:lnTo>
                    <a:pt x="241" y="809"/>
                  </a:lnTo>
                  <a:lnTo>
                    <a:pt x="234" y="841"/>
                  </a:lnTo>
                  <a:lnTo>
                    <a:pt x="222" y="871"/>
                  </a:lnTo>
                  <a:lnTo>
                    <a:pt x="211" y="904"/>
                  </a:lnTo>
                  <a:lnTo>
                    <a:pt x="200" y="932"/>
                  </a:lnTo>
                  <a:lnTo>
                    <a:pt x="186" y="961"/>
                  </a:lnTo>
                  <a:lnTo>
                    <a:pt x="171" y="989"/>
                  </a:lnTo>
                  <a:lnTo>
                    <a:pt x="156" y="1020"/>
                  </a:lnTo>
                  <a:lnTo>
                    <a:pt x="141" y="1046"/>
                  </a:lnTo>
                  <a:lnTo>
                    <a:pt x="124" y="1073"/>
                  </a:lnTo>
                  <a:lnTo>
                    <a:pt x="124" y="10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4774" y="1629"/>
              <a:ext cx="74" cy="291"/>
            </a:xfrm>
            <a:custGeom>
              <a:avLst/>
              <a:gdLst/>
              <a:ahLst/>
              <a:cxnLst>
                <a:cxn ang="0">
                  <a:pos x="63" y="580"/>
                </a:cxn>
                <a:cxn ang="0">
                  <a:pos x="53" y="576"/>
                </a:cxn>
                <a:cxn ang="0">
                  <a:pos x="42" y="574"/>
                </a:cxn>
                <a:cxn ang="0">
                  <a:pos x="32" y="570"/>
                </a:cxn>
                <a:cxn ang="0">
                  <a:pos x="36" y="555"/>
                </a:cxn>
                <a:cxn ang="0">
                  <a:pos x="53" y="526"/>
                </a:cxn>
                <a:cxn ang="0">
                  <a:pos x="69" y="496"/>
                </a:cxn>
                <a:cxn ang="0">
                  <a:pos x="82" y="466"/>
                </a:cxn>
                <a:cxn ang="0">
                  <a:pos x="91" y="433"/>
                </a:cxn>
                <a:cxn ang="0">
                  <a:pos x="99" y="399"/>
                </a:cxn>
                <a:cxn ang="0">
                  <a:pos x="105" y="365"/>
                </a:cxn>
                <a:cxn ang="0">
                  <a:pos x="108" y="331"/>
                </a:cxn>
                <a:cxn ang="0">
                  <a:pos x="108" y="293"/>
                </a:cxn>
                <a:cxn ang="0">
                  <a:pos x="103" y="253"/>
                </a:cxn>
                <a:cxn ang="0">
                  <a:pos x="95" y="213"/>
                </a:cxn>
                <a:cxn ang="0">
                  <a:pos x="86" y="175"/>
                </a:cxn>
                <a:cxn ang="0">
                  <a:pos x="70" y="138"/>
                </a:cxn>
                <a:cxn ang="0">
                  <a:pos x="55" y="102"/>
                </a:cxn>
                <a:cxn ang="0">
                  <a:pos x="34" y="70"/>
                </a:cxn>
                <a:cxn ang="0">
                  <a:pos x="11" y="40"/>
                </a:cxn>
                <a:cxn ang="0">
                  <a:pos x="10" y="17"/>
                </a:cxn>
                <a:cxn ang="0">
                  <a:pos x="25" y="5"/>
                </a:cxn>
                <a:cxn ang="0">
                  <a:pos x="46" y="15"/>
                </a:cxn>
                <a:cxn ang="0">
                  <a:pos x="69" y="49"/>
                </a:cxn>
                <a:cxn ang="0">
                  <a:pos x="91" y="85"/>
                </a:cxn>
                <a:cxn ang="0">
                  <a:pos x="108" y="121"/>
                </a:cxn>
                <a:cxn ang="0">
                  <a:pos x="124" y="163"/>
                </a:cxn>
                <a:cxn ang="0">
                  <a:pos x="135" y="203"/>
                </a:cxn>
                <a:cxn ang="0">
                  <a:pos x="143" y="247"/>
                </a:cxn>
                <a:cxn ang="0">
                  <a:pos x="148" y="291"/>
                </a:cxn>
                <a:cxn ang="0">
                  <a:pos x="148" y="331"/>
                </a:cxn>
                <a:cxn ang="0">
                  <a:pos x="145" y="367"/>
                </a:cxn>
                <a:cxn ang="0">
                  <a:pos x="139" y="403"/>
                </a:cxn>
                <a:cxn ang="0">
                  <a:pos x="131" y="439"/>
                </a:cxn>
                <a:cxn ang="0">
                  <a:pos x="122" y="471"/>
                </a:cxn>
                <a:cxn ang="0">
                  <a:pos x="108" y="504"/>
                </a:cxn>
                <a:cxn ang="0">
                  <a:pos x="93" y="536"/>
                </a:cxn>
                <a:cxn ang="0">
                  <a:pos x="76" y="566"/>
                </a:cxn>
                <a:cxn ang="0">
                  <a:pos x="69" y="582"/>
                </a:cxn>
              </a:cxnLst>
              <a:rect l="0" t="0" r="r" b="b"/>
              <a:pathLst>
                <a:path w="148" h="582">
                  <a:moveTo>
                    <a:pt x="69" y="582"/>
                  </a:moveTo>
                  <a:lnTo>
                    <a:pt x="63" y="580"/>
                  </a:lnTo>
                  <a:lnTo>
                    <a:pt x="57" y="580"/>
                  </a:lnTo>
                  <a:lnTo>
                    <a:pt x="53" y="576"/>
                  </a:lnTo>
                  <a:lnTo>
                    <a:pt x="48" y="576"/>
                  </a:lnTo>
                  <a:lnTo>
                    <a:pt x="42" y="574"/>
                  </a:lnTo>
                  <a:lnTo>
                    <a:pt x="38" y="572"/>
                  </a:lnTo>
                  <a:lnTo>
                    <a:pt x="32" y="570"/>
                  </a:lnTo>
                  <a:lnTo>
                    <a:pt x="29" y="570"/>
                  </a:lnTo>
                  <a:lnTo>
                    <a:pt x="36" y="555"/>
                  </a:lnTo>
                  <a:lnTo>
                    <a:pt x="46" y="542"/>
                  </a:lnTo>
                  <a:lnTo>
                    <a:pt x="53" y="526"/>
                  </a:lnTo>
                  <a:lnTo>
                    <a:pt x="61" y="513"/>
                  </a:lnTo>
                  <a:lnTo>
                    <a:pt x="69" y="496"/>
                  </a:lnTo>
                  <a:lnTo>
                    <a:pt x="74" y="481"/>
                  </a:lnTo>
                  <a:lnTo>
                    <a:pt x="82" y="466"/>
                  </a:lnTo>
                  <a:lnTo>
                    <a:pt x="88" y="450"/>
                  </a:lnTo>
                  <a:lnTo>
                    <a:pt x="91" y="433"/>
                  </a:lnTo>
                  <a:lnTo>
                    <a:pt x="95" y="416"/>
                  </a:lnTo>
                  <a:lnTo>
                    <a:pt x="99" y="399"/>
                  </a:lnTo>
                  <a:lnTo>
                    <a:pt x="103" y="382"/>
                  </a:lnTo>
                  <a:lnTo>
                    <a:pt x="105" y="365"/>
                  </a:lnTo>
                  <a:lnTo>
                    <a:pt x="107" y="348"/>
                  </a:lnTo>
                  <a:lnTo>
                    <a:pt x="108" y="331"/>
                  </a:lnTo>
                  <a:lnTo>
                    <a:pt x="108" y="313"/>
                  </a:lnTo>
                  <a:lnTo>
                    <a:pt x="108" y="293"/>
                  </a:lnTo>
                  <a:lnTo>
                    <a:pt x="107" y="273"/>
                  </a:lnTo>
                  <a:lnTo>
                    <a:pt x="103" y="253"/>
                  </a:lnTo>
                  <a:lnTo>
                    <a:pt x="101" y="232"/>
                  </a:lnTo>
                  <a:lnTo>
                    <a:pt x="95" y="213"/>
                  </a:lnTo>
                  <a:lnTo>
                    <a:pt x="91" y="194"/>
                  </a:lnTo>
                  <a:lnTo>
                    <a:pt x="86" y="175"/>
                  </a:lnTo>
                  <a:lnTo>
                    <a:pt x="80" y="156"/>
                  </a:lnTo>
                  <a:lnTo>
                    <a:pt x="70" y="138"/>
                  </a:lnTo>
                  <a:lnTo>
                    <a:pt x="63" y="119"/>
                  </a:lnTo>
                  <a:lnTo>
                    <a:pt x="55" y="102"/>
                  </a:lnTo>
                  <a:lnTo>
                    <a:pt x="46" y="87"/>
                  </a:lnTo>
                  <a:lnTo>
                    <a:pt x="34" y="70"/>
                  </a:lnTo>
                  <a:lnTo>
                    <a:pt x="25" y="55"/>
                  </a:lnTo>
                  <a:lnTo>
                    <a:pt x="11" y="40"/>
                  </a:lnTo>
                  <a:lnTo>
                    <a:pt x="0" y="24"/>
                  </a:lnTo>
                  <a:lnTo>
                    <a:pt x="10" y="17"/>
                  </a:lnTo>
                  <a:lnTo>
                    <a:pt x="17" y="11"/>
                  </a:lnTo>
                  <a:lnTo>
                    <a:pt x="25" y="5"/>
                  </a:lnTo>
                  <a:lnTo>
                    <a:pt x="32" y="0"/>
                  </a:lnTo>
                  <a:lnTo>
                    <a:pt x="46" y="15"/>
                  </a:lnTo>
                  <a:lnTo>
                    <a:pt x="57" y="32"/>
                  </a:lnTo>
                  <a:lnTo>
                    <a:pt x="69" y="49"/>
                  </a:lnTo>
                  <a:lnTo>
                    <a:pt x="82" y="66"/>
                  </a:lnTo>
                  <a:lnTo>
                    <a:pt x="91" y="85"/>
                  </a:lnTo>
                  <a:lnTo>
                    <a:pt x="101" y="104"/>
                  </a:lnTo>
                  <a:lnTo>
                    <a:pt x="108" y="121"/>
                  </a:lnTo>
                  <a:lnTo>
                    <a:pt x="118" y="142"/>
                  </a:lnTo>
                  <a:lnTo>
                    <a:pt x="124" y="163"/>
                  </a:lnTo>
                  <a:lnTo>
                    <a:pt x="129" y="182"/>
                  </a:lnTo>
                  <a:lnTo>
                    <a:pt x="135" y="203"/>
                  </a:lnTo>
                  <a:lnTo>
                    <a:pt x="141" y="224"/>
                  </a:lnTo>
                  <a:lnTo>
                    <a:pt x="143" y="247"/>
                  </a:lnTo>
                  <a:lnTo>
                    <a:pt x="146" y="268"/>
                  </a:lnTo>
                  <a:lnTo>
                    <a:pt x="148" y="291"/>
                  </a:lnTo>
                  <a:lnTo>
                    <a:pt x="148" y="313"/>
                  </a:lnTo>
                  <a:lnTo>
                    <a:pt x="148" y="331"/>
                  </a:lnTo>
                  <a:lnTo>
                    <a:pt x="146" y="350"/>
                  </a:lnTo>
                  <a:lnTo>
                    <a:pt x="145" y="367"/>
                  </a:lnTo>
                  <a:lnTo>
                    <a:pt x="143" y="386"/>
                  </a:lnTo>
                  <a:lnTo>
                    <a:pt x="139" y="403"/>
                  </a:lnTo>
                  <a:lnTo>
                    <a:pt x="135" y="422"/>
                  </a:lnTo>
                  <a:lnTo>
                    <a:pt x="131" y="439"/>
                  </a:lnTo>
                  <a:lnTo>
                    <a:pt x="127" y="456"/>
                  </a:lnTo>
                  <a:lnTo>
                    <a:pt x="122" y="471"/>
                  </a:lnTo>
                  <a:lnTo>
                    <a:pt x="116" y="488"/>
                  </a:lnTo>
                  <a:lnTo>
                    <a:pt x="108" y="504"/>
                  </a:lnTo>
                  <a:lnTo>
                    <a:pt x="101" y="521"/>
                  </a:lnTo>
                  <a:lnTo>
                    <a:pt x="93" y="536"/>
                  </a:lnTo>
                  <a:lnTo>
                    <a:pt x="86" y="551"/>
                  </a:lnTo>
                  <a:lnTo>
                    <a:pt x="76" y="566"/>
                  </a:lnTo>
                  <a:lnTo>
                    <a:pt x="69" y="582"/>
                  </a:lnTo>
                  <a:lnTo>
                    <a:pt x="69" y="5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</p:grp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2696943" y="1775269"/>
            <a:ext cx="1441450" cy="584775"/>
          </a:xfrm>
          <a:prstGeom prst="wedgeRectCallout">
            <a:avLst>
              <a:gd name="adj1" fmla="val -36672"/>
              <a:gd name="adj2" fmla="val 128844"/>
            </a:avLst>
          </a:prstGeom>
          <a:noFill/>
          <a:ln w="12700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600" dirty="0">
                <a:latin typeface="Tahoma" pitchFamily="34" charset="0"/>
              </a:rPr>
              <a:t>Radio signal (contactless)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089555" y="3935857"/>
            <a:ext cx="1887055" cy="1071062"/>
          </a:xfrm>
          <a:prstGeom prst="rect">
            <a:avLst/>
          </a:prstGeom>
          <a:noFill/>
          <a:ln w="28575" algn="ctr">
            <a:noFill/>
            <a:prstDash val="dash"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2400" dirty="0">
                <a:latin typeface="Tahoma" pitchFamily="34" charset="0"/>
              </a:rPr>
              <a:t>Database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dirty="0">
                <a:solidFill>
                  <a:schemeClr val="bg2"/>
                </a:solidFill>
                <a:latin typeface="Tahoma" pitchFamily="34" charset="0"/>
              </a:rPr>
              <a:t>Match tag IDs to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dirty="0">
                <a:solidFill>
                  <a:schemeClr val="bg2"/>
                </a:solidFill>
                <a:latin typeface="Tahoma" pitchFamily="34" charset="0"/>
              </a:rPr>
              <a:t>physical objects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391893" y="3864419"/>
            <a:ext cx="3046155" cy="1348061"/>
          </a:xfrm>
          <a:prstGeom prst="rect">
            <a:avLst/>
          </a:prstGeom>
          <a:noFill/>
          <a:ln w="28575" algn="ctr">
            <a:noFill/>
            <a:prstDash val="dash"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2400" dirty="0">
                <a:latin typeface="Tahoma" pitchFamily="34" charset="0"/>
              </a:rPr>
              <a:t>Tags (transponders)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dirty="0">
                <a:solidFill>
                  <a:schemeClr val="bg2"/>
                </a:solidFill>
                <a:latin typeface="Tahoma" pitchFamily="34" charset="0"/>
              </a:rPr>
              <a:t>Attached to objects, 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dirty="0">
                <a:solidFill>
                  <a:schemeClr val="bg2"/>
                </a:solidFill>
                <a:latin typeface="Tahoma" pitchFamily="34" charset="0"/>
              </a:rPr>
              <a:t>“call out” identifying data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dirty="0">
                <a:solidFill>
                  <a:schemeClr val="bg2"/>
                </a:solidFill>
                <a:latin typeface="Tahoma" pitchFamily="34" charset="0"/>
              </a:rPr>
              <a:t>on a special radio frequency</a:t>
            </a:r>
          </a:p>
        </p:txBody>
      </p:sp>
      <p:pic>
        <p:nvPicPr>
          <p:cNvPr id="15" name="Picture 19" descr="RFID-T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9593" y="2783332"/>
            <a:ext cx="792162" cy="787400"/>
          </a:xfrm>
          <a:prstGeom prst="rect">
            <a:avLst/>
          </a:prstGeom>
          <a:noFill/>
        </p:spPr>
      </p:pic>
      <p:sp>
        <p:nvSpPr>
          <p:cNvPr id="16" name="Zylinder 54"/>
          <p:cNvSpPr/>
          <p:nvPr/>
        </p:nvSpPr>
        <p:spPr>
          <a:xfrm>
            <a:off x="7521355" y="2711894"/>
            <a:ext cx="750888" cy="860425"/>
          </a:xfrm>
          <a:prstGeom prst="can">
            <a:avLst>
              <a:gd name="adj" fmla="val 184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3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7" name="Grafik 17" descr="Mobiles Lesegerät (freigestellt)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3068" y="2783332"/>
            <a:ext cx="655637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Gerade Verbindung mit Pfeil 9"/>
          <p:cNvCxnSpPr/>
          <p:nvPr/>
        </p:nvCxnSpPr>
        <p:spPr>
          <a:xfrm rot="10800000" flipV="1">
            <a:off x="2339752" y="3284984"/>
            <a:ext cx="2214562" cy="1588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0"/>
          <p:cNvSpPr txBox="1">
            <a:spLocks noChangeArrowheads="1"/>
          </p:cNvSpPr>
          <p:nvPr/>
        </p:nvSpPr>
        <p:spPr bwMode="auto">
          <a:xfrm>
            <a:off x="2416915" y="2856356"/>
            <a:ext cx="22634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2813"/>
            <a:r>
              <a:rPr lang="en-US" sz="1600" i="1" dirty="0">
                <a:latin typeface="Tahoma" pitchFamily="34" charset="0"/>
              </a:rPr>
              <a:t>Authenticate / Identify</a:t>
            </a:r>
            <a:r>
              <a:rPr lang="en-US" sz="1600" i="1" dirty="0">
                <a:latin typeface="Calibri" pitchFamily="34" charset="0"/>
              </a:rPr>
              <a:t> </a:t>
            </a:r>
            <a:endParaRPr lang="en-US" sz="1600" baseline="-25000" dirty="0">
              <a:latin typeface="cmmi10"/>
            </a:endParaRPr>
          </a:p>
        </p:txBody>
      </p:sp>
      <p:cxnSp>
        <p:nvCxnSpPr>
          <p:cNvPr id="22" name="Gerade Verbindung 12"/>
          <p:cNvCxnSpPr/>
          <p:nvPr/>
        </p:nvCxnSpPr>
        <p:spPr>
          <a:xfrm>
            <a:off x="5432205" y="3213544"/>
            <a:ext cx="2000250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42"/>
          <p:cNvSpPr txBox="1">
            <a:spLocks noChangeArrowheads="1"/>
          </p:cNvSpPr>
          <p:nvPr/>
        </p:nvSpPr>
        <p:spPr bwMode="auto">
          <a:xfrm>
            <a:off x="5749705" y="2927794"/>
            <a:ext cx="1319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2813"/>
            <a:r>
              <a:rPr lang="en-US" sz="1400" i="1" dirty="0">
                <a:latin typeface="Tahoma" pitchFamily="34" charset="0"/>
              </a:rPr>
              <a:t>Read / Update</a:t>
            </a:r>
            <a:endParaRPr lang="en-US" sz="14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BC5E-91EC-4CFB-9ABD-16FF6E8BF9DF}" type="datetime1">
              <a:rPr lang="zh-CN" altLang="en-US"/>
              <a:pPr/>
              <a:t>2011/8/17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4A44-158B-4B07-8F76-8EF3DB7A3968}" type="slidenum">
              <a:rPr lang="en-US"/>
              <a:pPr/>
              <a:t>4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8763"/>
            <a:ext cx="8305800" cy="701675"/>
          </a:xfrm>
        </p:spPr>
        <p:txBody>
          <a:bodyPr/>
          <a:lstStyle/>
          <a:p>
            <a:r>
              <a:rPr lang="en-US" altLang="zh-CN" sz="4000">
                <a:latin typeface="Calibri" pitchFamily="34" charset="0"/>
                <a:ea typeface="宋体" pitchFamily="2" charset="-122"/>
              </a:rPr>
              <a:t>RFID Security Issues </a:t>
            </a:r>
            <a:endParaRPr lang="en-US" sz="4000">
              <a:solidFill>
                <a:srgbClr val="006600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1214422"/>
            <a:ext cx="8791575" cy="4068806"/>
          </a:xfrm>
        </p:spPr>
        <p:txBody>
          <a:bodyPr/>
          <a:lstStyle/>
          <a:p>
            <a:r>
              <a:rPr lang="en-US" sz="2800" b="1" dirty="0">
                <a:solidFill>
                  <a:srgbClr val="0000CC"/>
                </a:solidFill>
                <a:latin typeface="Calibri" pitchFamily="34" charset="0"/>
              </a:rPr>
              <a:t>Tag </a:t>
            </a:r>
            <a:r>
              <a:rPr lang="en-US" sz="2800" b="1" dirty="0" smtClean="0">
                <a:solidFill>
                  <a:srgbClr val="0000CC"/>
                </a:solidFill>
                <a:latin typeface="Calibri" pitchFamily="34" charset="0"/>
              </a:rPr>
              <a:t>Authentication</a:t>
            </a:r>
          </a:p>
          <a:p>
            <a:pPr lvl="1"/>
            <a:r>
              <a:rPr lang="en-US" sz="2400" dirty="0" smtClean="0">
                <a:latin typeface="Calibri" pitchFamily="34" charset="0"/>
              </a:rPr>
              <a:t>Only </a:t>
            </a:r>
            <a:r>
              <a:rPr lang="en-US" sz="2400" dirty="0">
                <a:latin typeface="Calibri" pitchFamily="34" charset="0"/>
              </a:rPr>
              <a:t>valid tags are accepted by a valid reader</a:t>
            </a:r>
            <a:endParaRPr lang="en-US" altLang="zh-CN" sz="2400" dirty="0">
              <a:latin typeface="Calibri" pitchFamily="34" charset="0"/>
              <a:ea typeface="宋体" pitchFamily="2" charset="-122"/>
            </a:endParaRPr>
          </a:p>
          <a:p>
            <a:r>
              <a:rPr lang="en-US" sz="2800" b="1" dirty="0">
                <a:solidFill>
                  <a:srgbClr val="0000CC"/>
                </a:solidFill>
                <a:latin typeface="Calibri" pitchFamily="34" charset="0"/>
              </a:rPr>
              <a:t>Reader </a:t>
            </a:r>
            <a:r>
              <a:rPr lang="en-US" sz="2800" b="1" dirty="0" smtClean="0">
                <a:solidFill>
                  <a:srgbClr val="0000CC"/>
                </a:solidFill>
                <a:latin typeface="Calibri" pitchFamily="34" charset="0"/>
              </a:rPr>
              <a:t>Authentication</a:t>
            </a:r>
            <a:r>
              <a:rPr lang="en-US" sz="2800" dirty="0" smtClean="0">
                <a:solidFill>
                  <a:srgbClr val="0000CC"/>
                </a:solidFill>
                <a:latin typeface="Calibri" pitchFamily="34" charset="0"/>
              </a:rPr>
              <a:t> </a:t>
            </a:r>
          </a:p>
          <a:p>
            <a:pPr lvl="1"/>
            <a:r>
              <a:rPr lang="en-US" sz="2400" dirty="0" smtClean="0">
                <a:latin typeface="Calibri" pitchFamily="34" charset="0"/>
              </a:rPr>
              <a:t>Only </a:t>
            </a:r>
            <a:r>
              <a:rPr lang="en-US" sz="2400" dirty="0">
                <a:latin typeface="Calibri" pitchFamily="34" charset="0"/>
              </a:rPr>
              <a:t>valid readers are accepted by valid </a:t>
            </a:r>
            <a:r>
              <a:rPr lang="en-US" sz="2400" dirty="0" smtClean="0">
                <a:latin typeface="Calibri" pitchFamily="34" charset="0"/>
              </a:rPr>
              <a:t>tags</a:t>
            </a:r>
          </a:p>
          <a:p>
            <a:pPr lvl="1"/>
            <a:r>
              <a:rPr lang="en-US" sz="2400" dirty="0" smtClean="0">
                <a:latin typeface="Calibri" pitchFamily="34" charset="0"/>
              </a:rPr>
              <a:t>Not </a:t>
            </a:r>
            <a:r>
              <a:rPr lang="en-US" sz="2400" dirty="0">
                <a:latin typeface="Calibri" pitchFamily="34" charset="0"/>
              </a:rPr>
              <a:t>always required but mandatory in some applications (e.g., e-tickets)</a:t>
            </a:r>
          </a:p>
          <a:p>
            <a:r>
              <a:rPr lang="en-US" sz="2800" b="1" dirty="0" smtClean="0">
                <a:solidFill>
                  <a:srgbClr val="0000CC"/>
                </a:solidFill>
                <a:latin typeface="Calibri" pitchFamily="34" charset="0"/>
              </a:rPr>
              <a:t>Availability</a:t>
            </a:r>
          </a:p>
          <a:p>
            <a:pPr lvl="1"/>
            <a:r>
              <a:rPr lang="en-US" sz="2400" dirty="0" smtClean="0">
                <a:latin typeface="Calibri" pitchFamily="34" charset="0"/>
              </a:rPr>
              <a:t>Infeasible </a:t>
            </a:r>
            <a:r>
              <a:rPr lang="en-US" sz="2400" dirty="0">
                <a:latin typeface="Calibri" pitchFamily="34" charset="0"/>
              </a:rPr>
              <a:t>to manipulate honest tags such that honest readers do not accept them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3A94-D6D8-4516-A793-EBA49A87826B}" type="datetime1">
              <a:rPr lang="zh-CN" altLang="en-US"/>
              <a:pPr/>
              <a:t>2011/8/17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40CB-52DB-4BA2-856B-7FB750D34CD2}" type="slidenum">
              <a:rPr lang="en-US"/>
              <a:pPr/>
              <a:t>5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8763"/>
            <a:ext cx="8305800" cy="701675"/>
          </a:xfrm>
        </p:spPr>
        <p:txBody>
          <a:bodyPr/>
          <a:lstStyle/>
          <a:p>
            <a:r>
              <a:rPr lang="en-US" altLang="zh-CN" sz="4000">
                <a:latin typeface="Calibri" pitchFamily="34" charset="0"/>
                <a:ea typeface="宋体" pitchFamily="2" charset="-122"/>
              </a:rPr>
              <a:t>RFID Privacy Issues</a:t>
            </a:r>
            <a:endParaRPr lang="en-US" sz="4000">
              <a:solidFill>
                <a:srgbClr val="006600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96752"/>
            <a:ext cx="396875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  <a:cs typeface="+mn-cs"/>
              </a:rPr>
              <a:t>Privacy issues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rPr>
              <a:t>Adversaries identify tags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rPr>
              <a:t>Adversaries track tags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486400" y="3686157"/>
            <a:ext cx="1131888" cy="457200"/>
          </a:xfrm>
          <a:prstGeom prst="rect">
            <a:avLst/>
          </a:prstGeom>
          <a:noFill/>
          <a:ln w="28575" algn="ctr">
            <a:noFill/>
            <a:prstDash val="dash"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2400">
                <a:latin typeface="Tahoma" pitchFamily="34" charset="0"/>
              </a:rPr>
              <a:t>Reader</a:t>
            </a:r>
            <a:endParaRPr lang="en-US" sz="1600">
              <a:solidFill>
                <a:schemeClr val="bg2"/>
              </a:solidFill>
              <a:latin typeface="Tahoma" pitchFamily="34" charset="0"/>
            </a:endParaRPr>
          </a:p>
        </p:txBody>
      </p:sp>
      <p:grpSp>
        <p:nvGrpSpPr>
          <p:cNvPr id="12" name="Group 5"/>
          <p:cNvGrpSpPr>
            <a:grpSpLocks/>
          </p:cNvGrpSpPr>
          <p:nvPr/>
        </p:nvGrpSpPr>
        <p:grpSpPr bwMode="auto">
          <a:xfrm>
            <a:off x="3203848" y="2852936"/>
            <a:ext cx="1224136" cy="706884"/>
            <a:chOff x="4774" y="1477"/>
            <a:chExt cx="445" cy="536"/>
          </a:xfrm>
        </p:grpSpPr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4853" y="1577"/>
              <a:ext cx="96" cy="377"/>
            </a:xfrm>
            <a:custGeom>
              <a:avLst/>
              <a:gdLst/>
              <a:ahLst/>
              <a:cxnLst>
                <a:cxn ang="0">
                  <a:pos x="80" y="753"/>
                </a:cxn>
                <a:cxn ang="0">
                  <a:pos x="66" y="747"/>
                </a:cxn>
                <a:cxn ang="0">
                  <a:pos x="55" y="744"/>
                </a:cxn>
                <a:cxn ang="0">
                  <a:pos x="42" y="738"/>
                </a:cxn>
                <a:cxn ang="0">
                  <a:pos x="47" y="719"/>
                </a:cxn>
                <a:cxn ang="0">
                  <a:pos x="68" y="683"/>
                </a:cxn>
                <a:cxn ang="0">
                  <a:pos x="87" y="645"/>
                </a:cxn>
                <a:cxn ang="0">
                  <a:pos x="104" y="603"/>
                </a:cxn>
                <a:cxn ang="0">
                  <a:pos x="118" y="561"/>
                </a:cxn>
                <a:cxn ang="0">
                  <a:pos x="127" y="519"/>
                </a:cxn>
                <a:cxn ang="0">
                  <a:pos x="135" y="475"/>
                </a:cxn>
                <a:cxn ang="0">
                  <a:pos x="139" y="430"/>
                </a:cxn>
                <a:cxn ang="0">
                  <a:pos x="139" y="380"/>
                </a:cxn>
                <a:cxn ang="0">
                  <a:pos x="135" y="327"/>
                </a:cxn>
                <a:cxn ang="0">
                  <a:pos x="123" y="276"/>
                </a:cxn>
                <a:cxn ang="0">
                  <a:pos x="110" y="226"/>
                </a:cxn>
                <a:cxn ang="0">
                  <a:pos x="91" y="179"/>
                </a:cxn>
                <a:cxn ang="0">
                  <a:pos x="70" y="133"/>
                </a:cxn>
                <a:cxn ang="0">
                  <a:pos x="44" y="89"/>
                </a:cxn>
                <a:cxn ang="0">
                  <a:pos x="15" y="50"/>
                </a:cxn>
                <a:cxn ang="0">
                  <a:pos x="6" y="27"/>
                </a:cxn>
                <a:cxn ang="0">
                  <a:pos x="15" y="17"/>
                </a:cxn>
                <a:cxn ang="0">
                  <a:pos x="25" y="10"/>
                </a:cxn>
                <a:cxn ang="0">
                  <a:pos x="34" y="2"/>
                </a:cxn>
                <a:cxn ang="0">
                  <a:pos x="57" y="21"/>
                </a:cxn>
                <a:cxn ang="0">
                  <a:pos x="89" y="65"/>
                </a:cxn>
                <a:cxn ang="0">
                  <a:pos x="116" y="110"/>
                </a:cxn>
                <a:cxn ang="0">
                  <a:pos x="141" y="160"/>
                </a:cxn>
                <a:cxn ang="0">
                  <a:pos x="160" y="211"/>
                </a:cxn>
                <a:cxn ang="0">
                  <a:pos x="175" y="264"/>
                </a:cxn>
                <a:cxn ang="0">
                  <a:pos x="186" y="320"/>
                </a:cxn>
                <a:cxn ang="0">
                  <a:pos x="190" y="378"/>
                </a:cxn>
                <a:cxn ang="0">
                  <a:pos x="192" y="430"/>
                </a:cxn>
                <a:cxn ang="0">
                  <a:pos x="188" y="477"/>
                </a:cxn>
                <a:cxn ang="0">
                  <a:pos x="180" y="523"/>
                </a:cxn>
                <a:cxn ang="0">
                  <a:pos x="169" y="569"/>
                </a:cxn>
                <a:cxn ang="0">
                  <a:pos x="156" y="612"/>
                </a:cxn>
                <a:cxn ang="0">
                  <a:pos x="139" y="654"/>
                </a:cxn>
                <a:cxn ang="0">
                  <a:pos x="120" y="696"/>
                </a:cxn>
                <a:cxn ang="0">
                  <a:pos x="99" y="736"/>
                </a:cxn>
                <a:cxn ang="0">
                  <a:pos x="87" y="755"/>
                </a:cxn>
              </a:cxnLst>
              <a:rect l="0" t="0" r="r" b="b"/>
              <a:pathLst>
                <a:path w="192" h="755">
                  <a:moveTo>
                    <a:pt x="87" y="755"/>
                  </a:moveTo>
                  <a:lnTo>
                    <a:pt x="80" y="753"/>
                  </a:lnTo>
                  <a:lnTo>
                    <a:pt x="74" y="751"/>
                  </a:lnTo>
                  <a:lnTo>
                    <a:pt x="66" y="747"/>
                  </a:lnTo>
                  <a:lnTo>
                    <a:pt x="61" y="745"/>
                  </a:lnTo>
                  <a:lnTo>
                    <a:pt x="55" y="744"/>
                  </a:lnTo>
                  <a:lnTo>
                    <a:pt x="49" y="742"/>
                  </a:lnTo>
                  <a:lnTo>
                    <a:pt x="42" y="738"/>
                  </a:lnTo>
                  <a:lnTo>
                    <a:pt x="36" y="738"/>
                  </a:lnTo>
                  <a:lnTo>
                    <a:pt x="47" y="719"/>
                  </a:lnTo>
                  <a:lnTo>
                    <a:pt x="59" y="702"/>
                  </a:lnTo>
                  <a:lnTo>
                    <a:pt x="68" y="683"/>
                  </a:lnTo>
                  <a:lnTo>
                    <a:pt x="80" y="664"/>
                  </a:lnTo>
                  <a:lnTo>
                    <a:pt x="87" y="645"/>
                  </a:lnTo>
                  <a:lnTo>
                    <a:pt x="97" y="624"/>
                  </a:lnTo>
                  <a:lnTo>
                    <a:pt x="104" y="603"/>
                  </a:lnTo>
                  <a:lnTo>
                    <a:pt x="112" y="584"/>
                  </a:lnTo>
                  <a:lnTo>
                    <a:pt x="118" y="561"/>
                  </a:lnTo>
                  <a:lnTo>
                    <a:pt x="123" y="540"/>
                  </a:lnTo>
                  <a:lnTo>
                    <a:pt x="127" y="519"/>
                  </a:lnTo>
                  <a:lnTo>
                    <a:pt x="133" y="498"/>
                  </a:lnTo>
                  <a:lnTo>
                    <a:pt x="135" y="475"/>
                  </a:lnTo>
                  <a:lnTo>
                    <a:pt x="139" y="453"/>
                  </a:lnTo>
                  <a:lnTo>
                    <a:pt x="139" y="430"/>
                  </a:lnTo>
                  <a:lnTo>
                    <a:pt x="141" y="407"/>
                  </a:lnTo>
                  <a:lnTo>
                    <a:pt x="139" y="380"/>
                  </a:lnTo>
                  <a:lnTo>
                    <a:pt x="139" y="354"/>
                  </a:lnTo>
                  <a:lnTo>
                    <a:pt x="135" y="327"/>
                  </a:lnTo>
                  <a:lnTo>
                    <a:pt x="131" y="302"/>
                  </a:lnTo>
                  <a:lnTo>
                    <a:pt x="123" y="276"/>
                  </a:lnTo>
                  <a:lnTo>
                    <a:pt x="118" y="251"/>
                  </a:lnTo>
                  <a:lnTo>
                    <a:pt x="110" y="226"/>
                  </a:lnTo>
                  <a:lnTo>
                    <a:pt x="103" y="204"/>
                  </a:lnTo>
                  <a:lnTo>
                    <a:pt x="91" y="179"/>
                  </a:lnTo>
                  <a:lnTo>
                    <a:pt x="82" y="156"/>
                  </a:lnTo>
                  <a:lnTo>
                    <a:pt x="70" y="133"/>
                  </a:lnTo>
                  <a:lnTo>
                    <a:pt x="57" y="110"/>
                  </a:lnTo>
                  <a:lnTo>
                    <a:pt x="44" y="89"/>
                  </a:lnTo>
                  <a:lnTo>
                    <a:pt x="30" y="69"/>
                  </a:lnTo>
                  <a:lnTo>
                    <a:pt x="15" y="50"/>
                  </a:lnTo>
                  <a:lnTo>
                    <a:pt x="0" y="31"/>
                  </a:lnTo>
                  <a:lnTo>
                    <a:pt x="6" y="27"/>
                  </a:lnTo>
                  <a:lnTo>
                    <a:pt x="9" y="23"/>
                  </a:lnTo>
                  <a:lnTo>
                    <a:pt x="15" y="17"/>
                  </a:lnTo>
                  <a:lnTo>
                    <a:pt x="21" y="13"/>
                  </a:lnTo>
                  <a:lnTo>
                    <a:pt x="25" y="10"/>
                  </a:lnTo>
                  <a:lnTo>
                    <a:pt x="30" y="6"/>
                  </a:lnTo>
                  <a:lnTo>
                    <a:pt x="34" y="2"/>
                  </a:lnTo>
                  <a:lnTo>
                    <a:pt x="40" y="0"/>
                  </a:lnTo>
                  <a:lnTo>
                    <a:pt x="57" y="21"/>
                  </a:lnTo>
                  <a:lnTo>
                    <a:pt x="74" y="42"/>
                  </a:lnTo>
                  <a:lnTo>
                    <a:pt x="89" y="65"/>
                  </a:lnTo>
                  <a:lnTo>
                    <a:pt x="104" y="88"/>
                  </a:lnTo>
                  <a:lnTo>
                    <a:pt x="116" y="110"/>
                  </a:lnTo>
                  <a:lnTo>
                    <a:pt x="129" y="135"/>
                  </a:lnTo>
                  <a:lnTo>
                    <a:pt x="141" y="160"/>
                  </a:lnTo>
                  <a:lnTo>
                    <a:pt x="152" y="186"/>
                  </a:lnTo>
                  <a:lnTo>
                    <a:pt x="160" y="211"/>
                  </a:lnTo>
                  <a:lnTo>
                    <a:pt x="169" y="238"/>
                  </a:lnTo>
                  <a:lnTo>
                    <a:pt x="175" y="264"/>
                  </a:lnTo>
                  <a:lnTo>
                    <a:pt x="182" y="293"/>
                  </a:lnTo>
                  <a:lnTo>
                    <a:pt x="186" y="320"/>
                  </a:lnTo>
                  <a:lnTo>
                    <a:pt x="188" y="348"/>
                  </a:lnTo>
                  <a:lnTo>
                    <a:pt x="190" y="378"/>
                  </a:lnTo>
                  <a:lnTo>
                    <a:pt x="192" y="407"/>
                  </a:lnTo>
                  <a:lnTo>
                    <a:pt x="192" y="430"/>
                  </a:lnTo>
                  <a:lnTo>
                    <a:pt x="190" y="455"/>
                  </a:lnTo>
                  <a:lnTo>
                    <a:pt x="188" y="477"/>
                  </a:lnTo>
                  <a:lnTo>
                    <a:pt x="184" y="502"/>
                  </a:lnTo>
                  <a:lnTo>
                    <a:pt x="180" y="523"/>
                  </a:lnTo>
                  <a:lnTo>
                    <a:pt x="175" y="546"/>
                  </a:lnTo>
                  <a:lnTo>
                    <a:pt x="169" y="569"/>
                  </a:lnTo>
                  <a:lnTo>
                    <a:pt x="165" y="591"/>
                  </a:lnTo>
                  <a:lnTo>
                    <a:pt x="156" y="612"/>
                  </a:lnTo>
                  <a:lnTo>
                    <a:pt x="148" y="635"/>
                  </a:lnTo>
                  <a:lnTo>
                    <a:pt x="139" y="654"/>
                  </a:lnTo>
                  <a:lnTo>
                    <a:pt x="131" y="677"/>
                  </a:lnTo>
                  <a:lnTo>
                    <a:pt x="120" y="696"/>
                  </a:lnTo>
                  <a:lnTo>
                    <a:pt x="110" y="717"/>
                  </a:lnTo>
                  <a:lnTo>
                    <a:pt x="99" y="736"/>
                  </a:lnTo>
                  <a:lnTo>
                    <a:pt x="87" y="755"/>
                  </a:lnTo>
                  <a:lnTo>
                    <a:pt x="87" y="7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4964" y="1534"/>
              <a:ext cx="115" cy="449"/>
            </a:xfrm>
            <a:custGeom>
              <a:avLst/>
              <a:gdLst/>
              <a:ahLst/>
              <a:cxnLst>
                <a:cxn ang="0">
                  <a:pos x="97" y="893"/>
                </a:cxn>
                <a:cxn ang="0">
                  <a:pos x="82" y="887"/>
                </a:cxn>
                <a:cxn ang="0">
                  <a:pos x="65" y="884"/>
                </a:cxn>
                <a:cxn ang="0">
                  <a:pos x="50" y="878"/>
                </a:cxn>
                <a:cxn ang="0">
                  <a:pos x="55" y="855"/>
                </a:cxn>
                <a:cxn ang="0">
                  <a:pos x="82" y="810"/>
                </a:cxn>
                <a:cxn ang="0">
                  <a:pos x="105" y="764"/>
                </a:cxn>
                <a:cxn ang="0">
                  <a:pos x="124" y="716"/>
                </a:cxn>
                <a:cxn ang="0">
                  <a:pos x="141" y="667"/>
                </a:cxn>
                <a:cxn ang="0">
                  <a:pos x="152" y="616"/>
                </a:cxn>
                <a:cxn ang="0">
                  <a:pos x="162" y="562"/>
                </a:cxn>
                <a:cxn ang="0">
                  <a:pos x="166" y="511"/>
                </a:cxn>
                <a:cxn ang="0">
                  <a:pos x="166" y="452"/>
                </a:cxn>
                <a:cxn ang="0">
                  <a:pos x="160" y="389"/>
                </a:cxn>
                <a:cxn ang="0">
                  <a:pos x="149" y="328"/>
                </a:cxn>
                <a:cxn ang="0">
                  <a:pos x="131" y="270"/>
                </a:cxn>
                <a:cxn ang="0">
                  <a:pos x="111" y="213"/>
                </a:cxn>
                <a:cxn ang="0">
                  <a:pos x="84" y="159"/>
                </a:cxn>
                <a:cxn ang="0">
                  <a:pos x="54" y="108"/>
                </a:cxn>
                <a:cxn ang="0">
                  <a:pos x="19" y="60"/>
                </a:cxn>
                <a:cxn ang="0">
                  <a:pos x="8" y="32"/>
                </a:cxn>
                <a:cxn ang="0">
                  <a:pos x="19" y="22"/>
                </a:cxn>
                <a:cxn ang="0">
                  <a:pos x="33" y="13"/>
                </a:cxn>
                <a:cxn ang="0">
                  <a:pos x="44" y="3"/>
                </a:cxn>
                <a:cxn ang="0">
                  <a:pos x="71" y="24"/>
                </a:cxn>
                <a:cxn ang="0">
                  <a:pos x="107" y="76"/>
                </a:cxn>
                <a:cxn ang="0">
                  <a:pos x="141" y="131"/>
                </a:cxn>
                <a:cxn ang="0">
                  <a:pos x="169" y="190"/>
                </a:cxn>
                <a:cxn ang="0">
                  <a:pos x="192" y="252"/>
                </a:cxn>
                <a:cxn ang="0">
                  <a:pos x="209" y="315"/>
                </a:cxn>
                <a:cxn ang="0">
                  <a:pos x="223" y="382"/>
                </a:cxn>
                <a:cxn ang="0">
                  <a:pos x="228" y="448"/>
                </a:cxn>
                <a:cxn ang="0">
                  <a:pos x="228" y="511"/>
                </a:cxn>
                <a:cxn ang="0">
                  <a:pos x="223" y="568"/>
                </a:cxn>
                <a:cxn ang="0">
                  <a:pos x="215" y="621"/>
                </a:cxn>
                <a:cxn ang="0">
                  <a:pos x="204" y="675"/>
                </a:cxn>
                <a:cxn ang="0">
                  <a:pos x="187" y="728"/>
                </a:cxn>
                <a:cxn ang="0">
                  <a:pos x="166" y="777"/>
                </a:cxn>
                <a:cxn ang="0">
                  <a:pos x="143" y="827"/>
                </a:cxn>
                <a:cxn ang="0">
                  <a:pos x="118" y="872"/>
                </a:cxn>
                <a:cxn ang="0">
                  <a:pos x="105" y="897"/>
                </a:cxn>
              </a:cxnLst>
              <a:rect l="0" t="0" r="r" b="b"/>
              <a:pathLst>
                <a:path w="230" h="897">
                  <a:moveTo>
                    <a:pt x="105" y="897"/>
                  </a:moveTo>
                  <a:lnTo>
                    <a:pt x="97" y="893"/>
                  </a:lnTo>
                  <a:lnTo>
                    <a:pt x="90" y="891"/>
                  </a:lnTo>
                  <a:lnTo>
                    <a:pt x="82" y="887"/>
                  </a:lnTo>
                  <a:lnTo>
                    <a:pt x="74" y="886"/>
                  </a:lnTo>
                  <a:lnTo>
                    <a:pt x="65" y="884"/>
                  </a:lnTo>
                  <a:lnTo>
                    <a:pt x="57" y="880"/>
                  </a:lnTo>
                  <a:lnTo>
                    <a:pt x="50" y="878"/>
                  </a:lnTo>
                  <a:lnTo>
                    <a:pt x="42" y="876"/>
                  </a:lnTo>
                  <a:lnTo>
                    <a:pt x="55" y="855"/>
                  </a:lnTo>
                  <a:lnTo>
                    <a:pt x="69" y="832"/>
                  </a:lnTo>
                  <a:lnTo>
                    <a:pt x="82" y="810"/>
                  </a:lnTo>
                  <a:lnTo>
                    <a:pt x="95" y="789"/>
                  </a:lnTo>
                  <a:lnTo>
                    <a:pt x="105" y="764"/>
                  </a:lnTo>
                  <a:lnTo>
                    <a:pt x="114" y="741"/>
                  </a:lnTo>
                  <a:lnTo>
                    <a:pt x="124" y="716"/>
                  </a:lnTo>
                  <a:lnTo>
                    <a:pt x="133" y="694"/>
                  </a:lnTo>
                  <a:lnTo>
                    <a:pt x="141" y="667"/>
                  </a:lnTo>
                  <a:lnTo>
                    <a:pt x="149" y="642"/>
                  </a:lnTo>
                  <a:lnTo>
                    <a:pt x="152" y="616"/>
                  </a:lnTo>
                  <a:lnTo>
                    <a:pt x="158" y="591"/>
                  </a:lnTo>
                  <a:lnTo>
                    <a:pt x="162" y="562"/>
                  </a:lnTo>
                  <a:lnTo>
                    <a:pt x="166" y="538"/>
                  </a:lnTo>
                  <a:lnTo>
                    <a:pt x="166" y="511"/>
                  </a:lnTo>
                  <a:lnTo>
                    <a:pt x="168" y="484"/>
                  </a:lnTo>
                  <a:lnTo>
                    <a:pt x="166" y="452"/>
                  </a:lnTo>
                  <a:lnTo>
                    <a:pt x="164" y="420"/>
                  </a:lnTo>
                  <a:lnTo>
                    <a:pt x="160" y="389"/>
                  </a:lnTo>
                  <a:lnTo>
                    <a:pt x="156" y="359"/>
                  </a:lnTo>
                  <a:lnTo>
                    <a:pt x="149" y="328"/>
                  </a:lnTo>
                  <a:lnTo>
                    <a:pt x="141" y="298"/>
                  </a:lnTo>
                  <a:lnTo>
                    <a:pt x="131" y="270"/>
                  </a:lnTo>
                  <a:lnTo>
                    <a:pt x="122" y="241"/>
                  </a:lnTo>
                  <a:lnTo>
                    <a:pt x="111" y="213"/>
                  </a:lnTo>
                  <a:lnTo>
                    <a:pt x="99" y="186"/>
                  </a:lnTo>
                  <a:lnTo>
                    <a:pt x="84" y="159"/>
                  </a:lnTo>
                  <a:lnTo>
                    <a:pt x="71" y="135"/>
                  </a:lnTo>
                  <a:lnTo>
                    <a:pt x="54" y="108"/>
                  </a:lnTo>
                  <a:lnTo>
                    <a:pt x="36" y="83"/>
                  </a:lnTo>
                  <a:lnTo>
                    <a:pt x="19" y="60"/>
                  </a:lnTo>
                  <a:lnTo>
                    <a:pt x="0" y="38"/>
                  </a:lnTo>
                  <a:lnTo>
                    <a:pt x="8" y="32"/>
                  </a:lnTo>
                  <a:lnTo>
                    <a:pt x="14" y="28"/>
                  </a:lnTo>
                  <a:lnTo>
                    <a:pt x="19" y="22"/>
                  </a:lnTo>
                  <a:lnTo>
                    <a:pt x="27" y="19"/>
                  </a:lnTo>
                  <a:lnTo>
                    <a:pt x="33" y="13"/>
                  </a:lnTo>
                  <a:lnTo>
                    <a:pt x="38" y="7"/>
                  </a:lnTo>
                  <a:lnTo>
                    <a:pt x="44" y="3"/>
                  </a:lnTo>
                  <a:lnTo>
                    <a:pt x="50" y="0"/>
                  </a:lnTo>
                  <a:lnTo>
                    <a:pt x="71" y="24"/>
                  </a:lnTo>
                  <a:lnTo>
                    <a:pt x="90" y="51"/>
                  </a:lnTo>
                  <a:lnTo>
                    <a:pt x="107" y="76"/>
                  </a:lnTo>
                  <a:lnTo>
                    <a:pt x="124" y="104"/>
                  </a:lnTo>
                  <a:lnTo>
                    <a:pt x="141" y="131"/>
                  </a:lnTo>
                  <a:lnTo>
                    <a:pt x="156" y="161"/>
                  </a:lnTo>
                  <a:lnTo>
                    <a:pt x="169" y="190"/>
                  </a:lnTo>
                  <a:lnTo>
                    <a:pt x="181" y="220"/>
                  </a:lnTo>
                  <a:lnTo>
                    <a:pt x="192" y="252"/>
                  </a:lnTo>
                  <a:lnTo>
                    <a:pt x="202" y="283"/>
                  </a:lnTo>
                  <a:lnTo>
                    <a:pt x="209" y="315"/>
                  </a:lnTo>
                  <a:lnTo>
                    <a:pt x="217" y="348"/>
                  </a:lnTo>
                  <a:lnTo>
                    <a:pt x="223" y="382"/>
                  </a:lnTo>
                  <a:lnTo>
                    <a:pt x="227" y="414"/>
                  </a:lnTo>
                  <a:lnTo>
                    <a:pt x="228" y="448"/>
                  </a:lnTo>
                  <a:lnTo>
                    <a:pt x="230" y="484"/>
                  </a:lnTo>
                  <a:lnTo>
                    <a:pt x="228" y="511"/>
                  </a:lnTo>
                  <a:lnTo>
                    <a:pt x="227" y="540"/>
                  </a:lnTo>
                  <a:lnTo>
                    <a:pt x="223" y="568"/>
                  </a:lnTo>
                  <a:lnTo>
                    <a:pt x="221" y="597"/>
                  </a:lnTo>
                  <a:lnTo>
                    <a:pt x="215" y="621"/>
                  </a:lnTo>
                  <a:lnTo>
                    <a:pt x="209" y="648"/>
                  </a:lnTo>
                  <a:lnTo>
                    <a:pt x="204" y="675"/>
                  </a:lnTo>
                  <a:lnTo>
                    <a:pt x="196" y="703"/>
                  </a:lnTo>
                  <a:lnTo>
                    <a:pt x="187" y="728"/>
                  </a:lnTo>
                  <a:lnTo>
                    <a:pt x="177" y="752"/>
                  </a:lnTo>
                  <a:lnTo>
                    <a:pt x="166" y="777"/>
                  </a:lnTo>
                  <a:lnTo>
                    <a:pt x="156" y="802"/>
                  </a:lnTo>
                  <a:lnTo>
                    <a:pt x="143" y="827"/>
                  </a:lnTo>
                  <a:lnTo>
                    <a:pt x="131" y="849"/>
                  </a:lnTo>
                  <a:lnTo>
                    <a:pt x="118" y="872"/>
                  </a:lnTo>
                  <a:lnTo>
                    <a:pt x="105" y="897"/>
                  </a:lnTo>
                  <a:lnTo>
                    <a:pt x="105" y="89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5082" y="1477"/>
              <a:ext cx="137" cy="536"/>
            </a:xfrm>
            <a:custGeom>
              <a:avLst/>
              <a:gdLst/>
              <a:ahLst/>
              <a:cxnLst>
                <a:cxn ang="0">
                  <a:pos x="114" y="1071"/>
                </a:cxn>
                <a:cxn ang="0">
                  <a:pos x="95" y="1063"/>
                </a:cxn>
                <a:cxn ang="0">
                  <a:pos x="82" y="1060"/>
                </a:cxn>
                <a:cxn ang="0">
                  <a:pos x="72" y="1056"/>
                </a:cxn>
                <a:cxn ang="0">
                  <a:pos x="63" y="1054"/>
                </a:cxn>
                <a:cxn ang="0">
                  <a:pos x="53" y="1050"/>
                </a:cxn>
                <a:cxn ang="0">
                  <a:pos x="67" y="1023"/>
                </a:cxn>
                <a:cxn ang="0">
                  <a:pos x="97" y="970"/>
                </a:cxn>
                <a:cxn ang="0">
                  <a:pos x="125" y="915"/>
                </a:cxn>
                <a:cxn ang="0">
                  <a:pos x="148" y="858"/>
                </a:cxn>
                <a:cxn ang="0">
                  <a:pos x="167" y="799"/>
                </a:cxn>
                <a:cxn ang="0">
                  <a:pos x="183" y="736"/>
                </a:cxn>
                <a:cxn ang="0">
                  <a:pos x="192" y="674"/>
                </a:cxn>
                <a:cxn ang="0">
                  <a:pos x="198" y="611"/>
                </a:cxn>
                <a:cxn ang="0">
                  <a:pos x="198" y="540"/>
                </a:cxn>
                <a:cxn ang="0">
                  <a:pos x="190" y="464"/>
                </a:cxn>
                <a:cxn ang="0">
                  <a:pos x="177" y="392"/>
                </a:cxn>
                <a:cxn ang="0">
                  <a:pos x="158" y="322"/>
                </a:cxn>
                <a:cxn ang="0">
                  <a:pos x="131" y="255"/>
                </a:cxn>
                <a:cxn ang="0">
                  <a:pos x="101" y="191"/>
                </a:cxn>
                <a:cxn ang="0">
                  <a:pos x="63" y="130"/>
                </a:cxn>
                <a:cxn ang="0">
                  <a:pos x="23" y="73"/>
                </a:cxn>
                <a:cxn ang="0">
                  <a:pos x="8" y="40"/>
                </a:cxn>
                <a:cxn ang="0">
                  <a:pos x="23" y="27"/>
                </a:cxn>
                <a:cxn ang="0">
                  <a:pos x="36" y="16"/>
                </a:cxn>
                <a:cxn ang="0">
                  <a:pos x="51" y="6"/>
                </a:cxn>
                <a:cxn ang="0">
                  <a:pos x="82" y="29"/>
                </a:cxn>
                <a:cxn ang="0">
                  <a:pos x="127" y="94"/>
                </a:cxn>
                <a:cxn ang="0">
                  <a:pos x="167" y="160"/>
                </a:cxn>
                <a:cxn ang="0">
                  <a:pos x="202" y="229"/>
                </a:cxn>
                <a:cxn ang="0">
                  <a:pos x="228" y="303"/>
                </a:cxn>
                <a:cxn ang="0">
                  <a:pos x="249" y="379"/>
                </a:cxn>
                <a:cxn ang="0">
                  <a:pos x="264" y="455"/>
                </a:cxn>
                <a:cxn ang="0">
                  <a:pos x="272" y="537"/>
                </a:cxn>
                <a:cxn ang="0">
                  <a:pos x="272" y="613"/>
                </a:cxn>
                <a:cxn ang="0">
                  <a:pos x="266" y="679"/>
                </a:cxn>
                <a:cxn ang="0">
                  <a:pos x="257" y="746"/>
                </a:cxn>
                <a:cxn ang="0">
                  <a:pos x="241" y="809"/>
                </a:cxn>
                <a:cxn ang="0">
                  <a:pos x="222" y="871"/>
                </a:cxn>
                <a:cxn ang="0">
                  <a:pos x="200" y="932"/>
                </a:cxn>
                <a:cxn ang="0">
                  <a:pos x="171" y="989"/>
                </a:cxn>
                <a:cxn ang="0">
                  <a:pos x="141" y="1046"/>
                </a:cxn>
                <a:cxn ang="0">
                  <a:pos x="124" y="1073"/>
                </a:cxn>
              </a:cxnLst>
              <a:rect l="0" t="0" r="r" b="b"/>
              <a:pathLst>
                <a:path w="274" h="1073">
                  <a:moveTo>
                    <a:pt x="124" y="1073"/>
                  </a:moveTo>
                  <a:lnTo>
                    <a:pt x="114" y="1071"/>
                  </a:lnTo>
                  <a:lnTo>
                    <a:pt x="105" y="1067"/>
                  </a:lnTo>
                  <a:lnTo>
                    <a:pt x="95" y="1063"/>
                  </a:lnTo>
                  <a:lnTo>
                    <a:pt x="87" y="1061"/>
                  </a:lnTo>
                  <a:lnTo>
                    <a:pt x="82" y="1060"/>
                  </a:lnTo>
                  <a:lnTo>
                    <a:pt x="78" y="1058"/>
                  </a:lnTo>
                  <a:lnTo>
                    <a:pt x="72" y="1056"/>
                  </a:lnTo>
                  <a:lnTo>
                    <a:pt x="68" y="1054"/>
                  </a:lnTo>
                  <a:lnTo>
                    <a:pt x="63" y="1054"/>
                  </a:lnTo>
                  <a:lnTo>
                    <a:pt x="59" y="1052"/>
                  </a:lnTo>
                  <a:lnTo>
                    <a:pt x="53" y="1050"/>
                  </a:lnTo>
                  <a:lnTo>
                    <a:pt x="49" y="1048"/>
                  </a:lnTo>
                  <a:lnTo>
                    <a:pt x="67" y="1023"/>
                  </a:lnTo>
                  <a:lnTo>
                    <a:pt x="82" y="997"/>
                  </a:lnTo>
                  <a:lnTo>
                    <a:pt x="97" y="970"/>
                  </a:lnTo>
                  <a:lnTo>
                    <a:pt x="112" y="944"/>
                  </a:lnTo>
                  <a:lnTo>
                    <a:pt x="125" y="915"/>
                  </a:lnTo>
                  <a:lnTo>
                    <a:pt x="137" y="887"/>
                  </a:lnTo>
                  <a:lnTo>
                    <a:pt x="148" y="858"/>
                  </a:lnTo>
                  <a:lnTo>
                    <a:pt x="160" y="829"/>
                  </a:lnTo>
                  <a:lnTo>
                    <a:pt x="167" y="799"/>
                  </a:lnTo>
                  <a:lnTo>
                    <a:pt x="177" y="769"/>
                  </a:lnTo>
                  <a:lnTo>
                    <a:pt x="183" y="736"/>
                  </a:lnTo>
                  <a:lnTo>
                    <a:pt x="188" y="706"/>
                  </a:lnTo>
                  <a:lnTo>
                    <a:pt x="192" y="674"/>
                  </a:lnTo>
                  <a:lnTo>
                    <a:pt x="196" y="643"/>
                  </a:lnTo>
                  <a:lnTo>
                    <a:pt x="198" y="611"/>
                  </a:lnTo>
                  <a:lnTo>
                    <a:pt x="200" y="578"/>
                  </a:lnTo>
                  <a:lnTo>
                    <a:pt x="198" y="540"/>
                  </a:lnTo>
                  <a:lnTo>
                    <a:pt x="196" y="502"/>
                  </a:lnTo>
                  <a:lnTo>
                    <a:pt x="190" y="464"/>
                  </a:lnTo>
                  <a:lnTo>
                    <a:pt x="184" y="428"/>
                  </a:lnTo>
                  <a:lnTo>
                    <a:pt x="177" y="392"/>
                  </a:lnTo>
                  <a:lnTo>
                    <a:pt x="167" y="358"/>
                  </a:lnTo>
                  <a:lnTo>
                    <a:pt x="158" y="322"/>
                  </a:lnTo>
                  <a:lnTo>
                    <a:pt x="146" y="289"/>
                  </a:lnTo>
                  <a:lnTo>
                    <a:pt x="131" y="255"/>
                  </a:lnTo>
                  <a:lnTo>
                    <a:pt x="116" y="223"/>
                  </a:lnTo>
                  <a:lnTo>
                    <a:pt x="101" y="191"/>
                  </a:lnTo>
                  <a:lnTo>
                    <a:pt x="84" y="160"/>
                  </a:lnTo>
                  <a:lnTo>
                    <a:pt x="63" y="130"/>
                  </a:lnTo>
                  <a:lnTo>
                    <a:pt x="44" y="101"/>
                  </a:lnTo>
                  <a:lnTo>
                    <a:pt x="23" y="73"/>
                  </a:lnTo>
                  <a:lnTo>
                    <a:pt x="0" y="48"/>
                  </a:lnTo>
                  <a:lnTo>
                    <a:pt x="8" y="40"/>
                  </a:lnTo>
                  <a:lnTo>
                    <a:pt x="15" y="35"/>
                  </a:lnTo>
                  <a:lnTo>
                    <a:pt x="23" y="27"/>
                  </a:lnTo>
                  <a:lnTo>
                    <a:pt x="30" y="21"/>
                  </a:lnTo>
                  <a:lnTo>
                    <a:pt x="36" y="16"/>
                  </a:lnTo>
                  <a:lnTo>
                    <a:pt x="44" y="10"/>
                  </a:lnTo>
                  <a:lnTo>
                    <a:pt x="51" y="6"/>
                  </a:lnTo>
                  <a:lnTo>
                    <a:pt x="59" y="0"/>
                  </a:lnTo>
                  <a:lnTo>
                    <a:pt x="82" y="29"/>
                  </a:lnTo>
                  <a:lnTo>
                    <a:pt x="106" y="61"/>
                  </a:lnTo>
                  <a:lnTo>
                    <a:pt x="127" y="94"/>
                  </a:lnTo>
                  <a:lnTo>
                    <a:pt x="148" y="126"/>
                  </a:lnTo>
                  <a:lnTo>
                    <a:pt x="167" y="160"/>
                  </a:lnTo>
                  <a:lnTo>
                    <a:pt x="184" y="194"/>
                  </a:lnTo>
                  <a:lnTo>
                    <a:pt x="202" y="229"/>
                  </a:lnTo>
                  <a:lnTo>
                    <a:pt x="217" y="267"/>
                  </a:lnTo>
                  <a:lnTo>
                    <a:pt x="228" y="303"/>
                  </a:lnTo>
                  <a:lnTo>
                    <a:pt x="240" y="341"/>
                  </a:lnTo>
                  <a:lnTo>
                    <a:pt x="249" y="379"/>
                  </a:lnTo>
                  <a:lnTo>
                    <a:pt x="259" y="417"/>
                  </a:lnTo>
                  <a:lnTo>
                    <a:pt x="264" y="455"/>
                  </a:lnTo>
                  <a:lnTo>
                    <a:pt x="268" y="497"/>
                  </a:lnTo>
                  <a:lnTo>
                    <a:pt x="272" y="537"/>
                  </a:lnTo>
                  <a:lnTo>
                    <a:pt x="274" y="578"/>
                  </a:lnTo>
                  <a:lnTo>
                    <a:pt x="272" y="613"/>
                  </a:lnTo>
                  <a:lnTo>
                    <a:pt x="270" y="645"/>
                  </a:lnTo>
                  <a:lnTo>
                    <a:pt x="266" y="679"/>
                  </a:lnTo>
                  <a:lnTo>
                    <a:pt x="262" y="712"/>
                  </a:lnTo>
                  <a:lnTo>
                    <a:pt x="257" y="746"/>
                  </a:lnTo>
                  <a:lnTo>
                    <a:pt x="251" y="778"/>
                  </a:lnTo>
                  <a:lnTo>
                    <a:pt x="241" y="809"/>
                  </a:lnTo>
                  <a:lnTo>
                    <a:pt x="234" y="841"/>
                  </a:lnTo>
                  <a:lnTo>
                    <a:pt x="222" y="871"/>
                  </a:lnTo>
                  <a:lnTo>
                    <a:pt x="211" y="904"/>
                  </a:lnTo>
                  <a:lnTo>
                    <a:pt x="200" y="932"/>
                  </a:lnTo>
                  <a:lnTo>
                    <a:pt x="186" y="961"/>
                  </a:lnTo>
                  <a:lnTo>
                    <a:pt x="171" y="989"/>
                  </a:lnTo>
                  <a:lnTo>
                    <a:pt x="156" y="1020"/>
                  </a:lnTo>
                  <a:lnTo>
                    <a:pt x="141" y="1046"/>
                  </a:lnTo>
                  <a:lnTo>
                    <a:pt x="124" y="1073"/>
                  </a:lnTo>
                  <a:lnTo>
                    <a:pt x="124" y="10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6" name="Freeform 9"/>
            <p:cNvSpPr>
              <a:spLocks/>
            </p:cNvSpPr>
            <p:nvPr/>
          </p:nvSpPr>
          <p:spPr bwMode="auto">
            <a:xfrm>
              <a:off x="4774" y="1629"/>
              <a:ext cx="74" cy="291"/>
            </a:xfrm>
            <a:custGeom>
              <a:avLst/>
              <a:gdLst/>
              <a:ahLst/>
              <a:cxnLst>
                <a:cxn ang="0">
                  <a:pos x="63" y="580"/>
                </a:cxn>
                <a:cxn ang="0">
                  <a:pos x="53" y="576"/>
                </a:cxn>
                <a:cxn ang="0">
                  <a:pos x="42" y="574"/>
                </a:cxn>
                <a:cxn ang="0">
                  <a:pos x="32" y="570"/>
                </a:cxn>
                <a:cxn ang="0">
                  <a:pos x="36" y="555"/>
                </a:cxn>
                <a:cxn ang="0">
                  <a:pos x="53" y="526"/>
                </a:cxn>
                <a:cxn ang="0">
                  <a:pos x="69" y="496"/>
                </a:cxn>
                <a:cxn ang="0">
                  <a:pos x="82" y="466"/>
                </a:cxn>
                <a:cxn ang="0">
                  <a:pos x="91" y="433"/>
                </a:cxn>
                <a:cxn ang="0">
                  <a:pos x="99" y="399"/>
                </a:cxn>
                <a:cxn ang="0">
                  <a:pos x="105" y="365"/>
                </a:cxn>
                <a:cxn ang="0">
                  <a:pos x="108" y="331"/>
                </a:cxn>
                <a:cxn ang="0">
                  <a:pos x="108" y="293"/>
                </a:cxn>
                <a:cxn ang="0">
                  <a:pos x="103" y="253"/>
                </a:cxn>
                <a:cxn ang="0">
                  <a:pos x="95" y="213"/>
                </a:cxn>
                <a:cxn ang="0">
                  <a:pos x="86" y="175"/>
                </a:cxn>
                <a:cxn ang="0">
                  <a:pos x="70" y="138"/>
                </a:cxn>
                <a:cxn ang="0">
                  <a:pos x="55" y="102"/>
                </a:cxn>
                <a:cxn ang="0">
                  <a:pos x="34" y="70"/>
                </a:cxn>
                <a:cxn ang="0">
                  <a:pos x="11" y="40"/>
                </a:cxn>
                <a:cxn ang="0">
                  <a:pos x="10" y="17"/>
                </a:cxn>
                <a:cxn ang="0">
                  <a:pos x="25" y="5"/>
                </a:cxn>
                <a:cxn ang="0">
                  <a:pos x="46" y="15"/>
                </a:cxn>
                <a:cxn ang="0">
                  <a:pos x="69" y="49"/>
                </a:cxn>
                <a:cxn ang="0">
                  <a:pos x="91" y="85"/>
                </a:cxn>
                <a:cxn ang="0">
                  <a:pos x="108" y="121"/>
                </a:cxn>
                <a:cxn ang="0">
                  <a:pos x="124" y="163"/>
                </a:cxn>
                <a:cxn ang="0">
                  <a:pos x="135" y="203"/>
                </a:cxn>
                <a:cxn ang="0">
                  <a:pos x="143" y="247"/>
                </a:cxn>
                <a:cxn ang="0">
                  <a:pos x="148" y="291"/>
                </a:cxn>
                <a:cxn ang="0">
                  <a:pos x="148" y="331"/>
                </a:cxn>
                <a:cxn ang="0">
                  <a:pos x="145" y="367"/>
                </a:cxn>
                <a:cxn ang="0">
                  <a:pos x="139" y="403"/>
                </a:cxn>
                <a:cxn ang="0">
                  <a:pos x="131" y="439"/>
                </a:cxn>
                <a:cxn ang="0">
                  <a:pos x="122" y="471"/>
                </a:cxn>
                <a:cxn ang="0">
                  <a:pos x="108" y="504"/>
                </a:cxn>
                <a:cxn ang="0">
                  <a:pos x="93" y="536"/>
                </a:cxn>
                <a:cxn ang="0">
                  <a:pos x="76" y="566"/>
                </a:cxn>
                <a:cxn ang="0">
                  <a:pos x="69" y="582"/>
                </a:cxn>
              </a:cxnLst>
              <a:rect l="0" t="0" r="r" b="b"/>
              <a:pathLst>
                <a:path w="148" h="582">
                  <a:moveTo>
                    <a:pt x="69" y="582"/>
                  </a:moveTo>
                  <a:lnTo>
                    <a:pt x="63" y="580"/>
                  </a:lnTo>
                  <a:lnTo>
                    <a:pt x="57" y="580"/>
                  </a:lnTo>
                  <a:lnTo>
                    <a:pt x="53" y="576"/>
                  </a:lnTo>
                  <a:lnTo>
                    <a:pt x="48" y="576"/>
                  </a:lnTo>
                  <a:lnTo>
                    <a:pt x="42" y="574"/>
                  </a:lnTo>
                  <a:lnTo>
                    <a:pt x="38" y="572"/>
                  </a:lnTo>
                  <a:lnTo>
                    <a:pt x="32" y="570"/>
                  </a:lnTo>
                  <a:lnTo>
                    <a:pt x="29" y="570"/>
                  </a:lnTo>
                  <a:lnTo>
                    <a:pt x="36" y="555"/>
                  </a:lnTo>
                  <a:lnTo>
                    <a:pt x="46" y="542"/>
                  </a:lnTo>
                  <a:lnTo>
                    <a:pt x="53" y="526"/>
                  </a:lnTo>
                  <a:lnTo>
                    <a:pt x="61" y="513"/>
                  </a:lnTo>
                  <a:lnTo>
                    <a:pt x="69" y="496"/>
                  </a:lnTo>
                  <a:lnTo>
                    <a:pt x="74" y="481"/>
                  </a:lnTo>
                  <a:lnTo>
                    <a:pt x="82" y="466"/>
                  </a:lnTo>
                  <a:lnTo>
                    <a:pt x="88" y="450"/>
                  </a:lnTo>
                  <a:lnTo>
                    <a:pt x="91" y="433"/>
                  </a:lnTo>
                  <a:lnTo>
                    <a:pt x="95" y="416"/>
                  </a:lnTo>
                  <a:lnTo>
                    <a:pt x="99" y="399"/>
                  </a:lnTo>
                  <a:lnTo>
                    <a:pt x="103" y="382"/>
                  </a:lnTo>
                  <a:lnTo>
                    <a:pt x="105" y="365"/>
                  </a:lnTo>
                  <a:lnTo>
                    <a:pt x="107" y="348"/>
                  </a:lnTo>
                  <a:lnTo>
                    <a:pt x="108" y="331"/>
                  </a:lnTo>
                  <a:lnTo>
                    <a:pt x="108" y="313"/>
                  </a:lnTo>
                  <a:lnTo>
                    <a:pt x="108" y="293"/>
                  </a:lnTo>
                  <a:lnTo>
                    <a:pt x="107" y="273"/>
                  </a:lnTo>
                  <a:lnTo>
                    <a:pt x="103" y="253"/>
                  </a:lnTo>
                  <a:lnTo>
                    <a:pt x="101" y="232"/>
                  </a:lnTo>
                  <a:lnTo>
                    <a:pt x="95" y="213"/>
                  </a:lnTo>
                  <a:lnTo>
                    <a:pt x="91" y="194"/>
                  </a:lnTo>
                  <a:lnTo>
                    <a:pt x="86" y="175"/>
                  </a:lnTo>
                  <a:lnTo>
                    <a:pt x="80" y="156"/>
                  </a:lnTo>
                  <a:lnTo>
                    <a:pt x="70" y="138"/>
                  </a:lnTo>
                  <a:lnTo>
                    <a:pt x="63" y="119"/>
                  </a:lnTo>
                  <a:lnTo>
                    <a:pt x="55" y="102"/>
                  </a:lnTo>
                  <a:lnTo>
                    <a:pt x="46" y="87"/>
                  </a:lnTo>
                  <a:lnTo>
                    <a:pt x="34" y="70"/>
                  </a:lnTo>
                  <a:lnTo>
                    <a:pt x="25" y="55"/>
                  </a:lnTo>
                  <a:lnTo>
                    <a:pt x="11" y="40"/>
                  </a:lnTo>
                  <a:lnTo>
                    <a:pt x="0" y="24"/>
                  </a:lnTo>
                  <a:lnTo>
                    <a:pt x="10" y="17"/>
                  </a:lnTo>
                  <a:lnTo>
                    <a:pt x="17" y="11"/>
                  </a:lnTo>
                  <a:lnTo>
                    <a:pt x="25" y="5"/>
                  </a:lnTo>
                  <a:lnTo>
                    <a:pt x="32" y="0"/>
                  </a:lnTo>
                  <a:lnTo>
                    <a:pt x="46" y="15"/>
                  </a:lnTo>
                  <a:lnTo>
                    <a:pt x="57" y="32"/>
                  </a:lnTo>
                  <a:lnTo>
                    <a:pt x="69" y="49"/>
                  </a:lnTo>
                  <a:lnTo>
                    <a:pt x="82" y="66"/>
                  </a:lnTo>
                  <a:lnTo>
                    <a:pt x="91" y="85"/>
                  </a:lnTo>
                  <a:lnTo>
                    <a:pt x="101" y="104"/>
                  </a:lnTo>
                  <a:lnTo>
                    <a:pt x="108" y="121"/>
                  </a:lnTo>
                  <a:lnTo>
                    <a:pt x="118" y="142"/>
                  </a:lnTo>
                  <a:lnTo>
                    <a:pt x="124" y="163"/>
                  </a:lnTo>
                  <a:lnTo>
                    <a:pt x="129" y="182"/>
                  </a:lnTo>
                  <a:lnTo>
                    <a:pt x="135" y="203"/>
                  </a:lnTo>
                  <a:lnTo>
                    <a:pt x="141" y="224"/>
                  </a:lnTo>
                  <a:lnTo>
                    <a:pt x="143" y="247"/>
                  </a:lnTo>
                  <a:lnTo>
                    <a:pt x="146" y="268"/>
                  </a:lnTo>
                  <a:lnTo>
                    <a:pt x="148" y="291"/>
                  </a:lnTo>
                  <a:lnTo>
                    <a:pt x="148" y="313"/>
                  </a:lnTo>
                  <a:lnTo>
                    <a:pt x="148" y="331"/>
                  </a:lnTo>
                  <a:lnTo>
                    <a:pt x="146" y="350"/>
                  </a:lnTo>
                  <a:lnTo>
                    <a:pt x="145" y="367"/>
                  </a:lnTo>
                  <a:lnTo>
                    <a:pt x="143" y="386"/>
                  </a:lnTo>
                  <a:lnTo>
                    <a:pt x="139" y="403"/>
                  </a:lnTo>
                  <a:lnTo>
                    <a:pt x="135" y="422"/>
                  </a:lnTo>
                  <a:lnTo>
                    <a:pt x="131" y="439"/>
                  </a:lnTo>
                  <a:lnTo>
                    <a:pt x="127" y="456"/>
                  </a:lnTo>
                  <a:lnTo>
                    <a:pt x="122" y="471"/>
                  </a:lnTo>
                  <a:lnTo>
                    <a:pt x="116" y="488"/>
                  </a:lnTo>
                  <a:lnTo>
                    <a:pt x="108" y="504"/>
                  </a:lnTo>
                  <a:lnTo>
                    <a:pt x="101" y="521"/>
                  </a:lnTo>
                  <a:lnTo>
                    <a:pt x="93" y="536"/>
                  </a:lnTo>
                  <a:lnTo>
                    <a:pt x="86" y="551"/>
                  </a:lnTo>
                  <a:lnTo>
                    <a:pt x="76" y="566"/>
                  </a:lnTo>
                  <a:lnTo>
                    <a:pt x="69" y="582"/>
                  </a:lnTo>
                  <a:lnTo>
                    <a:pt x="69" y="5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</p:grpSp>
      <p:sp>
        <p:nvSpPr>
          <p:cNvPr id="17" name="AutoShape 10"/>
          <p:cNvSpPr>
            <a:spLocks noChangeArrowheads="1"/>
          </p:cNvSpPr>
          <p:nvPr/>
        </p:nvSpPr>
        <p:spPr bwMode="auto">
          <a:xfrm>
            <a:off x="3419872" y="3573016"/>
            <a:ext cx="1441450" cy="530225"/>
          </a:xfrm>
          <a:prstGeom prst="wedgeRectCallout">
            <a:avLst>
              <a:gd name="adj1" fmla="val -48789"/>
              <a:gd name="adj2" fmla="val 157883"/>
            </a:avLst>
          </a:prstGeom>
          <a:noFill/>
          <a:ln w="12700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 dirty="0">
                <a:latin typeface="Tahoma" pitchFamily="34" charset="0"/>
              </a:rPr>
              <a:t>Radio signal (contactless)</a:t>
            </a: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670050" y="3686157"/>
            <a:ext cx="827088" cy="457200"/>
          </a:xfrm>
          <a:prstGeom prst="rect">
            <a:avLst/>
          </a:prstGeom>
          <a:noFill/>
          <a:ln w="28575" algn="ctr">
            <a:noFill/>
            <a:prstDash val="dash"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2400">
                <a:latin typeface="Tahoma" pitchFamily="34" charset="0"/>
              </a:rPr>
              <a:t>Tags</a:t>
            </a:r>
            <a:endParaRPr lang="en-US" sz="1600">
              <a:solidFill>
                <a:schemeClr val="bg2"/>
              </a:solidFill>
              <a:latin typeface="Tahoma" pitchFamily="34" charset="0"/>
            </a:endParaRPr>
          </a:p>
        </p:txBody>
      </p:sp>
      <p:pic>
        <p:nvPicPr>
          <p:cNvPr id="19" name="Picture 12" descr="RFID-Ta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9900" y="4335445"/>
            <a:ext cx="792163" cy="787400"/>
          </a:xfrm>
          <a:prstGeom prst="rect">
            <a:avLst/>
          </a:prstGeom>
          <a:noFill/>
        </p:spPr>
      </p:pic>
      <p:pic>
        <p:nvPicPr>
          <p:cNvPr id="20" name="Grafik 17" descr="Mobiles Lesegerät (freigestellt)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0863" y="4335445"/>
            <a:ext cx="655637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" name="Gerade Verbindung mit Pfeil 9"/>
          <p:cNvCxnSpPr/>
          <p:nvPr/>
        </p:nvCxnSpPr>
        <p:spPr>
          <a:xfrm rot="10800000" flipV="1">
            <a:off x="3059832" y="4725144"/>
            <a:ext cx="2214563" cy="1588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Line 21"/>
          <p:cNvSpPr>
            <a:spLocks noChangeShapeType="1"/>
          </p:cNvSpPr>
          <p:nvPr/>
        </p:nvSpPr>
        <p:spPr bwMode="auto">
          <a:xfrm flipH="1">
            <a:off x="3563888" y="4797152"/>
            <a:ext cx="0" cy="7921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3887788" y="1124744"/>
            <a:ext cx="525621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800" b="1" dirty="0">
                <a:solidFill>
                  <a:srgbClr val="0000CC"/>
                </a:solidFill>
                <a:latin typeface="Calibri" pitchFamily="34" charset="0"/>
              </a:rPr>
              <a:t>Privacy </a:t>
            </a:r>
            <a:r>
              <a:rPr lang="en-US" altLang="zh-CN" sz="2800" b="1" dirty="0">
                <a:solidFill>
                  <a:srgbClr val="0000CC"/>
                </a:solidFill>
                <a:latin typeface="Calibri" pitchFamily="34" charset="0"/>
                <a:ea typeface="宋体" pitchFamily="2" charset="-122"/>
              </a:rPr>
              <a:t>requirements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000" b="1" dirty="0">
                <a:latin typeface="Calibri" pitchFamily="34" charset="0"/>
              </a:rPr>
              <a:t>Anonymity:</a:t>
            </a:r>
            <a:r>
              <a:rPr lang="en-US" sz="2000" dirty="0">
                <a:latin typeface="Calibri" pitchFamily="34" charset="0"/>
              </a:rPr>
              <a:t> Confidentiality of the tag identity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000" b="1" dirty="0" err="1">
                <a:latin typeface="Calibri" pitchFamily="34" charset="0"/>
              </a:rPr>
              <a:t>Untraceability</a:t>
            </a:r>
            <a:r>
              <a:rPr lang="en-US" sz="2000" b="1" dirty="0">
                <a:latin typeface="Calibri" pitchFamily="34" charset="0"/>
              </a:rPr>
              <a:t>: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Unlinkability</a:t>
            </a:r>
            <a:r>
              <a:rPr lang="en-US" sz="2000" dirty="0">
                <a:latin typeface="Calibri" pitchFamily="34" charset="0"/>
              </a:rPr>
              <a:t> of the tag’s transactions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000" dirty="0">
              <a:latin typeface="Calibri" pitchFamily="34" charset="0"/>
              <a:ea typeface="宋体" pitchFamily="2" charset="-122"/>
            </a:endParaRPr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5157192"/>
            <a:ext cx="1396752" cy="13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RFID Privacy Preserving Authentication Protocol Design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E03A0-A80B-49E1-B423-45430EBDB4BC}" type="datetime1">
              <a:rPr lang="zh-CN" altLang="en-US" smtClean="0"/>
              <a:pPr/>
              <a:t>2011/8/17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4DCCC-FF23-4DF9-AB1A-41DC38BEBFC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583511" y="1599456"/>
            <a:ext cx="1416050" cy="457200"/>
          </a:xfrm>
          <a:prstGeom prst="rect">
            <a:avLst/>
          </a:prstGeom>
          <a:noFill/>
          <a:ln w="28575" algn="ctr">
            <a:noFill/>
            <a:prstDash val="dash"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2400">
                <a:latin typeface="Tahoma" pitchFamily="34" charset="0"/>
              </a:rPr>
              <a:t>Reader </a:t>
            </a:r>
            <a:r>
              <a:rPr lang="en-US" sz="2400">
                <a:solidFill>
                  <a:srgbClr val="0000CC"/>
                </a:solidFill>
                <a:latin typeface="Tahoma" pitchFamily="34" charset="0"/>
              </a:rPr>
              <a:t>R</a:t>
            </a:r>
            <a:endParaRPr lang="en-US" sz="1600">
              <a:solidFill>
                <a:srgbClr val="0000CC"/>
              </a:solidFill>
              <a:latin typeface="Tahoma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911623" y="1528018"/>
            <a:ext cx="963613" cy="457200"/>
          </a:xfrm>
          <a:prstGeom prst="rect">
            <a:avLst/>
          </a:prstGeom>
          <a:noFill/>
          <a:ln w="28575" algn="ctr">
            <a:noFill/>
            <a:prstDash val="dash"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2400">
                <a:latin typeface="Tahoma" pitchFamily="34" charset="0"/>
              </a:rPr>
              <a:t>Tag </a:t>
            </a:r>
            <a:r>
              <a:rPr lang="en-US" sz="2400">
                <a:solidFill>
                  <a:srgbClr val="0000CC"/>
                </a:solidFill>
                <a:latin typeface="Tahoma" pitchFamily="34" charset="0"/>
              </a:rPr>
              <a:t>T</a:t>
            </a:r>
            <a:endParaRPr lang="en-US" sz="1600">
              <a:solidFill>
                <a:srgbClr val="0000CC"/>
              </a:solidFill>
              <a:latin typeface="Tahoma" pitchFamily="34" charset="0"/>
            </a:endParaRPr>
          </a:p>
        </p:txBody>
      </p:sp>
      <p:pic>
        <p:nvPicPr>
          <p:cNvPr id="10" name="Picture 7" descr="RFID-T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1623" y="2104281"/>
            <a:ext cx="792163" cy="787400"/>
          </a:xfrm>
          <a:prstGeom prst="rect">
            <a:avLst/>
          </a:prstGeom>
          <a:noFill/>
        </p:spPr>
      </p:pic>
      <p:pic>
        <p:nvPicPr>
          <p:cNvPr id="11" name="Grafik 17" descr="Mobiles Lesegerät (freigestellt)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9411" y="2104281"/>
            <a:ext cx="655637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Gerade Verbindung mit Pfeil 9"/>
          <p:cNvCxnSpPr>
            <a:cxnSpLocks noChangeShapeType="1"/>
          </p:cNvCxnSpPr>
          <p:nvPr/>
        </p:nvCxnSpPr>
        <p:spPr bwMode="auto">
          <a:xfrm flipH="1">
            <a:off x="3203848" y="2132856"/>
            <a:ext cx="2214563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3" name="Textfeld 10"/>
          <p:cNvSpPr txBox="1">
            <a:spLocks noChangeArrowheads="1"/>
          </p:cNvSpPr>
          <p:nvPr/>
        </p:nvSpPr>
        <p:spPr bwMode="auto">
          <a:xfrm>
            <a:off x="4125565" y="1670893"/>
            <a:ext cx="4235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2813"/>
            <a:r>
              <a:rPr lang="en-US" altLang="zh-CN" sz="2400" dirty="0">
                <a:latin typeface="Tahoma" pitchFamily="34" charset="0"/>
              </a:rPr>
              <a:t>c </a:t>
            </a:r>
            <a:endParaRPr lang="en-US" sz="2800" b="1" baseline="-25000" dirty="0">
              <a:sym typeface="Symbol" pitchFamily="18" charset="2"/>
            </a:endParaRPr>
          </a:p>
        </p:txBody>
      </p:sp>
      <p:cxnSp>
        <p:nvCxnSpPr>
          <p:cNvPr id="14" name="Gerade Verbindung mit Pfeil 37"/>
          <p:cNvCxnSpPr>
            <a:cxnSpLocks noChangeShapeType="1"/>
          </p:cNvCxnSpPr>
          <p:nvPr/>
        </p:nvCxnSpPr>
        <p:spPr bwMode="auto">
          <a:xfrm flipH="1">
            <a:off x="3203848" y="2580531"/>
            <a:ext cx="2214563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15" name="Gerade Verbindung mit Pfeil 9"/>
          <p:cNvCxnSpPr>
            <a:cxnSpLocks noChangeShapeType="1"/>
          </p:cNvCxnSpPr>
          <p:nvPr/>
        </p:nvCxnSpPr>
        <p:spPr bwMode="auto">
          <a:xfrm flipH="1">
            <a:off x="3207023" y="3039318"/>
            <a:ext cx="2214563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6" name="Textfeld 10"/>
          <p:cNvSpPr txBox="1">
            <a:spLocks noChangeArrowheads="1"/>
          </p:cNvSpPr>
          <p:nvPr/>
        </p:nvSpPr>
        <p:spPr bwMode="auto">
          <a:xfrm>
            <a:off x="4719911" y="2678956"/>
            <a:ext cx="1162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2813"/>
            <a:r>
              <a:rPr lang="en-US" altLang="zh-CN">
                <a:latin typeface="Tahoma" pitchFamily="34" charset="0"/>
              </a:rPr>
              <a:t>(optional)</a:t>
            </a:r>
            <a:endParaRPr lang="en-US" baseline="-25000">
              <a:latin typeface="cmmi10"/>
            </a:endParaRPr>
          </a:p>
        </p:txBody>
      </p:sp>
      <p:sp>
        <p:nvSpPr>
          <p:cNvPr id="17" name="Textfeld 10"/>
          <p:cNvSpPr txBox="1">
            <a:spLocks noChangeArrowheads="1"/>
          </p:cNvSpPr>
          <p:nvPr/>
        </p:nvSpPr>
        <p:spPr bwMode="auto">
          <a:xfrm>
            <a:off x="4149611" y="2175718"/>
            <a:ext cx="375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2813"/>
            <a:r>
              <a:rPr lang="en-US" altLang="zh-CN" sz="2400" dirty="0">
                <a:latin typeface="Tahoma" pitchFamily="34" charset="0"/>
              </a:rPr>
              <a:t>r</a:t>
            </a:r>
            <a:r>
              <a:rPr lang="en-US" altLang="zh-CN" sz="2000" dirty="0">
                <a:latin typeface="Tahoma" pitchFamily="34" charset="0"/>
              </a:rPr>
              <a:t> </a:t>
            </a:r>
            <a:endParaRPr lang="en-US" sz="2400" b="1" baseline="-25000" dirty="0">
              <a:sym typeface="Symbol" pitchFamily="18" charset="2"/>
            </a:endParaRPr>
          </a:p>
        </p:txBody>
      </p:sp>
      <p:sp>
        <p:nvSpPr>
          <p:cNvPr id="18" name="Textfeld 10"/>
          <p:cNvSpPr txBox="1">
            <a:spLocks noChangeArrowheads="1"/>
          </p:cNvSpPr>
          <p:nvPr/>
        </p:nvSpPr>
        <p:spPr bwMode="auto">
          <a:xfrm>
            <a:off x="4147214" y="2607518"/>
            <a:ext cx="378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2813"/>
            <a:r>
              <a:rPr lang="en-US" altLang="zh-CN" sz="2400" dirty="0">
                <a:latin typeface="Tahoma" pitchFamily="34" charset="0"/>
              </a:rPr>
              <a:t>f </a:t>
            </a:r>
            <a:endParaRPr lang="en-US" sz="2800" b="1" baseline="-25000" dirty="0">
              <a:sym typeface="Symbol" pitchFamily="18" charset="2"/>
            </a:endParaRP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899592" y="3861048"/>
            <a:ext cx="6715172" cy="139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00CC"/>
                </a:solidFill>
                <a:latin typeface="Calibri" pitchFamily="34" charset="0"/>
              </a:rPr>
              <a:t>Security requirements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tx2"/>
                </a:solidFill>
                <a:latin typeface="Calibri" pitchFamily="34" charset="0"/>
              </a:rPr>
              <a:t>One way or mutual authentication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00CC"/>
                </a:solidFill>
                <a:latin typeface="Calibri" pitchFamily="34" charset="0"/>
              </a:rPr>
              <a:t>Privacy </a:t>
            </a:r>
            <a:r>
              <a:rPr lang="en-US" altLang="zh-CN" sz="2800" b="1" dirty="0">
                <a:solidFill>
                  <a:srgbClr val="0000CC"/>
                </a:solidFill>
                <a:latin typeface="Calibri" pitchFamily="34" charset="0"/>
                <a:ea typeface="宋体" pitchFamily="2" charset="-122"/>
              </a:rPr>
              <a:t>requirements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000" b="1" dirty="0">
                <a:latin typeface="Calibri" pitchFamily="34" charset="0"/>
              </a:rPr>
              <a:t>Anonymity:</a:t>
            </a:r>
            <a:r>
              <a:rPr lang="en-US" sz="2000" dirty="0">
                <a:latin typeface="Calibri" pitchFamily="34" charset="0"/>
              </a:rPr>
              <a:t> Confidentiality of the tag identity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000" b="1" dirty="0" err="1">
                <a:latin typeface="Calibri" pitchFamily="34" charset="0"/>
              </a:rPr>
              <a:t>Untraceability</a:t>
            </a:r>
            <a:r>
              <a:rPr lang="en-US" sz="2000" b="1" dirty="0">
                <a:latin typeface="Calibri" pitchFamily="34" charset="0"/>
              </a:rPr>
              <a:t>: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Unlinkability</a:t>
            </a:r>
            <a:r>
              <a:rPr lang="en-US" sz="2000" dirty="0">
                <a:latin typeface="Calibri" pitchFamily="34" charset="0"/>
              </a:rPr>
              <a:t> of the tag’s transactions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600" dirty="0">
              <a:latin typeface="Calibri" pitchFamily="34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5E11-FBCA-4D6B-A894-1EC1230591FF}" type="datetime1">
              <a:rPr lang="zh-CN" altLang="en-US"/>
              <a:pPr/>
              <a:t>2011/8/17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9101-B293-4F63-8BCB-8AC720F9DF7B}" type="slidenum">
              <a:rPr lang="en-US"/>
              <a:pPr/>
              <a:t>7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46038"/>
            <a:ext cx="8305800" cy="1311276"/>
          </a:xfrm>
        </p:spPr>
        <p:txBody>
          <a:bodyPr/>
          <a:lstStyle/>
          <a:p>
            <a:r>
              <a:rPr lang="en-US" altLang="zh-CN" sz="4000">
                <a:latin typeface="Calibri" pitchFamily="34" charset="0"/>
                <a:ea typeface="宋体" pitchFamily="2" charset="-122"/>
              </a:rPr>
              <a:t>Cryptographic Protocols for RFID Privacy</a:t>
            </a:r>
            <a:endParaRPr lang="en-SG" sz="4000">
              <a:solidFill>
                <a:srgbClr val="006600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229600" cy="3736407"/>
          </a:xfrm>
        </p:spPr>
        <p:txBody>
          <a:bodyPr/>
          <a:lstStyle/>
          <a:p>
            <a:r>
              <a:rPr lang="en-US" altLang="zh-CN" dirty="0">
                <a:latin typeface="Calibri" pitchFamily="34" charset="0"/>
                <a:ea typeface="宋体" pitchFamily="2" charset="-122"/>
              </a:rPr>
              <a:t>Numerous lightweight RFID protocols for low-cost tags have been proposed</a:t>
            </a:r>
          </a:p>
          <a:p>
            <a:r>
              <a:rPr lang="en-US" altLang="zh-CN" dirty="0">
                <a:latin typeface="Calibri" pitchFamily="34" charset="0"/>
                <a:ea typeface="宋体" pitchFamily="2" charset="-122"/>
              </a:rPr>
              <a:t>They use simple operations (XOR, bit inner product, CRC, etc)</a:t>
            </a:r>
          </a:p>
          <a:p>
            <a:r>
              <a:rPr lang="en-US" altLang="zh-CN" dirty="0" smtClean="0">
                <a:latin typeface="Calibri" pitchFamily="34" charset="0"/>
                <a:ea typeface="宋体" pitchFamily="2" charset="-122"/>
              </a:rPr>
              <a:t>Most of them </a:t>
            </a:r>
            <a:r>
              <a:rPr lang="en-US" altLang="zh-CN" dirty="0">
                <a:latin typeface="Calibri" pitchFamily="34" charset="0"/>
                <a:ea typeface="宋体" pitchFamily="2" charset="-122"/>
              </a:rPr>
              <a:t>have been broken (</a:t>
            </a:r>
            <a:r>
              <a:rPr lang="en-US" altLang="zh-CN" dirty="0">
                <a:solidFill>
                  <a:srgbClr val="0000CC"/>
                </a:solidFill>
                <a:latin typeface="Calibri" pitchFamily="34" charset="0"/>
                <a:ea typeface="宋体" pitchFamily="2" charset="-122"/>
              </a:rPr>
              <a:t>T. van </a:t>
            </a:r>
            <a:r>
              <a:rPr lang="en-US" altLang="zh-CN" dirty="0" err="1">
                <a:solidFill>
                  <a:srgbClr val="0000CC"/>
                </a:solidFill>
                <a:latin typeface="Calibri" pitchFamily="34" charset="0"/>
                <a:ea typeface="宋体" pitchFamily="2" charset="-122"/>
              </a:rPr>
              <a:t>Deursen</a:t>
            </a:r>
            <a:r>
              <a:rPr lang="en-US" altLang="zh-CN" dirty="0">
                <a:solidFill>
                  <a:srgbClr val="0000CC"/>
                </a:solidFill>
                <a:latin typeface="Calibri" pitchFamily="34" charset="0"/>
                <a:ea typeface="宋体" pitchFamily="2" charset="-122"/>
              </a:rPr>
              <a:t> and S. </a:t>
            </a:r>
            <a:r>
              <a:rPr lang="en-US" altLang="zh-CN" dirty="0" err="1">
                <a:solidFill>
                  <a:srgbClr val="0000CC"/>
                </a:solidFill>
                <a:latin typeface="Calibri" pitchFamily="34" charset="0"/>
                <a:ea typeface="宋体" pitchFamily="2" charset="-122"/>
              </a:rPr>
              <a:t>Radomirovic</a:t>
            </a:r>
            <a:r>
              <a:rPr lang="en-US" altLang="zh-CN" dirty="0">
                <a:solidFill>
                  <a:srgbClr val="0000CC"/>
                </a:solidFill>
                <a:latin typeface="Calibri" pitchFamily="34" charset="0"/>
                <a:ea typeface="宋体" pitchFamily="2" charset="-122"/>
              </a:rPr>
              <a:t>: Attacks on RFID Protocols, </a:t>
            </a:r>
            <a:r>
              <a:rPr lang="en-US" altLang="zh-CN" i="1" dirty="0" err="1">
                <a:solidFill>
                  <a:srgbClr val="0000CC"/>
                </a:solidFill>
                <a:latin typeface="Calibri" pitchFamily="34" charset="0"/>
                <a:ea typeface="宋体" pitchFamily="2" charset="-122"/>
              </a:rPr>
              <a:t>ePrint</a:t>
            </a:r>
            <a:r>
              <a:rPr lang="en-US" altLang="zh-CN" i="1" dirty="0">
                <a:solidFill>
                  <a:srgbClr val="0000CC"/>
                </a:solidFill>
                <a:latin typeface="Calibri" pitchFamily="34" charset="0"/>
                <a:ea typeface="宋体" pitchFamily="2" charset="-122"/>
              </a:rPr>
              <a:t> Archive: Report 2008/310</a:t>
            </a:r>
            <a:r>
              <a:rPr lang="en-US" altLang="zh-CN" dirty="0">
                <a:latin typeface="Calibri" pitchFamily="34" charset="0"/>
                <a:ea typeface="宋体" pitchFamily="2" charset="-122"/>
              </a:rPr>
              <a:t>)</a:t>
            </a:r>
            <a:endParaRPr lang="en-SG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1B2F-4C16-43A3-9C2E-44D01138AC92}" type="datetime1">
              <a:rPr lang="zh-CN" altLang="en-US"/>
              <a:pPr/>
              <a:t>2011/8/17</a:t>
            </a:fld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76A4F-1418-4C35-9EE5-4B964FFD746A}" type="slidenum">
              <a:rPr lang="en-US"/>
              <a:pPr/>
              <a:t>8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8763"/>
            <a:ext cx="8305800" cy="701675"/>
          </a:xfrm>
        </p:spPr>
        <p:txBody>
          <a:bodyPr/>
          <a:lstStyle/>
          <a:p>
            <a:r>
              <a:rPr lang="en-US" altLang="zh-CN" sz="4000" dirty="0" smtClean="0">
                <a:latin typeface="Calibri" pitchFamily="34" charset="0"/>
                <a:ea typeface="宋体" pitchFamily="2" charset="-122"/>
              </a:rPr>
              <a:t>Recent Progress: RFID Privacy Models</a:t>
            </a:r>
            <a:endParaRPr lang="en-US" sz="4000" dirty="0">
              <a:solidFill>
                <a:srgbClr val="FF0000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24744"/>
            <a:ext cx="8229600" cy="1335750"/>
          </a:xfrm>
        </p:spPr>
        <p:txBody>
          <a:bodyPr/>
          <a:lstStyle/>
          <a:p>
            <a:r>
              <a:rPr lang="en-US" altLang="zh-CN" sz="2800" dirty="0" err="1" smtClean="0">
                <a:solidFill>
                  <a:srgbClr val="0000CC"/>
                </a:solidFill>
                <a:latin typeface="Calibri" pitchFamily="34" charset="0"/>
                <a:ea typeface="宋体" pitchFamily="2" charset="-122"/>
              </a:rPr>
              <a:t>Ind</a:t>
            </a:r>
            <a:r>
              <a:rPr lang="en-US" altLang="zh-CN" sz="2800" dirty="0" smtClean="0">
                <a:solidFill>
                  <a:srgbClr val="0000CC"/>
                </a:solidFill>
                <a:latin typeface="Calibri" pitchFamily="34" charset="0"/>
                <a:ea typeface="宋体" pitchFamily="2" charset="-122"/>
              </a:rPr>
              <a:t>-privacy: </a:t>
            </a:r>
            <a:r>
              <a:rPr lang="en-US" altLang="zh-CN" sz="2800" dirty="0" err="1" smtClean="0">
                <a:solidFill>
                  <a:srgbClr val="0000CC"/>
                </a:solidFill>
                <a:latin typeface="Calibri" pitchFamily="34" charset="0"/>
                <a:ea typeface="宋体" pitchFamily="2" charset="-122"/>
              </a:rPr>
              <a:t>indistinguishability</a:t>
            </a:r>
            <a:r>
              <a:rPr lang="en-US" altLang="zh-CN" sz="2800" dirty="0" smtClean="0">
                <a:solidFill>
                  <a:srgbClr val="0000CC"/>
                </a:solidFill>
                <a:latin typeface="Calibri" pitchFamily="34" charset="0"/>
                <a:ea typeface="宋体" pitchFamily="2" charset="-122"/>
              </a:rPr>
              <a:t> of two tags</a:t>
            </a:r>
            <a:br>
              <a:rPr lang="en-US" altLang="zh-CN" sz="2800" dirty="0" smtClean="0">
                <a:solidFill>
                  <a:srgbClr val="0000CC"/>
                </a:solidFill>
                <a:latin typeface="Calibri" pitchFamily="34" charset="0"/>
                <a:ea typeface="宋体" pitchFamily="2" charset="-122"/>
              </a:rPr>
            </a:br>
            <a:r>
              <a:rPr lang="en-US" altLang="zh-CN" sz="2400" dirty="0" smtClean="0">
                <a:latin typeface="Calibri" pitchFamily="34" charset="0"/>
                <a:ea typeface="宋体" pitchFamily="2" charset="-122"/>
              </a:rPr>
              <a:t>(Jules &amp; Weis, </a:t>
            </a:r>
            <a:r>
              <a:rPr lang="en-US" altLang="zh-CN" sz="2400" dirty="0" err="1" smtClean="0">
                <a:latin typeface="Calibri" pitchFamily="34" charset="0"/>
                <a:ea typeface="宋体" pitchFamily="2" charset="-122"/>
              </a:rPr>
              <a:t>PerCom</a:t>
            </a:r>
            <a:r>
              <a:rPr lang="en-US" altLang="zh-CN" sz="2400" dirty="0" smtClean="0">
                <a:latin typeface="Calibri" pitchFamily="34" charset="0"/>
                <a:ea typeface="宋体" pitchFamily="2" charset="-122"/>
              </a:rPr>
              <a:t> 2007)</a:t>
            </a:r>
          </a:p>
          <a:p>
            <a:pPr lvl="1"/>
            <a:r>
              <a:rPr lang="en-US" sz="2400" dirty="0" smtClean="0">
                <a:latin typeface="Calibri" pitchFamily="34" charset="0"/>
                <a:ea typeface="宋体" pitchFamily="2" charset="-122"/>
              </a:rPr>
              <a:t>Ideal model, but </a:t>
            </a:r>
            <a:r>
              <a:rPr lang="en-US" sz="2400" smtClean="0">
                <a:latin typeface="Calibri" pitchFamily="34" charset="0"/>
                <a:ea typeface="宋体" pitchFamily="2" charset="-122"/>
              </a:rPr>
              <a:t>not easy </a:t>
            </a:r>
            <a:r>
              <a:rPr lang="en-US" sz="2400" dirty="0" smtClean="0">
                <a:latin typeface="Calibri" pitchFamily="34" charset="0"/>
                <a:ea typeface="宋体" pitchFamily="2" charset="-122"/>
              </a:rPr>
              <a:t>to work with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683568" y="2564904"/>
            <a:ext cx="8229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3200" b="1" dirty="0" smtClean="0">
                <a:latin typeface="Calibri" pitchFamily="34" charset="0"/>
              </a:rPr>
              <a:t> </a:t>
            </a:r>
            <a:r>
              <a:rPr lang="en-US" altLang="zh-CN" sz="2800" dirty="0" err="1" smtClean="0">
                <a:solidFill>
                  <a:srgbClr val="0000CC"/>
                </a:solidFill>
                <a:latin typeface="Calibri" pitchFamily="34" charset="0"/>
              </a:rPr>
              <a:t>Unp</a:t>
            </a:r>
            <a:r>
              <a:rPr lang="en-US" altLang="zh-CN" sz="2800" dirty="0" smtClean="0">
                <a:solidFill>
                  <a:srgbClr val="0000CC"/>
                </a:solidFill>
                <a:latin typeface="Calibri" pitchFamily="34" charset="0"/>
              </a:rPr>
              <a:t>-privacy: unpredictability of protocol  messages</a:t>
            </a:r>
          </a:p>
          <a:p>
            <a:r>
              <a:rPr lang="en-US" altLang="zh-CN" sz="2400" dirty="0" smtClean="0">
                <a:latin typeface="Calibri" pitchFamily="34" charset="0"/>
              </a:rPr>
              <a:t>   (</a:t>
            </a:r>
            <a:r>
              <a:rPr lang="en-US" sz="2000" dirty="0" smtClean="0">
                <a:latin typeface="Arial" charset="0"/>
              </a:rPr>
              <a:t>Ha, Moon, Zhou &amp; Ha</a:t>
            </a:r>
            <a:r>
              <a:rPr lang="en-US" altLang="zh-CN" sz="2400" dirty="0" smtClean="0">
                <a:latin typeface="Calibri" pitchFamily="34" charset="0"/>
              </a:rPr>
              <a:t>, </a:t>
            </a:r>
            <a:r>
              <a:rPr lang="en-US" sz="2000" i="1" dirty="0" smtClean="0">
                <a:latin typeface="Arial" charset="0"/>
              </a:rPr>
              <a:t>ESORICS</a:t>
            </a:r>
            <a:r>
              <a:rPr lang="en-US" altLang="zh-CN" sz="2000" i="1" dirty="0" smtClean="0">
                <a:latin typeface="Arial" charset="0"/>
              </a:rPr>
              <a:t> 2008</a:t>
            </a:r>
            <a:r>
              <a:rPr lang="en-US" altLang="zh-CN" sz="2000" i="1" dirty="0" smtClean="0">
                <a:latin typeface="+mj-lt"/>
              </a:rPr>
              <a:t>),</a:t>
            </a:r>
            <a:r>
              <a:rPr lang="en-US" altLang="zh-CN" sz="2000" dirty="0" smtClean="0">
                <a:latin typeface="+mj-lt"/>
              </a:rPr>
              <a:t> (Ma, Li, Deng, Li, CCS09)</a:t>
            </a:r>
          </a:p>
          <a:p>
            <a:pPr lvl="1">
              <a:buFont typeface="Arial" pitchFamily="34" charset="0"/>
              <a:buChar char="─"/>
            </a:pPr>
            <a:r>
              <a:rPr lang="en-US" sz="2400" dirty="0" smtClean="0">
                <a:latin typeface="+mj-lt"/>
              </a:rPr>
              <a:t> Only works with symmetric key based protocols</a:t>
            </a:r>
            <a:endParaRPr lang="en-US" sz="2400" dirty="0">
              <a:latin typeface="+mj-lt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11560" y="4057233"/>
            <a:ext cx="82296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3200" dirty="0" smtClean="0">
                <a:latin typeface="+mj-lt"/>
              </a:rPr>
              <a:t> </a:t>
            </a:r>
            <a:r>
              <a:rPr lang="en-US" altLang="zh-CN" sz="280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ZK-privacy model: Zero knowledge model</a:t>
            </a:r>
          </a:p>
          <a:p>
            <a:r>
              <a:rPr lang="en-US" altLang="zh-CN" sz="2400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    </a:t>
            </a: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(Deng, Li, Yung, Zhao, </a:t>
            </a:r>
            <a:r>
              <a:rPr lang="en-US" altLang="zh-CN" sz="2400" dirty="0" err="1" smtClean="0">
                <a:latin typeface="Calibri" pitchFamily="34" charset="0"/>
                <a:cs typeface="Calibri" pitchFamily="34" charset="0"/>
              </a:rPr>
              <a:t>Esorics</a:t>
            </a: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 2010)</a:t>
            </a:r>
          </a:p>
          <a:p>
            <a:pPr lvl="1">
              <a:buFont typeface="Calibri" pitchFamily="34" charset="0"/>
              <a:buChar char="—"/>
            </a:pP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 Output of real world experiment and output of simulated world experiment are indistinguishable</a:t>
            </a:r>
          </a:p>
          <a:p>
            <a:pPr lvl="1">
              <a:buFont typeface="Calibri" pitchFamily="34" charset="0"/>
              <a:buChar char="—"/>
            </a:pP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 Works with both symmetric key and public key protocols</a:t>
            </a:r>
            <a:endParaRPr lang="en-US" altLang="zh-CN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B62D6810-219E-4503-859D-C14A2F8F20D9}" type="datetime1">
              <a:rPr lang="zh-CN" altLang="en-US"/>
              <a:pPr/>
              <a:t>2011/8/17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7815C03-963D-46AB-B656-A3BC1BF4D78E}" type="slidenum">
              <a:rPr lang="en-US"/>
              <a:pPr/>
              <a:t>9</a:t>
            </a:fld>
            <a:endParaRPr lang="en-US"/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03718"/>
            <a:ext cx="7772400" cy="1323439"/>
          </a:xfrm>
        </p:spPr>
        <p:txBody>
          <a:bodyPr/>
          <a:lstStyle/>
          <a:p>
            <a:r>
              <a:rPr lang="en-US" dirty="0" smtClean="0"/>
              <a:t>RFID Security &amp; Privacy at System Level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M05-DanielChong">
  <a:themeElements>
    <a:clrScheme name="DRM05-DanielCho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RM05-DanielCho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RM05-DanielCho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RM05-DanielCho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RM05-DanielCho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RM05-DanielCho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RM05-DanielCho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RM05-DanielCho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RM05-DanielCho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RM05-DanielCho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RM05-DanielCho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RM05-DanielCho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RM05-DanielCho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RM05-DanielCho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9D15DAC426A74E91982A7A3C20D1B9" ma:contentTypeVersion="4" ma:contentTypeDescription="Create a new document." ma:contentTypeScope="" ma:versionID="17454a831a91144736c0f0b9b46872fe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0a370456390dc8c2763c4626a714d79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739DA42-332F-4D56-99C9-208D0BE3FE53}"/>
</file>

<file path=customXml/itemProps2.xml><?xml version="1.0" encoding="utf-8"?>
<ds:datastoreItem xmlns:ds="http://schemas.openxmlformats.org/officeDocument/2006/customXml" ds:itemID="{9919D079-2427-4983-9165-F78334B897CC}"/>
</file>

<file path=customXml/itemProps3.xml><?xml version="1.0" encoding="utf-8"?>
<ds:datastoreItem xmlns:ds="http://schemas.openxmlformats.org/officeDocument/2006/customXml" ds:itemID="{040F2060-58D2-4906-8238-9BDAA2070A3E}"/>
</file>

<file path=docProps/app.xml><?xml version="1.0" encoding="utf-8"?>
<Properties xmlns="http://schemas.openxmlformats.org/officeDocument/2006/extended-properties" xmlns:vt="http://schemas.openxmlformats.org/officeDocument/2006/docPropsVTypes">
  <Template>Wuda-November2009</Template>
  <TotalTime>6953</TotalTime>
  <Words>682</Words>
  <Application>Microsoft Office PowerPoint</Application>
  <PresentationFormat>On-screen Show (4:3)</PresentationFormat>
  <Paragraphs>177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DRM05-DanielChong</vt:lpstr>
      <vt:lpstr>RFID Security &amp; Privacy at both Physical and System Levels - Presentation to IoT-GSI 26th August 2011</vt:lpstr>
      <vt:lpstr>RFID Security &amp; Privacy at Physical Level</vt:lpstr>
      <vt:lpstr>Radio Frequency IDentification (RFID)</vt:lpstr>
      <vt:lpstr>RFID Security Issues </vt:lpstr>
      <vt:lpstr>RFID Privacy Issues</vt:lpstr>
      <vt:lpstr>RFID Privacy Preserving Authentication Protocol Design</vt:lpstr>
      <vt:lpstr>Cryptographic Protocols for RFID Privacy</vt:lpstr>
      <vt:lpstr>Recent Progress: RFID Privacy Models</vt:lpstr>
      <vt:lpstr>RFID Security &amp; Privacy at System Level</vt:lpstr>
      <vt:lpstr>An IoT Architecture for Sharing RFID Information</vt:lpstr>
      <vt:lpstr>Security and Privacy</vt:lpstr>
      <vt:lpstr>Access Control Requirements</vt:lpstr>
      <vt:lpstr>Existing Access Control Models</vt:lpstr>
      <vt:lpstr>Comparison</vt:lpstr>
      <vt:lpstr>Current Effort</vt:lpstr>
    </vt:vector>
  </TitlesOfParts>
  <Company>SMU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RFID Privacy: Equivalence Between Two Notions, Minimal Condition, and Efficient Construction</dc:title>
  <dc:creator>changshema</dc:creator>
  <cp:lastModifiedBy>robertdeng</cp:lastModifiedBy>
  <cp:revision>237</cp:revision>
  <dcterms:created xsi:type="dcterms:W3CDTF">2009-03-26T02:35:10Z</dcterms:created>
  <dcterms:modified xsi:type="dcterms:W3CDTF">2011-08-17T03:22:42Z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0x0101003E9D15DAC426A74E91982A7A3C20D1B9</vt:lpwstr>
  </property>
</Properties>
</file>