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2.xml" ContentType="application/vnd.openxmlformats-officedocument.presentationml.slide+xml"/>
  <Override PartName="/ppt/slides/slide36.xml" ContentType="application/vnd.openxmlformats-officedocument.presentationml.slide+xml"/>
  <Override PartName="/ppt/slides/slide38.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7.xml" ContentType="application/vnd.openxmlformats-officedocument.presentationml.slide+xml"/>
  <Override PartName="/ppt/slides/slide43.xml" ContentType="application/vnd.openxmlformats-officedocument.presentationml.slide+xml"/>
  <Override PartName="/ppt/slides/slide26.xml" ContentType="application/vnd.openxmlformats-officedocument.presentationml.slide+xml"/>
  <Override PartName="/ppt/slides/slide41.xml" ContentType="application/vnd.openxmlformats-officedocument.presentationml.slide+xml"/>
  <Override PartName="/ppt/slides/slide39.xml" ContentType="application/vnd.openxmlformats-officedocument.presentationml.slide+xml"/>
  <Override PartName="/ppt/slides/slide42.xml" ContentType="application/vnd.openxmlformats-officedocument.presentationml.slide+xml"/>
  <Override PartName="/ppt/slides/slide4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8.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27.xml" ContentType="application/vnd.openxmlformats-officedocument.presentationml.notesSlide+xml"/>
  <Override PartName="/ppt/notesSlides/notesSlide19.xml" ContentType="application/vnd.openxmlformats-officedocument.presentationml.notesSlide+xml"/>
  <Override PartName="/ppt/notesSlides/notesSlide25.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6.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45"/>
  </p:notesMasterIdLst>
  <p:handoutMasterIdLst>
    <p:handoutMasterId r:id="rId46"/>
  </p:handoutMasterIdLst>
  <p:sldIdLst>
    <p:sldId id="412" r:id="rId2"/>
    <p:sldId id="414" r:id="rId3"/>
    <p:sldId id="416" r:id="rId4"/>
    <p:sldId id="417" r:id="rId5"/>
    <p:sldId id="418" r:id="rId6"/>
    <p:sldId id="420" r:id="rId7"/>
    <p:sldId id="422" r:id="rId8"/>
    <p:sldId id="423" r:id="rId9"/>
    <p:sldId id="427" r:id="rId10"/>
    <p:sldId id="428" r:id="rId11"/>
    <p:sldId id="429" r:id="rId12"/>
    <p:sldId id="430" r:id="rId13"/>
    <p:sldId id="433" r:id="rId14"/>
    <p:sldId id="434" r:id="rId15"/>
    <p:sldId id="435" r:id="rId16"/>
    <p:sldId id="436" r:id="rId17"/>
    <p:sldId id="437" r:id="rId18"/>
    <p:sldId id="438" r:id="rId19"/>
    <p:sldId id="444" r:id="rId20"/>
    <p:sldId id="445" r:id="rId21"/>
    <p:sldId id="447" r:id="rId22"/>
    <p:sldId id="465" r:id="rId23"/>
    <p:sldId id="466" r:id="rId24"/>
    <p:sldId id="467" r:id="rId25"/>
    <p:sldId id="468" r:id="rId26"/>
    <p:sldId id="469" r:id="rId27"/>
    <p:sldId id="470" r:id="rId28"/>
    <p:sldId id="471" r:id="rId29"/>
    <p:sldId id="472" r:id="rId30"/>
    <p:sldId id="473" r:id="rId31"/>
    <p:sldId id="474" r:id="rId32"/>
    <p:sldId id="475" r:id="rId33"/>
    <p:sldId id="476" r:id="rId34"/>
    <p:sldId id="485" r:id="rId35"/>
    <p:sldId id="486" r:id="rId36"/>
    <p:sldId id="487" r:id="rId37"/>
    <p:sldId id="488" r:id="rId38"/>
    <p:sldId id="489" r:id="rId39"/>
    <p:sldId id="490" r:id="rId40"/>
    <p:sldId id="491" r:id="rId41"/>
    <p:sldId id="480" r:id="rId42"/>
    <p:sldId id="481" r:id="rId43"/>
    <p:sldId id="482" r:id="rId44"/>
  </p:sldIdLst>
  <p:sldSz cx="9144000" cy="6858000" type="screen4x3"/>
  <p:notesSz cx="6797675" cy="9926638"/>
  <p:defaultTextStyle>
    <a:defPPr>
      <a:defRPr lang="en-CA"/>
    </a:defPPr>
    <a:lvl1pPr algn="l" rtl="0" eaLnBrk="0" fontAlgn="base" hangingPunct="0">
      <a:spcBef>
        <a:spcPct val="0"/>
      </a:spcBef>
      <a:spcAft>
        <a:spcPct val="0"/>
      </a:spcAft>
      <a:defRPr sz="2400" kern="1200">
        <a:solidFill>
          <a:schemeClr val="tx1"/>
        </a:solidFill>
        <a:latin typeface="Verdana"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Arial" charset="0"/>
      </a:defRPr>
    </a:lvl5pPr>
    <a:lvl6pPr marL="2286000" algn="l" defTabSz="914400" rtl="0" eaLnBrk="1" latinLnBrk="0" hangingPunct="1">
      <a:defRPr sz="2400" kern="1200">
        <a:solidFill>
          <a:schemeClr val="tx1"/>
        </a:solidFill>
        <a:latin typeface="Verdana" pitchFamily="34" charset="0"/>
        <a:ea typeface="+mn-ea"/>
        <a:cs typeface="Arial" charset="0"/>
      </a:defRPr>
    </a:lvl6pPr>
    <a:lvl7pPr marL="2743200" algn="l" defTabSz="914400" rtl="0" eaLnBrk="1" latinLnBrk="0" hangingPunct="1">
      <a:defRPr sz="2400" kern="1200">
        <a:solidFill>
          <a:schemeClr val="tx1"/>
        </a:solidFill>
        <a:latin typeface="Verdana" pitchFamily="34" charset="0"/>
        <a:ea typeface="+mn-ea"/>
        <a:cs typeface="Arial" charset="0"/>
      </a:defRPr>
    </a:lvl7pPr>
    <a:lvl8pPr marL="3200400" algn="l" defTabSz="914400" rtl="0" eaLnBrk="1" latinLnBrk="0" hangingPunct="1">
      <a:defRPr sz="2400" kern="1200">
        <a:solidFill>
          <a:schemeClr val="tx1"/>
        </a:solidFill>
        <a:latin typeface="Verdana" pitchFamily="34" charset="0"/>
        <a:ea typeface="+mn-ea"/>
        <a:cs typeface="Arial" charset="0"/>
      </a:defRPr>
    </a:lvl8pPr>
    <a:lvl9pPr marL="3657600" algn="l" defTabSz="914400" rtl="0" eaLnBrk="1" latinLnBrk="0" hangingPunct="1">
      <a:defRPr sz="2400"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66CC"/>
    <a:srgbClr val="FF3399"/>
    <a:srgbClr val="FF0000"/>
    <a:srgbClr val="0E438A"/>
    <a:srgbClr val="525152"/>
    <a:srgbClr val="0099CC"/>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866" autoAdjust="0"/>
    <p:restoredTop sz="94576" autoAdjust="0"/>
  </p:normalViewPr>
  <p:slideViewPr>
    <p:cSldViewPr>
      <p:cViewPr>
        <p:scale>
          <a:sx n="125" d="100"/>
          <a:sy n="125" d="100"/>
        </p:scale>
        <p:origin x="-1908"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682"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3" Type="http://schemas.openxmlformats.org/officeDocument/2006/relationships/customXml" Target="../customXml/item3.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16AB32D-9E3D-4C53-9253-02ECB992A3E6}" type="slidenum">
              <a:rPr lang="en-CA"/>
              <a:pPr>
                <a:defRPr/>
              </a:pPr>
              <a:t>‹#›</a:t>
            </a:fld>
            <a:endParaRPr lang="en-CA"/>
          </a:p>
        </p:txBody>
      </p:sp>
    </p:spTree>
    <p:extLst>
      <p:ext uri="{BB962C8B-B14F-4D97-AF65-F5344CB8AC3E}">
        <p14:creationId xmlns:p14="http://schemas.microsoft.com/office/powerpoint/2010/main" val="4006453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8132" name="Rectangle 4"/>
          <p:cNvSpPr>
            <a:spLocks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4813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FF3929C-F829-4219-A08F-57AC5DE0B2A4}" type="slidenum">
              <a:rPr lang="en-CA"/>
              <a:pPr>
                <a:defRPr/>
              </a:pPr>
              <a:t>‹#›</a:t>
            </a:fld>
            <a:endParaRPr lang="en-CA"/>
          </a:p>
        </p:txBody>
      </p:sp>
    </p:spTree>
    <p:extLst>
      <p:ext uri="{BB962C8B-B14F-4D97-AF65-F5344CB8AC3E}">
        <p14:creationId xmlns:p14="http://schemas.microsoft.com/office/powerpoint/2010/main" val="12906859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C8BBDAF4-DA3D-4951-956E-7A4308CBCBB5}" type="slidenum">
              <a:rPr lang="en-CA" sz="1200" smtClean="0"/>
              <a:pPr/>
              <a:t>1</a:t>
            </a:fld>
            <a:endParaRPr lang="en-CA" sz="1200" smtClean="0"/>
          </a:p>
        </p:txBody>
      </p:sp>
      <p:sp>
        <p:nvSpPr>
          <p:cNvPr id="49155" name="Rectangle 2"/>
          <p:cNvSpPr>
            <a:spLocks noChangeArrowheads="1" noTextEdit="1"/>
          </p:cNvSpPr>
          <p:nvPr>
            <p:ph type="sldImg"/>
          </p:nvPr>
        </p:nvSpPr>
        <p:spPr>
          <a:xfrm>
            <a:off x="917575" y="744538"/>
            <a:ext cx="4962525" cy="3722687"/>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917575" y="744538"/>
            <a:ext cx="4962525" cy="3722687"/>
          </a:xfrm>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GB" sz="800" b="1" u="sng" smtClean="0"/>
              <a:t>A.1:</a:t>
            </a:r>
          </a:p>
          <a:p>
            <a:pPr>
              <a:lnSpc>
                <a:spcPct val="80000"/>
              </a:lnSpc>
            </a:pPr>
            <a:r>
              <a:rPr lang="en-GB" sz="800" b="1" smtClean="0"/>
              <a:t>2.3.3.6</a:t>
            </a:r>
            <a:r>
              <a:rPr lang="en-GB" sz="800" smtClean="0"/>
              <a:t>	The rapporteur's responsibilities are:</a:t>
            </a:r>
          </a:p>
          <a:p>
            <a:pPr>
              <a:lnSpc>
                <a:spcPct val="80000"/>
              </a:lnSpc>
            </a:pPr>
            <a:r>
              <a:rPr lang="en-GB" sz="800" smtClean="0"/>
              <a:t>–	to coordinate the detailed study in accordance with guidelines established at working party (or study group) level;</a:t>
            </a:r>
          </a:p>
          <a:p>
            <a:pPr>
              <a:lnSpc>
                <a:spcPct val="80000"/>
              </a:lnSpc>
            </a:pPr>
            <a:r>
              <a:rPr lang="en-GB" sz="800" smtClean="0"/>
              <a:t>–	to the extent authorized by the study group, to act as a contact point and source of expertise for the allocated study topic with other ITU‑T, ITU Radiocommunication Sector (ITU-R) and ITU Telecommunication Development Sector (ITU-D) study groups, other rapporteurs, other international organizations and other standards organizations (where appropriate) and TSB;</a:t>
            </a:r>
          </a:p>
          <a:p>
            <a:pPr>
              <a:lnSpc>
                <a:spcPct val="80000"/>
              </a:lnSpc>
            </a:pPr>
            <a:r>
              <a:rPr lang="en-GB" sz="800" smtClean="0"/>
              <a:t>–	to adopt methods of work (correspondence including the use of the TSB EDH system, meetings of experts, etc.) as considered appropriate for the task;</a:t>
            </a:r>
          </a:p>
          <a:p>
            <a:pPr>
              <a:lnSpc>
                <a:spcPct val="80000"/>
              </a:lnSpc>
            </a:pPr>
            <a:r>
              <a:rPr lang="en-GB" sz="800" smtClean="0"/>
              <a:t>–	in consultation with the collaborators for the study topic, to establish a work programme, which should be approved and reviewed periodically by the parent group and which lists the tasks to be done, the results anticipated (e.g., titles of possible draft Recommendations), liaison required with other groups and specific milestones, including proposed meetings, for each stage of the work to be completed (see Appendix I for model format);</a:t>
            </a:r>
          </a:p>
          <a:p>
            <a:pPr>
              <a:lnSpc>
                <a:spcPct val="80000"/>
              </a:lnSpc>
            </a:pPr>
            <a:r>
              <a:rPr lang="en-GB" sz="800" smtClean="0"/>
              <a:t>–	to ensure that the parent working party (or study group) is kept well informed of the progress of the study, particularly of work proceeding by correspondence or otherwise outside of the normal study group and working party meetings;</a:t>
            </a:r>
          </a:p>
          <a:p>
            <a:pPr>
              <a:lnSpc>
                <a:spcPct val="80000"/>
              </a:lnSpc>
            </a:pPr>
            <a:r>
              <a:rPr lang="en-GB" sz="800" smtClean="0"/>
              <a:t>–	in particular, to submit a progress report (e.g., of a rapporteur's meeting or editor's work) to each of the parent group's meetings (see suggested format in Appendix II), in the form of a temporary document to be submitted as soon as possible and not later than the first day of the meeting; when such a temporary document contains draft new or revised Recommendations, then it is encouraged, where possible, that it be submitted at least six weeks prior to the parent group's meeting.</a:t>
            </a:r>
          </a:p>
          <a:p>
            <a:pPr>
              <a:lnSpc>
                <a:spcPct val="80000"/>
              </a:lnSpc>
            </a:pPr>
            <a:r>
              <a:rPr lang="en-GB" sz="800" smtClean="0"/>
              <a:t>–	to give the parent working party or study group and TSB adequate advance notice of the intention to hold any meetings of experts (see clause 2.3.3.10 below) particularly where such meetings are not included in the original programme of work;</a:t>
            </a:r>
          </a:p>
          <a:p>
            <a:pPr>
              <a:lnSpc>
                <a:spcPct val="80000"/>
              </a:lnSpc>
            </a:pPr>
            <a:r>
              <a:rPr lang="en-GB" sz="800" smtClean="0"/>
              <a:t>–	to establish a group of active "collaborators" from the working party (or study group) where appropriate, with an updated list of those collaborators being given to TSB at each working party meeting;</a:t>
            </a:r>
          </a:p>
          <a:p>
            <a:pPr>
              <a:lnSpc>
                <a:spcPct val="80000"/>
              </a:lnSpc>
            </a:pPr>
            <a:r>
              <a:rPr lang="en-GB" sz="800" smtClean="0"/>
              <a:t>–	to delegate the relevant functions from the list above to associate rapporteurs and/or liaison rapporteurs as necessary.</a:t>
            </a:r>
          </a:p>
          <a:p>
            <a:pPr>
              <a:lnSpc>
                <a:spcPct val="80000"/>
              </a:lnSpc>
            </a:pPr>
            <a:r>
              <a:rPr lang="en-GB" sz="800" b="1" smtClean="0"/>
              <a:t>2.3.3.7</a:t>
            </a:r>
            <a:r>
              <a:rPr lang="en-GB" sz="800" smtClean="0"/>
              <a:t>	The basic goal of each rapporteur is to assist the study group or working party in developing new and revised Recommendations to meet changing requirements in telecommunication techniques and services. However, it must be clearly understood that rapporteurs should not feel under any obligation to produce such texts unless a thorough study of the Question reveals a clear need for them. If it turns out that this is not the case, the work should be concluded with a simple report to the parent group establishing that fact.</a:t>
            </a:r>
            <a:endParaRPr lang="en-US" sz="8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917575" y="744538"/>
            <a:ext cx="4962525" cy="3722687"/>
          </a:xfrm>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noTextEdit="1"/>
          </p:cNvSpPr>
          <p:nvPr>
            <p:ph type="sldImg"/>
          </p:nvPr>
        </p:nvSpPr>
        <p:spPr>
          <a:xfrm>
            <a:off x="917575" y="744538"/>
            <a:ext cx="4962525" cy="3722687"/>
          </a:xfrm>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1" u="sng" smtClean="0"/>
              <a:t>A.1:</a:t>
            </a:r>
          </a:p>
          <a:p>
            <a:r>
              <a:rPr lang="en-GB" b="1" smtClean="0"/>
              <a:t>2.3.3.8</a:t>
            </a:r>
            <a:r>
              <a:rPr lang="en-GB" smtClean="0"/>
              <a:t>  Rapporteurs are responsible for the quality of their texts, submitted by the study group for publication. They shall be involved in the final review of that text prior to it being submitted to the publication process. This responsibility extends only to text in the original language and should take into account applicable time constraints. (See Recommendation ITU-T A.11 on publication of ITU‑T Recommendations.)</a:t>
            </a:r>
            <a:endParaRPr lang="en-US" smtClean="0"/>
          </a:p>
          <a:p>
            <a:r>
              <a:rPr lang="en-GB" b="1" smtClean="0"/>
              <a:t>2.3.3.9</a:t>
            </a:r>
            <a:r>
              <a:rPr lang="en-GB" smtClean="0"/>
              <a:t>  Rapporteurs should normally base any draft new or substantially revised Recommendations on written contribution(s) from ITU‑T members.</a:t>
            </a: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xfrm>
            <a:off x="917575" y="744538"/>
            <a:ext cx="4962525" cy="3722687"/>
          </a:xfrm>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xfrm>
            <a:off x="917575" y="744538"/>
            <a:ext cx="4962525" cy="3722687"/>
          </a:xfrm>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u="sng" smtClean="0"/>
              <a:t>Res.1 §</a:t>
            </a:r>
            <a:r>
              <a:rPr lang="en-GB" b="1" u="sng" smtClean="0"/>
              <a:t>7.4.1	Deletion of a Question between WTSAs </a:t>
            </a:r>
          </a:p>
          <a:p>
            <a:r>
              <a:rPr lang="en-GB" b="1" smtClean="0"/>
              <a:t>7.4.1.1</a:t>
            </a:r>
            <a:r>
              <a:rPr lang="en-GB" smtClean="0"/>
              <a:t>	At a study group meeting, it may be agreed by reaching consensus among those present to delete a Question, e.g. either because work has been terminated or because no contributions have been received at that meeting and at the previous two study group meetings. Notification about this agreement, including an explanatory summary about the reasons for the deletion, shall be provided by a circular. If a simple majority of the Member States responding has no objection to the deletion within two months, the deletion will come into force. Otherwise the issue will be referred back to the study group.</a:t>
            </a:r>
            <a:endParaRPr lang="en-GB" b="1" smtClean="0"/>
          </a:p>
          <a:p>
            <a:r>
              <a:rPr lang="en-GB" b="1" smtClean="0"/>
              <a:t>7.4.1.2</a:t>
            </a:r>
            <a:r>
              <a:rPr lang="en-GB" smtClean="0"/>
              <a:t>	Those Member States which indicate disapproval are requested to provide their reasons and to indicate the possible changes that would facilitate further study of the Question.</a:t>
            </a:r>
            <a:endParaRPr lang="en-GB" b="1" smtClean="0"/>
          </a:p>
          <a:p>
            <a:r>
              <a:rPr lang="en-GB" b="1" smtClean="0"/>
              <a:t>7.4.1.3</a:t>
            </a:r>
            <a:r>
              <a:rPr lang="en-GB" smtClean="0"/>
              <a:t>	Notification of the result will be given in a circular, and TSAG shall be informed by the Director . In addition, the Director shall publish a list of deleted Questions whenever appropriate, but at least once by the middle of a study period.</a:t>
            </a: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xfrm>
            <a:off x="917575" y="744538"/>
            <a:ext cx="4962525" cy="3722687"/>
          </a:xfrm>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Periodic review:</a:t>
            </a:r>
          </a:p>
          <a:p>
            <a:r>
              <a:rPr lang="en-GB" smtClean="0"/>
              <a:t>Res.1 §7.4.1.1</a:t>
            </a: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917575" y="744538"/>
            <a:ext cx="4962525" cy="3722687"/>
          </a:xfrm>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xfrm>
            <a:off x="917575" y="744538"/>
            <a:ext cx="4962525" cy="3722687"/>
          </a:xfrm>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xfrm>
            <a:off x="917575" y="744538"/>
            <a:ext cx="4962525" cy="3722687"/>
          </a:xfrm>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xfrm>
            <a:off x="917575" y="744538"/>
            <a:ext cx="4962525" cy="3722687"/>
          </a:xfrm>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917575" y="744538"/>
            <a:ext cx="4962525" cy="3722687"/>
          </a:xfrm>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xfrm>
            <a:off x="917575" y="744538"/>
            <a:ext cx="4962525" cy="3722687"/>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xfrm>
            <a:off x="917575" y="744538"/>
            <a:ext cx="4962525" cy="3722687"/>
          </a:xfrm>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a:xfrm>
            <a:off x="917575" y="744538"/>
            <a:ext cx="4962525" cy="3722687"/>
          </a:xfrm>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a:xfrm>
            <a:off x="917575" y="744538"/>
            <a:ext cx="4962525" cy="3722687"/>
          </a:xfrm>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a:xfrm>
            <a:off x="917575" y="744538"/>
            <a:ext cx="4962525" cy="3722687"/>
          </a:xfrm>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a:xfrm>
            <a:off x="917575" y="744538"/>
            <a:ext cx="4962525" cy="3722687"/>
          </a:xfrm>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1" u="sng" smtClean="0"/>
              <a:t>Res.1</a:t>
            </a:r>
          </a:p>
          <a:p>
            <a:r>
              <a:rPr lang="en-GB" b="1" smtClean="0"/>
              <a:t>2.2	Meetings outside Geneva</a:t>
            </a:r>
          </a:p>
          <a:p>
            <a:r>
              <a:rPr lang="en-GB" b="1" smtClean="0"/>
              <a:t>2.2.1</a:t>
            </a:r>
            <a:r>
              <a:rPr lang="en-GB" smtClean="0"/>
              <a:t>	Study groups or working parties may meet outside Geneva if invited to do so by Member States, an ITU-T Sector Member or by entities authorized in this respect by a Member State of the Union and if the holding of a meeting outside Geneva is desirable (e.g. in association with symposiums or seminars). Such invitations shall be considered only if they are submitted to a WTSA or to an ITU‑T study group meeting and they shall be finally planned and organized after consultation with the Director of TSB and if they are within the credits allocated to ITU‑T by the Council.</a:t>
            </a:r>
            <a:endParaRPr lang="en-GB" b="1" smtClean="0"/>
          </a:p>
          <a:p>
            <a:r>
              <a:rPr lang="en-GB" b="1" smtClean="0"/>
              <a:t>2.2.2</a:t>
            </a:r>
            <a:r>
              <a:rPr lang="en-GB" smtClean="0"/>
              <a:t> 	For meetings held outside Geneva, the provisions of Resolution 5 (Kyoto, 1994) of the Plenipotentiary Conference as well as of ITU Council Decision 304 shall apply. Invitations to hold meetings of the study groups or their working parties away from Geneva shall be accompanied by a statement indicating the host's agreement to defray the additional expenditure involved and that it will provide at least adequate premises and the necessary furniture and equipment free of charge, except that in the case of developing countries equipment need not necessarily be provided free of charge if the government of the host so requests.</a:t>
            </a:r>
            <a:endParaRPr lang="en-GB" b="1" smtClean="0"/>
          </a:p>
          <a:p>
            <a:r>
              <a:rPr lang="en-GB" b="1" smtClean="0"/>
              <a:t>2.2.3</a:t>
            </a:r>
            <a:r>
              <a:rPr lang="en-GB" smtClean="0"/>
              <a:t>	Should an invitation be cancelled for any reason, it shall be proposed to Member States or to other duly authorized entities that the meeting be convened in Geneva, in principle on the date originally planned.</a:t>
            </a:r>
            <a:endParaRPr lang="en-US" smtClean="0"/>
          </a:p>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a:xfrm>
            <a:off x="917575" y="744538"/>
            <a:ext cx="4962525" cy="3722687"/>
          </a:xfrm>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noTextEdit="1"/>
          </p:cNvSpPr>
          <p:nvPr>
            <p:ph type="sldImg"/>
          </p:nvPr>
        </p:nvSpPr>
        <p:spPr>
          <a:xfrm>
            <a:off x="917575" y="744538"/>
            <a:ext cx="4962525" cy="3722687"/>
          </a:xfrm>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GB" sz="800" b="1" u="sng" smtClean="0"/>
              <a:t>A.1:</a:t>
            </a:r>
          </a:p>
          <a:p>
            <a:pPr>
              <a:lnSpc>
                <a:spcPct val="80000"/>
              </a:lnSpc>
            </a:pPr>
            <a:r>
              <a:rPr lang="en-GB" sz="800" b="1" smtClean="0"/>
              <a:t>2.3.3.6	The rapporteur's responsibilities are:</a:t>
            </a:r>
          </a:p>
          <a:p>
            <a:pPr>
              <a:lnSpc>
                <a:spcPct val="80000"/>
              </a:lnSpc>
            </a:pPr>
            <a:r>
              <a:rPr lang="en-GB" sz="800" b="1" smtClean="0"/>
              <a:t>…</a:t>
            </a:r>
          </a:p>
          <a:p>
            <a:pPr>
              <a:lnSpc>
                <a:spcPct val="80000"/>
              </a:lnSpc>
            </a:pPr>
            <a:r>
              <a:rPr lang="en-GB" sz="800" smtClean="0"/>
              <a:t>–	to give the parent working party or study group and TSB adequate advance notice of the intention to hold any meetings of experts (see clause 2.3.3.10 below) particularly where such meetings are not included in the original programme of work;</a:t>
            </a:r>
          </a:p>
          <a:p>
            <a:pPr>
              <a:lnSpc>
                <a:spcPct val="80000"/>
              </a:lnSpc>
            </a:pPr>
            <a:r>
              <a:rPr lang="en-GB" sz="800" b="1" smtClean="0"/>
              <a:t>…</a:t>
            </a:r>
          </a:p>
          <a:p>
            <a:pPr>
              <a:lnSpc>
                <a:spcPct val="80000"/>
              </a:lnSpc>
            </a:pPr>
            <a:r>
              <a:rPr lang="en-GB" sz="800" b="1" smtClean="0"/>
              <a:t>2.3.3.10</a:t>
            </a:r>
            <a:r>
              <a:rPr lang="en-GB" sz="800" smtClean="0"/>
              <a:t>  In conjunction with their work planning, rapporteurs must give advance notice of any meetings they arrange, not only to the collaborators on their Question or project, but also to the study group (see clause 2.3.3.11) and to TSB. TSB is not required to circulate convening letters for meetings below working party level. TSB will post a notice of rapporteur meetings on the study group web page, as provided by the study group.</a:t>
            </a:r>
            <a:endParaRPr lang="en-GB" sz="800" b="1" smtClean="0"/>
          </a:p>
          <a:p>
            <a:pPr>
              <a:lnSpc>
                <a:spcPct val="80000"/>
              </a:lnSpc>
            </a:pPr>
            <a:r>
              <a:rPr lang="en-GB" sz="800" b="1" smtClean="0"/>
              <a:t>2.3.3.11</a:t>
            </a:r>
            <a:r>
              <a:rPr lang="en-GB" sz="800" smtClean="0"/>
              <a:t>  The intention to hold rapporteur meetings, along with details of the issues to be studied, should be agreed in principle and publicized with as much notice as possible (normally at least two months) at study group or working party meetings (for inclusion in their reports) and via the study group webpage, for example. Confirmation of the date and place of any meeting should be provided to the collaborators (and any other ITU‑T members who have indicated an interest in attending or submitting a contribution to the meeting), to the relevant working party chairman and to TSB at least three weeks prior to the meeting.</a:t>
            </a:r>
            <a:endParaRPr lang="en-US" sz="800" smtClean="0"/>
          </a:p>
          <a:p>
            <a:pPr>
              <a:lnSpc>
                <a:spcPct val="80000"/>
              </a:lnSpc>
            </a:pPr>
            <a:r>
              <a:rPr lang="en-GB" sz="800" b="1" smtClean="0"/>
              <a:t>2.3.3.13</a:t>
            </a:r>
            <a:r>
              <a:rPr lang="en-GB" sz="800" smtClean="0"/>
              <a:t>  Rapporteur meetings, as such, should not be held during working party or study group meetings. However, rapporteurs may be called upon to chair those portions of working party or study group meetings that deal with their particular area of expertise. In these cases, rapporteurs must recognize that the rules of the working party and study group meetings then apply and the more relaxed rules described above, particularly those that relate to document approvals and submission deadlines, would not apply.</a:t>
            </a:r>
            <a:endParaRPr lang="en-GB" sz="800" b="1" smtClean="0"/>
          </a:p>
          <a:p>
            <a:pPr>
              <a:lnSpc>
                <a:spcPct val="80000"/>
              </a:lnSpc>
            </a:pPr>
            <a:r>
              <a:rPr lang="en-GB" sz="800" b="1" smtClean="0"/>
              <a:t>2.3.3.14</a:t>
            </a:r>
            <a:r>
              <a:rPr lang="en-GB" sz="800" smtClean="0"/>
              <a:t>  The parent working party (or study group) must define clear terms of reference for each rapporteur. The general direction to be followed in the study should be discussed, reviewed as necessary and agreed periodically by the parent group.</a:t>
            </a:r>
            <a:endParaRPr lang="en-GB" sz="800" b="1" smtClean="0"/>
          </a:p>
          <a:p>
            <a:pPr>
              <a:lnSpc>
                <a:spcPct val="80000"/>
              </a:lnSpc>
            </a:pPr>
            <a:r>
              <a:rPr lang="en-GB" sz="800" b="1" smtClean="0"/>
              <a:t>2.3.3.15</a:t>
            </a:r>
            <a:r>
              <a:rPr lang="en-GB" sz="800" smtClean="0"/>
              <a:t>  When meetings are arranged to be held outside ITU premises, participants should not be charged for meeting facilities, unless agreed in advance by the study group. Meeting charges should be an exceptional case and only done if, for example, the study group is of the opinion that a meeting charge is necessary for the work to proceed properly. However, no participant should be excluded from participation if he or she is unwilling to pay the charge. Additional services offered by the host shall be voluntary, and there shall be no obligation on any of the participants resulting from these additional services.</a:t>
            </a:r>
            <a:endParaRPr lang="en-US" sz="8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a:xfrm>
            <a:off x="917575" y="744538"/>
            <a:ext cx="4962525" cy="3722687"/>
          </a:xfrm>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noTextEdit="1"/>
          </p:cNvSpPr>
          <p:nvPr>
            <p:ph type="sldImg"/>
          </p:nvPr>
        </p:nvSpPr>
        <p:spPr>
          <a:xfrm>
            <a:off x="917575" y="744538"/>
            <a:ext cx="4962525" cy="3722687"/>
          </a:xfrm>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917575" y="744538"/>
            <a:ext cx="4962525" cy="3722687"/>
          </a:xfrm>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xfrm>
            <a:off x="917575" y="744538"/>
            <a:ext cx="4962525" cy="3722687"/>
          </a:xfrm>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noTextEdit="1"/>
          </p:cNvSpPr>
          <p:nvPr>
            <p:ph type="sldImg"/>
          </p:nvPr>
        </p:nvSpPr>
        <p:spPr>
          <a:xfrm>
            <a:off x="917575" y="744538"/>
            <a:ext cx="4962525" cy="3722687"/>
          </a:xfrm>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a:xfrm>
            <a:off x="917575" y="744538"/>
            <a:ext cx="4962525" cy="3722687"/>
          </a:xfrm>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xfrm>
            <a:off x="917575" y="744538"/>
            <a:ext cx="4962525" cy="3722687"/>
          </a:xfrm>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000" b="1" u="sng" smtClean="0"/>
              <a:t>A.1:</a:t>
            </a:r>
          </a:p>
          <a:p>
            <a:r>
              <a:rPr lang="en-GB" sz="1000" b="1" smtClean="0"/>
              <a:t>2.3.3.6	The rapporteur's responsibilities are:</a:t>
            </a:r>
          </a:p>
          <a:p>
            <a:r>
              <a:rPr lang="en-GB" sz="1000" b="1" smtClean="0"/>
              <a:t>…</a:t>
            </a:r>
          </a:p>
          <a:p>
            <a:r>
              <a:rPr lang="en-GB" sz="1000" smtClean="0"/>
              <a:t>–	in particular, to submit a progress report (e.g., of a rapporteur's meeting or editor's work) to each of the parent group's meetings (see suggested format in Appendix II), in the form of a temporary document to be submitted as soon as possible and </a:t>
            </a:r>
            <a:r>
              <a:rPr lang="en-GB" sz="1000" b="1" smtClean="0"/>
              <a:t>not later than the first day of the meeting</a:t>
            </a:r>
            <a:r>
              <a:rPr lang="en-GB" sz="1000" smtClean="0"/>
              <a:t>; when such a temporary document contains draft new or revised Recommendations, then it is encouraged, where possible, that it be submitted at least six weeks prior to the parent group's meeting.</a:t>
            </a:r>
          </a:p>
          <a:p>
            <a:r>
              <a:rPr lang="en-GB" sz="1000" b="1" smtClean="0"/>
              <a:t>…</a:t>
            </a:r>
          </a:p>
          <a:p>
            <a:r>
              <a:rPr lang="en-GB" sz="1000" b="1" smtClean="0"/>
              <a:t>2.3.3.12</a:t>
            </a:r>
            <a:r>
              <a:rPr lang="en-GB" sz="1000" smtClean="0"/>
              <a:t>  Rapporteurs should prepare a meeting report for each rapporteur meeting held and submit it as a </a:t>
            </a:r>
            <a:r>
              <a:rPr lang="en-GB" sz="1000" b="1" smtClean="0"/>
              <a:t>temporary document</a:t>
            </a:r>
            <a:r>
              <a:rPr lang="en-GB" sz="1000" smtClean="0"/>
              <a:t> to the next study group or working party meeting. See clause 3.3 for submission and processing of temporary documents.</a:t>
            </a:r>
          </a:p>
          <a:p>
            <a:r>
              <a:rPr lang="en-GB" sz="1000" smtClean="0"/>
              <a:t>This report should include the date, venue and chairman, an attendance list with affiliations, the agenda of the meeting, a summary of technical inputs, a summary of results and the liaison statements sent to other organizations.</a:t>
            </a:r>
          </a:p>
          <a:p>
            <a:r>
              <a:rPr lang="en-GB" sz="1000" smtClean="0"/>
              <a:t>Rapporteurs will ask during each meeting, whether anyone has knowledge of </a:t>
            </a:r>
            <a:r>
              <a:rPr lang="en-GB" sz="1000" b="1" smtClean="0"/>
              <a:t>patents or software copyrights</a:t>
            </a:r>
            <a:r>
              <a:rPr lang="en-GB" sz="1000" smtClean="0"/>
              <a:t>, the use of which may be required to implement the Recommendation being considered.</a:t>
            </a:r>
            <a:r>
              <a:rPr lang="en-GB" sz="1000" i="1" smtClean="0"/>
              <a:t> </a:t>
            </a:r>
            <a:r>
              <a:rPr lang="en-GB" sz="1000" smtClean="0"/>
              <a:t>The fact that the question was asked shall be recorded in the meeting report, along with any affirmative responses.</a:t>
            </a:r>
            <a:endParaRPr lang="en-US" sz="10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noTextEdit="1"/>
          </p:cNvSpPr>
          <p:nvPr>
            <p:ph type="sldImg"/>
          </p:nvPr>
        </p:nvSpPr>
        <p:spPr>
          <a:xfrm>
            <a:off x="917575" y="744538"/>
            <a:ext cx="4962525" cy="3722687"/>
          </a:xfrm>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GB" sz="800" b="1" u="sng" smtClean="0"/>
              <a:t>A.1:</a:t>
            </a:r>
          </a:p>
          <a:p>
            <a:pPr>
              <a:lnSpc>
                <a:spcPct val="80000"/>
              </a:lnSpc>
            </a:pPr>
            <a:r>
              <a:rPr lang="en-GB" sz="800" b="1" smtClean="0"/>
              <a:t>2.3.3.6	The rapporteur's responsibilities are:</a:t>
            </a:r>
          </a:p>
          <a:p>
            <a:pPr>
              <a:lnSpc>
                <a:spcPct val="80000"/>
              </a:lnSpc>
            </a:pPr>
            <a:r>
              <a:rPr lang="en-GB" sz="800" b="1" smtClean="0"/>
              <a:t>…</a:t>
            </a:r>
          </a:p>
          <a:p>
            <a:pPr>
              <a:lnSpc>
                <a:spcPct val="80000"/>
              </a:lnSpc>
            </a:pPr>
            <a:r>
              <a:rPr lang="en-GB" sz="800" smtClean="0"/>
              <a:t>–	to give the parent working party or study group and TSB adequate advance notice of the intention to hold any meetings of experts (see clause 2.3.3.10 below) particularly where such meetings are not included in the original programme of work;</a:t>
            </a:r>
          </a:p>
          <a:p>
            <a:pPr>
              <a:lnSpc>
                <a:spcPct val="80000"/>
              </a:lnSpc>
            </a:pPr>
            <a:r>
              <a:rPr lang="en-GB" sz="800" b="1" smtClean="0"/>
              <a:t>…</a:t>
            </a:r>
          </a:p>
          <a:p>
            <a:pPr>
              <a:lnSpc>
                <a:spcPct val="80000"/>
              </a:lnSpc>
            </a:pPr>
            <a:r>
              <a:rPr lang="en-GB" sz="800" b="1" smtClean="0"/>
              <a:t>2.3.3.10</a:t>
            </a:r>
            <a:r>
              <a:rPr lang="en-GB" sz="800" smtClean="0"/>
              <a:t>  In conjunction with their work planning, rapporteurs must give advance notice of any meetings they arrange, not only to the collaborators on their Question or project, but also to the study group (see clause 2.3.3.11) and to TSB. TSB is not required to circulate convening letters for meetings below working party level. TSB will post a notice of rapporteur meetings on the study group web page, as provided by the study group.</a:t>
            </a:r>
            <a:endParaRPr lang="en-GB" sz="800" b="1" smtClean="0"/>
          </a:p>
          <a:p>
            <a:pPr>
              <a:lnSpc>
                <a:spcPct val="80000"/>
              </a:lnSpc>
            </a:pPr>
            <a:r>
              <a:rPr lang="en-GB" sz="800" b="1" smtClean="0"/>
              <a:t>2.3.3.11</a:t>
            </a:r>
            <a:r>
              <a:rPr lang="en-GB" sz="800" smtClean="0"/>
              <a:t>  The intention to hold rapporteur meetings, along with details of the issues to be studied, should be agreed in principle and publicized with as much notice as possible (normally at least two months) at study group or working party meetings (for inclusion in their reports) and via the study group webpage, for example. Confirmation of the date and place of any meeting should be provided to the collaborators (and any other ITU‑T members who have indicated an interest in attending or submitting a contribution to the meeting), to the relevant working party chairman and to TSB at least three weeks prior to the meeting.</a:t>
            </a:r>
            <a:endParaRPr lang="en-US" sz="800" smtClean="0"/>
          </a:p>
          <a:p>
            <a:pPr>
              <a:lnSpc>
                <a:spcPct val="80000"/>
              </a:lnSpc>
            </a:pPr>
            <a:r>
              <a:rPr lang="en-GB" sz="800" b="1" smtClean="0"/>
              <a:t>2.3.3.13</a:t>
            </a:r>
            <a:r>
              <a:rPr lang="en-GB" sz="800" smtClean="0"/>
              <a:t>  Rapporteur meetings, as such, should not be held during working party or study group meetings. However, rapporteurs may be called upon to chair those portions of working party or study group meetings that deal with their particular area of expertise. In these cases, rapporteurs must recognize that the rules of the working party and study group meetings then apply and the more relaxed rules described above, particularly those that relate to document approvals and submission deadlines, would not apply.</a:t>
            </a:r>
            <a:endParaRPr lang="en-GB" sz="800" b="1" smtClean="0"/>
          </a:p>
          <a:p>
            <a:pPr>
              <a:lnSpc>
                <a:spcPct val="80000"/>
              </a:lnSpc>
            </a:pPr>
            <a:r>
              <a:rPr lang="en-GB" sz="800" b="1" smtClean="0"/>
              <a:t>2.3.3.14</a:t>
            </a:r>
            <a:r>
              <a:rPr lang="en-GB" sz="800" smtClean="0"/>
              <a:t>  The parent working party (or study group) must define clear terms of reference for each rapporteur. The general direction to be followed in the study should be discussed, reviewed as necessary and agreed periodically by the parent group.</a:t>
            </a:r>
            <a:endParaRPr lang="en-GB" sz="800" b="1" smtClean="0"/>
          </a:p>
          <a:p>
            <a:pPr>
              <a:lnSpc>
                <a:spcPct val="80000"/>
              </a:lnSpc>
            </a:pPr>
            <a:r>
              <a:rPr lang="en-GB" sz="800" b="1" smtClean="0"/>
              <a:t>2.3.3.15</a:t>
            </a:r>
            <a:r>
              <a:rPr lang="en-GB" sz="800" smtClean="0"/>
              <a:t>  When meetings are arranged to be held outside ITU premises, participants should not be charged for meeting facilities, unless agreed in advance by the study group. Meeting charges should be an exceptional case and only done if, for example, the study group is of the opinion that a meeting charge is necessary for the work to proceed properly. However, no participant should be excluded from participation if he or she is unwilling to pay the charge. Additional services offered by the host shall be voluntary, and there shall be no obligation on any of the participants resulting from these additional services.</a:t>
            </a:r>
            <a:endParaRPr lang="en-US" sz="8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a:xfrm>
            <a:off x="917575" y="744538"/>
            <a:ext cx="4962525" cy="3722687"/>
          </a:xfrm>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GB" sz="800" b="1" u="sng" smtClean="0"/>
              <a:t>A.1:</a:t>
            </a:r>
          </a:p>
          <a:p>
            <a:pPr>
              <a:lnSpc>
                <a:spcPct val="80000"/>
              </a:lnSpc>
            </a:pPr>
            <a:r>
              <a:rPr lang="en-GB" sz="800" b="1" smtClean="0"/>
              <a:t>2.3.3.6	The rapporteur's responsibilities are:</a:t>
            </a:r>
          </a:p>
          <a:p>
            <a:pPr>
              <a:lnSpc>
                <a:spcPct val="80000"/>
              </a:lnSpc>
            </a:pPr>
            <a:r>
              <a:rPr lang="en-GB" sz="800" b="1" smtClean="0"/>
              <a:t>…</a:t>
            </a:r>
          </a:p>
          <a:p>
            <a:pPr>
              <a:lnSpc>
                <a:spcPct val="80000"/>
              </a:lnSpc>
            </a:pPr>
            <a:r>
              <a:rPr lang="en-GB" sz="800" smtClean="0"/>
              <a:t>–	to give the parent working party or study group and TSB adequate advance notice of the intention to hold any meetings of experts (see clause 2.3.3.10 below) particularly where such meetings are not included in the original programme of work;</a:t>
            </a:r>
          </a:p>
          <a:p>
            <a:pPr>
              <a:lnSpc>
                <a:spcPct val="80000"/>
              </a:lnSpc>
            </a:pPr>
            <a:r>
              <a:rPr lang="en-GB" sz="800" b="1" smtClean="0"/>
              <a:t>…</a:t>
            </a:r>
          </a:p>
          <a:p>
            <a:pPr>
              <a:lnSpc>
                <a:spcPct val="80000"/>
              </a:lnSpc>
            </a:pPr>
            <a:r>
              <a:rPr lang="en-GB" sz="800" b="1" smtClean="0"/>
              <a:t>2.3.3.10</a:t>
            </a:r>
            <a:r>
              <a:rPr lang="en-GB" sz="800" smtClean="0"/>
              <a:t>  In conjunction with their work planning, rapporteurs must give advance notice of any meetings they arrange, not only to the collaborators on their Question or project, but also to the study group (see clause 2.3.3.11) and to TSB. TSB is not required to circulate convening letters for meetings below working party level. TSB will post a notice of rapporteur meetings on the study group web page, as provided by the study group.</a:t>
            </a:r>
            <a:endParaRPr lang="en-GB" sz="800" b="1" smtClean="0"/>
          </a:p>
          <a:p>
            <a:pPr>
              <a:lnSpc>
                <a:spcPct val="80000"/>
              </a:lnSpc>
            </a:pPr>
            <a:r>
              <a:rPr lang="en-GB" sz="800" b="1" smtClean="0"/>
              <a:t>2.3.3.11</a:t>
            </a:r>
            <a:r>
              <a:rPr lang="en-GB" sz="800" smtClean="0"/>
              <a:t>  The intention to hold rapporteur meetings, along with details of the issues to be studied, should be agreed in principle and publicized with as much notice as possible (normally at least two months) at study group or working party meetings (for inclusion in their reports) and via the study group webpage, for example. Confirmation of the date and place of any meeting should be provided to the collaborators (and any other ITU‑T members who have indicated an interest in attending or submitting a contribution to the meeting), to the relevant working party chairman and to TSB at least three weeks prior to the meeting.</a:t>
            </a:r>
            <a:endParaRPr lang="en-US" sz="800" smtClean="0"/>
          </a:p>
          <a:p>
            <a:pPr>
              <a:lnSpc>
                <a:spcPct val="80000"/>
              </a:lnSpc>
            </a:pPr>
            <a:r>
              <a:rPr lang="en-GB" sz="800" b="1" smtClean="0"/>
              <a:t>2.3.3.13</a:t>
            </a:r>
            <a:r>
              <a:rPr lang="en-GB" sz="800" smtClean="0"/>
              <a:t>  Rapporteur meetings, as such, should not be held during working party or study group meetings. However, rapporteurs may be called upon to chair those portions of working party or study group meetings that deal with their particular area of expertise. In these cases, rapporteurs must recognize that the rules of the working party and study group meetings then apply and the more relaxed rules described above, particularly those that relate to document approvals and submission deadlines, would not apply.</a:t>
            </a:r>
            <a:endParaRPr lang="en-GB" sz="800" b="1" smtClean="0"/>
          </a:p>
          <a:p>
            <a:pPr>
              <a:lnSpc>
                <a:spcPct val="80000"/>
              </a:lnSpc>
            </a:pPr>
            <a:r>
              <a:rPr lang="en-GB" sz="800" b="1" smtClean="0"/>
              <a:t>2.3.3.14</a:t>
            </a:r>
            <a:r>
              <a:rPr lang="en-GB" sz="800" smtClean="0"/>
              <a:t>  The parent working party (or study group) must define clear terms of reference for each rapporteur. The general direction to be followed in the study should be discussed, reviewed as necessary and agreed periodically by the parent group.</a:t>
            </a:r>
            <a:endParaRPr lang="en-GB" sz="800" b="1" smtClean="0"/>
          </a:p>
          <a:p>
            <a:pPr>
              <a:lnSpc>
                <a:spcPct val="80000"/>
              </a:lnSpc>
            </a:pPr>
            <a:r>
              <a:rPr lang="en-GB" sz="800" b="1" smtClean="0"/>
              <a:t>2.3.3.15</a:t>
            </a:r>
            <a:r>
              <a:rPr lang="en-GB" sz="800" smtClean="0"/>
              <a:t>  When meetings are arranged to be held outside ITU premises, participants should not be charged for meeting facilities, unless agreed in advance by the study group. Meeting charges should be an exceptional case and only done if, for example, the study group is of the opinion that a meeting charge is necessary for the work to proceed properly. However, no participant should be excluded from participation if he or she is unwilling to pay the charge. Additional services offered by the host shall be voluntary, and there shall be no obligation on any of the participants resulting from these additional services.</a:t>
            </a:r>
            <a:endParaRPr lang="en-US" sz="80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a:xfrm>
            <a:off x="917575" y="744538"/>
            <a:ext cx="4962525" cy="3722687"/>
          </a:xfrm>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000" b="1" u="sng" smtClean="0"/>
              <a:t>A.1:</a:t>
            </a:r>
          </a:p>
          <a:p>
            <a:r>
              <a:rPr lang="en-GB" sz="1000" b="1" smtClean="0"/>
              <a:t>2.3.3.6	The rapporteur's responsibilities are:</a:t>
            </a:r>
          </a:p>
          <a:p>
            <a:r>
              <a:rPr lang="en-GB" sz="1000" b="1" smtClean="0"/>
              <a:t>…</a:t>
            </a:r>
          </a:p>
          <a:p>
            <a:r>
              <a:rPr lang="en-GB" sz="1000" smtClean="0"/>
              <a:t>–	in particular, to submit a progress report (e.g., of a rapporteur's meeting or editor's work) to each of the parent group's meetings (see suggested format in Appendix II), in the form of a temporary document to be submitted as soon as possible and </a:t>
            </a:r>
            <a:r>
              <a:rPr lang="en-GB" sz="1000" b="1" smtClean="0"/>
              <a:t>not later than the first day of the meeting</a:t>
            </a:r>
            <a:r>
              <a:rPr lang="en-GB" sz="1000" smtClean="0"/>
              <a:t>; when such a temporary document contains draft new or revised Recommendations, then it is encouraged, where possible, that it be submitted at least six weeks prior to the parent group's meeting.</a:t>
            </a:r>
          </a:p>
          <a:p>
            <a:r>
              <a:rPr lang="en-GB" sz="1000" b="1" smtClean="0"/>
              <a:t>…</a:t>
            </a:r>
          </a:p>
          <a:p>
            <a:r>
              <a:rPr lang="en-GB" sz="1000" b="1" smtClean="0"/>
              <a:t>2.3.3.12</a:t>
            </a:r>
            <a:r>
              <a:rPr lang="en-GB" sz="1000" smtClean="0"/>
              <a:t>  Rapporteurs should prepare a meeting report for each rapporteur meeting held and submit it as a </a:t>
            </a:r>
            <a:r>
              <a:rPr lang="en-GB" sz="1000" b="1" smtClean="0"/>
              <a:t>temporary document</a:t>
            </a:r>
            <a:r>
              <a:rPr lang="en-GB" sz="1000" smtClean="0"/>
              <a:t> to the next study group or working party meeting. See clause 3.3 for submission and processing of temporary documents.</a:t>
            </a:r>
          </a:p>
          <a:p>
            <a:r>
              <a:rPr lang="en-GB" sz="1000" smtClean="0"/>
              <a:t>This report should include the date, venue and chairman, an attendance list with affiliations, the agenda of the meeting, a summary of technical inputs, a summary of results and the liaison statements sent to other organizations.</a:t>
            </a:r>
          </a:p>
          <a:p>
            <a:r>
              <a:rPr lang="en-GB" sz="1000" smtClean="0"/>
              <a:t>Rapporteurs will ask during each meeting, whether anyone has knowledge of </a:t>
            </a:r>
            <a:r>
              <a:rPr lang="en-GB" sz="1000" b="1" smtClean="0"/>
              <a:t>patents or software copyrights</a:t>
            </a:r>
            <a:r>
              <a:rPr lang="en-GB" sz="1000" smtClean="0"/>
              <a:t>, the use of which may be required to implement the Recommendation being considered.</a:t>
            </a:r>
            <a:r>
              <a:rPr lang="en-GB" sz="1000" i="1" smtClean="0"/>
              <a:t> </a:t>
            </a:r>
            <a:r>
              <a:rPr lang="en-GB" sz="1000" smtClean="0"/>
              <a:t>The fact that the question was asked shall be recorded in the meeting report, along with any affirmative responses.</a:t>
            </a:r>
            <a:endParaRPr lang="en-US" sz="100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noTextEdit="1"/>
          </p:cNvSpPr>
          <p:nvPr>
            <p:ph type="sldImg"/>
          </p:nvPr>
        </p:nvSpPr>
        <p:spPr>
          <a:xfrm>
            <a:off x="917575" y="744538"/>
            <a:ext cx="4962525" cy="3722687"/>
          </a:xfrm>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000" b="1" u="sng" smtClean="0"/>
              <a:t>A.1:</a:t>
            </a:r>
          </a:p>
          <a:p>
            <a:r>
              <a:rPr lang="en-GB" sz="1000" b="1" smtClean="0"/>
              <a:t>2.3.3.6	The rapporteur's responsibilities are:</a:t>
            </a:r>
          </a:p>
          <a:p>
            <a:r>
              <a:rPr lang="en-GB" sz="1000" b="1" smtClean="0"/>
              <a:t>…</a:t>
            </a:r>
          </a:p>
          <a:p>
            <a:r>
              <a:rPr lang="en-GB" sz="1000" smtClean="0"/>
              <a:t>–	in particular, to submit a progress report (e.g., of a rapporteur's meeting or editor's work) to each of the parent group's meetings (see suggested format in Appendix II), in the form of a temporary document to be submitted as soon as possible and </a:t>
            </a:r>
            <a:r>
              <a:rPr lang="en-GB" sz="1000" b="1" smtClean="0"/>
              <a:t>not later than the first day of the meeting</a:t>
            </a:r>
            <a:r>
              <a:rPr lang="en-GB" sz="1000" smtClean="0"/>
              <a:t>; when such a temporary document contains draft new or revised Recommendations, then it is encouraged, where possible, that it be submitted at least six weeks prior to the parent group's meeting.</a:t>
            </a:r>
          </a:p>
          <a:p>
            <a:r>
              <a:rPr lang="en-GB" sz="1000" b="1" smtClean="0"/>
              <a:t>…</a:t>
            </a:r>
          </a:p>
          <a:p>
            <a:r>
              <a:rPr lang="en-GB" sz="1000" b="1" smtClean="0"/>
              <a:t>2.3.3.12</a:t>
            </a:r>
            <a:r>
              <a:rPr lang="en-GB" sz="1000" smtClean="0"/>
              <a:t>  Rapporteurs should prepare a meeting report for each rapporteur meeting held and submit it as a </a:t>
            </a:r>
            <a:r>
              <a:rPr lang="en-GB" sz="1000" b="1" smtClean="0"/>
              <a:t>temporary document</a:t>
            </a:r>
            <a:r>
              <a:rPr lang="en-GB" sz="1000" smtClean="0"/>
              <a:t> to the next study group or working party meeting. See clause 3.3 for submission and processing of temporary documents.</a:t>
            </a:r>
          </a:p>
          <a:p>
            <a:r>
              <a:rPr lang="en-GB" sz="1000" smtClean="0"/>
              <a:t>This report should include the date, venue and chairman, an attendance list with affiliations, the agenda of the meeting, a summary of technical inputs, a summary of results and the liaison statements sent to other organizations.</a:t>
            </a:r>
          </a:p>
          <a:p>
            <a:r>
              <a:rPr lang="en-GB" sz="1000" smtClean="0"/>
              <a:t>Rapporteurs will ask during each meeting, whether anyone has knowledge of </a:t>
            </a:r>
            <a:r>
              <a:rPr lang="en-GB" sz="1000" b="1" smtClean="0"/>
              <a:t>patents or software copyrights</a:t>
            </a:r>
            <a:r>
              <a:rPr lang="en-GB" sz="1000" smtClean="0"/>
              <a:t>, the use of which may be required to implement the Recommendation being considered.</a:t>
            </a:r>
            <a:r>
              <a:rPr lang="en-GB" sz="1000" i="1" smtClean="0"/>
              <a:t> </a:t>
            </a:r>
            <a:r>
              <a:rPr lang="en-GB" sz="1000" smtClean="0"/>
              <a:t>The fact that the question was asked shall be recorded in the meeting report, along with any affirmative responses.</a:t>
            </a:r>
            <a:endParaRPr lang="en-US" sz="10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917575" y="744538"/>
            <a:ext cx="4962525" cy="3722687"/>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xfrm>
            <a:off x="917575" y="744538"/>
            <a:ext cx="4962525" cy="3722687"/>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xfrm>
            <a:off x="917575" y="744538"/>
            <a:ext cx="4962525" cy="3722687"/>
          </a:xfrm>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xfrm>
            <a:off x="917575" y="744538"/>
            <a:ext cx="4962525" cy="3722687"/>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sz="1000" b="1" u="sng" smtClean="0"/>
              <a:t>A.1</a:t>
            </a:r>
          </a:p>
          <a:p>
            <a:pPr>
              <a:lnSpc>
                <a:spcPct val="80000"/>
              </a:lnSpc>
            </a:pPr>
            <a:r>
              <a:rPr lang="en-GB" sz="1000" b="1" smtClean="0"/>
              <a:t>2.3.1</a:t>
            </a:r>
            <a:r>
              <a:rPr lang="en-GB" sz="1000" smtClean="0"/>
              <a:t>	The chairmen of study groups and working parties (including joint working parties) are encouraged to make most effective use of the limited resources available by delegating responsibility to rapporteurs for the detailed study of individual Questions or small groups of related Questions, parts of Questions, terminology, or amendment of existing Recommendations. Review and approval of the results resides with the study group or working party.</a:t>
            </a:r>
            <a:endParaRPr lang="en-GB" sz="1000" b="1" smtClean="0"/>
          </a:p>
          <a:p>
            <a:pPr>
              <a:lnSpc>
                <a:spcPct val="80000"/>
              </a:lnSpc>
            </a:pPr>
            <a:r>
              <a:rPr lang="en-GB" sz="1000" b="1" smtClean="0"/>
              <a:t>2.3.2</a:t>
            </a:r>
            <a:r>
              <a:rPr lang="en-GB" sz="1000" smtClean="0"/>
              <a:t>	Liaison between ITU‑T study groups or with other organizations can be facilitated by the rapporteurs or by the appointment of liaison rapporteurs.</a:t>
            </a:r>
          </a:p>
          <a:p>
            <a:pPr>
              <a:lnSpc>
                <a:spcPct val="80000"/>
              </a:lnSpc>
            </a:pPr>
            <a:r>
              <a:rPr lang="en-GB" sz="1000" b="1" smtClean="0"/>
              <a:t>2.3.3.1</a:t>
            </a:r>
            <a:r>
              <a:rPr lang="en-GB" sz="1000" smtClean="0"/>
              <a:t>	Specific persons should be appointed as rapporteurs to be responsible for progressing the study of those Questions, or specific study topics, that are felt to be likely to benefit from such appointments. The same person may be appointed as the rapporteur for more than one Question, or topic, particularly if the Questions, parts of Questions, terminology, or amendment of existing Recommendations concerned are closely related. </a:t>
            </a:r>
            <a:endParaRPr lang="en-GB" sz="1000" b="1" smtClean="0"/>
          </a:p>
          <a:p>
            <a:pPr>
              <a:lnSpc>
                <a:spcPct val="80000"/>
              </a:lnSpc>
            </a:pPr>
            <a:r>
              <a:rPr lang="en-GB" sz="1000" b="1" smtClean="0"/>
              <a:t>2.3.3.2</a:t>
            </a:r>
            <a:r>
              <a:rPr lang="en-GB" sz="1000" smtClean="0"/>
              <a:t>	Rapporteurs may be appointed (and their appointments may be terminated) at any time with the agreement of the competent working party, or of the study group, where the Question(s) are not allocated to a working party. The term of the appointment relates to the work that needs to be done rather than to the interval between WTSAs.</a:t>
            </a:r>
            <a:r>
              <a:rPr lang="en-GB" sz="1000" i="1" smtClean="0"/>
              <a:t> </a:t>
            </a:r>
            <a:r>
              <a:rPr lang="en-GB" sz="1000" smtClean="0"/>
              <a:t>If the related Question is modified by WTSA, for continuity purposes, the rapporteur may, at the discretion of the new study group chairman, continue to progress the relevant work until the next meeting of the study group.</a:t>
            </a:r>
          </a:p>
          <a:p>
            <a:pPr>
              <a:lnSpc>
                <a:spcPct val="80000"/>
              </a:lnSpc>
            </a:pPr>
            <a:r>
              <a:rPr lang="en-GB" sz="1000" b="1" smtClean="0"/>
              <a:t>2.3.3.4</a:t>
            </a:r>
            <a:r>
              <a:rPr lang="en-GB" sz="1000" smtClean="0"/>
              <a:t>	Rapporteurs, and their associate and liaison rapporteurs as well as the editors, play an indispensable role in coordinating increasingly detailed and often highly technical study. Consequently, their appointment should be primarily based on their expertise in the subject to be studied.</a:t>
            </a:r>
            <a:endParaRPr lang="en-US"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xfrm>
            <a:off x="917575" y="744538"/>
            <a:ext cx="4962525" cy="3722687"/>
          </a:xfrm>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sz="1000" b="1" u="sng" smtClean="0"/>
              <a:t>Rec.A.1</a:t>
            </a:r>
          </a:p>
          <a:p>
            <a:pPr>
              <a:lnSpc>
                <a:spcPct val="90000"/>
              </a:lnSpc>
            </a:pPr>
            <a:r>
              <a:rPr lang="en-GB" sz="1000" b="1" smtClean="0"/>
              <a:t>1.4	Conduct of meetings</a:t>
            </a:r>
          </a:p>
          <a:p>
            <a:pPr>
              <a:lnSpc>
                <a:spcPct val="90000"/>
              </a:lnSpc>
            </a:pPr>
            <a:r>
              <a:rPr lang="en-GB" sz="1000" smtClean="0"/>
              <a:t>1.4.1	The chairman shall direct the debates during the meeting, with the assistance of TSB.</a:t>
            </a:r>
          </a:p>
          <a:p>
            <a:pPr>
              <a:lnSpc>
                <a:spcPct val="90000"/>
              </a:lnSpc>
            </a:pPr>
            <a:r>
              <a:rPr lang="en-GB" sz="1000" smtClean="0"/>
              <a:t>1.4.2	The chairman is authorized to decide that there shall be no discussion on Questions on which insufficient contributions have been received.</a:t>
            </a:r>
          </a:p>
          <a:p>
            <a:pPr>
              <a:lnSpc>
                <a:spcPct val="90000"/>
              </a:lnSpc>
            </a:pPr>
            <a:r>
              <a:rPr lang="en-GB" sz="1000" smtClean="0"/>
              <a:t>1.4.3	Questions which have not elicited any contributions should not be placed on the final agenda of the meeting, and according to provisions of 7.4.1 of WTSA Resolution 1, may be deleted if no contributions have been received for the previous two study group meetings.</a:t>
            </a:r>
          </a:p>
          <a:p>
            <a:pPr>
              <a:lnSpc>
                <a:spcPct val="90000"/>
              </a:lnSpc>
            </a:pPr>
            <a:r>
              <a:rPr lang="en-GB" sz="1000" smtClean="0"/>
              <a:t>1.4.4	Study groups and working parties may set up working teams (which should be as small as possible and are subject to the normal rules of the study group or working party) during their meetings, to study Questions allocated to those study groups and working parties.</a:t>
            </a:r>
          </a:p>
          <a:p>
            <a:pPr>
              <a:lnSpc>
                <a:spcPct val="90000"/>
              </a:lnSpc>
            </a:pPr>
            <a:r>
              <a:rPr lang="en-GB" sz="1000" smtClean="0"/>
              <a:t>1.4.5	For projects involving more than one study group, baseline documents may be prepared in order to provide the basis for coordinated study among the various study groups. The term "baseline document" refers to a document which contains the elements of common agreement at a given point in time.</a:t>
            </a:r>
          </a:p>
          <a:p>
            <a:pPr>
              <a:lnSpc>
                <a:spcPct val="90000"/>
              </a:lnSpc>
            </a:pPr>
            <a:r>
              <a:rPr lang="en-GB" sz="1000" smtClean="0"/>
              <a:t>1.4.6	Chairmen will ask, during each meeting, whether anyone has knowledge of patents or software copyrights, the use of which may be required to implement the Recommendation being considered. The fact that the question was asked shall be recorded in the working party or study group meeting report, along with any affirmative responses.</a:t>
            </a:r>
          </a:p>
          <a:p>
            <a:pPr>
              <a:lnSpc>
                <a:spcPct val="90000"/>
              </a:lnSpc>
            </a:pPr>
            <a:r>
              <a:rPr lang="en-GB" sz="1000" smtClean="0"/>
              <a:t>1.4.7	Study groups shall establish, and maintain a work plan, which includes target dates for consenting or determining each draft Recommendation.</a:t>
            </a:r>
            <a:endParaRPr lang="en-US" sz="10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xfrm>
            <a:off x="917575" y="744538"/>
            <a:ext cx="4962525" cy="3722687"/>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1" u="sng" smtClean="0"/>
              <a:t>Res.1:</a:t>
            </a:r>
          </a:p>
          <a:p>
            <a:r>
              <a:rPr lang="en-GB" b="1" smtClean="0"/>
              <a:t>3.1</a:t>
            </a:r>
            <a:r>
              <a:rPr lang="en-GB" smtClean="0"/>
              <a:t>  	The study group chairmen perform the duties required of them within their study groups or within joint coordination activities.</a:t>
            </a:r>
            <a:endParaRPr lang="en-GB" b="1" smtClean="0"/>
          </a:p>
          <a:p>
            <a:r>
              <a:rPr lang="en-GB" b="1" smtClean="0"/>
              <a:t>3.3</a:t>
            </a:r>
            <a:r>
              <a:rPr lang="en-GB" smtClean="0"/>
              <a:t>	The mandate of a vice‑chairman shall be to assist the chairman in matters relating to the management of the study group including substitution for the chairman at official ITU‑T meetings or replacement of the chairman should he or she be unable to continue with study group duties. Each working party chairman provides technical and administrative leadership and should be recognized as having a role of equal importance to that of the study group vice‑chairman.</a:t>
            </a:r>
            <a:endParaRPr lang="en-GB" b="1"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17644" b="12590"/>
          <a:stretch>
            <a:fillRect/>
          </a:stretch>
        </p:blipFill>
        <p:spPr bwMode="auto">
          <a:xfrm>
            <a:off x="0" y="809625"/>
            <a:ext cx="5710238" cy="606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a:p>
        </p:txBody>
      </p:sp>
      <p:pic>
        <p:nvPicPr>
          <p:cNvPr id="6"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white">
          <a:xfrm>
            <a:off x="5508625" y="5229225"/>
            <a:ext cx="3635375"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63498" name="Rectangle 10"/>
          <p:cNvSpPr>
            <a:spLocks noGrp="1" noChangeArrowheads="1"/>
          </p:cNvSpPr>
          <p:nvPr>
            <p:ph type="ctrTitle"/>
          </p:nvPr>
        </p:nvSpPr>
        <p:spPr>
          <a:xfrm>
            <a:off x="0" y="2349500"/>
            <a:ext cx="9144000" cy="1470025"/>
          </a:xfrm>
        </p:spPr>
        <p:txBody>
          <a:bodyPr/>
          <a:lstStyle>
            <a:lvl1pPr>
              <a:defRPr sz="3200">
                <a:solidFill>
                  <a:srgbClr val="000000"/>
                </a:solidFill>
              </a:defRPr>
            </a:lvl1pPr>
          </a:lstStyle>
          <a:p>
            <a:r>
              <a:rPr lang="en-US"/>
              <a:t>Title</a:t>
            </a:r>
          </a:p>
        </p:txBody>
      </p:sp>
      <p:sp>
        <p:nvSpPr>
          <p:cNvPr id="63500" name="Rectangle 12"/>
          <p:cNvSpPr>
            <a:spLocks noGrp="1" noChangeArrowheads="1"/>
          </p:cNvSpPr>
          <p:nvPr>
            <p:ph type="subTitle" idx="1"/>
          </p:nvPr>
        </p:nvSpPr>
        <p:spPr>
          <a:xfrm>
            <a:off x="1371600" y="3860800"/>
            <a:ext cx="6400800" cy="1752600"/>
          </a:xfrm>
        </p:spPr>
        <p:txBody>
          <a:bodyPr/>
          <a:lstStyle>
            <a:lvl1pPr marL="0" indent="0" algn="ctr">
              <a:buFontTx/>
              <a:buNone/>
              <a:defRPr/>
            </a:lvl1pPr>
          </a:lstStyle>
          <a:p>
            <a:r>
              <a:rPr lang="en-US"/>
              <a:t>Presenter</a:t>
            </a:r>
          </a:p>
        </p:txBody>
      </p:sp>
      <p:sp>
        <p:nvSpPr>
          <p:cNvPr id="7" name="Rectangle 8"/>
          <p:cNvSpPr>
            <a:spLocks noGrp="1" noChangeArrowheads="1"/>
          </p:cNvSpPr>
          <p:nvPr>
            <p:ph type="dt" sz="half" idx="10"/>
          </p:nvPr>
        </p:nvSpPr>
        <p:spPr>
          <a:xfrm>
            <a:off x="457200" y="6453188"/>
            <a:ext cx="4475163" cy="404812"/>
          </a:xfrm>
        </p:spPr>
        <p:txBody>
          <a:bodyPr/>
          <a:lstStyle>
            <a:lvl1pPr>
              <a:defRPr/>
            </a:lvl1pPr>
          </a:lstStyle>
          <a:p>
            <a:pPr>
              <a:defRPr/>
            </a:pPr>
            <a:r>
              <a:rPr lang="en-US"/>
              <a:t>Geneva, 15-16 December 2008</a:t>
            </a:r>
          </a:p>
          <a:p>
            <a:pPr>
              <a:defRPr/>
            </a:pPr>
            <a:endParaRPr lang="en-US"/>
          </a:p>
        </p:txBody>
      </p:sp>
    </p:spTree>
    <p:extLst>
      <p:ext uri="{BB962C8B-B14F-4D97-AF65-F5344CB8AC3E}">
        <p14:creationId xmlns:p14="http://schemas.microsoft.com/office/powerpoint/2010/main" val="3240089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sldNum" sz="quarter" idx="10"/>
          </p:nvPr>
        </p:nvSpPr>
        <p:spPr>
          <a:ln/>
        </p:spPr>
        <p:txBody>
          <a:bodyPr/>
          <a:lstStyle>
            <a:lvl1pPr>
              <a:defRPr/>
            </a:lvl1pPr>
          </a:lstStyle>
          <a:p>
            <a:pPr>
              <a:defRPr/>
            </a:pPr>
            <a:fld id="{B8EE5D10-4026-4D0D-9A62-5E9293E1A425}" type="slidenum">
              <a:rPr lang="en-US"/>
              <a:pPr>
                <a:defRPr/>
              </a:pPr>
              <a:t>‹#›</a:t>
            </a:fld>
            <a:endParaRPr lang="en-US"/>
          </a:p>
        </p:txBody>
      </p:sp>
      <p:sp>
        <p:nvSpPr>
          <p:cNvPr id="5"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112204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0"/>
            <a:ext cx="2286000" cy="58769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0" y="0"/>
            <a:ext cx="6705600" cy="58769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sldNum" sz="quarter" idx="10"/>
          </p:nvPr>
        </p:nvSpPr>
        <p:spPr>
          <a:ln/>
        </p:spPr>
        <p:txBody>
          <a:bodyPr/>
          <a:lstStyle>
            <a:lvl1pPr>
              <a:defRPr/>
            </a:lvl1pPr>
          </a:lstStyle>
          <a:p>
            <a:pPr>
              <a:defRPr/>
            </a:pPr>
            <a:fld id="{F83BBE9F-962F-4841-B9B7-98B7BAB66DC8}" type="slidenum">
              <a:rPr lang="en-US"/>
              <a:pPr>
                <a:defRPr/>
              </a:pPr>
              <a:t>‹#›</a:t>
            </a:fld>
            <a:endParaRPr lang="en-US"/>
          </a:p>
        </p:txBody>
      </p:sp>
      <p:sp>
        <p:nvSpPr>
          <p:cNvPr id="5"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201172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sldNum" sz="quarter" idx="10"/>
          </p:nvPr>
        </p:nvSpPr>
        <p:spPr>
          <a:ln/>
        </p:spPr>
        <p:txBody>
          <a:bodyPr/>
          <a:lstStyle>
            <a:lvl1pPr>
              <a:defRPr/>
            </a:lvl1pPr>
          </a:lstStyle>
          <a:p>
            <a:pPr>
              <a:defRPr/>
            </a:pPr>
            <a:fld id="{66DD960F-7C6A-4A45-80FC-8F4DC582D161}" type="slidenum">
              <a:rPr lang="en-US"/>
              <a:pPr>
                <a:defRPr/>
              </a:pPr>
              <a:t>‹#›</a:t>
            </a:fld>
            <a:endParaRPr lang="en-US"/>
          </a:p>
        </p:txBody>
      </p:sp>
      <p:sp>
        <p:nvSpPr>
          <p:cNvPr id="5"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67854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sldNum" sz="quarter" idx="10"/>
          </p:nvPr>
        </p:nvSpPr>
        <p:spPr>
          <a:ln/>
        </p:spPr>
        <p:txBody>
          <a:bodyPr/>
          <a:lstStyle>
            <a:lvl1pPr>
              <a:defRPr/>
            </a:lvl1pPr>
          </a:lstStyle>
          <a:p>
            <a:pPr>
              <a:defRPr/>
            </a:pPr>
            <a:fld id="{C0F3A315-99EA-468E-81A3-70EDCF02B34F}" type="slidenum">
              <a:rPr lang="en-US"/>
              <a:pPr>
                <a:defRPr/>
              </a:pPr>
              <a:t>‹#›</a:t>
            </a:fld>
            <a:endParaRPr lang="en-US"/>
          </a:p>
        </p:txBody>
      </p:sp>
      <p:sp>
        <p:nvSpPr>
          <p:cNvPr id="5"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210180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0825" y="1163638"/>
            <a:ext cx="4244975" cy="4713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163638"/>
            <a:ext cx="4244975" cy="4713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sldNum" sz="quarter" idx="10"/>
          </p:nvPr>
        </p:nvSpPr>
        <p:spPr>
          <a:ln/>
        </p:spPr>
        <p:txBody>
          <a:bodyPr/>
          <a:lstStyle>
            <a:lvl1pPr>
              <a:defRPr/>
            </a:lvl1pPr>
          </a:lstStyle>
          <a:p>
            <a:pPr>
              <a:defRPr/>
            </a:pPr>
            <a:fld id="{5283B0F7-33D6-41DF-B6DE-463F9F8E7C74}" type="slidenum">
              <a:rPr lang="en-US"/>
              <a:pPr>
                <a:defRPr/>
              </a:pPr>
              <a:t>‹#›</a:t>
            </a:fld>
            <a:endParaRPr lang="en-US"/>
          </a:p>
        </p:txBody>
      </p:sp>
      <p:sp>
        <p:nvSpPr>
          <p:cNvPr id="6"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265139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6"/>
          <p:cNvSpPr>
            <a:spLocks noGrp="1" noChangeArrowheads="1"/>
          </p:cNvSpPr>
          <p:nvPr>
            <p:ph type="sldNum" sz="quarter" idx="10"/>
          </p:nvPr>
        </p:nvSpPr>
        <p:spPr>
          <a:ln/>
        </p:spPr>
        <p:txBody>
          <a:bodyPr/>
          <a:lstStyle>
            <a:lvl1pPr>
              <a:defRPr/>
            </a:lvl1pPr>
          </a:lstStyle>
          <a:p>
            <a:pPr>
              <a:defRPr/>
            </a:pPr>
            <a:fld id="{FD4C18E1-1FD1-45C3-96CC-1D070A5B8510}" type="slidenum">
              <a:rPr lang="en-US"/>
              <a:pPr>
                <a:defRPr/>
              </a:pPr>
              <a:t>‹#›</a:t>
            </a:fld>
            <a:endParaRPr lang="en-US"/>
          </a:p>
        </p:txBody>
      </p:sp>
      <p:sp>
        <p:nvSpPr>
          <p:cNvPr id="8"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1374884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6"/>
          <p:cNvSpPr>
            <a:spLocks noGrp="1" noChangeArrowheads="1"/>
          </p:cNvSpPr>
          <p:nvPr>
            <p:ph type="sldNum" sz="quarter" idx="10"/>
          </p:nvPr>
        </p:nvSpPr>
        <p:spPr>
          <a:ln/>
        </p:spPr>
        <p:txBody>
          <a:bodyPr/>
          <a:lstStyle>
            <a:lvl1pPr>
              <a:defRPr/>
            </a:lvl1pPr>
          </a:lstStyle>
          <a:p>
            <a:pPr>
              <a:defRPr/>
            </a:pPr>
            <a:fld id="{D7463108-BF6E-495B-9A3B-F24DFCFCBF0F}" type="slidenum">
              <a:rPr lang="en-US"/>
              <a:pPr>
                <a:defRPr/>
              </a:pPr>
              <a:t>‹#›</a:t>
            </a:fld>
            <a:endParaRPr lang="en-US"/>
          </a:p>
        </p:txBody>
      </p:sp>
      <p:sp>
        <p:nvSpPr>
          <p:cNvPr id="4"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393783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pPr>
              <a:defRPr/>
            </a:pPr>
            <a:fld id="{89D79103-082A-403D-AE16-53F1C547A1FB}" type="slidenum">
              <a:rPr lang="en-US"/>
              <a:pPr>
                <a:defRPr/>
              </a:pPr>
              <a:t>‹#›</a:t>
            </a:fld>
            <a:endParaRPr lang="en-US"/>
          </a:p>
        </p:txBody>
      </p:sp>
      <p:sp>
        <p:nvSpPr>
          <p:cNvPr id="3" name="Espace réservé de la date 2"/>
          <p:cNvSpPr>
            <a:spLocks noGrp="1"/>
          </p:cNvSpPr>
          <p:nvPr>
            <p:ph type="dt" sz="half" idx="11"/>
          </p:nvPr>
        </p:nvSpPr>
        <p:spPr/>
        <p:txBody>
          <a:bodyPr/>
          <a:lstStyle>
            <a:lvl1pPr>
              <a:defRPr/>
            </a:lvl1pPr>
          </a:lstStyle>
          <a:p>
            <a:pPr>
              <a:defRPr/>
            </a:pPr>
            <a:r>
              <a:rPr lang="en-US"/>
              <a:t> </a:t>
            </a:r>
          </a:p>
          <a:p>
            <a:pPr>
              <a:defRPr/>
            </a:pPr>
            <a:r>
              <a:rPr lang="en-US"/>
              <a:t>Geneva, 30 April 2010</a:t>
            </a:r>
          </a:p>
          <a:p>
            <a:pPr>
              <a:defRPr/>
            </a:pPr>
            <a:endParaRPr lang="en-US"/>
          </a:p>
        </p:txBody>
      </p:sp>
    </p:spTree>
    <p:extLst>
      <p:ext uri="{BB962C8B-B14F-4D97-AF65-F5344CB8AC3E}">
        <p14:creationId xmlns:p14="http://schemas.microsoft.com/office/powerpoint/2010/main" val="277760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DCF7262E-5731-4634-A97B-B65DD97D87A7}" type="slidenum">
              <a:rPr lang="en-US"/>
              <a:pPr>
                <a:defRPr/>
              </a:pPr>
              <a:t>‹#›</a:t>
            </a:fld>
            <a:endParaRPr lang="en-US"/>
          </a:p>
        </p:txBody>
      </p:sp>
      <p:sp>
        <p:nvSpPr>
          <p:cNvPr id="6"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1906310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56795D07-5FF4-4A62-8B2B-BA40BF2BD876}" type="slidenum">
              <a:rPr lang="en-US"/>
              <a:pPr>
                <a:defRPr/>
              </a:pPr>
              <a:t>‹#›</a:t>
            </a:fld>
            <a:endParaRPr lang="en-US"/>
          </a:p>
        </p:txBody>
      </p:sp>
      <p:sp>
        <p:nvSpPr>
          <p:cNvPr id="6" name="Rectangle 10"/>
          <p:cNvSpPr>
            <a:spLocks noGrp="1" noChangeArrowheads="1"/>
          </p:cNvSpPr>
          <p:nvPr>
            <p:ph type="dt" sz="half" idx="11"/>
          </p:nvPr>
        </p:nvSpPr>
        <p:spPr>
          <a:ln/>
        </p:spPr>
        <p:txBody>
          <a:bodyPr/>
          <a:lstStyle>
            <a:lvl1pPr>
              <a:defRPr/>
            </a:lvl1pPr>
          </a:lstStyle>
          <a:p>
            <a:pPr>
              <a:defRPr/>
            </a:pPr>
            <a:r>
              <a:rPr lang="en-GB"/>
              <a:t>Tutorial for SG &amp; TSAG leadership teams</a:t>
            </a:r>
            <a:endParaRPr lang="en-US"/>
          </a:p>
          <a:p>
            <a:pPr>
              <a:defRPr/>
            </a:pPr>
            <a:r>
              <a:rPr lang="en-US"/>
              <a:t>Geneva, 15-16 December 2008</a:t>
            </a:r>
          </a:p>
          <a:p>
            <a:pPr>
              <a:defRPr/>
            </a:pPr>
            <a:endParaRPr lang="en-US"/>
          </a:p>
        </p:txBody>
      </p:sp>
    </p:spTree>
    <p:extLst>
      <p:ext uri="{BB962C8B-B14F-4D97-AF65-F5344CB8AC3E}">
        <p14:creationId xmlns:p14="http://schemas.microsoft.com/office/powerpoint/2010/main" val="1543357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Watermark"/>
          <p:cNvPicPr>
            <a:picLocks noChangeAspect="1" noChangeArrowheads="1"/>
          </p:cNvPicPr>
          <p:nvPr/>
        </p:nvPicPr>
        <p:blipFill>
          <a:blip r:embed="rId13">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0" y="0"/>
            <a:ext cx="9144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5"/>
          <p:cNvSpPr>
            <a:spLocks noGrp="1" noChangeArrowheads="1"/>
          </p:cNvSpPr>
          <p:nvPr>
            <p:ph type="body" idx="1"/>
          </p:nvPr>
        </p:nvSpPr>
        <p:spPr bwMode="auto">
          <a:xfrm>
            <a:off x="250825" y="1163638"/>
            <a:ext cx="8642350" cy="471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8"/>
          <p:cNvSpPr>
            <a:spLocks noChangeArrowheads="1"/>
          </p:cNvSpPr>
          <p:nvPr userDrawn="1"/>
        </p:nvSpPr>
        <p:spPr bwMode="auto">
          <a:xfrm>
            <a:off x="0" y="30622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pic>
        <p:nvPicPr>
          <p:cNvPr id="1030"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white">
          <a:xfrm>
            <a:off x="6877050" y="5997575"/>
            <a:ext cx="205105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62470" name="Rectangle 6"/>
          <p:cNvSpPr>
            <a:spLocks noGrp="1" noChangeArrowheads="1"/>
          </p:cNvSpPr>
          <p:nvPr>
            <p:ph type="sldNum" sz="quarter" idx="4"/>
          </p:nvPr>
        </p:nvSpPr>
        <p:spPr bwMode="auto">
          <a:xfrm>
            <a:off x="7099300" y="6559550"/>
            <a:ext cx="2133600"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FE199D69-C5C1-4337-9A0D-9FB961B264ED}" type="slidenum">
              <a:rPr lang="en-US"/>
              <a:pPr>
                <a:defRPr/>
              </a:pPr>
              <a:t>‹#›</a:t>
            </a:fld>
            <a:endParaRPr lang="en-US"/>
          </a:p>
        </p:txBody>
      </p:sp>
      <p:sp>
        <p:nvSpPr>
          <p:cNvPr id="62474" name="Rectangle 10"/>
          <p:cNvSpPr>
            <a:spLocks noGrp="1" noChangeArrowheads="1"/>
          </p:cNvSpPr>
          <p:nvPr>
            <p:ph type="dt" sz="half" idx="2"/>
          </p:nvPr>
        </p:nvSpPr>
        <p:spPr bwMode="auto">
          <a:xfrm>
            <a:off x="107950" y="6308725"/>
            <a:ext cx="6192838" cy="549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E438A"/>
                </a:solidFill>
                <a:latin typeface="Univers" pitchFamily="34" charset="0"/>
                <a:ea typeface="SimSun" pitchFamily="2" charset="-122"/>
              </a:defRPr>
            </a:lvl1pPr>
          </a:lstStyle>
          <a:p>
            <a:pPr>
              <a:defRPr/>
            </a:pPr>
            <a:r>
              <a:rPr lang="en-GB"/>
              <a:t>Tutorial for SG &amp; TSAG leadership teams</a:t>
            </a:r>
            <a:endParaRPr lang="en-US"/>
          </a:p>
          <a:p>
            <a:pPr>
              <a:defRPr/>
            </a:pPr>
            <a:r>
              <a:rPr lang="en-US"/>
              <a:t>Geneva, 15-16 December 2008</a:t>
            </a:r>
          </a:p>
          <a:p>
            <a:pPr>
              <a:defRPr/>
            </a:pPr>
            <a:endParaRPr lang="en-US"/>
          </a:p>
        </p:txBody>
      </p:sp>
    </p:spTree>
  </p:cSld>
  <p:clrMap bg1="lt1" tx1="dk1" bg2="lt2" tx2="dk2" accent1="accent1" accent2="accent2" accent3="accent3" accent4="accent4" accent5="accent5" accent6="accent6" hlink="hlink" folHlink="folHlink"/>
  <p:sldLayoutIdLst>
    <p:sldLayoutId id="2147483737" r:id="rId1"/>
    <p:sldLayoutId id="2147483728" r:id="rId2"/>
    <p:sldLayoutId id="2147483729" r:id="rId3"/>
    <p:sldLayoutId id="2147483730" r:id="rId4"/>
    <p:sldLayoutId id="2147483731" r:id="rId5"/>
    <p:sldLayoutId id="2147483732" r:id="rId6"/>
    <p:sldLayoutId id="2147483738" r:id="rId7"/>
    <p:sldLayoutId id="2147483733" r:id="rId8"/>
    <p:sldLayoutId id="2147483734" r:id="rId9"/>
    <p:sldLayoutId id="2147483735" r:id="rId10"/>
    <p:sldLayoutId id="2147483736" r:id="rId11"/>
  </p:sldLayoutIdLst>
  <p:timing>
    <p:tnLst>
      <p:par>
        <p:cTn id="1" dur="indefinite" restart="never" nodeType="tmRoot"/>
      </p:par>
    </p:tnLst>
  </p:timing>
  <p:hf hdr="0" ftr="0"/>
  <p:txStyles>
    <p:titleStyle>
      <a:lvl1pPr algn="ctr" rtl="0" eaLnBrk="0" fontAlgn="base" hangingPunct="0">
        <a:spcBef>
          <a:spcPct val="0"/>
        </a:spcBef>
        <a:spcAft>
          <a:spcPct val="0"/>
        </a:spcAft>
        <a:defRPr sz="3600" b="1">
          <a:solidFill>
            <a:schemeClr val="bg2"/>
          </a:solidFill>
          <a:latin typeface="+mj-lt"/>
          <a:ea typeface="+mj-ea"/>
          <a:cs typeface="+mj-cs"/>
        </a:defRPr>
      </a:lvl1pPr>
      <a:lvl2pPr algn="ctr" rtl="0" eaLnBrk="0" fontAlgn="base" hangingPunct="0">
        <a:spcBef>
          <a:spcPct val="0"/>
        </a:spcBef>
        <a:spcAft>
          <a:spcPct val="0"/>
        </a:spcAft>
        <a:defRPr sz="3600" b="1">
          <a:solidFill>
            <a:schemeClr val="bg2"/>
          </a:solidFill>
          <a:latin typeface="Verdana" pitchFamily="34" charset="0"/>
        </a:defRPr>
      </a:lvl2pPr>
      <a:lvl3pPr algn="ctr" rtl="0" eaLnBrk="0" fontAlgn="base" hangingPunct="0">
        <a:spcBef>
          <a:spcPct val="0"/>
        </a:spcBef>
        <a:spcAft>
          <a:spcPct val="0"/>
        </a:spcAft>
        <a:defRPr sz="3600" b="1">
          <a:solidFill>
            <a:schemeClr val="bg2"/>
          </a:solidFill>
          <a:latin typeface="Verdana" pitchFamily="34" charset="0"/>
        </a:defRPr>
      </a:lvl3pPr>
      <a:lvl4pPr algn="ctr" rtl="0" eaLnBrk="0" fontAlgn="base" hangingPunct="0">
        <a:spcBef>
          <a:spcPct val="0"/>
        </a:spcBef>
        <a:spcAft>
          <a:spcPct val="0"/>
        </a:spcAft>
        <a:defRPr sz="3600" b="1">
          <a:solidFill>
            <a:schemeClr val="bg2"/>
          </a:solidFill>
          <a:latin typeface="Verdana" pitchFamily="34" charset="0"/>
        </a:defRPr>
      </a:lvl4pPr>
      <a:lvl5pPr algn="ctr" rtl="0" eaLnBrk="0" fontAlgn="base" hangingPunct="0">
        <a:spcBef>
          <a:spcPct val="0"/>
        </a:spcBef>
        <a:spcAft>
          <a:spcPct val="0"/>
        </a:spcAft>
        <a:defRPr sz="3600" b="1">
          <a:solidFill>
            <a:schemeClr val="bg2"/>
          </a:solidFill>
          <a:latin typeface="Verdana" pitchFamily="34" charset="0"/>
        </a:defRPr>
      </a:lvl5pPr>
      <a:lvl6pPr marL="457200" algn="ctr" rtl="0" eaLnBrk="0" fontAlgn="base" hangingPunct="0">
        <a:spcBef>
          <a:spcPct val="0"/>
        </a:spcBef>
        <a:spcAft>
          <a:spcPct val="0"/>
        </a:spcAft>
        <a:defRPr sz="3600" b="1">
          <a:solidFill>
            <a:schemeClr val="bg2"/>
          </a:solidFill>
          <a:latin typeface="Verdana" pitchFamily="34" charset="0"/>
        </a:defRPr>
      </a:lvl6pPr>
      <a:lvl7pPr marL="914400" algn="ctr" rtl="0" eaLnBrk="0" fontAlgn="base" hangingPunct="0">
        <a:spcBef>
          <a:spcPct val="0"/>
        </a:spcBef>
        <a:spcAft>
          <a:spcPct val="0"/>
        </a:spcAft>
        <a:defRPr sz="3600" b="1">
          <a:solidFill>
            <a:schemeClr val="bg2"/>
          </a:solidFill>
          <a:latin typeface="Verdana" pitchFamily="34" charset="0"/>
        </a:defRPr>
      </a:lvl7pPr>
      <a:lvl8pPr marL="1371600" algn="ctr" rtl="0" eaLnBrk="0" fontAlgn="base" hangingPunct="0">
        <a:spcBef>
          <a:spcPct val="0"/>
        </a:spcBef>
        <a:spcAft>
          <a:spcPct val="0"/>
        </a:spcAft>
        <a:defRPr sz="3600" b="1">
          <a:solidFill>
            <a:schemeClr val="bg2"/>
          </a:solidFill>
          <a:latin typeface="Verdana" pitchFamily="34" charset="0"/>
        </a:defRPr>
      </a:lvl8pPr>
      <a:lvl9pPr marL="1828800" algn="ctr" rtl="0" eaLnBrk="0" fontAlgn="base" hangingPunct="0">
        <a:spcBef>
          <a:spcPct val="0"/>
        </a:spcBef>
        <a:spcAft>
          <a:spcPct val="0"/>
        </a:spcAft>
        <a:defRPr sz="36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FF0000"/>
        </a:buClr>
        <a:buSzPct val="70000"/>
        <a:buFont typeface="Verdana" pitchFamily="34" charset="0"/>
        <a:buChar char="–"/>
        <a:defRPr sz="2800">
          <a:solidFill>
            <a:schemeClr val="bg2"/>
          </a:solidFill>
          <a:latin typeface="+mn-lt"/>
        </a:defRPr>
      </a:lvl2pPr>
      <a:lvl3pPr marL="1143000" indent="-228600" algn="l" rtl="0" eaLnBrk="0" fontAlgn="base" hangingPunct="0">
        <a:spcBef>
          <a:spcPct val="20000"/>
        </a:spcBef>
        <a:spcAft>
          <a:spcPct val="0"/>
        </a:spcAft>
        <a:buSzPct val="60000"/>
        <a:buBlip>
          <a:blip r:embed="rId16"/>
        </a:buBlip>
        <a:defRPr sz="2400">
          <a:solidFill>
            <a:schemeClr val="bg2"/>
          </a:solidFill>
          <a:latin typeface="+mn-lt"/>
        </a:defRPr>
      </a:lvl3pPr>
      <a:lvl4pPr marL="1600200" indent="-228600" algn="l" rtl="0" eaLnBrk="0" fontAlgn="base" hangingPunct="0">
        <a:spcBef>
          <a:spcPct val="20000"/>
        </a:spcBef>
        <a:spcAft>
          <a:spcPct val="0"/>
        </a:spcAft>
        <a:buSzPct val="75000"/>
        <a:buBlip>
          <a:blip r:embed="rId17"/>
        </a:buBlip>
        <a:defRPr sz="2000">
          <a:solidFill>
            <a:schemeClr val="bg2"/>
          </a:solidFill>
          <a:latin typeface="+mn-lt"/>
        </a:defRPr>
      </a:lvl4pPr>
      <a:lvl5pPr marL="2057400" indent="-228600" algn="l" rtl="0" eaLnBrk="0" fontAlgn="base" hangingPunct="0">
        <a:spcBef>
          <a:spcPct val="20000"/>
        </a:spcBef>
        <a:spcAft>
          <a:spcPct val="0"/>
        </a:spcAft>
        <a:buSzPct val="60000"/>
        <a:buFont typeface="ZapfDingbats BT" pitchFamily="18" charset="2"/>
        <a:buBlip>
          <a:blip r:embed="rId18"/>
        </a:buBlip>
        <a:defRPr sz="2000">
          <a:solidFill>
            <a:schemeClr val="bg2"/>
          </a:solidFill>
          <a:latin typeface="+mn-lt"/>
        </a:defRPr>
      </a:lvl5pPr>
      <a:lvl6pPr marL="2514600" indent="-228600" algn="l" rtl="0" eaLnBrk="0" fontAlgn="base" hangingPunct="0">
        <a:spcBef>
          <a:spcPct val="20000"/>
        </a:spcBef>
        <a:spcAft>
          <a:spcPct val="0"/>
        </a:spcAft>
        <a:buSzPct val="60000"/>
        <a:buFont typeface="ZapfDingbats BT" pitchFamily="18" charset="2"/>
        <a:buBlip>
          <a:blip r:embed="rId18"/>
        </a:buBlip>
        <a:defRPr sz="2000">
          <a:solidFill>
            <a:schemeClr val="bg2"/>
          </a:solidFill>
          <a:latin typeface="+mn-lt"/>
        </a:defRPr>
      </a:lvl6pPr>
      <a:lvl7pPr marL="2971800" indent="-228600" algn="l" rtl="0" eaLnBrk="0" fontAlgn="base" hangingPunct="0">
        <a:spcBef>
          <a:spcPct val="20000"/>
        </a:spcBef>
        <a:spcAft>
          <a:spcPct val="0"/>
        </a:spcAft>
        <a:buSzPct val="60000"/>
        <a:buFont typeface="ZapfDingbats BT" pitchFamily="18" charset="2"/>
        <a:buBlip>
          <a:blip r:embed="rId18"/>
        </a:buBlip>
        <a:defRPr sz="2000">
          <a:solidFill>
            <a:schemeClr val="bg2"/>
          </a:solidFill>
          <a:latin typeface="+mn-lt"/>
        </a:defRPr>
      </a:lvl7pPr>
      <a:lvl8pPr marL="3429000" indent="-228600" algn="l" rtl="0" eaLnBrk="0" fontAlgn="base" hangingPunct="0">
        <a:spcBef>
          <a:spcPct val="20000"/>
        </a:spcBef>
        <a:spcAft>
          <a:spcPct val="0"/>
        </a:spcAft>
        <a:buSzPct val="60000"/>
        <a:buFont typeface="ZapfDingbats BT" pitchFamily="18" charset="2"/>
        <a:buBlip>
          <a:blip r:embed="rId18"/>
        </a:buBlip>
        <a:defRPr sz="2000">
          <a:solidFill>
            <a:schemeClr val="bg2"/>
          </a:solidFill>
          <a:latin typeface="+mn-lt"/>
        </a:defRPr>
      </a:lvl8pPr>
      <a:lvl9pPr marL="3886200" indent="-228600" algn="l" rtl="0" eaLnBrk="0" fontAlgn="base" hangingPunct="0">
        <a:spcBef>
          <a:spcPct val="20000"/>
        </a:spcBef>
        <a:spcAft>
          <a:spcPct val="0"/>
        </a:spcAft>
        <a:buSzPct val="60000"/>
        <a:buFont typeface="ZapfDingbats BT" pitchFamily="18" charset="2"/>
        <a:buBlip>
          <a:blip r:embed="rId18"/>
        </a:buBlip>
        <a:defRPr sz="2000">
          <a:solidFill>
            <a:schemeClr val="bg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itu.int/ITU-T/workse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tu.int/ITU-T/lists/qualified.asp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itu.int/ITU-T/go/authors-guide"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itu.int/ITU-T/studygroups/templates/index.htm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www.itu.int/ITU-R/go/terminology-databas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168275" y="6381750"/>
            <a:ext cx="4475163"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a:solidFill>
                  <a:srgbClr val="0E438A"/>
                </a:solidFill>
                <a:latin typeface="Univers" pitchFamily="34" charset="0"/>
              </a:rPr>
              <a:t>Geneva, 23 August 2011  </a:t>
            </a:r>
          </a:p>
          <a:p>
            <a:endParaRPr lang="en-US" sz="1400">
              <a:solidFill>
                <a:srgbClr val="0E438A"/>
              </a:solidFill>
              <a:latin typeface="Univers" pitchFamily="34" charset="0"/>
            </a:endParaRPr>
          </a:p>
        </p:txBody>
      </p:sp>
      <p:cxnSp>
        <p:nvCxnSpPr>
          <p:cNvPr id="4099" name="Connecteur droit 8"/>
          <p:cNvCxnSpPr>
            <a:cxnSpLocks noChangeShapeType="1"/>
          </p:cNvCxnSpPr>
          <p:nvPr/>
        </p:nvCxnSpPr>
        <p:spPr bwMode="auto">
          <a:xfrm>
            <a:off x="5429250" y="5572125"/>
            <a:ext cx="914400" cy="914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0" name="Titre 9"/>
          <p:cNvSpPr>
            <a:spLocks noGrp="1"/>
          </p:cNvSpPr>
          <p:nvPr>
            <p:ph type="ctrTitle"/>
          </p:nvPr>
        </p:nvSpPr>
        <p:spPr>
          <a:xfrm>
            <a:off x="0" y="620713"/>
            <a:ext cx="9144000" cy="4176712"/>
          </a:xfrm>
        </p:spPr>
        <p:txBody>
          <a:bodyPr/>
          <a:lstStyle/>
          <a:p>
            <a:pPr>
              <a:defRPr/>
            </a:pPr>
            <a:r>
              <a:rPr lang="en-US" sz="5400" dirty="0" smtClean="0">
                <a:solidFill>
                  <a:srgbClr val="0066CC"/>
                </a:solidFill>
                <a:effectLst>
                  <a:outerShdw blurRad="38100" dist="38100" dir="2700000" algn="tl">
                    <a:srgbClr val="C0C0C0"/>
                  </a:outerShdw>
                </a:effectLst>
                <a:latin typeface="Trebuchet MS" pitchFamily="34" charset="0"/>
              </a:rPr>
              <a:t>ITU-T SG 17 </a:t>
            </a:r>
            <a:br>
              <a:rPr lang="en-US" sz="5400" dirty="0" smtClean="0">
                <a:solidFill>
                  <a:srgbClr val="0066CC"/>
                </a:solidFill>
                <a:effectLst>
                  <a:outerShdw blurRad="38100" dist="38100" dir="2700000" algn="tl">
                    <a:srgbClr val="C0C0C0"/>
                  </a:outerShdw>
                </a:effectLst>
                <a:latin typeface="Trebuchet MS" pitchFamily="34" charset="0"/>
              </a:rPr>
            </a:br>
            <a:r>
              <a:rPr lang="en-US" sz="5400" dirty="0">
                <a:solidFill>
                  <a:srgbClr val="0066CC"/>
                </a:solidFill>
                <a:effectLst>
                  <a:outerShdw blurRad="38100" dist="38100" dir="2700000" algn="tl">
                    <a:srgbClr val="C0C0C0"/>
                  </a:outerShdw>
                </a:effectLst>
                <a:latin typeface="Trebuchet MS" pitchFamily="34" charset="0"/>
              </a:rPr>
              <a:t>Information session for Rapporteurs/Editors and other ‘officials’ of the Study Group</a:t>
            </a:r>
            <a:endParaRPr lang="fr-FR"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12BB2C4A-2C7A-4C15-BFCF-6F3D3A56F53B}" type="slidenum">
              <a:rPr lang="en-US" sz="1000" smtClean="0"/>
              <a:pPr/>
              <a:t>10</a:t>
            </a:fld>
            <a:endParaRPr lang="en-US" sz="1000" smtClean="0"/>
          </a:p>
        </p:txBody>
      </p:sp>
      <p:sp>
        <p:nvSpPr>
          <p:cNvPr id="13315" name="Rectangle 2"/>
          <p:cNvSpPr>
            <a:spLocks noGrp="1" noChangeArrowheads="1"/>
          </p:cNvSpPr>
          <p:nvPr>
            <p:ph type="title" idx="4294967295"/>
          </p:nvPr>
        </p:nvSpPr>
        <p:spPr/>
        <p:txBody>
          <a:bodyPr/>
          <a:lstStyle/>
          <a:p>
            <a:r>
              <a:rPr lang="en-US" smtClean="0"/>
              <a:t>Responsibilities: Rapporteurs [1]</a:t>
            </a:r>
          </a:p>
        </p:txBody>
      </p:sp>
      <p:sp>
        <p:nvSpPr>
          <p:cNvPr id="13316" name="Rectangle 3"/>
          <p:cNvSpPr>
            <a:spLocks noGrp="1" noChangeArrowheads="1"/>
          </p:cNvSpPr>
          <p:nvPr>
            <p:ph type="body" idx="4294967295"/>
          </p:nvPr>
        </p:nvSpPr>
        <p:spPr>
          <a:xfrm>
            <a:off x="250825" y="765175"/>
            <a:ext cx="8642350" cy="5327650"/>
          </a:xfrm>
        </p:spPr>
        <p:txBody>
          <a:bodyPr/>
          <a:lstStyle/>
          <a:p>
            <a:pPr>
              <a:lnSpc>
                <a:spcPct val="80000"/>
              </a:lnSpc>
              <a:spcBef>
                <a:spcPct val="40000"/>
              </a:spcBef>
            </a:pPr>
            <a:r>
              <a:rPr lang="en-GB" sz="2000" smtClean="0"/>
              <a:t>Coordinate the detailed study following guidelines provided by WP or SG</a:t>
            </a:r>
          </a:p>
          <a:p>
            <a:pPr>
              <a:lnSpc>
                <a:spcPct val="80000"/>
              </a:lnSpc>
              <a:spcBef>
                <a:spcPct val="40000"/>
              </a:spcBef>
            </a:pPr>
            <a:r>
              <a:rPr lang="en-US" sz="2000" smtClean="0"/>
              <a:t>Basic goal: assist in producing Recommendations</a:t>
            </a:r>
          </a:p>
          <a:p>
            <a:pPr lvl="1">
              <a:lnSpc>
                <a:spcPct val="80000"/>
              </a:lnSpc>
              <a:spcBef>
                <a:spcPct val="40000"/>
              </a:spcBef>
            </a:pPr>
            <a:r>
              <a:rPr lang="en-US" sz="1800" smtClean="0"/>
              <a:t>Not obliged to produce them (e.g. lack of contributions)</a:t>
            </a:r>
          </a:p>
          <a:p>
            <a:pPr lvl="1">
              <a:lnSpc>
                <a:spcPct val="80000"/>
              </a:lnSpc>
              <a:spcBef>
                <a:spcPct val="40000"/>
              </a:spcBef>
            </a:pPr>
            <a:r>
              <a:rPr lang="en-US" sz="1800" smtClean="0"/>
              <a:t>Based on contributions received</a:t>
            </a:r>
          </a:p>
          <a:p>
            <a:pPr>
              <a:lnSpc>
                <a:spcPct val="80000"/>
              </a:lnSpc>
              <a:spcBef>
                <a:spcPct val="40000"/>
              </a:spcBef>
            </a:pPr>
            <a:r>
              <a:rPr lang="en-US" sz="2000" smtClean="0"/>
              <a:t>Liaison role with other groups within and outside ITU, as needed and </a:t>
            </a:r>
            <a:r>
              <a:rPr lang="en-US" sz="2000" b="1" smtClean="0"/>
              <a:t>authorized</a:t>
            </a:r>
            <a:r>
              <a:rPr lang="en-US" sz="2000" smtClean="0"/>
              <a:t> by the SG</a:t>
            </a:r>
          </a:p>
          <a:p>
            <a:pPr>
              <a:lnSpc>
                <a:spcPct val="80000"/>
              </a:lnSpc>
              <a:spcBef>
                <a:spcPct val="40000"/>
              </a:spcBef>
            </a:pPr>
            <a:r>
              <a:rPr lang="en-GB" sz="2000" smtClean="0"/>
              <a:t>Adopt appropriate work methods</a:t>
            </a:r>
          </a:p>
          <a:p>
            <a:pPr lvl="1">
              <a:lnSpc>
                <a:spcPct val="80000"/>
              </a:lnSpc>
              <a:spcBef>
                <a:spcPct val="40000"/>
              </a:spcBef>
            </a:pPr>
            <a:r>
              <a:rPr lang="en-GB" sz="1800" smtClean="0"/>
              <a:t>TSB EDH system, meetings of experts, etc</a:t>
            </a:r>
          </a:p>
          <a:p>
            <a:pPr>
              <a:lnSpc>
                <a:spcPct val="80000"/>
              </a:lnSpc>
              <a:spcBef>
                <a:spcPct val="40000"/>
              </a:spcBef>
            </a:pPr>
            <a:r>
              <a:rPr lang="en-GB" sz="2000" smtClean="0"/>
              <a:t>Provide timely progress reporting to parent WP/SG</a:t>
            </a:r>
          </a:p>
          <a:p>
            <a:pPr lvl="1">
              <a:lnSpc>
                <a:spcPct val="80000"/>
              </a:lnSpc>
              <a:spcBef>
                <a:spcPct val="40000"/>
              </a:spcBef>
            </a:pPr>
            <a:r>
              <a:rPr lang="en-GB" sz="1800" smtClean="0"/>
              <a:t>particularly for work by correspondence or otherwise outside SG &amp; WP meetings</a:t>
            </a:r>
          </a:p>
          <a:p>
            <a:pPr lvl="1">
              <a:lnSpc>
                <a:spcPct val="80000"/>
              </a:lnSpc>
              <a:spcBef>
                <a:spcPct val="40000"/>
              </a:spcBef>
            </a:pPr>
            <a:r>
              <a:rPr lang="en-US" sz="1800" smtClean="0"/>
              <a:t>Rapporteur Group meetings, editing meetings, etc</a:t>
            </a:r>
          </a:p>
          <a:p>
            <a:pPr lvl="1">
              <a:lnSpc>
                <a:spcPct val="80000"/>
              </a:lnSpc>
              <a:spcBef>
                <a:spcPct val="40000"/>
              </a:spcBef>
            </a:pPr>
            <a:r>
              <a:rPr lang="en-US" sz="1800" smtClean="0"/>
              <a:t>TD not later than the first day of the meeting</a:t>
            </a:r>
          </a:p>
          <a:p>
            <a:pPr lvl="1">
              <a:lnSpc>
                <a:spcPct val="80000"/>
              </a:lnSpc>
              <a:spcBef>
                <a:spcPct val="40000"/>
              </a:spcBef>
            </a:pPr>
            <a:r>
              <a:rPr lang="en-US" sz="1800" smtClean="0"/>
              <a:t>Draft new/rev Recommendations: whenever possible submit TD at least </a:t>
            </a:r>
            <a:r>
              <a:rPr lang="en-US" sz="1800" u="sng" smtClean="0"/>
              <a:t>6 weeks</a:t>
            </a:r>
            <a:r>
              <a:rPr lang="en-US" sz="1800" smtClean="0"/>
              <a:t> before the SG/WP meeting</a:t>
            </a:r>
          </a:p>
          <a:p>
            <a:pPr>
              <a:lnSpc>
                <a:spcPct val="80000"/>
              </a:lnSpc>
              <a:spcBef>
                <a:spcPct val="40000"/>
              </a:spcBef>
            </a:pPr>
            <a:endParaRPr lang="en-US"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EBC44641-06B2-4099-9068-B68AFD7135A3}" type="slidenum">
              <a:rPr lang="en-US" sz="1000" smtClean="0"/>
              <a:pPr/>
              <a:t>11</a:t>
            </a:fld>
            <a:endParaRPr lang="en-US" sz="1000" smtClean="0"/>
          </a:p>
        </p:txBody>
      </p:sp>
      <p:sp>
        <p:nvSpPr>
          <p:cNvPr id="14339" name="Rectangle 2"/>
          <p:cNvSpPr>
            <a:spLocks noGrp="1" noChangeArrowheads="1"/>
          </p:cNvSpPr>
          <p:nvPr>
            <p:ph type="title" idx="4294967295"/>
          </p:nvPr>
        </p:nvSpPr>
        <p:spPr/>
        <p:txBody>
          <a:bodyPr/>
          <a:lstStyle/>
          <a:p>
            <a:r>
              <a:rPr lang="en-US" smtClean="0"/>
              <a:t>Responsibilities: Rapporteurs [2]</a:t>
            </a:r>
          </a:p>
        </p:txBody>
      </p:sp>
      <p:sp>
        <p:nvSpPr>
          <p:cNvPr id="14340" name="Rectangle 3"/>
          <p:cNvSpPr>
            <a:spLocks noGrp="1" noChangeArrowheads="1"/>
          </p:cNvSpPr>
          <p:nvPr>
            <p:ph type="body" idx="4294967295"/>
          </p:nvPr>
        </p:nvSpPr>
        <p:spPr>
          <a:xfrm>
            <a:off x="250825" y="908050"/>
            <a:ext cx="8642350" cy="5473700"/>
          </a:xfrm>
        </p:spPr>
        <p:txBody>
          <a:bodyPr/>
          <a:lstStyle/>
          <a:p>
            <a:pPr>
              <a:lnSpc>
                <a:spcPct val="90000"/>
              </a:lnSpc>
            </a:pPr>
            <a:r>
              <a:rPr lang="en-US" sz="2800" smtClean="0"/>
              <a:t>Advance notice to SG/WP &amp; TSB of intention to hold Rapporteur Group meetings, especially unplanned ones</a:t>
            </a:r>
          </a:p>
          <a:p>
            <a:pPr lvl="1">
              <a:lnSpc>
                <a:spcPct val="90000"/>
              </a:lnSpc>
            </a:pPr>
            <a:r>
              <a:rPr lang="en-US" sz="2400" smtClean="0"/>
              <a:t>See slide ahead with further details concerning Rapporteur Group meetings.</a:t>
            </a:r>
          </a:p>
          <a:p>
            <a:pPr>
              <a:lnSpc>
                <a:spcPct val="90000"/>
              </a:lnSpc>
            </a:pPr>
            <a:r>
              <a:rPr lang="en-GB" sz="2800" smtClean="0"/>
              <a:t>Establish a group of active "collaborators" where appropriate</a:t>
            </a:r>
          </a:p>
          <a:p>
            <a:pPr lvl="1">
              <a:lnSpc>
                <a:spcPct val="90000"/>
              </a:lnSpc>
            </a:pPr>
            <a:r>
              <a:rPr lang="en-GB" sz="2400" smtClean="0"/>
              <a:t>Updated list of collaborators given to TSB at each WP/SG meeting</a:t>
            </a:r>
          </a:p>
          <a:p>
            <a:pPr>
              <a:lnSpc>
                <a:spcPct val="90000"/>
              </a:lnSpc>
            </a:pPr>
            <a:r>
              <a:rPr lang="en-GB" sz="2800" smtClean="0"/>
              <a:t>Delegate the relevant functions from the list above to associate rapporteurs, editors and/or liaison rapporteurs as necessary</a:t>
            </a:r>
          </a:p>
          <a:p>
            <a:pPr lvl="1">
              <a:lnSpc>
                <a:spcPct val="90000"/>
              </a:lnSpc>
            </a:pPr>
            <a:r>
              <a:rPr lang="en-GB" sz="2400" smtClean="0"/>
              <a:t>Delegation does not transfer responsibility</a:t>
            </a:r>
          </a:p>
          <a:p>
            <a:pPr>
              <a:lnSpc>
                <a:spcPct val="90000"/>
              </a:lnSpc>
            </a:pPr>
            <a:endParaRPr 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0557CCE8-1858-4B05-911A-6A5AB79253BE}" type="slidenum">
              <a:rPr lang="en-US" sz="1000" smtClean="0"/>
              <a:pPr/>
              <a:t>12</a:t>
            </a:fld>
            <a:endParaRPr lang="en-US" sz="1000" smtClean="0"/>
          </a:p>
        </p:txBody>
      </p:sp>
      <p:sp>
        <p:nvSpPr>
          <p:cNvPr id="15363" name="Rectangle 2"/>
          <p:cNvSpPr>
            <a:spLocks noGrp="1" noChangeArrowheads="1"/>
          </p:cNvSpPr>
          <p:nvPr>
            <p:ph type="title" idx="4294967295"/>
          </p:nvPr>
        </p:nvSpPr>
        <p:spPr/>
        <p:txBody>
          <a:bodyPr/>
          <a:lstStyle/>
          <a:p>
            <a:r>
              <a:rPr lang="en-US" smtClean="0"/>
              <a:t>Responsibilities: Rapporteurs [3]</a:t>
            </a:r>
          </a:p>
        </p:txBody>
      </p:sp>
      <p:sp>
        <p:nvSpPr>
          <p:cNvPr id="15364" name="Rectangle 3"/>
          <p:cNvSpPr>
            <a:spLocks noGrp="1" noChangeArrowheads="1"/>
          </p:cNvSpPr>
          <p:nvPr>
            <p:ph type="body" idx="4294967295"/>
          </p:nvPr>
        </p:nvSpPr>
        <p:spPr/>
        <p:txBody>
          <a:bodyPr/>
          <a:lstStyle/>
          <a:p>
            <a:r>
              <a:rPr lang="en-GB" smtClean="0"/>
              <a:t>Responsible for the quality of their texts</a:t>
            </a:r>
          </a:p>
          <a:p>
            <a:pPr lvl="1"/>
            <a:r>
              <a:rPr lang="en-GB" smtClean="0"/>
              <a:t>Delegation to editors does not relinquish the responsibility</a:t>
            </a:r>
          </a:p>
          <a:p>
            <a:r>
              <a:rPr lang="en-US" smtClean="0"/>
              <a:t>Progress on the basis of written contributions</a:t>
            </a:r>
          </a:p>
          <a:p>
            <a:r>
              <a:rPr lang="en-US" smtClean="0"/>
              <a:t>Establish and update the Question’s work programme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52534362-DCF9-4504-B522-163712B75EAC}" type="slidenum">
              <a:rPr lang="en-US" sz="1000" smtClean="0"/>
              <a:pPr/>
              <a:t>13</a:t>
            </a:fld>
            <a:endParaRPr lang="en-US" sz="1000" smtClean="0"/>
          </a:p>
        </p:txBody>
      </p:sp>
      <p:sp>
        <p:nvSpPr>
          <p:cNvPr id="16387" name="Rectangle 2"/>
          <p:cNvSpPr>
            <a:spLocks noGrp="1" noChangeArrowheads="1"/>
          </p:cNvSpPr>
          <p:nvPr>
            <p:ph type="title" idx="4294967295"/>
          </p:nvPr>
        </p:nvSpPr>
        <p:spPr>
          <a:xfrm>
            <a:off x="0" y="2865438"/>
            <a:ext cx="9144000" cy="1125537"/>
          </a:xfrm>
        </p:spPr>
        <p:txBody>
          <a:bodyPr/>
          <a:lstStyle/>
          <a:p>
            <a:r>
              <a:rPr lang="en-GB" altLang="ja-JP" smtClean="0">
                <a:ea typeface="MS Mincho" pitchFamily="49" charset="-128"/>
              </a:rPr>
              <a:t>Modifying or creating new Questions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E4B6D89F-66C6-4DA4-863E-27ED15FE3B55}" type="slidenum">
              <a:rPr lang="en-US" sz="1000" smtClean="0"/>
              <a:pPr/>
              <a:t>14</a:t>
            </a:fld>
            <a:endParaRPr lang="en-US" sz="1000" smtClean="0"/>
          </a:p>
        </p:txBody>
      </p:sp>
      <p:sp>
        <p:nvSpPr>
          <p:cNvPr id="369672" name="Rectangle 8"/>
          <p:cNvSpPr>
            <a:spLocks noGrp="1" noChangeArrowheads="1"/>
          </p:cNvSpPr>
          <p:nvPr>
            <p:ph type="title" idx="4294967295"/>
          </p:nvPr>
        </p:nvSpPr>
        <p:spPr/>
        <p:txBody>
          <a:bodyPr>
            <a:normAutofit fontScale="90000"/>
          </a:bodyPr>
          <a:lstStyle/>
          <a:p>
            <a:pPr>
              <a:defRPr/>
            </a:pPr>
            <a:r>
              <a:rPr lang="en-US" dirty="0"/>
              <a:t>Rev/new Questions between WTSAs</a:t>
            </a:r>
          </a:p>
        </p:txBody>
      </p:sp>
      <p:sp>
        <p:nvSpPr>
          <p:cNvPr id="17412" name="Rectangle 6"/>
          <p:cNvSpPr>
            <a:spLocks noChangeArrowheads="1"/>
          </p:cNvSpPr>
          <p:nvPr/>
        </p:nvSpPr>
        <p:spPr bwMode="auto">
          <a:xfrm>
            <a:off x="0" y="-8477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
        <p:nvSpPr>
          <p:cNvPr id="17413" name="Rectangle 16"/>
          <p:cNvSpPr>
            <a:spLocks noChangeArrowheads="1"/>
          </p:cNvSpPr>
          <p:nvPr/>
        </p:nvSpPr>
        <p:spPr bwMode="auto">
          <a:xfrm>
            <a:off x="179388" y="5949950"/>
            <a:ext cx="1289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2"/>
                </a:solidFill>
              </a:rPr>
              <a:t>Res.1 §7</a:t>
            </a:r>
          </a:p>
        </p:txBody>
      </p:sp>
      <p:graphicFrame>
        <p:nvGraphicFramePr>
          <p:cNvPr id="17414" name="Object 24"/>
          <p:cNvGraphicFramePr>
            <a:graphicFrameLocks noChangeAspect="1"/>
          </p:cNvGraphicFramePr>
          <p:nvPr>
            <p:ph idx="4294967295"/>
          </p:nvPr>
        </p:nvGraphicFramePr>
        <p:xfrm>
          <a:off x="611188" y="708025"/>
          <a:ext cx="7893050" cy="5313363"/>
        </p:xfrm>
        <a:graphic>
          <a:graphicData uri="http://schemas.openxmlformats.org/presentationml/2006/ole">
            <mc:AlternateContent xmlns:mc="http://schemas.openxmlformats.org/markup-compatibility/2006">
              <mc:Choice xmlns:v="urn:schemas-microsoft-com:vml" Requires="v">
                <p:oleObj spid="_x0000_s17415" name="Visio" r:id="rId4" imgW="8674608" imgH="5840730" progId="Visio.Drawing.11">
                  <p:embed/>
                </p:oleObj>
              </mc:Choice>
              <mc:Fallback>
                <p:oleObj name="Visio" r:id="rId4" imgW="8674608" imgH="5840730" progId="Visio.Drawing.11">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708025"/>
                        <a:ext cx="7893050" cy="531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A7959BCF-01F4-40CB-9CEC-E444482ED5BB}" type="slidenum">
              <a:rPr lang="en-US" sz="1000" smtClean="0"/>
              <a:pPr/>
              <a:t>15</a:t>
            </a:fld>
            <a:endParaRPr lang="en-US" sz="1000" smtClean="0"/>
          </a:p>
        </p:txBody>
      </p:sp>
      <p:sp>
        <p:nvSpPr>
          <p:cNvPr id="403458" name="Rectangle 2"/>
          <p:cNvSpPr>
            <a:spLocks noGrp="1" noChangeArrowheads="1"/>
          </p:cNvSpPr>
          <p:nvPr>
            <p:ph type="title" idx="4294967295"/>
          </p:nvPr>
        </p:nvSpPr>
        <p:spPr/>
        <p:txBody>
          <a:bodyPr>
            <a:normAutofit fontScale="90000"/>
          </a:bodyPr>
          <a:lstStyle/>
          <a:p>
            <a:pPr>
              <a:defRPr/>
            </a:pPr>
            <a:r>
              <a:rPr lang="en-US" dirty="0"/>
              <a:t>Sequence for deletion of Questions</a:t>
            </a:r>
          </a:p>
        </p:txBody>
      </p:sp>
      <p:sp>
        <p:nvSpPr>
          <p:cNvPr id="18436" name="Rectangle 3"/>
          <p:cNvSpPr>
            <a:spLocks noGrp="1" noChangeArrowheads="1"/>
          </p:cNvSpPr>
          <p:nvPr>
            <p:ph type="body" idx="4294967295"/>
          </p:nvPr>
        </p:nvSpPr>
        <p:spPr>
          <a:xfrm>
            <a:off x="250825" y="3862388"/>
            <a:ext cx="8642350" cy="2519362"/>
          </a:xfrm>
        </p:spPr>
        <p:txBody>
          <a:bodyPr/>
          <a:lstStyle/>
          <a:p>
            <a:pPr marL="514350" indent="-514350">
              <a:lnSpc>
                <a:spcPct val="80000"/>
              </a:lnSpc>
              <a:buSzPct val="100000"/>
              <a:buFontTx/>
              <a:buNone/>
            </a:pPr>
            <a:r>
              <a:rPr lang="en-US" sz="2000" b="1" smtClean="0"/>
              <a:t>Steps:</a:t>
            </a:r>
          </a:p>
          <a:p>
            <a:pPr marL="514350" indent="-514350">
              <a:lnSpc>
                <a:spcPct val="80000"/>
              </a:lnSpc>
              <a:buSzPct val="100000"/>
              <a:buFontTx/>
              <a:buChar char="•"/>
            </a:pPr>
            <a:r>
              <a:rPr lang="en-US" sz="2000" smtClean="0"/>
              <a:t>By agreement at SG meeting</a:t>
            </a:r>
          </a:p>
          <a:p>
            <a:pPr marL="514350" indent="-514350">
              <a:lnSpc>
                <a:spcPct val="80000"/>
              </a:lnSpc>
              <a:buSzPct val="100000"/>
              <a:buFontTx/>
              <a:buChar char="•"/>
            </a:pPr>
            <a:r>
              <a:rPr lang="en-US" sz="2000" smtClean="0"/>
              <a:t>First Circular letter informing membership of the intention to delete the Question</a:t>
            </a:r>
          </a:p>
          <a:p>
            <a:pPr marL="514350" indent="-514350">
              <a:lnSpc>
                <a:spcPct val="80000"/>
              </a:lnSpc>
              <a:buSzPct val="100000"/>
              <a:buFontTx/>
              <a:buChar char="•"/>
            </a:pPr>
            <a:r>
              <a:rPr lang="en-US" sz="2000" smtClean="0"/>
              <a:t>Two months deadline for Member States to comment</a:t>
            </a:r>
          </a:p>
          <a:p>
            <a:pPr marL="514350" indent="-514350">
              <a:lnSpc>
                <a:spcPct val="80000"/>
              </a:lnSpc>
              <a:buSzPct val="100000"/>
              <a:buFontTx/>
              <a:buChar char="•"/>
            </a:pPr>
            <a:r>
              <a:rPr lang="en-US" sz="2000" smtClean="0"/>
              <a:t>No opposition: another Circular announcing deletion</a:t>
            </a:r>
          </a:p>
          <a:p>
            <a:pPr marL="514350" indent="-514350">
              <a:lnSpc>
                <a:spcPct val="80000"/>
              </a:lnSpc>
              <a:buSzPct val="100000"/>
              <a:buFontTx/>
              <a:buChar char="•"/>
            </a:pPr>
            <a:r>
              <a:rPr lang="en-US" sz="2000" smtClean="0"/>
              <a:t>Opposition (with reasons): back to SG at its next meeting for reconsideration</a:t>
            </a:r>
          </a:p>
        </p:txBody>
      </p:sp>
      <p:sp>
        <p:nvSpPr>
          <p:cNvPr id="18437" name="Rectangle 3"/>
          <p:cNvSpPr>
            <a:spLocks noChangeArrowheads="1"/>
          </p:cNvSpPr>
          <p:nvPr/>
        </p:nvSpPr>
        <p:spPr bwMode="auto">
          <a:xfrm>
            <a:off x="250825" y="3644900"/>
            <a:ext cx="8642350"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14350" indent="-514350">
              <a:lnSpc>
                <a:spcPct val="80000"/>
              </a:lnSpc>
              <a:spcBef>
                <a:spcPct val="20000"/>
              </a:spcBef>
              <a:buSzPct val="100000"/>
              <a:buFontTx/>
              <a:buChar char="•"/>
            </a:pPr>
            <a:endParaRPr lang="en-US" sz="2000">
              <a:solidFill>
                <a:schemeClr val="bg2"/>
              </a:solidFill>
            </a:endParaRPr>
          </a:p>
        </p:txBody>
      </p:sp>
      <p:sp>
        <p:nvSpPr>
          <p:cNvPr id="18438" name="Rectangle 3"/>
          <p:cNvSpPr>
            <a:spLocks noChangeArrowheads="1"/>
          </p:cNvSpPr>
          <p:nvPr/>
        </p:nvSpPr>
        <p:spPr bwMode="auto">
          <a:xfrm>
            <a:off x="250825" y="908050"/>
            <a:ext cx="86423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SzPct val="75000"/>
              <a:buFontTx/>
              <a:buBlip>
                <a:blip r:embed="rId3"/>
              </a:buBlip>
            </a:pPr>
            <a:r>
              <a:rPr lang="en-US">
                <a:solidFill>
                  <a:schemeClr val="bg2"/>
                </a:solidFill>
              </a:rPr>
              <a:t>Periodic check should be performed at SG meetings to identify Questions that are candidate for deletion, e.g. </a:t>
            </a:r>
          </a:p>
          <a:p>
            <a:pPr marL="742950" lvl="1" indent="-285750">
              <a:lnSpc>
                <a:spcPct val="90000"/>
              </a:lnSpc>
              <a:spcBef>
                <a:spcPct val="20000"/>
              </a:spcBef>
              <a:buClr>
                <a:srgbClr val="FF0000"/>
              </a:buClr>
              <a:buSzPct val="70000"/>
              <a:buFont typeface="Verdana" pitchFamily="34" charset="0"/>
              <a:buChar char="–"/>
            </a:pPr>
            <a:r>
              <a:rPr lang="en-US" sz="2000">
                <a:solidFill>
                  <a:schemeClr val="bg2"/>
                </a:solidFill>
              </a:rPr>
              <a:t>work terminated</a:t>
            </a:r>
          </a:p>
          <a:p>
            <a:pPr marL="742950" lvl="1" indent="-285750">
              <a:lnSpc>
                <a:spcPct val="90000"/>
              </a:lnSpc>
              <a:spcBef>
                <a:spcPct val="20000"/>
              </a:spcBef>
              <a:buClr>
                <a:srgbClr val="FF0000"/>
              </a:buClr>
              <a:buSzPct val="70000"/>
              <a:buFont typeface="Verdana" pitchFamily="34" charset="0"/>
              <a:buChar char="–"/>
            </a:pPr>
            <a:r>
              <a:rPr lang="en-US" sz="2000">
                <a:solidFill>
                  <a:schemeClr val="bg2"/>
                </a:solidFill>
              </a:rPr>
              <a:t>not receiving Contributions for current and two previous meetings</a:t>
            </a:r>
          </a:p>
          <a:p>
            <a:pPr marL="342900" indent="-342900">
              <a:lnSpc>
                <a:spcPct val="90000"/>
              </a:lnSpc>
              <a:spcBef>
                <a:spcPct val="20000"/>
              </a:spcBef>
              <a:buSzPct val="75000"/>
              <a:buFontTx/>
              <a:buBlip>
                <a:blip r:embed="rId3"/>
              </a:buBlip>
            </a:pPr>
            <a:r>
              <a:rPr lang="en-US">
                <a:solidFill>
                  <a:schemeClr val="bg2"/>
                </a:solidFill>
              </a:rPr>
              <a:t>Special consideration can be given to “strategic Questions”</a:t>
            </a:r>
          </a:p>
        </p:txBody>
      </p:sp>
      <p:sp>
        <p:nvSpPr>
          <p:cNvPr id="18439" name="Rectangle 10"/>
          <p:cNvSpPr>
            <a:spLocks noChangeArrowheads="1"/>
          </p:cNvSpPr>
          <p:nvPr/>
        </p:nvSpPr>
        <p:spPr bwMode="auto">
          <a:xfrm>
            <a:off x="0" y="0"/>
            <a:ext cx="1135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30000"/>
              </a:spcBef>
            </a:pPr>
            <a:r>
              <a:rPr lang="en-GB" sz="1400"/>
              <a:t>Res.1 §7.4</a:t>
            </a:r>
            <a:endParaRPr lang="en-US" sz="1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0E2EA813-DCA7-4EA3-B955-7B387A24A92B}" type="slidenum">
              <a:rPr lang="en-US" sz="1000" smtClean="0"/>
              <a:pPr/>
              <a:t>16</a:t>
            </a:fld>
            <a:endParaRPr lang="en-US" sz="1000" smtClean="0"/>
          </a:p>
        </p:txBody>
      </p:sp>
      <p:sp>
        <p:nvSpPr>
          <p:cNvPr id="19459" name="Rectangle 2"/>
          <p:cNvSpPr>
            <a:spLocks noGrp="1" noChangeArrowheads="1"/>
          </p:cNvSpPr>
          <p:nvPr>
            <p:ph type="title" idx="4294967295"/>
          </p:nvPr>
        </p:nvSpPr>
        <p:spPr>
          <a:xfrm>
            <a:off x="0" y="2952750"/>
            <a:ext cx="9144000" cy="908050"/>
          </a:xfrm>
        </p:spPr>
        <p:txBody>
          <a:bodyPr/>
          <a:lstStyle/>
          <a:p>
            <a:r>
              <a:rPr lang="en-GB" altLang="ja-JP" smtClean="0">
                <a:ea typeface="MS Mincho" pitchFamily="49" charset="-128"/>
              </a:rPr>
              <a:t>Types of meeting documents and their usage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19350948-61A1-4D0D-A64A-A5E04959414D}" type="slidenum">
              <a:rPr lang="en-US" sz="1000" smtClean="0"/>
              <a:pPr/>
              <a:t>17</a:t>
            </a:fld>
            <a:endParaRPr lang="en-US" sz="1000" smtClean="0"/>
          </a:p>
        </p:txBody>
      </p:sp>
      <p:sp>
        <p:nvSpPr>
          <p:cNvPr id="20483" name="Rectangle 2"/>
          <p:cNvSpPr>
            <a:spLocks noGrp="1" noChangeArrowheads="1"/>
          </p:cNvSpPr>
          <p:nvPr>
            <p:ph type="title"/>
          </p:nvPr>
        </p:nvSpPr>
        <p:spPr/>
        <p:txBody>
          <a:bodyPr/>
          <a:lstStyle/>
          <a:p>
            <a:r>
              <a:rPr lang="en-US" smtClean="0"/>
              <a:t>SG Meeting documents</a:t>
            </a:r>
          </a:p>
        </p:txBody>
      </p:sp>
      <p:sp>
        <p:nvSpPr>
          <p:cNvPr id="20484" name="Rectangle 3"/>
          <p:cNvSpPr>
            <a:spLocks noGrp="1" noChangeArrowheads="1"/>
          </p:cNvSpPr>
          <p:nvPr>
            <p:ph type="body" idx="1"/>
          </p:nvPr>
        </p:nvSpPr>
        <p:spPr/>
        <p:txBody>
          <a:bodyPr/>
          <a:lstStyle/>
          <a:p>
            <a:pPr>
              <a:lnSpc>
                <a:spcPct val="90000"/>
              </a:lnSpc>
            </a:pPr>
            <a:r>
              <a:rPr lang="en-US" sz="2800" smtClean="0"/>
              <a:t>Formal meetings</a:t>
            </a:r>
          </a:p>
          <a:p>
            <a:pPr lvl="1">
              <a:lnSpc>
                <a:spcPct val="90000"/>
              </a:lnSpc>
            </a:pPr>
            <a:r>
              <a:rPr lang="en-US" sz="2400" smtClean="0"/>
              <a:t>Contributions </a:t>
            </a:r>
            <a:r>
              <a:rPr lang="en-US" sz="2400" smtClean="0">
                <a:solidFill>
                  <a:srgbClr val="FF9900"/>
                </a:solidFill>
                <a:sym typeface="Wingdings" pitchFamily="2" charset="2"/>
              </a:rPr>
              <a:t></a:t>
            </a:r>
            <a:r>
              <a:rPr lang="en-US" sz="2400" smtClean="0">
                <a:sym typeface="Wingdings" pitchFamily="2" charset="2"/>
              </a:rPr>
              <a:t> </a:t>
            </a:r>
            <a:r>
              <a:rPr lang="en-US" sz="2400" i="1" smtClean="0">
                <a:solidFill>
                  <a:srgbClr val="FF9900"/>
                </a:solidFill>
                <a:sym typeface="Wingdings" pitchFamily="2" charset="2"/>
              </a:rPr>
              <a:t>members only</a:t>
            </a:r>
            <a:endParaRPr lang="en-US" sz="2400" i="1" smtClean="0">
              <a:solidFill>
                <a:srgbClr val="FF9900"/>
              </a:solidFill>
            </a:endParaRPr>
          </a:p>
          <a:p>
            <a:pPr lvl="1">
              <a:lnSpc>
                <a:spcPct val="90000"/>
              </a:lnSpc>
            </a:pPr>
            <a:r>
              <a:rPr lang="en-US" sz="2400" smtClean="0"/>
              <a:t>Reports </a:t>
            </a:r>
            <a:r>
              <a:rPr lang="en-US" sz="2400" smtClean="0">
                <a:solidFill>
                  <a:srgbClr val="FF9900"/>
                </a:solidFill>
                <a:sym typeface="Wingdings" pitchFamily="2" charset="2"/>
              </a:rPr>
              <a:t> </a:t>
            </a:r>
            <a:r>
              <a:rPr lang="en-US" sz="2400" i="1" smtClean="0">
                <a:solidFill>
                  <a:srgbClr val="FF9900"/>
                </a:solidFill>
                <a:sym typeface="Wingdings" pitchFamily="2" charset="2"/>
              </a:rPr>
              <a:t>produced by TSB</a:t>
            </a:r>
            <a:endParaRPr lang="en-US" sz="2400" i="1" smtClean="0">
              <a:solidFill>
                <a:srgbClr val="FF9900"/>
              </a:solidFill>
            </a:endParaRPr>
          </a:p>
          <a:p>
            <a:pPr lvl="1">
              <a:lnSpc>
                <a:spcPct val="90000"/>
              </a:lnSpc>
            </a:pPr>
            <a:r>
              <a:rPr lang="en-US" sz="2400" smtClean="0"/>
              <a:t>Temporary documents </a:t>
            </a:r>
            <a:r>
              <a:rPr lang="en-US" sz="2400" smtClean="0">
                <a:solidFill>
                  <a:srgbClr val="FF9900"/>
                </a:solidFill>
                <a:sym typeface="Wingdings" pitchFamily="2" charset="2"/>
              </a:rPr>
              <a:t> </a:t>
            </a:r>
            <a:r>
              <a:rPr lang="en-US" sz="2400" i="1" smtClean="0">
                <a:solidFill>
                  <a:srgbClr val="FF9900"/>
                </a:solidFill>
                <a:sym typeface="Wingdings" pitchFamily="2" charset="2"/>
              </a:rPr>
              <a:t>SG officials</a:t>
            </a:r>
            <a:endParaRPr lang="en-US" sz="2400" i="1" smtClean="0">
              <a:solidFill>
                <a:srgbClr val="FF9900"/>
              </a:solidFill>
            </a:endParaRPr>
          </a:p>
          <a:p>
            <a:pPr lvl="2">
              <a:lnSpc>
                <a:spcPct val="90000"/>
              </a:lnSpc>
            </a:pPr>
            <a:r>
              <a:rPr lang="en-US" sz="2000" smtClean="0"/>
              <a:t>Also: Liaison Statements</a:t>
            </a:r>
          </a:p>
          <a:p>
            <a:pPr lvl="1">
              <a:lnSpc>
                <a:spcPct val="90000"/>
              </a:lnSpc>
            </a:pPr>
            <a:r>
              <a:rPr lang="en-US" sz="2400" smtClean="0"/>
              <a:t>Working documents </a:t>
            </a:r>
            <a:r>
              <a:rPr lang="en-US" sz="2400" smtClean="0">
                <a:solidFill>
                  <a:srgbClr val="FF9900"/>
                </a:solidFill>
                <a:sym typeface="Wingdings" pitchFamily="2" charset="2"/>
              </a:rPr>
              <a:t> </a:t>
            </a:r>
            <a:r>
              <a:rPr lang="en-US" sz="2400" i="1" smtClean="0">
                <a:solidFill>
                  <a:srgbClr val="FF9900"/>
                </a:solidFill>
                <a:sym typeface="Wingdings" pitchFamily="2" charset="2"/>
              </a:rPr>
              <a:t>these “do not exist”</a:t>
            </a:r>
            <a:endParaRPr lang="en-US" sz="2400" i="1" smtClean="0">
              <a:solidFill>
                <a:srgbClr val="FF9900"/>
              </a:solidFill>
            </a:endParaRPr>
          </a:p>
          <a:p>
            <a:pPr lvl="1">
              <a:lnSpc>
                <a:spcPct val="90000"/>
              </a:lnSpc>
            </a:pPr>
            <a:r>
              <a:rPr lang="en-US" sz="2400" smtClean="0"/>
              <a:t>[TSB] Circular Letters </a:t>
            </a:r>
            <a:r>
              <a:rPr lang="en-US" sz="2400" smtClean="0">
                <a:solidFill>
                  <a:srgbClr val="FF9900"/>
                </a:solidFill>
                <a:sym typeface="Wingdings" pitchFamily="2" charset="2"/>
              </a:rPr>
              <a:t> </a:t>
            </a:r>
            <a:r>
              <a:rPr lang="en-US" sz="2400" i="1" smtClean="0">
                <a:solidFill>
                  <a:srgbClr val="FF9900"/>
                </a:solidFill>
                <a:sym typeface="Wingdings" pitchFamily="2" charset="2"/>
              </a:rPr>
              <a:t>whole ITU membership</a:t>
            </a:r>
            <a:endParaRPr lang="en-US" sz="2400" smtClean="0"/>
          </a:p>
          <a:p>
            <a:pPr lvl="1">
              <a:lnSpc>
                <a:spcPct val="90000"/>
              </a:lnSpc>
            </a:pPr>
            <a:r>
              <a:rPr lang="en-US" sz="2400" smtClean="0"/>
              <a:t>[SG] Collective Letters </a:t>
            </a:r>
            <a:r>
              <a:rPr lang="en-US" sz="2400" smtClean="0">
                <a:solidFill>
                  <a:srgbClr val="FF9900"/>
                </a:solidFill>
                <a:sym typeface="Wingdings" pitchFamily="2" charset="2"/>
              </a:rPr>
              <a:t> </a:t>
            </a:r>
            <a:r>
              <a:rPr lang="en-US" sz="2400" i="1" smtClean="0">
                <a:solidFill>
                  <a:srgbClr val="FF9900"/>
                </a:solidFill>
                <a:sym typeface="Wingdings" pitchFamily="2" charset="2"/>
              </a:rPr>
              <a:t>only</a:t>
            </a:r>
            <a:r>
              <a:rPr lang="en-US" sz="2400" smtClean="0">
                <a:solidFill>
                  <a:srgbClr val="FF9900"/>
                </a:solidFill>
                <a:sym typeface="Wingdings" pitchFamily="2" charset="2"/>
              </a:rPr>
              <a:t> </a:t>
            </a:r>
            <a:r>
              <a:rPr lang="en-US" sz="2400" i="1" smtClean="0">
                <a:solidFill>
                  <a:srgbClr val="FF9900"/>
                </a:solidFill>
                <a:sym typeface="Wingdings" pitchFamily="2" charset="2"/>
              </a:rPr>
              <a:t>SG membership</a:t>
            </a:r>
            <a:endParaRPr lang="en-US" sz="2400" smtClean="0"/>
          </a:p>
          <a:p>
            <a:pPr>
              <a:lnSpc>
                <a:spcPct val="90000"/>
              </a:lnSpc>
            </a:pPr>
            <a:r>
              <a:rPr lang="en-US" sz="2800" smtClean="0"/>
              <a:t>Rapporteur group meetings</a:t>
            </a:r>
          </a:p>
          <a:p>
            <a:pPr lvl="1">
              <a:lnSpc>
                <a:spcPct val="90000"/>
              </a:lnSpc>
            </a:pPr>
            <a:r>
              <a:rPr lang="en-US" sz="2400" smtClean="0"/>
              <a:t>Rapporteur group documents</a:t>
            </a:r>
            <a:br>
              <a:rPr lang="en-US" sz="2400" smtClean="0"/>
            </a:br>
            <a:r>
              <a:rPr lang="en-US" sz="2400" smtClean="0"/>
              <a:t>(single or multiple series)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D99BEBB6-1694-4032-8F9D-0FBD2990A742}" type="slidenum">
              <a:rPr lang="en-US" sz="1000" smtClean="0"/>
              <a:pPr/>
              <a:t>18</a:t>
            </a:fld>
            <a:endParaRPr lang="en-US" sz="1000" smtClean="0"/>
          </a:p>
        </p:txBody>
      </p:sp>
      <p:sp>
        <p:nvSpPr>
          <p:cNvPr id="21507" name="Rectangle 2"/>
          <p:cNvSpPr>
            <a:spLocks noGrp="1" noChangeArrowheads="1"/>
          </p:cNvSpPr>
          <p:nvPr>
            <p:ph type="title"/>
          </p:nvPr>
        </p:nvSpPr>
        <p:spPr/>
        <p:txBody>
          <a:bodyPr/>
          <a:lstStyle/>
          <a:p>
            <a:r>
              <a:rPr lang="en-US" smtClean="0"/>
              <a:t>GSIs, JCAs, focus groups</a:t>
            </a:r>
          </a:p>
        </p:txBody>
      </p:sp>
      <p:sp>
        <p:nvSpPr>
          <p:cNvPr id="21508" name="Rectangle 3"/>
          <p:cNvSpPr>
            <a:spLocks noGrp="1" noChangeArrowheads="1"/>
          </p:cNvSpPr>
          <p:nvPr>
            <p:ph type="body" idx="4294967295"/>
          </p:nvPr>
        </p:nvSpPr>
        <p:spPr/>
        <p:txBody>
          <a:bodyPr/>
          <a:lstStyle/>
          <a:p>
            <a:pPr>
              <a:lnSpc>
                <a:spcPct val="90000"/>
              </a:lnSpc>
            </a:pPr>
            <a:r>
              <a:rPr lang="en-US" sz="2400" smtClean="0"/>
              <a:t>GSIs</a:t>
            </a:r>
          </a:p>
          <a:p>
            <a:pPr lvl="1">
              <a:lnSpc>
                <a:spcPct val="90000"/>
              </a:lnSpc>
            </a:pPr>
            <a:r>
              <a:rPr lang="en-US" sz="2000" smtClean="0"/>
              <a:t>Even though GSIs are not a group per se, some have a separate document series</a:t>
            </a:r>
          </a:p>
          <a:p>
            <a:pPr lvl="2">
              <a:lnSpc>
                <a:spcPct val="90000"/>
              </a:lnSpc>
            </a:pPr>
            <a:r>
              <a:rPr lang="en-US" sz="1800" smtClean="0"/>
              <a:t>Increase coordination of documents when meeting of RGs (not SGs)</a:t>
            </a:r>
          </a:p>
          <a:p>
            <a:pPr lvl="2">
              <a:lnSpc>
                <a:spcPct val="90000"/>
              </a:lnSpc>
            </a:pPr>
            <a:r>
              <a:rPr lang="en-US" sz="1800" smtClean="0"/>
              <a:t>Better visibility</a:t>
            </a:r>
          </a:p>
          <a:p>
            <a:pPr lvl="1">
              <a:lnSpc>
                <a:spcPct val="90000"/>
              </a:lnSpc>
            </a:pPr>
            <a:r>
              <a:rPr lang="en-US" sz="2000" smtClean="0"/>
              <a:t>Handling similar to formal meeting documents</a:t>
            </a:r>
          </a:p>
          <a:p>
            <a:pPr>
              <a:lnSpc>
                <a:spcPct val="90000"/>
              </a:lnSpc>
            </a:pPr>
            <a:r>
              <a:rPr lang="en-US" sz="2400" smtClean="0"/>
              <a:t>Focus groups</a:t>
            </a:r>
          </a:p>
          <a:p>
            <a:pPr lvl="1">
              <a:lnSpc>
                <a:spcPct val="90000"/>
              </a:lnSpc>
            </a:pPr>
            <a:r>
              <a:rPr lang="en-US" sz="2000" smtClean="0"/>
              <a:t>They define their own series, from simple (single series) to complex ones (Inputs, outputs, TDs, LS, reports, etc)</a:t>
            </a:r>
          </a:p>
          <a:p>
            <a:pPr lvl="2">
              <a:lnSpc>
                <a:spcPct val="90000"/>
              </a:lnSpc>
            </a:pPr>
            <a:r>
              <a:rPr lang="en-US" sz="1800" smtClean="0"/>
              <a:t>BUT Practice shows it should be as simple as possible</a:t>
            </a:r>
          </a:p>
          <a:p>
            <a:pPr>
              <a:lnSpc>
                <a:spcPct val="90000"/>
              </a:lnSpc>
            </a:pPr>
            <a:r>
              <a:rPr lang="en-US" sz="2400" smtClean="0"/>
              <a:t>JCAs</a:t>
            </a:r>
          </a:p>
          <a:p>
            <a:pPr lvl="1">
              <a:lnSpc>
                <a:spcPct val="90000"/>
              </a:lnSpc>
            </a:pPr>
            <a:r>
              <a:rPr lang="en-US" sz="2000" smtClean="0"/>
              <a:t>Also define their own documentation system, usually kept simple, if exists at 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D45E89B8-0915-436E-8B39-953AA8E04F13}" type="slidenum">
              <a:rPr lang="en-US" sz="1000" smtClean="0"/>
              <a:pPr/>
              <a:t>19</a:t>
            </a:fld>
            <a:endParaRPr lang="en-US" sz="1000" smtClean="0"/>
          </a:p>
        </p:txBody>
      </p:sp>
      <p:sp>
        <p:nvSpPr>
          <p:cNvPr id="22531" name="Rectangle 2"/>
          <p:cNvSpPr>
            <a:spLocks noGrp="1" noChangeArrowheads="1"/>
          </p:cNvSpPr>
          <p:nvPr>
            <p:ph type="title" idx="4294967295"/>
          </p:nvPr>
        </p:nvSpPr>
        <p:spPr>
          <a:xfrm>
            <a:off x="0" y="2974975"/>
            <a:ext cx="9144000" cy="908050"/>
          </a:xfrm>
        </p:spPr>
        <p:txBody>
          <a:bodyPr/>
          <a:lstStyle/>
          <a:p>
            <a:r>
              <a:rPr lang="en-GB" altLang="ja-JP" smtClean="0">
                <a:ea typeface="MS Mincho" pitchFamily="49" charset="-128"/>
              </a:rPr>
              <a:t>Working with outside organizations</a:t>
            </a:r>
          </a:p>
        </p:txBody>
      </p:sp>
      <p:sp>
        <p:nvSpPr>
          <p:cNvPr id="22532" name="Rectangle 3"/>
          <p:cNvSpPr>
            <a:spLocks noGrp="1" noChangeArrowheads="1"/>
          </p:cNvSpPr>
          <p:nvPr>
            <p:ph type="body" idx="4294967295"/>
          </p:nvPr>
        </p:nvSpPr>
        <p:spPr>
          <a:xfrm>
            <a:off x="250825" y="4724400"/>
            <a:ext cx="8642350" cy="1328738"/>
          </a:xfrm>
        </p:spPr>
        <p:txBody>
          <a:bodyPr/>
          <a:lstStyle/>
          <a:p>
            <a:r>
              <a:rPr lang="en-US" smtClean="0"/>
              <a:t>Rec. </a:t>
            </a:r>
            <a:r>
              <a:rPr lang="en-GB" altLang="ja-JP" smtClean="0">
                <a:ea typeface="MS Mincho" pitchFamily="49" charset="-128"/>
              </a:rPr>
              <a:t>A.4, A.6 and A.5</a:t>
            </a:r>
          </a:p>
          <a:p>
            <a:r>
              <a:rPr lang="en-GB" altLang="ja-JP" smtClean="0">
                <a:ea typeface="MS Mincho" pitchFamily="49" charset="-128"/>
              </a:rPr>
              <a:t>Rec. A.23</a:t>
            </a:r>
            <a:r>
              <a:rPr lang="en-US" smtClean="0"/>
              <a:t> </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D763461E-2303-4EB9-B435-D191CE6DC8C9}" type="slidenum">
              <a:rPr lang="en-US" sz="1000" smtClean="0"/>
              <a:pPr/>
              <a:t>2</a:t>
            </a:fld>
            <a:endParaRPr lang="en-US" sz="1000" smtClean="0"/>
          </a:p>
        </p:txBody>
      </p:sp>
      <p:sp>
        <p:nvSpPr>
          <p:cNvPr id="5123" name="Rectangle 2"/>
          <p:cNvSpPr>
            <a:spLocks noGrp="1" noChangeArrowheads="1"/>
          </p:cNvSpPr>
          <p:nvPr>
            <p:ph type="title" idx="4294967295"/>
          </p:nvPr>
        </p:nvSpPr>
        <p:spPr/>
        <p:txBody>
          <a:bodyPr/>
          <a:lstStyle/>
          <a:p>
            <a:r>
              <a:rPr lang="en-US" smtClean="0"/>
              <a:t>Outline</a:t>
            </a:r>
          </a:p>
        </p:txBody>
      </p:sp>
      <p:sp>
        <p:nvSpPr>
          <p:cNvPr id="5124" name="Rectangle 3"/>
          <p:cNvSpPr>
            <a:spLocks noGrp="1" noChangeArrowheads="1"/>
          </p:cNvSpPr>
          <p:nvPr>
            <p:ph type="body" idx="4294967295"/>
          </p:nvPr>
        </p:nvSpPr>
        <p:spPr>
          <a:xfrm>
            <a:off x="214313" y="1214438"/>
            <a:ext cx="8642350" cy="4573587"/>
          </a:xfrm>
        </p:spPr>
        <p:txBody>
          <a:bodyPr/>
          <a:lstStyle/>
          <a:p>
            <a:pPr marL="609600" indent="-609600">
              <a:lnSpc>
                <a:spcPct val="110000"/>
              </a:lnSpc>
              <a:buSzTx/>
              <a:buFontTx/>
              <a:buAutoNum type="arabicPeriod"/>
            </a:pPr>
            <a:r>
              <a:rPr lang="en-US" sz="2000" smtClean="0"/>
              <a:t>Role of chairmen, Rapporteurs, editors, liaison officers etc.</a:t>
            </a:r>
          </a:p>
          <a:p>
            <a:pPr marL="609600" indent="-609600">
              <a:lnSpc>
                <a:spcPct val="110000"/>
              </a:lnSpc>
              <a:buSzTx/>
              <a:buFontTx/>
              <a:buAutoNum type="arabicPeriod"/>
            </a:pPr>
            <a:r>
              <a:rPr lang="en-US" sz="2000" smtClean="0"/>
              <a:t>Modifying or creating new Questions</a:t>
            </a:r>
          </a:p>
          <a:p>
            <a:pPr marL="609600" indent="-609600">
              <a:lnSpc>
                <a:spcPct val="110000"/>
              </a:lnSpc>
              <a:buSzTx/>
              <a:buFontTx/>
              <a:buAutoNum type="arabicPeriod"/>
            </a:pPr>
            <a:r>
              <a:rPr lang="en-US" sz="2000" smtClean="0"/>
              <a:t>Types of meeting document and their usage</a:t>
            </a:r>
          </a:p>
          <a:p>
            <a:pPr marL="609600" indent="-609600">
              <a:lnSpc>
                <a:spcPct val="110000"/>
              </a:lnSpc>
              <a:buSzTx/>
              <a:buFontTx/>
              <a:buAutoNum type="arabicPeriod"/>
            </a:pPr>
            <a:r>
              <a:rPr lang="en-US" sz="2000" smtClean="0"/>
              <a:t>Coordination of the work (liaisons, GSI, JCA …)</a:t>
            </a:r>
          </a:p>
          <a:p>
            <a:pPr marL="609600" indent="-609600">
              <a:lnSpc>
                <a:spcPct val="110000"/>
              </a:lnSpc>
              <a:buSzTx/>
              <a:buFontTx/>
              <a:buAutoNum type="arabicPeriod"/>
            </a:pPr>
            <a:r>
              <a:rPr lang="en-US" sz="2000" smtClean="0"/>
              <a:t>Working with outside organizations: A.4, A.6 and A.5; A.23</a:t>
            </a:r>
          </a:p>
          <a:p>
            <a:pPr marL="609600" indent="-609600">
              <a:lnSpc>
                <a:spcPct val="110000"/>
              </a:lnSpc>
              <a:buSzTx/>
              <a:buFontTx/>
              <a:buAutoNum type="arabicPeriod"/>
            </a:pPr>
            <a:r>
              <a:rPr lang="en-US" sz="2000" smtClean="0"/>
              <a:t>Meetings outside Geneva</a:t>
            </a:r>
          </a:p>
          <a:p>
            <a:pPr marL="609600" indent="-609600">
              <a:lnSpc>
                <a:spcPct val="110000"/>
              </a:lnSpc>
              <a:buSzTx/>
              <a:buFontTx/>
              <a:buAutoNum type="arabicPeriod"/>
            </a:pPr>
            <a:r>
              <a:rPr lang="en-US" sz="2000" smtClean="0"/>
              <a:t>Electronic meetings</a:t>
            </a:r>
          </a:p>
          <a:p>
            <a:pPr marL="609600" indent="-609600">
              <a:lnSpc>
                <a:spcPct val="110000"/>
              </a:lnSpc>
              <a:buSzTx/>
              <a:buFontTx/>
              <a:buAutoNum type="arabicPeriod"/>
            </a:pPr>
            <a:r>
              <a:rPr lang="en-US" sz="2000" smtClean="0"/>
              <a:t>Rapporteur meetings </a:t>
            </a:r>
          </a:p>
          <a:p>
            <a:pPr marL="609600" indent="-609600">
              <a:lnSpc>
                <a:spcPct val="110000"/>
              </a:lnSpc>
              <a:buSzTx/>
              <a:buFontTx/>
              <a:buAutoNum type="arabicPeriod"/>
            </a:pPr>
            <a:r>
              <a:rPr lang="en-GB" sz="2000" smtClean="0"/>
              <a:t>Alternative approval process (AAP) for ITU-T Recommendations</a:t>
            </a:r>
            <a:endParaRPr lang="en-US" sz="2000" smtClean="0"/>
          </a:p>
          <a:p>
            <a:pPr marL="609600" indent="-609600">
              <a:lnSpc>
                <a:spcPct val="110000"/>
              </a:lnSpc>
              <a:buSzTx/>
              <a:buFontTx/>
              <a:buAutoNum type="arabicPeriod"/>
            </a:pPr>
            <a:r>
              <a:rPr lang="en-US" sz="2000" smtClean="0"/>
              <a:t>Author’s guide for drafting  ITU-T Recommendations</a:t>
            </a:r>
          </a:p>
          <a:p>
            <a:pPr marL="609600" indent="-609600">
              <a:lnSpc>
                <a:spcPct val="110000"/>
              </a:lnSpc>
              <a:buSzTx/>
              <a:buFontTx/>
              <a:buNone/>
            </a:pPr>
            <a:endParaRPr lang="en-US" sz="2000" smtClean="0"/>
          </a:p>
          <a:p>
            <a:pPr marL="609600" indent="-609600">
              <a:lnSpc>
                <a:spcPct val="110000"/>
              </a:lnSpc>
              <a:buSzTx/>
              <a:buFontTx/>
              <a:buAutoNum type="arabicPeriod"/>
            </a:pPr>
            <a:endParaRPr lang="en-US" sz="20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57EC843E-6400-444A-947C-AAD390618B42}" type="slidenum">
              <a:rPr lang="en-US" sz="1000" smtClean="0"/>
              <a:pPr/>
              <a:t>20</a:t>
            </a:fld>
            <a:endParaRPr lang="en-US" sz="1000" smtClean="0"/>
          </a:p>
        </p:txBody>
      </p:sp>
      <p:sp>
        <p:nvSpPr>
          <p:cNvPr id="23555" name="Rectangle 2"/>
          <p:cNvSpPr>
            <a:spLocks noGrp="1" noChangeArrowheads="1"/>
          </p:cNvSpPr>
          <p:nvPr>
            <p:ph type="title"/>
          </p:nvPr>
        </p:nvSpPr>
        <p:spPr/>
        <p:txBody>
          <a:bodyPr/>
          <a:lstStyle/>
          <a:p>
            <a:r>
              <a:rPr lang="en-GB" altLang="ja-JP" smtClean="0">
                <a:ea typeface="MS Mincho" pitchFamily="49" charset="-128"/>
              </a:rPr>
              <a:t>Workshops, seminars</a:t>
            </a:r>
          </a:p>
        </p:txBody>
      </p:sp>
      <p:sp>
        <p:nvSpPr>
          <p:cNvPr id="23556" name="Rectangle 3"/>
          <p:cNvSpPr>
            <a:spLocks noGrp="1" noChangeArrowheads="1"/>
          </p:cNvSpPr>
          <p:nvPr>
            <p:ph type="body" idx="1"/>
          </p:nvPr>
        </p:nvSpPr>
        <p:spPr>
          <a:xfrm>
            <a:off x="250825" y="981075"/>
            <a:ext cx="8642350" cy="5327650"/>
          </a:xfrm>
        </p:spPr>
        <p:txBody>
          <a:bodyPr/>
          <a:lstStyle/>
          <a:p>
            <a:pPr>
              <a:lnSpc>
                <a:spcPct val="80000"/>
              </a:lnSpc>
              <a:spcBef>
                <a:spcPct val="40000"/>
              </a:spcBef>
            </a:pPr>
            <a:r>
              <a:rPr lang="en-US" sz="2000" smtClean="0"/>
              <a:t>Both a promotion and a working tool</a:t>
            </a:r>
          </a:p>
          <a:p>
            <a:pPr>
              <a:lnSpc>
                <a:spcPct val="80000"/>
              </a:lnSpc>
              <a:spcBef>
                <a:spcPct val="40000"/>
              </a:spcBef>
            </a:pPr>
            <a:r>
              <a:rPr lang="en-US" sz="2000" smtClean="0"/>
              <a:t>Logistic support of TSB, technical lead from the SG</a:t>
            </a:r>
          </a:p>
          <a:p>
            <a:pPr>
              <a:lnSpc>
                <a:spcPct val="80000"/>
              </a:lnSpc>
              <a:spcBef>
                <a:spcPct val="40000"/>
              </a:spcBef>
            </a:pPr>
            <a:r>
              <a:rPr lang="en-US" sz="2000" smtClean="0"/>
              <a:t>Two formats:</a:t>
            </a:r>
          </a:p>
          <a:p>
            <a:pPr lvl="1">
              <a:lnSpc>
                <a:spcPct val="80000"/>
              </a:lnSpc>
              <a:spcBef>
                <a:spcPct val="40000"/>
              </a:spcBef>
            </a:pPr>
            <a:r>
              <a:rPr lang="en-US" sz="1800" smtClean="0"/>
              <a:t>Workshops – </a:t>
            </a:r>
            <a:r>
              <a:rPr lang="en-GB" sz="1800" smtClean="0"/>
              <a:t>demonstrations, technical issue resolution, and for the creation of specific deliverables </a:t>
            </a:r>
            <a:endParaRPr lang="en-US" sz="1800" smtClean="0"/>
          </a:p>
          <a:p>
            <a:pPr lvl="1">
              <a:lnSpc>
                <a:spcPct val="80000"/>
              </a:lnSpc>
              <a:spcBef>
                <a:spcPct val="40000"/>
              </a:spcBef>
            </a:pPr>
            <a:r>
              <a:rPr lang="en-US" sz="1800" smtClean="0"/>
              <a:t>Seminars – </a:t>
            </a:r>
            <a:r>
              <a:rPr lang="en-GB" sz="1800" smtClean="0"/>
              <a:t>sharing ITU-T vision and technical knowledge</a:t>
            </a:r>
          </a:p>
          <a:p>
            <a:pPr lvl="1">
              <a:lnSpc>
                <a:spcPct val="80000"/>
              </a:lnSpc>
              <a:spcBef>
                <a:spcPct val="40000"/>
              </a:spcBef>
            </a:pPr>
            <a:r>
              <a:rPr lang="en-US" sz="1800" i="1" smtClean="0"/>
              <a:t>Various designations: workshops, seminars, tutorials, symposia, forums, etc</a:t>
            </a:r>
          </a:p>
          <a:p>
            <a:pPr>
              <a:lnSpc>
                <a:spcPct val="80000"/>
              </a:lnSpc>
              <a:spcBef>
                <a:spcPct val="40000"/>
              </a:spcBef>
            </a:pPr>
            <a:r>
              <a:rPr lang="en-US" sz="2000" smtClean="0"/>
              <a:t>Various focus:</a:t>
            </a:r>
          </a:p>
          <a:p>
            <a:pPr lvl="1">
              <a:lnSpc>
                <a:spcPct val="80000"/>
              </a:lnSpc>
              <a:spcBef>
                <a:spcPct val="40000"/>
              </a:spcBef>
            </a:pPr>
            <a:r>
              <a:rPr lang="en-US" sz="1800" smtClean="0"/>
              <a:t>Study group strategy focused</a:t>
            </a:r>
          </a:p>
          <a:p>
            <a:pPr lvl="1">
              <a:lnSpc>
                <a:spcPct val="80000"/>
              </a:lnSpc>
              <a:spcBef>
                <a:spcPct val="40000"/>
              </a:spcBef>
            </a:pPr>
            <a:r>
              <a:rPr lang="en-US" sz="1800" smtClean="0"/>
              <a:t>Information focused</a:t>
            </a:r>
          </a:p>
          <a:p>
            <a:pPr lvl="1">
              <a:lnSpc>
                <a:spcPct val="80000"/>
              </a:lnSpc>
              <a:spcBef>
                <a:spcPct val="40000"/>
              </a:spcBef>
            </a:pPr>
            <a:r>
              <a:rPr lang="en-US" sz="1800" smtClean="0"/>
              <a:t>Tutorial focused</a:t>
            </a:r>
          </a:p>
          <a:p>
            <a:pPr lvl="1">
              <a:lnSpc>
                <a:spcPct val="80000"/>
              </a:lnSpc>
              <a:spcBef>
                <a:spcPct val="40000"/>
              </a:spcBef>
            </a:pPr>
            <a:r>
              <a:rPr lang="en-US" sz="1800" smtClean="0"/>
              <a:t>Promotion focused</a:t>
            </a:r>
          </a:p>
          <a:p>
            <a:pPr>
              <a:lnSpc>
                <a:spcPct val="80000"/>
              </a:lnSpc>
              <a:spcBef>
                <a:spcPct val="40000"/>
              </a:spcBef>
            </a:pPr>
            <a:r>
              <a:rPr lang="en-US" sz="2000" smtClean="0"/>
              <a:t>Audio and written archives: promotion and education tools</a:t>
            </a:r>
          </a:p>
          <a:p>
            <a:pPr>
              <a:lnSpc>
                <a:spcPct val="80000"/>
              </a:lnSpc>
              <a:spcBef>
                <a:spcPct val="40000"/>
              </a:spcBef>
            </a:pPr>
            <a:r>
              <a:rPr lang="en-US" sz="2000" smtClean="0"/>
              <a:t>Updated list (and link to past ones): </a:t>
            </a:r>
            <a:br>
              <a:rPr lang="en-US" sz="2000" smtClean="0"/>
            </a:br>
            <a:r>
              <a:rPr lang="en-US" sz="2000" smtClean="0">
                <a:hlinkClick r:id="rId3"/>
              </a:rPr>
              <a:t>http://itu.int/ITU-T/worksem</a:t>
            </a:r>
            <a:r>
              <a:rPr lang="en-US" sz="200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F0F3BB5F-DABF-495E-AB11-395327B2230F}" type="slidenum">
              <a:rPr lang="en-US" sz="1000" smtClean="0"/>
              <a:pPr/>
              <a:t>21</a:t>
            </a:fld>
            <a:endParaRPr lang="en-US" sz="1000" smtClean="0"/>
          </a:p>
        </p:txBody>
      </p:sp>
      <p:sp>
        <p:nvSpPr>
          <p:cNvPr id="24579" name="Rectangle 2"/>
          <p:cNvSpPr>
            <a:spLocks noGrp="1" noChangeArrowheads="1"/>
          </p:cNvSpPr>
          <p:nvPr>
            <p:ph type="title"/>
          </p:nvPr>
        </p:nvSpPr>
        <p:spPr/>
        <p:txBody>
          <a:bodyPr/>
          <a:lstStyle/>
          <a:p>
            <a:r>
              <a:rPr lang="en-US" sz="3200" smtClean="0"/>
              <a:t>Forums, consortia and regional SDOs </a:t>
            </a:r>
          </a:p>
        </p:txBody>
      </p:sp>
      <p:sp>
        <p:nvSpPr>
          <p:cNvPr id="24580" name="Rectangle 3"/>
          <p:cNvSpPr>
            <a:spLocks noGrp="1" noChangeArrowheads="1"/>
          </p:cNvSpPr>
          <p:nvPr>
            <p:ph type="body" idx="1"/>
          </p:nvPr>
        </p:nvSpPr>
        <p:spPr/>
        <p:txBody>
          <a:bodyPr/>
          <a:lstStyle/>
          <a:p>
            <a:pPr>
              <a:lnSpc>
                <a:spcPct val="90000"/>
              </a:lnSpc>
            </a:pPr>
            <a:r>
              <a:rPr lang="en-US" sz="2400" smtClean="0"/>
              <a:t>Qualification for exchanging information:</a:t>
            </a:r>
          </a:p>
          <a:p>
            <a:pPr lvl="1">
              <a:lnSpc>
                <a:spcPct val="90000"/>
              </a:lnSpc>
            </a:pPr>
            <a:r>
              <a:rPr lang="en-US" sz="2000" smtClean="0"/>
              <a:t>Forums, consortia: Rec. A.4</a:t>
            </a:r>
          </a:p>
          <a:p>
            <a:pPr lvl="1">
              <a:lnSpc>
                <a:spcPct val="90000"/>
              </a:lnSpc>
            </a:pPr>
            <a:r>
              <a:rPr lang="en-US" sz="2000" smtClean="0"/>
              <a:t>Regional SDOs: Rec. A.6</a:t>
            </a:r>
          </a:p>
          <a:p>
            <a:pPr lvl="1">
              <a:lnSpc>
                <a:spcPct val="90000"/>
              </a:lnSpc>
            </a:pPr>
            <a:r>
              <a:rPr lang="en-US" sz="2000" smtClean="0"/>
              <a:t>Exchange of messages with non-qualified organizations is also possible</a:t>
            </a:r>
          </a:p>
          <a:p>
            <a:pPr>
              <a:lnSpc>
                <a:spcPct val="90000"/>
              </a:lnSpc>
            </a:pPr>
            <a:r>
              <a:rPr lang="en-US" sz="2400" smtClean="0"/>
              <a:t>Qualification for normative referencing</a:t>
            </a:r>
          </a:p>
          <a:p>
            <a:pPr lvl="1">
              <a:lnSpc>
                <a:spcPct val="90000"/>
              </a:lnSpc>
            </a:pPr>
            <a:r>
              <a:rPr lang="en-US" sz="2000" smtClean="0"/>
              <a:t>Rec. A.5</a:t>
            </a:r>
          </a:p>
          <a:p>
            <a:pPr lvl="1">
              <a:lnSpc>
                <a:spcPct val="90000"/>
              </a:lnSpc>
            </a:pPr>
            <a:r>
              <a:rPr lang="en-US" sz="2000" smtClean="0"/>
              <a:t>Objective: ensure implementability of ITU-T Recommendations (access to text, RAND IPRs, stability of text, consensus-based, etc)</a:t>
            </a:r>
          </a:p>
          <a:p>
            <a:pPr>
              <a:lnSpc>
                <a:spcPct val="90000"/>
              </a:lnSpc>
            </a:pPr>
            <a:r>
              <a:rPr lang="en-US" sz="2400" smtClean="0"/>
              <a:t>Initiated by the SG or by the external organization</a:t>
            </a:r>
          </a:p>
          <a:p>
            <a:pPr lvl="1">
              <a:lnSpc>
                <a:spcPct val="90000"/>
              </a:lnSpc>
            </a:pPr>
            <a:r>
              <a:rPr lang="en-US" sz="2000" smtClean="0"/>
              <a:t>Via the TSB director</a:t>
            </a:r>
          </a:p>
          <a:p>
            <a:pPr>
              <a:lnSpc>
                <a:spcPct val="90000"/>
              </a:lnSpc>
            </a:pPr>
            <a:r>
              <a:rPr lang="en-US" sz="2400" smtClean="0"/>
              <a:t>List of qualified organizations on ITU-T website</a:t>
            </a:r>
            <a:br>
              <a:rPr lang="en-US" sz="2400" smtClean="0"/>
            </a:br>
            <a:r>
              <a:rPr lang="en-US" sz="2400" smtClean="0">
                <a:sym typeface="Wingdings" pitchFamily="2" charset="2"/>
              </a:rPr>
              <a:t> </a:t>
            </a:r>
            <a:r>
              <a:rPr lang="en-US" sz="2400" smtClean="0">
                <a:sym typeface="Wingdings" pitchFamily="2" charset="2"/>
                <a:hlinkClick r:id="rId3"/>
              </a:rPr>
              <a:t>http://itu.int/ITU-T/lists/qualified.aspx</a:t>
            </a:r>
            <a:r>
              <a:rPr lang="en-US" sz="2400" smtClean="0">
                <a:sym typeface="Wingdings" pitchFamily="2" charset="2"/>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924EC34A-3DF6-4F19-BB69-4CAE24C7194E}" type="slidenum">
              <a:rPr lang="en-US" sz="1000" smtClean="0"/>
              <a:pPr/>
              <a:t>22</a:t>
            </a:fld>
            <a:endParaRPr lang="en-US" sz="1000" smtClean="0"/>
          </a:p>
        </p:txBody>
      </p:sp>
      <p:sp>
        <p:nvSpPr>
          <p:cNvPr id="25603" name="Title 5"/>
          <p:cNvSpPr>
            <a:spLocks noGrp="1"/>
          </p:cNvSpPr>
          <p:nvPr>
            <p:ph type="title" idx="4294967295"/>
          </p:nvPr>
        </p:nvSpPr>
        <p:spPr>
          <a:xfrm>
            <a:off x="0" y="2974975"/>
            <a:ext cx="9144000" cy="908050"/>
          </a:xfrm>
        </p:spPr>
        <p:txBody>
          <a:bodyPr/>
          <a:lstStyle/>
          <a:p>
            <a:r>
              <a:rPr lang="en-US" smtClean="0"/>
              <a:t>About meetings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54268B7E-FB84-49A9-8A5F-4CD56BBC7BC2}" type="slidenum">
              <a:rPr lang="en-US" sz="1000" smtClean="0"/>
              <a:pPr/>
              <a:t>23</a:t>
            </a:fld>
            <a:endParaRPr lang="en-US" sz="1000" smtClean="0"/>
          </a:p>
        </p:txBody>
      </p:sp>
      <p:sp>
        <p:nvSpPr>
          <p:cNvPr id="26627" name="Title 4"/>
          <p:cNvSpPr>
            <a:spLocks noGrp="1"/>
          </p:cNvSpPr>
          <p:nvPr>
            <p:ph type="title"/>
          </p:nvPr>
        </p:nvSpPr>
        <p:spPr/>
        <p:txBody>
          <a:bodyPr/>
          <a:lstStyle/>
          <a:p>
            <a:r>
              <a:rPr lang="en-US" smtClean="0"/>
              <a:t>Types of meetings</a:t>
            </a:r>
          </a:p>
        </p:txBody>
      </p:sp>
      <p:sp>
        <p:nvSpPr>
          <p:cNvPr id="26629" name="Content Placeholder 5"/>
          <p:cNvSpPr>
            <a:spLocks noGrp="1"/>
          </p:cNvSpPr>
          <p:nvPr>
            <p:ph idx="4294967295"/>
          </p:nvPr>
        </p:nvSpPr>
        <p:spPr/>
        <p:txBody>
          <a:bodyPr/>
          <a:lstStyle/>
          <a:p>
            <a:pPr>
              <a:lnSpc>
                <a:spcPct val="80000"/>
              </a:lnSpc>
              <a:defRPr/>
            </a:pPr>
            <a:r>
              <a:rPr lang="en-US" sz="2600" b="1" dirty="0" smtClean="0">
                <a:effectLst>
                  <a:outerShdw blurRad="38100" dist="38100" dir="2700000" algn="tl">
                    <a:srgbClr val="000000">
                      <a:alpha val="43137"/>
                    </a:srgbClr>
                  </a:outerShdw>
                </a:effectLst>
              </a:rPr>
              <a:t>“Formal” meetings:</a:t>
            </a:r>
          </a:p>
          <a:p>
            <a:pPr lvl="1">
              <a:lnSpc>
                <a:spcPct val="80000"/>
              </a:lnSpc>
              <a:defRPr/>
            </a:pPr>
            <a:r>
              <a:rPr lang="en-US" sz="2200" dirty="0" smtClean="0"/>
              <a:t>TSAG, Study Group and Working Party meetings</a:t>
            </a:r>
          </a:p>
          <a:p>
            <a:pPr lvl="1">
              <a:lnSpc>
                <a:spcPct val="80000"/>
              </a:lnSpc>
              <a:buFont typeface="Verdana" pitchFamily="34" charset="0"/>
              <a:buNone/>
              <a:defRPr/>
            </a:pPr>
            <a:endParaRPr lang="en-US" sz="2200" dirty="0" smtClean="0"/>
          </a:p>
          <a:p>
            <a:pPr>
              <a:lnSpc>
                <a:spcPct val="80000"/>
              </a:lnSpc>
              <a:defRPr/>
            </a:pPr>
            <a:r>
              <a:rPr lang="en-US" sz="2600" b="1" dirty="0" smtClean="0">
                <a:effectLst>
                  <a:outerShdw blurRad="38100" dist="38100" dir="2700000" algn="tl">
                    <a:srgbClr val="000000">
                      <a:alpha val="43137"/>
                    </a:srgbClr>
                  </a:outerShdw>
                </a:effectLst>
              </a:rPr>
              <a:t>“Informal” meetings:</a:t>
            </a:r>
          </a:p>
          <a:p>
            <a:pPr lvl="1">
              <a:lnSpc>
                <a:spcPct val="80000"/>
              </a:lnSpc>
              <a:defRPr/>
            </a:pPr>
            <a:r>
              <a:rPr lang="en-US" sz="2200" dirty="0" smtClean="0">
                <a:solidFill>
                  <a:srgbClr val="FF0000"/>
                </a:solidFill>
              </a:rPr>
              <a:t>Electronic meetings</a:t>
            </a:r>
          </a:p>
          <a:p>
            <a:pPr lvl="1">
              <a:lnSpc>
                <a:spcPct val="80000"/>
              </a:lnSpc>
              <a:defRPr/>
            </a:pPr>
            <a:r>
              <a:rPr lang="en-US" sz="2200" dirty="0" err="1" smtClean="0">
                <a:solidFill>
                  <a:srgbClr val="FF0000"/>
                </a:solidFill>
              </a:rPr>
              <a:t>Rapporteur</a:t>
            </a:r>
            <a:r>
              <a:rPr lang="en-US" sz="2200" dirty="0" smtClean="0">
                <a:solidFill>
                  <a:srgbClr val="FF0000"/>
                </a:solidFill>
              </a:rPr>
              <a:t> &amp; ad hoc group meetings</a:t>
            </a:r>
          </a:p>
          <a:p>
            <a:pPr lvl="1">
              <a:lnSpc>
                <a:spcPct val="80000"/>
              </a:lnSpc>
              <a:defRPr/>
            </a:pPr>
            <a:r>
              <a:rPr lang="en-US" sz="2200" dirty="0" smtClean="0"/>
              <a:t>Correspondence groups (mostly TSAG)</a:t>
            </a:r>
          </a:p>
          <a:p>
            <a:pPr>
              <a:lnSpc>
                <a:spcPct val="80000"/>
              </a:lnSpc>
              <a:defRPr/>
            </a:pPr>
            <a:endParaRPr lang="en-US" sz="2600" dirty="0" smtClean="0"/>
          </a:p>
          <a:p>
            <a:pPr>
              <a:lnSpc>
                <a:spcPct val="80000"/>
              </a:lnSpc>
              <a:defRPr/>
            </a:pPr>
            <a:r>
              <a:rPr lang="en-US" sz="2600" dirty="0" smtClean="0"/>
              <a:t>Focus groups: case apart, as FGs define their own working methods</a:t>
            </a:r>
          </a:p>
          <a:p>
            <a:pPr>
              <a:lnSpc>
                <a:spcPct val="80000"/>
              </a:lnSpc>
              <a:defRPr/>
            </a:pPr>
            <a:endParaRPr lang="en-US" sz="2600" dirty="0" smtClean="0"/>
          </a:p>
          <a:p>
            <a:pPr>
              <a:lnSpc>
                <a:spcPct val="80000"/>
              </a:lnSpc>
              <a:defRPr/>
            </a:pPr>
            <a:r>
              <a:rPr lang="en-US" sz="2600" dirty="0" smtClean="0"/>
              <a:t>Focus here: SG and subordinated groups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7199E2CC-A636-426C-9B79-EC340E52AB4E}" type="slidenum">
              <a:rPr lang="en-US" sz="1000" smtClean="0"/>
              <a:pPr/>
              <a:t>24</a:t>
            </a:fld>
            <a:endParaRPr lang="en-US" sz="1000" smtClean="0"/>
          </a:p>
        </p:txBody>
      </p:sp>
      <p:sp>
        <p:nvSpPr>
          <p:cNvPr id="27651" name="Rectangle 2"/>
          <p:cNvSpPr>
            <a:spLocks noGrp="1" noChangeArrowheads="1"/>
          </p:cNvSpPr>
          <p:nvPr>
            <p:ph type="title"/>
          </p:nvPr>
        </p:nvSpPr>
        <p:spPr>
          <a:xfrm>
            <a:off x="0" y="0"/>
            <a:ext cx="9144000" cy="765175"/>
          </a:xfrm>
        </p:spPr>
        <p:txBody>
          <a:bodyPr/>
          <a:lstStyle/>
          <a:p>
            <a:r>
              <a:rPr lang="en-US" smtClean="0"/>
              <a:t>Comparison</a:t>
            </a:r>
          </a:p>
        </p:txBody>
      </p:sp>
      <p:sp>
        <p:nvSpPr>
          <p:cNvPr id="27652" name="Rectangle 3"/>
          <p:cNvSpPr>
            <a:spLocks noGrp="1" noChangeArrowheads="1"/>
          </p:cNvSpPr>
          <p:nvPr>
            <p:ph type="body" idx="1"/>
          </p:nvPr>
        </p:nvSpPr>
        <p:spPr>
          <a:xfrm>
            <a:off x="250825" y="692150"/>
            <a:ext cx="8642350" cy="4713288"/>
          </a:xfrm>
        </p:spPr>
        <p:txBody>
          <a:bodyPr/>
          <a:lstStyle/>
          <a:p>
            <a:pPr>
              <a:lnSpc>
                <a:spcPct val="80000"/>
              </a:lnSpc>
            </a:pPr>
            <a:r>
              <a:rPr lang="en-US" sz="2400" b="1" smtClean="0"/>
              <a:t>Formal meetings</a:t>
            </a:r>
          </a:p>
          <a:p>
            <a:pPr lvl="1">
              <a:lnSpc>
                <a:spcPct val="80000"/>
              </a:lnSpc>
            </a:pPr>
            <a:r>
              <a:rPr lang="en-US" sz="2000" smtClean="0"/>
              <a:t>Documentation controlled by TSB</a:t>
            </a:r>
          </a:p>
          <a:p>
            <a:pPr lvl="1">
              <a:lnSpc>
                <a:spcPct val="80000"/>
              </a:lnSpc>
            </a:pPr>
            <a:r>
              <a:rPr lang="en-US" sz="2000" smtClean="0"/>
              <a:t>Convened by a Collective Letter</a:t>
            </a:r>
          </a:p>
          <a:p>
            <a:pPr lvl="1">
              <a:lnSpc>
                <a:spcPct val="80000"/>
              </a:lnSpc>
            </a:pPr>
            <a:r>
              <a:rPr lang="en-US" sz="2000" smtClean="0"/>
              <a:t>Strict rules for documentation deadline and participation eligibility</a:t>
            </a:r>
          </a:p>
          <a:p>
            <a:pPr lvl="1">
              <a:lnSpc>
                <a:spcPct val="80000"/>
              </a:lnSpc>
            </a:pPr>
            <a:r>
              <a:rPr lang="en-US" sz="2000" smtClean="0"/>
              <a:t>Decision-making capability</a:t>
            </a:r>
          </a:p>
          <a:p>
            <a:pPr lvl="1">
              <a:lnSpc>
                <a:spcPct val="80000"/>
              </a:lnSpc>
            </a:pPr>
            <a:r>
              <a:rPr lang="en-US" sz="2000" smtClean="0"/>
              <a:t>Participation of secretariat </a:t>
            </a:r>
            <a:r>
              <a:rPr lang="en-US" sz="2000" smtClean="0">
                <a:sym typeface="Wingdings" pitchFamily="2" charset="2"/>
              </a:rPr>
              <a:t> Final reports </a:t>
            </a:r>
            <a:r>
              <a:rPr lang="en-US" sz="2000" smtClean="0"/>
              <a:t>by TSB</a:t>
            </a:r>
          </a:p>
          <a:p>
            <a:pPr>
              <a:lnSpc>
                <a:spcPct val="80000"/>
              </a:lnSpc>
            </a:pPr>
            <a:r>
              <a:rPr lang="en-US" sz="2400" b="1" smtClean="0"/>
              <a:t>Informal meetings </a:t>
            </a:r>
            <a:r>
              <a:rPr lang="en-US" sz="2400" i="1" smtClean="0">
                <a:solidFill>
                  <a:srgbClr val="FF0000"/>
                </a:solidFill>
              </a:rPr>
              <a:t>(incl. Rapporteur Group ones) </a:t>
            </a:r>
          </a:p>
          <a:p>
            <a:pPr lvl="1">
              <a:lnSpc>
                <a:spcPct val="80000"/>
              </a:lnSpc>
            </a:pPr>
            <a:r>
              <a:rPr lang="en-US" sz="2000" smtClean="0"/>
              <a:t>Documentation controlled by Rapporteur/Convener</a:t>
            </a:r>
          </a:p>
          <a:p>
            <a:pPr lvl="2">
              <a:lnSpc>
                <a:spcPct val="80000"/>
              </a:lnSpc>
            </a:pPr>
            <a:r>
              <a:rPr lang="en-US" sz="1800" smtClean="0"/>
              <a:t>Template, numbering, availability, archiving</a:t>
            </a:r>
          </a:p>
          <a:p>
            <a:pPr lvl="1">
              <a:lnSpc>
                <a:spcPct val="80000"/>
              </a:lnSpc>
            </a:pPr>
            <a:r>
              <a:rPr lang="en-US" sz="2000" smtClean="0"/>
              <a:t>Rapporteur is responsible for convening the meeting (see next slides re: steps)</a:t>
            </a:r>
          </a:p>
          <a:p>
            <a:pPr lvl="1">
              <a:lnSpc>
                <a:spcPct val="80000"/>
              </a:lnSpc>
            </a:pPr>
            <a:r>
              <a:rPr lang="en-US" sz="2000" smtClean="0"/>
              <a:t>Participation of non-members</a:t>
            </a:r>
          </a:p>
          <a:p>
            <a:pPr lvl="2">
              <a:lnSpc>
                <a:spcPct val="80000"/>
              </a:lnSpc>
            </a:pPr>
            <a:r>
              <a:rPr lang="en-US" sz="1800" smtClean="0"/>
              <a:t>Attendance versus written contributions</a:t>
            </a:r>
          </a:p>
          <a:p>
            <a:pPr lvl="1">
              <a:lnSpc>
                <a:spcPct val="80000"/>
              </a:lnSpc>
            </a:pPr>
            <a:r>
              <a:rPr lang="en-US" sz="2000" smtClean="0"/>
              <a:t>Consensus-building </a:t>
            </a:r>
            <a:r>
              <a:rPr lang="en-US" sz="2000" u="sng" smtClean="0"/>
              <a:t>but</a:t>
            </a:r>
            <a:r>
              <a:rPr lang="en-US" sz="2000" i="1" smtClean="0"/>
              <a:t> not</a:t>
            </a:r>
            <a:r>
              <a:rPr lang="en-US" sz="2000" smtClean="0"/>
              <a:t> decision-making</a:t>
            </a:r>
          </a:p>
          <a:p>
            <a:pPr lvl="1">
              <a:lnSpc>
                <a:spcPct val="80000"/>
              </a:lnSpc>
            </a:pPr>
            <a:r>
              <a:rPr lang="en-US" sz="2000" smtClean="0"/>
              <a:t>Secretariat not present </a:t>
            </a:r>
            <a:br>
              <a:rPr lang="en-US" sz="2000" smtClean="0"/>
            </a:br>
            <a:r>
              <a:rPr lang="en-US" sz="2000" smtClean="0">
                <a:sym typeface="Wingdings" pitchFamily="2" charset="2"/>
              </a:rPr>
              <a:t> </a:t>
            </a:r>
            <a:r>
              <a:rPr lang="en-US" sz="2000" smtClean="0"/>
              <a:t>reporting by Rapporteur/Convener</a:t>
            </a:r>
          </a:p>
          <a:p>
            <a:pPr>
              <a:lnSpc>
                <a:spcPct val="80000"/>
              </a:lnSpc>
            </a:pPr>
            <a:r>
              <a:rPr lang="en-US" sz="2400" smtClean="0"/>
              <a:t>BOTH types of meeting must be equally transparent</a:t>
            </a:r>
          </a:p>
          <a:p>
            <a:pPr lvl="1">
              <a:lnSpc>
                <a:spcPct val="80000"/>
              </a:lnSpc>
            </a:pPr>
            <a:endParaRPr lang="en-US" sz="20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E675C460-347B-4CC6-A980-5B835462CC56}" type="slidenum">
              <a:rPr lang="en-US" sz="1000" smtClean="0"/>
              <a:pPr/>
              <a:t>25</a:t>
            </a:fld>
            <a:endParaRPr lang="en-US" sz="1000" smtClean="0"/>
          </a:p>
        </p:txBody>
      </p:sp>
      <p:sp>
        <p:nvSpPr>
          <p:cNvPr id="28675" name="Rectangle 2"/>
          <p:cNvSpPr>
            <a:spLocks noGrp="1" noChangeArrowheads="1"/>
          </p:cNvSpPr>
          <p:nvPr>
            <p:ph type="title"/>
          </p:nvPr>
        </p:nvSpPr>
        <p:spPr/>
        <p:txBody>
          <a:bodyPr/>
          <a:lstStyle/>
          <a:p>
            <a:r>
              <a:rPr lang="en-US" smtClean="0"/>
              <a:t>SG/WP</a:t>
            </a:r>
            <a:r>
              <a:rPr lang="en-GB" altLang="ja-JP" smtClean="0">
                <a:ea typeface="MS Mincho" pitchFamily="49" charset="-128"/>
              </a:rPr>
              <a:t> Meetings outside Geneva</a:t>
            </a:r>
          </a:p>
        </p:txBody>
      </p:sp>
      <p:sp>
        <p:nvSpPr>
          <p:cNvPr id="302083" name="Rectangle 3"/>
          <p:cNvSpPr>
            <a:spLocks noGrp="1" noChangeArrowheads="1"/>
          </p:cNvSpPr>
          <p:nvPr>
            <p:ph type="body" idx="4294967295"/>
          </p:nvPr>
        </p:nvSpPr>
        <p:spPr/>
        <p:txBody>
          <a:bodyPr>
            <a:normAutofit lnSpcReduction="10000"/>
          </a:bodyPr>
          <a:lstStyle/>
          <a:p>
            <a:pPr>
              <a:defRPr/>
            </a:pPr>
            <a:r>
              <a:rPr lang="en-US" sz="2400" smtClean="0"/>
              <a:t>Invited by a member or with the OK from a Member State (</a:t>
            </a:r>
            <a:r>
              <a:rPr lang="en-US" sz="2400" i="1" smtClean="0"/>
              <a:t>especially if inviter is not a member</a:t>
            </a:r>
            <a:r>
              <a:rPr lang="en-US" sz="2400" smtClean="0"/>
              <a:t>)</a:t>
            </a:r>
          </a:p>
          <a:p>
            <a:pPr lvl="1">
              <a:defRPr/>
            </a:pPr>
            <a:r>
              <a:rPr lang="en-US" sz="2000" smtClean="0"/>
              <a:t>Invitation submitted to a WTSA or SG meeting</a:t>
            </a:r>
          </a:p>
          <a:p>
            <a:pPr lvl="1">
              <a:defRPr/>
            </a:pPr>
            <a:r>
              <a:rPr lang="en-US" sz="2000" smtClean="0"/>
              <a:t>Needs </a:t>
            </a:r>
            <a:r>
              <a:rPr lang="en-US" sz="2000" b="1" smtClean="0"/>
              <a:t>agreement</a:t>
            </a:r>
            <a:r>
              <a:rPr lang="en-US" sz="2000" smtClean="0"/>
              <a:t> of TSB Director</a:t>
            </a:r>
          </a:p>
          <a:p>
            <a:pPr lvl="1">
              <a:defRPr/>
            </a:pPr>
            <a:r>
              <a:rPr lang="en-US" sz="2000" smtClean="0"/>
              <a:t>Host must commit to cover </a:t>
            </a:r>
            <a:r>
              <a:rPr lang="en-US" sz="2000" i="1" smtClean="0"/>
              <a:t>at least</a:t>
            </a:r>
            <a:r>
              <a:rPr lang="en-US" sz="2000" smtClean="0"/>
              <a:t> costs surpassing allocated TSB budget</a:t>
            </a:r>
          </a:p>
          <a:p>
            <a:pPr lvl="1">
              <a:defRPr/>
            </a:pPr>
            <a:r>
              <a:rPr lang="en-US" sz="2000" smtClean="0"/>
              <a:t>Host to provide suitable facilities and services </a:t>
            </a:r>
            <a:r>
              <a:rPr lang="en-US" sz="2000" i="1" smtClean="0"/>
              <a:t>normally</a:t>
            </a:r>
            <a:r>
              <a:rPr lang="en-US" sz="2000" smtClean="0"/>
              <a:t> at no cost to participants</a:t>
            </a:r>
          </a:p>
          <a:p>
            <a:pPr>
              <a:defRPr/>
            </a:pPr>
            <a:r>
              <a:rPr lang="en-US" sz="2400" smtClean="0"/>
              <a:t>Cancelation: fall back to original dates in Geneva</a:t>
            </a:r>
          </a:p>
          <a:p>
            <a:pPr>
              <a:defRPr/>
            </a:pPr>
            <a:r>
              <a:rPr lang="en-US" sz="2400" smtClean="0"/>
              <a:t>Specific requirements vary from SG to SG</a:t>
            </a:r>
          </a:p>
          <a:p>
            <a:pPr>
              <a:defRPr/>
            </a:pPr>
            <a:r>
              <a:rPr lang="en-US" sz="2400" smtClean="0"/>
              <a:t>TSB has example requirements based on recent experiences (e.g. WiFi, Internet access, size &amp; number of meeting rooms, etc)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ABBEC5F9-9754-41B4-A8B5-9C7C32BBCBBF}" type="slidenum">
              <a:rPr lang="en-US" sz="1000" smtClean="0"/>
              <a:pPr/>
              <a:t>26</a:t>
            </a:fld>
            <a:endParaRPr lang="en-US" sz="1000" smtClean="0"/>
          </a:p>
        </p:txBody>
      </p:sp>
      <p:sp>
        <p:nvSpPr>
          <p:cNvPr id="29699" name="Rectangle 2"/>
          <p:cNvSpPr>
            <a:spLocks noGrp="1" noChangeArrowheads="1"/>
          </p:cNvSpPr>
          <p:nvPr>
            <p:ph type="title"/>
          </p:nvPr>
        </p:nvSpPr>
        <p:spPr/>
        <p:txBody>
          <a:bodyPr/>
          <a:lstStyle/>
          <a:p>
            <a:r>
              <a:rPr lang="en-GB" altLang="ja-JP" smtClean="0">
                <a:ea typeface="MS Mincho" pitchFamily="49" charset="-128"/>
              </a:rPr>
              <a:t>Electronic meetings</a:t>
            </a:r>
          </a:p>
        </p:txBody>
      </p:sp>
      <p:sp>
        <p:nvSpPr>
          <p:cNvPr id="29700" name="Rectangle 3"/>
          <p:cNvSpPr>
            <a:spLocks noGrp="1" noChangeArrowheads="1"/>
          </p:cNvSpPr>
          <p:nvPr>
            <p:ph type="body" idx="1"/>
          </p:nvPr>
        </p:nvSpPr>
        <p:spPr>
          <a:xfrm>
            <a:off x="250825" y="908050"/>
            <a:ext cx="8642350" cy="5257800"/>
          </a:xfrm>
        </p:spPr>
        <p:txBody>
          <a:bodyPr/>
          <a:lstStyle/>
          <a:p>
            <a:pPr>
              <a:lnSpc>
                <a:spcPct val="80000"/>
              </a:lnSpc>
              <a:spcBef>
                <a:spcPct val="40000"/>
              </a:spcBef>
            </a:pPr>
            <a:r>
              <a:rPr lang="en-US" sz="2000" smtClean="0"/>
              <a:t>Increase in use (live, off-line)</a:t>
            </a:r>
          </a:p>
          <a:p>
            <a:pPr lvl="1">
              <a:lnSpc>
                <a:spcPct val="80000"/>
              </a:lnSpc>
              <a:spcBef>
                <a:spcPct val="40000"/>
              </a:spcBef>
            </a:pPr>
            <a:r>
              <a:rPr lang="en-US" sz="1800" smtClean="0"/>
              <a:t>Audio-conferences</a:t>
            </a:r>
          </a:p>
          <a:p>
            <a:pPr lvl="1">
              <a:lnSpc>
                <a:spcPct val="80000"/>
              </a:lnSpc>
              <a:spcBef>
                <a:spcPct val="40000"/>
              </a:spcBef>
            </a:pPr>
            <a:r>
              <a:rPr lang="en-US" sz="1800" smtClean="0"/>
              <a:t>E-mail or forum based discussion threads</a:t>
            </a:r>
          </a:p>
          <a:p>
            <a:pPr lvl="1">
              <a:lnSpc>
                <a:spcPct val="80000"/>
              </a:lnSpc>
              <a:spcBef>
                <a:spcPct val="40000"/>
              </a:spcBef>
            </a:pPr>
            <a:r>
              <a:rPr lang="en-US" sz="1800" smtClean="0"/>
              <a:t>Web-based collaboration</a:t>
            </a:r>
          </a:p>
          <a:p>
            <a:pPr>
              <a:lnSpc>
                <a:spcPct val="80000"/>
              </a:lnSpc>
              <a:spcBef>
                <a:spcPct val="40000"/>
              </a:spcBef>
            </a:pPr>
            <a:r>
              <a:rPr lang="en-US" sz="2000" smtClean="0"/>
              <a:t>ITU-T trial, launched by TSAG in Dec 2007, to evaluate remote participation tools</a:t>
            </a:r>
          </a:p>
          <a:p>
            <a:pPr lvl="1">
              <a:lnSpc>
                <a:spcPct val="80000"/>
              </a:lnSpc>
              <a:spcBef>
                <a:spcPct val="40000"/>
              </a:spcBef>
            </a:pPr>
            <a:r>
              <a:rPr lang="en-US" sz="1800" b="1" i="1" smtClean="0"/>
              <a:t>GoToMeeting</a:t>
            </a:r>
            <a:r>
              <a:rPr lang="en-US" sz="1800" smtClean="0"/>
              <a:t>: used extensively within ITU for short (&gt;2 hours) meetings, with up to 30 participants</a:t>
            </a:r>
          </a:p>
          <a:p>
            <a:pPr lvl="1">
              <a:lnSpc>
                <a:spcPct val="80000"/>
              </a:lnSpc>
              <a:spcBef>
                <a:spcPct val="40000"/>
              </a:spcBef>
            </a:pPr>
            <a:r>
              <a:rPr lang="en-US" sz="1800" b="1" i="1" smtClean="0"/>
              <a:t>GoToWebinar</a:t>
            </a:r>
            <a:r>
              <a:rPr lang="en-US" sz="1800" smtClean="0"/>
              <a:t>: used for covering Climate Change symposium in Kyoto, with up to 200 participants over 2 days (archived)</a:t>
            </a:r>
          </a:p>
          <a:p>
            <a:pPr lvl="1">
              <a:lnSpc>
                <a:spcPct val="80000"/>
              </a:lnSpc>
              <a:spcBef>
                <a:spcPct val="40000"/>
              </a:spcBef>
            </a:pPr>
            <a:r>
              <a:rPr lang="en-US" sz="1800" b="1" i="1" smtClean="0"/>
              <a:t>WebEx</a:t>
            </a:r>
            <a:r>
              <a:rPr lang="en-US" sz="1800" smtClean="0"/>
              <a:t>: one year trial offered by Cisco Systems</a:t>
            </a:r>
          </a:p>
          <a:p>
            <a:pPr>
              <a:lnSpc>
                <a:spcPct val="80000"/>
              </a:lnSpc>
              <a:spcBef>
                <a:spcPct val="40000"/>
              </a:spcBef>
            </a:pPr>
            <a:r>
              <a:rPr lang="en-US" sz="2000" smtClean="0"/>
              <a:t>Important aspects to consider:</a:t>
            </a:r>
          </a:p>
          <a:p>
            <a:pPr lvl="1">
              <a:lnSpc>
                <a:spcPct val="80000"/>
              </a:lnSpc>
              <a:spcBef>
                <a:spcPct val="40000"/>
              </a:spcBef>
            </a:pPr>
            <a:r>
              <a:rPr lang="en-US" sz="1800" smtClean="0"/>
              <a:t>All concerned experts be informed about them</a:t>
            </a:r>
          </a:p>
          <a:p>
            <a:pPr lvl="1">
              <a:lnSpc>
                <a:spcPct val="80000"/>
              </a:lnSpc>
              <a:spcBef>
                <a:spcPct val="40000"/>
              </a:spcBef>
            </a:pPr>
            <a:r>
              <a:rPr lang="en-US" sz="1800" smtClean="0"/>
              <a:t>Clear beginning and end times/dates</a:t>
            </a:r>
          </a:p>
          <a:p>
            <a:pPr lvl="1">
              <a:lnSpc>
                <a:spcPct val="80000"/>
              </a:lnSpc>
              <a:spcBef>
                <a:spcPct val="40000"/>
              </a:spcBef>
            </a:pPr>
            <a:r>
              <a:rPr lang="en-US" sz="1800" smtClean="0"/>
              <a:t>Take time differences into consideration</a:t>
            </a:r>
          </a:p>
          <a:p>
            <a:pPr lvl="1">
              <a:lnSpc>
                <a:spcPct val="80000"/>
              </a:lnSpc>
              <a:spcBef>
                <a:spcPct val="40000"/>
              </a:spcBef>
            </a:pPr>
            <a:r>
              <a:rPr lang="en-US" sz="1800" smtClean="0"/>
              <a:t>For live events, keep times short (&lt;3 hours), “share the pain”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9CF7C9F9-E1A0-47EA-9BD6-A9860993DE05}" type="slidenum">
              <a:rPr lang="en-US" sz="1000" smtClean="0"/>
              <a:pPr/>
              <a:t>27</a:t>
            </a:fld>
            <a:endParaRPr lang="en-US" sz="1000" smtClean="0"/>
          </a:p>
        </p:txBody>
      </p:sp>
      <p:sp>
        <p:nvSpPr>
          <p:cNvPr id="30723" name="Rectangle 2"/>
          <p:cNvSpPr>
            <a:spLocks noGrp="1" noChangeArrowheads="1"/>
          </p:cNvSpPr>
          <p:nvPr>
            <p:ph type="title" idx="4294967295"/>
          </p:nvPr>
        </p:nvSpPr>
        <p:spPr>
          <a:xfrm>
            <a:off x="0" y="2974975"/>
            <a:ext cx="9144000" cy="908050"/>
          </a:xfrm>
        </p:spPr>
        <p:txBody>
          <a:bodyPr/>
          <a:lstStyle/>
          <a:p>
            <a:r>
              <a:rPr lang="en-GB" altLang="ja-JP" smtClean="0">
                <a:ea typeface="MS Mincho" pitchFamily="49" charset="-128"/>
              </a:rPr>
              <a:t>Rapporteur group meetings </a:t>
            </a:r>
          </a:p>
        </p:txBody>
      </p:sp>
      <p:sp>
        <p:nvSpPr>
          <p:cNvPr id="30724" name="Rectangle 3"/>
          <p:cNvSpPr>
            <a:spLocks noGrp="1" noChangeArrowheads="1"/>
          </p:cNvSpPr>
          <p:nvPr>
            <p:ph type="body" idx="4294967295"/>
          </p:nvPr>
        </p:nvSpPr>
        <p:spPr>
          <a:xfrm>
            <a:off x="250825" y="4868863"/>
            <a:ext cx="8642350" cy="1185862"/>
          </a:xfrm>
        </p:spPr>
        <p:txBody>
          <a:bodyPr/>
          <a:lstStyle/>
          <a:p>
            <a:r>
              <a:rPr lang="en-US" smtClean="0"/>
              <a:t>Rec.A.1 §s 2.3.3.6, 2.3.3.10, 11, 13, 14, 15</a:t>
            </a:r>
          </a:p>
          <a:p>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FEF5A237-CB30-453A-A55B-6BC41F17AE0E}" type="slidenum">
              <a:rPr lang="en-US" sz="1000" smtClean="0"/>
              <a:pPr/>
              <a:t>28</a:t>
            </a:fld>
            <a:endParaRPr lang="en-US" sz="1000" smtClean="0"/>
          </a:p>
        </p:txBody>
      </p:sp>
      <p:sp>
        <p:nvSpPr>
          <p:cNvPr id="31747" name="Rectangle 2"/>
          <p:cNvSpPr>
            <a:spLocks noGrp="1" noChangeArrowheads="1"/>
          </p:cNvSpPr>
          <p:nvPr>
            <p:ph type="title"/>
          </p:nvPr>
        </p:nvSpPr>
        <p:spPr/>
        <p:txBody>
          <a:bodyPr/>
          <a:lstStyle/>
          <a:p>
            <a:r>
              <a:rPr lang="en-US" smtClean="0"/>
              <a:t>Six steps</a:t>
            </a:r>
          </a:p>
        </p:txBody>
      </p:sp>
      <p:sp>
        <p:nvSpPr>
          <p:cNvPr id="31748" name="Rectangle 3"/>
          <p:cNvSpPr>
            <a:spLocks noGrp="1" noChangeArrowheads="1"/>
          </p:cNvSpPr>
          <p:nvPr>
            <p:ph type="body" idx="1"/>
          </p:nvPr>
        </p:nvSpPr>
        <p:spPr/>
        <p:txBody>
          <a:bodyPr/>
          <a:lstStyle/>
          <a:p>
            <a:r>
              <a:rPr lang="en-US" smtClean="0"/>
              <a:t>Pre-authorize</a:t>
            </a:r>
          </a:p>
          <a:p>
            <a:r>
              <a:rPr lang="en-US" smtClean="0"/>
              <a:t>Plan</a:t>
            </a:r>
          </a:p>
          <a:p>
            <a:r>
              <a:rPr lang="en-US" smtClean="0"/>
              <a:t>Authorize</a:t>
            </a:r>
          </a:p>
          <a:p>
            <a:r>
              <a:rPr lang="en-US" smtClean="0"/>
              <a:t>Confirm</a:t>
            </a:r>
          </a:p>
          <a:p>
            <a:r>
              <a:rPr lang="en-US" smtClean="0"/>
              <a:t>Hold</a:t>
            </a:r>
          </a:p>
          <a:p>
            <a:r>
              <a:rPr lang="en-US" smtClean="0"/>
              <a:t>Report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45BE487A-C7DC-4554-84FF-78FA96219DAF}" type="slidenum">
              <a:rPr lang="en-US" sz="1000" smtClean="0"/>
              <a:pPr/>
              <a:t>29</a:t>
            </a:fld>
            <a:endParaRPr lang="en-US" sz="1000" smtClean="0"/>
          </a:p>
        </p:txBody>
      </p:sp>
      <p:sp>
        <p:nvSpPr>
          <p:cNvPr id="32771" name="Rectangle 2"/>
          <p:cNvSpPr>
            <a:spLocks noGrp="1" noChangeArrowheads="1"/>
          </p:cNvSpPr>
          <p:nvPr>
            <p:ph type="title"/>
          </p:nvPr>
        </p:nvSpPr>
        <p:spPr/>
        <p:txBody>
          <a:bodyPr/>
          <a:lstStyle/>
          <a:p>
            <a:r>
              <a:rPr lang="en-GB" altLang="ja-JP" sz="3200" smtClean="0">
                <a:ea typeface="MS Mincho" pitchFamily="49" charset="-128"/>
              </a:rPr>
              <a:t>Rapporteur meetings:</a:t>
            </a:r>
            <a:br>
              <a:rPr lang="en-GB" altLang="ja-JP" sz="3200" smtClean="0">
                <a:ea typeface="MS Mincho" pitchFamily="49" charset="-128"/>
              </a:rPr>
            </a:br>
            <a:r>
              <a:rPr lang="en-GB" altLang="ja-JP" sz="3200" smtClean="0">
                <a:solidFill>
                  <a:srgbClr val="FF0000"/>
                </a:solidFill>
                <a:ea typeface="MS Mincho" pitchFamily="49" charset="-128"/>
              </a:rPr>
              <a:t>pre-authorization</a:t>
            </a:r>
            <a:endParaRPr lang="en-US" sz="3200" smtClean="0">
              <a:solidFill>
                <a:srgbClr val="FF0000"/>
              </a:solidFill>
              <a:ea typeface="MS Mincho" pitchFamily="49" charset="-128"/>
            </a:endParaRPr>
          </a:p>
        </p:txBody>
      </p:sp>
      <p:sp>
        <p:nvSpPr>
          <p:cNvPr id="32772" name="Rectangle 3"/>
          <p:cNvSpPr>
            <a:spLocks noGrp="1" noChangeArrowheads="1"/>
          </p:cNvSpPr>
          <p:nvPr>
            <p:ph type="body" idx="1"/>
          </p:nvPr>
        </p:nvSpPr>
        <p:spPr>
          <a:xfrm>
            <a:off x="250825" y="1163638"/>
            <a:ext cx="8642350" cy="5073650"/>
          </a:xfrm>
        </p:spPr>
        <p:txBody>
          <a:bodyPr/>
          <a:lstStyle/>
          <a:p>
            <a:pPr>
              <a:lnSpc>
                <a:spcPct val="90000"/>
              </a:lnSpc>
            </a:pPr>
            <a:r>
              <a:rPr lang="en-US" sz="2400" smtClean="0"/>
              <a:t>At SG or WP meeting, obtain agreement in principle to hold a RG meeting</a:t>
            </a:r>
          </a:p>
          <a:p>
            <a:pPr>
              <a:lnSpc>
                <a:spcPct val="90000"/>
              </a:lnSpc>
            </a:pPr>
            <a:r>
              <a:rPr lang="en-US" sz="2400" smtClean="0"/>
              <a:t>Provide</a:t>
            </a:r>
          </a:p>
          <a:p>
            <a:pPr lvl="1">
              <a:lnSpc>
                <a:spcPct val="90000"/>
              </a:lnSpc>
            </a:pPr>
            <a:r>
              <a:rPr lang="en-US" sz="2000" smtClean="0"/>
              <a:t>Host, venue, dates (tentative or confirmed)</a:t>
            </a:r>
          </a:p>
          <a:p>
            <a:pPr lvl="1">
              <a:lnSpc>
                <a:spcPct val="90000"/>
              </a:lnSpc>
            </a:pPr>
            <a:r>
              <a:rPr lang="en-US" sz="2000" smtClean="0"/>
              <a:t>Mandate for the meeting (e.g. items for discussion)</a:t>
            </a:r>
          </a:p>
          <a:p>
            <a:pPr lvl="2">
              <a:lnSpc>
                <a:spcPct val="90000"/>
              </a:lnSpc>
            </a:pPr>
            <a:r>
              <a:rPr lang="en-US" sz="1800" smtClean="0"/>
              <a:t>Controversial topics: need to be more specific</a:t>
            </a:r>
          </a:p>
          <a:p>
            <a:pPr>
              <a:lnSpc>
                <a:spcPct val="90000"/>
              </a:lnSpc>
            </a:pPr>
            <a:r>
              <a:rPr lang="en-US" sz="2400" smtClean="0"/>
              <a:t>Normally at least 2 months notice</a:t>
            </a:r>
          </a:p>
          <a:p>
            <a:pPr>
              <a:lnSpc>
                <a:spcPct val="90000"/>
              </a:lnSpc>
            </a:pPr>
            <a:r>
              <a:rPr lang="en-US" sz="2400" smtClean="0"/>
              <a:t>List of pre-authorized RG meetings are listed in the SG home page </a:t>
            </a:r>
          </a:p>
          <a:p>
            <a:pPr>
              <a:lnSpc>
                <a:spcPct val="90000"/>
              </a:lnSpc>
            </a:pPr>
            <a:endParaRPr lang="en-US" sz="2400" smtClean="0"/>
          </a:p>
          <a:p>
            <a:pPr>
              <a:lnSpc>
                <a:spcPct val="90000"/>
              </a:lnSpc>
            </a:pPr>
            <a:r>
              <a:rPr lang="en-US" sz="2400" smtClean="0"/>
              <a:t>Urgent cases: SG management can authorize holding non-planned RG meetings</a:t>
            </a:r>
          </a:p>
          <a:p>
            <a:pPr lvl="1">
              <a:lnSpc>
                <a:spcPct val="90000"/>
              </a:lnSpc>
            </a:pPr>
            <a:r>
              <a:rPr lang="en-US" sz="2000" smtClean="0"/>
              <a:t>Announcement needs to go out with extra antecedence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41099E76-A668-4530-A0DE-6E9CDECF4943}" type="slidenum">
              <a:rPr lang="en-US" sz="1000" smtClean="0"/>
              <a:pPr/>
              <a:t>3</a:t>
            </a:fld>
            <a:endParaRPr lang="en-US" sz="1000" smtClean="0"/>
          </a:p>
        </p:txBody>
      </p:sp>
      <p:sp>
        <p:nvSpPr>
          <p:cNvPr id="6147" name="Rectangle 2"/>
          <p:cNvSpPr>
            <a:spLocks noGrp="1" noChangeArrowheads="1"/>
          </p:cNvSpPr>
          <p:nvPr>
            <p:ph type="title" idx="4294967295"/>
          </p:nvPr>
        </p:nvSpPr>
        <p:spPr>
          <a:xfrm>
            <a:off x="0" y="2974975"/>
            <a:ext cx="9144000" cy="908050"/>
          </a:xfrm>
        </p:spPr>
        <p:txBody>
          <a:bodyPr/>
          <a:lstStyle/>
          <a:p>
            <a:r>
              <a:rPr lang="en-GB" altLang="ja-JP" smtClean="0">
                <a:ea typeface="MS Mincho" pitchFamily="49" charset="-128"/>
              </a:rPr>
              <a:t>Role of chairmen, Rapporteurs, editors, liaison officers etc.</a:t>
            </a:r>
          </a:p>
        </p:txBody>
      </p:sp>
      <p:sp>
        <p:nvSpPr>
          <p:cNvPr id="6148" name="Rectangle 3"/>
          <p:cNvSpPr>
            <a:spLocks noGrp="1" noChangeArrowheads="1"/>
          </p:cNvSpPr>
          <p:nvPr>
            <p:ph type="body" idx="4294967295"/>
          </p:nvPr>
        </p:nvSpPr>
        <p:spPr>
          <a:xfrm>
            <a:off x="250825" y="4868863"/>
            <a:ext cx="8642350" cy="1368425"/>
          </a:xfrm>
        </p:spPr>
        <p:txBody>
          <a:bodyPr/>
          <a:lstStyle/>
          <a:p>
            <a:pPr>
              <a:lnSpc>
                <a:spcPct val="80000"/>
              </a:lnSpc>
            </a:pPr>
            <a:r>
              <a:rPr lang="en-US" sz="1800" smtClean="0"/>
              <a:t>Res*.1 §3</a:t>
            </a:r>
          </a:p>
          <a:p>
            <a:pPr>
              <a:lnSpc>
                <a:spcPct val="80000"/>
              </a:lnSpc>
            </a:pPr>
            <a:r>
              <a:rPr lang="en-US" sz="1800" smtClean="0"/>
              <a:t>Rec. A.1</a:t>
            </a:r>
          </a:p>
          <a:p>
            <a:pPr>
              <a:lnSpc>
                <a:spcPct val="80000"/>
              </a:lnSpc>
            </a:pPr>
            <a:endParaRPr lang="en-US" sz="1800" smtClean="0"/>
          </a:p>
          <a:p>
            <a:pPr>
              <a:lnSpc>
                <a:spcPct val="80000"/>
              </a:lnSpc>
              <a:buFontTx/>
              <a:buNone/>
            </a:pPr>
            <a:r>
              <a:rPr lang="en-US" sz="1800" smtClean="0"/>
              <a:t>* 	</a:t>
            </a:r>
            <a:r>
              <a:rPr lang="en-US" sz="1800" i="1" smtClean="0"/>
              <a:t>In this presentation, unless otherwise noted, Resolutions mentioned refer to Res. adopted at WTSA-08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2408DFD4-4889-4245-89B2-B2915A6AEA94}" type="slidenum">
              <a:rPr lang="en-US" sz="1000" smtClean="0"/>
              <a:pPr/>
              <a:t>30</a:t>
            </a:fld>
            <a:endParaRPr lang="en-US" sz="1000" smtClean="0"/>
          </a:p>
        </p:txBody>
      </p:sp>
      <p:sp>
        <p:nvSpPr>
          <p:cNvPr id="33795" name="Rectangle 2"/>
          <p:cNvSpPr>
            <a:spLocks noGrp="1" noChangeArrowheads="1"/>
          </p:cNvSpPr>
          <p:nvPr>
            <p:ph type="title"/>
          </p:nvPr>
        </p:nvSpPr>
        <p:spPr/>
        <p:txBody>
          <a:bodyPr/>
          <a:lstStyle/>
          <a:p>
            <a:r>
              <a:rPr lang="en-GB" altLang="ja-JP" smtClean="0">
                <a:ea typeface="MS Mincho" pitchFamily="49" charset="-128"/>
              </a:rPr>
              <a:t>Rapporteur meetings: </a:t>
            </a:r>
            <a:r>
              <a:rPr lang="en-GB" altLang="ja-JP" smtClean="0">
                <a:solidFill>
                  <a:srgbClr val="FF0000"/>
                </a:solidFill>
                <a:ea typeface="MS Mincho" pitchFamily="49" charset="-128"/>
              </a:rPr>
              <a:t>planning </a:t>
            </a:r>
          </a:p>
        </p:txBody>
      </p:sp>
      <p:sp>
        <p:nvSpPr>
          <p:cNvPr id="33796" name="Rectangle 3"/>
          <p:cNvSpPr>
            <a:spLocks noGrp="1" noChangeArrowheads="1"/>
          </p:cNvSpPr>
          <p:nvPr>
            <p:ph type="body" idx="1"/>
          </p:nvPr>
        </p:nvSpPr>
        <p:spPr>
          <a:xfrm>
            <a:off x="250825" y="908050"/>
            <a:ext cx="8642350" cy="4713288"/>
          </a:xfrm>
        </p:spPr>
        <p:txBody>
          <a:bodyPr/>
          <a:lstStyle/>
          <a:p>
            <a:pPr>
              <a:lnSpc>
                <a:spcPct val="80000"/>
              </a:lnSpc>
            </a:pPr>
            <a:r>
              <a:rPr lang="en-GB" sz="1800" smtClean="0"/>
              <a:t>TSB does not circulate convening letters for meetings below working party level</a:t>
            </a:r>
          </a:p>
          <a:p>
            <a:pPr lvl="1">
              <a:lnSpc>
                <a:spcPct val="80000"/>
              </a:lnSpc>
            </a:pPr>
            <a:r>
              <a:rPr lang="en-GB" sz="1600" smtClean="0"/>
              <a:t>notice is posted on the SG web page, as provided by the study group and update it as needed</a:t>
            </a:r>
          </a:p>
          <a:p>
            <a:pPr lvl="1">
              <a:lnSpc>
                <a:spcPct val="80000"/>
              </a:lnSpc>
            </a:pPr>
            <a:r>
              <a:rPr lang="en-GB" sz="1600" smtClean="0"/>
              <a:t>Rapporteur is responsible for circulating meeting notices to the concerned experts (e.g. via mailing lists) soliciting contributions and participation</a:t>
            </a:r>
          </a:p>
          <a:p>
            <a:pPr>
              <a:lnSpc>
                <a:spcPct val="80000"/>
              </a:lnSpc>
            </a:pPr>
            <a:r>
              <a:rPr lang="en-GB" sz="1800" smtClean="0"/>
              <a:t>Rapporteur meetings, </a:t>
            </a:r>
            <a:r>
              <a:rPr lang="en-GB" sz="1800" b="1" smtClean="0"/>
              <a:t>as such</a:t>
            </a:r>
            <a:r>
              <a:rPr lang="en-GB" sz="1800" smtClean="0"/>
              <a:t>, should not be held during working party or study group meetings</a:t>
            </a:r>
          </a:p>
          <a:p>
            <a:pPr lvl="1">
              <a:lnSpc>
                <a:spcPct val="80000"/>
              </a:lnSpc>
            </a:pPr>
            <a:r>
              <a:rPr lang="en-US" sz="1600" smtClean="0"/>
              <a:t>Discussion on a Question during the SG/WP meeting is </a:t>
            </a:r>
            <a:r>
              <a:rPr lang="en-US" sz="1600" b="1" smtClean="0"/>
              <a:t>not</a:t>
            </a:r>
            <a:r>
              <a:rPr lang="en-US" sz="1600" smtClean="0"/>
              <a:t> a meeting of the Question – it is just part (i.e. a </a:t>
            </a:r>
            <a:r>
              <a:rPr lang="en-US" sz="1600" i="1" smtClean="0"/>
              <a:t>session</a:t>
            </a:r>
            <a:r>
              <a:rPr lang="en-US" sz="1600" smtClean="0"/>
              <a:t>) of the SG/WP meeting </a:t>
            </a:r>
          </a:p>
          <a:p>
            <a:pPr lvl="1">
              <a:lnSpc>
                <a:spcPct val="80000"/>
              </a:lnSpc>
            </a:pPr>
            <a:r>
              <a:rPr lang="en-US" sz="1600" smtClean="0"/>
              <a:t>During SG &amp; WP meetings, </a:t>
            </a:r>
            <a:r>
              <a:rPr lang="en-GB" sz="1600" smtClean="0"/>
              <a:t>the more relaxed rules at RG meetings are not applicable</a:t>
            </a:r>
          </a:p>
          <a:p>
            <a:pPr lvl="2">
              <a:lnSpc>
                <a:spcPct val="80000"/>
              </a:lnSpc>
            </a:pPr>
            <a:r>
              <a:rPr lang="en-GB" sz="1400" smtClean="0"/>
              <a:t>document approval, submission deadlines, documentation availability</a:t>
            </a:r>
          </a:p>
          <a:p>
            <a:pPr>
              <a:lnSpc>
                <a:spcPct val="80000"/>
              </a:lnSpc>
            </a:pPr>
            <a:r>
              <a:rPr lang="en-US" sz="1800" smtClean="0"/>
              <a:t>RG meetings in Geneva: as soon as possible, ask TSB for room availability</a:t>
            </a:r>
          </a:p>
          <a:p>
            <a:pPr>
              <a:lnSpc>
                <a:spcPct val="80000"/>
              </a:lnSpc>
            </a:pPr>
            <a:r>
              <a:rPr lang="en-US" sz="1800" smtClean="0"/>
              <a:t>RG meetings outside Geneva: </a:t>
            </a:r>
            <a:r>
              <a:rPr lang="en-GB" sz="1800" smtClean="0"/>
              <a:t>participants should not be charged for meeting facilities, unless agreed in advance by the study group and on an exceptional and fully justified case</a:t>
            </a:r>
          </a:p>
          <a:p>
            <a:pPr lvl="1">
              <a:lnSpc>
                <a:spcPct val="80000"/>
              </a:lnSpc>
            </a:pPr>
            <a:r>
              <a:rPr lang="en-US" sz="1600" smtClean="0"/>
              <a:t>Caveat: </a:t>
            </a:r>
            <a:r>
              <a:rPr lang="en-GB" sz="1600" smtClean="0"/>
              <a:t>no participant should be excluded from participation if he or she is unwilling to pay the charge</a:t>
            </a:r>
          </a:p>
          <a:p>
            <a:pPr lvl="1">
              <a:lnSpc>
                <a:spcPct val="80000"/>
              </a:lnSpc>
            </a:pPr>
            <a:r>
              <a:rPr lang="en-GB" sz="1600" smtClean="0"/>
              <a:t>Additional services offered by the host shall be voluntary, and there shall be no obligation on any of the participants resulting from these additional services</a:t>
            </a:r>
            <a:endParaRPr lang="en-US" sz="16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2D95D093-F94E-4B6E-8B29-92C308984259}" type="slidenum">
              <a:rPr lang="en-US" sz="1000" smtClean="0"/>
              <a:pPr/>
              <a:t>31</a:t>
            </a:fld>
            <a:endParaRPr lang="en-US" sz="1000" smtClean="0"/>
          </a:p>
        </p:txBody>
      </p:sp>
      <p:sp>
        <p:nvSpPr>
          <p:cNvPr id="34819" name="Rectangle 2"/>
          <p:cNvSpPr>
            <a:spLocks noGrp="1" noChangeArrowheads="1"/>
          </p:cNvSpPr>
          <p:nvPr>
            <p:ph type="title"/>
          </p:nvPr>
        </p:nvSpPr>
        <p:spPr/>
        <p:txBody>
          <a:bodyPr/>
          <a:lstStyle/>
          <a:p>
            <a:r>
              <a:rPr lang="en-GB" altLang="ja-JP" sz="3200" smtClean="0">
                <a:ea typeface="MS Mincho" pitchFamily="49" charset="-128"/>
              </a:rPr>
              <a:t>Rapporteur meetings: </a:t>
            </a:r>
            <a:r>
              <a:rPr lang="en-GB" altLang="ja-JP" sz="3200" smtClean="0">
                <a:solidFill>
                  <a:srgbClr val="FF0000"/>
                </a:solidFill>
                <a:ea typeface="MS Mincho" pitchFamily="49" charset="-128"/>
              </a:rPr>
              <a:t>authorization</a:t>
            </a:r>
            <a:endParaRPr lang="en-US" sz="3200" smtClean="0">
              <a:solidFill>
                <a:srgbClr val="FF0000"/>
              </a:solidFill>
              <a:ea typeface="MS Mincho" pitchFamily="49" charset="-128"/>
            </a:endParaRPr>
          </a:p>
        </p:txBody>
      </p:sp>
      <p:sp>
        <p:nvSpPr>
          <p:cNvPr id="34820" name="Rectangle 3"/>
          <p:cNvSpPr>
            <a:spLocks noGrp="1" noChangeArrowheads="1"/>
          </p:cNvSpPr>
          <p:nvPr>
            <p:ph type="body" idx="1"/>
          </p:nvPr>
        </p:nvSpPr>
        <p:spPr/>
        <p:txBody>
          <a:bodyPr/>
          <a:lstStyle/>
          <a:p>
            <a:pPr>
              <a:lnSpc>
                <a:spcPct val="90000"/>
              </a:lnSpc>
            </a:pPr>
            <a:r>
              <a:rPr lang="en-US" sz="2400" smtClean="0"/>
              <a:t>Authorization by SG management</a:t>
            </a:r>
          </a:p>
          <a:p>
            <a:pPr lvl="1">
              <a:lnSpc>
                <a:spcPct val="90000"/>
              </a:lnSpc>
            </a:pPr>
            <a:r>
              <a:rPr lang="en-US" sz="2000" smtClean="0"/>
              <a:t>Typically: by the SG chairman in consultation with TSB and the concerned WP chair</a:t>
            </a:r>
          </a:p>
          <a:p>
            <a:pPr lvl="1">
              <a:lnSpc>
                <a:spcPct val="90000"/>
              </a:lnSpc>
            </a:pPr>
            <a:r>
              <a:rPr lang="en-US" sz="2000" smtClean="0"/>
              <a:t>Management can agree on a different arrangement</a:t>
            </a:r>
          </a:p>
          <a:p>
            <a:pPr>
              <a:lnSpc>
                <a:spcPct val="90000"/>
              </a:lnSpc>
            </a:pPr>
            <a:r>
              <a:rPr lang="en-US" sz="2400" smtClean="0"/>
              <a:t>Three criteria to be met: </a:t>
            </a:r>
          </a:p>
          <a:p>
            <a:pPr lvl="1">
              <a:lnSpc>
                <a:spcPct val="90000"/>
              </a:lnSpc>
            </a:pPr>
            <a:r>
              <a:rPr lang="en-GB" sz="2000" smtClean="0"/>
              <a:t>clear terms of reference</a:t>
            </a:r>
          </a:p>
          <a:p>
            <a:pPr lvl="1">
              <a:lnSpc>
                <a:spcPct val="90000"/>
              </a:lnSpc>
            </a:pPr>
            <a:r>
              <a:rPr lang="en-GB" sz="2000" smtClean="0"/>
              <a:t>sufficient documentation to be discussed</a:t>
            </a:r>
          </a:p>
          <a:p>
            <a:pPr lvl="1">
              <a:lnSpc>
                <a:spcPct val="90000"/>
              </a:lnSpc>
            </a:pPr>
            <a:r>
              <a:rPr lang="en-GB" sz="2000" smtClean="0"/>
              <a:t>sufficient number of participants / membership representation</a:t>
            </a:r>
          </a:p>
          <a:p>
            <a:pPr>
              <a:lnSpc>
                <a:spcPct val="90000"/>
              </a:lnSpc>
            </a:pPr>
            <a:r>
              <a:rPr lang="en-US" sz="2400" smtClean="0"/>
              <a:t>Further considerations</a:t>
            </a:r>
          </a:p>
          <a:p>
            <a:pPr lvl="1">
              <a:lnSpc>
                <a:spcPct val="90000"/>
              </a:lnSpc>
            </a:pPr>
            <a:r>
              <a:rPr lang="en-US" sz="2000" smtClean="0"/>
              <a:t>collocated with other related Questions?</a:t>
            </a:r>
          </a:p>
          <a:p>
            <a:pPr lvl="1">
              <a:lnSpc>
                <a:spcPct val="90000"/>
              </a:lnSpc>
            </a:pPr>
            <a:r>
              <a:rPr lang="en-US" sz="2000" smtClean="0"/>
              <a:t>strategic importance of holding the meeting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F6A0BE5F-EAF1-42D4-AE5B-BAB9D118881A}" type="slidenum">
              <a:rPr lang="en-US" sz="1000" smtClean="0"/>
              <a:pPr/>
              <a:t>32</a:t>
            </a:fld>
            <a:endParaRPr lang="en-US" sz="1000" smtClean="0"/>
          </a:p>
        </p:txBody>
      </p:sp>
      <p:sp>
        <p:nvSpPr>
          <p:cNvPr id="35843" name="Rectangle 2"/>
          <p:cNvSpPr>
            <a:spLocks noGrp="1" noChangeArrowheads="1"/>
          </p:cNvSpPr>
          <p:nvPr>
            <p:ph type="title"/>
          </p:nvPr>
        </p:nvSpPr>
        <p:spPr/>
        <p:txBody>
          <a:bodyPr/>
          <a:lstStyle/>
          <a:p>
            <a:r>
              <a:rPr lang="en-GB" altLang="ja-JP" smtClean="0">
                <a:ea typeface="MS Mincho" pitchFamily="49" charset="-128"/>
              </a:rPr>
              <a:t>Rapporteur meetings: </a:t>
            </a:r>
            <a:r>
              <a:rPr lang="en-GB" altLang="ja-JP" smtClean="0">
                <a:solidFill>
                  <a:srgbClr val="FF0000"/>
                </a:solidFill>
                <a:ea typeface="MS Mincho" pitchFamily="49" charset="-128"/>
              </a:rPr>
              <a:t>confirm</a:t>
            </a:r>
            <a:endParaRPr lang="en-US" smtClean="0">
              <a:solidFill>
                <a:srgbClr val="FF0000"/>
              </a:solidFill>
              <a:ea typeface="MS Mincho" pitchFamily="49" charset="-128"/>
            </a:endParaRPr>
          </a:p>
        </p:txBody>
      </p:sp>
      <p:sp>
        <p:nvSpPr>
          <p:cNvPr id="35844" name="Rectangle 3"/>
          <p:cNvSpPr>
            <a:spLocks noGrp="1" noChangeArrowheads="1"/>
          </p:cNvSpPr>
          <p:nvPr>
            <p:ph type="body" idx="1"/>
          </p:nvPr>
        </p:nvSpPr>
        <p:spPr/>
        <p:txBody>
          <a:bodyPr/>
          <a:lstStyle/>
          <a:p>
            <a:r>
              <a:rPr lang="en-US" smtClean="0"/>
              <a:t>Circulate confirmation of date and venue:</a:t>
            </a:r>
          </a:p>
          <a:p>
            <a:pPr lvl="1"/>
            <a:r>
              <a:rPr lang="en-US" smtClean="0"/>
              <a:t>After authorization by SG management – </a:t>
            </a:r>
            <a:r>
              <a:rPr lang="en-US" i="1" smtClean="0"/>
              <a:t>see next slide</a:t>
            </a:r>
          </a:p>
          <a:p>
            <a:pPr lvl="1"/>
            <a:r>
              <a:rPr lang="en-US" smtClean="0"/>
              <a:t>At least three weeks before the meeting to participants </a:t>
            </a:r>
          </a:p>
          <a:p>
            <a:r>
              <a:rPr lang="en-US" smtClean="0"/>
              <a:t>Copy to TSB and SG &amp; WP chairmen</a:t>
            </a:r>
          </a:p>
          <a:p>
            <a:r>
              <a:rPr lang="en-US" smtClean="0"/>
              <a:t>Update displayed in the SG website</a:t>
            </a:r>
          </a:p>
          <a:p>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5F49DDBB-4485-434D-B34D-1D6EC25A61FB}" type="slidenum">
              <a:rPr lang="en-US" sz="1000" smtClean="0"/>
              <a:pPr/>
              <a:t>33</a:t>
            </a:fld>
            <a:endParaRPr lang="en-US" sz="1000" smtClean="0"/>
          </a:p>
        </p:txBody>
      </p:sp>
      <p:sp>
        <p:nvSpPr>
          <p:cNvPr id="36867" name="Rectangle 2"/>
          <p:cNvSpPr>
            <a:spLocks noGrp="1" noChangeArrowheads="1"/>
          </p:cNvSpPr>
          <p:nvPr>
            <p:ph type="title"/>
          </p:nvPr>
        </p:nvSpPr>
        <p:spPr/>
        <p:txBody>
          <a:bodyPr/>
          <a:lstStyle/>
          <a:p>
            <a:r>
              <a:rPr lang="en-US" smtClean="0"/>
              <a:t>Rapporteur meetings : </a:t>
            </a:r>
            <a:r>
              <a:rPr lang="en-US" smtClean="0">
                <a:solidFill>
                  <a:srgbClr val="FF0000"/>
                </a:solidFill>
              </a:rPr>
              <a:t>report</a:t>
            </a:r>
          </a:p>
        </p:txBody>
      </p:sp>
      <p:sp>
        <p:nvSpPr>
          <p:cNvPr id="351235" name="Rectangle 3"/>
          <p:cNvSpPr>
            <a:spLocks noGrp="1" noChangeArrowheads="1"/>
          </p:cNvSpPr>
          <p:nvPr>
            <p:ph type="body" idx="4294967295"/>
          </p:nvPr>
        </p:nvSpPr>
        <p:spPr>
          <a:xfrm>
            <a:off x="214313" y="1214438"/>
            <a:ext cx="8642350" cy="4713287"/>
          </a:xfrm>
        </p:spPr>
        <p:txBody>
          <a:bodyPr>
            <a:normAutofit fontScale="77500" lnSpcReduction="20000"/>
          </a:bodyPr>
          <a:lstStyle/>
          <a:p>
            <a:pPr>
              <a:defRPr/>
            </a:pPr>
            <a:r>
              <a:rPr lang="en-US" sz="2400" dirty="0"/>
              <a:t>Obligation, as a TD, before the start of the next meeting of the parent group</a:t>
            </a:r>
          </a:p>
          <a:p>
            <a:pPr lvl="1">
              <a:defRPr/>
            </a:pPr>
            <a:r>
              <a:rPr lang="en-US" sz="2000" dirty="0"/>
              <a:t>If contains draft </a:t>
            </a:r>
            <a:r>
              <a:rPr lang="en-US" sz="2000" dirty="0" err="1"/>
              <a:t>Recs</a:t>
            </a:r>
            <a:r>
              <a:rPr lang="en-US" sz="2000" dirty="0"/>
              <a:t>: as much as possible </a:t>
            </a:r>
            <a:r>
              <a:rPr lang="en-US" sz="2000" i="1" dirty="0"/>
              <a:t>at least six weeks</a:t>
            </a:r>
            <a:r>
              <a:rPr lang="en-US" sz="2000" dirty="0"/>
              <a:t> before the meeting</a:t>
            </a:r>
          </a:p>
          <a:p>
            <a:pPr lvl="2">
              <a:defRPr/>
            </a:pPr>
            <a:endParaRPr lang="en-US" sz="1800" dirty="0"/>
          </a:p>
          <a:p>
            <a:pPr>
              <a:defRPr/>
            </a:pPr>
            <a:r>
              <a:rPr lang="en-GB" sz="2400" dirty="0"/>
              <a:t>Should include:</a:t>
            </a:r>
          </a:p>
          <a:p>
            <a:pPr lvl="1">
              <a:defRPr/>
            </a:pPr>
            <a:r>
              <a:rPr lang="en-GB" sz="2000" dirty="0"/>
              <a:t>Date, venue and chairman</a:t>
            </a:r>
          </a:p>
          <a:p>
            <a:pPr lvl="1">
              <a:defRPr/>
            </a:pPr>
            <a:r>
              <a:rPr lang="en-GB" sz="2000" dirty="0"/>
              <a:t>Attendance list with affiliations</a:t>
            </a:r>
          </a:p>
          <a:p>
            <a:pPr lvl="1">
              <a:defRPr/>
            </a:pPr>
            <a:r>
              <a:rPr lang="en-GB" sz="2000" dirty="0"/>
              <a:t>Agenda of the meeting</a:t>
            </a:r>
          </a:p>
          <a:p>
            <a:pPr lvl="1">
              <a:defRPr/>
            </a:pPr>
            <a:r>
              <a:rPr lang="en-GB" sz="2000" dirty="0"/>
              <a:t>Summary of technical inputs &amp; results</a:t>
            </a:r>
          </a:p>
          <a:p>
            <a:pPr lvl="1">
              <a:defRPr/>
            </a:pPr>
            <a:r>
              <a:rPr lang="en-GB" sz="2000" dirty="0"/>
              <a:t>Result of IPR roll call</a:t>
            </a:r>
          </a:p>
          <a:p>
            <a:pPr lvl="1">
              <a:defRPr/>
            </a:pPr>
            <a:r>
              <a:rPr lang="en-GB" sz="2000" dirty="0"/>
              <a:t>LSs sent to other organizations</a:t>
            </a:r>
            <a:endParaRPr lang="en-US" sz="2000" dirty="0"/>
          </a:p>
          <a:p>
            <a:pPr lvl="2">
              <a:defRPr/>
            </a:pPr>
            <a:endParaRPr lang="en-US" sz="1800" dirty="0"/>
          </a:p>
          <a:p>
            <a:pPr>
              <a:defRPr/>
            </a:pPr>
            <a:r>
              <a:rPr lang="en-US" sz="2600" dirty="0"/>
              <a:t>Additionally: stable archive of meeting documents needed</a:t>
            </a:r>
          </a:p>
          <a:p>
            <a:pPr lvl="1">
              <a:defRPr/>
            </a:pPr>
            <a:r>
              <a:rPr lang="en-US" sz="2200" dirty="0"/>
              <a:t>Default: SG Informal FTP Area</a:t>
            </a:r>
          </a:p>
          <a:p>
            <a:pPr lvl="2">
              <a:defRPr/>
            </a:pPr>
            <a:endParaRPr lang="en-US" sz="1800" dirty="0"/>
          </a:p>
          <a:p>
            <a:pPr>
              <a:defRPr/>
            </a:pPr>
            <a:r>
              <a:rPr lang="en-US" sz="2400" dirty="0"/>
              <a:t>Transparency of the process </a:t>
            </a:r>
            <a:br>
              <a:rPr lang="en-US" sz="2400" dirty="0"/>
            </a:br>
            <a:r>
              <a:rPr lang="en-US" sz="2400" dirty="0">
                <a:sym typeface="Wingdings" pitchFamily="2" charset="2"/>
              </a:rPr>
              <a:t> </a:t>
            </a:r>
            <a:r>
              <a:rPr lang="en-US" sz="2400" dirty="0"/>
              <a:t>succinct, clear, timely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AD058775-EB1B-4582-AA0E-080E67FF2A0E}" type="slidenum">
              <a:rPr lang="en-US" sz="1000" smtClean="0"/>
              <a:pPr/>
              <a:t>34</a:t>
            </a:fld>
            <a:endParaRPr lang="en-US" sz="1000" smtClean="0"/>
          </a:p>
        </p:txBody>
      </p:sp>
      <p:sp>
        <p:nvSpPr>
          <p:cNvPr id="37891" name="Rectangle 2"/>
          <p:cNvSpPr>
            <a:spLocks noGrp="1" noChangeArrowheads="1"/>
          </p:cNvSpPr>
          <p:nvPr>
            <p:ph type="title" idx="4294967295"/>
          </p:nvPr>
        </p:nvSpPr>
        <p:spPr>
          <a:xfrm>
            <a:off x="0" y="2974975"/>
            <a:ext cx="9144000" cy="908050"/>
          </a:xfrm>
        </p:spPr>
        <p:txBody>
          <a:bodyPr/>
          <a:lstStyle/>
          <a:p>
            <a:pPr marL="609600" indent="-609600">
              <a:lnSpc>
                <a:spcPct val="110000"/>
              </a:lnSpc>
            </a:pPr>
            <a:r>
              <a:rPr lang="en-GB" smtClean="0"/>
              <a:t>Alternative approval process (AAP) for ITU-T Recommendations</a:t>
            </a:r>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3399D98F-9191-4CD5-B006-128D61CA7A5E}" type="slidenum">
              <a:rPr lang="en-US" sz="1000" smtClean="0"/>
              <a:pPr/>
              <a:t>35</a:t>
            </a:fld>
            <a:endParaRPr lang="en-US" sz="1000" smtClean="0"/>
          </a:p>
        </p:txBody>
      </p:sp>
      <p:sp>
        <p:nvSpPr>
          <p:cNvPr id="38915" name="Rectangle 2"/>
          <p:cNvSpPr>
            <a:spLocks noGrp="1" noChangeArrowheads="1"/>
          </p:cNvSpPr>
          <p:nvPr>
            <p:ph type="title"/>
          </p:nvPr>
        </p:nvSpPr>
        <p:spPr/>
        <p:txBody>
          <a:bodyPr/>
          <a:lstStyle/>
          <a:p>
            <a:r>
              <a:rPr lang="en-US" smtClean="0"/>
              <a:t>ITU-T A.8</a:t>
            </a:r>
          </a:p>
        </p:txBody>
      </p:sp>
      <p:sp>
        <p:nvSpPr>
          <p:cNvPr id="38916" name="Rectangle 3"/>
          <p:cNvSpPr>
            <a:spLocks noGrp="1" noChangeArrowheads="1"/>
          </p:cNvSpPr>
          <p:nvPr>
            <p:ph type="body" idx="1"/>
          </p:nvPr>
        </p:nvSpPr>
        <p:spPr>
          <a:xfrm>
            <a:off x="142875" y="1163638"/>
            <a:ext cx="9001125" cy="4929187"/>
          </a:xfrm>
        </p:spPr>
        <p:txBody>
          <a:bodyPr/>
          <a:lstStyle/>
          <a:p>
            <a:pPr>
              <a:lnSpc>
                <a:spcPct val="80000"/>
              </a:lnSpc>
            </a:pPr>
            <a:r>
              <a:rPr lang="en-US" sz="2800" smtClean="0"/>
              <a:t>AAP applies to Recommendations of the ITU-T having no policy and regulatory implications</a:t>
            </a:r>
          </a:p>
          <a:p>
            <a:pPr>
              <a:lnSpc>
                <a:spcPct val="80000"/>
              </a:lnSpc>
            </a:pPr>
            <a:endParaRPr lang="en-US" sz="800" smtClean="0"/>
          </a:p>
          <a:p>
            <a:pPr>
              <a:lnSpc>
                <a:spcPct val="80000"/>
              </a:lnSpc>
            </a:pPr>
            <a:r>
              <a:rPr lang="en-US" sz="2800" smtClean="0"/>
              <a:t>AAP starts when a WP or SG has consented a text, i.e. concluded that the work on a Recommendation is sufficiently mature</a:t>
            </a:r>
          </a:p>
          <a:p>
            <a:pPr>
              <a:lnSpc>
                <a:spcPct val="80000"/>
              </a:lnSpc>
            </a:pPr>
            <a:endParaRPr lang="en-US" sz="800" smtClean="0"/>
          </a:p>
          <a:p>
            <a:pPr>
              <a:lnSpc>
                <a:spcPct val="80000"/>
              </a:lnSpc>
            </a:pPr>
            <a:r>
              <a:rPr lang="en-US" sz="2800" smtClean="0"/>
              <a:t>AAP covers the majority of the ITU-T work. About 95% of Recommendations go thru AAP</a:t>
            </a:r>
          </a:p>
          <a:p>
            <a:pPr>
              <a:lnSpc>
                <a:spcPct val="80000"/>
              </a:lnSpc>
            </a:pPr>
            <a:endParaRPr lang="en-US" sz="800" smtClean="0"/>
          </a:p>
          <a:p>
            <a:pPr>
              <a:lnSpc>
                <a:spcPct val="80000"/>
              </a:lnSpc>
            </a:pPr>
            <a:r>
              <a:rPr lang="en-US" sz="2800" smtClean="0"/>
              <a:t>Approved AAP and TAP Recommendations have the same status in ITU-T</a:t>
            </a:r>
          </a:p>
          <a:p>
            <a:pPr>
              <a:lnSpc>
                <a:spcPct val="80000"/>
              </a:lnSpc>
            </a:pPr>
            <a:endParaRPr lang="en-US" sz="800" smtClean="0"/>
          </a:p>
          <a:p>
            <a:pPr>
              <a:lnSpc>
                <a:spcPct val="80000"/>
              </a:lnSpc>
            </a:pPr>
            <a:r>
              <a:rPr lang="en-US" sz="2800" smtClean="0"/>
              <a:t>A.8 describes the set of events of the approval process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2F46B567-271A-40A8-B44E-65F23DA0C79B}" type="slidenum">
              <a:rPr lang="en-US" sz="1000" smtClean="0"/>
              <a:pPr/>
              <a:t>36</a:t>
            </a:fld>
            <a:endParaRPr lang="en-US" sz="1000" smtClean="0"/>
          </a:p>
        </p:txBody>
      </p:sp>
      <p:sp>
        <p:nvSpPr>
          <p:cNvPr id="39939" name="Rectangle 2"/>
          <p:cNvSpPr>
            <a:spLocks noGrp="1" noChangeArrowheads="1"/>
          </p:cNvSpPr>
          <p:nvPr>
            <p:ph type="title"/>
          </p:nvPr>
        </p:nvSpPr>
        <p:spPr/>
        <p:txBody>
          <a:bodyPr/>
          <a:lstStyle/>
          <a:p>
            <a:r>
              <a:rPr lang="en-US" smtClean="0"/>
              <a:t>ITU-T A.8 – Process overview</a:t>
            </a:r>
          </a:p>
        </p:txBody>
      </p:sp>
      <p:graphicFrame>
        <p:nvGraphicFramePr>
          <p:cNvPr id="291851" name="Object 2"/>
          <p:cNvGraphicFramePr>
            <a:graphicFrameLocks noChangeAspect="1"/>
          </p:cNvGraphicFramePr>
          <p:nvPr>
            <p:ph idx="1"/>
          </p:nvPr>
        </p:nvGraphicFramePr>
        <p:xfrm>
          <a:off x="323850" y="1268413"/>
          <a:ext cx="8497888" cy="3459162"/>
        </p:xfrm>
        <a:graphic>
          <a:graphicData uri="http://schemas.openxmlformats.org/presentationml/2006/ole">
            <mc:AlternateContent xmlns:mc="http://schemas.openxmlformats.org/markup-compatibility/2006">
              <mc:Choice xmlns:v="urn:schemas-microsoft-com:vml" Requires="v">
                <p:oleObj spid="_x0000_s39963" r:id="rId3" imgW="6094001" imgH="2481873" progId="">
                  <p:embed/>
                </p:oleObj>
              </mc:Choice>
              <mc:Fallback>
                <p:oleObj r:id="rId3" imgW="6094001" imgH="2481873"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1268413"/>
                        <a:ext cx="8497888" cy="3459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30"/>
          <p:cNvGrpSpPr>
            <a:grpSpLocks/>
          </p:cNvGrpSpPr>
          <p:nvPr/>
        </p:nvGrpSpPr>
        <p:grpSpPr bwMode="auto">
          <a:xfrm>
            <a:off x="179388" y="1989138"/>
            <a:ext cx="7850187" cy="2519362"/>
            <a:chOff x="112" y="1253"/>
            <a:chExt cx="4945" cy="1587"/>
          </a:xfrm>
        </p:grpSpPr>
        <p:sp>
          <p:nvSpPr>
            <p:cNvPr id="39956" name="Rectangle 29"/>
            <p:cNvSpPr>
              <a:spLocks noChangeArrowheads="1"/>
            </p:cNvSpPr>
            <p:nvPr/>
          </p:nvSpPr>
          <p:spPr bwMode="auto">
            <a:xfrm>
              <a:off x="4648" y="1661"/>
              <a:ext cx="409" cy="363"/>
            </a:xfrm>
            <a:prstGeom prst="rect">
              <a:avLst/>
            </a:prstGeom>
            <a:solidFill>
              <a:srgbClr val="FF0000">
                <a:alpha val="50195"/>
              </a:srgbClr>
            </a:solidFill>
            <a:ln w="9525">
              <a:solidFill>
                <a:srgbClr val="FF0000"/>
              </a:solidFill>
              <a:miter lim="800000"/>
              <a:headEnd/>
              <a:tailEnd/>
            </a:ln>
          </p:spPr>
          <p:txBody>
            <a:bodyPr wrap="none" anchor="ctr"/>
            <a:lstStyle/>
            <a:p>
              <a:endParaRPr lang="fr-FR"/>
            </a:p>
          </p:txBody>
        </p:sp>
        <p:sp>
          <p:nvSpPr>
            <p:cNvPr id="39957" name="Rectangle 13"/>
            <p:cNvSpPr>
              <a:spLocks noChangeArrowheads="1"/>
            </p:cNvSpPr>
            <p:nvPr/>
          </p:nvSpPr>
          <p:spPr bwMode="auto">
            <a:xfrm>
              <a:off x="1383" y="1253"/>
              <a:ext cx="408" cy="272"/>
            </a:xfrm>
            <a:prstGeom prst="rect">
              <a:avLst/>
            </a:prstGeom>
            <a:solidFill>
              <a:srgbClr val="3366FF">
                <a:alpha val="50195"/>
              </a:srgbClr>
            </a:solidFill>
            <a:ln w="9525">
              <a:solidFill>
                <a:srgbClr val="3366FF"/>
              </a:solidFill>
              <a:miter lim="800000"/>
              <a:headEnd/>
              <a:tailEnd/>
            </a:ln>
          </p:spPr>
          <p:txBody>
            <a:bodyPr wrap="none" anchor="ctr"/>
            <a:lstStyle/>
            <a:p>
              <a:endParaRPr lang="fr-FR"/>
            </a:p>
          </p:txBody>
        </p:sp>
        <p:sp>
          <p:nvSpPr>
            <p:cNvPr id="39958" name="Rectangle 14"/>
            <p:cNvSpPr>
              <a:spLocks noChangeArrowheads="1"/>
            </p:cNvSpPr>
            <p:nvPr/>
          </p:nvSpPr>
          <p:spPr bwMode="auto">
            <a:xfrm>
              <a:off x="3197" y="1888"/>
              <a:ext cx="408" cy="272"/>
            </a:xfrm>
            <a:prstGeom prst="rect">
              <a:avLst/>
            </a:prstGeom>
            <a:solidFill>
              <a:srgbClr val="3366FF">
                <a:alpha val="50195"/>
              </a:srgbClr>
            </a:solidFill>
            <a:ln w="9525">
              <a:solidFill>
                <a:srgbClr val="3366FF"/>
              </a:solidFill>
              <a:miter lim="800000"/>
              <a:headEnd/>
              <a:tailEnd/>
            </a:ln>
          </p:spPr>
          <p:txBody>
            <a:bodyPr wrap="none" anchor="ctr"/>
            <a:lstStyle/>
            <a:p>
              <a:endParaRPr lang="fr-FR"/>
            </a:p>
          </p:txBody>
        </p:sp>
        <p:sp>
          <p:nvSpPr>
            <p:cNvPr id="39959" name="Rectangle 15"/>
            <p:cNvSpPr>
              <a:spLocks noChangeArrowheads="1"/>
            </p:cNvSpPr>
            <p:nvPr/>
          </p:nvSpPr>
          <p:spPr bwMode="auto">
            <a:xfrm>
              <a:off x="112" y="1616"/>
              <a:ext cx="908" cy="544"/>
            </a:xfrm>
            <a:prstGeom prst="rect">
              <a:avLst/>
            </a:prstGeom>
            <a:solidFill>
              <a:srgbClr val="FF0000">
                <a:alpha val="50195"/>
              </a:srgbClr>
            </a:solidFill>
            <a:ln w="9525">
              <a:solidFill>
                <a:srgbClr val="FF0000"/>
              </a:solidFill>
              <a:miter lim="800000"/>
              <a:headEnd/>
              <a:tailEnd/>
            </a:ln>
          </p:spPr>
          <p:txBody>
            <a:bodyPr wrap="none" anchor="ctr"/>
            <a:lstStyle/>
            <a:p>
              <a:endParaRPr lang="fr-FR"/>
            </a:p>
          </p:txBody>
        </p:sp>
        <p:sp>
          <p:nvSpPr>
            <p:cNvPr id="39960" name="Rectangle 16"/>
            <p:cNvSpPr>
              <a:spLocks noChangeArrowheads="1"/>
            </p:cNvSpPr>
            <p:nvPr/>
          </p:nvSpPr>
          <p:spPr bwMode="auto">
            <a:xfrm>
              <a:off x="2063" y="1842"/>
              <a:ext cx="545" cy="318"/>
            </a:xfrm>
            <a:prstGeom prst="rect">
              <a:avLst/>
            </a:prstGeom>
            <a:solidFill>
              <a:srgbClr val="FF0000">
                <a:alpha val="50195"/>
              </a:srgbClr>
            </a:solidFill>
            <a:ln w="9525">
              <a:solidFill>
                <a:srgbClr val="FF0000"/>
              </a:solidFill>
              <a:miter lim="800000"/>
              <a:headEnd/>
              <a:tailEnd/>
            </a:ln>
          </p:spPr>
          <p:txBody>
            <a:bodyPr wrap="none" anchor="ctr"/>
            <a:lstStyle/>
            <a:p>
              <a:endParaRPr lang="fr-FR"/>
            </a:p>
          </p:txBody>
        </p:sp>
        <p:sp>
          <p:nvSpPr>
            <p:cNvPr id="39961" name="Rectangle 17"/>
            <p:cNvSpPr>
              <a:spLocks noChangeArrowheads="1"/>
            </p:cNvSpPr>
            <p:nvPr/>
          </p:nvSpPr>
          <p:spPr bwMode="auto">
            <a:xfrm>
              <a:off x="2562" y="2341"/>
              <a:ext cx="273" cy="499"/>
            </a:xfrm>
            <a:prstGeom prst="rect">
              <a:avLst/>
            </a:prstGeom>
            <a:solidFill>
              <a:srgbClr val="FF0000">
                <a:alpha val="50195"/>
              </a:srgbClr>
            </a:solidFill>
            <a:ln w="9525">
              <a:solidFill>
                <a:srgbClr val="FF0000"/>
              </a:solidFill>
              <a:miter lim="800000"/>
              <a:headEnd/>
              <a:tailEnd/>
            </a:ln>
          </p:spPr>
          <p:txBody>
            <a:bodyPr wrap="none" anchor="ctr"/>
            <a:lstStyle/>
            <a:p>
              <a:endParaRPr lang="fr-FR"/>
            </a:p>
          </p:txBody>
        </p:sp>
        <p:sp>
          <p:nvSpPr>
            <p:cNvPr id="39962" name="Rectangle 18"/>
            <p:cNvSpPr>
              <a:spLocks noChangeArrowheads="1"/>
            </p:cNvSpPr>
            <p:nvPr/>
          </p:nvSpPr>
          <p:spPr bwMode="auto">
            <a:xfrm>
              <a:off x="4603" y="1616"/>
              <a:ext cx="408" cy="362"/>
            </a:xfrm>
            <a:prstGeom prst="rect">
              <a:avLst/>
            </a:prstGeom>
            <a:solidFill>
              <a:srgbClr val="3366FF">
                <a:alpha val="50195"/>
              </a:srgbClr>
            </a:solidFill>
            <a:ln w="9525">
              <a:solidFill>
                <a:srgbClr val="3366FF"/>
              </a:solidFill>
              <a:miter lim="800000"/>
              <a:headEnd/>
              <a:tailEnd/>
            </a:ln>
          </p:spPr>
          <p:txBody>
            <a:bodyPr wrap="none" anchor="ctr"/>
            <a:lstStyle/>
            <a:p>
              <a:endParaRPr lang="fr-FR"/>
            </a:p>
          </p:txBody>
        </p:sp>
      </p:grpSp>
      <p:sp>
        <p:nvSpPr>
          <p:cNvPr id="291859" name="Line 19"/>
          <p:cNvSpPr>
            <a:spLocks noChangeShapeType="1"/>
          </p:cNvSpPr>
          <p:nvPr/>
        </p:nvSpPr>
        <p:spPr bwMode="auto">
          <a:xfrm flipV="1">
            <a:off x="1546225"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1860" name="Line 20"/>
          <p:cNvSpPr>
            <a:spLocks noChangeShapeType="1"/>
          </p:cNvSpPr>
          <p:nvPr/>
        </p:nvSpPr>
        <p:spPr bwMode="auto">
          <a:xfrm flipV="1">
            <a:off x="2986088"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1861" name="Line 21"/>
          <p:cNvSpPr>
            <a:spLocks noChangeShapeType="1"/>
          </p:cNvSpPr>
          <p:nvPr/>
        </p:nvSpPr>
        <p:spPr bwMode="auto">
          <a:xfrm flipV="1">
            <a:off x="3346450"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1862" name="Line 22"/>
          <p:cNvSpPr>
            <a:spLocks noChangeShapeType="1"/>
          </p:cNvSpPr>
          <p:nvPr/>
        </p:nvSpPr>
        <p:spPr bwMode="auto">
          <a:xfrm flipV="1">
            <a:off x="5940425"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1863" name="Line 23"/>
          <p:cNvSpPr>
            <a:spLocks noChangeShapeType="1"/>
          </p:cNvSpPr>
          <p:nvPr/>
        </p:nvSpPr>
        <p:spPr bwMode="auto">
          <a:xfrm flipV="1">
            <a:off x="4498975"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 name="Group 129"/>
          <p:cNvGrpSpPr>
            <a:grpSpLocks/>
          </p:cNvGrpSpPr>
          <p:nvPr/>
        </p:nvGrpSpPr>
        <p:grpSpPr bwMode="auto">
          <a:xfrm>
            <a:off x="250825" y="5734050"/>
            <a:ext cx="6697663" cy="528638"/>
            <a:chOff x="158" y="3612"/>
            <a:chExt cx="4219" cy="333"/>
          </a:xfrm>
        </p:grpSpPr>
        <p:sp>
          <p:nvSpPr>
            <p:cNvPr id="39950" name="Line 24"/>
            <p:cNvSpPr>
              <a:spLocks noChangeShapeType="1"/>
            </p:cNvSpPr>
            <p:nvPr/>
          </p:nvSpPr>
          <p:spPr bwMode="auto">
            <a:xfrm flipV="1">
              <a:off x="158" y="3612"/>
              <a:ext cx="0" cy="272"/>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1" name="Text Box 26"/>
            <p:cNvSpPr txBox="1">
              <a:spLocks noChangeArrowheads="1"/>
            </p:cNvSpPr>
            <p:nvPr/>
          </p:nvSpPr>
          <p:spPr bwMode="auto">
            <a:xfrm>
              <a:off x="249" y="3657"/>
              <a:ext cx="10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spcBef>
                  <a:spcPct val="50000"/>
                </a:spcBef>
              </a:pPr>
              <a:r>
                <a:rPr lang="en-US" sz="1200" b="1">
                  <a:solidFill>
                    <a:srgbClr val="008000"/>
                  </a:solidFill>
                </a:rPr>
                <a:t>Study group</a:t>
              </a:r>
              <a:br>
                <a:rPr lang="en-US" sz="1200" b="1">
                  <a:solidFill>
                    <a:srgbClr val="008000"/>
                  </a:solidFill>
                </a:rPr>
              </a:br>
              <a:r>
                <a:rPr lang="en-US" sz="1200" b="1">
                  <a:solidFill>
                    <a:srgbClr val="008000"/>
                  </a:solidFill>
                </a:rPr>
                <a:t>chairman action</a:t>
              </a:r>
            </a:p>
          </p:txBody>
        </p:sp>
        <p:sp>
          <p:nvSpPr>
            <p:cNvPr id="39952" name="Rectangle 27"/>
            <p:cNvSpPr>
              <a:spLocks noChangeArrowheads="1"/>
            </p:cNvSpPr>
            <p:nvPr/>
          </p:nvSpPr>
          <p:spPr bwMode="auto">
            <a:xfrm>
              <a:off x="3107" y="3612"/>
              <a:ext cx="408" cy="317"/>
            </a:xfrm>
            <a:prstGeom prst="rect">
              <a:avLst/>
            </a:prstGeom>
            <a:solidFill>
              <a:srgbClr val="3366FF">
                <a:alpha val="50195"/>
              </a:srgbClr>
            </a:solidFill>
            <a:ln w="9525">
              <a:solidFill>
                <a:srgbClr val="3366FF"/>
              </a:solidFill>
              <a:miter lim="800000"/>
              <a:headEnd/>
              <a:tailEnd/>
            </a:ln>
          </p:spPr>
          <p:txBody>
            <a:bodyPr wrap="none" anchor="ctr"/>
            <a:lstStyle/>
            <a:p>
              <a:endParaRPr lang="fr-FR"/>
            </a:p>
          </p:txBody>
        </p:sp>
        <p:sp>
          <p:nvSpPr>
            <p:cNvPr id="39953" name="Rectangle 28"/>
            <p:cNvSpPr>
              <a:spLocks noChangeArrowheads="1"/>
            </p:cNvSpPr>
            <p:nvPr/>
          </p:nvSpPr>
          <p:spPr bwMode="auto">
            <a:xfrm>
              <a:off x="1383" y="3612"/>
              <a:ext cx="408" cy="318"/>
            </a:xfrm>
            <a:prstGeom prst="rect">
              <a:avLst/>
            </a:prstGeom>
            <a:solidFill>
              <a:srgbClr val="FF0000">
                <a:alpha val="50195"/>
              </a:srgbClr>
            </a:solidFill>
            <a:ln w="9525">
              <a:solidFill>
                <a:srgbClr val="FF0000"/>
              </a:solidFill>
              <a:miter lim="800000"/>
              <a:headEnd/>
              <a:tailEnd/>
            </a:ln>
          </p:spPr>
          <p:txBody>
            <a:bodyPr wrap="none" anchor="ctr"/>
            <a:lstStyle/>
            <a:p>
              <a:endParaRPr lang="fr-FR"/>
            </a:p>
          </p:txBody>
        </p:sp>
        <p:sp>
          <p:nvSpPr>
            <p:cNvPr id="39954" name="Text Box 31"/>
            <p:cNvSpPr txBox="1">
              <a:spLocks noChangeArrowheads="1"/>
            </p:cNvSpPr>
            <p:nvPr/>
          </p:nvSpPr>
          <p:spPr bwMode="auto">
            <a:xfrm>
              <a:off x="1882" y="3612"/>
              <a:ext cx="9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spcBef>
                  <a:spcPct val="50000"/>
                </a:spcBef>
              </a:pPr>
              <a:r>
                <a:rPr lang="en-US" sz="1200" b="1">
                  <a:solidFill>
                    <a:srgbClr val="FF0000"/>
                  </a:solidFill>
                </a:rPr>
                <a:t>Text subject to</a:t>
              </a:r>
              <a:br>
                <a:rPr lang="en-US" sz="1200" b="1">
                  <a:solidFill>
                    <a:srgbClr val="FF0000"/>
                  </a:solidFill>
                </a:rPr>
              </a:br>
              <a:r>
                <a:rPr lang="en-US" sz="1200" b="1">
                  <a:solidFill>
                    <a:srgbClr val="FF0000"/>
                  </a:solidFill>
                </a:rPr>
                <a:t>adjustment</a:t>
              </a:r>
              <a:endParaRPr lang="en-US">
                <a:solidFill>
                  <a:srgbClr val="FF0000"/>
                </a:solidFill>
              </a:endParaRPr>
            </a:p>
          </p:txBody>
        </p:sp>
        <p:sp>
          <p:nvSpPr>
            <p:cNvPr id="39955" name="Text Box 32"/>
            <p:cNvSpPr txBox="1">
              <a:spLocks noChangeArrowheads="1"/>
            </p:cNvSpPr>
            <p:nvPr/>
          </p:nvSpPr>
          <p:spPr bwMode="auto">
            <a:xfrm>
              <a:off x="3651" y="3612"/>
              <a:ext cx="72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spcBef>
                  <a:spcPct val="50000"/>
                </a:spcBef>
              </a:pPr>
              <a:r>
                <a:rPr lang="en-US" sz="1200" b="1"/>
                <a:t>Text review</a:t>
              </a:r>
            </a:p>
          </p:txBody>
        </p:sp>
      </p:grpSp>
      <p:sp>
        <p:nvSpPr>
          <p:cNvPr id="291971" name="Line 131"/>
          <p:cNvSpPr>
            <a:spLocks noChangeShapeType="1"/>
          </p:cNvSpPr>
          <p:nvPr/>
        </p:nvSpPr>
        <p:spPr bwMode="auto">
          <a:xfrm flipV="1">
            <a:off x="7956550"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1972" name="Line 132"/>
          <p:cNvSpPr>
            <a:spLocks noChangeShapeType="1"/>
          </p:cNvSpPr>
          <p:nvPr/>
        </p:nvSpPr>
        <p:spPr bwMode="auto">
          <a:xfrm flipV="1">
            <a:off x="7885113" y="4941888"/>
            <a:ext cx="0" cy="43180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18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185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186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186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186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186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19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197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59" grpId="0" animBg="1"/>
      <p:bldP spid="291860" grpId="0" animBg="1"/>
      <p:bldP spid="291861" grpId="0" animBg="1"/>
      <p:bldP spid="291862" grpId="0" animBg="1"/>
      <p:bldP spid="291863" grpId="0" animBg="1"/>
      <p:bldP spid="291971" grpId="0" animBg="1"/>
      <p:bldP spid="29197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3B6A3DC3-0D09-49CA-9A2C-9A93F0AC5BD0}" type="slidenum">
              <a:rPr lang="en-US" sz="1000" smtClean="0"/>
              <a:pPr/>
              <a:t>37</a:t>
            </a:fld>
            <a:endParaRPr lang="en-US" sz="1000" smtClean="0"/>
          </a:p>
        </p:txBody>
      </p:sp>
      <p:sp>
        <p:nvSpPr>
          <p:cNvPr id="40963" name="Rectangle 2"/>
          <p:cNvSpPr>
            <a:spLocks noGrp="1" noChangeArrowheads="1"/>
          </p:cNvSpPr>
          <p:nvPr>
            <p:ph type="title"/>
          </p:nvPr>
        </p:nvSpPr>
        <p:spPr/>
        <p:txBody>
          <a:bodyPr/>
          <a:lstStyle/>
          <a:p>
            <a:r>
              <a:rPr lang="en-US" smtClean="0"/>
              <a:t>ITU-T A.8 – Last call</a:t>
            </a:r>
          </a:p>
        </p:txBody>
      </p:sp>
      <p:sp>
        <p:nvSpPr>
          <p:cNvPr id="40964" name="Rectangle 3"/>
          <p:cNvSpPr>
            <a:spLocks noGrp="1" noChangeArrowheads="1"/>
          </p:cNvSpPr>
          <p:nvPr>
            <p:ph type="body" idx="1"/>
          </p:nvPr>
        </p:nvSpPr>
        <p:spPr>
          <a:xfrm>
            <a:off x="250825" y="1163638"/>
            <a:ext cx="8642350" cy="5218112"/>
          </a:xfrm>
        </p:spPr>
        <p:txBody>
          <a:bodyPr/>
          <a:lstStyle/>
          <a:p>
            <a:pPr>
              <a:lnSpc>
                <a:spcPct val="90000"/>
              </a:lnSpc>
              <a:buFontTx/>
              <a:buNone/>
            </a:pPr>
            <a:endParaRPr lang="en-US" sz="2400" smtClean="0"/>
          </a:p>
          <a:p>
            <a:pPr>
              <a:lnSpc>
                <a:spcPct val="90000"/>
              </a:lnSpc>
            </a:pPr>
            <a:r>
              <a:rPr lang="en-US" sz="2400" smtClean="0"/>
              <a:t>4-week time period beginning with the Director of TSB announcement</a:t>
            </a:r>
          </a:p>
          <a:p>
            <a:pPr>
              <a:lnSpc>
                <a:spcPct val="90000"/>
              </a:lnSpc>
            </a:pPr>
            <a:r>
              <a:rPr lang="en-US" sz="2400" smtClean="0"/>
              <a:t>Member States and Sector Members can comment</a:t>
            </a:r>
          </a:p>
          <a:p>
            <a:pPr lvl="2">
              <a:lnSpc>
                <a:spcPct val="90000"/>
              </a:lnSpc>
            </a:pPr>
            <a:r>
              <a:rPr lang="en-US" sz="1800" smtClean="0"/>
              <a:t>According to Resolution 31, Associates can also comment</a:t>
            </a:r>
          </a:p>
          <a:p>
            <a:pPr>
              <a:lnSpc>
                <a:spcPct val="90000"/>
              </a:lnSpc>
            </a:pPr>
            <a:r>
              <a:rPr lang="en-US" sz="2400" smtClean="0"/>
              <a:t>TSB post the comments received</a:t>
            </a:r>
          </a:p>
          <a:p>
            <a:pPr>
              <a:lnSpc>
                <a:spcPct val="90000"/>
              </a:lnSpc>
            </a:pPr>
            <a:r>
              <a:rPr lang="en-US" sz="2400" smtClean="0"/>
              <a:t>Decision by the study group chairman, in consultation with TSB</a:t>
            </a:r>
          </a:p>
          <a:p>
            <a:pPr lvl="2">
              <a:lnSpc>
                <a:spcPct val="90000"/>
              </a:lnSpc>
            </a:pPr>
            <a:r>
              <a:rPr lang="en-US" sz="1800" smtClean="0"/>
              <a:t>No comments -&gt; Approval</a:t>
            </a:r>
          </a:p>
          <a:p>
            <a:pPr lvl="2">
              <a:lnSpc>
                <a:spcPct val="90000"/>
              </a:lnSpc>
            </a:pPr>
            <a:r>
              <a:rPr lang="en-US" sz="1800" smtClean="0"/>
              <a:t>Typographical comments -&gt; Approval with typographical changes</a:t>
            </a:r>
          </a:p>
          <a:p>
            <a:pPr lvl="2">
              <a:lnSpc>
                <a:spcPct val="90000"/>
              </a:lnSpc>
            </a:pPr>
            <a:r>
              <a:rPr lang="en-US" sz="1800" smtClean="0"/>
              <a:t>Comments of substance</a:t>
            </a:r>
          </a:p>
          <a:p>
            <a:pPr lvl="3">
              <a:lnSpc>
                <a:spcPct val="90000"/>
              </a:lnSpc>
            </a:pPr>
            <a:r>
              <a:rPr lang="en-US" sz="1600" smtClean="0"/>
              <a:t>-&gt; Initiate the comments resolution</a:t>
            </a:r>
          </a:p>
          <a:p>
            <a:pPr lvl="3">
              <a:lnSpc>
                <a:spcPct val="90000"/>
              </a:lnSpc>
            </a:pPr>
            <a:r>
              <a:rPr lang="en-US" sz="1600" smtClean="0"/>
              <a:t>-&gt; Consider the comments at next study group meeting</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515E5DF1-5AC6-4B9D-B45B-F67CF1B1D7EE}" type="slidenum">
              <a:rPr lang="en-US" sz="1000" smtClean="0"/>
              <a:pPr/>
              <a:t>38</a:t>
            </a:fld>
            <a:endParaRPr lang="en-US" sz="1000" smtClean="0"/>
          </a:p>
        </p:txBody>
      </p:sp>
      <p:sp>
        <p:nvSpPr>
          <p:cNvPr id="41987" name="Rectangle 2"/>
          <p:cNvSpPr>
            <a:spLocks noGrp="1" noChangeArrowheads="1"/>
          </p:cNvSpPr>
          <p:nvPr>
            <p:ph type="title"/>
          </p:nvPr>
        </p:nvSpPr>
        <p:spPr/>
        <p:txBody>
          <a:bodyPr/>
          <a:lstStyle/>
          <a:p>
            <a:r>
              <a:rPr lang="en-US" smtClean="0"/>
              <a:t>ITU-T A.8 – Comments resolution</a:t>
            </a:r>
          </a:p>
        </p:txBody>
      </p:sp>
      <p:sp>
        <p:nvSpPr>
          <p:cNvPr id="41988" name="Rectangle 3"/>
          <p:cNvSpPr>
            <a:spLocks noGrp="1" noChangeArrowheads="1"/>
          </p:cNvSpPr>
          <p:nvPr>
            <p:ph type="body" idx="1"/>
          </p:nvPr>
        </p:nvSpPr>
        <p:spPr/>
        <p:txBody>
          <a:bodyPr/>
          <a:lstStyle/>
          <a:p>
            <a:pPr>
              <a:lnSpc>
                <a:spcPct val="80000"/>
              </a:lnSpc>
            </a:pPr>
            <a:r>
              <a:rPr lang="en-US" sz="2800" smtClean="0"/>
              <a:t>Under the direction of the study group chairman</a:t>
            </a:r>
          </a:p>
          <a:p>
            <a:pPr>
              <a:lnSpc>
                <a:spcPct val="80000"/>
              </a:lnSpc>
            </a:pPr>
            <a:r>
              <a:rPr lang="en-US" sz="2800" smtClean="0"/>
              <a:t>Accomplished by appropriate study group experts</a:t>
            </a:r>
          </a:p>
          <a:p>
            <a:pPr>
              <a:lnSpc>
                <a:spcPct val="80000"/>
              </a:lnSpc>
            </a:pPr>
            <a:r>
              <a:rPr lang="en-US" sz="2800" smtClean="0"/>
              <a:t>Comments are addressed by correspondence or at meetings</a:t>
            </a:r>
          </a:p>
          <a:p>
            <a:pPr>
              <a:lnSpc>
                <a:spcPct val="80000"/>
              </a:lnSpc>
            </a:pPr>
            <a:r>
              <a:rPr lang="en-US" sz="2800" smtClean="0"/>
              <a:t>New edited draft Recommendation is prepared and provided to TSB</a:t>
            </a:r>
          </a:p>
          <a:p>
            <a:pPr>
              <a:lnSpc>
                <a:spcPct val="80000"/>
              </a:lnSpc>
            </a:pPr>
            <a:r>
              <a:rPr lang="en-US" sz="2800" smtClean="0"/>
              <a:t>Decision by the study group chairman, in consultation with TSB</a:t>
            </a:r>
          </a:p>
          <a:p>
            <a:pPr lvl="2">
              <a:lnSpc>
                <a:spcPct val="80000"/>
              </a:lnSpc>
            </a:pPr>
            <a:r>
              <a:rPr lang="en-US" sz="2000" smtClean="0"/>
              <a:t>-&gt; Initiate additional review</a:t>
            </a:r>
          </a:p>
          <a:p>
            <a:pPr lvl="2">
              <a:lnSpc>
                <a:spcPct val="80000"/>
              </a:lnSpc>
            </a:pPr>
            <a:r>
              <a:rPr lang="en-US" sz="2000" smtClean="0"/>
              <a:t>-&gt; Consider approval at next study group meeting</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AD938FA0-92D4-4638-BCB4-5E4879A35471}" type="slidenum">
              <a:rPr lang="en-US" sz="1000" smtClean="0"/>
              <a:pPr/>
              <a:t>39</a:t>
            </a:fld>
            <a:endParaRPr lang="en-US" sz="1000" smtClean="0"/>
          </a:p>
        </p:txBody>
      </p:sp>
      <p:sp>
        <p:nvSpPr>
          <p:cNvPr id="43011" name="Rectangle 2"/>
          <p:cNvSpPr>
            <a:spLocks noGrp="1" noChangeArrowheads="1"/>
          </p:cNvSpPr>
          <p:nvPr>
            <p:ph type="title"/>
          </p:nvPr>
        </p:nvSpPr>
        <p:spPr/>
        <p:txBody>
          <a:bodyPr/>
          <a:lstStyle/>
          <a:p>
            <a:r>
              <a:rPr lang="en-US" smtClean="0"/>
              <a:t>ITU-T A.8 – Additional review </a:t>
            </a:r>
          </a:p>
        </p:txBody>
      </p:sp>
      <p:sp>
        <p:nvSpPr>
          <p:cNvPr id="43012" name="Rectangle 3"/>
          <p:cNvSpPr>
            <a:spLocks noGrp="1" noChangeArrowheads="1"/>
          </p:cNvSpPr>
          <p:nvPr>
            <p:ph type="body" idx="1"/>
          </p:nvPr>
        </p:nvSpPr>
        <p:spPr/>
        <p:txBody>
          <a:bodyPr/>
          <a:lstStyle/>
          <a:p>
            <a:pPr>
              <a:lnSpc>
                <a:spcPct val="90000"/>
              </a:lnSpc>
            </a:pPr>
            <a:r>
              <a:rPr lang="en-US" sz="2800" smtClean="0"/>
              <a:t>3-week time period beginning with the Director of TSB announcement</a:t>
            </a:r>
          </a:p>
          <a:p>
            <a:pPr>
              <a:lnSpc>
                <a:spcPct val="90000"/>
              </a:lnSpc>
            </a:pPr>
            <a:r>
              <a:rPr lang="en-US" sz="2800" smtClean="0"/>
              <a:t>Member States and Sector Members can comment</a:t>
            </a:r>
          </a:p>
          <a:p>
            <a:pPr lvl="2">
              <a:lnSpc>
                <a:spcPct val="90000"/>
              </a:lnSpc>
            </a:pPr>
            <a:r>
              <a:rPr lang="en-US" sz="2000" smtClean="0"/>
              <a:t>According to Resolution 31, Associates cannot comment</a:t>
            </a:r>
          </a:p>
          <a:p>
            <a:pPr>
              <a:lnSpc>
                <a:spcPct val="90000"/>
              </a:lnSpc>
            </a:pPr>
            <a:r>
              <a:rPr lang="en-US" sz="2800" smtClean="0"/>
              <a:t>TSB post the comments received</a:t>
            </a:r>
          </a:p>
          <a:p>
            <a:pPr>
              <a:lnSpc>
                <a:spcPct val="90000"/>
              </a:lnSpc>
            </a:pPr>
            <a:r>
              <a:rPr lang="en-US" sz="2800" smtClean="0"/>
              <a:t>Decision by the study group chairman, in consultation with TSB</a:t>
            </a:r>
          </a:p>
          <a:p>
            <a:pPr lvl="2">
              <a:lnSpc>
                <a:spcPct val="90000"/>
              </a:lnSpc>
            </a:pPr>
            <a:r>
              <a:rPr lang="en-US" sz="2000" smtClean="0"/>
              <a:t>No comments -&gt; Approval</a:t>
            </a:r>
          </a:p>
          <a:p>
            <a:pPr lvl="2">
              <a:lnSpc>
                <a:spcPct val="90000"/>
              </a:lnSpc>
            </a:pPr>
            <a:r>
              <a:rPr lang="en-US" sz="2000" smtClean="0"/>
              <a:t>Typographical comments -&gt; Approval</a:t>
            </a:r>
          </a:p>
          <a:p>
            <a:pPr lvl="2">
              <a:lnSpc>
                <a:spcPct val="90000"/>
              </a:lnSpc>
            </a:pPr>
            <a:r>
              <a:rPr lang="en-US" sz="2000" smtClean="0"/>
              <a:t>Comments of substance -&gt; consider approval at next study group meeting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8F440F04-2ADA-444F-AE99-15115E228DEB}" type="slidenum">
              <a:rPr lang="en-US" sz="1000" smtClean="0"/>
              <a:pPr/>
              <a:t>4</a:t>
            </a:fld>
            <a:endParaRPr lang="en-US" sz="1000" smtClean="0"/>
          </a:p>
        </p:txBody>
      </p:sp>
      <p:sp>
        <p:nvSpPr>
          <p:cNvPr id="7171" name="Rectangle 2"/>
          <p:cNvSpPr>
            <a:spLocks noChangeArrowheads="1"/>
          </p:cNvSpPr>
          <p:nvPr/>
        </p:nvSpPr>
        <p:spPr bwMode="auto">
          <a:xfrm>
            <a:off x="4503738" y="1789113"/>
            <a:ext cx="22225" cy="16144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72" name="Rectangle 3"/>
          <p:cNvSpPr>
            <a:spLocks noChangeArrowheads="1"/>
          </p:cNvSpPr>
          <p:nvPr/>
        </p:nvSpPr>
        <p:spPr bwMode="auto">
          <a:xfrm>
            <a:off x="4514850" y="2371725"/>
            <a:ext cx="384175"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73" name="Rectangle 4"/>
          <p:cNvSpPr>
            <a:spLocks noChangeArrowheads="1"/>
          </p:cNvSpPr>
          <p:nvPr/>
        </p:nvSpPr>
        <p:spPr bwMode="auto">
          <a:xfrm>
            <a:off x="322263" y="5589588"/>
            <a:ext cx="8497887"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1200" b="1">
                <a:solidFill>
                  <a:srgbClr val="000000"/>
                </a:solidFill>
                <a:latin typeface="Arial" charset="0"/>
              </a:rPr>
              <a:t>Q = </a:t>
            </a:r>
            <a:r>
              <a:rPr lang="en-US" sz="1200">
                <a:solidFill>
                  <a:srgbClr val="000000"/>
                </a:solidFill>
                <a:latin typeface="Arial" charset="0"/>
              </a:rPr>
              <a:t>Questions</a:t>
            </a:r>
            <a:r>
              <a:rPr lang="en-US" sz="1200" b="1">
                <a:solidFill>
                  <a:srgbClr val="000000"/>
                </a:solidFill>
                <a:latin typeface="Arial" charset="0"/>
              </a:rPr>
              <a:t> </a:t>
            </a:r>
            <a:r>
              <a:rPr lang="en-US" sz="1200">
                <a:solidFill>
                  <a:srgbClr val="000000"/>
                </a:solidFill>
                <a:latin typeface="Arial" charset="0"/>
                <a:sym typeface="Wingdings" pitchFamily="2" charset="2"/>
              </a:rPr>
              <a:t> Develop Recommendations	</a:t>
            </a:r>
            <a:r>
              <a:rPr lang="en-US" sz="1200" b="1">
                <a:solidFill>
                  <a:srgbClr val="000000"/>
                </a:solidFill>
                <a:latin typeface="Arial" charset="0"/>
                <a:sym typeface="Wingdings" pitchFamily="2" charset="2"/>
              </a:rPr>
              <a:t>JCA</a:t>
            </a:r>
            <a:r>
              <a:rPr lang="en-US" sz="1200">
                <a:solidFill>
                  <a:srgbClr val="000000"/>
                </a:solidFill>
                <a:latin typeface="Arial" charset="0"/>
                <a:sym typeface="Wingdings" pitchFamily="2" charset="2"/>
              </a:rPr>
              <a:t>: Joint Coordination Activity</a:t>
            </a:r>
            <a:endParaRPr lang="en-US" sz="1200">
              <a:solidFill>
                <a:srgbClr val="000000"/>
              </a:solidFill>
              <a:latin typeface="Arial" charset="0"/>
            </a:endParaRPr>
          </a:p>
          <a:p>
            <a:r>
              <a:rPr lang="en-US" sz="1200" b="1">
                <a:solidFill>
                  <a:srgbClr val="000000"/>
                </a:solidFill>
                <a:latin typeface="Arial" charset="0"/>
              </a:rPr>
              <a:t>GSI: </a:t>
            </a:r>
            <a:r>
              <a:rPr lang="en-US" sz="1200">
                <a:solidFill>
                  <a:srgbClr val="000000"/>
                </a:solidFill>
                <a:latin typeface="Arial" charset="0"/>
              </a:rPr>
              <a:t>Global Standards Initiative		</a:t>
            </a:r>
            <a:r>
              <a:rPr lang="en-US" sz="1200" b="1">
                <a:solidFill>
                  <a:srgbClr val="000000"/>
                </a:solidFill>
                <a:latin typeface="Arial" charset="0"/>
                <a:sym typeface="Wingdings" pitchFamily="2" charset="2"/>
              </a:rPr>
              <a:t>TSB</a:t>
            </a:r>
            <a:r>
              <a:rPr lang="en-US" sz="1200">
                <a:solidFill>
                  <a:srgbClr val="000000"/>
                </a:solidFill>
                <a:latin typeface="Arial" charset="0"/>
                <a:sym typeface="Wingdings" pitchFamily="2" charset="2"/>
              </a:rPr>
              <a:t>: Telecommunication Standardization Bureau (= ITU-T Secretariat)</a:t>
            </a:r>
          </a:p>
          <a:p>
            <a:r>
              <a:rPr lang="en-US" sz="1200">
                <a:solidFill>
                  <a:srgbClr val="000000"/>
                </a:solidFill>
                <a:latin typeface="Arial" charset="0"/>
              </a:rPr>
              <a:t>Note: Experts progressing the work of a Question are frequently referred to as “</a:t>
            </a:r>
            <a:r>
              <a:rPr lang="en-US" sz="1200" i="1">
                <a:solidFill>
                  <a:srgbClr val="000000"/>
                </a:solidFill>
                <a:latin typeface="Arial" charset="0"/>
              </a:rPr>
              <a:t>Rapporteur Group</a:t>
            </a:r>
            <a:r>
              <a:rPr lang="en-US" sz="1200">
                <a:solidFill>
                  <a:srgbClr val="000000"/>
                </a:solidFill>
                <a:latin typeface="Arial" charset="0"/>
              </a:rPr>
              <a:t>” (RG)</a:t>
            </a:r>
          </a:p>
        </p:txBody>
      </p:sp>
      <p:sp>
        <p:nvSpPr>
          <p:cNvPr id="7174" name="Oval 5"/>
          <p:cNvSpPr>
            <a:spLocks noChangeArrowheads="1"/>
          </p:cNvSpPr>
          <p:nvPr/>
        </p:nvSpPr>
        <p:spPr bwMode="auto">
          <a:xfrm>
            <a:off x="2895600" y="1265238"/>
            <a:ext cx="3359150" cy="725487"/>
          </a:xfrm>
          <a:prstGeom prst="ellipse">
            <a:avLst/>
          </a:prstGeom>
          <a:solidFill>
            <a:srgbClr val="66CCFF"/>
          </a:soli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200" b="1">
                <a:solidFill>
                  <a:srgbClr val="FF0000"/>
                </a:solidFill>
                <a:latin typeface="Arial" charset="0"/>
              </a:rPr>
              <a:t>WORLD  TELECOMMUNICATION</a:t>
            </a:r>
          </a:p>
          <a:p>
            <a:pPr algn="ctr"/>
            <a:r>
              <a:rPr lang="en-US" sz="1200" b="1">
                <a:solidFill>
                  <a:srgbClr val="FF0000"/>
                </a:solidFill>
                <a:latin typeface="Arial" charset="0"/>
              </a:rPr>
              <a:t>STANDARDIZATION ASSEMBLY</a:t>
            </a:r>
          </a:p>
        </p:txBody>
      </p:sp>
      <p:sp>
        <p:nvSpPr>
          <p:cNvPr id="7175" name="Oval 6"/>
          <p:cNvSpPr>
            <a:spLocks noChangeArrowheads="1"/>
          </p:cNvSpPr>
          <p:nvPr/>
        </p:nvSpPr>
        <p:spPr bwMode="auto">
          <a:xfrm>
            <a:off x="4895850" y="2025650"/>
            <a:ext cx="3036888" cy="701675"/>
          </a:xfrm>
          <a:prstGeom prst="ellipse">
            <a:avLst/>
          </a:prstGeom>
          <a:solidFill>
            <a:srgbClr val="FFFF00"/>
          </a:soli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200" b="1">
                <a:solidFill>
                  <a:srgbClr val="000000"/>
                </a:solidFill>
                <a:latin typeface="Arial" charset="0"/>
              </a:rPr>
              <a:t>TELECOMMUNICATION</a:t>
            </a:r>
            <a:endParaRPr lang="es-ES_tradnl" sz="1200" b="1">
              <a:solidFill>
                <a:srgbClr val="000000"/>
              </a:solidFill>
              <a:latin typeface="Arial" charset="0"/>
            </a:endParaRPr>
          </a:p>
          <a:p>
            <a:pPr algn="ctr"/>
            <a:r>
              <a:rPr lang="es-ES_tradnl" sz="1200" b="1">
                <a:solidFill>
                  <a:srgbClr val="000000"/>
                </a:solidFill>
                <a:latin typeface="Arial" charset="0"/>
              </a:rPr>
              <a:t>STANDARDIZATION</a:t>
            </a:r>
          </a:p>
          <a:p>
            <a:pPr algn="ctr"/>
            <a:r>
              <a:rPr lang="es-ES_tradnl" sz="1200" b="1">
                <a:solidFill>
                  <a:srgbClr val="000000"/>
                </a:solidFill>
                <a:latin typeface="Arial" charset="0"/>
              </a:rPr>
              <a:t>ADVISORY GROUP</a:t>
            </a:r>
            <a:endParaRPr lang="en-US" sz="1200" b="1">
              <a:solidFill>
                <a:srgbClr val="000000"/>
              </a:solidFill>
              <a:latin typeface="Arial" charset="0"/>
            </a:endParaRPr>
          </a:p>
        </p:txBody>
      </p:sp>
      <p:sp>
        <p:nvSpPr>
          <p:cNvPr id="7176" name="Rectangle 7"/>
          <p:cNvSpPr>
            <a:spLocks noGrp="1" noChangeArrowheads="1"/>
          </p:cNvSpPr>
          <p:nvPr>
            <p:ph type="title" idx="4294967295"/>
          </p:nvPr>
        </p:nvSpPr>
        <p:spPr/>
        <p:txBody>
          <a:bodyPr/>
          <a:lstStyle/>
          <a:p>
            <a:r>
              <a:rPr lang="en-US" smtClean="0"/>
              <a:t>Governance and structure</a:t>
            </a:r>
          </a:p>
        </p:txBody>
      </p:sp>
      <p:sp>
        <p:nvSpPr>
          <p:cNvPr id="7177" name="AutoShape 8"/>
          <p:cNvSpPr>
            <a:spLocks noChangeArrowheads="1"/>
          </p:cNvSpPr>
          <p:nvPr/>
        </p:nvSpPr>
        <p:spPr bwMode="auto">
          <a:xfrm>
            <a:off x="220663" y="1262063"/>
            <a:ext cx="2455862" cy="1562100"/>
          </a:xfrm>
          <a:prstGeom prst="cloudCallout">
            <a:avLst>
              <a:gd name="adj1" fmla="val 73917"/>
              <a:gd name="adj2" fmla="val 58741"/>
            </a:avLst>
          </a:prstGeom>
          <a:solidFill>
            <a:schemeClr val="accent1"/>
          </a:solidFill>
          <a:ln w="9525">
            <a:solidFill>
              <a:schemeClr val="tx1"/>
            </a:solidFill>
            <a:round/>
            <a:headEnd/>
            <a:tailEnd/>
          </a:ln>
        </p:spPr>
        <p:txBody>
          <a:bodyPr anchor="ctr"/>
          <a:lstStyle/>
          <a:p>
            <a:pPr algn="ctr" eaLnBrk="1" hangingPunct="1"/>
            <a:endParaRPr lang="en-US" sz="1600">
              <a:latin typeface="Arial" charset="0"/>
            </a:endParaRPr>
          </a:p>
        </p:txBody>
      </p:sp>
      <p:sp>
        <p:nvSpPr>
          <p:cNvPr id="7178" name="AutoShape 9"/>
          <p:cNvSpPr>
            <a:spLocks noChangeArrowheads="1"/>
          </p:cNvSpPr>
          <p:nvPr/>
        </p:nvSpPr>
        <p:spPr bwMode="auto">
          <a:xfrm>
            <a:off x="7110413" y="2484438"/>
            <a:ext cx="1830387" cy="763587"/>
          </a:xfrm>
          <a:prstGeom prst="cloudCallout">
            <a:avLst>
              <a:gd name="adj1" fmla="val -110190"/>
              <a:gd name="adj2" fmla="val 20894"/>
            </a:avLst>
          </a:prstGeom>
          <a:solidFill>
            <a:schemeClr val="accent1"/>
          </a:solidFill>
          <a:ln w="9525">
            <a:solidFill>
              <a:schemeClr val="tx1"/>
            </a:solidFill>
            <a:round/>
            <a:headEnd/>
            <a:tailEnd/>
          </a:ln>
        </p:spPr>
        <p:txBody>
          <a:bodyPr anchor="ctr"/>
          <a:lstStyle/>
          <a:p>
            <a:pPr algn="ctr" eaLnBrk="1" hangingPunct="1"/>
            <a:r>
              <a:rPr lang="en-US" sz="1600">
                <a:latin typeface="Arial" charset="0"/>
              </a:rPr>
              <a:t>IPR ad hoc</a:t>
            </a:r>
            <a:endParaRPr lang="en-GB" sz="1600">
              <a:latin typeface="Arial" charset="0"/>
            </a:endParaRPr>
          </a:p>
        </p:txBody>
      </p:sp>
      <p:sp>
        <p:nvSpPr>
          <p:cNvPr id="7179" name="Text Box 10"/>
          <p:cNvSpPr txBox="1">
            <a:spLocks noChangeArrowheads="1"/>
          </p:cNvSpPr>
          <p:nvPr/>
        </p:nvSpPr>
        <p:spPr bwMode="auto">
          <a:xfrm>
            <a:off x="808038" y="1527175"/>
            <a:ext cx="139223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r>
              <a:rPr lang="en-US" sz="1600">
                <a:latin typeface="Arial" charset="0"/>
              </a:rPr>
              <a:t>Workshops,</a:t>
            </a:r>
          </a:p>
          <a:p>
            <a:pPr algn="ctr" eaLnBrk="1" hangingPunct="1"/>
            <a:r>
              <a:rPr lang="en-US" sz="1600">
                <a:latin typeface="Arial" charset="0"/>
              </a:rPr>
              <a:t>Seminars,</a:t>
            </a:r>
          </a:p>
          <a:p>
            <a:pPr algn="ctr" eaLnBrk="1" hangingPunct="1"/>
            <a:r>
              <a:rPr lang="en-US" sz="1600">
                <a:latin typeface="Arial" charset="0"/>
              </a:rPr>
              <a:t>Symposia, …</a:t>
            </a:r>
            <a:endParaRPr lang="en-GB" sz="1600">
              <a:latin typeface="Arial" charset="0"/>
            </a:endParaRPr>
          </a:p>
        </p:txBody>
      </p:sp>
      <p:pic>
        <p:nvPicPr>
          <p:cNvPr id="7180" name="Picture 11" descr="MCj042474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050786">
            <a:off x="7799388" y="3817938"/>
            <a:ext cx="12017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1" name="Text Box 12"/>
          <p:cNvSpPr txBox="1">
            <a:spLocks noChangeArrowheads="1"/>
          </p:cNvSpPr>
          <p:nvPr/>
        </p:nvSpPr>
        <p:spPr bwMode="auto">
          <a:xfrm rot="10800000">
            <a:off x="8167688" y="3473450"/>
            <a:ext cx="428625" cy="189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a:spAutoFit/>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r>
              <a:rPr lang="en-US" sz="1600" b="1">
                <a:latin typeface="Arial" charset="0"/>
              </a:rPr>
              <a:t>Consensus</a:t>
            </a:r>
          </a:p>
        </p:txBody>
      </p:sp>
      <p:sp>
        <p:nvSpPr>
          <p:cNvPr id="7182" name="Line 13"/>
          <p:cNvSpPr>
            <a:spLocks noChangeShapeType="1"/>
          </p:cNvSpPr>
          <p:nvPr/>
        </p:nvSpPr>
        <p:spPr bwMode="auto">
          <a:xfrm>
            <a:off x="7932738" y="5176838"/>
            <a:ext cx="979487"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183" name="Line 14"/>
          <p:cNvSpPr>
            <a:spLocks noChangeShapeType="1"/>
          </p:cNvSpPr>
          <p:nvPr/>
        </p:nvSpPr>
        <p:spPr bwMode="auto">
          <a:xfrm>
            <a:off x="7932738" y="3622675"/>
            <a:ext cx="979487"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grpSp>
        <p:nvGrpSpPr>
          <p:cNvPr id="2" name="Group 15"/>
          <p:cNvGrpSpPr>
            <a:grpSpLocks/>
          </p:cNvGrpSpPr>
          <p:nvPr/>
        </p:nvGrpSpPr>
        <p:grpSpPr bwMode="auto">
          <a:xfrm>
            <a:off x="665163" y="2997200"/>
            <a:ext cx="7100887" cy="2400300"/>
            <a:chOff x="419" y="1888"/>
            <a:chExt cx="4473" cy="1512"/>
          </a:xfrm>
        </p:grpSpPr>
        <p:sp>
          <p:nvSpPr>
            <p:cNvPr id="7188" name="Rectangle 16"/>
            <p:cNvSpPr>
              <a:spLocks noChangeArrowheads="1"/>
            </p:cNvSpPr>
            <p:nvPr/>
          </p:nvSpPr>
          <p:spPr bwMode="auto">
            <a:xfrm>
              <a:off x="2649" y="2790"/>
              <a:ext cx="2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89" name="Rectangle 17"/>
            <p:cNvSpPr>
              <a:spLocks noChangeArrowheads="1"/>
            </p:cNvSpPr>
            <p:nvPr/>
          </p:nvSpPr>
          <p:spPr bwMode="auto">
            <a:xfrm>
              <a:off x="2701" y="2790"/>
              <a:ext cx="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0" name="Rectangle 18"/>
            <p:cNvSpPr>
              <a:spLocks noChangeArrowheads="1"/>
            </p:cNvSpPr>
            <p:nvPr/>
          </p:nvSpPr>
          <p:spPr bwMode="auto">
            <a:xfrm>
              <a:off x="2753" y="2790"/>
              <a:ext cx="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1" name="Rectangle 19"/>
            <p:cNvSpPr>
              <a:spLocks noChangeArrowheads="1"/>
            </p:cNvSpPr>
            <p:nvPr/>
          </p:nvSpPr>
          <p:spPr bwMode="auto">
            <a:xfrm>
              <a:off x="2805" y="2790"/>
              <a:ext cx="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2" name="Rectangle 20"/>
            <p:cNvSpPr>
              <a:spLocks noChangeArrowheads="1"/>
            </p:cNvSpPr>
            <p:nvPr/>
          </p:nvSpPr>
          <p:spPr bwMode="auto">
            <a:xfrm>
              <a:off x="2857" y="2790"/>
              <a:ext cx="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3" name="Rectangle 21"/>
            <p:cNvSpPr>
              <a:spLocks noChangeArrowheads="1"/>
            </p:cNvSpPr>
            <p:nvPr/>
          </p:nvSpPr>
          <p:spPr bwMode="auto">
            <a:xfrm>
              <a:off x="2909" y="2790"/>
              <a:ext cx="25"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4" name="Rectangle 22"/>
            <p:cNvSpPr>
              <a:spLocks noChangeArrowheads="1"/>
            </p:cNvSpPr>
            <p:nvPr/>
          </p:nvSpPr>
          <p:spPr bwMode="auto">
            <a:xfrm>
              <a:off x="2961" y="2790"/>
              <a:ext cx="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5" name="Rectangle 23"/>
            <p:cNvSpPr>
              <a:spLocks noChangeArrowheads="1"/>
            </p:cNvSpPr>
            <p:nvPr/>
          </p:nvSpPr>
          <p:spPr bwMode="auto">
            <a:xfrm>
              <a:off x="3012" y="2790"/>
              <a:ext cx="2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6" name="Rectangle 24"/>
            <p:cNvSpPr>
              <a:spLocks noChangeArrowheads="1"/>
            </p:cNvSpPr>
            <p:nvPr/>
          </p:nvSpPr>
          <p:spPr bwMode="auto">
            <a:xfrm>
              <a:off x="4571" y="2292"/>
              <a:ext cx="12" cy="9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7" name="Rectangle 25"/>
            <p:cNvSpPr>
              <a:spLocks noChangeArrowheads="1"/>
            </p:cNvSpPr>
            <p:nvPr/>
          </p:nvSpPr>
          <p:spPr bwMode="auto">
            <a:xfrm>
              <a:off x="3922" y="2292"/>
              <a:ext cx="13" cy="9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8" name="Rectangle 26"/>
            <p:cNvSpPr>
              <a:spLocks noChangeArrowheads="1"/>
            </p:cNvSpPr>
            <p:nvPr/>
          </p:nvSpPr>
          <p:spPr bwMode="auto">
            <a:xfrm>
              <a:off x="3453" y="2909"/>
              <a:ext cx="13" cy="2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99" name="Rectangle 27"/>
            <p:cNvSpPr>
              <a:spLocks noChangeArrowheads="1"/>
            </p:cNvSpPr>
            <p:nvPr/>
          </p:nvSpPr>
          <p:spPr bwMode="auto">
            <a:xfrm>
              <a:off x="3065" y="2886"/>
              <a:ext cx="12" cy="37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00" name="Freeform 28"/>
            <p:cNvSpPr>
              <a:spLocks/>
            </p:cNvSpPr>
            <p:nvPr/>
          </p:nvSpPr>
          <p:spPr bwMode="auto">
            <a:xfrm>
              <a:off x="2416" y="2292"/>
              <a:ext cx="143" cy="365"/>
            </a:xfrm>
            <a:custGeom>
              <a:avLst/>
              <a:gdLst>
                <a:gd name="T0" fmla="*/ 6 w 177"/>
                <a:gd name="T1" fmla="*/ 143 h 461"/>
                <a:gd name="T2" fmla="*/ 6 w 177"/>
                <a:gd name="T3" fmla="*/ 89 h 461"/>
                <a:gd name="T4" fmla="*/ 2 w 177"/>
                <a:gd name="T5" fmla="*/ 92 h 461"/>
                <a:gd name="T6" fmla="*/ 61 w 177"/>
                <a:gd name="T7" fmla="*/ 92 h 461"/>
                <a:gd name="T8" fmla="*/ 61 w 177"/>
                <a:gd name="T9" fmla="*/ 0 h 461"/>
                <a:gd name="T10" fmla="*/ 56 w 177"/>
                <a:gd name="T11" fmla="*/ 0 h 461"/>
                <a:gd name="T12" fmla="*/ 56 w 177"/>
                <a:gd name="T13" fmla="*/ 89 h 461"/>
                <a:gd name="T14" fmla="*/ 59 w 177"/>
                <a:gd name="T15" fmla="*/ 88 h 461"/>
                <a:gd name="T16" fmla="*/ 0 w 177"/>
                <a:gd name="T17" fmla="*/ 88 h 461"/>
                <a:gd name="T18" fmla="*/ 0 w 177"/>
                <a:gd name="T19" fmla="*/ 143 h 461"/>
                <a:gd name="T20" fmla="*/ 6 w 177"/>
                <a:gd name="T21" fmla="*/ 143 h 46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
                <a:gd name="T34" fmla="*/ 0 h 461"/>
                <a:gd name="T35" fmla="*/ 177 w 177"/>
                <a:gd name="T36" fmla="*/ 461 h 4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 h="461">
                  <a:moveTo>
                    <a:pt x="16" y="461"/>
                  </a:moveTo>
                  <a:lnTo>
                    <a:pt x="16" y="288"/>
                  </a:lnTo>
                  <a:lnTo>
                    <a:pt x="8" y="294"/>
                  </a:lnTo>
                  <a:lnTo>
                    <a:pt x="177" y="294"/>
                  </a:lnTo>
                  <a:lnTo>
                    <a:pt x="177" y="0"/>
                  </a:lnTo>
                  <a:lnTo>
                    <a:pt x="161" y="0"/>
                  </a:lnTo>
                  <a:lnTo>
                    <a:pt x="161" y="288"/>
                  </a:lnTo>
                  <a:lnTo>
                    <a:pt x="169" y="282"/>
                  </a:lnTo>
                  <a:lnTo>
                    <a:pt x="0" y="282"/>
                  </a:lnTo>
                  <a:lnTo>
                    <a:pt x="0" y="461"/>
                  </a:lnTo>
                  <a:lnTo>
                    <a:pt x="16" y="4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01" name="Freeform 29"/>
            <p:cNvSpPr>
              <a:spLocks/>
            </p:cNvSpPr>
            <p:nvPr/>
          </p:nvSpPr>
          <p:spPr bwMode="auto">
            <a:xfrm>
              <a:off x="3130" y="2292"/>
              <a:ext cx="142" cy="365"/>
            </a:xfrm>
            <a:custGeom>
              <a:avLst/>
              <a:gdLst>
                <a:gd name="T0" fmla="*/ 59 w 177"/>
                <a:gd name="T1" fmla="*/ 143 h 461"/>
                <a:gd name="T2" fmla="*/ 59 w 177"/>
                <a:gd name="T3" fmla="*/ 88 h 461"/>
                <a:gd name="T4" fmla="*/ 2 w 177"/>
                <a:gd name="T5" fmla="*/ 88 h 461"/>
                <a:gd name="T6" fmla="*/ 5 w 177"/>
                <a:gd name="T7" fmla="*/ 89 h 461"/>
                <a:gd name="T8" fmla="*/ 5 w 177"/>
                <a:gd name="T9" fmla="*/ 0 h 461"/>
                <a:gd name="T10" fmla="*/ 0 w 177"/>
                <a:gd name="T11" fmla="*/ 0 h 461"/>
                <a:gd name="T12" fmla="*/ 0 w 177"/>
                <a:gd name="T13" fmla="*/ 92 h 461"/>
                <a:gd name="T14" fmla="*/ 56 w 177"/>
                <a:gd name="T15" fmla="*/ 92 h 461"/>
                <a:gd name="T16" fmla="*/ 54 w 177"/>
                <a:gd name="T17" fmla="*/ 89 h 461"/>
                <a:gd name="T18" fmla="*/ 54 w 177"/>
                <a:gd name="T19" fmla="*/ 143 h 461"/>
                <a:gd name="T20" fmla="*/ 59 w 177"/>
                <a:gd name="T21" fmla="*/ 143 h 46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
                <a:gd name="T34" fmla="*/ 0 h 461"/>
                <a:gd name="T35" fmla="*/ 177 w 177"/>
                <a:gd name="T36" fmla="*/ 461 h 4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 h="461">
                  <a:moveTo>
                    <a:pt x="177" y="461"/>
                  </a:moveTo>
                  <a:lnTo>
                    <a:pt x="177" y="282"/>
                  </a:lnTo>
                  <a:lnTo>
                    <a:pt x="8" y="282"/>
                  </a:lnTo>
                  <a:lnTo>
                    <a:pt x="16" y="288"/>
                  </a:lnTo>
                  <a:lnTo>
                    <a:pt x="16" y="0"/>
                  </a:lnTo>
                  <a:lnTo>
                    <a:pt x="0" y="0"/>
                  </a:lnTo>
                  <a:lnTo>
                    <a:pt x="0" y="294"/>
                  </a:lnTo>
                  <a:lnTo>
                    <a:pt x="169" y="294"/>
                  </a:lnTo>
                  <a:lnTo>
                    <a:pt x="161" y="288"/>
                  </a:lnTo>
                  <a:lnTo>
                    <a:pt x="161" y="461"/>
                  </a:lnTo>
                  <a:lnTo>
                    <a:pt x="177" y="4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02" name="Freeform 30"/>
            <p:cNvSpPr>
              <a:spLocks/>
            </p:cNvSpPr>
            <p:nvPr/>
          </p:nvSpPr>
          <p:spPr bwMode="auto">
            <a:xfrm>
              <a:off x="1442" y="1968"/>
              <a:ext cx="2802" cy="176"/>
            </a:xfrm>
            <a:custGeom>
              <a:avLst/>
              <a:gdLst>
                <a:gd name="T0" fmla="*/ 5 w 3488"/>
                <a:gd name="T1" fmla="*/ 65 h 222"/>
                <a:gd name="T2" fmla="*/ 5 w 3488"/>
                <a:gd name="T3" fmla="*/ 2 h 222"/>
                <a:gd name="T4" fmla="*/ 2 w 3488"/>
                <a:gd name="T5" fmla="*/ 4 h 222"/>
                <a:gd name="T6" fmla="*/ 1164 w 3488"/>
                <a:gd name="T7" fmla="*/ 4 h 222"/>
                <a:gd name="T8" fmla="*/ 1161 w 3488"/>
                <a:gd name="T9" fmla="*/ 2 h 222"/>
                <a:gd name="T10" fmla="*/ 1161 w 3488"/>
                <a:gd name="T11" fmla="*/ 70 h 222"/>
                <a:gd name="T12" fmla="*/ 1166 w 3488"/>
                <a:gd name="T13" fmla="*/ 70 h 222"/>
                <a:gd name="T14" fmla="*/ 1166 w 3488"/>
                <a:gd name="T15" fmla="*/ 0 h 222"/>
                <a:gd name="T16" fmla="*/ 0 w 3488"/>
                <a:gd name="T17" fmla="*/ 0 h 222"/>
                <a:gd name="T18" fmla="*/ 0 w 3488"/>
                <a:gd name="T19" fmla="*/ 65 h 222"/>
                <a:gd name="T20" fmla="*/ 5 w 3488"/>
                <a:gd name="T21" fmla="*/ 65 h 2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488"/>
                <a:gd name="T34" fmla="*/ 0 h 222"/>
                <a:gd name="T35" fmla="*/ 3488 w 3488"/>
                <a:gd name="T36" fmla="*/ 222 h 2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488" h="222">
                  <a:moveTo>
                    <a:pt x="16" y="207"/>
                  </a:moveTo>
                  <a:lnTo>
                    <a:pt x="16" y="5"/>
                  </a:lnTo>
                  <a:lnTo>
                    <a:pt x="8" y="11"/>
                  </a:lnTo>
                  <a:lnTo>
                    <a:pt x="3480" y="11"/>
                  </a:lnTo>
                  <a:lnTo>
                    <a:pt x="3472" y="5"/>
                  </a:lnTo>
                  <a:lnTo>
                    <a:pt x="3472" y="222"/>
                  </a:lnTo>
                  <a:lnTo>
                    <a:pt x="3488" y="222"/>
                  </a:lnTo>
                  <a:lnTo>
                    <a:pt x="3488" y="0"/>
                  </a:lnTo>
                  <a:lnTo>
                    <a:pt x="0" y="0"/>
                  </a:lnTo>
                  <a:lnTo>
                    <a:pt x="0" y="207"/>
                  </a:lnTo>
                  <a:lnTo>
                    <a:pt x="16" y="2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03" name="Rectangle 31"/>
            <p:cNvSpPr>
              <a:spLocks noChangeArrowheads="1"/>
            </p:cNvSpPr>
            <p:nvPr/>
          </p:nvSpPr>
          <p:spPr bwMode="auto">
            <a:xfrm>
              <a:off x="2114" y="2634"/>
              <a:ext cx="618" cy="322"/>
            </a:xfrm>
            <a:prstGeom prst="rect">
              <a:avLst/>
            </a:prstGeom>
            <a:solidFill>
              <a:srgbClr val="CCFFCC"/>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04" name="Freeform 32"/>
            <p:cNvSpPr>
              <a:spLocks/>
            </p:cNvSpPr>
            <p:nvPr/>
          </p:nvSpPr>
          <p:spPr bwMode="auto">
            <a:xfrm>
              <a:off x="2107" y="2630"/>
              <a:ext cx="629" cy="329"/>
            </a:xfrm>
            <a:custGeom>
              <a:avLst/>
              <a:gdLst>
                <a:gd name="T0" fmla="*/ 0 w 783"/>
                <a:gd name="T1" fmla="*/ 0 h 415"/>
                <a:gd name="T2" fmla="*/ 0 w 783"/>
                <a:gd name="T3" fmla="*/ 130 h 415"/>
                <a:gd name="T4" fmla="*/ 262 w 783"/>
                <a:gd name="T5" fmla="*/ 130 h 415"/>
                <a:gd name="T6" fmla="*/ 262 w 783"/>
                <a:gd name="T7" fmla="*/ 0 h 415"/>
                <a:gd name="T8" fmla="*/ 0 w 783"/>
                <a:gd name="T9" fmla="*/ 0 h 415"/>
                <a:gd name="T10" fmla="*/ 2 w 783"/>
                <a:gd name="T11" fmla="*/ 4 h 415"/>
                <a:gd name="T12" fmla="*/ 259 w 783"/>
                <a:gd name="T13" fmla="*/ 4 h 415"/>
                <a:gd name="T14" fmla="*/ 257 w 783"/>
                <a:gd name="T15" fmla="*/ 2 h 415"/>
                <a:gd name="T16" fmla="*/ 257 w 783"/>
                <a:gd name="T17" fmla="*/ 128 h 415"/>
                <a:gd name="T18" fmla="*/ 259 w 783"/>
                <a:gd name="T19" fmla="*/ 126 h 415"/>
                <a:gd name="T20" fmla="*/ 2 w 783"/>
                <a:gd name="T21" fmla="*/ 126 h 415"/>
                <a:gd name="T22" fmla="*/ 5 w 783"/>
                <a:gd name="T23" fmla="*/ 128 h 415"/>
                <a:gd name="T24" fmla="*/ 5 w 783"/>
                <a:gd name="T25" fmla="*/ 2 h 415"/>
                <a:gd name="T26" fmla="*/ 2 w 783"/>
                <a:gd name="T27" fmla="*/ 4 h 415"/>
                <a:gd name="T28" fmla="*/ 0 w 783"/>
                <a:gd name="T29" fmla="*/ 0 h 4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3"/>
                <a:gd name="T46" fmla="*/ 0 h 415"/>
                <a:gd name="T47" fmla="*/ 783 w 783"/>
                <a:gd name="T48" fmla="*/ 415 h 4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3" h="415">
                  <a:moveTo>
                    <a:pt x="0" y="0"/>
                  </a:moveTo>
                  <a:lnTo>
                    <a:pt x="0" y="415"/>
                  </a:lnTo>
                  <a:lnTo>
                    <a:pt x="783" y="415"/>
                  </a:lnTo>
                  <a:lnTo>
                    <a:pt x="783" y="0"/>
                  </a:lnTo>
                  <a:lnTo>
                    <a:pt x="0" y="0"/>
                  </a:lnTo>
                  <a:lnTo>
                    <a:pt x="8" y="12"/>
                  </a:lnTo>
                  <a:lnTo>
                    <a:pt x="775" y="12"/>
                  </a:lnTo>
                  <a:lnTo>
                    <a:pt x="767" y="6"/>
                  </a:lnTo>
                  <a:lnTo>
                    <a:pt x="767" y="409"/>
                  </a:lnTo>
                  <a:lnTo>
                    <a:pt x="775" y="404"/>
                  </a:lnTo>
                  <a:lnTo>
                    <a:pt x="8" y="404"/>
                  </a:lnTo>
                  <a:lnTo>
                    <a:pt x="16" y="409"/>
                  </a:lnTo>
                  <a:lnTo>
                    <a:pt x="16" y="6"/>
                  </a:lnTo>
                  <a:lnTo>
                    <a:pt x="8" y="12"/>
                  </a:lnTo>
                  <a:lnTo>
                    <a:pt x="0" y="0"/>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05" name="Rectangle 33"/>
            <p:cNvSpPr>
              <a:spLocks noChangeArrowheads="1"/>
            </p:cNvSpPr>
            <p:nvPr/>
          </p:nvSpPr>
          <p:spPr bwMode="auto">
            <a:xfrm>
              <a:off x="2956" y="2634"/>
              <a:ext cx="619" cy="322"/>
            </a:xfrm>
            <a:prstGeom prst="rect">
              <a:avLst/>
            </a:prstGeom>
            <a:solidFill>
              <a:srgbClr val="CCFFCC"/>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06" name="Freeform 34"/>
            <p:cNvSpPr>
              <a:spLocks/>
            </p:cNvSpPr>
            <p:nvPr/>
          </p:nvSpPr>
          <p:spPr bwMode="auto">
            <a:xfrm>
              <a:off x="2950" y="2630"/>
              <a:ext cx="629" cy="329"/>
            </a:xfrm>
            <a:custGeom>
              <a:avLst/>
              <a:gdLst>
                <a:gd name="T0" fmla="*/ 0 w 783"/>
                <a:gd name="T1" fmla="*/ 0 h 415"/>
                <a:gd name="T2" fmla="*/ 0 w 783"/>
                <a:gd name="T3" fmla="*/ 130 h 415"/>
                <a:gd name="T4" fmla="*/ 262 w 783"/>
                <a:gd name="T5" fmla="*/ 130 h 415"/>
                <a:gd name="T6" fmla="*/ 262 w 783"/>
                <a:gd name="T7" fmla="*/ 0 h 415"/>
                <a:gd name="T8" fmla="*/ 0 w 783"/>
                <a:gd name="T9" fmla="*/ 0 h 415"/>
                <a:gd name="T10" fmla="*/ 2 w 783"/>
                <a:gd name="T11" fmla="*/ 4 h 415"/>
                <a:gd name="T12" fmla="*/ 259 w 783"/>
                <a:gd name="T13" fmla="*/ 4 h 415"/>
                <a:gd name="T14" fmla="*/ 257 w 783"/>
                <a:gd name="T15" fmla="*/ 2 h 415"/>
                <a:gd name="T16" fmla="*/ 257 w 783"/>
                <a:gd name="T17" fmla="*/ 128 h 415"/>
                <a:gd name="T18" fmla="*/ 259 w 783"/>
                <a:gd name="T19" fmla="*/ 126 h 415"/>
                <a:gd name="T20" fmla="*/ 2 w 783"/>
                <a:gd name="T21" fmla="*/ 126 h 415"/>
                <a:gd name="T22" fmla="*/ 5 w 783"/>
                <a:gd name="T23" fmla="*/ 128 h 415"/>
                <a:gd name="T24" fmla="*/ 5 w 783"/>
                <a:gd name="T25" fmla="*/ 2 h 415"/>
                <a:gd name="T26" fmla="*/ 2 w 783"/>
                <a:gd name="T27" fmla="*/ 4 h 415"/>
                <a:gd name="T28" fmla="*/ 0 w 783"/>
                <a:gd name="T29" fmla="*/ 0 h 4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3"/>
                <a:gd name="T46" fmla="*/ 0 h 415"/>
                <a:gd name="T47" fmla="*/ 783 w 783"/>
                <a:gd name="T48" fmla="*/ 415 h 4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3" h="415">
                  <a:moveTo>
                    <a:pt x="0" y="0"/>
                  </a:moveTo>
                  <a:lnTo>
                    <a:pt x="0" y="415"/>
                  </a:lnTo>
                  <a:lnTo>
                    <a:pt x="783" y="415"/>
                  </a:lnTo>
                  <a:lnTo>
                    <a:pt x="783" y="0"/>
                  </a:lnTo>
                  <a:lnTo>
                    <a:pt x="0" y="0"/>
                  </a:lnTo>
                  <a:lnTo>
                    <a:pt x="8" y="12"/>
                  </a:lnTo>
                  <a:lnTo>
                    <a:pt x="775" y="12"/>
                  </a:lnTo>
                  <a:lnTo>
                    <a:pt x="767" y="6"/>
                  </a:lnTo>
                  <a:lnTo>
                    <a:pt x="767" y="409"/>
                  </a:lnTo>
                  <a:lnTo>
                    <a:pt x="775" y="404"/>
                  </a:lnTo>
                  <a:lnTo>
                    <a:pt x="8" y="404"/>
                  </a:lnTo>
                  <a:lnTo>
                    <a:pt x="16" y="409"/>
                  </a:lnTo>
                  <a:lnTo>
                    <a:pt x="16" y="6"/>
                  </a:lnTo>
                  <a:lnTo>
                    <a:pt x="8" y="12"/>
                  </a:lnTo>
                  <a:lnTo>
                    <a:pt x="0" y="0"/>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07" name="Rectangle 35"/>
            <p:cNvSpPr>
              <a:spLocks noChangeArrowheads="1"/>
            </p:cNvSpPr>
            <p:nvPr/>
          </p:nvSpPr>
          <p:spPr bwMode="auto">
            <a:xfrm>
              <a:off x="4270" y="2634"/>
              <a:ext cx="618" cy="322"/>
            </a:xfrm>
            <a:prstGeom prst="rect">
              <a:avLst/>
            </a:prstGeom>
            <a:solidFill>
              <a:srgbClr val="CCFFCC"/>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08" name="Freeform 36"/>
            <p:cNvSpPr>
              <a:spLocks/>
            </p:cNvSpPr>
            <p:nvPr/>
          </p:nvSpPr>
          <p:spPr bwMode="auto">
            <a:xfrm>
              <a:off x="4264" y="2630"/>
              <a:ext cx="628" cy="329"/>
            </a:xfrm>
            <a:custGeom>
              <a:avLst/>
              <a:gdLst>
                <a:gd name="T0" fmla="*/ 0 w 782"/>
                <a:gd name="T1" fmla="*/ 0 h 415"/>
                <a:gd name="T2" fmla="*/ 0 w 782"/>
                <a:gd name="T3" fmla="*/ 130 h 415"/>
                <a:gd name="T4" fmla="*/ 261 w 782"/>
                <a:gd name="T5" fmla="*/ 130 h 415"/>
                <a:gd name="T6" fmla="*/ 261 w 782"/>
                <a:gd name="T7" fmla="*/ 0 h 415"/>
                <a:gd name="T8" fmla="*/ 0 w 782"/>
                <a:gd name="T9" fmla="*/ 0 h 415"/>
                <a:gd name="T10" fmla="*/ 2 w 782"/>
                <a:gd name="T11" fmla="*/ 4 h 415"/>
                <a:gd name="T12" fmla="*/ 259 w 782"/>
                <a:gd name="T13" fmla="*/ 4 h 415"/>
                <a:gd name="T14" fmla="*/ 256 w 782"/>
                <a:gd name="T15" fmla="*/ 2 h 415"/>
                <a:gd name="T16" fmla="*/ 256 w 782"/>
                <a:gd name="T17" fmla="*/ 128 h 415"/>
                <a:gd name="T18" fmla="*/ 259 w 782"/>
                <a:gd name="T19" fmla="*/ 126 h 415"/>
                <a:gd name="T20" fmla="*/ 2 w 782"/>
                <a:gd name="T21" fmla="*/ 126 h 415"/>
                <a:gd name="T22" fmla="*/ 5 w 782"/>
                <a:gd name="T23" fmla="*/ 128 h 415"/>
                <a:gd name="T24" fmla="*/ 5 w 782"/>
                <a:gd name="T25" fmla="*/ 2 h 415"/>
                <a:gd name="T26" fmla="*/ 2 w 782"/>
                <a:gd name="T27" fmla="*/ 4 h 415"/>
                <a:gd name="T28" fmla="*/ 0 w 782"/>
                <a:gd name="T29" fmla="*/ 0 h 4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2"/>
                <a:gd name="T46" fmla="*/ 0 h 415"/>
                <a:gd name="T47" fmla="*/ 782 w 782"/>
                <a:gd name="T48" fmla="*/ 415 h 4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2" h="415">
                  <a:moveTo>
                    <a:pt x="0" y="0"/>
                  </a:moveTo>
                  <a:lnTo>
                    <a:pt x="0" y="415"/>
                  </a:lnTo>
                  <a:lnTo>
                    <a:pt x="782" y="415"/>
                  </a:lnTo>
                  <a:lnTo>
                    <a:pt x="782" y="0"/>
                  </a:lnTo>
                  <a:lnTo>
                    <a:pt x="0" y="0"/>
                  </a:lnTo>
                  <a:lnTo>
                    <a:pt x="8" y="12"/>
                  </a:lnTo>
                  <a:lnTo>
                    <a:pt x="774" y="12"/>
                  </a:lnTo>
                  <a:lnTo>
                    <a:pt x="766" y="6"/>
                  </a:lnTo>
                  <a:lnTo>
                    <a:pt x="766" y="409"/>
                  </a:lnTo>
                  <a:lnTo>
                    <a:pt x="774" y="404"/>
                  </a:lnTo>
                  <a:lnTo>
                    <a:pt x="8" y="404"/>
                  </a:lnTo>
                  <a:lnTo>
                    <a:pt x="16" y="409"/>
                  </a:lnTo>
                  <a:lnTo>
                    <a:pt x="16" y="6"/>
                  </a:lnTo>
                  <a:lnTo>
                    <a:pt x="8" y="1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209" name="Group 37"/>
            <p:cNvGrpSpPr>
              <a:grpSpLocks/>
            </p:cNvGrpSpPr>
            <p:nvPr/>
          </p:nvGrpSpPr>
          <p:grpSpPr bwMode="auto">
            <a:xfrm>
              <a:off x="2220" y="2703"/>
              <a:ext cx="475" cy="208"/>
              <a:chOff x="2535" y="2770"/>
              <a:chExt cx="592" cy="263"/>
            </a:xfrm>
          </p:grpSpPr>
          <p:sp>
            <p:nvSpPr>
              <p:cNvPr id="7250" name="Rectangle 38"/>
              <p:cNvSpPr>
                <a:spLocks noChangeArrowheads="1"/>
              </p:cNvSpPr>
              <p:nvPr/>
            </p:nvSpPr>
            <p:spPr bwMode="auto">
              <a:xfrm>
                <a:off x="2535" y="2770"/>
                <a:ext cx="59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WORKING</a:t>
                </a:r>
                <a:endParaRPr lang="en-US" sz="1200" b="1">
                  <a:latin typeface="Arial" charset="0"/>
                </a:endParaRPr>
              </a:p>
            </p:txBody>
          </p:sp>
          <p:sp>
            <p:nvSpPr>
              <p:cNvPr id="7251" name="Rectangle 39"/>
              <p:cNvSpPr>
                <a:spLocks noChangeArrowheads="1"/>
              </p:cNvSpPr>
              <p:nvPr/>
            </p:nvSpPr>
            <p:spPr bwMode="auto">
              <a:xfrm>
                <a:off x="2619" y="2887"/>
                <a:ext cx="40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PARTY</a:t>
                </a:r>
                <a:endParaRPr lang="en-US" sz="1200" b="1">
                  <a:latin typeface="Arial" charset="0"/>
                </a:endParaRPr>
              </a:p>
            </p:txBody>
          </p:sp>
        </p:grpSp>
        <p:grpSp>
          <p:nvGrpSpPr>
            <p:cNvPr id="7210" name="Group 40"/>
            <p:cNvGrpSpPr>
              <a:grpSpLocks/>
            </p:cNvGrpSpPr>
            <p:nvPr/>
          </p:nvGrpSpPr>
          <p:grpSpPr bwMode="auto">
            <a:xfrm>
              <a:off x="4473" y="3162"/>
              <a:ext cx="239" cy="168"/>
              <a:chOff x="5322" y="3312"/>
              <a:chExt cx="298" cy="213"/>
            </a:xfrm>
          </p:grpSpPr>
          <p:sp>
            <p:nvSpPr>
              <p:cNvPr id="7247" name="Rectangle 41"/>
              <p:cNvSpPr>
                <a:spLocks noChangeArrowheads="1"/>
              </p:cNvSpPr>
              <p:nvPr/>
            </p:nvSpPr>
            <p:spPr bwMode="auto">
              <a:xfrm>
                <a:off x="5330" y="3318"/>
                <a:ext cx="285" cy="203"/>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48" name="Freeform 42"/>
              <p:cNvSpPr>
                <a:spLocks/>
              </p:cNvSpPr>
              <p:nvPr/>
            </p:nvSpPr>
            <p:spPr bwMode="auto">
              <a:xfrm>
                <a:off x="5322" y="3312"/>
                <a:ext cx="298" cy="213"/>
              </a:xfrm>
              <a:custGeom>
                <a:avLst/>
                <a:gdLst>
                  <a:gd name="T0" fmla="*/ 0 w 298"/>
                  <a:gd name="T1" fmla="*/ 0 h 213"/>
                  <a:gd name="T2" fmla="*/ 0 w 298"/>
                  <a:gd name="T3" fmla="*/ 213 h 213"/>
                  <a:gd name="T4" fmla="*/ 298 w 298"/>
                  <a:gd name="T5" fmla="*/ 213 h 213"/>
                  <a:gd name="T6" fmla="*/ 298 w 298"/>
                  <a:gd name="T7" fmla="*/ 0 h 213"/>
                  <a:gd name="T8" fmla="*/ 0 w 298"/>
                  <a:gd name="T9" fmla="*/ 0 h 213"/>
                  <a:gd name="T10" fmla="*/ 8 w 298"/>
                  <a:gd name="T11" fmla="*/ 12 h 213"/>
                  <a:gd name="T12" fmla="*/ 290 w 298"/>
                  <a:gd name="T13" fmla="*/ 12 h 213"/>
                  <a:gd name="T14" fmla="*/ 282 w 298"/>
                  <a:gd name="T15" fmla="*/ 6 h 213"/>
                  <a:gd name="T16" fmla="*/ 282 w 298"/>
                  <a:gd name="T17" fmla="*/ 207 h 213"/>
                  <a:gd name="T18" fmla="*/ 290 w 298"/>
                  <a:gd name="T19" fmla="*/ 202 h 213"/>
                  <a:gd name="T20" fmla="*/ 8 w 298"/>
                  <a:gd name="T21" fmla="*/ 202 h 213"/>
                  <a:gd name="T22" fmla="*/ 16 w 298"/>
                  <a:gd name="T23" fmla="*/ 207 h 213"/>
                  <a:gd name="T24" fmla="*/ 16 w 298"/>
                  <a:gd name="T25" fmla="*/ 6 h 213"/>
                  <a:gd name="T26" fmla="*/ 8 w 298"/>
                  <a:gd name="T27" fmla="*/ 12 h 213"/>
                  <a:gd name="T28" fmla="*/ 0 w 298"/>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8"/>
                  <a:gd name="T46" fmla="*/ 0 h 213"/>
                  <a:gd name="T47" fmla="*/ 298 w 298"/>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8" h="213">
                    <a:moveTo>
                      <a:pt x="0" y="0"/>
                    </a:moveTo>
                    <a:lnTo>
                      <a:pt x="0" y="213"/>
                    </a:lnTo>
                    <a:lnTo>
                      <a:pt x="298" y="213"/>
                    </a:lnTo>
                    <a:lnTo>
                      <a:pt x="298" y="0"/>
                    </a:lnTo>
                    <a:lnTo>
                      <a:pt x="0" y="0"/>
                    </a:lnTo>
                    <a:lnTo>
                      <a:pt x="8" y="12"/>
                    </a:lnTo>
                    <a:lnTo>
                      <a:pt x="290" y="12"/>
                    </a:lnTo>
                    <a:lnTo>
                      <a:pt x="282" y="6"/>
                    </a:lnTo>
                    <a:lnTo>
                      <a:pt x="282" y="207"/>
                    </a:lnTo>
                    <a:lnTo>
                      <a:pt x="290" y="202"/>
                    </a:lnTo>
                    <a:lnTo>
                      <a:pt x="8" y="202"/>
                    </a:lnTo>
                    <a:lnTo>
                      <a:pt x="16" y="207"/>
                    </a:lnTo>
                    <a:lnTo>
                      <a:pt x="16" y="6"/>
                    </a:lnTo>
                    <a:lnTo>
                      <a:pt x="8" y="12"/>
                    </a:lnTo>
                    <a:lnTo>
                      <a:pt x="0" y="0"/>
                    </a:lnTo>
                    <a:close/>
                  </a:path>
                </a:pathLst>
              </a:custGeom>
              <a:solidFill>
                <a:srgbClr val="000000"/>
              </a:solidFill>
              <a:ln w="3175">
                <a:solidFill>
                  <a:srgbClr val="000000"/>
                </a:solidFill>
                <a:round/>
                <a:headEnd/>
                <a:tailEnd/>
              </a:ln>
            </p:spPr>
            <p:txBody>
              <a:bodyPr/>
              <a:lstStyle/>
              <a:p>
                <a:endParaRPr lang="en-US"/>
              </a:p>
            </p:txBody>
          </p:sp>
          <p:sp>
            <p:nvSpPr>
              <p:cNvPr id="7249" name="Rectangle 43"/>
              <p:cNvSpPr>
                <a:spLocks noChangeArrowheads="1"/>
              </p:cNvSpPr>
              <p:nvPr/>
            </p:nvSpPr>
            <p:spPr bwMode="auto">
              <a:xfrm>
                <a:off x="5459" y="3367"/>
                <a:ext cx="101"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300" b="1">
                    <a:solidFill>
                      <a:srgbClr val="000000"/>
                    </a:solidFill>
                    <a:latin typeface="Arial" charset="0"/>
                  </a:rPr>
                  <a:t>Q</a:t>
                </a:r>
                <a:endParaRPr lang="en-US" sz="1200" b="1">
                  <a:latin typeface="Arial" charset="0"/>
                </a:endParaRPr>
              </a:p>
            </p:txBody>
          </p:sp>
        </p:grpSp>
        <p:grpSp>
          <p:nvGrpSpPr>
            <p:cNvPr id="7211" name="Group 44"/>
            <p:cNvGrpSpPr>
              <a:grpSpLocks/>
            </p:cNvGrpSpPr>
            <p:nvPr/>
          </p:nvGrpSpPr>
          <p:grpSpPr bwMode="auto">
            <a:xfrm>
              <a:off x="3011" y="2691"/>
              <a:ext cx="475" cy="208"/>
              <a:chOff x="2537" y="2769"/>
              <a:chExt cx="592" cy="263"/>
            </a:xfrm>
          </p:grpSpPr>
          <p:sp>
            <p:nvSpPr>
              <p:cNvPr id="7245" name="Rectangle 45"/>
              <p:cNvSpPr>
                <a:spLocks noChangeArrowheads="1"/>
              </p:cNvSpPr>
              <p:nvPr/>
            </p:nvSpPr>
            <p:spPr bwMode="auto">
              <a:xfrm>
                <a:off x="2537" y="2769"/>
                <a:ext cx="59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WORKING</a:t>
                </a:r>
                <a:endParaRPr lang="en-US" sz="1200" b="1">
                  <a:latin typeface="Arial" charset="0"/>
                </a:endParaRPr>
              </a:p>
            </p:txBody>
          </p:sp>
          <p:sp>
            <p:nvSpPr>
              <p:cNvPr id="7246" name="Rectangle 46"/>
              <p:cNvSpPr>
                <a:spLocks noChangeArrowheads="1"/>
              </p:cNvSpPr>
              <p:nvPr/>
            </p:nvSpPr>
            <p:spPr bwMode="auto">
              <a:xfrm>
                <a:off x="2618" y="2886"/>
                <a:ext cx="40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PARTY</a:t>
                </a:r>
                <a:endParaRPr lang="en-US" sz="1200" b="1">
                  <a:latin typeface="Arial" charset="0"/>
                </a:endParaRPr>
              </a:p>
            </p:txBody>
          </p:sp>
        </p:grpSp>
        <p:grpSp>
          <p:nvGrpSpPr>
            <p:cNvPr id="7212" name="Group 47"/>
            <p:cNvGrpSpPr>
              <a:grpSpLocks/>
            </p:cNvGrpSpPr>
            <p:nvPr/>
          </p:nvGrpSpPr>
          <p:grpSpPr bwMode="auto">
            <a:xfrm>
              <a:off x="4336" y="2681"/>
              <a:ext cx="475" cy="208"/>
              <a:chOff x="2536" y="2770"/>
              <a:chExt cx="592" cy="263"/>
            </a:xfrm>
          </p:grpSpPr>
          <p:sp>
            <p:nvSpPr>
              <p:cNvPr id="7243" name="Rectangle 48"/>
              <p:cNvSpPr>
                <a:spLocks noChangeArrowheads="1"/>
              </p:cNvSpPr>
              <p:nvPr/>
            </p:nvSpPr>
            <p:spPr bwMode="auto">
              <a:xfrm>
                <a:off x="2536" y="2770"/>
                <a:ext cx="59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WORKING</a:t>
                </a:r>
                <a:endParaRPr lang="en-US" sz="1200" b="1">
                  <a:latin typeface="Arial" charset="0"/>
                </a:endParaRPr>
              </a:p>
            </p:txBody>
          </p:sp>
          <p:sp>
            <p:nvSpPr>
              <p:cNvPr id="7244" name="Rectangle 49"/>
              <p:cNvSpPr>
                <a:spLocks noChangeArrowheads="1"/>
              </p:cNvSpPr>
              <p:nvPr/>
            </p:nvSpPr>
            <p:spPr bwMode="auto">
              <a:xfrm>
                <a:off x="2618" y="2887"/>
                <a:ext cx="40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PARTY</a:t>
                </a:r>
                <a:endParaRPr lang="en-US" sz="1200" b="1">
                  <a:latin typeface="Arial" charset="0"/>
                </a:endParaRPr>
              </a:p>
            </p:txBody>
          </p:sp>
        </p:grpSp>
        <p:sp>
          <p:nvSpPr>
            <p:cNvPr id="7213" name="Oval 50"/>
            <p:cNvSpPr>
              <a:spLocks noChangeArrowheads="1"/>
            </p:cNvSpPr>
            <p:nvPr/>
          </p:nvSpPr>
          <p:spPr bwMode="auto">
            <a:xfrm>
              <a:off x="763" y="2120"/>
              <a:ext cx="1307" cy="289"/>
            </a:xfrm>
            <a:prstGeom prst="ellipse">
              <a:avLst/>
            </a:prstGeom>
            <a:solidFill>
              <a:schemeClr val="bg1"/>
            </a:soli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200" b="1">
                  <a:solidFill>
                    <a:srgbClr val="000000"/>
                  </a:solidFill>
                  <a:latin typeface="Arial" charset="0"/>
                </a:rPr>
                <a:t>STUDY GROUP</a:t>
              </a:r>
            </a:p>
          </p:txBody>
        </p:sp>
        <p:sp>
          <p:nvSpPr>
            <p:cNvPr id="7214" name="Oval 51"/>
            <p:cNvSpPr>
              <a:spLocks noChangeArrowheads="1"/>
            </p:cNvSpPr>
            <p:nvPr/>
          </p:nvSpPr>
          <p:spPr bwMode="auto">
            <a:xfrm>
              <a:off x="2228" y="2120"/>
              <a:ext cx="1308" cy="289"/>
            </a:xfrm>
            <a:prstGeom prst="ellipse">
              <a:avLst/>
            </a:prstGeom>
            <a:solidFill>
              <a:schemeClr val="bg1"/>
            </a:soli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200" b="1">
                  <a:solidFill>
                    <a:srgbClr val="000000"/>
                  </a:solidFill>
                  <a:latin typeface="Arial" charset="0"/>
                </a:rPr>
                <a:t>STUDY GROUP</a:t>
              </a:r>
            </a:p>
          </p:txBody>
        </p:sp>
        <p:sp>
          <p:nvSpPr>
            <p:cNvPr id="7215" name="Oval 52"/>
            <p:cNvSpPr>
              <a:spLocks noChangeArrowheads="1"/>
            </p:cNvSpPr>
            <p:nvPr/>
          </p:nvSpPr>
          <p:spPr bwMode="auto">
            <a:xfrm>
              <a:off x="3575" y="2120"/>
              <a:ext cx="1307" cy="289"/>
            </a:xfrm>
            <a:prstGeom prst="ellipse">
              <a:avLst/>
            </a:prstGeom>
            <a:solidFill>
              <a:schemeClr val="bg1"/>
            </a:soli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200" b="1">
                  <a:solidFill>
                    <a:srgbClr val="000000"/>
                  </a:solidFill>
                  <a:latin typeface="Arial" charset="0"/>
                </a:rPr>
                <a:t>STUDY GROUP</a:t>
              </a:r>
            </a:p>
          </p:txBody>
        </p:sp>
        <p:grpSp>
          <p:nvGrpSpPr>
            <p:cNvPr id="7216" name="Group 53"/>
            <p:cNvGrpSpPr>
              <a:grpSpLocks/>
            </p:cNvGrpSpPr>
            <p:nvPr/>
          </p:nvGrpSpPr>
          <p:grpSpPr bwMode="auto">
            <a:xfrm>
              <a:off x="3801" y="3165"/>
              <a:ext cx="239" cy="169"/>
              <a:chOff x="5322" y="3312"/>
              <a:chExt cx="298" cy="213"/>
            </a:xfrm>
          </p:grpSpPr>
          <p:sp>
            <p:nvSpPr>
              <p:cNvPr id="7240" name="Rectangle 54"/>
              <p:cNvSpPr>
                <a:spLocks noChangeArrowheads="1"/>
              </p:cNvSpPr>
              <p:nvPr/>
            </p:nvSpPr>
            <p:spPr bwMode="auto">
              <a:xfrm>
                <a:off x="5330" y="3318"/>
                <a:ext cx="285" cy="203"/>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41" name="Freeform 55"/>
              <p:cNvSpPr>
                <a:spLocks/>
              </p:cNvSpPr>
              <p:nvPr/>
            </p:nvSpPr>
            <p:spPr bwMode="auto">
              <a:xfrm>
                <a:off x="5322" y="3312"/>
                <a:ext cx="298" cy="213"/>
              </a:xfrm>
              <a:custGeom>
                <a:avLst/>
                <a:gdLst>
                  <a:gd name="T0" fmla="*/ 0 w 298"/>
                  <a:gd name="T1" fmla="*/ 0 h 213"/>
                  <a:gd name="T2" fmla="*/ 0 w 298"/>
                  <a:gd name="T3" fmla="*/ 213 h 213"/>
                  <a:gd name="T4" fmla="*/ 298 w 298"/>
                  <a:gd name="T5" fmla="*/ 213 h 213"/>
                  <a:gd name="T6" fmla="*/ 298 w 298"/>
                  <a:gd name="T7" fmla="*/ 0 h 213"/>
                  <a:gd name="T8" fmla="*/ 0 w 298"/>
                  <a:gd name="T9" fmla="*/ 0 h 213"/>
                  <a:gd name="T10" fmla="*/ 8 w 298"/>
                  <a:gd name="T11" fmla="*/ 12 h 213"/>
                  <a:gd name="T12" fmla="*/ 290 w 298"/>
                  <a:gd name="T13" fmla="*/ 12 h 213"/>
                  <a:gd name="T14" fmla="*/ 282 w 298"/>
                  <a:gd name="T15" fmla="*/ 6 h 213"/>
                  <a:gd name="T16" fmla="*/ 282 w 298"/>
                  <a:gd name="T17" fmla="*/ 207 h 213"/>
                  <a:gd name="T18" fmla="*/ 290 w 298"/>
                  <a:gd name="T19" fmla="*/ 202 h 213"/>
                  <a:gd name="T20" fmla="*/ 8 w 298"/>
                  <a:gd name="T21" fmla="*/ 202 h 213"/>
                  <a:gd name="T22" fmla="*/ 16 w 298"/>
                  <a:gd name="T23" fmla="*/ 207 h 213"/>
                  <a:gd name="T24" fmla="*/ 16 w 298"/>
                  <a:gd name="T25" fmla="*/ 6 h 213"/>
                  <a:gd name="T26" fmla="*/ 8 w 298"/>
                  <a:gd name="T27" fmla="*/ 12 h 213"/>
                  <a:gd name="T28" fmla="*/ 0 w 298"/>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8"/>
                  <a:gd name="T46" fmla="*/ 0 h 213"/>
                  <a:gd name="T47" fmla="*/ 298 w 298"/>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8" h="213">
                    <a:moveTo>
                      <a:pt x="0" y="0"/>
                    </a:moveTo>
                    <a:lnTo>
                      <a:pt x="0" y="213"/>
                    </a:lnTo>
                    <a:lnTo>
                      <a:pt x="298" y="213"/>
                    </a:lnTo>
                    <a:lnTo>
                      <a:pt x="298" y="0"/>
                    </a:lnTo>
                    <a:lnTo>
                      <a:pt x="0" y="0"/>
                    </a:lnTo>
                    <a:lnTo>
                      <a:pt x="8" y="12"/>
                    </a:lnTo>
                    <a:lnTo>
                      <a:pt x="290" y="12"/>
                    </a:lnTo>
                    <a:lnTo>
                      <a:pt x="282" y="6"/>
                    </a:lnTo>
                    <a:lnTo>
                      <a:pt x="282" y="207"/>
                    </a:lnTo>
                    <a:lnTo>
                      <a:pt x="290" y="202"/>
                    </a:lnTo>
                    <a:lnTo>
                      <a:pt x="8" y="202"/>
                    </a:lnTo>
                    <a:lnTo>
                      <a:pt x="16" y="207"/>
                    </a:lnTo>
                    <a:lnTo>
                      <a:pt x="16" y="6"/>
                    </a:lnTo>
                    <a:lnTo>
                      <a:pt x="8" y="12"/>
                    </a:lnTo>
                    <a:lnTo>
                      <a:pt x="0" y="0"/>
                    </a:lnTo>
                    <a:close/>
                  </a:path>
                </a:pathLst>
              </a:custGeom>
              <a:solidFill>
                <a:srgbClr val="000000"/>
              </a:solidFill>
              <a:ln w="3175">
                <a:solidFill>
                  <a:srgbClr val="000000"/>
                </a:solidFill>
                <a:round/>
                <a:headEnd/>
                <a:tailEnd/>
              </a:ln>
            </p:spPr>
            <p:txBody>
              <a:bodyPr/>
              <a:lstStyle/>
              <a:p>
                <a:endParaRPr lang="en-US"/>
              </a:p>
            </p:txBody>
          </p:sp>
          <p:sp>
            <p:nvSpPr>
              <p:cNvPr id="7242" name="Rectangle 56"/>
              <p:cNvSpPr>
                <a:spLocks noChangeArrowheads="1"/>
              </p:cNvSpPr>
              <p:nvPr/>
            </p:nvSpPr>
            <p:spPr bwMode="auto">
              <a:xfrm>
                <a:off x="5459" y="3362"/>
                <a:ext cx="101"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300" b="1">
                    <a:solidFill>
                      <a:srgbClr val="000000"/>
                    </a:solidFill>
                    <a:latin typeface="Arial" charset="0"/>
                  </a:rPr>
                  <a:t>Q</a:t>
                </a:r>
                <a:endParaRPr lang="en-US" sz="1200" b="1">
                  <a:latin typeface="Arial" charset="0"/>
                </a:endParaRPr>
              </a:p>
            </p:txBody>
          </p:sp>
        </p:grpSp>
        <p:grpSp>
          <p:nvGrpSpPr>
            <p:cNvPr id="7217" name="Group 57"/>
            <p:cNvGrpSpPr>
              <a:grpSpLocks/>
            </p:cNvGrpSpPr>
            <p:nvPr/>
          </p:nvGrpSpPr>
          <p:grpSpPr bwMode="auto">
            <a:xfrm>
              <a:off x="3327" y="3169"/>
              <a:ext cx="240" cy="169"/>
              <a:chOff x="5322" y="3312"/>
              <a:chExt cx="298" cy="213"/>
            </a:xfrm>
          </p:grpSpPr>
          <p:sp>
            <p:nvSpPr>
              <p:cNvPr id="7237" name="Rectangle 58"/>
              <p:cNvSpPr>
                <a:spLocks noChangeArrowheads="1"/>
              </p:cNvSpPr>
              <p:nvPr/>
            </p:nvSpPr>
            <p:spPr bwMode="auto">
              <a:xfrm>
                <a:off x="5330" y="3318"/>
                <a:ext cx="285" cy="203"/>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38" name="Freeform 59"/>
              <p:cNvSpPr>
                <a:spLocks/>
              </p:cNvSpPr>
              <p:nvPr/>
            </p:nvSpPr>
            <p:spPr bwMode="auto">
              <a:xfrm>
                <a:off x="5322" y="3312"/>
                <a:ext cx="298" cy="213"/>
              </a:xfrm>
              <a:custGeom>
                <a:avLst/>
                <a:gdLst>
                  <a:gd name="T0" fmla="*/ 0 w 298"/>
                  <a:gd name="T1" fmla="*/ 0 h 213"/>
                  <a:gd name="T2" fmla="*/ 0 w 298"/>
                  <a:gd name="T3" fmla="*/ 213 h 213"/>
                  <a:gd name="T4" fmla="*/ 298 w 298"/>
                  <a:gd name="T5" fmla="*/ 213 h 213"/>
                  <a:gd name="T6" fmla="*/ 298 w 298"/>
                  <a:gd name="T7" fmla="*/ 0 h 213"/>
                  <a:gd name="T8" fmla="*/ 0 w 298"/>
                  <a:gd name="T9" fmla="*/ 0 h 213"/>
                  <a:gd name="T10" fmla="*/ 8 w 298"/>
                  <a:gd name="T11" fmla="*/ 12 h 213"/>
                  <a:gd name="T12" fmla="*/ 290 w 298"/>
                  <a:gd name="T13" fmla="*/ 12 h 213"/>
                  <a:gd name="T14" fmla="*/ 282 w 298"/>
                  <a:gd name="T15" fmla="*/ 6 h 213"/>
                  <a:gd name="T16" fmla="*/ 282 w 298"/>
                  <a:gd name="T17" fmla="*/ 207 h 213"/>
                  <a:gd name="T18" fmla="*/ 290 w 298"/>
                  <a:gd name="T19" fmla="*/ 202 h 213"/>
                  <a:gd name="T20" fmla="*/ 8 w 298"/>
                  <a:gd name="T21" fmla="*/ 202 h 213"/>
                  <a:gd name="T22" fmla="*/ 16 w 298"/>
                  <a:gd name="T23" fmla="*/ 207 h 213"/>
                  <a:gd name="T24" fmla="*/ 16 w 298"/>
                  <a:gd name="T25" fmla="*/ 6 h 213"/>
                  <a:gd name="T26" fmla="*/ 8 w 298"/>
                  <a:gd name="T27" fmla="*/ 12 h 213"/>
                  <a:gd name="T28" fmla="*/ 0 w 298"/>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8"/>
                  <a:gd name="T46" fmla="*/ 0 h 213"/>
                  <a:gd name="T47" fmla="*/ 298 w 298"/>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8" h="213">
                    <a:moveTo>
                      <a:pt x="0" y="0"/>
                    </a:moveTo>
                    <a:lnTo>
                      <a:pt x="0" y="213"/>
                    </a:lnTo>
                    <a:lnTo>
                      <a:pt x="298" y="213"/>
                    </a:lnTo>
                    <a:lnTo>
                      <a:pt x="298" y="0"/>
                    </a:lnTo>
                    <a:lnTo>
                      <a:pt x="0" y="0"/>
                    </a:lnTo>
                    <a:lnTo>
                      <a:pt x="8" y="12"/>
                    </a:lnTo>
                    <a:lnTo>
                      <a:pt x="290" y="12"/>
                    </a:lnTo>
                    <a:lnTo>
                      <a:pt x="282" y="6"/>
                    </a:lnTo>
                    <a:lnTo>
                      <a:pt x="282" y="207"/>
                    </a:lnTo>
                    <a:lnTo>
                      <a:pt x="290" y="202"/>
                    </a:lnTo>
                    <a:lnTo>
                      <a:pt x="8" y="202"/>
                    </a:lnTo>
                    <a:lnTo>
                      <a:pt x="16" y="207"/>
                    </a:lnTo>
                    <a:lnTo>
                      <a:pt x="16" y="6"/>
                    </a:lnTo>
                    <a:lnTo>
                      <a:pt x="8" y="12"/>
                    </a:lnTo>
                    <a:lnTo>
                      <a:pt x="0" y="0"/>
                    </a:lnTo>
                    <a:close/>
                  </a:path>
                </a:pathLst>
              </a:custGeom>
              <a:solidFill>
                <a:srgbClr val="000000"/>
              </a:solidFill>
              <a:ln w="3175">
                <a:solidFill>
                  <a:srgbClr val="000000"/>
                </a:solidFill>
                <a:round/>
                <a:headEnd/>
                <a:tailEnd/>
              </a:ln>
            </p:spPr>
            <p:txBody>
              <a:bodyPr/>
              <a:lstStyle/>
              <a:p>
                <a:endParaRPr lang="en-US"/>
              </a:p>
            </p:txBody>
          </p:sp>
          <p:sp>
            <p:nvSpPr>
              <p:cNvPr id="7239" name="Rectangle 60"/>
              <p:cNvSpPr>
                <a:spLocks noChangeArrowheads="1"/>
              </p:cNvSpPr>
              <p:nvPr/>
            </p:nvSpPr>
            <p:spPr bwMode="auto">
              <a:xfrm>
                <a:off x="5460" y="3362"/>
                <a:ext cx="100"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300" b="1">
                    <a:solidFill>
                      <a:srgbClr val="000000"/>
                    </a:solidFill>
                    <a:latin typeface="Arial" charset="0"/>
                  </a:rPr>
                  <a:t>Q</a:t>
                </a:r>
                <a:endParaRPr lang="en-US" sz="1200" b="1">
                  <a:latin typeface="Arial" charset="0"/>
                </a:endParaRPr>
              </a:p>
            </p:txBody>
          </p:sp>
        </p:grpSp>
        <p:grpSp>
          <p:nvGrpSpPr>
            <p:cNvPr id="7218" name="Group 61"/>
            <p:cNvGrpSpPr>
              <a:grpSpLocks/>
            </p:cNvGrpSpPr>
            <p:nvPr/>
          </p:nvGrpSpPr>
          <p:grpSpPr bwMode="auto">
            <a:xfrm>
              <a:off x="2975" y="3172"/>
              <a:ext cx="240" cy="169"/>
              <a:chOff x="5322" y="3312"/>
              <a:chExt cx="298" cy="213"/>
            </a:xfrm>
          </p:grpSpPr>
          <p:sp>
            <p:nvSpPr>
              <p:cNvPr id="7234" name="Rectangle 62"/>
              <p:cNvSpPr>
                <a:spLocks noChangeArrowheads="1"/>
              </p:cNvSpPr>
              <p:nvPr/>
            </p:nvSpPr>
            <p:spPr bwMode="auto">
              <a:xfrm>
                <a:off x="5330" y="3318"/>
                <a:ext cx="285" cy="203"/>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35" name="Freeform 63"/>
              <p:cNvSpPr>
                <a:spLocks/>
              </p:cNvSpPr>
              <p:nvPr/>
            </p:nvSpPr>
            <p:spPr bwMode="auto">
              <a:xfrm>
                <a:off x="5322" y="3312"/>
                <a:ext cx="298" cy="213"/>
              </a:xfrm>
              <a:custGeom>
                <a:avLst/>
                <a:gdLst>
                  <a:gd name="T0" fmla="*/ 0 w 298"/>
                  <a:gd name="T1" fmla="*/ 0 h 213"/>
                  <a:gd name="T2" fmla="*/ 0 w 298"/>
                  <a:gd name="T3" fmla="*/ 213 h 213"/>
                  <a:gd name="T4" fmla="*/ 298 w 298"/>
                  <a:gd name="T5" fmla="*/ 213 h 213"/>
                  <a:gd name="T6" fmla="*/ 298 w 298"/>
                  <a:gd name="T7" fmla="*/ 0 h 213"/>
                  <a:gd name="T8" fmla="*/ 0 w 298"/>
                  <a:gd name="T9" fmla="*/ 0 h 213"/>
                  <a:gd name="T10" fmla="*/ 8 w 298"/>
                  <a:gd name="T11" fmla="*/ 12 h 213"/>
                  <a:gd name="T12" fmla="*/ 290 w 298"/>
                  <a:gd name="T13" fmla="*/ 12 h 213"/>
                  <a:gd name="T14" fmla="*/ 282 w 298"/>
                  <a:gd name="T15" fmla="*/ 6 h 213"/>
                  <a:gd name="T16" fmla="*/ 282 w 298"/>
                  <a:gd name="T17" fmla="*/ 207 h 213"/>
                  <a:gd name="T18" fmla="*/ 290 w 298"/>
                  <a:gd name="T19" fmla="*/ 202 h 213"/>
                  <a:gd name="T20" fmla="*/ 8 w 298"/>
                  <a:gd name="T21" fmla="*/ 202 h 213"/>
                  <a:gd name="T22" fmla="*/ 16 w 298"/>
                  <a:gd name="T23" fmla="*/ 207 h 213"/>
                  <a:gd name="T24" fmla="*/ 16 w 298"/>
                  <a:gd name="T25" fmla="*/ 6 h 213"/>
                  <a:gd name="T26" fmla="*/ 8 w 298"/>
                  <a:gd name="T27" fmla="*/ 12 h 213"/>
                  <a:gd name="T28" fmla="*/ 0 w 298"/>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8"/>
                  <a:gd name="T46" fmla="*/ 0 h 213"/>
                  <a:gd name="T47" fmla="*/ 298 w 298"/>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8" h="213">
                    <a:moveTo>
                      <a:pt x="0" y="0"/>
                    </a:moveTo>
                    <a:lnTo>
                      <a:pt x="0" y="213"/>
                    </a:lnTo>
                    <a:lnTo>
                      <a:pt x="298" y="213"/>
                    </a:lnTo>
                    <a:lnTo>
                      <a:pt x="298" y="0"/>
                    </a:lnTo>
                    <a:lnTo>
                      <a:pt x="0" y="0"/>
                    </a:lnTo>
                    <a:lnTo>
                      <a:pt x="8" y="12"/>
                    </a:lnTo>
                    <a:lnTo>
                      <a:pt x="290" y="12"/>
                    </a:lnTo>
                    <a:lnTo>
                      <a:pt x="282" y="6"/>
                    </a:lnTo>
                    <a:lnTo>
                      <a:pt x="282" y="207"/>
                    </a:lnTo>
                    <a:lnTo>
                      <a:pt x="290" y="202"/>
                    </a:lnTo>
                    <a:lnTo>
                      <a:pt x="8" y="202"/>
                    </a:lnTo>
                    <a:lnTo>
                      <a:pt x="16" y="207"/>
                    </a:lnTo>
                    <a:lnTo>
                      <a:pt x="16" y="6"/>
                    </a:lnTo>
                    <a:lnTo>
                      <a:pt x="8" y="12"/>
                    </a:lnTo>
                    <a:lnTo>
                      <a:pt x="0" y="0"/>
                    </a:lnTo>
                    <a:close/>
                  </a:path>
                </a:pathLst>
              </a:custGeom>
              <a:solidFill>
                <a:srgbClr val="000000"/>
              </a:solidFill>
              <a:ln w="3175">
                <a:solidFill>
                  <a:srgbClr val="000000"/>
                </a:solidFill>
                <a:round/>
                <a:headEnd/>
                <a:tailEnd/>
              </a:ln>
            </p:spPr>
            <p:txBody>
              <a:bodyPr/>
              <a:lstStyle/>
              <a:p>
                <a:endParaRPr lang="en-US"/>
              </a:p>
            </p:txBody>
          </p:sp>
          <p:sp>
            <p:nvSpPr>
              <p:cNvPr id="7236" name="Rectangle 64"/>
              <p:cNvSpPr>
                <a:spLocks noChangeArrowheads="1"/>
              </p:cNvSpPr>
              <p:nvPr/>
            </p:nvSpPr>
            <p:spPr bwMode="auto">
              <a:xfrm>
                <a:off x="5461" y="3366"/>
                <a:ext cx="101"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300" b="1">
                    <a:solidFill>
                      <a:srgbClr val="000000"/>
                    </a:solidFill>
                    <a:latin typeface="Arial" charset="0"/>
                  </a:rPr>
                  <a:t>Q</a:t>
                </a:r>
                <a:endParaRPr lang="en-US" sz="1200" b="1">
                  <a:latin typeface="Arial" charset="0"/>
                </a:endParaRPr>
              </a:p>
            </p:txBody>
          </p:sp>
        </p:grpSp>
        <p:sp>
          <p:nvSpPr>
            <p:cNvPr id="7219" name="Line 65"/>
            <p:cNvSpPr>
              <a:spLocks noChangeShapeType="1"/>
            </p:cNvSpPr>
            <p:nvPr/>
          </p:nvSpPr>
          <p:spPr bwMode="auto">
            <a:xfrm>
              <a:off x="3216" y="3261"/>
              <a:ext cx="125" cy="0"/>
            </a:xfrm>
            <a:prstGeom prst="line">
              <a:avLst/>
            </a:prstGeom>
            <a:noFill/>
            <a:ln w="28575">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7220" name="AutoShape 66"/>
            <p:cNvSpPr>
              <a:spLocks/>
            </p:cNvSpPr>
            <p:nvPr/>
          </p:nvSpPr>
          <p:spPr bwMode="auto">
            <a:xfrm>
              <a:off x="419" y="2823"/>
              <a:ext cx="576" cy="384"/>
            </a:xfrm>
            <a:prstGeom prst="borderCallout1">
              <a:avLst>
                <a:gd name="adj1" fmla="val 18750"/>
                <a:gd name="adj2" fmla="val 108333"/>
                <a:gd name="adj3" fmla="val -93491"/>
                <a:gd name="adj4" fmla="val 138542"/>
              </a:avLst>
            </a:prstGeom>
            <a:solidFill>
              <a:schemeClr val="accent1"/>
            </a:solidFill>
            <a:ln w="9525">
              <a:solidFill>
                <a:schemeClr val="tx1"/>
              </a:solidFill>
              <a:miter lim="800000"/>
              <a:headEnd/>
              <a:tailEnd/>
            </a:ln>
          </p:spPr>
          <p:txBody>
            <a:bodyPr anchor="ctr"/>
            <a:lstStyle/>
            <a:p>
              <a:pPr algn="ctr" eaLnBrk="1" hangingPunct="1"/>
              <a:r>
                <a:rPr lang="en-US" sz="1600">
                  <a:latin typeface="Arial" charset="0"/>
                </a:rPr>
                <a:t>Focus Groups</a:t>
              </a:r>
              <a:endParaRPr lang="en-GB" sz="1600">
                <a:latin typeface="Arial" charset="0"/>
              </a:endParaRPr>
            </a:p>
          </p:txBody>
        </p:sp>
        <p:sp>
          <p:nvSpPr>
            <p:cNvPr id="7221" name="Rectangle 67"/>
            <p:cNvSpPr>
              <a:spLocks noChangeArrowheads="1"/>
            </p:cNvSpPr>
            <p:nvPr/>
          </p:nvSpPr>
          <p:spPr bwMode="auto">
            <a:xfrm>
              <a:off x="1298" y="1888"/>
              <a:ext cx="2457" cy="1497"/>
            </a:xfrm>
            <a:prstGeom prst="rect">
              <a:avLst/>
            </a:prstGeom>
            <a:noFill/>
            <a:ln w="12700" algn="ctr">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7222" name="Group 68"/>
            <p:cNvGrpSpPr>
              <a:grpSpLocks/>
            </p:cNvGrpSpPr>
            <p:nvPr/>
          </p:nvGrpSpPr>
          <p:grpSpPr bwMode="auto">
            <a:xfrm>
              <a:off x="1372" y="2409"/>
              <a:ext cx="628" cy="918"/>
              <a:chOff x="1372" y="2409"/>
              <a:chExt cx="628" cy="918"/>
            </a:xfrm>
          </p:grpSpPr>
          <p:sp>
            <p:nvSpPr>
              <p:cNvPr id="7224" name="Line 69"/>
              <p:cNvSpPr>
                <a:spLocks noChangeShapeType="1"/>
              </p:cNvSpPr>
              <p:nvPr/>
            </p:nvSpPr>
            <p:spPr bwMode="auto">
              <a:xfrm flipH="1">
                <a:off x="1686" y="2409"/>
                <a:ext cx="5" cy="76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225" name="Rectangle 70"/>
              <p:cNvSpPr>
                <a:spLocks noChangeArrowheads="1"/>
              </p:cNvSpPr>
              <p:nvPr/>
            </p:nvSpPr>
            <p:spPr bwMode="auto">
              <a:xfrm>
                <a:off x="1378" y="2631"/>
                <a:ext cx="618" cy="322"/>
              </a:xfrm>
              <a:prstGeom prst="rect">
                <a:avLst/>
              </a:prstGeom>
              <a:solidFill>
                <a:srgbClr val="CCFFCC"/>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26" name="Freeform 71"/>
              <p:cNvSpPr>
                <a:spLocks/>
              </p:cNvSpPr>
              <p:nvPr/>
            </p:nvSpPr>
            <p:spPr bwMode="auto">
              <a:xfrm>
                <a:off x="1372" y="2627"/>
                <a:ext cx="628" cy="329"/>
              </a:xfrm>
              <a:custGeom>
                <a:avLst/>
                <a:gdLst>
                  <a:gd name="T0" fmla="*/ 0 w 782"/>
                  <a:gd name="T1" fmla="*/ 0 h 415"/>
                  <a:gd name="T2" fmla="*/ 0 w 782"/>
                  <a:gd name="T3" fmla="*/ 130 h 415"/>
                  <a:gd name="T4" fmla="*/ 261 w 782"/>
                  <a:gd name="T5" fmla="*/ 130 h 415"/>
                  <a:gd name="T6" fmla="*/ 261 w 782"/>
                  <a:gd name="T7" fmla="*/ 0 h 415"/>
                  <a:gd name="T8" fmla="*/ 0 w 782"/>
                  <a:gd name="T9" fmla="*/ 0 h 415"/>
                  <a:gd name="T10" fmla="*/ 2 w 782"/>
                  <a:gd name="T11" fmla="*/ 4 h 415"/>
                  <a:gd name="T12" fmla="*/ 259 w 782"/>
                  <a:gd name="T13" fmla="*/ 4 h 415"/>
                  <a:gd name="T14" fmla="*/ 256 w 782"/>
                  <a:gd name="T15" fmla="*/ 2 h 415"/>
                  <a:gd name="T16" fmla="*/ 256 w 782"/>
                  <a:gd name="T17" fmla="*/ 128 h 415"/>
                  <a:gd name="T18" fmla="*/ 259 w 782"/>
                  <a:gd name="T19" fmla="*/ 126 h 415"/>
                  <a:gd name="T20" fmla="*/ 2 w 782"/>
                  <a:gd name="T21" fmla="*/ 126 h 415"/>
                  <a:gd name="T22" fmla="*/ 5 w 782"/>
                  <a:gd name="T23" fmla="*/ 128 h 415"/>
                  <a:gd name="T24" fmla="*/ 5 w 782"/>
                  <a:gd name="T25" fmla="*/ 2 h 415"/>
                  <a:gd name="T26" fmla="*/ 2 w 782"/>
                  <a:gd name="T27" fmla="*/ 4 h 415"/>
                  <a:gd name="T28" fmla="*/ 0 w 782"/>
                  <a:gd name="T29" fmla="*/ 0 h 4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2"/>
                  <a:gd name="T46" fmla="*/ 0 h 415"/>
                  <a:gd name="T47" fmla="*/ 782 w 782"/>
                  <a:gd name="T48" fmla="*/ 415 h 4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2" h="415">
                    <a:moveTo>
                      <a:pt x="0" y="0"/>
                    </a:moveTo>
                    <a:lnTo>
                      <a:pt x="0" y="415"/>
                    </a:lnTo>
                    <a:lnTo>
                      <a:pt x="782" y="415"/>
                    </a:lnTo>
                    <a:lnTo>
                      <a:pt x="782" y="0"/>
                    </a:lnTo>
                    <a:lnTo>
                      <a:pt x="0" y="0"/>
                    </a:lnTo>
                    <a:lnTo>
                      <a:pt x="8" y="12"/>
                    </a:lnTo>
                    <a:lnTo>
                      <a:pt x="774" y="12"/>
                    </a:lnTo>
                    <a:lnTo>
                      <a:pt x="766" y="6"/>
                    </a:lnTo>
                    <a:lnTo>
                      <a:pt x="766" y="409"/>
                    </a:lnTo>
                    <a:lnTo>
                      <a:pt x="774" y="404"/>
                    </a:lnTo>
                    <a:lnTo>
                      <a:pt x="8" y="404"/>
                    </a:lnTo>
                    <a:lnTo>
                      <a:pt x="16" y="409"/>
                    </a:lnTo>
                    <a:lnTo>
                      <a:pt x="16" y="6"/>
                    </a:lnTo>
                    <a:lnTo>
                      <a:pt x="8" y="1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227" name="Group 72"/>
              <p:cNvGrpSpPr>
                <a:grpSpLocks/>
              </p:cNvGrpSpPr>
              <p:nvPr/>
            </p:nvGrpSpPr>
            <p:grpSpPr bwMode="auto">
              <a:xfrm>
                <a:off x="1581" y="3159"/>
                <a:ext cx="239" cy="168"/>
                <a:chOff x="1581" y="3159"/>
                <a:chExt cx="239" cy="168"/>
              </a:xfrm>
            </p:grpSpPr>
            <p:sp>
              <p:nvSpPr>
                <p:cNvPr id="7231" name="Rectangle 73"/>
                <p:cNvSpPr>
                  <a:spLocks noChangeArrowheads="1"/>
                </p:cNvSpPr>
                <p:nvPr/>
              </p:nvSpPr>
              <p:spPr bwMode="auto">
                <a:xfrm>
                  <a:off x="1587" y="3164"/>
                  <a:ext cx="229" cy="16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32" name="Freeform 74"/>
                <p:cNvSpPr>
                  <a:spLocks/>
                </p:cNvSpPr>
                <p:nvPr/>
              </p:nvSpPr>
              <p:spPr bwMode="auto">
                <a:xfrm>
                  <a:off x="1581" y="3159"/>
                  <a:ext cx="239" cy="168"/>
                </a:xfrm>
                <a:custGeom>
                  <a:avLst/>
                  <a:gdLst>
                    <a:gd name="T0" fmla="*/ 0 w 298"/>
                    <a:gd name="T1" fmla="*/ 0 h 213"/>
                    <a:gd name="T2" fmla="*/ 0 w 298"/>
                    <a:gd name="T3" fmla="*/ 65 h 213"/>
                    <a:gd name="T4" fmla="*/ 99 w 298"/>
                    <a:gd name="T5" fmla="*/ 65 h 213"/>
                    <a:gd name="T6" fmla="*/ 99 w 298"/>
                    <a:gd name="T7" fmla="*/ 0 h 213"/>
                    <a:gd name="T8" fmla="*/ 0 w 298"/>
                    <a:gd name="T9" fmla="*/ 0 h 213"/>
                    <a:gd name="T10" fmla="*/ 2 w 298"/>
                    <a:gd name="T11" fmla="*/ 4 h 213"/>
                    <a:gd name="T12" fmla="*/ 96 w 298"/>
                    <a:gd name="T13" fmla="*/ 4 h 213"/>
                    <a:gd name="T14" fmla="*/ 93 w 298"/>
                    <a:gd name="T15" fmla="*/ 2 h 213"/>
                    <a:gd name="T16" fmla="*/ 93 w 298"/>
                    <a:gd name="T17" fmla="*/ 63 h 213"/>
                    <a:gd name="T18" fmla="*/ 96 w 298"/>
                    <a:gd name="T19" fmla="*/ 62 h 213"/>
                    <a:gd name="T20" fmla="*/ 2 w 298"/>
                    <a:gd name="T21" fmla="*/ 62 h 213"/>
                    <a:gd name="T22" fmla="*/ 5 w 298"/>
                    <a:gd name="T23" fmla="*/ 63 h 213"/>
                    <a:gd name="T24" fmla="*/ 5 w 298"/>
                    <a:gd name="T25" fmla="*/ 2 h 213"/>
                    <a:gd name="T26" fmla="*/ 2 w 298"/>
                    <a:gd name="T27" fmla="*/ 4 h 213"/>
                    <a:gd name="T28" fmla="*/ 0 w 298"/>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8"/>
                    <a:gd name="T46" fmla="*/ 0 h 213"/>
                    <a:gd name="T47" fmla="*/ 298 w 298"/>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8" h="213">
                      <a:moveTo>
                        <a:pt x="0" y="0"/>
                      </a:moveTo>
                      <a:lnTo>
                        <a:pt x="0" y="213"/>
                      </a:lnTo>
                      <a:lnTo>
                        <a:pt x="298" y="213"/>
                      </a:lnTo>
                      <a:lnTo>
                        <a:pt x="298" y="0"/>
                      </a:lnTo>
                      <a:lnTo>
                        <a:pt x="0" y="0"/>
                      </a:lnTo>
                      <a:lnTo>
                        <a:pt x="8" y="12"/>
                      </a:lnTo>
                      <a:lnTo>
                        <a:pt x="290" y="12"/>
                      </a:lnTo>
                      <a:lnTo>
                        <a:pt x="282" y="6"/>
                      </a:lnTo>
                      <a:lnTo>
                        <a:pt x="282" y="207"/>
                      </a:lnTo>
                      <a:lnTo>
                        <a:pt x="290" y="202"/>
                      </a:lnTo>
                      <a:lnTo>
                        <a:pt x="8" y="202"/>
                      </a:lnTo>
                      <a:lnTo>
                        <a:pt x="16" y="207"/>
                      </a:lnTo>
                      <a:lnTo>
                        <a:pt x="16" y="6"/>
                      </a:lnTo>
                      <a:lnTo>
                        <a:pt x="8" y="12"/>
                      </a:lnTo>
                      <a:lnTo>
                        <a:pt x="0" y="0"/>
                      </a:lnTo>
                      <a:close/>
                    </a:path>
                  </a:pathLst>
                </a:custGeom>
                <a:solidFill>
                  <a:srgbClr val="000000"/>
                </a:solidFill>
                <a:ln w="3175">
                  <a:solidFill>
                    <a:srgbClr val="000000"/>
                  </a:solidFill>
                  <a:round/>
                  <a:headEnd/>
                  <a:tailEnd/>
                </a:ln>
              </p:spPr>
              <p:txBody>
                <a:bodyPr/>
                <a:lstStyle/>
                <a:p>
                  <a:endParaRPr lang="en-US"/>
                </a:p>
              </p:txBody>
            </p:sp>
            <p:sp>
              <p:nvSpPr>
                <p:cNvPr id="7233" name="Rectangle 75"/>
                <p:cNvSpPr>
                  <a:spLocks noChangeArrowheads="1"/>
                </p:cNvSpPr>
                <p:nvPr/>
              </p:nvSpPr>
              <p:spPr bwMode="auto">
                <a:xfrm>
                  <a:off x="1649" y="3188"/>
                  <a:ext cx="81"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300" b="1">
                      <a:solidFill>
                        <a:srgbClr val="000000"/>
                      </a:solidFill>
                      <a:latin typeface="Arial" charset="0"/>
                    </a:rPr>
                    <a:t>Q</a:t>
                  </a:r>
                  <a:endParaRPr lang="en-US" sz="1200" b="1">
                    <a:latin typeface="Arial" charset="0"/>
                  </a:endParaRPr>
                </a:p>
              </p:txBody>
            </p:sp>
          </p:grpSp>
          <p:grpSp>
            <p:nvGrpSpPr>
              <p:cNvPr id="7228" name="Group 76"/>
              <p:cNvGrpSpPr>
                <a:grpSpLocks/>
              </p:cNvGrpSpPr>
              <p:nvPr/>
            </p:nvGrpSpPr>
            <p:grpSpPr bwMode="auto">
              <a:xfrm>
                <a:off x="1444" y="2678"/>
                <a:ext cx="475" cy="208"/>
                <a:chOff x="2536" y="2770"/>
                <a:chExt cx="592" cy="263"/>
              </a:xfrm>
            </p:grpSpPr>
            <p:sp>
              <p:nvSpPr>
                <p:cNvPr id="7229" name="Rectangle 77"/>
                <p:cNvSpPr>
                  <a:spLocks noChangeArrowheads="1"/>
                </p:cNvSpPr>
                <p:nvPr/>
              </p:nvSpPr>
              <p:spPr bwMode="auto">
                <a:xfrm>
                  <a:off x="2536" y="2770"/>
                  <a:ext cx="59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WORKING</a:t>
                  </a:r>
                  <a:endParaRPr lang="en-US" sz="1200" b="1">
                    <a:latin typeface="Arial" charset="0"/>
                  </a:endParaRPr>
                </a:p>
              </p:txBody>
            </p:sp>
            <p:sp>
              <p:nvSpPr>
                <p:cNvPr id="7230" name="Rectangle 78"/>
                <p:cNvSpPr>
                  <a:spLocks noChangeArrowheads="1"/>
                </p:cNvSpPr>
                <p:nvPr/>
              </p:nvSpPr>
              <p:spPr bwMode="auto">
                <a:xfrm>
                  <a:off x="2618" y="2887"/>
                  <a:ext cx="40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200" b="1">
                      <a:solidFill>
                        <a:srgbClr val="000000"/>
                      </a:solidFill>
                      <a:latin typeface="Arial" charset="0"/>
                    </a:rPr>
                    <a:t>PARTY</a:t>
                  </a:r>
                  <a:endParaRPr lang="en-US" sz="1200" b="1">
                    <a:latin typeface="Arial" charset="0"/>
                  </a:endParaRPr>
                </a:p>
              </p:txBody>
            </p:sp>
          </p:grpSp>
        </p:grpSp>
        <p:sp>
          <p:nvSpPr>
            <p:cNvPr id="7223" name="Text Box 79"/>
            <p:cNvSpPr txBox="1">
              <a:spLocks noChangeArrowheads="1"/>
            </p:cNvSpPr>
            <p:nvPr/>
          </p:nvSpPr>
          <p:spPr bwMode="auto">
            <a:xfrm>
              <a:off x="2027" y="3188"/>
              <a:ext cx="40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r>
                <a:rPr lang="en-US" sz="1600">
                  <a:latin typeface="Arial" charset="0"/>
                </a:rPr>
                <a:t>GSIs</a:t>
              </a:r>
            </a:p>
          </p:txBody>
        </p:sp>
      </p:grpSp>
      <p:sp>
        <p:nvSpPr>
          <p:cNvPr id="7185" name="AutoShape 80"/>
          <p:cNvSpPr>
            <a:spLocks noChangeArrowheads="1"/>
          </p:cNvSpPr>
          <p:nvPr/>
        </p:nvSpPr>
        <p:spPr bwMode="auto">
          <a:xfrm>
            <a:off x="3378200" y="2233613"/>
            <a:ext cx="992188" cy="493712"/>
          </a:xfrm>
          <a:prstGeom prst="cloudCallout">
            <a:avLst>
              <a:gd name="adj1" fmla="val 37681"/>
              <a:gd name="adj2" fmla="val 128134"/>
            </a:avLst>
          </a:prstGeom>
          <a:solidFill>
            <a:schemeClr val="accent1"/>
          </a:solidFill>
          <a:ln w="9525">
            <a:solidFill>
              <a:schemeClr val="tx1"/>
            </a:solidFill>
            <a:round/>
            <a:headEnd/>
            <a:tailEnd/>
          </a:ln>
        </p:spPr>
        <p:txBody>
          <a:bodyPr anchor="ctr"/>
          <a:lstStyle/>
          <a:p>
            <a:pPr algn="ctr" eaLnBrk="1" hangingPunct="1"/>
            <a:r>
              <a:rPr lang="en-US" sz="1600">
                <a:latin typeface="Arial" charset="0"/>
              </a:rPr>
              <a:t>JCA</a:t>
            </a:r>
            <a:endParaRPr lang="en-GB" sz="1600">
              <a:latin typeface="Arial" charset="0"/>
            </a:endParaRPr>
          </a:p>
        </p:txBody>
      </p:sp>
      <p:sp>
        <p:nvSpPr>
          <p:cNvPr id="7186" name="Rectangle 81"/>
          <p:cNvSpPr>
            <a:spLocks noChangeArrowheads="1"/>
          </p:cNvSpPr>
          <p:nvPr/>
        </p:nvSpPr>
        <p:spPr bwMode="auto">
          <a:xfrm>
            <a:off x="212725" y="1128713"/>
            <a:ext cx="8320088" cy="4383087"/>
          </a:xfrm>
          <a:prstGeom prst="rect">
            <a:avLst/>
          </a:prstGeom>
          <a:noFill/>
          <a:ln w="28575" cap="rnd" algn="ctr">
            <a:solidFill>
              <a:srgbClr val="FEB4FF"/>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87" name="Oval 82"/>
          <p:cNvSpPr>
            <a:spLocks noChangeArrowheads="1"/>
          </p:cNvSpPr>
          <p:nvPr/>
        </p:nvSpPr>
        <p:spPr bwMode="auto">
          <a:xfrm>
            <a:off x="6611938" y="711200"/>
            <a:ext cx="2354262" cy="1108075"/>
          </a:xfrm>
          <a:prstGeom prst="ellipse">
            <a:avLst/>
          </a:prstGeom>
          <a:solidFill>
            <a:srgbClr val="FEB4FF"/>
          </a:solidFill>
          <a:ln w="9525" algn="ctr">
            <a:solidFill>
              <a:schemeClr val="tx1"/>
            </a:solidFill>
            <a:round/>
            <a:headEnd/>
            <a:tailEnd/>
          </a:ln>
        </p:spPr>
        <p:txBody>
          <a:bodyPr wrap="none" anchor="ctr"/>
          <a:lstStyle/>
          <a:p>
            <a:pPr algn="ctr" eaLnBrk="1" hangingPunct="1"/>
            <a:r>
              <a:rPr lang="en-GB" sz="1600">
                <a:latin typeface="Arial" charset="0"/>
              </a:rPr>
              <a:t>ITU Plenipotentiary </a:t>
            </a:r>
          </a:p>
          <a:p>
            <a:pPr algn="ctr" eaLnBrk="1" hangingPunct="1"/>
            <a:r>
              <a:rPr lang="en-GB" sz="1600">
                <a:latin typeface="Arial" charset="0"/>
              </a:rPr>
              <a:t>Assemblies (PP)</a:t>
            </a:r>
          </a:p>
          <a:p>
            <a:pPr algn="ctr" eaLnBrk="1" hangingPunct="1"/>
            <a:r>
              <a:rPr lang="en-GB" sz="1200">
                <a:latin typeface="Arial" charset="0"/>
              </a:rPr>
              <a:t>(every 4 years)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06C03392-585D-4FCA-906A-317C66BB4839}" type="slidenum">
              <a:rPr lang="en-US" sz="1000" smtClean="0"/>
              <a:pPr/>
              <a:t>40</a:t>
            </a:fld>
            <a:endParaRPr lang="en-US" sz="1000" smtClean="0"/>
          </a:p>
        </p:txBody>
      </p:sp>
      <p:sp>
        <p:nvSpPr>
          <p:cNvPr id="44035" name="Rectangle 2"/>
          <p:cNvSpPr>
            <a:spLocks noGrp="1" noChangeArrowheads="1"/>
          </p:cNvSpPr>
          <p:nvPr>
            <p:ph type="title"/>
          </p:nvPr>
        </p:nvSpPr>
        <p:spPr/>
        <p:txBody>
          <a:bodyPr/>
          <a:lstStyle/>
          <a:p>
            <a:r>
              <a:rPr lang="en-US" sz="3200" smtClean="0"/>
              <a:t>ITU-T A.8 – Procedure at study group meeting</a:t>
            </a:r>
          </a:p>
        </p:txBody>
      </p:sp>
      <p:sp>
        <p:nvSpPr>
          <p:cNvPr id="44036" name="Rectangle 3"/>
          <p:cNvSpPr>
            <a:spLocks noGrp="1" noChangeArrowheads="1"/>
          </p:cNvSpPr>
          <p:nvPr>
            <p:ph type="body" idx="1"/>
          </p:nvPr>
        </p:nvSpPr>
        <p:spPr>
          <a:xfrm>
            <a:off x="250825" y="1163638"/>
            <a:ext cx="8642350" cy="5505450"/>
          </a:xfrm>
        </p:spPr>
        <p:txBody>
          <a:bodyPr/>
          <a:lstStyle/>
          <a:p>
            <a:pPr>
              <a:lnSpc>
                <a:spcPct val="80000"/>
              </a:lnSpc>
            </a:pPr>
            <a:r>
              <a:rPr lang="en-US" sz="2000" smtClean="0"/>
              <a:t>Intention to approve the Recommendation at study group meeting is announced by the Director of TSB</a:t>
            </a:r>
          </a:p>
          <a:p>
            <a:pPr>
              <a:lnSpc>
                <a:spcPct val="80000"/>
              </a:lnSpc>
            </a:pPr>
            <a:r>
              <a:rPr lang="en-US" sz="2000" smtClean="0"/>
              <a:t>Study group review the draft text and associated comments</a:t>
            </a:r>
          </a:p>
          <a:p>
            <a:pPr>
              <a:lnSpc>
                <a:spcPct val="80000"/>
              </a:lnSpc>
            </a:pPr>
            <a:r>
              <a:rPr lang="en-US" sz="2000" smtClean="0"/>
              <a:t>Changes are made during the meeting based on comments, contributions, temporary documents, including liaison statements</a:t>
            </a:r>
          </a:p>
          <a:p>
            <a:pPr lvl="2">
              <a:lnSpc>
                <a:spcPct val="80000"/>
              </a:lnSpc>
            </a:pPr>
            <a:r>
              <a:rPr lang="en-US" sz="1600" smtClean="0"/>
              <a:t>Changes should not have a major impact on the intent of the Recommendation or depart from points of principle agreed at previous WP or SG meeting</a:t>
            </a:r>
          </a:p>
          <a:p>
            <a:pPr lvl="2">
              <a:lnSpc>
                <a:spcPct val="80000"/>
              </a:lnSpc>
            </a:pPr>
            <a:r>
              <a:rPr lang="en-US" sz="1600" smtClean="0"/>
              <a:t>The study group chairman, in consultation with the TSB considers whether the changes are reasonable and the proposed text stable</a:t>
            </a:r>
          </a:p>
          <a:p>
            <a:pPr>
              <a:lnSpc>
                <a:spcPct val="80000"/>
              </a:lnSpc>
            </a:pPr>
            <a:r>
              <a:rPr lang="en-US" sz="2000" smtClean="0"/>
              <a:t>A Member State present can declare that the text has policy and regulatory implications or there is a doubt</a:t>
            </a:r>
          </a:p>
          <a:p>
            <a:pPr lvl="2">
              <a:lnSpc>
                <a:spcPct val="80000"/>
              </a:lnSpc>
            </a:pPr>
            <a:r>
              <a:rPr lang="en-US" sz="1600" smtClean="0"/>
              <a:t>Approval shall proceed under TAP (Resolution 1)</a:t>
            </a:r>
          </a:p>
          <a:p>
            <a:pPr>
              <a:lnSpc>
                <a:spcPct val="80000"/>
              </a:lnSpc>
            </a:pPr>
            <a:r>
              <a:rPr lang="en-US" sz="2000" smtClean="0"/>
              <a:t>Approval must be unopposed</a:t>
            </a:r>
          </a:p>
          <a:p>
            <a:pPr lvl="2">
              <a:lnSpc>
                <a:spcPct val="80000"/>
              </a:lnSpc>
            </a:pPr>
            <a:r>
              <a:rPr lang="en-US" sz="1600" smtClean="0"/>
              <a:t>If unopposed agreement is not reached, Recommendation is approved if no more than one Member State present opposes the decision further to consultation with their Sector Members present</a:t>
            </a:r>
          </a:p>
          <a:p>
            <a:pPr lvl="2">
              <a:lnSpc>
                <a:spcPct val="80000"/>
              </a:lnSpc>
            </a:pPr>
            <a:r>
              <a:rPr lang="en-US" sz="1600" smtClean="0"/>
              <a:t>If the Recommendation is not approved, the study group chairman, after consultation with the parties concerned may proceed without further consent to a next AAP</a:t>
            </a:r>
          </a:p>
          <a:p>
            <a:pPr>
              <a:lnSpc>
                <a:spcPct val="80000"/>
              </a:lnSpc>
            </a:pPr>
            <a:endParaRPr lang="en-US" sz="20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48809366-BAF6-4838-864E-FC09D0144225}" type="slidenum">
              <a:rPr lang="en-US" sz="1000" smtClean="0"/>
              <a:pPr/>
              <a:t>41</a:t>
            </a:fld>
            <a:endParaRPr lang="en-US" sz="1000" smtClean="0"/>
          </a:p>
        </p:txBody>
      </p:sp>
      <p:sp>
        <p:nvSpPr>
          <p:cNvPr id="45059" name="Rectangle 2"/>
          <p:cNvSpPr>
            <a:spLocks noGrp="1" noChangeArrowheads="1"/>
          </p:cNvSpPr>
          <p:nvPr>
            <p:ph type="title" idx="4294967295"/>
          </p:nvPr>
        </p:nvSpPr>
        <p:spPr>
          <a:xfrm>
            <a:off x="0" y="1857375"/>
            <a:ext cx="9144000" cy="908050"/>
          </a:xfrm>
        </p:spPr>
        <p:txBody>
          <a:bodyPr/>
          <a:lstStyle/>
          <a:p>
            <a:r>
              <a:rPr lang="en-US" smtClean="0"/>
              <a:t>Author’s guide for drafting  </a:t>
            </a:r>
            <a:br>
              <a:rPr lang="en-US" smtClean="0"/>
            </a:br>
            <a:r>
              <a:rPr lang="en-US" smtClean="0"/>
              <a:t>ITU-T Recommendations</a:t>
            </a:r>
            <a:r>
              <a:rPr lang="en-GB" altLang="ja-JP" smtClean="0">
                <a:ea typeface="MS Mincho" pitchFamily="49" charset="-128"/>
              </a:rPr>
              <a:t> </a:t>
            </a:r>
          </a:p>
        </p:txBody>
      </p:sp>
      <p:sp>
        <p:nvSpPr>
          <p:cNvPr id="45060" name="Rectangle 3"/>
          <p:cNvSpPr>
            <a:spLocks noGrp="1" noChangeArrowheads="1"/>
          </p:cNvSpPr>
          <p:nvPr>
            <p:ph type="body" idx="4294967295"/>
          </p:nvPr>
        </p:nvSpPr>
        <p:spPr>
          <a:xfrm>
            <a:off x="501650" y="3071813"/>
            <a:ext cx="8642350" cy="3071812"/>
          </a:xfrm>
        </p:spPr>
        <p:txBody>
          <a:bodyPr/>
          <a:lstStyle/>
          <a:p>
            <a:pPr>
              <a:buClr>
                <a:srgbClr val="FF0000"/>
              </a:buClr>
              <a:buSzPct val="100000"/>
              <a:buFont typeface="Wingdings" pitchFamily="2" charset="2"/>
              <a:buChar char="F"/>
            </a:pPr>
            <a:r>
              <a:rPr lang="en-US" sz="2400" i="1" smtClean="0"/>
              <a:t>This author's guide permits uniform, efficient preparation of texts by TSB for publication. It covers the rules for drafting a Recommendation in a standard manner.</a:t>
            </a:r>
          </a:p>
          <a:p>
            <a:pPr>
              <a:buClr>
                <a:srgbClr val="FF0000"/>
              </a:buClr>
              <a:buSzPct val="100000"/>
              <a:buFontTx/>
              <a:buNone/>
            </a:pPr>
            <a:endParaRPr lang="en-US" sz="2400" smtClean="0"/>
          </a:p>
          <a:p>
            <a:pPr>
              <a:buClr>
                <a:srgbClr val="FF0000"/>
              </a:buClr>
              <a:buSzPct val="100000"/>
              <a:buFont typeface="Wingdings" pitchFamily="2" charset="2"/>
              <a:buChar char="F"/>
            </a:pPr>
            <a:r>
              <a:rPr lang="fr-FR" sz="2400" i="1" smtClean="0"/>
              <a:t>Available at an easy-to-remember URL:</a:t>
            </a:r>
          </a:p>
          <a:p>
            <a:pPr>
              <a:buFontTx/>
              <a:buNone/>
            </a:pPr>
            <a:r>
              <a:rPr lang="fr-FR" sz="2400" u="sng" smtClean="0">
                <a:hlinkClick r:id="rId3"/>
              </a:rPr>
              <a:t>http://www.itu.int/ITU-T/go/authors-guide/</a:t>
            </a:r>
            <a:endParaRPr lang="en-US" sz="2400" smtClean="0"/>
          </a:p>
          <a:p>
            <a:endParaRPr 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AB1C233D-E38E-4F19-B46F-21C6444ECDF5}" type="slidenum">
              <a:rPr lang="en-US" sz="1000" smtClean="0"/>
              <a:pPr/>
              <a:t>42</a:t>
            </a:fld>
            <a:endParaRPr lang="en-US" sz="1000" smtClean="0"/>
          </a:p>
        </p:txBody>
      </p:sp>
      <p:sp>
        <p:nvSpPr>
          <p:cNvPr id="46083" name="Rectangle 2"/>
          <p:cNvSpPr>
            <a:spLocks noGrp="1" noChangeArrowheads="1"/>
          </p:cNvSpPr>
          <p:nvPr>
            <p:ph type="title"/>
          </p:nvPr>
        </p:nvSpPr>
        <p:spPr/>
        <p:txBody>
          <a:bodyPr/>
          <a:lstStyle/>
          <a:p>
            <a:r>
              <a:rPr lang="en-US" smtClean="0"/>
              <a:t>Contents of the guide</a:t>
            </a:r>
            <a:endParaRPr lang="en-US" smtClean="0">
              <a:solidFill>
                <a:srgbClr val="FF0000"/>
              </a:solidFill>
            </a:endParaRPr>
          </a:p>
        </p:txBody>
      </p:sp>
      <p:sp>
        <p:nvSpPr>
          <p:cNvPr id="351235" name="Rectangle 3"/>
          <p:cNvSpPr>
            <a:spLocks noGrp="1" noChangeArrowheads="1"/>
          </p:cNvSpPr>
          <p:nvPr>
            <p:ph type="body" idx="4294967295"/>
          </p:nvPr>
        </p:nvSpPr>
        <p:spPr>
          <a:xfrm>
            <a:off x="285750" y="1000125"/>
            <a:ext cx="8642350" cy="5000625"/>
          </a:xfrm>
        </p:spPr>
        <p:txBody>
          <a:bodyPr>
            <a:normAutofit fontScale="85000" lnSpcReduction="20000"/>
          </a:bodyPr>
          <a:lstStyle/>
          <a:p>
            <a:pPr>
              <a:defRPr/>
            </a:pPr>
            <a:r>
              <a:rPr lang="en-US" sz="2400" dirty="0" smtClean="0"/>
              <a:t>This author's guide is intended to provide a common approach to the preparation of ITU-T texts that are intended for publication, e.g., draft Recommendations.</a:t>
            </a:r>
          </a:p>
          <a:p>
            <a:pPr>
              <a:buFont typeface="Arial" pitchFamily="34" charset="0"/>
              <a:buChar char="•"/>
              <a:defRPr/>
            </a:pPr>
            <a:endParaRPr lang="en-US" sz="2400" dirty="0" smtClean="0"/>
          </a:p>
          <a:p>
            <a:pPr>
              <a:defRPr/>
            </a:pPr>
            <a:r>
              <a:rPr lang="en-US" sz="2400" dirty="0" smtClean="0"/>
              <a:t> It attempts to cover the kind of questions likely to arise in the preparation of an ITU-T Recommendation and provides, through application of its own rules, an illustration using the normal order of the elements of drafting a typical Recommendation.</a:t>
            </a:r>
          </a:p>
          <a:p>
            <a:pPr>
              <a:buFont typeface="Arial" pitchFamily="34" charset="0"/>
              <a:buChar char="•"/>
              <a:defRPr/>
            </a:pPr>
            <a:endParaRPr lang="en-US" sz="1800" dirty="0"/>
          </a:p>
          <a:p>
            <a:pPr>
              <a:buClr>
                <a:srgbClr val="FF0000"/>
              </a:buClr>
              <a:buSzPct val="100000"/>
              <a:buFont typeface="Wingdings" pitchFamily="2" charset="2"/>
              <a:buChar char="F"/>
              <a:defRPr/>
            </a:pPr>
            <a:r>
              <a:rPr lang="en-US" sz="2500" i="1" dirty="0" smtClean="0"/>
              <a:t>For common texts developed with ISO/IEC, [ITU-T A.23] applies instead of this author's guide.</a:t>
            </a:r>
            <a:endParaRPr lang="en-GB" sz="2500" i="1" dirty="0"/>
          </a:p>
          <a:p>
            <a:pPr lvl="1">
              <a:buFont typeface="Verdana" pitchFamily="34" charset="0"/>
              <a:buNone/>
              <a:defRPr/>
            </a:pPr>
            <a:r>
              <a:rPr lang="en-US" sz="2000" i="1" dirty="0" smtClean="0"/>
              <a:t> </a:t>
            </a:r>
            <a:endParaRPr lang="en-US" sz="2000" i="1" dirty="0"/>
          </a:p>
          <a:p>
            <a:pPr lvl="2">
              <a:defRPr/>
            </a:pPr>
            <a:endParaRPr lang="en-US" sz="1800" dirty="0"/>
          </a:p>
          <a:p>
            <a:pPr>
              <a:defRPr/>
            </a:pPr>
            <a:r>
              <a:rPr lang="fr-FR" sz="2400" dirty="0" err="1" smtClean="0"/>
              <a:t>Some</a:t>
            </a:r>
            <a:r>
              <a:rPr lang="fr-FR" sz="2400" dirty="0" smtClean="0"/>
              <a:t> check-lists </a:t>
            </a:r>
            <a:r>
              <a:rPr lang="fr-FR" sz="2400" dirty="0" err="1" smtClean="0"/>
              <a:t>that</a:t>
            </a:r>
            <a:r>
              <a:rPr lang="fr-FR" sz="2400" dirty="0" smtClean="0"/>
              <a:t> </a:t>
            </a:r>
            <a:r>
              <a:rPr lang="fr-FR" sz="2400" dirty="0" err="1" smtClean="0"/>
              <a:t>study</a:t>
            </a:r>
            <a:r>
              <a:rPr lang="fr-FR" sz="2400" dirty="0" smtClean="0"/>
              <a:t> groups are </a:t>
            </a:r>
            <a:r>
              <a:rPr lang="fr-FR" sz="2400" dirty="0" err="1" smtClean="0"/>
              <a:t>requested</a:t>
            </a:r>
            <a:r>
              <a:rPr lang="fr-FR" sz="2400" dirty="0" smtClean="0"/>
              <a:t> to </a:t>
            </a:r>
            <a:r>
              <a:rPr lang="fr-FR" sz="2400" dirty="0" err="1" smtClean="0"/>
              <a:t>follow</a:t>
            </a:r>
            <a:r>
              <a:rPr lang="fr-FR" sz="2400" dirty="0" smtClean="0"/>
              <a:t> have been </a:t>
            </a:r>
            <a:r>
              <a:rPr lang="fr-FR" sz="2400" dirty="0" err="1" smtClean="0"/>
              <a:t>added</a:t>
            </a:r>
            <a:r>
              <a:rPr lang="fr-FR" sz="2400" dirty="0" smtClean="0"/>
              <a:t> as Annexes.</a:t>
            </a:r>
          </a:p>
          <a:p>
            <a:pPr>
              <a:defRPr/>
            </a:pPr>
            <a:endParaRPr lang="en-US" sz="1800" dirty="0"/>
          </a:p>
          <a:p>
            <a:pPr lvl="1">
              <a:buSzPct val="100000"/>
              <a:buFont typeface="Wingdings" pitchFamily="2" charset="2"/>
              <a:buChar char="F"/>
              <a:defRPr/>
            </a:pPr>
            <a:r>
              <a:rPr lang="en-US" sz="1800" b="1" dirty="0" smtClean="0">
                <a:effectLst>
                  <a:outerShdw blurRad="38100" dist="38100" dir="2700000" algn="tl">
                    <a:srgbClr val="000000">
                      <a:alpha val="43137"/>
                    </a:srgbClr>
                  </a:outerShdw>
                </a:effectLst>
              </a:rPr>
              <a:t>Annex D : </a:t>
            </a:r>
            <a:r>
              <a:rPr lang="en-GB" sz="1800" b="1" dirty="0" smtClean="0"/>
              <a:t>Actions required to improve the quality of ITU-T Recommendations</a:t>
            </a:r>
            <a:endParaRPr lang="en-US" sz="2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A4F41DBC-7308-40E0-91C5-196C03E73215}" type="slidenum">
              <a:rPr lang="en-US" sz="1000" smtClean="0"/>
              <a:pPr/>
              <a:t>43</a:t>
            </a:fld>
            <a:endParaRPr lang="en-US" sz="1000" smtClean="0"/>
          </a:p>
        </p:txBody>
      </p:sp>
      <p:sp>
        <p:nvSpPr>
          <p:cNvPr id="47107" name="Rectangle 2"/>
          <p:cNvSpPr>
            <a:spLocks noGrp="1" noChangeArrowheads="1"/>
          </p:cNvSpPr>
          <p:nvPr>
            <p:ph type="title"/>
          </p:nvPr>
        </p:nvSpPr>
        <p:spPr/>
        <p:txBody>
          <a:bodyPr/>
          <a:lstStyle/>
          <a:p>
            <a:r>
              <a:rPr lang="en-US" sz="2400" smtClean="0"/>
              <a:t>Annex D: </a:t>
            </a:r>
            <a:r>
              <a:rPr lang="en-GB" sz="2400" smtClean="0"/>
              <a:t>Actions required to improve the quality </a:t>
            </a:r>
            <a:br>
              <a:rPr lang="en-GB" sz="2400" smtClean="0"/>
            </a:br>
            <a:r>
              <a:rPr lang="en-GB" sz="2400" smtClean="0"/>
              <a:t>of ITU-T Recommendations</a:t>
            </a:r>
            <a:endParaRPr lang="fr-FR" sz="2400" smtClean="0"/>
          </a:p>
        </p:txBody>
      </p:sp>
      <p:sp>
        <p:nvSpPr>
          <p:cNvPr id="351235" name="Rectangle 3"/>
          <p:cNvSpPr>
            <a:spLocks noGrp="1" noChangeArrowheads="1"/>
          </p:cNvSpPr>
          <p:nvPr>
            <p:ph type="body" idx="4294967295"/>
          </p:nvPr>
        </p:nvSpPr>
        <p:spPr>
          <a:xfrm>
            <a:off x="0" y="1000125"/>
            <a:ext cx="8785225" cy="5286375"/>
          </a:xfrm>
        </p:spPr>
        <p:txBody>
          <a:bodyPr>
            <a:normAutofit lnSpcReduction="10000"/>
          </a:bodyPr>
          <a:lstStyle/>
          <a:p>
            <a:pPr>
              <a:buClr>
                <a:srgbClr val="FF0000"/>
              </a:buClr>
              <a:buSzPct val="100000"/>
              <a:buFont typeface="Wingdings" pitchFamily="2" charset="2"/>
              <a:buChar char="F"/>
              <a:defRPr/>
            </a:pPr>
            <a:r>
              <a:rPr lang="en-US" sz="1600" b="1" i="1" dirty="0" smtClean="0"/>
              <a:t>Before a draft Recommendation is proposed for approval, consent or determination, the </a:t>
            </a:r>
            <a:r>
              <a:rPr lang="en-US" sz="1600" b="1" i="1" dirty="0" err="1" smtClean="0"/>
              <a:t>Rapporteur</a:t>
            </a:r>
            <a:r>
              <a:rPr lang="en-US" sz="1600" b="1" i="1" dirty="0" smtClean="0"/>
              <a:t> should ensure that all of the bullet points of the check list below have been reviewed and that they have been fulfilled adequately :</a:t>
            </a:r>
          </a:p>
          <a:p>
            <a:pPr>
              <a:buClr>
                <a:srgbClr val="FF0000"/>
              </a:buClr>
              <a:buSzPct val="100000"/>
              <a:buFont typeface="Wingdings" pitchFamily="2" charset="2"/>
              <a:buChar char="F"/>
              <a:defRPr/>
            </a:pPr>
            <a:endParaRPr lang="en-US" sz="900" dirty="0" smtClean="0"/>
          </a:p>
          <a:p>
            <a:pPr>
              <a:buFontTx/>
              <a:buNone/>
              <a:defRPr/>
            </a:pPr>
            <a:r>
              <a:rPr lang="en-US" sz="1800" dirty="0" smtClean="0"/>
              <a:t>    The draft, which is proposed for approval, consent or determination:</a:t>
            </a:r>
            <a:endParaRPr lang="fr-FR" sz="1800" dirty="0" smtClean="0"/>
          </a:p>
          <a:p>
            <a:pPr lvl="1" fontAlgn="auto" hangingPunct="1">
              <a:buFont typeface="Wingdings" pitchFamily="2" charset="2"/>
              <a:buChar char="§"/>
              <a:defRPr/>
            </a:pPr>
            <a:r>
              <a:rPr lang="en-GB" sz="1400" dirty="0" smtClean="0">
                <a:ea typeface="+mn-ea"/>
                <a:cs typeface="+mn-cs"/>
              </a:rPr>
              <a:t>has been thoroughly reviewed for technical accuracy;</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is technically sound</a:t>
            </a:r>
            <a:r>
              <a:rPr lang="en-GB" sz="1400" b="1" dirty="0" smtClean="0">
                <a:ea typeface="+mn-ea"/>
                <a:cs typeface="+mn-cs"/>
              </a:rPr>
              <a:t> </a:t>
            </a:r>
            <a:r>
              <a:rPr lang="en-GB" sz="1400" dirty="0" smtClean="0">
                <a:ea typeface="+mn-ea"/>
                <a:cs typeface="+mn-cs"/>
              </a:rPr>
              <a:t>with as few options as feasible;</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has content that does not conflict with the content of an already approved Recommendation;</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does not contain case studies within the normative part;</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has only short illustrative examples, if necessary, included in the normative part;</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follows the author's guidelines (including the use of ITU-T templates, which can be found at: </a:t>
            </a:r>
            <a:r>
              <a:rPr lang="en-GB" sz="1400" u="sng" dirty="0" smtClean="0">
                <a:ea typeface="+mn-ea"/>
                <a:cs typeface="+mn-cs"/>
                <a:hlinkClick r:id="rId3"/>
              </a:rPr>
              <a:t>http://www.itu.int/ITU-T/studygroups/templates/index.html</a:t>
            </a:r>
            <a:r>
              <a:rPr lang="en-GB" sz="1400" dirty="0" smtClean="0">
                <a:ea typeface="+mn-ea"/>
                <a:cs typeface="+mn-cs"/>
              </a:rPr>
              <a:t>)</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has been spell-checked and is grammatically correct, to the extent practicable;</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contains definitions that have been developed after consulting the ITU-T Terms and Definitions database and following the guidance of the standardization committee for vocabulary (SCV) (see Annex B);</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has all acronyms, including those in the figures and tables, correctly spelled out;</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has the normative part making use of all references in clause 2 (References);</a:t>
            </a:r>
            <a:endParaRPr lang="fr-FR" sz="1400" dirty="0" smtClean="0">
              <a:ea typeface="+mn-ea"/>
              <a:cs typeface="+mn-cs"/>
            </a:endParaRPr>
          </a:p>
          <a:p>
            <a:pPr lvl="1" fontAlgn="auto" hangingPunct="1">
              <a:buFont typeface="Wingdings" pitchFamily="2" charset="2"/>
              <a:buChar char="§"/>
              <a:defRPr/>
            </a:pPr>
            <a:r>
              <a:rPr lang="en-GB" sz="1400" dirty="0" smtClean="0">
                <a:ea typeface="+mn-ea"/>
                <a:cs typeface="+mn-cs"/>
              </a:rPr>
              <a:t>has all references in clause 2 (References) qualified in accordance with [ITU-T A.5].</a:t>
            </a:r>
            <a:endParaRPr lang="fr-FR" sz="1400" dirty="0" smtClean="0">
              <a:ea typeface="+mn-ea"/>
              <a:cs typeface="+mn-cs"/>
            </a:endParaRPr>
          </a:p>
          <a:p>
            <a:pPr lvl="1">
              <a:buFont typeface="Wingdings" pitchFamily="2" charset="2"/>
              <a:buChar char="§"/>
              <a:defRPr/>
            </a:pPr>
            <a:r>
              <a:rPr lang="en-GB" sz="1400" dirty="0" smtClean="0">
                <a:ea typeface="+mn-ea"/>
                <a:cs typeface="+mn-cs"/>
              </a:rPr>
              <a:t> </a:t>
            </a:r>
            <a:r>
              <a:rPr lang="en-GB" sz="1400" u="sng" dirty="0" smtClean="0">
                <a:ea typeface="+mn-ea"/>
                <a:cs typeface="+mn-cs"/>
                <a:hlinkClick r:id="rId4"/>
              </a:rPr>
              <a:t>http://www.itu.int/ITU-R/go/terminology-database</a:t>
            </a:r>
            <a:endParaRPr lang="fr-FR" sz="1000" dirty="0" smtClean="0">
              <a:ea typeface="+mn-ea"/>
              <a:cs typeface="+mn-cs"/>
            </a:endParaRPr>
          </a:p>
          <a:p>
            <a:pPr>
              <a:buClr>
                <a:srgbClr val="FF0000"/>
              </a:buClr>
              <a:buSzPct val="100000"/>
              <a:buFont typeface="Wingdings" pitchFamily="2" charset="2"/>
              <a:buChar char="F"/>
              <a:defRPr/>
            </a:pPr>
            <a:endParaRPr lang="en-US" sz="1400" dirty="0" smtClean="0"/>
          </a:p>
          <a:p>
            <a:pPr>
              <a:buClr>
                <a:srgbClr val="FF0000"/>
              </a:buClr>
              <a:buSzPct val="100000"/>
              <a:buFont typeface="Wingdings" pitchFamily="2" charset="2"/>
              <a:buChar char="F"/>
              <a:defRPr/>
            </a:pPr>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842157E0-FE37-4644-BD2F-71C670C5DAF7}" type="slidenum">
              <a:rPr lang="en-US" sz="1000" smtClean="0"/>
              <a:pPr/>
              <a:t>5</a:t>
            </a:fld>
            <a:endParaRPr lang="en-US" sz="1000" smtClean="0"/>
          </a:p>
        </p:txBody>
      </p:sp>
      <p:sp>
        <p:nvSpPr>
          <p:cNvPr id="8195" name="Rectangle 2"/>
          <p:cNvSpPr>
            <a:spLocks noGrp="1" noChangeArrowheads="1"/>
          </p:cNvSpPr>
          <p:nvPr>
            <p:ph type="title" idx="4294967295"/>
          </p:nvPr>
        </p:nvSpPr>
        <p:spPr/>
        <p:txBody>
          <a:bodyPr/>
          <a:lstStyle/>
          <a:p>
            <a:r>
              <a:rPr lang="en-US" smtClean="0"/>
              <a:t>Study group management</a:t>
            </a:r>
          </a:p>
        </p:txBody>
      </p:sp>
      <p:sp>
        <p:nvSpPr>
          <p:cNvPr id="8196" name="Rectangle 3"/>
          <p:cNvSpPr>
            <a:spLocks noGrp="1" noChangeArrowheads="1"/>
          </p:cNvSpPr>
          <p:nvPr>
            <p:ph type="body" idx="4294967295"/>
          </p:nvPr>
        </p:nvSpPr>
        <p:spPr/>
        <p:txBody>
          <a:bodyPr/>
          <a:lstStyle/>
          <a:p>
            <a:r>
              <a:rPr lang="en-US" smtClean="0"/>
              <a:t>Normally understood as SG chair &amp; VCs, WP chairs &amp; VCs and variants, plus SG Counsellor/Advisor/Engineer + Assistant</a:t>
            </a:r>
          </a:p>
          <a:p>
            <a:endParaRPr lang="en-US" smtClean="0"/>
          </a:p>
          <a:p>
            <a:r>
              <a:rPr lang="en-US" i="1" smtClean="0"/>
              <a:t>SG Officials: add Rapporteurs (and variants), liaison officers</a:t>
            </a:r>
          </a:p>
        </p:txBody>
      </p:sp>
      <p:sp>
        <p:nvSpPr>
          <p:cNvPr id="8197" name="Rectangle 4"/>
          <p:cNvSpPr>
            <a:spLocks noChangeArrowheads="1"/>
          </p:cNvSpPr>
          <p:nvPr/>
        </p:nvSpPr>
        <p:spPr bwMode="auto">
          <a:xfrm>
            <a:off x="0" y="50800"/>
            <a:ext cx="8477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20000"/>
              </a:spcBef>
              <a:buSzPct val="75000"/>
            </a:pPr>
            <a:r>
              <a:rPr lang="en-US" sz="1200">
                <a:solidFill>
                  <a:schemeClr val="bg2"/>
                </a:solidFill>
              </a:rPr>
              <a:t>Res.1 §3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307A7E34-74CE-4CC2-9442-2CA1B1E2D8ED}" type="slidenum">
              <a:rPr lang="en-US" sz="1000" smtClean="0"/>
              <a:pPr/>
              <a:t>6</a:t>
            </a:fld>
            <a:endParaRPr lang="en-US" sz="1000" smtClean="0"/>
          </a:p>
        </p:txBody>
      </p:sp>
      <p:sp>
        <p:nvSpPr>
          <p:cNvPr id="9219" name="Rectangle 2"/>
          <p:cNvSpPr>
            <a:spLocks noGrp="1" noChangeArrowheads="1"/>
          </p:cNvSpPr>
          <p:nvPr>
            <p:ph type="title" idx="4294967295"/>
          </p:nvPr>
        </p:nvSpPr>
        <p:spPr/>
        <p:txBody>
          <a:bodyPr/>
          <a:lstStyle/>
          <a:p>
            <a:r>
              <a:rPr lang="en-US" smtClean="0"/>
              <a:t>Who nominates?</a:t>
            </a:r>
          </a:p>
        </p:txBody>
      </p:sp>
      <p:sp>
        <p:nvSpPr>
          <p:cNvPr id="9220" name="Rectangle 3"/>
          <p:cNvSpPr>
            <a:spLocks noGrp="1" noChangeArrowheads="1"/>
          </p:cNvSpPr>
          <p:nvPr>
            <p:ph type="body" idx="4294967295"/>
          </p:nvPr>
        </p:nvSpPr>
        <p:spPr>
          <a:xfrm>
            <a:off x="250825" y="836613"/>
            <a:ext cx="8642350" cy="5360987"/>
          </a:xfrm>
        </p:spPr>
        <p:txBody>
          <a:bodyPr/>
          <a:lstStyle/>
          <a:p>
            <a:pPr>
              <a:lnSpc>
                <a:spcPct val="80000"/>
              </a:lnSpc>
            </a:pPr>
            <a:r>
              <a:rPr lang="en-US" sz="2400" smtClean="0"/>
              <a:t>SG chairs and VCs</a:t>
            </a:r>
          </a:p>
          <a:p>
            <a:pPr lvl="1">
              <a:lnSpc>
                <a:spcPct val="80000"/>
              </a:lnSpc>
            </a:pPr>
            <a:r>
              <a:rPr lang="en-US" sz="2000" smtClean="0"/>
              <a:t>WTSA-08 by agreement (normally expressed with acclamation) based on proposal from the heads of delegations</a:t>
            </a:r>
          </a:p>
          <a:p>
            <a:pPr>
              <a:lnSpc>
                <a:spcPct val="80000"/>
              </a:lnSpc>
            </a:pPr>
            <a:r>
              <a:rPr lang="en-US" sz="2400" smtClean="0"/>
              <a:t>WP Chairs and variations</a:t>
            </a:r>
          </a:p>
          <a:p>
            <a:pPr lvl="1">
              <a:lnSpc>
                <a:spcPct val="80000"/>
              </a:lnSpc>
            </a:pPr>
            <a:r>
              <a:rPr lang="en-US" sz="2000" smtClean="0"/>
              <a:t>Study group by acclamation based on SG management proposal</a:t>
            </a:r>
          </a:p>
          <a:p>
            <a:pPr lvl="1">
              <a:lnSpc>
                <a:spcPct val="80000"/>
              </a:lnSpc>
            </a:pPr>
            <a:r>
              <a:rPr lang="en-US" sz="2000" smtClean="0"/>
              <a:t>Normally well coordinated and accommodating the membership views to avoid problems/surprises</a:t>
            </a:r>
          </a:p>
          <a:p>
            <a:pPr>
              <a:lnSpc>
                <a:spcPct val="80000"/>
              </a:lnSpc>
            </a:pPr>
            <a:r>
              <a:rPr lang="en-US" sz="2400" smtClean="0"/>
              <a:t>Rapporteurs and variations</a:t>
            </a:r>
          </a:p>
          <a:p>
            <a:pPr lvl="1">
              <a:lnSpc>
                <a:spcPct val="80000"/>
              </a:lnSpc>
            </a:pPr>
            <a:r>
              <a:rPr lang="en-US" sz="2000" smtClean="0"/>
              <a:t>SG / WP chair to propose names (in coordination with the other members of the SG management)</a:t>
            </a:r>
          </a:p>
          <a:p>
            <a:pPr lvl="1">
              <a:lnSpc>
                <a:spcPct val="80000"/>
              </a:lnSpc>
            </a:pPr>
            <a:r>
              <a:rPr lang="en-US" sz="2000" smtClean="0"/>
              <a:t>Formally by agreement of the WP (SG only if the Question is not allocated to a specific WP) </a:t>
            </a:r>
          </a:p>
          <a:p>
            <a:pPr lvl="2">
              <a:lnSpc>
                <a:spcPct val="80000"/>
              </a:lnSpc>
            </a:pPr>
            <a:r>
              <a:rPr lang="en-US" sz="1800" smtClean="0"/>
              <a:t>But normally also endorsed at SG level</a:t>
            </a:r>
          </a:p>
          <a:p>
            <a:pPr>
              <a:lnSpc>
                <a:spcPct val="80000"/>
              </a:lnSpc>
            </a:pPr>
            <a:r>
              <a:rPr lang="en-US" sz="2400" smtClean="0"/>
              <a:t>Editors</a:t>
            </a:r>
          </a:p>
          <a:p>
            <a:pPr lvl="1">
              <a:lnSpc>
                <a:spcPct val="80000"/>
              </a:lnSpc>
            </a:pPr>
            <a:r>
              <a:rPr lang="en-US" sz="2000" smtClean="0"/>
              <a:t>Appointed by Rapporteur with the agreement of the Rapporteurs Group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BDD0A696-E519-4ED8-9B10-F7575AA42A83}" type="slidenum">
              <a:rPr lang="en-US" sz="1000" smtClean="0"/>
              <a:pPr/>
              <a:t>7</a:t>
            </a:fld>
            <a:endParaRPr lang="en-US" sz="1000" smtClean="0"/>
          </a:p>
        </p:txBody>
      </p:sp>
      <p:sp>
        <p:nvSpPr>
          <p:cNvPr id="10243" name="Rectangle 2"/>
          <p:cNvSpPr>
            <a:spLocks noGrp="1" noChangeArrowheads="1"/>
          </p:cNvSpPr>
          <p:nvPr>
            <p:ph type="title" idx="4294967295"/>
          </p:nvPr>
        </p:nvSpPr>
        <p:spPr/>
        <p:txBody>
          <a:bodyPr/>
          <a:lstStyle/>
          <a:p>
            <a:r>
              <a:rPr lang="en-US" smtClean="0"/>
              <a:t>Criteria for Rapporteurs, editors</a:t>
            </a:r>
          </a:p>
        </p:txBody>
      </p:sp>
      <p:sp>
        <p:nvSpPr>
          <p:cNvPr id="10244" name="Rectangle 3"/>
          <p:cNvSpPr>
            <a:spLocks noGrp="1" noChangeArrowheads="1"/>
          </p:cNvSpPr>
          <p:nvPr>
            <p:ph type="body" idx="4294967295"/>
          </p:nvPr>
        </p:nvSpPr>
        <p:spPr/>
        <p:txBody>
          <a:bodyPr/>
          <a:lstStyle/>
          <a:p>
            <a:r>
              <a:rPr lang="en-GB" smtClean="0"/>
              <a:t>Appointment primarily based on their expertise in the subject to be studied / text to be developed</a:t>
            </a:r>
          </a:p>
          <a:p>
            <a:r>
              <a:rPr lang="en-GB" smtClean="0"/>
              <a:t>Rapporteurs: Commitment should be for the whole study period, but there is more turn around at this level</a:t>
            </a:r>
          </a:p>
          <a:p>
            <a:r>
              <a:rPr lang="en-GB" smtClean="0"/>
              <a:t>Editors: Commitment at least until the approval of the work item</a:t>
            </a:r>
          </a:p>
          <a:p>
            <a:pPr lvl="1"/>
            <a:r>
              <a:rPr lang="en-GB" smtClean="0"/>
              <a:t>… and support for maintenance issues</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B5EE0774-A4CC-496D-877E-C0F45AE58EB2}" type="slidenum">
              <a:rPr lang="en-US" sz="1000" smtClean="0"/>
              <a:pPr/>
              <a:t>8</a:t>
            </a:fld>
            <a:endParaRPr lang="en-US" sz="1000" smtClean="0"/>
          </a:p>
        </p:txBody>
      </p:sp>
      <p:sp>
        <p:nvSpPr>
          <p:cNvPr id="11267" name="Rectangle 2"/>
          <p:cNvSpPr>
            <a:spLocks noGrp="1" noChangeArrowheads="1"/>
          </p:cNvSpPr>
          <p:nvPr>
            <p:ph type="title" idx="4294967295"/>
          </p:nvPr>
        </p:nvSpPr>
        <p:spPr/>
        <p:txBody>
          <a:bodyPr/>
          <a:lstStyle/>
          <a:p>
            <a:r>
              <a:rPr lang="en-US" smtClean="0"/>
              <a:t>Role of SG chairman</a:t>
            </a:r>
          </a:p>
        </p:txBody>
      </p:sp>
      <p:sp>
        <p:nvSpPr>
          <p:cNvPr id="11268" name="Rectangle 3"/>
          <p:cNvSpPr>
            <a:spLocks noGrp="1" noChangeArrowheads="1"/>
          </p:cNvSpPr>
          <p:nvPr>
            <p:ph type="body" idx="4294967295"/>
          </p:nvPr>
        </p:nvSpPr>
        <p:spPr>
          <a:xfrm>
            <a:off x="250825" y="836613"/>
            <a:ext cx="8642350" cy="5400675"/>
          </a:xfrm>
        </p:spPr>
        <p:txBody>
          <a:bodyPr/>
          <a:lstStyle/>
          <a:p>
            <a:pPr>
              <a:lnSpc>
                <a:spcPct val="90000"/>
              </a:lnSpc>
            </a:pPr>
            <a:r>
              <a:rPr lang="en-GB" sz="2400" smtClean="0"/>
              <a:t>The chairman shall direct the debates during the meeting, with the assistance of TSB</a:t>
            </a:r>
          </a:p>
          <a:p>
            <a:pPr lvl="1">
              <a:lnSpc>
                <a:spcPct val="90000"/>
              </a:lnSpc>
            </a:pPr>
            <a:r>
              <a:rPr lang="en-GB" sz="2000" smtClean="0"/>
              <a:t>General Rules, specific Sector provisions</a:t>
            </a:r>
          </a:p>
          <a:p>
            <a:pPr>
              <a:lnSpc>
                <a:spcPct val="90000"/>
              </a:lnSpc>
            </a:pPr>
            <a:r>
              <a:rPr lang="en-GB" sz="2400" smtClean="0"/>
              <a:t>Proposes to the plenary new chairs and vice-chairs of WPs and Rapporteurs</a:t>
            </a:r>
          </a:p>
          <a:p>
            <a:pPr>
              <a:lnSpc>
                <a:spcPct val="90000"/>
              </a:lnSpc>
            </a:pPr>
            <a:r>
              <a:rPr lang="en-GB" sz="2400" smtClean="0"/>
              <a:t>Ensure all members can fully express themselves</a:t>
            </a:r>
          </a:p>
          <a:p>
            <a:pPr>
              <a:lnSpc>
                <a:spcPct val="90000"/>
              </a:lnSpc>
            </a:pPr>
            <a:r>
              <a:rPr lang="en-GB" sz="2400" smtClean="0"/>
              <a:t>Authorized to decide that there shall be no discussion on Questions on which insufficient Contributions have been received</a:t>
            </a:r>
          </a:p>
          <a:p>
            <a:pPr>
              <a:lnSpc>
                <a:spcPct val="90000"/>
              </a:lnSpc>
            </a:pPr>
            <a:r>
              <a:rPr lang="en-GB" sz="2400" smtClean="0"/>
              <a:t>IPR roll call</a:t>
            </a:r>
          </a:p>
          <a:p>
            <a:pPr>
              <a:lnSpc>
                <a:spcPct val="90000"/>
              </a:lnSpc>
            </a:pPr>
            <a:r>
              <a:rPr lang="en-GB" sz="2400" smtClean="0"/>
              <a:t>Judgement after AAP LC/AR</a:t>
            </a:r>
          </a:p>
          <a:p>
            <a:pPr>
              <a:lnSpc>
                <a:spcPct val="90000"/>
              </a:lnSpc>
            </a:pPr>
            <a:r>
              <a:rPr lang="en-GB" sz="2400" smtClean="0"/>
              <a:t>Authorize Rapporteur group meetings</a:t>
            </a:r>
          </a:p>
          <a:p>
            <a:pPr>
              <a:lnSpc>
                <a:spcPct val="90000"/>
              </a:lnSpc>
            </a:pPr>
            <a:r>
              <a:rPr lang="en-US" sz="2400" smtClean="0"/>
              <a:t>Ensure that work progresses in between meetings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cs typeface="Arial" charset="0"/>
              </a:defRPr>
            </a:lvl1pPr>
            <a:lvl2pPr marL="742950" indent="-285750">
              <a:defRPr sz="2400">
                <a:solidFill>
                  <a:schemeClr val="tx1"/>
                </a:solidFill>
                <a:latin typeface="Verdana" pitchFamily="34" charset="0"/>
                <a:cs typeface="Arial" charset="0"/>
              </a:defRPr>
            </a:lvl2pPr>
            <a:lvl3pPr marL="1143000" indent="-228600">
              <a:defRPr sz="2400">
                <a:solidFill>
                  <a:schemeClr val="tx1"/>
                </a:solidFill>
                <a:latin typeface="Verdana" pitchFamily="34" charset="0"/>
                <a:cs typeface="Arial" charset="0"/>
              </a:defRPr>
            </a:lvl3pPr>
            <a:lvl4pPr marL="1600200" indent="-228600">
              <a:defRPr sz="2400">
                <a:solidFill>
                  <a:schemeClr val="tx1"/>
                </a:solidFill>
                <a:latin typeface="Verdana" pitchFamily="34" charset="0"/>
                <a:cs typeface="Arial" charset="0"/>
              </a:defRPr>
            </a:lvl4pPr>
            <a:lvl5pPr marL="2057400" indent="-22860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fld id="{6A18C6E3-420C-48EA-AFBA-4C9543AB2651}" type="slidenum">
              <a:rPr lang="en-US" sz="1000" smtClean="0"/>
              <a:pPr/>
              <a:t>9</a:t>
            </a:fld>
            <a:endParaRPr lang="en-US" sz="1000" smtClean="0"/>
          </a:p>
        </p:txBody>
      </p:sp>
      <p:sp>
        <p:nvSpPr>
          <p:cNvPr id="12291" name="Rectangle 2"/>
          <p:cNvSpPr>
            <a:spLocks noGrp="1" noChangeArrowheads="1"/>
          </p:cNvSpPr>
          <p:nvPr>
            <p:ph type="title" idx="4294967295"/>
          </p:nvPr>
        </p:nvSpPr>
        <p:spPr/>
        <p:txBody>
          <a:bodyPr/>
          <a:lstStyle/>
          <a:p>
            <a:r>
              <a:rPr lang="en-US" sz="3200" smtClean="0"/>
              <a:t>Responsibilities:  WP chairs, Editors</a:t>
            </a:r>
          </a:p>
        </p:txBody>
      </p:sp>
      <p:sp>
        <p:nvSpPr>
          <p:cNvPr id="12292" name="Rectangle 3"/>
          <p:cNvSpPr>
            <a:spLocks noGrp="1" noChangeArrowheads="1"/>
          </p:cNvSpPr>
          <p:nvPr>
            <p:ph type="body" idx="4294967295"/>
          </p:nvPr>
        </p:nvSpPr>
        <p:spPr>
          <a:xfrm>
            <a:off x="250825" y="1125538"/>
            <a:ext cx="8642350" cy="4751387"/>
          </a:xfrm>
        </p:spPr>
        <p:txBody>
          <a:bodyPr/>
          <a:lstStyle/>
          <a:p>
            <a:r>
              <a:rPr lang="en-US" sz="2800" smtClean="0"/>
              <a:t>WP chairmen</a:t>
            </a:r>
          </a:p>
          <a:p>
            <a:pPr lvl="1"/>
            <a:r>
              <a:rPr lang="en-GB" sz="2400" smtClean="0"/>
              <a:t>Provide technical and administrative leadership </a:t>
            </a:r>
          </a:p>
          <a:p>
            <a:pPr lvl="1"/>
            <a:r>
              <a:rPr lang="en-GB" sz="2400" smtClean="0"/>
              <a:t>Recognized as having a role of equal importance to that of a study group vice‑chairman</a:t>
            </a:r>
          </a:p>
          <a:p>
            <a:pPr>
              <a:spcBef>
                <a:spcPct val="30000"/>
              </a:spcBef>
            </a:pPr>
            <a:endParaRPr lang="en-US" sz="2800" smtClean="0"/>
          </a:p>
          <a:p>
            <a:pPr>
              <a:spcBef>
                <a:spcPct val="30000"/>
              </a:spcBef>
            </a:pPr>
            <a:r>
              <a:rPr lang="en-US" sz="2800" smtClean="0"/>
              <a:t>Editors</a:t>
            </a:r>
          </a:p>
          <a:p>
            <a:pPr lvl="1"/>
            <a:r>
              <a:rPr lang="en-US" sz="2400" smtClean="0"/>
              <a:t>Fine line to walk: editors while editors are not contributors – separation of roles</a:t>
            </a:r>
          </a:p>
          <a:p>
            <a:pPr lvl="1"/>
            <a:r>
              <a:rPr lang="en-US" sz="2400" smtClean="0"/>
              <a:t>Record the consensus points, maintain issues lists, 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official-template-SC">
  <a:themeElements>
    <a:clrScheme name="ITU-official-template-SC 5">
      <a:dk1>
        <a:srgbClr val="3333CC"/>
      </a:dk1>
      <a:lt1>
        <a:srgbClr val="FFFFFF"/>
      </a:lt1>
      <a:dk2>
        <a:srgbClr val="000000"/>
      </a:dk2>
      <a:lt2>
        <a:srgbClr val="3333CC"/>
      </a:lt2>
      <a:accent1>
        <a:srgbClr val="DDDDDD"/>
      </a:accent1>
      <a:accent2>
        <a:srgbClr val="3333CC"/>
      </a:accent2>
      <a:accent3>
        <a:srgbClr val="FFFFFF"/>
      </a:accent3>
      <a:accent4>
        <a:srgbClr val="2A2AAE"/>
      </a:accent4>
      <a:accent5>
        <a:srgbClr val="EBEBEB"/>
      </a:accent5>
      <a:accent6>
        <a:srgbClr val="2D2DB9"/>
      </a:accent6>
      <a:hlink>
        <a:srgbClr val="3366FF"/>
      </a:hlink>
      <a:folHlink>
        <a:srgbClr val="B2B2B2"/>
      </a:folHlink>
    </a:clrScheme>
    <a:fontScheme name="ITU-official-template-SC">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ITU-official-template-S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2">
        <a:dk1>
          <a:srgbClr val="3333CC"/>
        </a:dk1>
        <a:lt1>
          <a:srgbClr val="FFFFFF"/>
        </a:lt1>
        <a:dk2>
          <a:srgbClr val="000000"/>
        </a:dk2>
        <a:lt2>
          <a:srgbClr val="808080"/>
        </a:lt2>
        <a:accent1>
          <a:srgbClr val="00CC99"/>
        </a:accent1>
        <a:accent2>
          <a:srgbClr val="3333CC"/>
        </a:accent2>
        <a:accent3>
          <a:srgbClr val="FFFFFF"/>
        </a:accent3>
        <a:accent4>
          <a:srgbClr val="2A2AAE"/>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3">
        <a:dk1>
          <a:srgbClr val="3333CC"/>
        </a:dk1>
        <a:lt1>
          <a:srgbClr val="FFFFFF"/>
        </a:lt1>
        <a:dk2>
          <a:srgbClr val="000000"/>
        </a:dk2>
        <a:lt2>
          <a:srgbClr val="3333CC"/>
        </a:lt2>
        <a:accent1>
          <a:srgbClr val="00CC99"/>
        </a:accent1>
        <a:accent2>
          <a:srgbClr val="3333CC"/>
        </a:accent2>
        <a:accent3>
          <a:srgbClr val="FFFFFF"/>
        </a:accent3>
        <a:accent4>
          <a:srgbClr val="2A2AAE"/>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4">
        <a:dk1>
          <a:srgbClr val="3333CC"/>
        </a:dk1>
        <a:lt1>
          <a:srgbClr val="FFFFFF"/>
        </a:lt1>
        <a:dk2>
          <a:srgbClr val="000000"/>
        </a:dk2>
        <a:lt2>
          <a:srgbClr val="3333CC"/>
        </a:lt2>
        <a:accent1>
          <a:srgbClr val="B2B2B2"/>
        </a:accent1>
        <a:accent2>
          <a:srgbClr val="3333CC"/>
        </a:accent2>
        <a:accent3>
          <a:srgbClr val="FFFFFF"/>
        </a:accent3>
        <a:accent4>
          <a:srgbClr val="2A2AAE"/>
        </a:accent4>
        <a:accent5>
          <a:srgbClr val="D5D5D5"/>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ITU-official-template-SC 5">
        <a:dk1>
          <a:srgbClr val="3333CC"/>
        </a:dk1>
        <a:lt1>
          <a:srgbClr val="FFFFFF"/>
        </a:lt1>
        <a:dk2>
          <a:srgbClr val="000000"/>
        </a:dk2>
        <a:lt2>
          <a:srgbClr val="3333CC"/>
        </a:lt2>
        <a:accent1>
          <a:srgbClr val="DDDDDD"/>
        </a:accent1>
        <a:accent2>
          <a:srgbClr val="3333CC"/>
        </a:accent2>
        <a:accent3>
          <a:srgbClr val="FFFFFF"/>
        </a:accent3>
        <a:accent4>
          <a:srgbClr val="2A2AAE"/>
        </a:accent4>
        <a:accent5>
          <a:srgbClr val="EBEBEB"/>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9D15DAC426A74E91982A7A3C20D1B9" ma:contentTypeVersion="4" ma:contentTypeDescription="Create a new document." ma:contentTypeScope="" ma:versionID="17454a831a91144736c0f0b9b46872fe">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0a370456390dc8c2763c4626a714d79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0537E8F-25C3-4B70-8D52-4CDA4EF470F0}"/>
</file>

<file path=customXml/itemProps2.xml><?xml version="1.0" encoding="utf-8"?>
<ds:datastoreItem xmlns:ds="http://schemas.openxmlformats.org/officeDocument/2006/customXml" ds:itemID="{B48C7F64-6E40-4882-A13E-5F79BE2DF908}"/>
</file>

<file path=customXml/itemProps3.xml><?xml version="1.0" encoding="utf-8"?>
<ds:datastoreItem xmlns:ds="http://schemas.openxmlformats.org/officeDocument/2006/customXml" ds:itemID="{CF13512B-B640-4695-871B-D757F2FCB115}"/>
</file>

<file path=docProps/app.xml><?xml version="1.0" encoding="utf-8"?>
<Properties xmlns="http://schemas.openxmlformats.org/officeDocument/2006/extended-properties" xmlns:vt="http://schemas.openxmlformats.org/officeDocument/2006/docPropsVTypes">
  <Template>Kigali Template</Template>
  <TotalTime>5256</TotalTime>
  <Words>3113</Words>
  <Application>Microsoft Office PowerPoint</Application>
  <PresentationFormat>On-screen Show (4:3)</PresentationFormat>
  <Paragraphs>530</Paragraphs>
  <Slides>43</Slides>
  <Notes>37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3" baseType="lpstr">
      <vt:lpstr>Verdana</vt:lpstr>
      <vt:lpstr>Arial</vt:lpstr>
      <vt:lpstr>ZapfDingbats BT</vt:lpstr>
      <vt:lpstr>Univers</vt:lpstr>
      <vt:lpstr>SimSun</vt:lpstr>
      <vt:lpstr>Trebuchet MS</vt:lpstr>
      <vt:lpstr>MS Mincho</vt:lpstr>
      <vt:lpstr>Wingdings</vt:lpstr>
      <vt:lpstr>ITU-official-template-SC</vt:lpstr>
      <vt:lpstr>Microsoft Visio Drawing</vt:lpstr>
      <vt:lpstr>ITU-T SG 17  Information session for Rapporteurs/Editors and other ‘officials’ of the Study Group</vt:lpstr>
      <vt:lpstr>Outline</vt:lpstr>
      <vt:lpstr>Role of chairmen, Rapporteurs, editors, liaison officers etc.</vt:lpstr>
      <vt:lpstr>Governance and structure</vt:lpstr>
      <vt:lpstr>Study group management</vt:lpstr>
      <vt:lpstr>Who nominates?</vt:lpstr>
      <vt:lpstr>Criteria for Rapporteurs, editors</vt:lpstr>
      <vt:lpstr>Role of SG chairman</vt:lpstr>
      <vt:lpstr>Responsibilities:  WP chairs, Editors</vt:lpstr>
      <vt:lpstr>Responsibilities: Rapporteurs [1]</vt:lpstr>
      <vt:lpstr>Responsibilities: Rapporteurs [2]</vt:lpstr>
      <vt:lpstr>Responsibilities: Rapporteurs [3]</vt:lpstr>
      <vt:lpstr>Modifying or creating new Questions</vt:lpstr>
      <vt:lpstr>Rev/new Questions between WTSAs</vt:lpstr>
      <vt:lpstr>Sequence for deletion of Questions</vt:lpstr>
      <vt:lpstr>Types of meeting documents and their usage</vt:lpstr>
      <vt:lpstr>SG Meeting documents</vt:lpstr>
      <vt:lpstr>GSIs, JCAs, focus groups</vt:lpstr>
      <vt:lpstr>Working with outside organizations</vt:lpstr>
      <vt:lpstr>Workshops, seminars</vt:lpstr>
      <vt:lpstr>Forums, consortia and regional SDOs </vt:lpstr>
      <vt:lpstr>About meetings</vt:lpstr>
      <vt:lpstr>Types of meetings</vt:lpstr>
      <vt:lpstr>Comparison</vt:lpstr>
      <vt:lpstr>SG/WP Meetings outside Geneva</vt:lpstr>
      <vt:lpstr>Electronic meetings</vt:lpstr>
      <vt:lpstr>Rapporteur group meetings </vt:lpstr>
      <vt:lpstr>Six steps</vt:lpstr>
      <vt:lpstr>Rapporteur meetings: pre-authorization</vt:lpstr>
      <vt:lpstr>Rapporteur meetings: planning </vt:lpstr>
      <vt:lpstr>Rapporteur meetings: authorization</vt:lpstr>
      <vt:lpstr>Rapporteur meetings: confirm</vt:lpstr>
      <vt:lpstr>Rapporteur meetings : report</vt:lpstr>
      <vt:lpstr>Alternative approval process (AAP) for ITU-T Recommendations</vt:lpstr>
      <vt:lpstr>ITU-T A.8</vt:lpstr>
      <vt:lpstr>ITU-T A.8 – Process overview</vt:lpstr>
      <vt:lpstr>ITU-T A.8 – Last call</vt:lpstr>
      <vt:lpstr>ITU-T A.8 – Comments resolution</vt:lpstr>
      <vt:lpstr>ITU-T A.8 – Additional review </vt:lpstr>
      <vt:lpstr>ITU-T A.8 – Procedure at study group meeting</vt:lpstr>
      <vt:lpstr>Author’s guide for drafting   ITU-T Recommendations </vt:lpstr>
      <vt:lpstr>Contents of the guide</vt:lpstr>
      <vt:lpstr>Annex D: Actions required to improve the quality  of ITU-T Recommendations</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ITU-T Tutorial</dc:title>
  <dc:creator>ITU</dc:creator>
  <cp:lastModifiedBy>paladin</cp:lastModifiedBy>
  <cp:revision>117</cp:revision>
  <cp:lastPrinted>2001-11-25T13:41:09Z</cp:lastPrinted>
  <dcterms:created xsi:type="dcterms:W3CDTF">2007-09-19T08:27:50Z</dcterms:created>
  <dcterms:modified xsi:type="dcterms:W3CDTF">2011-08-29T07:07:36Z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0x0101003E9D15DAC426A74E91982A7A3C20D1B9</vt:lpwstr>
  </property>
</Properties>
</file>