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5" r:id="rId4"/>
    <p:sldId id="260" r:id="rId5"/>
    <p:sldId id="264" r:id="rId6"/>
    <p:sldId id="262" r:id="rId7"/>
    <p:sldId id="263" r:id="rId8"/>
    <p:sldId id="270" r:id="rId9"/>
    <p:sldId id="257" r:id="rId10"/>
    <p:sldId id="269" r:id="rId11"/>
    <p:sldId id="267" r:id="rId12"/>
    <p:sldId id="268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1ECD"/>
    <a:srgbClr val="293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54" autoAdjust="0"/>
  </p:normalViewPr>
  <p:slideViewPr>
    <p:cSldViewPr>
      <p:cViewPr varScale="1">
        <p:scale>
          <a:sx n="67" d="100"/>
          <a:sy n="67" d="100"/>
        </p:scale>
        <p:origin x="-4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35C1A-F2FF-42F6-8267-2EBB61AE888D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A8FEA-EF07-4FAB-816D-D9837A9226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1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</a:t>
            </a:r>
            <a:br>
              <a:rPr lang="en-US" dirty="0" smtClean="0"/>
            </a:br>
            <a:r>
              <a:rPr lang="en-US" dirty="0" smtClean="0"/>
              <a:t>Affiliation</a:t>
            </a:r>
            <a:br>
              <a:rPr lang="en-US" dirty="0" smtClean="0"/>
            </a:br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/>
            </a:lvl1pPr>
          </a:lstStyle>
          <a:p>
            <a:fld id="{CD8A3BEE-FF6A-4FDB-A06A-BFDCAC78429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6165304"/>
            <a:ext cx="522058" cy="56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Footer Placeholder 5"/>
          <p:cNvSpPr>
            <a:spLocks noGrp="1"/>
          </p:cNvSpPr>
          <p:nvPr userDrawn="1">
            <p:ph type="ftr" sz="quarter" idx="3"/>
          </p:nvPr>
        </p:nvSpPr>
        <p:spPr>
          <a:xfrm>
            <a:off x="2699792" y="6356350"/>
            <a:ext cx="3744416" cy="365125"/>
          </a:xfrm>
        </p:spPr>
        <p:txBody>
          <a:bodyPr/>
          <a:lstStyle/>
          <a:p>
            <a:r>
              <a:rPr lang="en-US" b="1" dirty="0" smtClean="0">
                <a:solidFill>
                  <a:srgbClr val="151ECD"/>
                </a:solidFill>
              </a:rPr>
              <a:t>Addressing security challenges on a global scale </a:t>
            </a:r>
            <a:endParaRPr lang="en-US" b="1" dirty="0">
              <a:solidFill>
                <a:srgbClr val="151ECD"/>
              </a:solidFill>
            </a:endParaRPr>
          </a:p>
        </p:txBody>
      </p:sp>
      <p:sp>
        <p:nvSpPr>
          <p:cNvPr id="11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00"/>
            </a:lvl1pPr>
          </a:lstStyle>
          <a:p>
            <a:r>
              <a:rPr lang="en-US" b="1" dirty="0" smtClean="0">
                <a:solidFill>
                  <a:srgbClr val="151ECD"/>
                </a:solidFill>
              </a:rPr>
              <a:t>Geneva, 6-7 December 2010</a:t>
            </a:r>
            <a:endParaRPr lang="en-US" b="1" dirty="0">
              <a:solidFill>
                <a:srgbClr val="151ECD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151EC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SzPct val="70000"/>
              <a:defRPr/>
            </a:lvl1pPr>
            <a:lvl2pPr>
              <a:defRPr>
                <a:solidFill>
                  <a:srgbClr val="151ECD"/>
                </a:solidFill>
              </a:defRPr>
            </a:lvl2pPr>
            <a:lvl3pPr>
              <a:defRPr>
                <a:solidFill>
                  <a:srgbClr val="151ECD"/>
                </a:solidFill>
              </a:defRPr>
            </a:lvl3pPr>
            <a:lvl4pPr>
              <a:defRPr>
                <a:solidFill>
                  <a:srgbClr val="151ECD"/>
                </a:solidFill>
              </a:defRPr>
            </a:lvl4pPr>
          </a:lstStyle>
          <a:p>
            <a:pPr>
              <a:buSzPct val="80000"/>
              <a:buBlip>
                <a:blip r:embed="rId2"/>
              </a:buBlip>
            </a:pPr>
            <a:r>
              <a:rPr lang="en-US" dirty="0" smtClean="0">
                <a:solidFill>
                  <a:srgbClr val="151ECD"/>
                </a:solidFill>
              </a:rPr>
              <a:t>level 1</a:t>
            </a:r>
          </a:p>
          <a:p>
            <a:pPr lvl="1">
              <a:buClr>
                <a:srgbClr val="FF0000"/>
              </a:buClr>
              <a:buSzPct val="80000"/>
              <a:buFont typeface="Wingdings" pitchFamily="2" charset="2"/>
              <a:buChar char="Ø"/>
            </a:pPr>
            <a:r>
              <a:rPr lang="en-US" dirty="0" smtClean="0"/>
              <a:t>level 2</a:t>
            </a:r>
          </a:p>
          <a:p>
            <a:pPr lvl="2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en-US" dirty="0" smtClean="0"/>
              <a:t>level 3</a:t>
            </a:r>
          </a:p>
          <a:p>
            <a:pPr lvl="3">
              <a:buClr>
                <a:srgbClr val="FF0000"/>
              </a:buClr>
              <a:buSzPct val="70000"/>
              <a:buFont typeface="Wingdings" pitchFamily="2" charset="2"/>
              <a:buChar char="v"/>
            </a:pPr>
            <a:r>
              <a:rPr lang="en-US" dirty="0" smtClean="0"/>
              <a:t> level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6165304"/>
            <a:ext cx="522058" cy="56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51EC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SzPct val="70000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SzPct val="80000"/>
              <a:buBlip>
                <a:blip r:embed="rId2"/>
              </a:buBlip>
            </a:pPr>
            <a:r>
              <a:rPr lang="en-US" dirty="0" smtClean="0">
                <a:solidFill>
                  <a:srgbClr val="151ECD"/>
                </a:solidFill>
              </a:rPr>
              <a:t>level 1</a:t>
            </a:r>
          </a:p>
          <a:p>
            <a:pPr lvl="1">
              <a:buClr>
                <a:srgbClr val="FF0000"/>
              </a:buClr>
              <a:buSzPct val="80000"/>
              <a:buFont typeface="Wingdings" pitchFamily="2" charset="2"/>
              <a:buChar char="Ø"/>
            </a:pPr>
            <a:r>
              <a:rPr lang="en-US" dirty="0" smtClean="0"/>
              <a:t>level 2</a:t>
            </a:r>
          </a:p>
          <a:p>
            <a:pPr lvl="2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en-US" dirty="0" smtClean="0"/>
              <a:t>level 3</a:t>
            </a:r>
          </a:p>
          <a:p>
            <a:pPr lvl="3">
              <a:buClr>
                <a:srgbClr val="FF0000"/>
              </a:buClr>
              <a:buSzPct val="70000"/>
              <a:buFont typeface="Wingdings" pitchFamily="2" charset="2"/>
              <a:buChar char="v"/>
            </a:pPr>
            <a:r>
              <a:rPr lang="en-US" dirty="0" smtClean="0"/>
              <a:t> level 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SzPct val="80000"/>
              <a:buBlip>
                <a:blip r:embed="rId2"/>
              </a:buBlip>
            </a:pPr>
            <a:r>
              <a:rPr lang="en-US" dirty="0" smtClean="0">
                <a:solidFill>
                  <a:srgbClr val="151ECD"/>
                </a:solidFill>
              </a:rPr>
              <a:t>level 1</a:t>
            </a:r>
          </a:p>
          <a:p>
            <a:pPr lvl="1">
              <a:buClr>
                <a:srgbClr val="FF0000"/>
              </a:buClr>
              <a:buSzPct val="80000"/>
              <a:buFont typeface="Wingdings" pitchFamily="2" charset="2"/>
              <a:buChar char="Ø"/>
            </a:pPr>
            <a:r>
              <a:rPr lang="en-US" dirty="0" smtClean="0"/>
              <a:t>level 2</a:t>
            </a:r>
          </a:p>
          <a:p>
            <a:pPr lvl="2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en-US" dirty="0" smtClean="0"/>
              <a:t>level 3</a:t>
            </a:r>
          </a:p>
          <a:p>
            <a:pPr lvl="3">
              <a:buClr>
                <a:srgbClr val="FF0000"/>
              </a:buClr>
              <a:buSzPct val="70000"/>
              <a:buFont typeface="Wingdings" pitchFamily="2" charset="2"/>
              <a:buChar char="v"/>
            </a:pPr>
            <a:r>
              <a:rPr lang="en-US" dirty="0" smtClean="0"/>
              <a:t> level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6165304"/>
            <a:ext cx="522058" cy="56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5"/>
          <p:cNvSpPr>
            <a:spLocks noGrp="1"/>
          </p:cNvSpPr>
          <p:nvPr userDrawn="1">
            <p:ph type="ftr" sz="quarter" idx="3"/>
          </p:nvPr>
        </p:nvSpPr>
        <p:spPr>
          <a:xfrm>
            <a:off x="2699792" y="6356350"/>
            <a:ext cx="3744416" cy="365125"/>
          </a:xfrm>
        </p:spPr>
        <p:txBody>
          <a:bodyPr/>
          <a:lstStyle/>
          <a:p>
            <a:r>
              <a:rPr lang="en-US" b="1" dirty="0" smtClean="0">
                <a:solidFill>
                  <a:srgbClr val="151ECD"/>
                </a:solidFill>
              </a:rPr>
              <a:t>Addressing security challenges on a global scale </a:t>
            </a:r>
            <a:endParaRPr lang="en-US" b="1" dirty="0">
              <a:solidFill>
                <a:srgbClr val="151ECD"/>
              </a:solidFill>
            </a:endParaRPr>
          </a:p>
        </p:txBody>
      </p:sp>
      <p:sp>
        <p:nvSpPr>
          <p:cNvPr id="13" name="Date Placeholder 4"/>
          <p:cNvSpPr>
            <a:spLocks noGrp="1"/>
          </p:cNvSpPr>
          <p:nvPr userDrawn="1"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00"/>
            </a:lvl1pPr>
          </a:lstStyle>
          <a:p>
            <a:r>
              <a:rPr lang="en-US" b="1" dirty="0" smtClean="0">
                <a:solidFill>
                  <a:srgbClr val="151ECD"/>
                </a:solidFill>
              </a:rPr>
              <a:t>Geneva, 6-7 December 2010</a:t>
            </a:r>
            <a:endParaRPr lang="en-US" b="1" dirty="0">
              <a:solidFill>
                <a:srgbClr val="151ECD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51EC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>
              <a:buSzPct val="80000"/>
              <a:buBlip>
                <a:blip r:embed="rId2"/>
              </a:buBlip>
            </a:pPr>
            <a:r>
              <a:rPr lang="en-US" dirty="0" smtClean="0">
                <a:solidFill>
                  <a:srgbClr val="151ECD"/>
                </a:solidFill>
              </a:rPr>
              <a:t>level 1</a:t>
            </a:r>
          </a:p>
          <a:p>
            <a:pPr lvl="1">
              <a:buClr>
                <a:srgbClr val="FF0000"/>
              </a:buClr>
              <a:buSzPct val="80000"/>
              <a:buFont typeface="Wingdings" pitchFamily="2" charset="2"/>
              <a:buChar char="Ø"/>
            </a:pPr>
            <a:r>
              <a:rPr lang="en-US" dirty="0" smtClean="0"/>
              <a:t>level 2</a:t>
            </a:r>
          </a:p>
          <a:p>
            <a:pPr lvl="2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en-US" dirty="0" smtClean="0"/>
              <a:t>level 3</a:t>
            </a:r>
          </a:p>
          <a:p>
            <a:pPr lvl="3">
              <a:buClr>
                <a:srgbClr val="FF0000"/>
              </a:buClr>
              <a:buSzPct val="70000"/>
              <a:buFont typeface="Wingdings" pitchFamily="2" charset="2"/>
              <a:buChar char="v"/>
            </a:pPr>
            <a:r>
              <a:rPr lang="en-US" dirty="0" smtClean="0"/>
              <a:t> level 4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>
              <a:buSzPct val="80000"/>
              <a:buBlip>
                <a:blip r:embed="rId2"/>
              </a:buBlip>
            </a:pPr>
            <a:r>
              <a:rPr lang="en-US" dirty="0" smtClean="0">
                <a:solidFill>
                  <a:srgbClr val="151ECD"/>
                </a:solidFill>
              </a:rPr>
              <a:t>level 1</a:t>
            </a:r>
          </a:p>
          <a:p>
            <a:pPr lvl="1">
              <a:buClr>
                <a:srgbClr val="FF0000"/>
              </a:buClr>
              <a:buSzPct val="80000"/>
              <a:buFont typeface="Wingdings" pitchFamily="2" charset="2"/>
              <a:buChar char="Ø"/>
            </a:pPr>
            <a:r>
              <a:rPr lang="en-US" dirty="0" smtClean="0"/>
              <a:t>level 2</a:t>
            </a:r>
          </a:p>
          <a:p>
            <a:pPr lvl="2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en-US" dirty="0" smtClean="0"/>
              <a:t>level 3</a:t>
            </a:r>
          </a:p>
          <a:p>
            <a:pPr lvl="3">
              <a:buClr>
                <a:srgbClr val="FF0000"/>
              </a:buClr>
              <a:buSzPct val="70000"/>
              <a:buFont typeface="Wingdings" pitchFamily="2" charset="2"/>
              <a:buChar char="v"/>
            </a:pPr>
            <a:r>
              <a:rPr lang="en-US" dirty="0" smtClean="0"/>
              <a:t> level 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6165304"/>
            <a:ext cx="522058" cy="56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Footer Placeholder 5"/>
          <p:cNvSpPr>
            <a:spLocks noGrp="1"/>
          </p:cNvSpPr>
          <p:nvPr userDrawn="1">
            <p:ph type="ftr" sz="quarter" idx="14"/>
          </p:nvPr>
        </p:nvSpPr>
        <p:spPr>
          <a:xfrm>
            <a:off x="2699792" y="6356350"/>
            <a:ext cx="3744416" cy="365125"/>
          </a:xfrm>
        </p:spPr>
        <p:txBody>
          <a:bodyPr/>
          <a:lstStyle/>
          <a:p>
            <a:r>
              <a:rPr lang="en-US" b="1" dirty="0" smtClean="0">
                <a:solidFill>
                  <a:srgbClr val="151ECD"/>
                </a:solidFill>
              </a:rPr>
              <a:t>Addressing security challenges on a global scale </a:t>
            </a:r>
            <a:endParaRPr lang="en-US" b="1" dirty="0">
              <a:solidFill>
                <a:srgbClr val="151ECD"/>
              </a:solidFill>
            </a:endParaRPr>
          </a:p>
        </p:txBody>
      </p:sp>
      <p:sp>
        <p:nvSpPr>
          <p:cNvPr id="15" name="Date Placeholder 4"/>
          <p:cNvSpPr>
            <a:spLocks noGrp="1"/>
          </p:cNvSpPr>
          <p:nvPr userDrawn="1">
            <p:ph type="dt" sz="half" idx="1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00"/>
            </a:lvl1pPr>
          </a:lstStyle>
          <a:p>
            <a:r>
              <a:rPr lang="en-US" b="1" dirty="0" smtClean="0">
                <a:solidFill>
                  <a:srgbClr val="151ECD"/>
                </a:solidFill>
              </a:rPr>
              <a:t>Geneva, 6-7 December 2010</a:t>
            </a:r>
            <a:endParaRPr lang="en-US" b="1" dirty="0">
              <a:solidFill>
                <a:srgbClr val="151ECD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51EC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6165304"/>
            <a:ext cx="522058" cy="56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ooter Placeholder 5"/>
          <p:cNvSpPr>
            <a:spLocks noGrp="1"/>
          </p:cNvSpPr>
          <p:nvPr userDrawn="1">
            <p:ph type="ftr" sz="quarter" idx="3"/>
          </p:nvPr>
        </p:nvSpPr>
        <p:spPr>
          <a:xfrm>
            <a:off x="2699792" y="6356350"/>
            <a:ext cx="3744416" cy="365125"/>
          </a:xfrm>
        </p:spPr>
        <p:txBody>
          <a:bodyPr/>
          <a:lstStyle/>
          <a:p>
            <a:r>
              <a:rPr lang="en-US" b="1" dirty="0" smtClean="0">
                <a:solidFill>
                  <a:srgbClr val="151ECD"/>
                </a:solidFill>
              </a:rPr>
              <a:t>Addressing security challenges on a global scale </a:t>
            </a:r>
            <a:endParaRPr lang="en-US" b="1" dirty="0">
              <a:solidFill>
                <a:srgbClr val="151ECD"/>
              </a:solidFill>
            </a:endParaRPr>
          </a:p>
        </p:txBody>
      </p:sp>
      <p:sp>
        <p:nvSpPr>
          <p:cNvPr id="11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00"/>
            </a:lvl1pPr>
          </a:lstStyle>
          <a:p>
            <a:r>
              <a:rPr lang="en-US" b="1" dirty="0" smtClean="0">
                <a:solidFill>
                  <a:srgbClr val="151ECD"/>
                </a:solidFill>
              </a:rPr>
              <a:t>Geneva, 6-7 December 2010</a:t>
            </a:r>
            <a:endParaRPr lang="en-US" b="1" dirty="0">
              <a:solidFill>
                <a:srgbClr val="151ECD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6165304"/>
            <a:ext cx="522058" cy="56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ooter Placeholder 5"/>
          <p:cNvSpPr>
            <a:spLocks noGrp="1"/>
          </p:cNvSpPr>
          <p:nvPr userDrawn="1">
            <p:ph type="ftr" sz="quarter" idx="3"/>
          </p:nvPr>
        </p:nvSpPr>
        <p:spPr>
          <a:xfrm>
            <a:off x="2699792" y="6356350"/>
            <a:ext cx="3744416" cy="365125"/>
          </a:xfrm>
        </p:spPr>
        <p:txBody>
          <a:bodyPr/>
          <a:lstStyle/>
          <a:p>
            <a:r>
              <a:rPr lang="en-US" b="1" dirty="0" smtClean="0">
                <a:solidFill>
                  <a:srgbClr val="151ECD"/>
                </a:solidFill>
              </a:rPr>
              <a:t>Addressing security challenges on a global scale </a:t>
            </a:r>
            <a:endParaRPr lang="en-US" b="1" dirty="0">
              <a:solidFill>
                <a:srgbClr val="151ECD"/>
              </a:solidFill>
            </a:endParaRPr>
          </a:p>
        </p:txBody>
      </p:sp>
      <p:sp>
        <p:nvSpPr>
          <p:cNvPr id="10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00"/>
            </a:lvl1pPr>
          </a:lstStyle>
          <a:p>
            <a:r>
              <a:rPr lang="en-US" b="1" dirty="0" smtClean="0">
                <a:solidFill>
                  <a:srgbClr val="151ECD"/>
                </a:solidFill>
              </a:rPr>
              <a:t>Geneva, 6-7 December 2010</a:t>
            </a:r>
            <a:endParaRPr lang="en-US" b="1" dirty="0">
              <a:solidFill>
                <a:srgbClr val="151ECD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151EC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>
                <a:solidFill>
                  <a:srgbClr val="151ECD"/>
                </a:solidFill>
              </a:defRPr>
            </a:lvl2pPr>
            <a:lvl3pPr>
              <a:defRPr sz="2400">
                <a:solidFill>
                  <a:srgbClr val="151ECD"/>
                </a:solidFill>
              </a:defRPr>
            </a:lvl3pPr>
            <a:lvl4pPr>
              <a:defRPr sz="2000">
                <a:solidFill>
                  <a:srgbClr val="151ECD"/>
                </a:solidFill>
              </a:defRPr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>
              <a:buSzPct val="80000"/>
              <a:buBlip>
                <a:blip r:embed="rId2"/>
              </a:buBlip>
            </a:pPr>
            <a:r>
              <a:rPr lang="en-US" dirty="0" smtClean="0">
                <a:solidFill>
                  <a:srgbClr val="151ECD"/>
                </a:solidFill>
              </a:rPr>
              <a:t>level 1</a:t>
            </a:r>
          </a:p>
          <a:p>
            <a:pPr lvl="1">
              <a:buClr>
                <a:srgbClr val="FF0000"/>
              </a:buClr>
              <a:buSzPct val="80000"/>
              <a:buFont typeface="Wingdings" pitchFamily="2" charset="2"/>
              <a:buChar char="Ø"/>
            </a:pPr>
            <a:r>
              <a:rPr lang="en-US" dirty="0" smtClean="0"/>
              <a:t>level 2</a:t>
            </a:r>
          </a:p>
          <a:p>
            <a:pPr lvl="2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en-US" dirty="0" smtClean="0"/>
              <a:t>level 3</a:t>
            </a:r>
          </a:p>
          <a:p>
            <a:pPr lvl="3">
              <a:buClr>
                <a:srgbClr val="FF0000"/>
              </a:buClr>
              <a:buSzPct val="70000"/>
              <a:buFont typeface="Wingdings" pitchFamily="2" charset="2"/>
              <a:buChar char="v"/>
            </a:pPr>
            <a:r>
              <a:rPr lang="en-US" dirty="0" smtClean="0"/>
              <a:t> level 4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151ECD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6165304"/>
            <a:ext cx="522058" cy="56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5"/>
          <p:cNvSpPr>
            <a:spLocks noGrp="1"/>
          </p:cNvSpPr>
          <p:nvPr userDrawn="1">
            <p:ph type="ftr" sz="quarter" idx="3"/>
          </p:nvPr>
        </p:nvSpPr>
        <p:spPr>
          <a:xfrm>
            <a:off x="2699792" y="6356350"/>
            <a:ext cx="3744416" cy="365125"/>
          </a:xfrm>
        </p:spPr>
        <p:txBody>
          <a:bodyPr/>
          <a:lstStyle/>
          <a:p>
            <a:r>
              <a:rPr lang="en-US" b="1" dirty="0" smtClean="0">
                <a:solidFill>
                  <a:srgbClr val="151ECD"/>
                </a:solidFill>
              </a:rPr>
              <a:t>Addressing security challenges on a global scale </a:t>
            </a:r>
            <a:endParaRPr lang="en-US" b="1" dirty="0">
              <a:solidFill>
                <a:srgbClr val="151ECD"/>
              </a:solidFill>
            </a:endParaRPr>
          </a:p>
        </p:txBody>
      </p:sp>
      <p:sp>
        <p:nvSpPr>
          <p:cNvPr id="13" name="Date Placeholder 4"/>
          <p:cNvSpPr>
            <a:spLocks noGrp="1"/>
          </p:cNvSpPr>
          <p:nvPr userDrawn="1"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00"/>
            </a:lvl1pPr>
          </a:lstStyle>
          <a:p>
            <a:r>
              <a:rPr lang="en-US" b="1" dirty="0" smtClean="0">
                <a:solidFill>
                  <a:srgbClr val="151ECD"/>
                </a:solidFill>
              </a:rPr>
              <a:t>Geneva, 6-7 December 2010</a:t>
            </a:r>
            <a:endParaRPr lang="en-US" b="1" dirty="0">
              <a:solidFill>
                <a:srgbClr val="151ECD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51EC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151ECD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6165304"/>
            <a:ext cx="522058" cy="56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5"/>
          <p:cNvSpPr>
            <a:spLocks noGrp="1"/>
          </p:cNvSpPr>
          <p:nvPr userDrawn="1">
            <p:ph type="ftr" sz="quarter" idx="3"/>
          </p:nvPr>
        </p:nvSpPr>
        <p:spPr>
          <a:xfrm>
            <a:off x="2699792" y="6356350"/>
            <a:ext cx="3744416" cy="365125"/>
          </a:xfrm>
        </p:spPr>
        <p:txBody>
          <a:bodyPr/>
          <a:lstStyle/>
          <a:p>
            <a:r>
              <a:rPr lang="en-US" b="1" dirty="0" smtClean="0">
                <a:solidFill>
                  <a:srgbClr val="151ECD"/>
                </a:solidFill>
              </a:rPr>
              <a:t>Addressing security challenges on a global scale </a:t>
            </a:r>
            <a:endParaRPr lang="en-US" b="1" dirty="0">
              <a:solidFill>
                <a:srgbClr val="151ECD"/>
              </a:solidFill>
            </a:endParaRPr>
          </a:p>
        </p:txBody>
      </p:sp>
      <p:sp>
        <p:nvSpPr>
          <p:cNvPr id="13" name="Date Placeholder 4"/>
          <p:cNvSpPr>
            <a:spLocks noGrp="1"/>
          </p:cNvSpPr>
          <p:nvPr userDrawn="1"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00"/>
            </a:lvl1pPr>
          </a:lstStyle>
          <a:p>
            <a:r>
              <a:rPr lang="en-US" b="1" dirty="0" smtClean="0">
                <a:solidFill>
                  <a:srgbClr val="151ECD"/>
                </a:solidFill>
              </a:rPr>
              <a:t>Geneva, 6-7 December 2010</a:t>
            </a:r>
            <a:endParaRPr lang="en-US" b="1" dirty="0">
              <a:solidFill>
                <a:srgbClr val="151ECD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SzPct val="80000"/>
              <a:buBlip>
                <a:blip r:embed="rId10"/>
              </a:buBlip>
            </a:pPr>
            <a:r>
              <a:rPr lang="en-US" dirty="0" smtClean="0">
                <a:solidFill>
                  <a:srgbClr val="151ECD"/>
                </a:solidFill>
              </a:rPr>
              <a:t>level 1</a:t>
            </a:r>
          </a:p>
          <a:p>
            <a:pPr lvl="1">
              <a:buClr>
                <a:srgbClr val="FF0000"/>
              </a:buClr>
              <a:buSzPct val="80000"/>
              <a:buFont typeface="Wingdings" pitchFamily="2" charset="2"/>
              <a:buChar char="Ø"/>
            </a:pPr>
            <a:r>
              <a:rPr lang="en-US" dirty="0" smtClean="0"/>
              <a:t>level 2</a:t>
            </a:r>
          </a:p>
          <a:p>
            <a:pPr lvl="2">
              <a:buClr>
                <a:srgbClr val="FF0000"/>
              </a:buClr>
              <a:buSzPct val="80000"/>
              <a:buFont typeface="Wingdings" pitchFamily="2" charset="2"/>
              <a:buChar char="§"/>
            </a:pPr>
            <a:r>
              <a:rPr lang="en-US" dirty="0" smtClean="0"/>
              <a:t>level 3</a:t>
            </a:r>
          </a:p>
          <a:p>
            <a:pPr lvl="3">
              <a:buClr>
                <a:srgbClr val="FF0000"/>
              </a:buClr>
              <a:buSzPct val="70000"/>
              <a:buFont typeface="Wingdings" pitchFamily="2" charset="2"/>
              <a:buChar char="v"/>
            </a:pPr>
            <a:r>
              <a:rPr lang="en-US" dirty="0" smtClean="0"/>
              <a:t> level 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3744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rgbClr val="151ECD"/>
                </a:solidFill>
              </a:defRPr>
            </a:lvl1pPr>
          </a:lstStyle>
          <a:p>
            <a:r>
              <a:rPr lang="en-US" dirty="0" smtClean="0"/>
              <a:t>Addressing security challenges on a global scale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A3BEE-FF6A-4FDB-A06A-BFDCAC78429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40352" y="6165304"/>
            <a:ext cx="522058" cy="56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4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00"/>
            </a:lvl1pPr>
          </a:lstStyle>
          <a:p>
            <a:r>
              <a:rPr lang="en-US" b="1" dirty="0" smtClean="0">
                <a:solidFill>
                  <a:srgbClr val="151ECD"/>
                </a:solidFill>
              </a:rPr>
              <a:t>Geneva, 6-7 December 2010</a:t>
            </a:r>
            <a:endParaRPr lang="en-US" b="1" dirty="0">
              <a:solidFill>
                <a:srgbClr val="151EC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151EC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Application of </a:t>
            </a:r>
            <a:r>
              <a:rPr lang="en-US" dirty="0" smtClean="0"/>
              <a:t>CYBEX (Cybersecurity Information Exchange) techniques to </a:t>
            </a:r>
            <a:r>
              <a:rPr lang="en-US" dirty="0"/>
              <a:t>future </a:t>
            </a:r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Tony </a:t>
            </a:r>
            <a:r>
              <a:rPr lang="en-US" dirty="0" err="1" smtClean="0">
                <a:solidFill>
                  <a:schemeClr val="tx1"/>
                </a:solidFill>
              </a:rPr>
              <a:t>Rutkowski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800" dirty="0" err="1" smtClean="0">
                <a:solidFill>
                  <a:schemeClr val="tx1"/>
                </a:solidFill>
              </a:rPr>
              <a:t>Yaana</a:t>
            </a:r>
            <a:r>
              <a:rPr lang="en-US" sz="2800" dirty="0" smtClean="0">
                <a:solidFill>
                  <a:schemeClr val="tx1"/>
                </a:solidFill>
              </a:rPr>
              <a:t> Technologies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Georgia Tech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Q.4/17 Rapporteur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69000" y="260648"/>
            <a:ext cx="14360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SG17 Tutorial</a:t>
            </a:r>
          </a:p>
          <a:p>
            <a:pPr algn="ctr"/>
            <a:r>
              <a:rPr lang="en-US" dirty="0" smtClean="0"/>
              <a:t>Geneva</a:t>
            </a:r>
          </a:p>
          <a:p>
            <a:pPr algn="ctr"/>
            <a:r>
              <a:rPr lang="en-US" dirty="0" smtClean="0"/>
              <a:t>15 Dec 2010</a:t>
            </a:r>
          </a:p>
          <a:p>
            <a:pPr algn="ctr"/>
            <a:r>
              <a:rPr lang="en-US" dirty="0" smtClean="0"/>
              <a:t>V1.1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688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Toward Network Security Planes:</a:t>
            </a:r>
            <a:br>
              <a:rPr lang="en-US" dirty="0" smtClean="0"/>
            </a:br>
            <a:r>
              <a:rPr lang="en-US" dirty="0" smtClean="0"/>
              <a:t>Security Automation Schemas Everywhere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702217" y="1993672"/>
            <a:ext cx="6137871" cy="3235528"/>
            <a:chOff x="1005879" y="198940"/>
            <a:chExt cx="6137871" cy="3235528"/>
          </a:xfrm>
          <a:solidFill>
            <a:schemeClr val="bg2"/>
          </a:solidFill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897265" y="198940"/>
              <a:ext cx="914400" cy="1189038"/>
            </a:xfrm>
            <a:prstGeom prst="rect">
              <a:avLst/>
            </a:prstGeom>
            <a:grp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r>
                <a:rPr lang="en-US" sz="1000" b="1" dirty="0">
                  <a:solidFill>
                    <a:srgbClr val="000000"/>
                  </a:solidFill>
                  <a:latin typeface="Verdana" charset="0"/>
                </a:rPr>
                <a:t>OVAL</a:t>
              </a: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/>
              </a:r>
              <a:br>
                <a:rPr lang="en-US" sz="800" dirty="0">
                  <a:solidFill>
                    <a:srgbClr val="000000"/>
                  </a:solidFill>
                  <a:latin typeface="Verdana" charset="0"/>
                </a:rPr>
              </a:b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>Open Vulnerability and Assessment Language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6229350" y="2239962"/>
              <a:ext cx="914400" cy="1189038"/>
            </a:xfrm>
            <a:prstGeom prst="rect">
              <a:avLst/>
            </a:prstGeom>
            <a:grp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sz="1000" b="1" dirty="0">
                  <a:solidFill>
                    <a:srgbClr val="000000"/>
                  </a:solidFill>
                  <a:latin typeface="Verdana" charset="0"/>
                </a:rPr>
                <a:t>CWE</a:t>
              </a: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/>
              </a:r>
              <a:br>
                <a:rPr lang="en-US" sz="800" dirty="0">
                  <a:solidFill>
                    <a:srgbClr val="000000"/>
                  </a:solidFill>
                  <a:latin typeface="Verdana" charset="0"/>
                </a:rPr>
              </a:b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>Common Weakness Enumeration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556202" y="2232529"/>
              <a:ext cx="914400" cy="1189037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1000" b="1" dirty="0">
                  <a:solidFill>
                    <a:srgbClr val="000000"/>
                  </a:solidFill>
                  <a:latin typeface="Verdana" charset="0"/>
                </a:rPr>
                <a:t>CVE</a:t>
              </a: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/>
              </a:r>
              <a:br>
                <a:rPr lang="en-US" sz="800" dirty="0">
                  <a:solidFill>
                    <a:srgbClr val="000000"/>
                  </a:solidFill>
                  <a:latin typeface="Verdana" charset="0"/>
                </a:rPr>
              </a:b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>Common Vulnerabilities and Exposures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005879" y="2245431"/>
              <a:ext cx="914400" cy="1189037"/>
            </a:xfrm>
            <a:prstGeom prst="rect">
              <a:avLst/>
            </a:prstGeom>
            <a:grp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sz="1000" b="1" dirty="0">
                  <a:solidFill>
                    <a:srgbClr val="000000"/>
                  </a:solidFill>
                  <a:latin typeface="Verdana" charset="0"/>
                </a:rPr>
                <a:t>CPE</a:t>
              </a: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/>
              </a:r>
              <a:br>
                <a:rPr lang="en-US" sz="800" dirty="0">
                  <a:solidFill>
                    <a:srgbClr val="000000"/>
                  </a:solidFill>
                  <a:latin typeface="Verdana" charset="0"/>
                </a:rPr>
              </a:b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>Common Platform Enumeration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562552" y="248695"/>
              <a:ext cx="914400" cy="1189038"/>
            </a:xfrm>
            <a:prstGeom prst="rect">
              <a:avLst/>
            </a:prstGeom>
            <a:grp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sz="1000" b="1" dirty="0">
                  <a:solidFill>
                    <a:srgbClr val="000000"/>
                  </a:solidFill>
                  <a:latin typeface="Verdana" charset="0"/>
                </a:rPr>
                <a:t>CVSS</a:t>
              </a:r>
            </a:p>
            <a:p>
              <a:pPr algn="ctr">
                <a:defRPr/>
              </a:pP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>Common Vulnerability Scoring System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229350" y="248695"/>
              <a:ext cx="914400" cy="1189038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1000" b="1" dirty="0">
                  <a:solidFill>
                    <a:srgbClr val="000000"/>
                  </a:solidFill>
                  <a:latin typeface="Verdana" charset="0"/>
                </a:rPr>
                <a:t>CWSS</a:t>
              </a: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/>
              </a:r>
              <a:br>
                <a:rPr lang="en-US" sz="800" dirty="0">
                  <a:solidFill>
                    <a:srgbClr val="000000"/>
                  </a:solidFill>
                  <a:latin typeface="Verdana" charset="0"/>
                </a:rPr>
              </a:b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>Common Weakness Scoring System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154487" y="2245431"/>
              <a:ext cx="914400" cy="1189037"/>
            </a:xfrm>
            <a:prstGeom prst="rect">
              <a:avLst/>
            </a:prstGeom>
            <a:grp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sz="1000" b="1" dirty="0">
                  <a:solidFill>
                    <a:srgbClr val="000000"/>
                  </a:solidFill>
                  <a:latin typeface="Verdana" charset="0"/>
                </a:rPr>
                <a:t>CCE</a:t>
              </a: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/>
              </a:r>
              <a:br>
                <a:rPr lang="en-US" sz="800" dirty="0">
                  <a:solidFill>
                    <a:srgbClr val="000000"/>
                  </a:solidFill>
                  <a:latin typeface="Verdana" charset="0"/>
                </a:rPr>
              </a:b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>Common Configuration Enumeration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425652" y="198941"/>
              <a:ext cx="920750" cy="1189038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1000" b="1" dirty="0">
                  <a:solidFill>
                    <a:srgbClr val="000000"/>
                  </a:solidFill>
                  <a:latin typeface="Verdana" charset="0"/>
                </a:rPr>
                <a:t>XCCDF</a:t>
              </a:r>
            </a:p>
            <a:p>
              <a:pPr algn="ctr">
                <a:defRPr/>
              </a:pPr>
              <a:r>
                <a:rPr lang="en-US" sz="800" dirty="0" err="1">
                  <a:solidFill>
                    <a:srgbClr val="000000"/>
                  </a:solidFill>
                  <a:latin typeface="Verdana" charset="0"/>
                </a:rPr>
                <a:t>eXensible</a:t>
              </a: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> Configuration Checklist Description Format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451302" y="2232528"/>
              <a:ext cx="914400" cy="1189038"/>
            </a:xfrm>
            <a:prstGeom prst="rect">
              <a:avLst/>
            </a:prstGeom>
            <a:grp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en-US" sz="1000" b="1" dirty="0" smtClean="0">
                  <a:solidFill>
                    <a:srgbClr val="000000"/>
                  </a:solidFill>
                  <a:latin typeface="Verdana" charset="0"/>
                </a:rPr>
                <a:t>ARF</a:t>
              </a:r>
              <a:endParaRPr lang="en-US" sz="1000" b="1" dirty="0">
                <a:solidFill>
                  <a:srgbClr val="000000"/>
                </a:solidFill>
                <a:latin typeface="Verdana" charset="0"/>
              </a:endParaRPr>
            </a:p>
            <a:p>
              <a:pPr algn="ctr">
                <a:defRPr/>
              </a:pPr>
              <a:r>
                <a:rPr lang="en-US" sz="800" dirty="0" smtClean="0">
                  <a:solidFill>
                    <a:srgbClr val="000000"/>
                  </a:solidFill>
                  <a:latin typeface="Verdana" charset="0"/>
                </a:rPr>
                <a:t>Assessment </a:t>
              </a:r>
              <a:r>
                <a:rPr lang="en-US" sz="800" dirty="0">
                  <a:solidFill>
                    <a:srgbClr val="000000"/>
                  </a:solidFill>
                  <a:latin typeface="Verdana" charset="0"/>
                </a:rPr>
                <a:t>Result Format</a:t>
              </a:r>
            </a:p>
          </p:txBody>
        </p:sp>
        <p:cxnSp>
          <p:nvCxnSpPr>
            <p:cNvPr id="16" name="Straight Connector 15"/>
            <p:cNvCxnSpPr>
              <a:stCxn id="14" idx="3"/>
              <a:endCxn id="7" idx="1"/>
            </p:cNvCxnSpPr>
            <p:nvPr/>
          </p:nvCxnSpPr>
          <p:spPr>
            <a:xfrm flipV="1">
              <a:off x="2346402" y="793459"/>
              <a:ext cx="550863" cy="1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7" idx="2"/>
              <a:endCxn id="9" idx="0"/>
            </p:cNvCxnSpPr>
            <p:nvPr/>
          </p:nvCxnSpPr>
          <p:spPr>
            <a:xfrm>
              <a:off x="3354465" y="1387978"/>
              <a:ext cx="1658937" cy="844551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2"/>
              <a:endCxn id="9" idx="0"/>
            </p:cNvCxnSpPr>
            <p:nvPr/>
          </p:nvCxnSpPr>
          <p:spPr>
            <a:xfrm flipH="1">
              <a:off x="5013402" y="1437733"/>
              <a:ext cx="0" cy="794796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2"/>
              <a:endCxn id="10" idx="0"/>
            </p:cNvCxnSpPr>
            <p:nvPr/>
          </p:nvCxnSpPr>
          <p:spPr>
            <a:xfrm flipH="1">
              <a:off x="1463079" y="1387978"/>
              <a:ext cx="1891386" cy="857453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4" idx="2"/>
              <a:endCxn id="13" idx="0"/>
            </p:cNvCxnSpPr>
            <p:nvPr/>
          </p:nvCxnSpPr>
          <p:spPr>
            <a:xfrm>
              <a:off x="1886027" y="1387979"/>
              <a:ext cx="725660" cy="857452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4" idx="2"/>
              <a:endCxn id="10" idx="0"/>
            </p:cNvCxnSpPr>
            <p:nvPr/>
          </p:nvCxnSpPr>
          <p:spPr>
            <a:xfrm flipH="1">
              <a:off x="1463079" y="1387979"/>
              <a:ext cx="422948" cy="857452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2"/>
              <a:endCxn id="8" idx="0"/>
            </p:cNvCxnSpPr>
            <p:nvPr/>
          </p:nvCxnSpPr>
          <p:spPr>
            <a:xfrm>
              <a:off x="6686550" y="1437733"/>
              <a:ext cx="0" cy="802229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5" idx="0"/>
              <a:endCxn id="14" idx="2"/>
            </p:cNvCxnSpPr>
            <p:nvPr/>
          </p:nvCxnSpPr>
          <p:spPr>
            <a:xfrm rot="16200000" flipV="1">
              <a:off x="2474991" y="799016"/>
              <a:ext cx="844549" cy="2022475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5" idx="0"/>
              <a:endCxn id="7" idx="2"/>
            </p:cNvCxnSpPr>
            <p:nvPr/>
          </p:nvCxnSpPr>
          <p:spPr>
            <a:xfrm flipH="1" flipV="1">
              <a:off x="3354465" y="1387978"/>
              <a:ext cx="554037" cy="844550"/>
            </a:xfrm>
            <a:prstGeom prst="line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cxnSpLocks noChangeShapeType="1"/>
            </p:cNvCxnSpPr>
            <p:nvPr/>
          </p:nvCxnSpPr>
          <p:spPr bwMode="auto">
            <a:xfrm rot="5400000">
              <a:off x="4782248" y="1838272"/>
              <a:ext cx="795528" cy="3175"/>
            </a:xfrm>
            <a:prstGeom prst="line">
              <a:avLst/>
            </a:prstGeom>
            <a:grpFill/>
            <a:ln w="25400">
              <a:solidFill>
                <a:schemeClr val="bg1">
                  <a:lumMod val="75000"/>
                </a:schemeClr>
              </a:solidFill>
              <a:prstDash val="sysDot"/>
              <a:round/>
              <a:headEnd type="triangle" w="lg" len="lg"/>
              <a:tailEnd type="none" w="lg" len="lg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6" name="Straight Connector 25"/>
            <p:cNvCxnSpPr>
              <a:cxnSpLocks noChangeShapeType="1"/>
              <a:stCxn id="8" idx="1"/>
              <a:endCxn id="9" idx="3"/>
            </p:cNvCxnSpPr>
            <p:nvPr/>
          </p:nvCxnSpPr>
          <p:spPr bwMode="auto">
            <a:xfrm rot="10800000">
              <a:off x="5470602" y="2827049"/>
              <a:ext cx="758748" cy="7433"/>
            </a:xfrm>
            <a:prstGeom prst="line">
              <a:avLst/>
            </a:prstGeom>
            <a:grpFill/>
            <a:ln w="25400">
              <a:solidFill>
                <a:schemeClr val="bg1">
                  <a:lumMod val="75000"/>
                </a:schemeClr>
              </a:solidFill>
              <a:prstDash val="sysDot"/>
              <a:round/>
              <a:headEnd type="triangle" w="lg" len="lg"/>
              <a:tailEnd type="none" w="lg" len="lg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 rot="5400000">
              <a:off x="6440462" y="1833544"/>
              <a:ext cx="838200" cy="3175"/>
            </a:xfrm>
            <a:prstGeom prst="line">
              <a:avLst/>
            </a:prstGeom>
            <a:grpFill/>
            <a:ln w="25400">
              <a:solidFill>
                <a:schemeClr val="bg1">
                  <a:lumMod val="75000"/>
                </a:schemeClr>
              </a:solidFill>
              <a:prstDash val="sysDot"/>
              <a:round/>
              <a:headEnd type="triangle" w="lg" len="lg"/>
              <a:tailEnd type="none" w="lg" len="lg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</p:grp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720962" y="2754879"/>
            <a:ext cx="914400" cy="11890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000" b="1" dirty="0" smtClean="0">
                <a:solidFill>
                  <a:srgbClr val="000000"/>
                </a:solidFill>
                <a:latin typeface="Verdana" charset="0"/>
              </a:rPr>
              <a:t>SCAP</a:t>
            </a:r>
            <a:r>
              <a:rPr lang="en-US" sz="800" dirty="0">
                <a:solidFill>
                  <a:srgbClr val="000000"/>
                </a:solidFill>
                <a:latin typeface="Verdana" charset="0"/>
              </a:rPr>
              <a:t/>
            </a:r>
            <a:br>
              <a:rPr lang="en-US" sz="800" dirty="0">
                <a:solidFill>
                  <a:srgbClr val="000000"/>
                </a:solidFill>
                <a:latin typeface="Verdana" charset="0"/>
              </a:rPr>
            </a:br>
            <a:r>
              <a:rPr lang="en-US" sz="800" dirty="0" smtClean="0">
                <a:solidFill>
                  <a:srgbClr val="000000"/>
                </a:solidFill>
                <a:latin typeface="Verdana" charset="0"/>
              </a:rPr>
              <a:t>Security</a:t>
            </a:r>
            <a:br>
              <a:rPr lang="en-US" sz="800" dirty="0" smtClean="0">
                <a:solidFill>
                  <a:srgbClr val="000000"/>
                </a:solidFill>
                <a:latin typeface="Verdana" charset="0"/>
              </a:rPr>
            </a:br>
            <a:r>
              <a:rPr lang="en-US" sz="800" dirty="0" smtClean="0">
                <a:solidFill>
                  <a:srgbClr val="000000"/>
                </a:solidFill>
                <a:latin typeface="Verdana" charset="0"/>
              </a:rPr>
              <a:t>Automation</a:t>
            </a:r>
            <a:br>
              <a:rPr lang="en-US" sz="800" dirty="0" smtClean="0">
                <a:solidFill>
                  <a:srgbClr val="000000"/>
                </a:solidFill>
                <a:latin typeface="Verdana" charset="0"/>
              </a:rPr>
            </a:br>
            <a:r>
              <a:rPr lang="en-US" sz="800" dirty="0" smtClean="0">
                <a:solidFill>
                  <a:srgbClr val="000000"/>
                </a:solidFill>
                <a:latin typeface="Verdana" charset="0"/>
              </a:rPr>
              <a:t>Tools</a:t>
            </a:r>
            <a:endParaRPr lang="en-US" sz="800" dirty="0">
              <a:solidFill>
                <a:srgbClr val="000000"/>
              </a:solidFill>
              <a:latin typeface="Verdana" charset="0"/>
            </a:endParaRPr>
          </a:p>
        </p:txBody>
      </p:sp>
      <p:cxnSp>
        <p:nvCxnSpPr>
          <p:cNvPr id="29" name="Straight Connector 28"/>
          <p:cNvCxnSpPr>
            <a:endCxn id="14" idx="2"/>
          </p:cNvCxnSpPr>
          <p:nvPr/>
        </p:nvCxnSpPr>
        <p:spPr>
          <a:xfrm flipV="1">
            <a:off x="1616543" y="3182711"/>
            <a:ext cx="965822" cy="168319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8" idx="3"/>
            <a:endCxn id="10" idx="0"/>
          </p:cNvCxnSpPr>
          <p:nvPr/>
        </p:nvCxnSpPr>
        <p:spPr>
          <a:xfrm>
            <a:off x="1635362" y="3349398"/>
            <a:ext cx="524055" cy="690765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8" idx="3"/>
            <a:endCxn id="13" idx="0"/>
          </p:cNvCxnSpPr>
          <p:nvPr/>
        </p:nvCxnSpPr>
        <p:spPr>
          <a:xfrm>
            <a:off x="1635362" y="3349398"/>
            <a:ext cx="1672663" cy="690765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8" idx="3"/>
            <a:endCxn id="7" idx="2"/>
          </p:cNvCxnSpPr>
          <p:nvPr/>
        </p:nvCxnSpPr>
        <p:spPr>
          <a:xfrm flipV="1">
            <a:off x="1635362" y="3182710"/>
            <a:ext cx="2415441" cy="166688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8" idx="3"/>
            <a:endCxn id="15" idx="0"/>
          </p:cNvCxnSpPr>
          <p:nvPr/>
        </p:nvCxnSpPr>
        <p:spPr>
          <a:xfrm>
            <a:off x="1635362" y="3349398"/>
            <a:ext cx="2969478" cy="677862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9" idx="0"/>
          </p:cNvCxnSpPr>
          <p:nvPr/>
        </p:nvCxnSpPr>
        <p:spPr>
          <a:xfrm>
            <a:off x="1605705" y="3371859"/>
            <a:ext cx="4104035" cy="655402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8" idx="3"/>
            <a:endCxn id="8" idx="0"/>
          </p:cNvCxnSpPr>
          <p:nvPr/>
        </p:nvCxnSpPr>
        <p:spPr>
          <a:xfrm>
            <a:off x="1635362" y="3349398"/>
            <a:ext cx="5747526" cy="685296"/>
          </a:xfrm>
          <a:prstGeom prst="line">
            <a:avLst/>
          </a:prstGeom>
          <a:ln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1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about Future Networks/NGNs?</a:t>
            </a:r>
            <a:endParaRPr lang="en-US" dirty="0">
              <a:solidFill>
                <a:srgbClr val="151EC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040560"/>
          </a:xfrm>
        </p:spPr>
        <p:txBody>
          <a:bodyPr>
            <a:normAutofit fontScale="77500" lnSpcReduction="20000"/>
          </a:bodyPr>
          <a:lstStyle/>
          <a:p>
            <a:pPr>
              <a:buSzPct val="75000"/>
              <a:buBlip>
                <a:blip r:embed="rId2"/>
              </a:buBlip>
            </a:pPr>
            <a:r>
              <a:rPr lang="en-US" sz="3400" dirty="0"/>
              <a:t>A potential implementation of a CYBEX </a:t>
            </a:r>
            <a:r>
              <a:rPr lang="en-US" sz="3400" dirty="0" smtClean="0"/>
              <a:t>reference model </a:t>
            </a:r>
            <a:r>
              <a:rPr lang="en-US" sz="3400" dirty="0"/>
              <a:t>for </a:t>
            </a:r>
            <a:r>
              <a:rPr lang="en-US" sz="3400" dirty="0" smtClean="0"/>
              <a:t>NGNs </a:t>
            </a:r>
            <a:r>
              <a:rPr lang="en-US" sz="3400" dirty="0"/>
              <a:t>is depicted in </a:t>
            </a:r>
            <a:r>
              <a:rPr lang="en-US" sz="3400" dirty="0" smtClean="0"/>
              <a:t>the following diagrams</a:t>
            </a:r>
          </a:p>
          <a:p>
            <a:pPr>
              <a:buSzPct val="75000"/>
              <a:buBlip>
                <a:blip r:embed="rId2"/>
              </a:buBlip>
            </a:pPr>
            <a:r>
              <a:rPr lang="en-US" sz="3400" dirty="0"/>
              <a:t>SCAP </a:t>
            </a:r>
            <a:r>
              <a:rPr lang="en-US" sz="3400" dirty="0" smtClean="0"/>
              <a:t>should be </a:t>
            </a:r>
            <a:r>
              <a:rPr lang="en-US" sz="3400" dirty="0"/>
              <a:t>ubiquitous in the models </a:t>
            </a:r>
          </a:p>
          <a:p>
            <a:pPr>
              <a:buSzPct val="75000"/>
              <a:buBlip>
                <a:blip r:embed="rId2"/>
              </a:buBlip>
            </a:pPr>
            <a:r>
              <a:rPr lang="en-US" sz="3400" dirty="0" smtClean="0"/>
              <a:t>This approach is </a:t>
            </a:r>
            <a:r>
              <a:rPr lang="en-US" sz="3400" dirty="0"/>
              <a:t>adapted from a similar approach already being taken for NGN Identity </a:t>
            </a:r>
            <a:r>
              <a:rPr lang="en-US" sz="3400" dirty="0" smtClean="0"/>
              <a:t>Management</a:t>
            </a:r>
          </a:p>
          <a:p>
            <a:pPr>
              <a:buSzPct val="75000"/>
              <a:buBlip>
                <a:blip r:embed="rId2"/>
              </a:buBlip>
            </a:pPr>
            <a:r>
              <a:rPr lang="en-US" sz="3400" dirty="0" smtClean="0"/>
              <a:t>NGN </a:t>
            </a:r>
            <a:r>
              <a:rPr lang="en-US" sz="3400" dirty="0"/>
              <a:t>providers would play a substantial CYBEX framework-support function with understood assurance levels among themselves and all network devices and capabilities within their </a:t>
            </a:r>
            <a:r>
              <a:rPr lang="en-US" sz="3400" dirty="0" smtClean="0"/>
              <a:t>domain</a:t>
            </a:r>
          </a:p>
          <a:p>
            <a:pPr>
              <a:buSzPct val="75000"/>
              <a:buBlip>
                <a:blip r:embed="rId2"/>
              </a:buBlip>
            </a:pPr>
            <a:r>
              <a:rPr lang="en-US" sz="3400" dirty="0" smtClean="0"/>
              <a:t>Under </a:t>
            </a:r>
            <a:r>
              <a:rPr lang="en-US" sz="3400" dirty="0"/>
              <a:t>this approach, </a:t>
            </a:r>
            <a:r>
              <a:rPr lang="en-US" sz="3400" dirty="0" smtClean="0"/>
              <a:t>CYBEX techniques would </a:t>
            </a:r>
            <a:r>
              <a:rPr lang="en-US" sz="3400" dirty="0"/>
              <a:t>be adapted as necessary through the use </a:t>
            </a:r>
            <a:r>
              <a:rPr lang="en-US" sz="3400" dirty="0" smtClean="0"/>
              <a:t>of </a:t>
            </a:r>
            <a:r>
              <a:rPr lang="en-US" sz="3400" dirty="0"/>
              <a:t>extensions </a:t>
            </a:r>
            <a:r>
              <a:rPr lang="en-US" sz="3400" dirty="0" smtClean="0"/>
              <a:t>and </a:t>
            </a:r>
            <a:r>
              <a:rPr lang="en-US" sz="3400" dirty="0"/>
              <a:t>reflected in a new </a:t>
            </a:r>
            <a:r>
              <a:rPr lang="en-US" sz="3400" dirty="0" smtClean="0"/>
              <a:t>extensible Y-series Recommendation</a:t>
            </a:r>
          </a:p>
          <a:p>
            <a:pPr>
              <a:buSzPct val="75000"/>
              <a:buBlip>
                <a:blip r:embed="rId2"/>
              </a:buBlip>
            </a:pPr>
            <a:r>
              <a:rPr lang="en-US" sz="3400" dirty="0" smtClean="0"/>
              <a:t>ETSI TISPAN is already working on a similar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9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CYBEX applied to Future Network Strata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AutoShape 24"/>
          <p:cNvSpPr>
            <a:spLocks noChangeArrowheads="1"/>
          </p:cNvSpPr>
          <p:nvPr/>
        </p:nvSpPr>
        <p:spPr bwMode="auto">
          <a:xfrm>
            <a:off x="3306565" y="4146648"/>
            <a:ext cx="3232473" cy="1204754"/>
          </a:xfrm>
          <a:prstGeom prst="cube">
            <a:avLst>
              <a:gd name="adj" fmla="val 25000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4052255" y="4160885"/>
            <a:ext cx="1846143" cy="27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/>
              <a:t>Management Plane</a:t>
            </a:r>
          </a:p>
        </p:txBody>
      </p:sp>
      <p:sp>
        <p:nvSpPr>
          <p:cNvPr id="9" name="AutoShape 26"/>
          <p:cNvSpPr>
            <a:spLocks noChangeArrowheads="1"/>
          </p:cNvSpPr>
          <p:nvPr/>
        </p:nvSpPr>
        <p:spPr bwMode="auto">
          <a:xfrm>
            <a:off x="3025854" y="4440274"/>
            <a:ext cx="3204918" cy="1204754"/>
          </a:xfrm>
          <a:prstGeom prst="cube">
            <a:avLst>
              <a:gd name="adj" fmla="val 25000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3785322" y="4450951"/>
            <a:ext cx="2064856" cy="27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/>
              <a:t>Control Plane</a:t>
            </a:r>
          </a:p>
        </p:txBody>
      </p:sp>
      <p:sp>
        <p:nvSpPr>
          <p:cNvPr id="11" name="AutoShape 28"/>
          <p:cNvSpPr>
            <a:spLocks noChangeArrowheads="1"/>
          </p:cNvSpPr>
          <p:nvPr/>
        </p:nvSpPr>
        <p:spPr bwMode="auto">
          <a:xfrm>
            <a:off x="2743422" y="4739238"/>
            <a:ext cx="3194585" cy="1217210"/>
          </a:xfrm>
          <a:prstGeom prst="cube">
            <a:avLst>
              <a:gd name="adj" fmla="val 25000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2798531" y="5303354"/>
            <a:ext cx="2819157" cy="336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/>
              <a:t>NGN Transport Stratum</a:t>
            </a:r>
          </a:p>
        </p:txBody>
      </p:sp>
      <p:sp>
        <p:nvSpPr>
          <p:cNvPr id="13" name="Text Box 30"/>
          <p:cNvSpPr txBox="1">
            <a:spLocks noChangeArrowheads="1"/>
          </p:cNvSpPr>
          <p:nvPr/>
        </p:nvSpPr>
        <p:spPr bwMode="auto">
          <a:xfrm>
            <a:off x="3654439" y="4780167"/>
            <a:ext cx="1264057" cy="27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/>
              <a:t>User Plane</a:t>
            </a:r>
          </a:p>
        </p:txBody>
      </p:sp>
      <p:sp>
        <p:nvSpPr>
          <p:cNvPr id="14" name="AutoShape 31"/>
          <p:cNvSpPr>
            <a:spLocks noChangeArrowheads="1"/>
          </p:cNvSpPr>
          <p:nvPr/>
        </p:nvSpPr>
        <p:spPr bwMode="auto">
          <a:xfrm>
            <a:off x="3607941" y="1891962"/>
            <a:ext cx="3196307" cy="1204754"/>
          </a:xfrm>
          <a:prstGeom prst="cube">
            <a:avLst>
              <a:gd name="adj" fmla="val 25000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4401851" y="1867048"/>
            <a:ext cx="2006303" cy="27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/>
              <a:t>Management Plane</a:t>
            </a:r>
          </a:p>
        </p:txBody>
      </p:sp>
      <p:sp>
        <p:nvSpPr>
          <p:cNvPr id="16" name="AutoShape 33"/>
          <p:cNvSpPr>
            <a:spLocks noChangeArrowheads="1"/>
          </p:cNvSpPr>
          <p:nvPr/>
        </p:nvSpPr>
        <p:spPr bwMode="auto">
          <a:xfrm>
            <a:off x="3327230" y="2185587"/>
            <a:ext cx="3182530" cy="1204754"/>
          </a:xfrm>
          <a:prstGeom prst="cube">
            <a:avLst>
              <a:gd name="adj" fmla="val 25000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4226192" y="2198044"/>
            <a:ext cx="2135464" cy="275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/>
              <a:t>Control Plane</a:t>
            </a:r>
          </a:p>
        </p:txBody>
      </p:sp>
      <p:sp>
        <p:nvSpPr>
          <p:cNvPr id="18" name="AutoShape 35"/>
          <p:cNvSpPr>
            <a:spLocks noChangeArrowheads="1"/>
          </p:cNvSpPr>
          <p:nvPr/>
        </p:nvSpPr>
        <p:spPr bwMode="auto">
          <a:xfrm>
            <a:off x="3048242" y="2484551"/>
            <a:ext cx="3167031" cy="1204754"/>
          </a:xfrm>
          <a:prstGeom prst="cube">
            <a:avLst>
              <a:gd name="adj" fmla="val 25000"/>
            </a:avLst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Text Box 36"/>
          <p:cNvSpPr txBox="1">
            <a:spLocks noChangeArrowheads="1"/>
          </p:cNvSpPr>
          <p:nvPr/>
        </p:nvSpPr>
        <p:spPr bwMode="auto">
          <a:xfrm>
            <a:off x="3378895" y="2995281"/>
            <a:ext cx="2552224" cy="336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/>
              <a:t>NGN Service Stratum</a:t>
            </a:r>
          </a:p>
        </p:txBody>
      </p:sp>
      <p:sp>
        <p:nvSpPr>
          <p:cNvPr id="20" name="Text Box 37"/>
          <p:cNvSpPr txBox="1">
            <a:spLocks noChangeArrowheads="1"/>
          </p:cNvSpPr>
          <p:nvPr/>
        </p:nvSpPr>
        <p:spPr bwMode="auto">
          <a:xfrm>
            <a:off x="4026423" y="2486331"/>
            <a:ext cx="1308833" cy="27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/>
              <a:t>User Plane</a:t>
            </a:r>
          </a:p>
        </p:txBody>
      </p:sp>
      <p:sp>
        <p:nvSpPr>
          <p:cNvPr id="21" name="AutoShape 38"/>
          <p:cNvSpPr>
            <a:spLocks noChangeArrowheads="1"/>
          </p:cNvSpPr>
          <p:nvPr/>
        </p:nvSpPr>
        <p:spPr bwMode="auto">
          <a:xfrm>
            <a:off x="3624485" y="1206648"/>
            <a:ext cx="1782763" cy="4840288"/>
          </a:xfrm>
          <a:prstGeom prst="roundRect">
            <a:avLst>
              <a:gd name="adj" fmla="val 16667"/>
            </a:avLst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Text Box 39"/>
          <p:cNvSpPr txBox="1">
            <a:spLocks noChangeArrowheads="1"/>
          </p:cNvSpPr>
          <p:nvPr/>
        </p:nvSpPr>
        <p:spPr bwMode="auto">
          <a:xfrm>
            <a:off x="3421285" y="6116786"/>
            <a:ext cx="173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/>
              <a:t>Figure 2/Y.2011</a:t>
            </a:r>
          </a:p>
        </p:txBody>
      </p:sp>
      <p:sp>
        <p:nvSpPr>
          <p:cNvPr id="23" name="Text Box 40"/>
          <p:cNvSpPr txBox="1">
            <a:spLocks noChangeArrowheads="1"/>
          </p:cNvSpPr>
          <p:nvPr/>
        </p:nvSpPr>
        <p:spPr bwMode="auto">
          <a:xfrm>
            <a:off x="3649885" y="1378098"/>
            <a:ext cx="19700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/>
              <a:t>Scope of CYBEX</a:t>
            </a:r>
          </a:p>
        </p:txBody>
      </p:sp>
    </p:spTree>
    <p:extLst>
      <p:ext uri="{BB962C8B-B14F-4D97-AF65-F5344CB8AC3E}">
        <p14:creationId xmlns:p14="http://schemas.microsoft.com/office/powerpoint/2010/main" val="163452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CYBEX applied to Future Network Functions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8704" y="980728"/>
            <a:ext cx="4979640" cy="5698589"/>
            <a:chOff x="2082800" y="867339"/>
            <a:chExt cx="5308600" cy="5979051"/>
          </a:xfrm>
        </p:grpSpPr>
        <p:sp>
          <p:nvSpPr>
            <p:cNvPr id="24" name="AutoShape 30"/>
            <p:cNvSpPr>
              <a:spLocks noChangeArrowheads="1"/>
            </p:cNvSpPr>
            <p:nvPr/>
          </p:nvSpPr>
          <p:spPr bwMode="auto">
            <a:xfrm>
              <a:off x="2087563" y="4493716"/>
              <a:ext cx="4729163" cy="2205038"/>
            </a:xfrm>
            <a:prstGeom prst="cube">
              <a:avLst>
                <a:gd name="adj" fmla="val 12454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AutoShape 31"/>
            <p:cNvSpPr>
              <a:spLocks noChangeArrowheads="1"/>
            </p:cNvSpPr>
            <p:nvPr/>
          </p:nvSpPr>
          <p:spPr bwMode="auto">
            <a:xfrm>
              <a:off x="2108200" y="5806579"/>
              <a:ext cx="4164013" cy="784225"/>
            </a:xfrm>
            <a:prstGeom prst="cube">
              <a:avLst>
                <a:gd name="adj" fmla="val 25000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6489700" y="5000129"/>
              <a:ext cx="428625" cy="142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>
              <a:spAutoFit/>
            </a:bodyPr>
            <a:lstStyle>
              <a:lvl1pPr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/>
                <a:t>Resources</a:t>
              </a:r>
            </a:p>
          </p:txBody>
        </p:sp>
        <p:sp>
          <p:nvSpPr>
            <p:cNvPr id="27" name="Text Box 33"/>
            <p:cNvSpPr txBox="1">
              <a:spLocks noChangeArrowheads="1"/>
            </p:cNvSpPr>
            <p:nvPr/>
          </p:nvSpPr>
          <p:spPr bwMode="auto">
            <a:xfrm>
              <a:off x="2901950" y="6144716"/>
              <a:ext cx="1995488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 b="1"/>
                <a:t>Transfer Functional Area</a:t>
              </a:r>
            </a:p>
          </p:txBody>
        </p:sp>
        <p:sp>
          <p:nvSpPr>
            <p:cNvPr id="28" name="AutoShape 34"/>
            <p:cNvSpPr>
              <a:spLocks noChangeArrowheads="1"/>
            </p:cNvSpPr>
            <p:nvPr/>
          </p:nvSpPr>
          <p:spPr bwMode="auto">
            <a:xfrm>
              <a:off x="2106613" y="4922341"/>
              <a:ext cx="2241550" cy="784225"/>
            </a:xfrm>
            <a:prstGeom prst="cube">
              <a:avLst>
                <a:gd name="adj" fmla="val 25000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9" name="Text Box 35"/>
            <p:cNvSpPr txBox="1">
              <a:spLocks noChangeArrowheads="1"/>
            </p:cNvSpPr>
            <p:nvPr/>
          </p:nvSpPr>
          <p:spPr bwMode="auto">
            <a:xfrm>
              <a:off x="2084388" y="5184279"/>
              <a:ext cx="20939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/>
                <a:t>Transport Management Functions</a:t>
              </a:r>
            </a:p>
          </p:txBody>
        </p:sp>
        <p:sp>
          <p:nvSpPr>
            <p:cNvPr id="30" name="AutoShape 36"/>
            <p:cNvSpPr>
              <a:spLocks noChangeArrowheads="1"/>
            </p:cNvSpPr>
            <p:nvPr/>
          </p:nvSpPr>
          <p:spPr bwMode="auto">
            <a:xfrm>
              <a:off x="2082800" y="2847479"/>
              <a:ext cx="4756150" cy="1508125"/>
            </a:xfrm>
            <a:prstGeom prst="cube">
              <a:avLst>
                <a:gd name="adj" fmla="val 18208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>
              <a:off x="6467475" y="3077666"/>
              <a:ext cx="428625" cy="1422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>
              <a:spAutoFit/>
            </a:bodyPr>
            <a:lstStyle>
              <a:lvl1pPr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 dirty="0"/>
                <a:t>Resources</a:t>
              </a:r>
            </a:p>
          </p:txBody>
        </p:sp>
        <p:sp>
          <p:nvSpPr>
            <p:cNvPr id="32" name="AutoShape 38"/>
            <p:cNvSpPr>
              <a:spLocks noChangeArrowheads="1"/>
            </p:cNvSpPr>
            <p:nvPr/>
          </p:nvSpPr>
          <p:spPr bwMode="auto">
            <a:xfrm>
              <a:off x="2095500" y="1163141"/>
              <a:ext cx="5295900" cy="1493838"/>
            </a:xfrm>
            <a:prstGeom prst="cube">
              <a:avLst>
                <a:gd name="adj" fmla="val 56241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39"/>
            <p:cNvSpPr txBox="1">
              <a:spLocks noChangeArrowheads="1"/>
            </p:cNvSpPr>
            <p:nvPr/>
          </p:nvSpPr>
          <p:spPr bwMode="auto">
            <a:xfrm>
              <a:off x="3298825" y="1366341"/>
              <a:ext cx="291306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/>
                <a:t>Infrastructural, application, middleware and baseware services</a:t>
              </a:r>
            </a:p>
          </p:txBody>
        </p:sp>
        <p:sp>
          <p:nvSpPr>
            <p:cNvPr id="34" name="Text Box 40"/>
            <p:cNvSpPr txBox="1">
              <a:spLocks noChangeArrowheads="1"/>
            </p:cNvSpPr>
            <p:nvPr/>
          </p:nvSpPr>
          <p:spPr bwMode="auto">
            <a:xfrm>
              <a:off x="3906838" y="2088654"/>
              <a:ext cx="11223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/>
                <a:t>Services</a:t>
              </a:r>
            </a:p>
          </p:txBody>
        </p:sp>
        <p:grpSp>
          <p:nvGrpSpPr>
            <p:cNvPr id="35" name="Group 41"/>
            <p:cNvGrpSpPr>
              <a:grpSpLocks/>
            </p:cNvGrpSpPr>
            <p:nvPr/>
          </p:nvGrpSpPr>
          <p:grpSpPr bwMode="auto">
            <a:xfrm>
              <a:off x="4132263" y="4919166"/>
              <a:ext cx="2241550" cy="784225"/>
              <a:chOff x="248" y="3693"/>
              <a:chExt cx="1412" cy="494"/>
            </a:xfrm>
          </p:grpSpPr>
          <p:sp>
            <p:nvSpPr>
              <p:cNvPr id="36" name="AutoShape 42"/>
              <p:cNvSpPr>
                <a:spLocks noChangeArrowheads="1"/>
              </p:cNvSpPr>
              <p:nvPr/>
            </p:nvSpPr>
            <p:spPr bwMode="auto">
              <a:xfrm>
                <a:off x="248" y="3693"/>
                <a:ext cx="1412" cy="494"/>
              </a:xfrm>
              <a:prstGeom prst="cube">
                <a:avLst>
                  <a:gd name="adj" fmla="val 25000"/>
                </a:avLst>
              </a:prstGeom>
              <a:ln>
                <a:headEnd/>
                <a:tailEnd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" name="Text Box 43"/>
              <p:cNvSpPr txBox="1">
                <a:spLocks noChangeArrowheads="1"/>
              </p:cNvSpPr>
              <p:nvPr/>
            </p:nvSpPr>
            <p:spPr bwMode="auto">
              <a:xfrm>
                <a:off x="344" y="3832"/>
                <a:ext cx="1085" cy="288"/>
              </a:xfrm>
              <a:prstGeom prst="rect">
                <a:avLst/>
              </a:prstGeom>
              <a:ln>
                <a:noFill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 defTabSz="993775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93775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93775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93775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93775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937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937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937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937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b="1"/>
                  <a:t>Transport Control Functions</a:t>
                </a:r>
              </a:p>
            </p:txBody>
          </p:sp>
        </p:grpSp>
        <p:sp>
          <p:nvSpPr>
            <p:cNvPr id="38" name="AutoShape 44"/>
            <p:cNvSpPr>
              <a:spLocks noChangeArrowheads="1"/>
            </p:cNvSpPr>
            <p:nvPr/>
          </p:nvSpPr>
          <p:spPr bwMode="auto">
            <a:xfrm>
              <a:off x="2165350" y="3372941"/>
              <a:ext cx="2241550" cy="784225"/>
            </a:xfrm>
            <a:prstGeom prst="cube">
              <a:avLst>
                <a:gd name="adj" fmla="val 25000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Text Box 45"/>
            <p:cNvSpPr txBox="1">
              <a:spLocks noChangeArrowheads="1"/>
            </p:cNvSpPr>
            <p:nvPr/>
          </p:nvSpPr>
          <p:spPr bwMode="auto">
            <a:xfrm>
              <a:off x="2143125" y="3634879"/>
              <a:ext cx="20939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/>
                <a:t>Service Management Functions</a:t>
              </a:r>
            </a:p>
          </p:txBody>
        </p:sp>
        <p:grpSp>
          <p:nvGrpSpPr>
            <p:cNvPr id="40" name="Group 46"/>
            <p:cNvGrpSpPr>
              <a:grpSpLocks/>
            </p:cNvGrpSpPr>
            <p:nvPr/>
          </p:nvGrpSpPr>
          <p:grpSpPr bwMode="auto">
            <a:xfrm>
              <a:off x="4191000" y="3374529"/>
              <a:ext cx="2241550" cy="784225"/>
              <a:chOff x="248" y="3696"/>
              <a:chExt cx="1412" cy="494"/>
            </a:xfrm>
          </p:grpSpPr>
          <p:sp>
            <p:nvSpPr>
              <p:cNvPr id="41" name="AutoShape 47"/>
              <p:cNvSpPr>
                <a:spLocks noChangeArrowheads="1"/>
              </p:cNvSpPr>
              <p:nvPr/>
            </p:nvSpPr>
            <p:spPr bwMode="auto">
              <a:xfrm>
                <a:off x="248" y="3696"/>
                <a:ext cx="1412" cy="494"/>
              </a:xfrm>
              <a:prstGeom prst="cube">
                <a:avLst>
                  <a:gd name="adj" fmla="val 25000"/>
                </a:avLst>
              </a:prstGeom>
              <a:ln>
                <a:headEnd/>
                <a:tailEnd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" name="Text Box 48"/>
              <p:cNvSpPr txBox="1">
                <a:spLocks noChangeArrowheads="1"/>
              </p:cNvSpPr>
              <p:nvPr/>
            </p:nvSpPr>
            <p:spPr bwMode="auto">
              <a:xfrm>
                <a:off x="344" y="3832"/>
                <a:ext cx="1085" cy="288"/>
              </a:xfrm>
              <a:prstGeom prst="rect">
                <a:avLst/>
              </a:prstGeom>
              <a:ln>
                <a:noFill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 defTabSz="993775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993775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993775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993775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993775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9937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9937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9937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9937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b="1" dirty="0"/>
                  <a:t>Service Control Functions</a:t>
                </a:r>
              </a:p>
            </p:txBody>
          </p:sp>
        </p:grpSp>
        <p:sp>
          <p:nvSpPr>
            <p:cNvPr id="44" name="AutoShape 38"/>
            <p:cNvSpPr>
              <a:spLocks noChangeArrowheads="1"/>
            </p:cNvSpPr>
            <p:nvPr/>
          </p:nvSpPr>
          <p:spPr bwMode="auto">
            <a:xfrm>
              <a:off x="2143124" y="902790"/>
              <a:ext cx="4297680" cy="5943600"/>
            </a:xfrm>
            <a:prstGeom prst="roundRect">
              <a:avLst>
                <a:gd name="adj" fmla="val 16667"/>
              </a:avLst>
            </a:prstGeom>
            <a:noFill/>
            <a:ln w="222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5" name="Text Box 40"/>
            <p:cNvSpPr txBox="1">
              <a:spLocks noChangeArrowheads="1"/>
            </p:cNvSpPr>
            <p:nvPr/>
          </p:nvSpPr>
          <p:spPr bwMode="auto">
            <a:xfrm>
              <a:off x="3560763" y="867339"/>
              <a:ext cx="1970087" cy="338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93775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937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/>
                <a:t>Scope of CYBEX</a:t>
              </a:r>
            </a:p>
          </p:txBody>
        </p:sp>
      </p:grpSp>
      <p:sp>
        <p:nvSpPr>
          <p:cNvPr id="46" name="Text Box 49"/>
          <p:cNvSpPr txBox="1">
            <a:spLocks noChangeArrowheads="1"/>
          </p:cNvSpPr>
          <p:nvPr/>
        </p:nvSpPr>
        <p:spPr bwMode="auto">
          <a:xfrm>
            <a:off x="395536" y="1721478"/>
            <a:ext cx="1846517" cy="32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/>
              <a:t>Figure 3/Y.2011</a:t>
            </a:r>
          </a:p>
        </p:txBody>
      </p:sp>
    </p:spTree>
    <p:extLst>
      <p:ext uri="{BB962C8B-B14F-4D97-AF65-F5344CB8AC3E}">
        <p14:creationId xmlns:p14="http://schemas.microsoft.com/office/powerpoint/2010/main" val="127922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CYBEX applied to Future Network Models</a:t>
            </a:r>
            <a:br>
              <a:rPr lang="en-US" dirty="0" smtClean="0"/>
            </a:br>
            <a:r>
              <a:rPr lang="en-US" dirty="0" smtClean="0"/>
              <a:t>toward a NGN/FN security plane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H="1">
            <a:off x="4608637" y="2210718"/>
            <a:ext cx="14288" cy="855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3797425" y="1807965"/>
            <a:ext cx="17541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CYBEX Exchange on NNI Interfaces</a:t>
            </a: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003425" y="2405981"/>
            <a:ext cx="217488" cy="11303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auto">
          <a:xfrm flipH="1">
            <a:off x="1390775" y="2471068"/>
            <a:ext cx="2687638" cy="30495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1522537" y="3209256"/>
            <a:ext cx="2351088" cy="479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1555875" y="3847431"/>
            <a:ext cx="2335213" cy="53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1543175" y="4555456"/>
            <a:ext cx="2324100" cy="4937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179512" y="3034631"/>
            <a:ext cx="406400" cy="2178050"/>
          </a:xfrm>
          <a:prstGeom prst="rect">
            <a:avLst/>
          </a:prstGeom>
          <a:solidFill>
            <a:srgbClr val="C3C8C8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2925887" y="3841081"/>
            <a:ext cx="871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Service Control</a:t>
            </a: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2859212" y="4533231"/>
            <a:ext cx="1047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dirty="0"/>
              <a:t>Transport Stratum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2716337" y="3193381"/>
            <a:ext cx="1235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 dirty="0"/>
              <a:t>Application Support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1790825" y="2601243"/>
            <a:ext cx="1800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/>
              <a:t>NGN Provider A</a:t>
            </a:r>
          </a:p>
        </p:txBody>
      </p:sp>
      <p:sp>
        <p:nvSpPr>
          <p:cNvPr id="36" name="AutoShape 17"/>
          <p:cNvSpPr>
            <a:spLocks noChangeArrowheads="1"/>
          </p:cNvSpPr>
          <p:nvPr/>
        </p:nvSpPr>
        <p:spPr bwMode="auto">
          <a:xfrm>
            <a:off x="697037" y="3436268"/>
            <a:ext cx="390525" cy="10604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625600" y="3583906"/>
            <a:ext cx="549275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 dirty="0"/>
              <a:t>End User Functions</a:t>
            </a:r>
          </a:p>
        </p:txBody>
      </p:sp>
      <p:sp>
        <p:nvSpPr>
          <p:cNvPr id="38" name="Line 19"/>
          <p:cNvSpPr>
            <a:spLocks noChangeShapeType="1"/>
          </p:cNvSpPr>
          <p:nvPr/>
        </p:nvSpPr>
        <p:spPr bwMode="auto">
          <a:xfrm>
            <a:off x="2511550" y="4282406"/>
            <a:ext cx="11113" cy="34925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9" name="Line 20"/>
          <p:cNvSpPr>
            <a:spLocks noChangeShapeType="1"/>
          </p:cNvSpPr>
          <p:nvPr/>
        </p:nvSpPr>
        <p:spPr bwMode="auto">
          <a:xfrm>
            <a:off x="928812" y="4804693"/>
            <a:ext cx="1141413" cy="269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" name="Line 21"/>
          <p:cNvSpPr>
            <a:spLocks noChangeShapeType="1"/>
          </p:cNvSpPr>
          <p:nvPr/>
        </p:nvSpPr>
        <p:spPr bwMode="auto">
          <a:xfrm flipV="1">
            <a:off x="1097087" y="4149056"/>
            <a:ext cx="666750" cy="14288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Line 22"/>
          <p:cNvSpPr>
            <a:spLocks noChangeShapeType="1"/>
          </p:cNvSpPr>
          <p:nvPr/>
        </p:nvSpPr>
        <p:spPr bwMode="auto">
          <a:xfrm>
            <a:off x="1085975" y="3539456"/>
            <a:ext cx="6350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Oval 23"/>
          <p:cNvSpPr>
            <a:spLocks noChangeArrowheads="1"/>
          </p:cNvSpPr>
          <p:nvPr/>
        </p:nvSpPr>
        <p:spPr bwMode="auto">
          <a:xfrm flipH="1">
            <a:off x="1205037" y="3488656"/>
            <a:ext cx="42863" cy="738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 flipH="1">
            <a:off x="192212" y="3055268"/>
            <a:ext cx="396875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Management Functions</a:t>
            </a:r>
          </a:p>
        </p:txBody>
      </p:sp>
      <p:sp>
        <p:nvSpPr>
          <p:cNvPr id="44" name="Line 25"/>
          <p:cNvSpPr>
            <a:spLocks noChangeShapeType="1"/>
          </p:cNvSpPr>
          <p:nvPr/>
        </p:nvSpPr>
        <p:spPr bwMode="auto">
          <a:xfrm>
            <a:off x="2516312" y="3620418"/>
            <a:ext cx="1588" cy="34925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" name="AutoShape 27"/>
          <p:cNvSpPr>
            <a:spLocks noChangeArrowheads="1"/>
          </p:cNvSpPr>
          <p:nvPr/>
        </p:nvSpPr>
        <p:spPr bwMode="auto">
          <a:xfrm>
            <a:off x="2074987" y="3941094"/>
            <a:ext cx="741363" cy="3476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1973387" y="3917281"/>
            <a:ext cx="968375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 b="1" dirty="0" smtClean="0"/>
              <a:t>CYEX</a:t>
            </a:r>
            <a:br>
              <a:rPr lang="en-US" sz="1000" b="1" dirty="0" smtClean="0"/>
            </a:br>
            <a:r>
              <a:rPr lang="en-US" sz="1000" b="1" dirty="0" smtClean="0"/>
              <a:t>Functions</a:t>
            </a:r>
            <a:endParaRPr lang="en-US" sz="1000" b="1" dirty="0"/>
          </a:p>
          <a:p>
            <a:pPr algn="ctr" eaLnBrk="1" hangingPunct="1">
              <a:spcBef>
                <a:spcPct val="50000"/>
              </a:spcBef>
            </a:pPr>
            <a:endParaRPr lang="en-US" sz="1000" b="1" dirty="0"/>
          </a:p>
        </p:txBody>
      </p:sp>
      <p:sp>
        <p:nvSpPr>
          <p:cNvPr id="47" name="Line 29"/>
          <p:cNvSpPr>
            <a:spLocks noChangeShapeType="1"/>
          </p:cNvSpPr>
          <p:nvPr/>
        </p:nvSpPr>
        <p:spPr bwMode="auto">
          <a:xfrm flipV="1">
            <a:off x="563687" y="4885656"/>
            <a:ext cx="1554163" cy="142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>
            <a:off x="563687" y="3388643"/>
            <a:ext cx="1508125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9" name="Line 31"/>
          <p:cNvSpPr>
            <a:spLocks noChangeShapeType="1"/>
          </p:cNvSpPr>
          <p:nvPr/>
        </p:nvSpPr>
        <p:spPr bwMode="auto">
          <a:xfrm flipV="1">
            <a:off x="593850" y="4227978"/>
            <a:ext cx="1479550" cy="142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" name="AutoShape 33"/>
          <p:cNvSpPr>
            <a:spLocks noChangeArrowheads="1"/>
          </p:cNvSpPr>
          <p:nvPr/>
        </p:nvSpPr>
        <p:spPr bwMode="auto">
          <a:xfrm>
            <a:off x="2095625" y="4631656"/>
            <a:ext cx="741363" cy="3476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1994025" y="4607843"/>
            <a:ext cx="968375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 b="1" dirty="0" smtClean="0"/>
              <a:t>CYBEX</a:t>
            </a:r>
            <a:br>
              <a:rPr lang="en-US" sz="1000" b="1" dirty="0" smtClean="0"/>
            </a:br>
            <a:r>
              <a:rPr lang="en-US" sz="1000" b="1" dirty="0" smtClean="0"/>
              <a:t>Functions</a:t>
            </a:r>
            <a:endParaRPr lang="en-US" sz="1000" b="1" dirty="0"/>
          </a:p>
          <a:p>
            <a:pPr algn="ctr" eaLnBrk="1" hangingPunct="1">
              <a:spcBef>
                <a:spcPct val="50000"/>
              </a:spcBef>
            </a:pPr>
            <a:endParaRPr lang="en-US" sz="1000" b="1" dirty="0"/>
          </a:p>
        </p:txBody>
      </p:sp>
      <p:sp>
        <p:nvSpPr>
          <p:cNvPr id="52" name="AutoShape 36"/>
          <p:cNvSpPr>
            <a:spLocks noChangeArrowheads="1"/>
          </p:cNvSpPr>
          <p:nvPr/>
        </p:nvSpPr>
        <p:spPr bwMode="auto">
          <a:xfrm>
            <a:off x="2074987" y="3260056"/>
            <a:ext cx="741363" cy="3476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" name="Text Box 37"/>
          <p:cNvSpPr txBox="1">
            <a:spLocks noChangeArrowheads="1"/>
          </p:cNvSpPr>
          <p:nvPr/>
        </p:nvSpPr>
        <p:spPr bwMode="auto">
          <a:xfrm>
            <a:off x="1940946" y="3245768"/>
            <a:ext cx="968375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 b="1" dirty="0" smtClean="0"/>
              <a:t>CYBEX </a:t>
            </a:r>
            <a:r>
              <a:rPr lang="en-US" sz="1000" b="1" dirty="0"/>
              <a:t>Functions</a:t>
            </a:r>
          </a:p>
          <a:p>
            <a:pPr algn="ctr" eaLnBrk="1" hangingPunct="1">
              <a:spcBef>
                <a:spcPct val="50000"/>
              </a:spcBef>
            </a:pPr>
            <a:endParaRPr lang="en-US" sz="1000" b="1" dirty="0"/>
          </a:p>
        </p:txBody>
      </p:sp>
      <p:sp>
        <p:nvSpPr>
          <p:cNvPr id="54" name="Rounded Rectangle 53"/>
          <p:cNvSpPr/>
          <p:nvPr/>
        </p:nvSpPr>
        <p:spPr bwMode="auto">
          <a:xfrm>
            <a:off x="1578100" y="2979068"/>
            <a:ext cx="644525" cy="2225675"/>
          </a:xfrm>
          <a:prstGeom prst="roundRect">
            <a:avLst/>
          </a:prstGeom>
          <a:solidFill>
            <a:schemeClr val="bg1">
              <a:alpha val="65882"/>
            </a:schemeClr>
          </a:solidFill>
          <a:ln>
            <a:solidFill>
              <a:schemeClr val="tx1"/>
            </a:solidFill>
          </a:ln>
          <a:scene3d>
            <a:camera prst="isometricOffAxis2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CYBEX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5" name="Line 39"/>
          <p:cNvSpPr>
            <a:spLocks noChangeShapeType="1"/>
          </p:cNvSpPr>
          <p:nvPr/>
        </p:nvSpPr>
        <p:spPr bwMode="auto">
          <a:xfrm>
            <a:off x="577975" y="3937918"/>
            <a:ext cx="101600" cy="15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6" name="Line 40"/>
          <p:cNvSpPr>
            <a:spLocks noChangeShapeType="1"/>
          </p:cNvSpPr>
          <p:nvPr/>
        </p:nvSpPr>
        <p:spPr bwMode="auto">
          <a:xfrm>
            <a:off x="941512" y="4491956"/>
            <a:ext cx="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7" name="AutoShape 41"/>
          <p:cNvSpPr>
            <a:spLocks noChangeArrowheads="1"/>
          </p:cNvSpPr>
          <p:nvPr/>
        </p:nvSpPr>
        <p:spPr bwMode="auto">
          <a:xfrm>
            <a:off x="5073775" y="2447256"/>
            <a:ext cx="2687638" cy="30495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" name="Rectangle 42"/>
          <p:cNvSpPr>
            <a:spLocks noChangeArrowheads="1"/>
          </p:cNvSpPr>
          <p:nvPr/>
        </p:nvSpPr>
        <p:spPr bwMode="auto">
          <a:xfrm flipH="1">
            <a:off x="5278562" y="3185443"/>
            <a:ext cx="2351088" cy="4794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9" name="Rectangle 43"/>
          <p:cNvSpPr>
            <a:spLocks noChangeArrowheads="1"/>
          </p:cNvSpPr>
          <p:nvPr/>
        </p:nvSpPr>
        <p:spPr bwMode="auto">
          <a:xfrm flipH="1">
            <a:off x="5272212" y="3834731"/>
            <a:ext cx="2335213" cy="53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" name="Rectangle 44"/>
          <p:cNvSpPr>
            <a:spLocks noChangeArrowheads="1"/>
          </p:cNvSpPr>
          <p:nvPr/>
        </p:nvSpPr>
        <p:spPr bwMode="auto">
          <a:xfrm flipH="1">
            <a:off x="5284912" y="4531643"/>
            <a:ext cx="2324100" cy="4937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" name="Rectangle 45"/>
          <p:cNvSpPr>
            <a:spLocks noChangeArrowheads="1"/>
          </p:cNvSpPr>
          <p:nvPr/>
        </p:nvSpPr>
        <p:spPr bwMode="auto">
          <a:xfrm flipH="1">
            <a:off x="8566275" y="3010818"/>
            <a:ext cx="406400" cy="2178050"/>
          </a:xfrm>
          <a:prstGeom prst="rect">
            <a:avLst/>
          </a:prstGeom>
          <a:solidFill>
            <a:srgbClr val="C3C8C8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" name="Text Box 46"/>
          <p:cNvSpPr txBox="1">
            <a:spLocks noChangeArrowheads="1"/>
          </p:cNvSpPr>
          <p:nvPr/>
        </p:nvSpPr>
        <p:spPr bwMode="auto">
          <a:xfrm flipH="1">
            <a:off x="5370637" y="3845843"/>
            <a:ext cx="871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dirty="0"/>
              <a:t>Service Control</a:t>
            </a:r>
          </a:p>
        </p:txBody>
      </p:sp>
      <p:sp>
        <p:nvSpPr>
          <p:cNvPr id="63" name="Text Box 47"/>
          <p:cNvSpPr txBox="1">
            <a:spLocks noChangeArrowheads="1"/>
          </p:cNvSpPr>
          <p:nvPr/>
        </p:nvSpPr>
        <p:spPr bwMode="auto">
          <a:xfrm flipH="1">
            <a:off x="5348412" y="4509418"/>
            <a:ext cx="1047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Transport Stratum</a:t>
            </a:r>
          </a:p>
        </p:txBody>
      </p:sp>
      <p:sp>
        <p:nvSpPr>
          <p:cNvPr id="64" name="Text Box 48"/>
          <p:cNvSpPr txBox="1">
            <a:spLocks noChangeArrowheads="1"/>
          </p:cNvSpPr>
          <p:nvPr/>
        </p:nvSpPr>
        <p:spPr bwMode="auto">
          <a:xfrm flipH="1">
            <a:off x="5232525" y="3190206"/>
            <a:ext cx="1235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 dirty="0"/>
              <a:t>Application Support</a:t>
            </a:r>
          </a:p>
        </p:txBody>
      </p:sp>
      <p:sp>
        <p:nvSpPr>
          <p:cNvPr id="65" name="Text Box 49"/>
          <p:cNvSpPr txBox="1">
            <a:spLocks noChangeArrowheads="1"/>
          </p:cNvSpPr>
          <p:nvPr/>
        </p:nvSpPr>
        <p:spPr bwMode="auto">
          <a:xfrm flipH="1">
            <a:off x="5561137" y="2577431"/>
            <a:ext cx="1800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/>
              <a:t>NGN Provider B</a:t>
            </a:r>
          </a:p>
        </p:txBody>
      </p:sp>
      <p:sp>
        <p:nvSpPr>
          <p:cNvPr id="66" name="AutoShape 50"/>
          <p:cNvSpPr>
            <a:spLocks noChangeArrowheads="1"/>
          </p:cNvSpPr>
          <p:nvPr/>
        </p:nvSpPr>
        <p:spPr bwMode="auto">
          <a:xfrm flipH="1">
            <a:off x="8064625" y="3412456"/>
            <a:ext cx="390525" cy="10604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7" name="Text Box 51"/>
          <p:cNvSpPr txBox="1">
            <a:spLocks noChangeArrowheads="1"/>
          </p:cNvSpPr>
          <p:nvPr/>
        </p:nvSpPr>
        <p:spPr bwMode="auto">
          <a:xfrm flipH="1">
            <a:off x="7977312" y="3560093"/>
            <a:ext cx="549275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/>
              <a:t>End User Functions</a:t>
            </a:r>
          </a:p>
        </p:txBody>
      </p:sp>
      <p:sp>
        <p:nvSpPr>
          <p:cNvPr id="68" name="Line 52"/>
          <p:cNvSpPr>
            <a:spLocks noChangeShapeType="1"/>
          </p:cNvSpPr>
          <p:nvPr/>
        </p:nvSpPr>
        <p:spPr bwMode="auto">
          <a:xfrm flipH="1">
            <a:off x="6658100" y="4258593"/>
            <a:ext cx="11113" cy="34925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9" name="Line 53"/>
          <p:cNvSpPr>
            <a:spLocks noChangeShapeType="1"/>
          </p:cNvSpPr>
          <p:nvPr/>
        </p:nvSpPr>
        <p:spPr bwMode="auto">
          <a:xfrm flipH="1" flipV="1">
            <a:off x="7066087" y="4779293"/>
            <a:ext cx="1157288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" name="Line 54"/>
          <p:cNvSpPr>
            <a:spLocks noChangeShapeType="1"/>
          </p:cNvSpPr>
          <p:nvPr/>
        </p:nvSpPr>
        <p:spPr bwMode="auto">
          <a:xfrm flipH="1" flipV="1">
            <a:off x="7388350" y="4125243"/>
            <a:ext cx="666750" cy="14288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" name="Line 55"/>
          <p:cNvSpPr>
            <a:spLocks noChangeShapeType="1"/>
          </p:cNvSpPr>
          <p:nvPr/>
        </p:nvSpPr>
        <p:spPr bwMode="auto">
          <a:xfrm flipH="1">
            <a:off x="7431212" y="3515643"/>
            <a:ext cx="6350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" name="Oval 56"/>
          <p:cNvSpPr>
            <a:spLocks noChangeArrowheads="1"/>
          </p:cNvSpPr>
          <p:nvPr/>
        </p:nvSpPr>
        <p:spPr bwMode="auto">
          <a:xfrm>
            <a:off x="7904287" y="3464843"/>
            <a:ext cx="42863" cy="7381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" name="Text Box 57"/>
          <p:cNvSpPr txBox="1">
            <a:spLocks noChangeArrowheads="1"/>
          </p:cNvSpPr>
          <p:nvPr/>
        </p:nvSpPr>
        <p:spPr bwMode="auto">
          <a:xfrm>
            <a:off x="8563100" y="3031456"/>
            <a:ext cx="396875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Management Functions</a:t>
            </a:r>
          </a:p>
        </p:txBody>
      </p:sp>
      <p:sp>
        <p:nvSpPr>
          <p:cNvPr id="74" name="Line 58"/>
          <p:cNvSpPr>
            <a:spLocks noChangeShapeType="1"/>
          </p:cNvSpPr>
          <p:nvPr/>
        </p:nvSpPr>
        <p:spPr bwMode="auto">
          <a:xfrm flipH="1">
            <a:off x="6662862" y="3596606"/>
            <a:ext cx="1588" cy="34925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5" name="AutoShape 60"/>
          <p:cNvSpPr>
            <a:spLocks noChangeArrowheads="1"/>
          </p:cNvSpPr>
          <p:nvPr/>
        </p:nvSpPr>
        <p:spPr bwMode="auto">
          <a:xfrm flipH="1">
            <a:off x="6364413" y="3917281"/>
            <a:ext cx="741363" cy="3476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" name="Text Box 61"/>
          <p:cNvSpPr txBox="1">
            <a:spLocks noChangeArrowheads="1"/>
          </p:cNvSpPr>
          <p:nvPr/>
        </p:nvSpPr>
        <p:spPr bwMode="auto">
          <a:xfrm flipH="1">
            <a:off x="6239000" y="3893468"/>
            <a:ext cx="968375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 b="1" dirty="0" err="1" smtClean="0"/>
              <a:t>Cybex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Functions</a:t>
            </a:r>
            <a:endParaRPr lang="en-US" sz="1000" b="1" dirty="0"/>
          </a:p>
          <a:p>
            <a:pPr algn="ctr" eaLnBrk="1" hangingPunct="1">
              <a:spcBef>
                <a:spcPct val="50000"/>
              </a:spcBef>
            </a:pPr>
            <a:endParaRPr lang="en-US" sz="1000" b="1" dirty="0"/>
          </a:p>
        </p:txBody>
      </p:sp>
      <p:sp>
        <p:nvSpPr>
          <p:cNvPr id="77" name="Line 62"/>
          <p:cNvSpPr>
            <a:spLocks noChangeShapeType="1"/>
          </p:cNvSpPr>
          <p:nvPr/>
        </p:nvSpPr>
        <p:spPr bwMode="auto">
          <a:xfrm flipH="1" flipV="1">
            <a:off x="7107362" y="4876131"/>
            <a:ext cx="1481138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8" name="Line 63"/>
          <p:cNvSpPr>
            <a:spLocks noChangeShapeType="1"/>
          </p:cNvSpPr>
          <p:nvPr/>
        </p:nvSpPr>
        <p:spPr bwMode="auto">
          <a:xfrm flipH="1">
            <a:off x="7108950" y="3364831"/>
            <a:ext cx="147955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9" name="Line 64"/>
          <p:cNvSpPr>
            <a:spLocks noChangeShapeType="1"/>
          </p:cNvSpPr>
          <p:nvPr/>
        </p:nvSpPr>
        <p:spPr bwMode="auto">
          <a:xfrm flipH="1" flipV="1">
            <a:off x="7093075" y="4218453"/>
            <a:ext cx="1465263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0" name="AutoShape 66"/>
          <p:cNvSpPr>
            <a:spLocks noChangeArrowheads="1"/>
          </p:cNvSpPr>
          <p:nvPr/>
        </p:nvSpPr>
        <p:spPr bwMode="auto">
          <a:xfrm flipH="1">
            <a:off x="6343775" y="4607844"/>
            <a:ext cx="741363" cy="3476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" name="Text Box 67"/>
          <p:cNvSpPr txBox="1">
            <a:spLocks noChangeArrowheads="1"/>
          </p:cNvSpPr>
          <p:nvPr/>
        </p:nvSpPr>
        <p:spPr bwMode="auto">
          <a:xfrm flipH="1">
            <a:off x="6218362" y="4584031"/>
            <a:ext cx="968375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 b="1" dirty="0" smtClean="0"/>
              <a:t>CYBEX</a:t>
            </a:r>
            <a:br>
              <a:rPr lang="en-US" sz="1000" b="1" dirty="0" smtClean="0"/>
            </a:br>
            <a:r>
              <a:rPr lang="en-US" sz="1000" b="1" dirty="0" smtClean="0"/>
              <a:t>Functions</a:t>
            </a:r>
            <a:endParaRPr lang="en-US" sz="1000" b="1" dirty="0"/>
          </a:p>
          <a:p>
            <a:pPr algn="ctr" eaLnBrk="1" hangingPunct="1">
              <a:spcBef>
                <a:spcPct val="50000"/>
              </a:spcBef>
            </a:pPr>
            <a:endParaRPr lang="en-US" sz="1000" b="1" dirty="0"/>
          </a:p>
        </p:txBody>
      </p:sp>
      <p:sp>
        <p:nvSpPr>
          <p:cNvPr id="82" name="AutoShape 69"/>
          <p:cNvSpPr>
            <a:spLocks noChangeArrowheads="1"/>
          </p:cNvSpPr>
          <p:nvPr/>
        </p:nvSpPr>
        <p:spPr bwMode="auto">
          <a:xfrm flipH="1">
            <a:off x="6364413" y="3236244"/>
            <a:ext cx="741363" cy="3476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3" name="Text Box 70"/>
          <p:cNvSpPr txBox="1">
            <a:spLocks noChangeArrowheads="1"/>
          </p:cNvSpPr>
          <p:nvPr/>
        </p:nvSpPr>
        <p:spPr bwMode="auto">
          <a:xfrm flipH="1">
            <a:off x="6239000" y="3212431"/>
            <a:ext cx="968375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 b="1" dirty="0" smtClean="0"/>
              <a:t>CYBEX</a:t>
            </a:r>
            <a:br>
              <a:rPr lang="en-US" sz="1000" b="1" dirty="0" smtClean="0"/>
            </a:br>
            <a:r>
              <a:rPr lang="en-US" sz="1000" b="1" dirty="0" smtClean="0"/>
              <a:t>Functions</a:t>
            </a:r>
            <a:endParaRPr lang="en-US" sz="1000" b="1" dirty="0"/>
          </a:p>
          <a:p>
            <a:pPr algn="ctr" eaLnBrk="1" hangingPunct="1">
              <a:spcBef>
                <a:spcPct val="50000"/>
              </a:spcBef>
            </a:pPr>
            <a:endParaRPr lang="en-US" sz="1000" b="1" dirty="0"/>
          </a:p>
        </p:txBody>
      </p:sp>
      <p:sp>
        <p:nvSpPr>
          <p:cNvPr id="84" name="Line 71"/>
          <p:cNvSpPr>
            <a:spLocks noChangeShapeType="1"/>
          </p:cNvSpPr>
          <p:nvPr/>
        </p:nvSpPr>
        <p:spPr bwMode="auto">
          <a:xfrm flipH="1">
            <a:off x="8472612" y="3914106"/>
            <a:ext cx="101600" cy="15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" name="Line 72"/>
          <p:cNvSpPr>
            <a:spLocks noChangeShapeType="1"/>
          </p:cNvSpPr>
          <p:nvPr/>
        </p:nvSpPr>
        <p:spPr bwMode="auto">
          <a:xfrm flipH="1">
            <a:off x="8210675" y="4468143"/>
            <a:ext cx="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6" name="Rounded Rectangle 5"/>
          <p:cNvSpPr/>
          <p:nvPr/>
        </p:nvSpPr>
        <p:spPr bwMode="auto">
          <a:xfrm>
            <a:off x="6928457" y="3002881"/>
            <a:ext cx="644525" cy="2225675"/>
          </a:xfrm>
          <a:prstGeom prst="roundRect">
            <a:avLst/>
          </a:prstGeom>
          <a:solidFill>
            <a:schemeClr val="bg1">
              <a:alpha val="65882"/>
            </a:schemeClr>
          </a:solidFill>
          <a:ln>
            <a:solidFill>
              <a:schemeClr val="tx1"/>
            </a:solidFill>
          </a:ln>
          <a:scene3d>
            <a:camera prst="isometricOffAxis2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</a:rPr>
              <a:t>CYBEX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7" name="Line 74"/>
          <p:cNvSpPr>
            <a:spLocks noChangeShapeType="1"/>
          </p:cNvSpPr>
          <p:nvPr/>
        </p:nvSpPr>
        <p:spPr bwMode="auto">
          <a:xfrm>
            <a:off x="3857750" y="3464843"/>
            <a:ext cx="1414463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8" name="Line 75"/>
          <p:cNvSpPr>
            <a:spLocks noChangeShapeType="1"/>
          </p:cNvSpPr>
          <p:nvPr/>
        </p:nvSpPr>
        <p:spPr bwMode="auto">
          <a:xfrm flipV="1">
            <a:off x="3857750" y="4091906"/>
            <a:ext cx="1414463" cy="14288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9" name="Line 76"/>
          <p:cNvSpPr>
            <a:spLocks noChangeShapeType="1"/>
          </p:cNvSpPr>
          <p:nvPr/>
        </p:nvSpPr>
        <p:spPr bwMode="auto">
          <a:xfrm>
            <a:off x="2194475" y="4791993"/>
            <a:ext cx="4767745" cy="0"/>
          </a:xfrm>
          <a:prstGeom prst="line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0" name="Text Box 77"/>
          <p:cNvSpPr txBox="1">
            <a:spLocks noChangeArrowheads="1"/>
          </p:cNvSpPr>
          <p:nvPr/>
        </p:nvSpPr>
        <p:spPr bwMode="auto">
          <a:xfrm>
            <a:off x="7453437" y="1700808"/>
            <a:ext cx="1463675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CYBEX Exchange on UNI Interfaces</a:t>
            </a:r>
          </a:p>
        </p:txBody>
      </p:sp>
      <p:sp>
        <p:nvSpPr>
          <p:cNvPr id="91" name="Line 78"/>
          <p:cNvSpPr>
            <a:spLocks noChangeShapeType="1"/>
          </p:cNvSpPr>
          <p:nvPr/>
        </p:nvSpPr>
        <p:spPr bwMode="auto">
          <a:xfrm flipH="1">
            <a:off x="7878887" y="2326606"/>
            <a:ext cx="247650" cy="11588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" name="Oval 79"/>
          <p:cNvSpPr>
            <a:spLocks noChangeArrowheads="1"/>
          </p:cNvSpPr>
          <p:nvPr/>
        </p:nvSpPr>
        <p:spPr bwMode="auto">
          <a:xfrm flipH="1">
            <a:off x="4608637" y="3291806"/>
            <a:ext cx="42863" cy="1101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93" name="Straight Connector 92"/>
          <p:cNvCxnSpPr/>
          <p:nvPr/>
        </p:nvCxnSpPr>
        <p:spPr bwMode="auto">
          <a:xfrm flipV="1">
            <a:off x="7520112" y="3934745"/>
            <a:ext cx="523393" cy="31748"/>
          </a:xfrm>
          <a:prstGeom prst="line">
            <a:avLst/>
          </a:prstGeom>
          <a:ln w="38100">
            <a:solidFill>
              <a:schemeClr val="tx1"/>
            </a:solidFill>
            <a:prstDash val="sysDash"/>
            <a:tailEnd type="oval"/>
          </a:ln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30"/>
          <p:cNvCxnSpPr/>
          <p:nvPr/>
        </p:nvCxnSpPr>
        <p:spPr bwMode="auto">
          <a:xfrm flipV="1">
            <a:off x="2194475" y="5023769"/>
            <a:ext cx="293262" cy="81755"/>
          </a:xfrm>
          <a:prstGeom prst="line">
            <a:avLst/>
          </a:prstGeom>
          <a:ln w="38100">
            <a:solidFill>
              <a:schemeClr val="tx1"/>
            </a:solidFill>
            <a:prstDash val="sysDash"/>
            <a:tailEnd type="oval"/>
          </a:ln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30"/>
          <p:cNvCxnSpPr/>
          <p:nvPr/>
        </p:nvCxnSpPr>
        <p:spPr bwMode="auto">
          <a:xfrm flipV="1">
            <a:off x="7461856" y="4625306"/>
            <a:ext cx="1125056" cy="206375"/>
          </a:xfrm>
          <a:prstGeom prst="line">
            <a:avLst/>
          </a:prstGeom>
          <a:ln w="38100">
            <a:solidFill>
              <a:schemeClr val="tx1"/>
            </a:solidFill>
            <a:prstDash val="sysDash"/>
            <a:tailEnd type="oval"/>
          </a:ln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30"/>
          <p:cNvCxnSpPr/>
          <p:nvPr/>
        </p:nvCxnSpPr>
        <p:spPr bwMode="auto">
          <a:xfrm flipV="1">
            <a:off x="2222625" y="4349081"/>
            <a:ext cx="228600" cy="84137"/>
          </a:xfrm>
          <a:prstGeom prst="line">
            <a:avLst/>
          </a:prstGeom>
          <a:ln>
            <a:prstDash val="sysDash"/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30"/>
          <p:cNvCxnSpPr/>
          <p:nvPr/>
        </p:nvCxnSpPr>
        <p:spPr bwMode="auto">
          <a:xfrm>
            <a:off x="2156846" y="3629563"/>
            <a:ext cx="327025" cy="1588"/>
          </a:xfrm>
          <a:prstGeom prst="line">
            <a:avLst/>
          </a:prstGeom>
          <a:ln w="38100">
            <a:solidFill>
              <a:schemeClr val="tx1">
                <a:alpha val="98000"/>
              </a:schemeClr>
            </a:solidFill>
            <a:prstDash val="sysDash"/>
            <a:tailEnd type="oval"/>
          </a:ln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 bwMode="auto">
          <a:xfrm>
            <a:off x="809955" y="3904581"/>
            <a:ext cx="1097280" cy="1588"/>
          </a:xfrm>
          <a:prstGeom prst="line">
            <a:avLst/>
          </a:prstGeom>
          <a:ln w="44450">
            <a:solidFill>
              <a:schemeClr val="tx1"/>
            </a:solidFill>
            <a:prstDash val="sysDash"/>
            <a:headEnd type="oval"/>
          </a:ln>
          <a:scene3d>
            <a:camera prst="isometricOffAxis1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90"/>
          <p:cNvSpPr txBox="1">
            <a:spLocks noChangeArrowheads="1"/>
          </p:cNvSpPr>
          <p:nvPr/>
        </p:nvSpPr>
        <p:spPr bwMode="auto">
          <a:xfrm>
            <a:off x="257300" y="1700808"/>
            <a:ext cx="1463675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937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37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3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/>
              <a:t>CYBEX Exchange on UNI Interfaces</a:t>
            </a:r>
          </a:p>
        </p:txBody>
      </p:sp>
      <p:cxnSp>
        <p:nvCxnSpPr>
          <p:cNvPr id="100" name="Straight Connector 30"/>
          <p:cNvCxnSpPr/>
          <p:nvPr/>
        </p:nvCxnSpPr>
        <p:spPr bwMode="auto">
          <a:xfrm flipH="1" flipV="1">
            <a:off x="6735888" y="3550569"/>
            <a:ext cx="192569" cy="157162"/>
          </a:xfrm>
          <a:prstGeom prst="line">
            <a:avLst/>
          </a:prstGeom>
          <a:ln w="38100">
            <a:solidFill>
              <a:schemeClr val="tx1">
                <a:alpha val="98000"/>
              </a:schemeClr>
            </a:solidFill>
            <a:prstDash val="sysDash"/>
            <a:tailEnd type="oval"/>
          </a:ln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30"/>
          <p:cNvCxnSpPr/>
          <p:nvPr/>
        </p:nvCxnSpPr>
        <p:spPr bwMode="auto">
          <a:xfrm flipH="1" flipV="1">
            <a:off x="6735888" y="4269706"/>
            <a:ext cx="192569" cy="157162"/>
          </a:xfrm>
          <a:prstGeom prst="line">
            <a:avLst/>
          </a:prstGeom>
          <a:ln w="38100">
            <a:solidFill>
              <a:schemeClr val="tx1">
                <a:alpha val="98000"/>
              </a:schemeClr>
            </a:solidFill>
            <a:prstDash val="sysDash"/>
            <a:tailEnd type="oval"/>
          </a:ln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30"/>
          <p:cNvCxnSpPr/>
          <p:nvPr/>
        </p:nvCxnSpPr>
        <p:spPr bwMode="auto">
          <a:xfrm flipH="1" flipV="1">
            <a:off x="6803322" y="4948362"/>
            <a:ext cx="192569" cy="157162"/>
          </a:xfrm>
          <a:prstGeom prst="line">
            <a:avLst/>
          </a:prstGeom>
          <a:ln w="38100">
            <a:solidFill>
              <a:schemeClr val="tx1">
                <a:alpha val="98000"/>
              </a:schemeClr>
            </a:solidFill>
            <a:prstDash val="sysDash"/>
            <a:tailEnd type="oval"/>
          </a:ln>
          <a:scene3d>
            <a:camera prst="isometricOffAxis1Righ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22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CYBEX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fontScale="70000" lnSpcReduction="20000"/>
          </a:bodyPr>
          <a:lstStyle/>
          <a:p>
            <a:pPr>
              <a:buSzPct val="75000"/>
              <a:buBlip>
                <a:blip r:embed="rId2"/>
              </a:buBlip>
            </a:pPr>
            <a:r>
              <a:rPr lang="en-US" dirty="0" smtClean="0"/>
              <a:t>The new cybersecurity paradigm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/>
              <a:t>know </a:t>
            </a:r>
            <a:r>
              <a:rPr lang="en-US" dirty="0"/>
              <a:t>your weaknesses</a:t>
            </a:r>
          </a:p>
          <a:p>
            <a:pPr lvl="2">
              <a:buSzPct val="75000"/>
              <a:buBlip>
                <a:blip r:embed="rId2"/>
              </a:buBlip>
            </a:pPr>
            <a:r>
              <a:rPr lang="en-US" dirty="0"/>
              <a:t>minimize the  vulnerabilities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/>
              <a:t>know your attacks</a:t>
            </a:r>
          </a:p>
          <a:p>
            <a:pPr lvl="2">
              <a:buSzPct val="75000"/>
              <a:buBlip>
                <a:blip r:embed="rId2"/>
              </a:buBlip>
            </a:pPr>
            <a:r>
              <a:rPr lang="en-US" dirty="0" smtClean="0"/>
              <a:t>share </a:t>
            </a:r>
            <a:r>
              <a:rPr lang="en-US" dirty="0"/>
              <a:t>the heuristics within trust </a:t>
            </a:r>
            <a:r>
              <a:rPr lang="en-US" dirty="0" smtClean="0"/>
              <a:t>communities</a:t>
            </a:r>
          </a:p>
          <a:p>
            <a:pPr>
              <a:buSzPct val="75000"/>
              <a:buBlip>
                <a:blip r:embed="rId2"/>
              </a:buBlip>
            </a:pPr>
            <a:r>
              <a:rPr lang="en-US" dirty="0" smtClean="0"/>
              <a:t>CYBEX – techniques for the new paradigm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/>
              <a:t>Weakness</a:t>
            </a:r>
            <a:r>
              <a:rPr lang="en-US" dirty="0"/>
              <a:t>, vulnerability and state 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/>
              <a:t>Event</a:t>
            </a:r>
            <a:r>
              <a:rPr lang="en-US" dirty="0"/>
              <a:t>, incident, and heuristics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/>
              <a:t>Information </a:t>
            </a:r>
            <a:r>
              <a:rPr lang="en-US" dirty="0"/>
              <a:t>exchange policy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/>
              <a:t>Identification</a:t>
            </a:r>
            <a:r>
              <a:rPr lang="en-US" dirty="0"/>
              <a:t>, discovery, and query 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/>
              <a:t>Identity </a:t>
            </a:r>
            <a:r>
              <a:rPr lang="en-US" dirty="0"/>
              <a:t>assurance 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/>
              <a:t>Exchange </a:t>
            </a:r>
            <a:r>
              <a:rPr lang="en-US" dirty="0"/>
              <a:t>protocols </a:t>
            </a:r>
            <a:endParaRPr lang="en-US" dirty="0" smtClean="0"/>
          </a:p>
          <a:p>
            <a:pPr>
              <a:buSzPct val="75000"/>
              <a:buBlip>
                <a:blip r:embed="rId2"/>
              </a:buBlip>
            </a:pPr>
            <a:r>
              <a:rPr lang="en-US" dirty="0" smtClean="0"/>
              <a:t>X.1500 culminates a broadly supported 2-year effort</a:t>
            </a:r>
          </a:p>
          <a:p>
            <a:pPr>
              <a:buSzPct val="75000"/>
              <a:buBlip>
                <a:blip r:embed="rId2"/>
              </a:buBlip>
            </a:pPr>
            <a:r>
              <a:rPr lang="en-US" dirty="0" smtClean="0"/>
              <a:t>Consists of a non-prescriptive, extensible, complementary “collection of tools” that can be used as needed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0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Today’s Reality</a:t>
            </a:r>
            <a:endParaRPr lang="en-US" dirty="0">
              <a:solidFill>
                <a:srgbClr val="151EC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752528"/>
          </a:xfrm>
        </p:spPr>
        <p:txBody>
          <a:bodyPr>
            <a:normAutofit fontScale="92500"/>
          </a:bodyPr>
          <a:lstStyle/>
          <a:p>
            <a:pPr>
              <a:buSzPct val="75000"/>
              <a:buBlip>
                <a:blip r:embed="rId2"/>
              </a:buBlip>
            </a:pPr>
            <a:r>
              <a:rPr lang="en-US" dirty="0" smtClean="0">
                <a:solidFill>
                  <a:srgbClr val="151ECD"/>
                </a:solidFill>
              </a:rPr>
              <a:t>“</a:t>
            </a:r>
            <a:r>
              <a:rPr lang="en-US" dirty="0">
                <a:solidFill>
                  <a:srgbClr val="151ECD"/>
                </a:solidFill>
              </a:rPr>
              <a:t>security by design” is not a reasonable objective today, as </a:t>
            </a:r>
            <a:r>
              <a:rPr lang="en-US" dirty="0" smtClean="0">
                <a:solidFill>
                  <a:srgbClr val="151ECD"/>
                </a:solidFill>
              </a:rPr>
              <a:t>the code/systems </a:t>
            </a:r>
            <a:r>
              <a:rPr lang="en-US" dirty="0">
                <a:solidFill>
                  <a:srgbClr val="151ECD"/>
                </a:solidFill>
              </a:rPr>
              <a:t>are too </a:t>
            </a:r>
            <a:r>
              <a:rPr lang="en-US" dirty="0" smtClean="0">
                <a:solidFill>
                  <a:srgbClr val="151ECD"/>
                </a:solidFill>
              </a:rPr>
              <a:t>complex, distributed, autonomous </a:t>
            </a:r>
            <a:r>
              <a:rPr lang="en-US" dirty="0">
                <a:solidFill>
                  <a:srgbClr val="151ECD"/>
                </a:solidFill>
              </a:rPr>
              <a:t>and constantly changing</a:t>
            </a:r>
          </a:p>
          <a:p>
            <a:pPr>
              <a:buSzPct val="75000"/>
              <a:buBlip>
                <a:blip r:embed="rId2"/>
              </a:buBlip>
            </a:pPr>
            <a:r>
              <a:rPr lang="en-US" dirty="0" smtClean="0">
                <a:solidFill>
                  <a:srgbClr val="151ECD"/>
                </a:solidFill>
              </a:rPr>
              <a:t>Common global protocol </a:t>
            </a:r>
            <a:r>
              <a:rPr lang="en-US" dirty="0">
                <a:solidFill>
                  <a:srgbClr val="151ECD"/>
                </a:solidFill>
              </a:rPr>
              <a:t>platforms for the trusted exchange of information </a:t>
            </a:r>
            <a:r>
              <a:rPr lang="en-US" dirty="0" smtClean="0">
                <a:solidFill>
                  <a:srgbClr val="151ECD"/>
                </a:solidFill>
              </a:rPr>
              <a:t>are essential</a:t>
            </a:r>
          </a:p>
          <a:p>
            <a:pPr>
              <a:buSzPct val="75000"/>
              <a:buBlip>
                <a:blip r:embed="rId2"/>
              </a:buBlip>
            </a:pPr>
            <a:r>
              <a:rPr lang="en-US" dirty="0" smtClean="0">
                <a:solidFill>
                  <a:srgbClr val="151ECD"/>
                </a:solidFill>
              </a:rPr>
              <a:t>A distributed, “security management” network plane that supports autonomy is emerging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/>
              <a:t>Single “national </a:t>
            </a:r>
            <a:r>
              <a:rPr lang="en-US" dirty="0" err="1" smtClean="0"/>
              <a:t>centres</a:t>
            </a:r>
            <a:r>
              <a:rPr lang="en-US" dirty="0" smtClean="0"/>
              <a:t>” for this purpose are not feasible and would represent a massive vulnerability</a:t>
            </a:r>
            <a:endParaRPr lang="en-US" dirty="0" smtClean="0">
              <a:solidFill>
                <a:srgbClr val="151EC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9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CYBEX Facilitates a Global Cybersecurity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68658" y="5010704"/>
            <a:ext cx="1342085" cy="711200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000"/>
              </a:lnSpc>
            </a:pPr>
            <a:r>
              <a:rPr lang="en-US" sz="1050" b="1" dirty="0" smtClean="0"/>
              <a:t>CYBEX</a:t>
            </a:r>
          </a:p>
          <a:p>
            <a:pPr algn="ctr">
              <a:lnSpc>
                <a:spcPts val="1000"/>
              </a:lnSpc>
            </a:pPr>
            <a:r>
              <a:rPr lang="en-US" sz="1050" b="1" dirty="0" smtClean="0"/>
              <a:t>Information Exchange</a:t>
            </a:r>
          </a:p>
          <a:p>
            <a:pPr algn="ctr">
              <a:lnSpc>
                <a:spcPts val="1000"/>
              </a:lnSpc>
            </a:pPr>
            <a:r>
              <a:rPr lang="en-US" sz="1050" b="1" dirty="0" smtClean="0"/>
              <a:t>Techniques</a:t>
            </a:r>
            <a:endParaRPr lang="en-US" sz="1050" b="1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178142" y="2940604"/>
            <a:ext cx="445116" cy="299518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77058" y="3258104"/>
            <a:ext cx="365759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35" idx="0"/>
          </p:cNvCxnSpPr>
          <p:nvPr/>
        </p:nvCxnSpPr>
        <p:spPr>
          <a:xfrm>
            <a:off x="1840257" y="2507186"/>
            <a:ext cx="1405" cy="1152043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5306878" y="3941001"/>
            <a:ext cx="705875" cy="381000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000"/>
              </a:lnSpc>
            </a:pPr>
            <a:r>
              <a:rPr lang="en-US" sz="1200" b="1" dirty="0" smtClean="0"/>
              <a:t>Deny resources</a:t>
            </a:r>
            <a:endParaRPr lang="en-US" sz="1200" b="1" dirty="0"/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5009565" y="4124224"/>
            <a:ext cx="337153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5923642" y="3742558"/>
            <a:ext cx="342265" cy="326969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V="1">
            <a:off x="5938598" y="3582509"/>
            <a:ext cx="1475361" cy="561691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2475627" y="4032804"/>
            <a:ext cx="1788731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486358" y="3277395"/>
            <a:ext cx="1079500" cy="552209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8" idx="1"/>
            <a:endCxn id="33" idx="3"/>
          </p:cNvCxnSpPr>
          <p:nvPr/>
        </p:nvCxnSpPr>
        <p:spPr>
          <a:xfrm flipH="1">
            <a:off x="5111274" y="4584512"/>
            <a:ext cx="2039275" cy="11775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5428235" y="2788204"/>
            <a:ext cx="942174" cy="400507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45720" rIns="0" bIns="0" rtlCol="0" anchor="ctr"/>
          <a:lstStyle/>
          <a:p>
            <a:pPr algn="ctr">
              <a:lnSpc>
                <a:spcPts val="800"/>
              </a:lnSpc>
            </a:pPr>
            <a:r>
              <a:rPr lang="en-US" sz="1100" b="1" dirty="0" smtClean="0"/>
              <a:t>Stored event data availability </a:t>
            </a:r>
            <a:endParaRPr lang="en-US" sz="11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6067597" y="3371388"/>
            <a:ext cx="826693" cy="365760"/>
          </a:xfrm>
          <a:prstGeom prst="roundRect">
            <a:avLst/>
          </a:prstGeom>
          <a:solidFill>
            <a:schemeClr val="lt1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45720" rIns="0" bIns="0" rtlCol="0" anchor="ctr"/>
          <a:lstStyle/>
          <a:p>
            <a:pPr algn="ctr">
              <a:lnSpc>
                <a:spcPts val="800"/>
              </a:lnSpc>
            </a:pPr>
            <a:r>
              <a:rPr lang="en-US" sz="1100" b="1" dirty="0" smtClean="0"/>
              <a:t>Identity Management</a:t>
            </a:r>
            <a:endParaRPr lang="en-US" sz="1100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3448521" y="3074194"/>
            <a:ext cx="801307" cy="437909"/>
          </a:xfrm>
          <a:prstGeom prst="roundRect">
            <a:avLst/>
          </a:prstGeom>
          <a:solidFill>
            <a:schemeClr val="lt1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45720" rIns="0" bIns="0" rtlCol="0" anchor="ctr"/>
          <a:lstStyle/>
          <a:p>
            <a:pPr algn="ctr">
              <a:lnSpc>
                <a:spcPts val="800"/>
              </a:lnSpc>
            </a:pPr>
            <a:r>
              <a:rPr lang="en-US" sz="1100" b="1" dirty="0" smtClean="0"/>
              <a:t>Forensics &amp; heuristics analysis</a:t>
            </a:r>
            <a:endParaRPr lang="en-US" sz="11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4582071" y="3093004"/>
            <a:ext cx="631718" cy="3810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000"/>
              </a:lnSpc>
            </a:pPr>
            <a:r>
              <a:rPr lang="en-US" sz="1200" b="1" dirty="0" smtClean="0"/>
              <a:t>Provide data for analysis </a:t>
            </a:r>
            <a:endParaRPr lang="en-US" sz="1200" b="1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5140658" y="3512104"/>
            <a:ext cx="2009891" cy="869944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178758" y="3347004"/>
            <a:ext cx="833996" cy="190500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970496" y="2695606"/>
            <a:ext cx="130496" cy="364315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 noChangeAspect="1"/>
          </p:cNvCxnSpPr>
          <p:nvPr/>
        </p:nvCxnSpPr>
        <p:spPr>
          <a:xfrm flipH="1">
            <a:off x="4680198" y="3499403"/>
            <a:ext cx="150578" cy="434706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7354347" y="2009090"/>
            <a:ext cx="826693" cy="453364"/>
          </a:xfrm>
          <a:prstGeom prst="round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45720" rIns="0" bIns="0" rtlCol="0" anchor="ctr"/>
          <a:lstStyle/>
          <a:p>
            <a:pPr algn="ctr">
              <a:lnSpc>
                <a:spcPts val="800"/>
              </a:lnSpc>
            </a:pPr>
            <a:r>
              <a:rPr lang="en-US" sz="1100" b="1" dirty="0" smtClean="0"/>
              <a:t>Encryption/ VPNs esp. for </a:t>
            </a:r>
            <a:r>
              <a:rPr lang="en-US" sz="1100" b="1" dirty="0" err="1" smtClean="0"/>
              <a:t>signalling</a:t>
            </a:r>
            <a:endParaRPr lang="en-US" sz="1100" b="1" dirty="0"/>
          </a:p>
        </p:txBody>
      </p:sp>
      <p:sp>
        <p:nvSpPr>
          <p:cNvPr id="26" name="Rounded Rectangle 25"/>
          <p:cNvSpPr/>
          <p:nvPr/>
        </p:nvSpPr>
        <p:spPr>
          <a:xfrm>
            <a:off x="7561561" y="2659414"/>
            <a:ext cx="826693" cy="400507"/>
          </a:xfrm>
          <a:prstGeom prst="roundRect">
            <a:avLst>
              <a:gd name="adj" fmla="val 9532"/>
            </a:avLst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45720" rIns="0" bIns="0" rtlCol="0" anchor="ctr"/>
          <a:lstStyle/>
          <a:p>
            <a:pPr algn="ctr">
              <a:lnSpc>
                <a:spcPts val="800"/>
              </a:lnSpc>
            </a:pPr>
            <a:r>
              <a:rPr lang="en-US" sz="1100" b="1" dirty="0" smtClean="0"/>
              <a:t>Resilient infrastructure</a:t>
            </a:r>
            <a:endParaRPr lang="en-US" sz="11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7435823" y="3312849"/>
            <a:ext cx="826693" cy="40050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45720" rIns="0" bIns="0" rtlCol="0" anchor="ctr"/>
          <a:lstStyle/>
          <a:p>
            <a:pPr algn="ctr">
              <a:lnSpc>
                <a:spcPts val="800"/>
              </a:lnSpc>
            </a:pPr>
            <a:r>
              <a:rPr lang="en-US" sz="1100" b="1" dirty="0" smtClean="0"/>
              <a:t>Routing &amp; resource constraints</a:t>
            </a:r>
            <a:endParaRPr lang="en-US" sz="11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7150549" y="4305848"/>
            <a:ext cx="912570" cy="55732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45720" rIns="0" bIns="0" rtlCol="0" anchor="ctr"/>
          <a:lstStyle/>
          <a:p>
            <a:pPr algn="ctr">
              <a:lnSpc>
                <a:spcPts val="800"/>
              </a:lnSpc>
            </a:pPr>
            <a:r>
              <a:rPr lang="en-US" sz="1100" b="1" dirty="0" smtClean="0"/>
              <a:t>Network/ application state &amp; integrity</a:t>
            </a:r>
            <a:endParaRPr lang="en-US" sz="11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4788914" y="2306933"/>
            <a:ext cx="942174" cy="400507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45720" rIns="0" bIns="0" rtlCol="0" anchor="ctr"/>
          <a:lstStyle/>
          <a:p>
            <a:pPr algn="ctr">
              <a:lnSpc>
                <a:spcPts val="800"/>
              </a:lnSpc>
            </a:pPr>
            <a:r>
              <a:rPr lang="en-US" sz="1100" b="1" dirty="0" smtClean="0"/>
              <a:t>Real-time data availability</a:t>
            </a:r>
            <a:endParaRPr lang="en-US" sz="11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6007549" y="1700808"/>
            <a:ext cx="1143000" cy="609515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200"/>
              </a:lnSpc>
            </a:pPr>
            <a:r>
              <a:rPr lang="en-US" b="1" dirty="0" smtClean="0"/>
              <a:t>Measures for protection</a:t>
            </a:r>
            <a:endParaRPr lang="en-US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3121358" y="2235772"/>
            <a:ext cx="1371600" cy="663970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200"/>
              </a:lnSpc>
            </a:pPr>
            <a:r>
              <a:rPr lang="en-US" b="1" dirty="0" smtClean="0"/>
              <a:t>Measures for threat detection</a:t>
            </a:r>
            <a:endParaRPr lang="en-US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4310278" y="3864216"/>
            <a:ext cx="683970" cy="381000"/>
          </a:xfrm>
          <a:prstGeom prst="roundRect">
            <a:avLst/>
          </a:prstGeom>
          <a:solidFill>
            <a:schemeClr val="lt1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45720" rIns="0" bIns="0" rtlCol="0" anchor="ctr"/>
          <a:lstStyle/>
          <a:p>
            <a:pPr algn="ctr">
              <a:lnSpc>
                <a:spcPts val="800"/>
              </a:lnSpc>
            </a:pPr>
            <a:r>
              <a:rPr lang="en-US" sz="1100" b="1" dirty="0" smtClean="0"/>
              <a:t>Blacklists &amp; whitelists</a:t>
            </a:r>
            <a:endParaRPr lang="en-US" sz="11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4284581" y="4436076"/>
            <a:ext cx="826693" cy="320421"/>
          </a:xfrm>
          <a:prstGeom prst="roundRect">
            <a:avLst/>
          </a:prstGeom>
          <a:solidFill>
            <a:schemeClr val="lt1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45720" rIns="0" bIns="0" rtlCol="0" anchor="ctr"/>
          <a:lstStyle/>
          <a:p>
            <a:pPr algn="ctr">
              <a:lnSpc>
                <a:spcPts val="800"/>
              </a:lnSpc>
            </a:pPr>
            <a:r>
              <a:rPr lang="en-US" sz="1100" b="1" dirty="0" smtClean="0"/>
              <a:t>Vulnerability notices</a:t>
            </a:r>
            <a:endParaRPr lang="en-US" sz="1100" b="1" dirty="0"/>
          </a:p>
        </p:txBody>
      </p:sp>
      <p:cxnSp>
        <p:nvCxnSpPr>
          <p:cNvPr id="34" name="Straight Connector 33"/>
          <p:cNvCxnSpPr>
            <a:stCxn id="33" idx="1"/>
          </p:cNvCxnSpPr>
          <p:nvPr/>
        </p:nvCxnSpPr>
        <p:spPr>
          <a:xfrm flipH="1" flipV="1">
            <a:off x="2469025" y="4060467"/>
            <a:ext cx="1815556" cy="535820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1239700" y="3659229"/>
            <a:ext cx="1203923" cy="780855"/>
          </a:xfrm>
          <a:prstGeom prst="roundRect">
            <a:avLst/>
          </a:prstGeom>
          <a:solidFill>
            <a:srgbClr val="D9D9D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45720" rIns="0" bIns="0" rtlCol="0" anchor="ctr"/>
          <a:lstStyle/>
          <a:p>
            <a:pPr algn="ctr">
              <a:lnSpc>
                <a:spcPts val="1200"/>
              </a:lnSpc>
            </a:pPr>
            <a:r>
              <a:rPr lang="en-US" b="1" dirty="0" smtClean="0"/>
              <a:t>Measures for threat response</a:t>
            </a:r>
            <a:endParaRPr lang="en-US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1413233" y="2940604"/>
            <a:ext cx="854049" cy="574037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182880" rIns="0" bIns="182880" rtlCol="0" anchor="ctr"/>
          <a:lstStyle/>
          <a:p>
            <a:pPr algn="ctr">
              <a:lnSpc>
                <a:spcPts val="1000"/>
              </a:lnSpc>
            </a:pPr>
            <a:r>
              <a:rPr lang="en-US" sz="1200" b="1" dirty="0" smtClean="0"/>
              <a:t>Provide basis for additional actions</a:t>
            </a:r>
            <a:endParaRPr lang="en-US" sz="1200" b="1" dirty="0"/>
          </a:p>
        </p:txBody>
      </p:sp>
      <p:sp>
        <p:nvSpPr>
          <p:cNvPr id="37" name="Rounded Rectangle 36"/>
          <p:cNvSpPr/>
          <p:nvPr/>
        </p:nvSpPr>
        <p:spPr>
          <a:xfrm>
            <a:off x="2958454" y="4255935"/>
            <a:ext cx="1037482" cy="3231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000"/>
              </a:lnSpc>
            </a:pPr>
            <a:r>
              <a:rPr lang="en-US" sz="1200" b="1" dirty="0" smtClean="0"/>
              <a:t>Patch development</a:t>
            </a:r>
            <a:endParaRPr lang="en-US" sz="12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2791158" y="3270804"/>
            <a:ext cx="587350" cy="3810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000"/>
              </a:lnSpc>
            </a:pPr>
            <a:r>
              <a:rPr lang="en-US" sz="1200" b="1" dirty="0" smtClean="0"/>
              <a:t>Provide basis for actions</a:t>
            </a:r>
            <a:endParaRPr lang="en-US" sz="12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3066403" y="3864001"/>
            <a:ext cx="764236" cy="265113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000"/>
              </a:lnSpc>
            </a:pPr>
            <a:r>
              <a:rPr lang="en-US" sz="1200" b="1" dirty="0" smtClean="0"/>
              <a:t>Reputation sanctions</a:t>
            </a:r>
            <a:endParaRPr lang="en-US" sz="1200" b="1" dirty="0"/>
          </a:p>
        </p:txBody>
      </p:sp>
      <p:sp>
        <p:nvSpPr>
          <p:cNvPr id="40" name="Rounded Rectangle 39"/>
          <p:cNvSpPr/>
          <p:nvPr/>
        </p:nvSpPr>
        <p:spPr>
          <a:xfrm>
            <a:off x="5595756" y="4338567"/>
            <a:ext cx="1010420" cy="570537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000"/>
              </a:lnSpc>
            </a:pPr>
            <a:r>
              <a:rPr lang="en-US" sz="1200" b="1" dirty="0" smtClean="0"/>
              <a:t>Provide awareness of vulnerabilities and remedies</a:t>
            </a:r>
            <a:endParaRPr lang="en-US" sz="1200" b="1" dirty="0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915673" y="5086904"/>
            <a:ext cx="707235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  <a:headEnd type="triangl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8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CYBEX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>
            <a:spLocks noChangeAspect="1"/>
          </p:cNvSpPr>
          <p:nvPr/>
        </p:nvSpPr>
        <p:spPr bwMode="auto">
          <a:xfrm>
            <a:off x="7236296" y="3583280"/>
            <a:ext cx="1645920" cy="1645920"/>
          </a:xfrm>
          <a:prstGeom prst="rect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tx1"/>
                </a:solidFill>
              </a:rPr>
              <a:t>Cybersecurity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Information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use</a:t>
            </a:r>
          </a:p>
          <a:p>
            <a:pPr algn="ctr" eaLnBrk="0" hangingPunct="0">
              <a:defRPr/>
            </a:pPr>
            <a:r>
              <a:rPr lang="en-US" b="1" dirty="0" smtClean="0">
                <a:solidFill>
                  <a:schemeClr val="tx1"/>
                </a:solidFill>
              </a:rPr>
              <a:t>(out of scope)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024216" y="4406240"/>
            <a:ext cx="5120640" cy="0"/>
          </a:xfrm>
          <a:prstGeom prst="line">
            <a:avLst/>
          </a:prstGeom>
          <a:ln>
            <a:headEnd type="triangle" w="lg" len="lg"/>
            <a:tailEnd type="triangle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 bwMode="auto">
          <a:xfrm rot="5400000">
            <a:off x="1799307" y="4406240"/>
            <a:ext cx="5048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2123728" y="1124744"/>
            <a:ext cx="4968552" cy="3170099"/>
          </a:xfrm>
          <a:prstGeom prst="rect">
            <a:avLst/>
          </a:prstGeom>
          <a:solidFill>
            <a:schemeClr val="bg1">
              <a:alpha val="92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2575" indent="-282575">
              <a:buFont typeface="Wingdings" charset="2"/>
              <a:buChar char="q"/>
            </a:pPr>
            <a:r>
              <a:rPr lang="en-US" sz="2000" b="1" dirty="0" smtClean="0"/>
              <a:t>structuring </a:t>
            </a:r>
            <a:r>
              <a:rPr lang="en-US" sz="2000" b="1" dirty="0" err="1"/>
              <a:t>cybersecurity</a:t>
            </a:r>
            <a:r>
              <a:rPr lang="en-US" sz="2000" b="1" dirty="0"/>
              <a:t> information for exchange purposes</a:t>
            </a:r>
          </a:p>
          <a:p>
            <a:pPr marL="282575" indent="-282575">
              <a:buFont typeface="Wingdings" charset="2"/>
              <a:buChar char="q"/>
            </a:pPr>
            <a:r>
              <a:rPr lang="en-US" sz="2000" b="1" dirty="0" smtClean="0"/>
              <a:t>identifying </a:t>
            </a:r>
            <a:r>
              <a:rPr lang="en-US" sz="2000" b="1" dirty="0"/>
              <a:t>and discovering </a:t>
            </a:r>
            <a:r>
              <a:rPr lang="en-US" sz="2000" b="1" dirty="0" err="1"/>
              <a:t>cybersecurity</a:t>
            </a:r>
            <a:r>
              <a:rPr lang="en-US" sz="2000" b="1" dirty="0"/>
              <a:t> information and entities</a:t>
            </a:r>
          </a:p>
          <a:p>
            <a:pPr marL="282575" indent="-282575">
              <a:buFont typeface="Wingdings" charset="2"/>
              <a:buChar char="q"/>
            </a:pPr>
            <a:r>
              <a:rPr lang="en-US" sz="2000" b="1" dirty="0" smtClean="0"/>
              <a:t>establishment </a:t>
            </a:r>
            <a:r>
              <a:rPr lang="en-US" sz="2000" b="1" dirty="0"/>
              <a:t>of trust and policy agreement between exchanging entities</a:t>
            </a:r>
          </a:p>
          <a:p>
            <a:pPr marL="282575" indent="-282575">
              <a:buFont typeface="Wingdings" charset="2"/>
              <a:buChar char="q"/>
            </a:pPr>
            <a:r>
              <a:rPr lang="en-US" sz="2000" b="1" dirty="0" smtClean="0"/>
              <a:t>requesting </a:t>
            </a:r>
            <a:r>
              <a:rPr lang="en-US" sz="2000" b="1" dirty="0"/>
              <a:t>and responding with </a:t>
            </a:r>
            <a:r>
              <a:rPr lang="en-US" sz="2000" b="1" dirty="0" err="1"/>
              <a:t>cybersecurity</a:t>
            </a:r>
            <a:r>
              <a:rPr lang="en-US" sz="2000" b="1" dirty="0"/>
              <a:t> information</a:t>
            </a:r>
          </a:p>
          <a:p>
            <a:pPr marL="282575" indent="-282575">
              <a:buFont typeface="Wingdings" charset="2"/>
              <a:buChar char="q"/>
            </a:pPr>
            <a:r>
              <a:rPr lang="en-US" sz="2000" b="1" dirty="0" smtClean="0"/>
              <a:t>assuring </a:t>
            </a:r>
            <a:r>
              <a:rPr lang="en-US" sz="2000" b="1" dirty="0"/>
              <a:t>the integrity of the cybersecurity information exchange</a:t>
            </a:r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339456" y="2780928"/>
            <a:ext cx="16402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/>
              <a:t>Cybersecurity</a:t>
            </a:r>
          </a:p>
          <a:p>
            <a:pPr algn="ctr"/>
            <a:r>
              <a:rPr lang="en-US" sz="2000" b="1" dirty="0"/>
              <a:t>Entities</a:t>
            </a:r>
          </a:p>
        </p:txBody>
      </p:sp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7164288" y="2780928"/>
            <a:ext cx="16402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/>
              <a:t>Cybersecurity</a:t>
            </a:r>
          </a:p>
          <a:p>
            <a:pPr algn="ctr"/>
            <a:r>
              <a:rPr lang="en-US" sz="2000" b="1" dirty="0"/>
              <a:t>Entities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6935688" y="4406240"/>
            <a:ext cx="4572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 noChangeAspect="1"/>
          </p:cNvSpPr>
          <p:nvPr/>
        </p:nvSpPr>
        <p:spPr bwMode="auto">
          <a:xfrm>
            <a:off x="327369" y="3583280"/>
            <a:ext cx="1645920" cy="1645920"/>
          </a:xfrm>
          <a:prstGeom prst="rect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tx1"/>
                </a:solidFill>
              </a:rPr>
              <a:t>Cybersecurity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Information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acquisition</a:t>
            </a:r>
          </a:p>
          <a:p>
            <a:pPr algn="ctr" eaLnBrk="0" hangingPunct="0">
              <a:defRPr/>
            </a:pPr>
            <a:r>
              <a:rPr lang="en-US" b="1" dirty="0" smtClean="0">
                <a:solidFill>
                  <a:schemeClr val="tx1"/>
                </a:solidFill>
              </a:rPr>
              <a:t>(out of scope)</a:t>
            </a:r>
          </a:p>
        </p:txBody>
      </p:sp>
    </p:spTree>
    <p:extLst>
      <p:ext uri="{BB962C8B-B14F-4D97-AF65-F5344CB8AC3E}">
        <p14:creationId xmlns:p14="http://schemas.microsoft.com/office/powerpoint/2010/main" val="243341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3779912" y="5013175"/>
            <a:ext cx="3024336" cy="17281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eaLnBrk="0" hangingPunct="0">
              <a:defRPr/>
            </a:pPr>
            <a:r>
              <a:rPr lang="en-U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Exchange Policies Exchange</a:t>
            </a:r>
            <a:endParaRPr lang="en-US" sz="1400" b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23528" y="987132"/>
            <a:ext cx="4876801" cy="38820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eaLnBrk="0" hangingPunct="0">
              <a:defRPr/>
            </a:pPr>
            <a:r>
              <a:rPr lang="en-U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Weakness, Vulnerability/State Exchange</a:t>
            </a:r>
            <a:endParaRPr lang="en-US" sz="1400" b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733729" y="980728"/>
            <a:ext cx="3115235" cy="3888432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eaLnBrk="0" hangingPunct="0">
              <a:defRPr/>
            </a:pPr>
            <a:r>
              <a:rPr lang="en-US" sz="14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Event/Incident/Heuristics Exchange</a:t>
            </a:r>
            <a:endParaRPr lang="en-US" sz="1400" b="1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41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CYBEX Technique Clusters: Structured Information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931644" y="1716792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Event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Expressions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7420684" y="3444984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Malicious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Behavior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7373169" y="1716792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45720" rIns="45720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Malware</a:t>
            </a:r>
            <a:r>
              <a:rPr lang="en-US" sz="11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11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Patterns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906244" y="3421938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fr-FR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Incident</a:t>
            </a:r>
            <a:br>
              <a:rPr lang="fr-FR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</a:t>
            </a:r>
            <a:br>
              <a:rPr lang="fr-FR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Attack</a:t>
            </a:r>
            <a:br>
              <a:rPr lang="fr-FR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Patterns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36599" y="1269328"/>
            <a:ext cx="4648200" cy="1771624"/>
          </a:xfrm>
          <a:prstGeom prst="roundRect">
            <a:avLst>
              <a:gd name="adj" fmla="val 4991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Knowledge Base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121282" y="1641446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Weaknesses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687093" y="1641445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Vulnerabilities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Exposures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11560" y="1641446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Platform</a:t>
            </a:r>
            <a:r>
              <a:rPr lang="en-US" sz="11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437716" y="3082582"/>
            <a:ext cx="4648200" cy="1729426"/>
          </a:xfrm>
          <a:prstGeom prst="roundRect">
            <a:avLst>
              <a:gd name="adj" fmla="val 4991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683251" y="3415272"/>
            <a:ext cx="118872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Assessment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11560" y="3415272"/>
            <a:ext cx="118872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Security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State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Measurement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121282" y="3415272"/>
            <a:ext cx="118872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Configuration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Checklists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644008" y="5364707"/>
            <a:ext cx="1280160" cy="1280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Terms and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conditions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58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4593366" y="3789040"/>
            <a:ext cx="4227106" cy="208823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Exchange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Protocol</a:t>
            </a: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200" dirty="0">
                <a:ea typeface="ＭＳ Ｐゴシック" pitchFamily="34" charset="-128"/>
              </a:rPr>
              <a:t>CYBEX Technique </a:t>
            </a:r>
            <a:r>
              <a:rPr lang="en-US" sz="3200" dirty="0" smtClean="0">
                <a:ea typeface="ＭＳ Ｐゴシック" pitchFamily="34" charset="-128"/>
              </a:rPr>
              <a:t>Clusters: Utilities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21620" y="3789040"/>
            <a:ext cx="4097980" cy="208823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Identity Assurance</a:t>
            </a: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740945" y="4365104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0" rIns="0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Authentication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Assurance</a:t>
            </a:r>
          </a:p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Methods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075816" y="4365104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0" rIns="0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Authentication 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Assurance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Levels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413249" y="1340611"/>
            <a:ext cx="4390999" cy="201638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Identification, Discovery, Query</a:t>
            </a: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513464" y="1929122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Common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Namespaces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961833" y="1929122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Discovery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enabling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mechanisms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413980" y="1916832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45720" rIns="45720" anchor="ctr"/>
          <a:lstStyle/>
          <a:p>
            <a:pPr algn="ctr">
              <a:defRPr/>
            </a:pPr>
            <a:r>
              <a:rPr lang="en-GB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Request</a:t>
            </a:r>
            <a:br>
              <a:rPr lang="en-GB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</a:t>
            </a:r>
            <a:br>
              <a:rPr lang="en-GB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distribution</a:t>
            </a:r>
            <a:br>
              <a:rPr lang="en-GB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mechanisms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078944" y="4365104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Interaction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Security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7468304" y="4365104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Transport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Security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95536" y="4365104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0" rIns="0"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Trusted</a:t>
            </a:r>
            <a:b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Platforms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684872" y="4365104"/>
            <a:ext cx="1280160" cy="1280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Trusted Network Connect</a:t>
            </a:r>
            <a:endParaRPr lang="en-US" sz="11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4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Today’s Use Cases</a:t>
            </a:r>
            <a:endParaRPr lang="en-US" dirty="0">
              <a:solidFill>
                <a:srgbClr val="151EC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752528"/>
          </a:xfrm>
        </p:spPr>
        <p:txBody>
          <a:bodyPr>
            <a:normAutofit/>
          </a:bodyPr>
          <a:lstStyle/>
          <a:p>
            <a:pPr>
              <a:buSzPct val="75000"/>
              <a:buBlip>
                <a:blip r:embed="rId2"/>
              </a:buBlip>
            </a:pPr>
            <a:r>
              <a:rPr lang="en-US" sz="3400" dirty="0"/>
              <a:t>Your computer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sz="3000" dirty="0"/>
              <a:t>Patch Tuesday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sz="3000" dirty="0"/>
              <a:t>Open Windows Update</a:t>
            </a:r>
          </a:p>
          <a:p>
            <a:pPr>
              <a:buSzPct val="75000"/>
              <a:buBlip>
                <a:blip r:embed="rId2"/>
              </a:buBlip>
            </a:pPr>
            <a:r>
              <a:rPr lang="en-US" sz="3400" dirty="0"/>
              <a:t>X.1500 Appendices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sz="3000" dirty="0" smtClean="0"/>
              <a:t>NICT CYBEX Ontology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sz="3000" dirty="0" smtClean="0"/>
              <a:t>Japan’s </a:t>
            </a:r>
            <a:r>
              <a:rPr lang="en-US" sz="3000" dirty="0"/>
              <a:t>JVN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sz="3000" dirty="0"/>
              <a:t>USA Federal Desktop Core </a:t>
            </a:r>
            <a:r>
              <a:rPr lang="en-US" sz="3000" dirty="0" smtClean="0"/>
              <a:t>Configuration/</a:t>
            </a:r>
            <a:br>
              <a:rPr lang="en-US" sz="3000" dirty="0" smtClean="0"/>
            </a:br>
            <a:r>
              <a:rPr lang="en-US" sz="3000" dirty="0" smtClean="0"/>
              <a:t>US Government </a:t>
            </a:r>
            <a:r>
              <a:rPr lang="en-US" sz="3000" dirty="0"/>
              <a:t>Configuration Baseline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8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 adoption rate</a:t>
            </a:r>
            <a:endParaRPr lang="en-US" dirty="0">
              <a:solidFill>
                <a:srgbClr val="151EC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752528"/>
          </a:xfrm>
        </p:spPr>
        <p:txBody>
          <a:bodyPr>
            <a:normAutofit fontScale="70000" lnSpcReduction="20000"/>
          </a:bodyPr>
          <a:lstStyle/>
          <a:p>
            <a:pPr>
              <a:buSzPct val="75000"/>
              <a:buBlip>
                <a:blip r:embed="rId2"/>
              </a:buBlip>
            </a:pPr>
            <a:r>
              <a:rPr lang="en-US" sz="3400" dirty="0" smtClean="0"/>
              <a:t>SG17 December 2010 Geneva Cybersecurity Workshop Session 5.1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>
                <a:solidFill>
                  <a:schemeClr val="tx1"/>
                </a:solidFill>
              </a:rPr>
              <a:t>Robert </a:t>
            </a:r>
            <a:r>
              <a:rPr lang="en-US" dirty="0">
                <a:solidFill>
                  <a:schemeClr val="tx1"/>
                </a:solidFill>
              </a:rPr>
              <a:t>A. </a:t>
            </a:r>
            <a:r>
              <a:rPr lang="en-US" dirty="0" smtClean="0">
                <a:solidFill>
                  <a:schemeClr val="tx1"/>
                </a:solidFill>
              </a:rPr>
              <a:t>Martin of MITRE described the essentials for Vendor </a:t>
            </a:r>
            <a:r>
              <a:rPr lang="en-US" dirty="0">
                <a:solidFill>
                  <a:schemeClr val="tx1"/>
                </a:solidFill>
              </a:rPr>
              <a:t>Neutral Security Measurement &amp; Management with Standards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>
                <a:solidFill>
                  <a:schemeClr val="tx1"/>
                </a:solidFill>
              </a:rPr>
              <a:t>Ian </a:t>
            </a:r>
            <a:r>
              <a:rPr lang="en-US" dirty="0">
                <a:solidFill>
                  <a:schemeClr val="tx1"/>
                </a:solidFill>
              </a:rPr>
              <a:t>Bryant </a:t>
            </a:r>
            <a:r>
              <a:rPr lang="en-US" dirty="0" smtClean="0">
                <a:solidFill>
                  <a:schemeClr val="tx1"/>
                </a:solidFill>
              </a:rPr>
              <a:t>of the EU </a:t>
            </a:r>
            <a:r>
              <a:rPr lang="en-US" dirty="0">
                <a:solidFill>
                  <a:schemeClr val="tx1"/>
                </a:solidFill>
              </a:rPr>
              <a:t>NEISAS </a:t>
            </a:r>
            <a:r>
              <a:rPr lang="en-US" dirty="0" smtClean="0">
                <a:solidFill>
                  <a:schemeClr val="tx1"/>
                </a:solidFill>
              </a:rPr>
              <a:t>Project described the challenges </a:t>
            </a: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sharing security information for infrastructure protection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>
                <a:solidFill>
                  <a:schemeClr val="tx1"/>
                </a:solidFill>
              </a:rPr>
              <a:t>Takeshi </a:t>
            </a:r>
            <a:r>
              <a:rPr lang="en-US" dirty="0">
                <a:solidFill>
                  <a:schemeClr val="tx1"/>
                </a:solidFill>
              </a:rPr>
              <a:t>Takahashi </a:t>
            </a:r>
            <a:r>
              <a:rPr lang="en-US" dirty="0" smtClean="0">
                <a:solidFill>
                  <a:schemeClr val="tx1"/>
                </a:solidFill>
              </a:rPr>
              <a:t>of NICT described an ontological approach for </a:t>
            </a:r>
            <a:r>
              <a:rPr lang="en-US" dirty="0" err="1" smtClean="0">
                <a:solidFill>
                  <a:schemeClr val="tx1"/>
                </a:solidFill>
              </a:rPr>
              <a:t>cybersecurity</a:t>
            </a:r>
            <a:r>
              <a:rPr lang="en-US" dirty="0" smtClean="0">
                <a:solidFill>
                  <a:schemeClr val="tx1"/>
                </a:solidFill>
              </a:rPr>
              <a:t> information haring, especially for Cloud </a:t>
            </a:r>
            <a:r>
              <a:rPr lang="en-US" dirty="0">
                <a:solidFill>
                  <a:schemeClr val="tx1"/>
                </a:solidFill>
              </a:rPr>
              <a:t>Computing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>
                <a:solidFill>
                  <a:schemeClr val="tx1"/>
                </a:solidFill>
              </a:rPr>
              <a:t>Thomas </a:t>
            </a:r>
            <a:r>
              <a:rPr lang="en-US" dirty="0">
                <a:solidFill>
                  <a:schemeClr val="tx1"/>
                </a:solidFill>
              </a:rPr>
              <a:t>Millar </a:t>
            </a:r>
            <a:r>
              <a:rPr lang="en-US" dirty="0" smtClean="0">
                <a:solidFill>
                  <a:schemeClr val="tx1"/>
                </a:solidFill>
              </a:rPr>
              <a:t>of the US-CERT presented an </a:t>
            </a:r>
            <a:r>
              <a:rPr lang="en-US" dirty="0">
                <a:solidFill>
                  <a:schemeClr val="tx1"/>
                </a:solidFill>
              </a:rPr>
              <a:t>operational model of CIRT processes for improved collaboration and capability development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>
                <a:solidFill>
                  <a:schemeClr val="tx1"/>
                </a:solidFill>
              </a:rPr>
              <a:t>Luc </a:t>
            </a:r>
            <a:r>
              <a:rPr lang="en-US" dirty="0" err="1">
                <a:solidFill>
                  <a:schemeClr val="tx1"/>
                </a:solidFill>
              </a:rPr>
              <a:t>Dandurand</a:t>
            </a:r>
            <a:r>
              <a:rPr lang="en-US" dirty="0">
                <a:solidFill>
                  <a:schemeClr val="tx1"/>
                </a:solidFill>
              </a:rPr>
              <a:t> of NATO described his organizations new initiative for cyber </a:t>
            </a:r>
            <a:r>
              <a:rPr lang="en-US" dirty="0" err="1">
                <a:solidFill>
                  <a:schemeClr val="tx1"/>
                </a:solidFill>
              </a:rPr>
              <a:t>defence</a:t>
            </a:r>
            <a:r>
              <a:rPr lang="en-US" dirty="0">
                <a:solidFill>
                  <a:schemeClr val="tx1"/>
                </a:solidFill>
              </a:rPr>
              <a:t> data exchange and collaboration infrastructure (CDXI)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err="1" smtClean="0">
                <a:solidFill>
                  <a:schemeClr val="tx1"/>
                </a:solidFill>
              </a:rPr>
              <a:t>Damir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Rajnovic</a:t>
            </a:r>
            <a:r>
              <a:rPr lang="en-US" dirty="0">
                <a:solidFill>
                  <a:schemeClr val="tx1"/>
                </a:solidFill>
              </a:rPr>
              <a:t>  of FIRST  described the structure and mechanisms of the principal global organization of cybersecurity incident </a:t>
            </a:r>
            <a:r>
              <a:rPr lang="en-US" dirty="0" smtClean="0">
                <a:solidFill>
                  <a:schemeClr val="tx1"/>
                </a:solidFill>
              </a:rPr>
              <a:t>centers</a:t>
            </a:r>
          </a:p>
          <a:p>
            <a:pPr>
              <a:buSzPct val="75000"/>
              <a:buBlip>
                <a:blip r:embed="rId2"/>
              </a:buBlip>
            </a:pPr>
            <a:r>
              <a:rPr lang="en-US" sz="3400" dirty="0" smtClean="0"/>
              <a:t>IETF October 2010 Beijing Meeting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sz="3000" dirty="0" smtClean="0">
                <a:solidFill>
                  <a:schemeClr val="tx1"/>
                </a:solidFill>
              </a:rPr>
              <a:t>CYBEX conceptualized as a security management layer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A3BEE-FF6A-4FDB-A06A-BFDCAC78429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9D15DAC426A74E91982A7A3C20D1B9" ma:contentTypeVersion="4" ma:contentTypeDescription="Create a new document." ma:contentTypeScope="" ma:versionID="17454a831a91144736c0f0b9b46872fe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0a370456390dc8c2763c4626a714d79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C4DD04-5237-403E-B9B0-958E85CDC42B}"/>
</file>

<file path=customXml/itemProps2.xml><?xml version="1.0" encoding="utf-8"?>
<ds:datastoreItem xmlns:ds="http://schemas.openxmlformats.org/officeDocument/2006/customXml" ds:itemID="{FADCE15A-BAFF-4AEA-83BB-60C5F6CABD67}"/>
</file>

<file path=customXml/itemProps3.xml><?xml version="1.0" encoding="utf-8"?>
<ds:datastoreItem xmlns:ds="http://schemas.openxmlformats.org/officeDocument/2006/customXml" ds:itemID="{61063737-182F-4855-B964-D64D419A811E}"/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774</Words>
  <Application>Microsoft Office PowerPoint</Application>
  <PresentationFormat>On-screen Show (4:3)</PresentationFormat>
  <Paragraphs>195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Application of CYBEX (Cybersecurity Information Exchange) techniques to future networks</vt:lpstr>
      <vt:lpstr>CYBEX Basics</vt:lpstr>
      <vt:lpstr>Today’s Reality</vt:lpstr>
      <vt:lpstr>CYBEX Facilitates a Global Cybersecurity Model</vt:lpstr>
      <vt:lpstr>The CYBEX Model</vt:lpstr>
      <vt:lpstr>CYBEX Technique Clusters: Structured Information</vt:lpstr>
      <vt:lpstr>CYBEX Technique Clusters: Utilities</vt:lpstr>
      <vt:lpstr>Today’s Use Cases</vt:lpstr>
      <vt:lpstr>Significant adoption rate</vt:lpstr>
      <vt:lpstr>Toward Network Security Planes: Security Automation Schemas Everywhere</vt:lpstr>
      <vt:lpstr>What about Future Networks/NGNs?</vt:lpstr>
      <vt:lpstr>CYBEX applied to Future Network Strata</vt:lpstr>
      <vt:lpstr>CYBEX applied to Future Network Functions</vt:lpstr>
      <vt:lpstr>CYBEX applied to Future Network Models toward a NGN/FN security plane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of CYBEX (Cybersecurity Information Exchange) techniques to future networks</dc:title>
  <dc:creator>sebek</dc:creator>
  <cp:lastModifiedBy>trutkowski</cp:lastModifiedBy>
  <cp:revision>105</cp:revision>
  <dcterms:created xsi:type="dcterms:W3CDTF">2010-06-23T15:01:57Z</dcterms:created>
  <dcterms:modified xsi:type="dcterms:W3CDTF">2010-12-15T12:19:47Z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0x0101003E9D15DAC426A74E91982A7A3C20D1B9</vt:lpwstr>
  </property>
</Properties>
</file>