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1" r:id="rId3"/>
    <p:sldId id="272" r:id="rId4"/>
    <p:sldId id="27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85" d="100"/>
          <a:sy n="85" d="100"/>
        </p:scale>
        <p:origin x="114" y="564"/>
      </p:cViewPr>
      <p:guideLst>
        <p:guide orient="horz" pos="2160"/>
        <p:guide pos="3870"/>
      </p:guideLst>
    </p:cSldViewPr>
  </p:slideViewPr>
  <p:notesTextViewPr>
    <p:cViewPr>
      <p:scale>
        <a:sx n="3" d="2"/>
        <a:sy n="3" d="2"/>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98C7EB-7FD0-4146-974C-647560DB20BD}"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CC8D3-7AE1-4DDB-A14D-97CEE5853475}" type="slidenum">
              <a:rPr lang="en-US" smtClean="0"/>
              <a:t>‹#›</a:t>
            </a:fld>
            <a:endParaRPr lang="en-US"/>
          </a:p>
        </p:txBody>
      </p:sp>
      <p:pic>
        <p:nvPicPr>
          <p:cNvPr id="7" name="Picture 6"/>
          <p:cNvPicPr>
            <a:picLocks noChangeAspect="1"/>
          </p:cNvPicPr>
          <p:nvPr userDrawn="1"/>
        </p:nvPicPr>
        <p:blipFill>
          <a:blip r:embed="rId2"/>
          <a:stretch>
            <a:fillRect/>
          </a:stretch>
        </p:blipFill>
        <p:spPr>
          <a:xfrm>
            <a:off x="10773393" y="5470288"/>
            <a:ext cx="1126224" cy="1165059"/>
          </a:xfrm>
          <a:prstGeom prst="rect">
            <a:avLst/>
          </a:prstGeom>
        </p:spPr>
      </p:pic>
      <p:sp>
        <p:nvSpPr>
          <p:cNvPr id="8" name="hc"/>
          <p:cNvSpPr txBox="1"/>
          <p:nvPr userDrawn="1"/>
        </p:nvSpPr>
        <p:spPr>
          <a:xfrm>
            <a:off x="0" y="0"/>
            <a:ext cx="12192000" cy="246221"/>
          </a:xfrm>
          <a:prstGeom prst="rect">
            <a:avLst/>
          </a:prstGeom>
          <a:noFill/>
        </p:spPr>
        <p:txBody>
          <a:bodyPr vert="horz" wrap="square" rtlCol="0">
            <a:spAutoFit/>
          </a:bodyPr>
          <a:lstStyle/>
          <a:p>
            <a:pPr algn="ctr"/>
            <a:endParaRPr kumimoji="0" lang="en-GB" sz="1000" b="0" i="0" u="none" baseline="0">
              <a:solidFill>
                <a:srgbClr val="7F7F7F"/>
              </a:solidFill>
              <a:latin typeface="Arial" panose="020B0604020202020204" pitchFamily="34" charset="0"/>
            </a:endParaRPr>
          </a:p>
        </p:txBody>
      </p:sp>
      <p:sp>
        <p:nvSpPr>
          <p:cNvPr id="9" name="fc"/>
          <p:cNvSpPr txBox="1"/>
          <p:nvPr userDrawn="1"/>
        </p:nvSpPr>
        <p:spPr>
          <a:xfrm>
            <a:off x="0" y="6491288"/>
            <a:ext cx="12192000" cy="246221"/>
          </a:xfrm>
          <a:prstGeom prst="rect">
            <a:avLst/>
          </a:prstGeom>
          <a:noFill/>
        </p:spPr>
        <p:txBody>
          <a:bodyPr vert="horz" wrap="square" rtlCol="0">
            <a:spAutoFit/>
          </a:bodyPr>
          <a:lstStyle/>
          <a:p>
            <a:pPr algn="ctr"/>
            <a:endParaRPr kumimoji="0" lang="en-GB" sz="1000" b="0" i="0" u="none" baseline="0">
              <a:solidFill>
                <a:srgbClr val="7F7F7F"/>
              </a:solidFill>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8C7EB-7FD0-4146-974C-647560DB20BD}"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8C7EB-7FD0-4146-974C-647560DB20BD}"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8C7EB-7FD0-4146-974C-647560DB20BD}"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98C7EB-7FD0-4146-974C-647560DB20BD}"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98C7EB-7FD0-4146-974C-647560DB20BD}"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98C7EB-7FD0-4146-974C-647560DB20BD}" type="datetimeFigureOut">
              <a:rPr lang="en-US" smtClean="0"/>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98C7EB-7FD0-4146-974C-647560DB20BD}" type="datetimeFigureOut">
              <a:rPr lang="en-US" smtClean="0"/>
              <a:t>8/6/2025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8C7EB-7FD0-4146-974C-647560DB20BD}" type="datetimeFigureOut">
              <a:rPr lang="en-US" smtClean="0"/>
              <a:t>8/6/2025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98C7EB-7FD0-4146-974C-647560DB20BD}"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98C7EB-7FD0-4146-974C-647560DB20BD}"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CC8D3-7AE1-4DDB-A14D-97CEE585347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8C7EB-7FD0-4146-974C-647560DB20BD}" type="datetimeFigureOut">
              <a:rPr lang="en-US" smtClean="0"/>
              <a:t>8/6/2025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CC8D3-7AE1-4DDB-A14D-97CEE5853475}" type="slidenum">
              <a:rPr lang="en-US" smtClean="0"/>
              <a:t>‹#›</a:t>
            </a:fld>
            <a:endParaRPr lang="en-US"/>
          </a:p>
        </p:txBody>
      </p:sp>
      <p:sp>
        <p:nvSpPr>
          <p:cNvPr id="7" name="hc"/>
          <p:cNvSpPr txBox="1"/>
          <p:nvPr userDrawn="1"/>
        </p:nvSpPr>
        <p:spPr>
          <a:xfrm>
            <a:off x="0" y="0"/>
            <a:ext cx="12192000" cy="246221"/>
          </a:xfrm>
          <a:prstGeom prst="rect">
            <a:avLst/>
          </a:prstGeom>
          <a:noFill/>
        </p:spPr>
        <p:txBody>
          <a:bodyPr vert="horz" wrap="square" rtlCol="0">
            <a:spAutoFit/>
          </a:bodyPr>
          <a:lstStyle/>
          <a:p>
            <a:pPr algn="ctr"/>
            <a:endParaRPr kumimoji="0" lang="en-GB" sz="1000" b="0" i="0" u="none" baseline="0">
              <a:solidFill>
                <a:srgbClr val="7F7F7F"/>
              </a:solidFill>
              <a:latin typeface="Arial" panose="020B0604020202020204" pitchFamily="34" charset="0"/>
            </a:endParaRPr>
          </a:p>
        </p:txBody>
      </p:sp>
      <p:sp>
        <p:nvSpPr>
          <p:cNvPr id="8" name="fc"/>
          <p:cNvSpPr txBox="1"/>
          <p:nvPr userDrawn="1"/>
        </p:nvSpPr>
        <p:spPr>
          <a:xfrm>
            <a:off x="0" y="6491288"/>
            <a:ext cx="12192000" cy="246221"/>
          </a:xfrm>
          <a:prstGeom prst="rect">
            <a:avLst/>
          </a:prstGeom>
          <a:noFill/>
        </p:spPr>
        <p:txBody>
          <a:bodyPr vert="horz" wrap="square" rtlCol="0">
            <a:spAutoFit/>
          </a:bodyPr>
          <a:lstStyle/>
          <a:p>
            <a:pPr algn="ctr"/>
            <a:endParaRPr kumimoji="0" lang="en-GB" sz="1000" b="0" i="0" u="none" baseline="0">
              <a:solidFill>
                <a:srgbClr val="7F7F7F"/>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ight Triangle 3"/>
          <p:cNvSpPr/>
          <p:nvPr/>
        </p:nvSpPr>
        <p:spPr>
          <a:xfrm rot="5400000">
            <a:off x="3637738" y="-1862327"/>
            <a:ext cx="5034334" cy="10363200"/>
          </a:xfrm>
          <a:custGeom>
            <a:avLst/>
            <a:gdLst/>
            <a:ahLst/>
            <a:cxnLst/>
            <a:rect l="l" t="t" r="r" b="b"/>
            <a:pathLst>
              <a:path w="3298317" h="6478154">
                <a:moveTo>
                  <a:pt x="0" y="6478154"/>
                </a:moveTo>
                <a:lnTo>
                  <a:pt x="0" y="0"/>
                </a:lnTo>
                <a:lnTo>
                  <a:pt x="2727291" y="0"/>
                </a:lnTo>
                <a:lnTo>
                  <a:pt x="2727291" y="1196539"/>
                </a:lnTo>
                <a:lnTo>
                  <a:pt x="3298317" y="1767565"/>
                </a:lnTo>
                <a:lnTo>
                  <a:pt x="2727291" y="1767565"/>
                </a:lnTo>
                <a:lnTo>
                  <a:pt x="2727291" y="6478154"/>
                </a:lnTo>
                <a:close/>
              </a:path>
            </a:pathLst>
          </a:custGeom>
          <a:solidFill>
            <a:srgbClr val="6599D9">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442327" y="1250653"/>
            <a:ext cx="9144000" cy="2387600"/>
          </a:xfrm>
        </p:spPr>
        <p:txBody>
          <a:bodyPr>
            <a:noAutofit/>
          </a:bodyPr>
          <a:lstStyle/>
          <a:p>
            <a:r>
              <a:rPr lang="en-GB" sz="4400" b="1" dirty="0">
                <a:solidFill>
                  <a:schemeClr val="bg1"/>
                </a:solidFill>
                <a:latin typeface="Lato Black" charset="0"/>
                <a:ea typeface="Lato Black" charset="0"/>
                <a:cs typeface="Lato Black" charset="0"/>
              </a:rPr>
              <a:t>From virtualization to cloud native: cloud computing for the Telco and coordination with ETSI NFV</a:t>
            </a:r>
            <a:endParaRPr lang="en-US" sz="4400" b="1" dirty="0">
              <a:solidFill>
                <a:schemeClr val="bg1"/>
              </a:solidFill>
              <a:latin typeface="Lato Black" charset="0"/>
              <a:ea typeface="Lato Black" charset="0"/>
              <a:cs typeface="Lato Black" charset="0"/>
            </a:endParaRPr>
          </a:p>
        </p:txBody>
      </p:sp>
      <p:sp>
        <p:nvSpPr>
          <p:cNvPr id="3" name="Subtitle 2"/>
          <p:cNvSpPr>
            <a:spLocks noGrp="1"/>
          </p:cNvSpPr>
          <p:nvPr>
            <p:ph type="subTitle" idx="1"/>
          </p:nvPr>
        </p:nvSpPr>
        <p:spPr>
          <a:xfrm>
            <a:off x="1335505" y="4046697"/>
            <a:ext cx="9144000" cy="477178"/>
          </a:xfrm>
        </p:spPr>
        <p:txBody>
          <a:bodyPr>
            <a:normAutofit/>
          </a:bodyPr>
          <a:lstStyle/>
          <a:p>
            <a:r>
              <a:rPr lang="en-US" b="1" dirty="0">
                <a:solidFill>
                  <a:schemeClr val="tx2"/>
                </a:solidFill>
                <a:latin typeface="Lato Black" charset="0"/>
                <a:ea typeface="Lato Black" charset="0"/>
                <a:cs typeface="Lato Black" charset="0"/>
              </a:rPr>
              <a:t>Geneva, 17 July 2025</a:t>
            </a:r>
          </a:p>
        </p:txBody>
      </p:sp>
      <p:pic>
        <p:nvPicPr>
          <p:cNvPr id="4" name="Picture 3"/>
          <p:cNvPicPr>
            <a:picLocks noChangeAspect="1"/>
          </p:cNvPicPr>
          <p:nvPr/>
        </p:nvPicPr>
        <p:blipFill>
          <a:blip r:embed="rId2"/>
          <a:stretch>
            <a:fillRect/>
          </a:stretch>
        </p:blipFill>
        <p:spPr>
          <a:xfrm>
            <a:off x="10773393" y="5470288"/>
            <a:ext cx="1126224" cy="1165059"/>
          </a:xfrm>
          <a:prstGeom prst="rect">
            <a:avLst/>
          </a:prstGeom>
        </p:spPr>
      </p:pic>
      <p:sp>
        <p:nvSpPr>
          <p:cNvPr id="7" name="Rectangle 6"/>
          <p:cNvSpPr/>
          <p:nvPr/>
        </p:nvSpPr>
        <p:spPr>
          <a:xfrm>
            <a:off x="120133" y="104748"/>
            <a:ext cx="2621230" cy="369332"/>
          </a:xfrm>
          <a:prstGeom prst="rect">
            <a:avLst/>
          </a:prstGeom>
        </p:spPr>
        <p:txBody>
          <a:bodyPr wrap="none">
            <a:spAutoFit/>
          </a:bodyPr>
          <a:lstStyle/>
          <a:p>
            <a:r>
              <a:rPr lang="en-US" b="1" dirty="0">
                <a:solidFill>
                  <a:schemeClr val="tx2"/>
                </a:solidFill>
                <a:latin typeface="Lato Black" charset="0"/>
                <a:ea typeface="Lato Black" charset="0"/>
                <a:cs typeface="Lato Black" charset="0"/>
              </a:rPr>
              <a:t>All Sessions Outcome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773393" y="5470288"/>
            <a:ext cx="1126224" cy="1165059"/>
          </a:xfrm>
          <a:prstGeom prst="rect">
            <a:avLst/>
          </a:prstGeom>
        </p:spPr>
      </p:pic>
      <p:sp>
        <p:nvSpPr>
          <p:cNvPr id="5" name="Rectangle 4"/>
          <p:cNvSpPr/>
          <p:nvPr/>
        </p:nvSpPr>
        <p:spPr>
          <a:xfrm>
            <a:off x="0" y="154487"/>
            <a:ext cx="12192000" cy="7459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9389" y="138445"/>
            <a:ext cx="11163300" cy="745956"/>
          </a:xfrm>
        </p:spPr>
        <p:txBody>
          <a:bodyPr>
            <a:noAutofit/>
          </a:bodyPr>
          <a:lstStyle/>
          <a:p>
            <a:pPr algn="ctr"/>
            <a:r>
              <a:rPr lang="en-US" sz="2400" b="1" dirty="0">
                <a:solidFill>
                  <a:schemeClr val="bg1"/>
                </a:solidFill>
                <a:latin typeface="Lato Black" charset="0"/>
                <a:ea typeface="Lato Black" charset="0"/>
                <a:cs typeface="Lato Black" charset="0"/>
              </a:rPr>
              <a:t>Session 1: </a:t>
            </a:r>
            <a:r>
              <a:rPr lang="en-GB" sz="2400" b="1" dirty="0">
                <a:solidFill>
                  <a:schemeClr val="bg1"/>
                </a:solidFill>
                <a:latin typeface="Lato Black" charset="0"/>
                <a:ea typeface="Lato Black" charset="0"/>
                <a:cs typeface="Lato Black" charset="0"/>
              </a:rPr>
              <a:t>Standardization perspectives from ITU-T SG13 and ETSI NFV ISG</a:t>
            </a:r>
            <a:endParaRPr lang="en-US" sz="2400" i="1" dirty="0">
              <a:solidFill>
                <a:schemeClr val="bg1"/>
              </a:solidFill>
            </a:endParaRPr>
          </a:p>
        </p:txBody>
      </p:sp>
      <p:sp>
        <p:nvSpPr>
          <p:cNvPr id="3" name="Content Placeholder 2"/>
          <p:cNvSpPr>
            <a:spLocks noGrp="1"/>
          </p:cNvSpPr>
          <p:nvPr>
            <p:ph idx="1"/>
          </p:nvPr>
        </p:nvSpPr>
        <p:spPr>
          <a:xfrm>
            <a:off x="308812" y="1333192"/>
            <a:ext cx="5674893" cy="4990336"/>
          </a:xfrm>
          <a:ln w="19050">
            <a:solidFill>
              <a:schemeClr val="accent1"/>
            </a:solidFill>
          </a:ln>
        </p:spPr>
        <p:txBody>
          <a:bodyPr>
            <a:normAutofit/>
          </a:bodyPr>
          <a:lstStyle/>
          <a:p>
            <a:pPr marL="0" indent="0" algn="ctr">
              <a:buNone/>
            </a:pPr>
            <a:r>
              <a:rPr lang="en-US" sz="2400" b="1" dirty="0">
                <a:solidFill>
                  <a:schemeClr val="tx2"/>
                </a:solidFill>
                <a:latin typeface="Lato Black" charset="0"/>
                <a:ea typeface="Lato Black" charset="0"/>
                <a:cs typeface="Lato Black" charset="0"/>
              </a:rPr>
              <a:t>Takeaways and Conclusions</a:t>
            </a:r>
            <a:br>
              <a:rPr lang="en-US" sz="2400" b="1" dirty="0">
                <a:solidFill>
                  <a:schemeClr val="tx2"/>
                </a:solidFill>
                <a:latin typeface="Lato Black" charset="0"/>
                <a:ea typeface="Lato Black" charset="0"/>
                <a:cs typeface="Lato Black" charset="0"/>
              </a:rPr>
            </a:br>
            <a:endParaRPr lang="en-US" altLang="zh-CN" sz="2000" dirty="0">
              <a:solidFill>
                <a:schemeClr val="tx2"/>
              </a:solidFill>
              <a:latin typeface="Lato Black" charset="0"/>
              <a:ea typeface="Lato Black" charset="0"/>
              <a:cs typeface="Lato Black" charset="0"/>
            </a:endParaRPr>
          </a:p>
          <a:p>
            <a:pPr marL="457200" indent="-457200">
              <a:lnSpc>
                <a:spcPct val="100000"/>
              </a:lnSpc>
              <a:buFont typeface="+mj-lt"/>
              <a:buAutoNum type="arabicPeriod"/>
            </a:pPr>
            <a:r>
              <a:rPr lang="en-US" altLang="zh-CN" sz="2000" dirty="0">
                <a:solidFill>
                  <a:schemeClr val="tx2"/>
                </a:solidFill>
                <a:latin typeface="Times New Roman" panose="02020603050405020304" charset="0"/>
                <a:ea typeface="Lato Black" charset="0"/>
                <a:cs typeface="Times New Roman" panose="02020603050405020304" charset="0"/>
              </a:rPr>
              <a:t>ITU-T SG13 shared its cloud management and NFV-related standardization work (Y.3520, Y.3525, Y.2320 series, </a:t>
            </a:r>
            <a:r>
              <a:rPr lang="en-US" altLang="ko-KR" sz="2000" dirty="0">
                <a:solidFill>
                  <a:schemeClr val="tx2"/>
                </a:solidFill>
                <a:latin typeface="Times New Roman" panose="02020603050405020304" charset="0"/>
                <a:ea typeface="Lato Black" charset="0"/>
                <a:cs typeface="Times New Roman" panose="02020603050405020304" charset="0"/>
              </a:rPr>
              <a:t>etc.</a:t>
            </a:r>
            <a:r>
              <a:rPr lang="en-US" altLang="zh-CN" sz="2000" dirty="0">
                <a:solidFill>
                  <a:schemeClr val="tx2"/>
                </a:solidFill>
                <a:latin typeface="Times New Roman" panose="02020603050405020304" charset="0"/>
                <a:ea typeface="Lato Black" charset="0"/>
                <a:cs typeface="Times New Roman" panose="02020603050405020304" charset="0"/>
              </a:rPr>
              <a:t>) as well as Computing Power Network (CPN) were introduced as a future direction of network evolution</a:t>
            </a:r>
          </a:p>
          <a:p>
            <a:pPr marL="457200" indent="-457200">
              <a:lnSpc>
                <a:spcPct val="100000"/>
              </a:lnSpc>
              <a:buFont typeface="+mj-lt"/>
              <a:buAutoNum type="arabicPeriod"/>
            </a:pPr>
            <a:r>
              <a:rPr lang="en-US" altLang="zh-CN" sz="2000" dirty="0">
                <a:solidFill>
                  <a:schemeClr val="tx2"/>
                </a:solidFill>
                <a:latin typeface="Times New Roman" panose="02020603050405020304" charset="0"/>
                <a:ea typeface="Lato Black" charset="0"/>
                <a:cs typeface="Times New Roman" panose="02020603050405020304" charset="0"/>
              </a:rPr>
              <a:t>ETSI NFV presented Introduction to ETSI ISG NFV and release planning and NFV evolution toward Release 6 with cloud-native and automation focus</a:t>
            </a:r>
          </a:p>
          <a:p>
            <a:pPr marL="457200" indent="-457200">
              <a:lnSpc>
                <a:spcPct val="100000"/>
              </a:lnSpc>
              <a:buFont typeface="+mj-lt"/>
              <a:buAutoNum type="arabicPeriod"/>
            </a:pPr>
            <a:r>
              <a:rPr lang="en-US" altLang="zh-CN" sz="2000" dirty="0">
                <a:solidFill>
                  <a:schemeClr val="tx2"/>
                </a:solidFill>
                <a:latin typeface="Times New Roman" panose="02020603050405020304" charset="0"/>
                <a:ea typeface="Lato Black" charset="0"/>
                <a:cs typeface="Times New Roman" panose="02020603050405020304" charset="0"/>
              </a:rPr>
              <a:t>It is needed to provide the consistency among the standards of cloud computing in </a:t>
            </a:r>
            <a:r>
              <a:rPr lang="en-US" altLang="zh-CN" sz="2000">
                <a:solidFill>
                  <a:schemeClr val="tx2"/>
                </a:solidFill>
                <a:latin typeface="Times New Roman" panose="02020603050405020304" charset="0"/>
                <a:ea typeface="Lato Black" charset="0"/>
                <a:cs typeface="Times New Roman" panose="02020603050405020304" charset="0"/>
              </a:rPr>
              <a:t>ETSI NFV and </a:t>
            </a:r>
            <a:r>
              <a:rPr lang="en-US" altLang="zh-CN" sz="2000" dirty="0">
                <a:solidFill>
                  <a:schemeClr val="tx2"/>
                </a:solidFill>
                <a:latin typeface="Times New Roman" panose="02020603050405020304" charset="0"/>
                <a:ea typeface="Lato Black" charset="0"/>
                <a:cs typeface="Times New Roman" panose="02020603050405020304" charset="0"/>
              </a:rPr>
              <a:t>SG13</a:t>
            </a:r>
          </a:p>
        </p:txBody>
      </p:sp>
      <p:sp>
        <p:nvSpPr>
          <p:cNvPr id="7" name="Content Placeholder 2"/>
          <p:cNvSpPr txBox="1"/>
          <p:nvPr/>
        </p:nvSpPr>
        <p:spPr>
          <a:xfrm>
            <a:off x="6144126" y="1333192"/>
            <a:ext cx="5755491" cy="4990336"/>
          </a:xfrm>
          <a:prstGeom prst="rect">
            <a:avLst/>
          </a:prstGeom>
          <a:ln w="12700">
            <a:solidFill>
              <a:schemeClr val="tx2"/>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2"/>
                </a:solidFill>
                <a:latin typeface="Lato Black" charset="0"/>
                <a:ea typeface="Lato Black" charset="0"/>
                <a:cs typeface="Lato Black" charset="0"/>
              </a:rPr>
              <a:t>  </a:t>
            </a:r>
            <a:r>
              <a:rPr lang="en-US" sz="2400" b="1" dirty="0">
                <a:solidFill>
                  <a:schemeClr val="tx2"/>
                </a:solidFill>
                <a:latin typeface="Lato Black" charset="0"/>
                <a:ea typeface="Lato Black" charset="0"/>
                <a:cs typeface="Lato Black" charset="0"/>
              </a:rPr>
              <a:t>Suggestions to SG13</a:t>
            </a:r>
            <a:r>
              <a:rPr lang="en-US" sz="2400" dirty="0">
                <a:solidFill>
                  <a:schemeClr val="tx2"/>
                </a:solidFill>
                <a:latin typeface="Lato Black" charset="0"/>
                <a:ea typeface="Lato Black" charset="0"/>
                <a:cs typeface="Lato Black" charset="0"/>
              </a:rPr>
              <a:t>	</a:t>
            </a:r>
          </a:p>
          <a:p>
            <a:pPr>
              <a:buFont typeface="Wingdings" panose="05000000000000000000" pitchFamily="2" charset="2"/>
              <a:buChar char="q"/>
            </a:pPr>
            <a:endParaRPr lang="en-US" sz="2000" dirty="0">
              <a:solidFill>
                <a:schemeClr val="tx2"/>
              </a:solidFill>
              <a:latin typeface="Lato Black" charset="0"/>
              <a:ea typeface="Lato Black" charset="0"/>
              <a:cs typeface="Lato Black" charset="0"/>
            </a:endParaRPr>
          </a:p>
          <a:p>
            <a:pPr marL="0" indent="0">
              <a:buNone/>
            </a:pPr>
            <a:r>
              <a:rPr lang="en-US" sz="2000" dirty="0">
                <a:solidFill>
                  <a:schemeClr val="tx2"/>
                </a:solidFill>
                <a:latin typeface="Times New Roman" panose="02020603050405020304" charset="0"/>
                <a:ea typeface="Lato Black" charset="0"/>
                <a:cs typeface="Times New Roman" panose="02020603050405020304" charset="0"/>
              </a:rPr>
              <a:t>SG13 should deepen coordination with ETSI NFV technical groups to harmonize ongoing work on cloud-native orchestration, NFV-MANO architecture, and computing-network convergence. In line with clause 4.3 of the MoU between ITU and ETSI, SG13 should continue the collaboration with ETSI for technical aspects where feasible, especially in areas overlapping with ETSI NFV Release 5 and 6.</a:t>
            </a:r>
          </a:p>
          <a:p>
            <a:pPr marL="0" indent="0">
              <a:buNone/>
            </a:pPr>
            <a:r>
              <a:rPr lang="en-US" sz="2000" dirty="0">
                <a:solidFill>
                  <a:schemeClr val="tx2"/>
                </a:solidFill>
                <a:latin typeface="Times New Roman" panose="02020603050405020304" charset="0"/>
                <a:ea typeface="Lato Black" charset="0"/>
                <a:cs typeface="Times New Roman" panose="02020603050405020304" charset="0"/>
              </a:rPr>
              <a:t>Focus on the latest developments and ongoing activities</a:t>
            </a:r>
          </a:p>
          <a:p>
            <a:pPr marL="0" indent="0">
              <a:buNone/>
            </a:pPr>
            <a:endParaRPr lang="en-US" sz="2000" dirty="0">
              <a:solidFill>
                <a:schemeClr val="tx2"/>
              </a:solidFill>
              <a:latin typeface="Times New Roman" panose="02020603050405020304" charset="0"/>
              <a:ea typeface="Lato Black"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773393" y="5470288"/>
            <a:ext cx="1126224" cy="1165059"/>
          </a:xfrm>
          <a:prstGeom prst="rect">
            <a:avLst/>
          </a:prstGeom>
        </p:spPr>
      </p:pic>
      <p:sp>
        <p:nvSpPr>
          <p:cNvPr id="5" name="Rectangle 4"/>
          <p:cNvSpPr/>
          <p:nvPr/>
        </p:nvSpPr>
        <p:spPr>
          <a:xfrm>
            <a:off x="0" y="138445"/>
            <a:ext cx="12192000" cy="7459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9389" y="138445"/>
            <a:ext cx="11163300" cy="745956"/>
          </a:xfrm>
        </p:spPr>
        <p:txBody>
          <a:bodyPr>
            <a:noAutofit/>
          </a:bodyPr>
          <a:lstStyle/>
          <a:p>
            <a:r>
              <a:rPr lang="en-US" sz="2400" b="1" dirty="0">
                <a:solidFill>
                  <a:schemeClr val="bg1"/>
                </a:solidFill>
                <a:latin typeface="Lato Black" charset="0"/>
                <a:ea typeface="Lato Black" charset="0"/>
                <a:cs typeface="Lato Black" charset="0"/>
              </a:rPr>
              <a:t>Session 2: </a:t>
            </a:r>
            <a:r>
              <a:rPr lang="en-GB" sz="2400" b="1" dirty="0">
                <a:solidFill>
                  <a:schemeClr val="bg1"/>
                </a:solidFill>
                <a:latin typeface="Lato Black" charset="0"/>
                <a:ea typeface="Lato Black" charset="0"/>
                <a:cs typeface="Lato Black" charset="0"/>
              </a:rPr>
              <a:t>Industrial perspectives and practices on cloud and NFV coordination</a:t>
            </a:r>
            <a:endParaRPr lang="en-US" sz="2400" i="1" dirty="0">
              <a:solidFill>
                <a:schemeClr val="bg1"/>
              </a:solidFill>
            </a:endParaRPr>
          </a:p>
        </p:txBody>
      </p:sp>
      <p:sp>
        <p:nvSpPr>
          <p:cNvPr id="3" name="Content Placeholder 2"/>
          <p:cNvSpPr>
            <a:spLocks noGrp="1"/>
          </p:cNvSpPr>
          <p:nvPr>
            <p:ph idx="1"/>
          </p:nvPr>
        </p:nvSpPr>
        <p:spPr>
          <a:xfrm>
            <a:off x="308812" y="1333192"/>
            <a:ext cx="5674893" cy="4990336"/>
          </a:xfrm>
          <a:ln w="19050">
            <a:solidFill>
              <a:schemeClr val="accent1"/>
            </a:solidFill>
          </a:ln>
        </p:spPr>
        <p:txBody>
          <a:bodyPr>
            <a:normAutofit fontScale="85000" lnSpcReduction="20000"/>
          </a:bodyPr>
          <a:lstStyle/>
          <a:p>
            <a:pPr marL="0" indent="0" algn="ctr">
              <a:buNone/>
            </a:pPr>
            <a:r>
              <a:rPr lang="en-US" sz="2400" b="1" dirty="0">
                <a:solidFill>
                  <a:schemeClr val="tx2"/>
                </a:solidFill>
                <a:latin typeface="Lato Black" charset="0"/>
                <a:ea typeface="Lato Black" charset="0"/>
                <a:cs typeface="Lato Black" charset="0"/>
              </a:rPr>
              <a:t>Takeaways and Conclusions</a:t>
            </a:r>
          </a:p>
          <a:p>
            <a:pPr marL="0" indent="0">
              <a:lnSpc>
                <a:spcPct val="150000"/>
              </a:lnSpc>
              <a:buNone/>
            </a:pPr>
            <a:r>
              <a:rPr lang="en-US" sz="2400" b="1" dirty="0">
                <a:solidFill>
                  <a:schemeClr val="tx2"/>
                </a:solidFill>
                <a:latin typeface="Times New Roman" panose="02020603050405020304" charset="0"/>
                <a:ea typeface="Lato Black" charset="0"/>
                <a:cs typeface="Times New Roman" panose="02020603050405020304" charset="0"/>
              </a:rPr>
              <a:t>- NFV presented the NFV approach for Automation, Energy efficiency and Physical Infrastructure management</a:t>
            </a:r>
          </a:p>
          <a:p>
            <a:pPr marL="0" indent="0">
              <a:lnSpc>
                <a:spcPct val="150000"/>
              </a:lnSpc>
              <a:buNone/>
            </a:pPr>
            <a:endParaRPr lang="en-US" sz="2400" b="1" dirty="0">
              <a:solidFill>
                <a:schemeClr val="tx2"/>
              </a:solidFill>
              <a:latin typeface="Times New Roman" panose="02020603050405020304" charset="0"/>
              <a:ea typeface="Lato Black" charset="0"/>
              <a:cs typeface="Times New Roman" panose="02020603050405020304" charset="0"/>
            </a:endParaRPr>
          </a:p>
          <a:p>
            <a:pPr marL="0" indent="0">
              <a:lnSpc>
                <a:spcPct val="150000"/>
              </a:lnSpc>
              <a:buNone/>
            </a:pPr>
            <a:r>
              <a:rPr lang="en-US" sz="2400" b="1" dirty="0">
                <a:solidFill>
                  <a:schemeClr val="tx2"/>
                </a:solidFill>
                <a:latin typeface="Times New Roman" panose="02020603050405020304" charset="0"/>
                <a:ea typeface="Lato Black" charset="0"/>
                <a:cs typeface="Times New Roman" panose="02020603050405020304" charset="0"/>
                <a:sym typeface="+mn-ea"/>
              </a:rPr>
              <a:t>- </a:t>
            </a:r>
            <a:r>
              <a:rPr lang="en-US" altLang="zh-CN" sz="2400" b="1" dirty="0">
                <a:solidFill>
                  <a:schemeClr val="tx2"/>
                </a:solidFill>
                <a:latin typeface="Times New Roman" panose="02020603050405020304" charset="0"/>
                <a:ea typeface="Lato Black" charset="0"/>
                <a:cs typeface="Times New Roman" panose="02020603050405020304" charset="0"/>
              </a:rPr>
              <a:t>OpenInfra Foundation shared the latest progress of its major open source projects for infrastructrue, its ecosystem and evolution, and its successful experience and further plan on network.</a:t>
            </a:r>
          </a:p>
          <a:p>
            <a:pPr marL="0" indent="0" algn="l">
              <a:buNone/>
            </a:pPr>
            <a:endParaRPr lang="en-US" altLang="zh-CN" sz="2400" b="1" dirty="0">
              <a:solidFill>
                <a:schemeClr val="tx2"/>
              </a:solidFill>
              <a:highlight>
                <a:srgbClr val="00FF00"/>
              </a:highlight>
              <a:latin typeface="Times New Roman" panose="02020603050405020304" charset="0"/>
              <a:ea typeface="Lato Black" charset="0"/>
              <a:cs typeface="Times New Roman" panose="02020603050405020304" charset="0"/>
            </a:endParaRPr>
          </a:p>
          <a:p>
            <a:pPr marL="0" indent="0" algn="ctr">
              <a:buNone/>
            </a:pPr>
            <a:br>
              <a:rPr lang="en-US" sz="2400" b="1" dirty="0">
                <a:solidFill>
                  <a:schemeClr val="tx2"/>
                </a:solidFill>
                <a:latin typeface="Lato Black" charset="0"/>
                <a:ea typeface="Lato Black" charset="0"/>
                <a:cs typeface="Lato Black" charset="0"/>
              </a:rPr>
            </a:br>
            <a:endParaRPr lang="en-US" sz="2400" b="1" dirty="0">
              <a:solidFill>
                <a:schemeClr val="tx2"/>
              </a:solidFill>
              <a:latin typeface="Lato Black" charset="0"/>
              <a:ea typeface="Lato Black" charset="0"/>
              <a:cs typeface="Lato Black" charset="0"/>
            </a:endParaRPr>
          </a:p>
          <a:p>
            <a:pPr marL="0" indent="0">
              <a:lnSpc>
                <a:spcPct val="100000"/>
              </a:lnSpc>
              <a:buNone/>
            </a:pPr>
            <a:endParaRPr lang="en-US" altLang="zh-CN" sz="2000" dirty="0">
              <a:solidFill>
                <a:schemeClr val="tx2"/>
              </a:solidFill>
              <a:latin typeface="Lato Black" charset="0"/>
              <a:ea typeface="Lato Black" charset="0"/>
              <a:cs typeface="Lato Black" charset="0"/>
            </a:endParaRPr>
          </a:p>
        </p:txBody>
      </p:sp>
      <p:sp>
        <p:nvSpPr>
          <p:cNvPr id="7" name="Content Placeholder 2"/>
          <p:cNvSpPr txBox="1"/>
          <p:nvPr/>
        </p:nvSpPr>
        <p:spPr>
          <a:xfrm>
            <a:off x="6144126" y="1333192"/>
            <a:ext cx="5755491" cy="4990336"/>
          </a:xfrm>
          <a:prstGeom prst="rect">
            <a:avLst/>
          </a:prstGeom>
          <a:ln w="12700">
            <a:solidFill>
              <a:schemeClr val="tx2"/>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2"/>
                </a:solidFill>
                <a:latin typeface="Lato Black" charset="0"/>
                <a:ea typeface="Lato Black" charset="0"/>
                <a:cs typeface="Lato Black" charset="0"/>
              </a:rPr>
              <a:t>  </a:t>
            </a:r>
            <a:r>
              <a:rPr lang="en-US" sz="2400" b="1" dirty="0">
                <a:solidFill>
                  <a:schemeClr val="tx2"/>
                </a:solidFill>
                <a:latin typeface="Lato Black" charset="0"/>
                <a:ea typeface="Lato Black" charset="0"/>
                <a:cs typeface="Lato Black" charset="0"/>
              </a:rPr>
              <a:t>Suggestions to SG13</a:t>
            </a:r>
            <a:r>
              <a:rPr lang="en-US" sz="2400" dirty="0">
                <a:solidFill>
                  <a:schemeClr val="tx2"/>
                </a:solidFill>
                <a:latin typeface="Lato Black" charset="0"/>
                <a:ea typeface="Lato Black" charset="0"/>
                <a:cs typeface="Lato Black" charset="0"/>
              </a:rPr>
              <a:t>	</a:t>
            </a:r>
          </a:p>
          <a:p>
            <a:pPr>
              <a:buFontTx/>
              <a:buChar char="-"/>
            </a:pPr>
            <a:r>
              <a:rPr lang="en-US" sz="2000" dirty="0">
                <a:solidFill>
                  <a:schemeClr val="tx2"/>
                </a:solidFill>
                <a:latin typeface="Times New Roman" panose="02020603050405020304" charset="0"/>
                <a:ea typeface="Lato Black" charset="0"/>
                <a:cs typeface="Times New Roman" panose="02020603050405020304" charset="0"/>
              </a:rPr>
              <a:t>Continue the exchange of information for specific technical matters through Liaison activities</a:t>
            </a:r>
          </a:p>
          <a:p>
            <a:pPr>
              <a:buFontTx/>
              <a:buChar char="-"/>
            </a:pPr>
            <a:r>
              <a:rPr lang="en-US" sz="2000" dirty="0">
                <a:solidFill>
                  <a:schemeClr val="tx2"/>
                </a:solidFill>
                <a:latin typeface="Times New Roman" panose="02020603050405020304" charset="0"/>
                <a:ea typeface="Lato Black" charset="0"/>
                <a:cs typeface="Times New Roman" panose="02020603050405020304" charset="0"/>
              </a:rPr>
              <a:t>Focus on the latest developments and ongoing activities</a:t>
            </a:r>
          </a:p>
          <a:p>
            <a:pPr>
              <a:buFontTx/>
              <a:buChar char="-"/>
            </a:pPr>
            <a:r>
              <a:rPr lang="en-US" sz="2000" dirty="0">
                <a:solidFill>
                  <a:schemeClr val="tx2"/>
                </a:solidFill>
                <a:latin typeface="Times New Roman" panose="02020603050405020304" charset="0"/>
                <a:ea typeface="Lato Black" charset="0"/>
                <a:cs typeface="Times New Roman" panose="02020603050405020304" charset="0"/>
              </a:rPr>
              <a:t>Keep exchanging mutual progress with OpenInfra Foundation in order to explore the potential collaboration between standardization and open source solutions on computing infrastructure (in line with </a:t>
            </a:r>
            <a:r>
              <a:rPr lang="en-US" altLang="zh-CN" sz="2000" dirty="0">
                <a:solidFill>
                  <a:schemeClr val="tx2"/>
                </a:solidFill>
                <a:latin typeface="Times New Roman" panose="02020603050405020304" charset="0"/>
                <a:ea typeface="Lato Black" charset="0"/>
                <a:cs typeface="Times New Roman" panose="02020603050405020304" charset="0"/>
              </a:rPr>
              <a:t>WTSA </a:t>
            </a:r>
            <a:r>
              <a:rPr lang="en-US" sz="2000" dirty="0">
                <a:solidFill>
                  <a:schemeClr val="tx2"/>
                </a:solidFill>
                <a:latin typeface="Times New Roman" panose="02020603050405020304" charset="0"/>
                <a:ea typeface="Lato Black" charset="0"/>
                <a:cs typeface="Times New Roman" panose="02020603050405020304" charset="0"/>
              </a:rPr>
              <a:t>Resolution 90)</a:t>
            </a:r>
            <a:endParaRPr lang="en-US" dirty="0">
              <a:solidFill>
                <a:schemeClr val="tx2"/>
              </a:solidFill>
              <a:latin typeface="Lato Black" charset="0"/>
              <a:ea typeface="Lato Black" charset="0"/>
              <a:cs typeface="Lato Black" charset="0"/>
            </a:endParaRPr>
          </a:p>
          <a:p>
            <a:pPr>
              <a:buFont typeface="Wingdings" panose="05000000000000000000" pitchFamily="2" charset="2"/>
              <a:buChar char="q"/>
            </a:pPr>
            <a:endParaRPr lang="en-US" dirty="0">
              <a:solidFill>
                <a:schemeClr val="tx2"/>
              </a:solidFill>
              <a:latin typeface="Lato Black" charset="0"/>
              <a:ea typeface="Lato Black" charset="0"/>
              <a:cs typeface="Lato Black"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5614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409074" y="52304"/>
            <a:ext cx="10927431" cy="509169"/>
          </a:xfrm>
        </p:spPr>
        <p:txBody>
          <a:bodyPr wrap="none">
            <a:noAutofit/>
          </a:bodyPr>
          <a:lstStyle/>
          <a:p>
            <a:pPr algn="ctr"/>
            <a:r>
              <a:rPr lang="en-GB" sz="2000" b="1" dirty="0">
                <a:solidFill>
                  <a:schemeClr val="bg1"/>
                </a:solidFill>
                <a:latin typeface="Lato Black" charset="0"/>
                <a:ea typeface="Lato Black" charset="0"/>
                <a:cs typeface="Lato Black" charset="0"/>
              </a:rPr>
              <a:t>Roundtable discussion on future cooperation between ITU-T SG13 and ETSI ISG NFV</a:t>
            </a:r>
            <a:endParaRPr lang="en-US" sz="2000" b="1" i="1" dirty="0">
              <a:solidFill>
                <a:schemeClr val="bg1"/>
              </a:solidFill>
              <a:latin typeface="Lato Black" charset="0"/>
            </a:endParaRPr>
          </a:p>
        </p:txBody>
      </p:sp>
      <p:pic>
        <p:nvPicPr>
          <p:cNvPr id="13" name="Picture 3"/>
          <p:cNvPicPr>
            <a:picLocks noChangeAspect="1"/>
          </p:cNvPicPr>
          <p:nvPr/>
        </p:nvPicPr>
        <p:blipFill>
          <a:blip r:embed="rId2"/>
          <a:stretch>
            <a:fillRect/>
          </a:stretch>
        </p:blipFill>
        <p:spPr>
          <a:xfrm>
            <a:off x="10773393" y="5470288"/>
            <a:ext cx="1126224" cy="1165059"/>
          </a:xfrm>
          <a:prstGeom prst="rect">
            <a:avLst/>
          </a:prstGeom>
        </p:spPr>
      </p:pic>
      <p:sp>
        <p:nvSpPr>
          <p:cNvPr id="14" name="Content Placeholder 2"/>
          <p:cNvSpPr>
            <a:spLocks noGrp="1"/>
          </p:cNvSpPr>
          <p:nvPr>
            <p:ph idx="1"/>
          </p:nvPr>
        </p:nvSpPr>
        <p:spPr>
          <a:xfrm>
            <a:off x="308812" y="1333192"/>
            <a:ext cx="5674893" cy="4990336"/>
          </a:xfrm>
          <a:ln w="19050">
            <a:solidFill>
              <a:schemeClr val="accent1"/>
            </a:solidFill>
          </a:ln>
        </p:spPr>
        <p:txBody>
          <a:bodyPr>
            <a:normAutofit fontScale="85000" lnSpcReduction="10000"/>
          </a:bodyPr>
          <a:lstStyle/>
          <a:p>
            <a:pPr marL="0" indent="0" algn="ctr">
              <a:buNone/>
            </a:pPr>
            <a:r>
              <a:rPr lang="en-US" sz="2400" b="1" dirty="0">
                <a:solidFill>
                  <a:schemeClr val="tx2"/>
                </a:solidFill>
                <a:latin typeface="Lato Black" charset="0"/>
                <a:ea typeface="Lato Black" charset="0"/>
                <a:cs typeface="Lato Black" charset="0"/>
              </a:rPr>
              <a:t>Takeaways and Conclusions</a:t>
            </a:r>
            <a:br>
              <a:rPr lang="en-US" sz="2400" b="1" dirty="0">
                <a:solidFill>
                  <a:schemeClr val="tx2"/>
                </a:solidFill>
                <a:latin typeface="Lato Black" charset="0"/>
                <a:ea typeface="Lato Black" charset="0"/>
                <a:cs typeface="Lato Black" charset="0"/>
              </a:rPr>
            </a:br>
            <a:endParaRPr lang="en-US" altLang="zh-CN" sz="2000" dirty="0">
              <a:solidFill>
                <a:schemeClr val="tx2"/>
              </a:solidFill>
              <a:latin typeface="Lato Black" charset="0"/>
              <a:ea typeface="Lato Black" charset="0"/>
              <a:cs typeface="Lato Black" charset="0"/>
            </a:endParaRPr>
          </a:p>
          <a:p>
            <a:pPr marL="457200" indent="-457200">
              <a:lnSpc>
                <a:spcPct val="100000"/>
              </a:lnSpc>
              <a:buFont typeface="+mj-lt"/>
              <a:buAutoNum type="arabicPeriod"/>
            </a:pPr>
            <a:r>
              <a:rPr lang="en-US" altLang="zh-CN" sz="2000" dirty="0">
                <a:solidFill>
                  <a:schemeClr val="tx2"/>
                </a:solidFill>
                <a:latin typeface="Times New Roman" panose="02020603050405020304" charset="0"/>
                <a:ea typeface="Lato Black" charset="0"/>
                <a:cs typeface="Times New Roman" panose="02020603050405020304" charset="0"/>
              </a:rPr>
              <a:t>Participants agreed that close and sustained collaboration between ITU-T SG13 and ETSI ISG NFV is essential to ensure coherent standardization efforts on Telco Cloud and virtualization technologies.</a:t>
            </a:r>
          </a:p>
          <a:p>
            <a:pPr marL="457200" indent="-457200">
              <a:lnSpc>
                <a:spcPct val="100000"/>
              </a:lnSpc>
              <a:buFont typeface="+mj-lt"/>
              <a:buAutoNum type="arabicPeriod"/>
            </a:pPr>
            <a:r>
              <a:rPr lang="en-US" altLang="zh-CN" sz="2000" dirty="0">
                <a:solidFill>
                  <a:schemeClr val="tx2"/>
                </a:solidFill>
                <a:latin typeface="Times New Roman" panose="02020603050405020304" charset="0"/>
                <a:ea typeface="Lato Black" charset="0"/>
                <a:cs typeface="Times New Roman" panose="02020603050405020304" charset="0"/>
              </a:rPr>
              <a:t>To enable effective cooperation, both groups should avoid redundant efforts by exchanging information of existing specifications/Recommendations and on-going work items.</a:t>
            </a:r>
          </a:p>
          <a:p>
            <a:pPr marL="457200" indent="-457200">
              <a:lnSpc>
                <a:spcPct val="100000"/>
              </a:lnSpc>
              <a:buFont typeface="+mj-lt"/>
              <a:buAutoNum type="arabicPeriod"/>
            </a:pPr>
            <a:r>
              <a:rPr lang="en-US" altLang="zh-CN" sz="2000" dirty="0">
                <a:solidFill>
                  <a:schemeClr val="tx2"/>
                </a:solidFill>
                <a:latin typeface="Times New Roman" panose="02020603050405020304" charset="0"/>
                <a:ea typeface="Lato Black" charset="0"/>
                <a:cs typeface="Times New Roman" panose="02020603050405020304" charset="0"/>
              </a:rPr>
              <a:t>Based on this mutual understanding, each group can then identify reusable deliverables and selectively utilize them into their respective standardization tracks.</a:t>
            </a:r>
          </a:p>
          <a:p>
            <a:pPr marL="457200" indent="-457200">
              <a:lnSpc>
                <a:spcPct val="100000"/>
              </a:lnSpc>
              <a:buFont typeface="+mj-lt"/>
              <a:buAutoNum type="arabicPeriod"/>
            </a:pPr>
            <a:r>
              <a:rPr lang="en-US" altLang="zh-CN" sz="2000" dirty="0">
                <a:solidFill>
                  <a:schemeClr val="tx2"/>
                </a:solidFill>
                <a:latin typeface="Times New Roman" panose="02020603050405020304" charset="0"/>
                <a:ea typeface="Lato Black" charset="0"/>
                <a:cs typeface="Times New Roman" panose="02020603050405020304" charset="0"/>
              </a:rPr>
              <a:t>It was recommended to hold regular joint coordination meetings or workshops — not too frequent to avoid inefficiency — that allow both parties to stay informed of key technical updates and evolving directions in each other’s work.</a:t>
            </a:r>
          </a:p>
        </p:txBody>
      </p:sp>
      <p:sp>
        <p:nvSpPr>
          <p:cNvPr id="15" name="Content Placeholder 2"/>
          <p:cNvSpPr txBox="1"/>
          <p:nvPr/>
        </p:nvSpPr>
        <p:spPr>
          <a:xfrm>
            <a:off x="6144126" y="1333192"/>
            <a:ext cx="5755491" cy="4990336"/>
          </a:xfrm>
          <a:prstGeom prst="rect">
            <a:avLst/>
          </a:prstGeom>
          <a:ln w="12700">
            <a:solidFill>
              <a:schemeClr val="tx2"/>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2"/>
                </a:solidFill>
                <a:latin typeface="Lato Black" charset="0"/>
                <a:ea typeface="Lato Black" charset="0"/>
                <a:cs typeface="Lato Black" charset="0"/>
              </a:rPr>
              <a:t>  </a:t>
            </a:r>
            <a:r>
              <a:rPr lang="en-US" sz="2400" b="1" dirty="0">
                <a:solidFill>
                  <a:schemeClr val="tx2"/>
                </a:solidFill>
                <a:latin typeface="Lato Black" charset="0"/>
                <a:ea typeface="Lato Black" charset="0"/>
                <a:cs typeface="Lato Black" charset="0"/>
              </a:rPr>
              <a:t>Suggestions to SG13</a:t>
            </a:r>
            <a:r>
              <a:rPr lang="en-US" sz="2400" dirty="0">
                <a:solidFill>
                  <a:schemeClr val="tx2"/>
                </a:solidFill>
                <a:latin typeface="Lato Black" charset="0"/>
                <a:ea typeface="Lato Black" charset="0"/>
                <a:cs typeface="Lato Black" charset="0"/>
              </a:rPr>
              <a:t>	</a:t>
            </a:r>
          </a:p>
          <a:p>
            <a:pPr>
              <a:buFont typeface="Wingdings" panose="05000000000000000000" pitchFamily="2" charset="2"/>
              <a:buChar char="q"/>
            </a:pPr>
            <a:endParaRPr lang="en-US" sz="2000" dirty="0">
              <a:solidFill>
                <a:schemeClr val="tx2"/>
              </a:solidFill>
              <a:latin typeface="Lato Black" charset="0"/>
              <a:ea typeface="Lato Black" charset="0"/>
              <a:cs typeface="Lato Black" charset="0"/>
            </a:endParaRPr>
          </a:p>
          <a:p>
            <a:pPr marL="0" indent="0">
              <a:buNone/>
            </a:pPr>
            <a:r>
              <a:rPr lang="en-US" sz="2000" dirty="0">
                <a:solidFill>
                  <a:schemeClr val="tx2"/>
                </a:solidFill>
                <a:latin typeface="Times New Roman" panose="02020603050405020304" charset="0"/>
                <a:ea typeface="Lato Black" charset="0"/>
                <a:cs typeface="Times New Roman" panose="02020603050405020304" charset="0"/>
              </a:rPr>
              <a:t>In order to make collaboration with ETSI ISG NFV more meaningful and effective, SG13 is encouraged to involve not only Working Party 2 (WP2) groups related to cloud computing, but also other relevant Questions such as Q20, Q21, Q23, and Q2, which address topics like AI, network </a:t>
            </a:r>
            <a:r>
              <a:rPr lang="en-US" sz="2000" dirty="0" err="1">
                <a:solidFill>
                  <a:schemeClr val="tx2"/>
                </a:solidFill>
                <a:latin typeface="Times New Roman" panose="02020603050405020304" charset="0"/>
                <a:ea typeface="Lato Black" charset="0"/>
                <a:cs typeface="Times New Roman" panose="02020603050405020304" charset="0"/>
              </a:rPr>
              <a:t>softwarization</a:t>
            </a:r>
            <a:r>
              <a:rPr lang="en-US" sz="2000" dirty="0">
                <a:solidFill>
                  <a:schemeClr val="tx2"/>
                </a:solidFill>
                <a:latin typeface="Times New Roman" panose="02020603050405020304" charset="0"/>
                <a:ea typeface="Lato Black" charset="0"/>
                <a:cs typeface="Times New Roman" panose="02020603050405020304" charset="0"/>
              </a:rPr>
              <a:t>, emerging network technologies, and etc. </a:t>
            </a:r>
          </a:p>
          <a:p>
            <a:pPr marL="0" indent="0">
              <a:buNone/>
            </a:pPr>
            <a:r>
              <a:rPr lang="en-US" sz="2000" dirty="0">
                <a:solidFill>
                  <a:schemeClr val="tx2"/>
                </a:solidFill>
                <a:latin typeface="Times New Roman" panose="02020603050405020304" charset="0"/>
                <a:ea typeface="Lato Black" charset="0"/>
                <a:cs typeface="Times New Roman" panose="02020603050405020304" charset="0"/>
              </a:rPr>
              <a:t>Broader participation will ensure that cross-domain technical issues are adequately represented and that SG13’s engagement reflects the full scope of NFV-related concerns across the SG13, especially on both</a:t>
            </a:r>
          </a:p>
          <a:p>
            <a:pPr marL="0" indent="0">
              <a:buNone/>
            </a:pPr>
            <a:r>
              <a:rPr lang="en-US" sz="2000" dirty="0">
                <a:solidFill>
                  <a:schemeClr val="tx2"/>
                </a:solidFill>
                <a:latin typeface="Times New Roman" panose="02020603050405020304" charset="0"/>
                <a:ea typeface="Lato Black" charset="0"/>
                <a:cs typeface="Times New Roman" panose="02020603050405020304" charset="0"/>
              </a:rPr>
              <a:t> aspects of computing and </a:t>
            </a:r>
            <a:r>
              <a:rPr lang="en-US" sz="2000" dirty="0">
                <a:solidFill>
                  <a:schemeClr val="tx2"/>
                </a:solidFill>
                <a:latin typeface="Times New Roman" panose="02020603050405020304" charset="0"/>
                <a:ea typeface="Lato Black" charset="0"/>
                <a:cs typeface="Times New Roman" panose="02020603050405020304" charset="0"/>
                <a:sym typeface="+mn-ea"/>
              </a:rPr>
              <a:t>networking</a:t>
            </a:r>
            <a:r>
              <a:rPr lang="en-US" sz="2000" dirty="0">
                <a:solidFill>
                  <a:schemeClr val="tx2"/>
                </a:solidFill>
                <a:latin typeface="Times New Roman" panose="02020603050405020304" charset="0"/>
                <a:ea typeface="Lato Black" charset="0"/>
                <a:cs typeface="Times New Roman" panose="02020603050405020304" charset="0"/>
              </a:rPr>
              <a:t>.</a:t>
            </a:r>
            <a:r>
              <a:rPr lang="en-US" sz="2000" dirty="0">
                <a:solidFill>
                  <a:schemeClr val="tx2"/>
                </a:solidFill>
                <a:latin typeface="Lato Black" charset="0"/>
                <a:ea typeface="Lato Black" charset="0"/>
                <a:cs typeface="Lato Black"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882C5D553ACA40B0E0E8276C7E0029" ma:contentTypeVersion="1" ma:contentTypeDescription="Create a new document." ma:contentTypeScope="" ma:versionID="94d1d47a4de59c5346e67f7deb31d3cd">
  <xsd:schema xmlns:xsd="http://www.w3.org/2001/XMLSchema" xmlns:xs="http://www.w3.org/2001/XMLSchema" xmlns:p="http://schemas.microsoft.com/office/2006/metadata/properties" xmlns:ns1="http://schemas.microsoft.com/sharepoint/v3" targetNamespace="http://schemas.microsoft.com/office/2006/metadata/properties" ma:root="true" ma:fieldsID="437a7266940aab2202ac67b957d0a61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8BC5D30-DFCF-4771-A640-D3DB0D499F86}"/>
</file>

<file path=customXml/itemProps2.xml><?xml version="1.0" encoding="utf-8"?>
<ds:datastoreItem xmlns:ds="http://schemas.openxmlformats.org/officeDocument/2006/customXml" ds:itemID="{270E57AE-B3C0-45BE-BF5D-1B43DD40E8DA}"/>
</file>

<file path=customXml/itemProps3.xml><?xml version="1.0" encoding="utf-8"?>
<ds:datastoreItem xmlns:ds="http://schemas.openxmlformats.org/officeDocument/2006/customXml" ds:itemID="{E5B68C48-F9CD-4D88-828C-74652EF74D00}"/>
</file>

<file path=docProps/app.xml><?xml version="1.0" encoding="utf-8"?>
<Properties xmlns="http://schemas.openxmlformats.org/officeDocument/2006/extended-properties" xmlns:vt="http://schemas.openxmlformats.org/officeDocument/2006/docPropsVTypes">
  <TotalTime>10</TotalTime>
  <Words>554</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Lato Black</vt:lpstr>
      <vt:lpstr>Times New Roman</vt:lpstr>
      <vt:lpstr>Wingdings</vt:lpstr>
      <vt:lpstr>Office Theme</vt:lpstr>
      <vt:lpstr>From virtualization to cloud native: cloud computing for the Telco and coordination with ETSI NFV</vt:lpstr>
      <vt:lpstr>Session 1: Standardization perspectives from ITU-T SG13 and ETSI NFV ISG</vt:lpstr>
      <vt:lpstr>Session 2: Industrial perspectives and practices on cloud and NFV coordination</vt:lpstr>
      <vt:lpstr>Roundtable discussion on future cooperation between ITU-T SG13 and ETSI ISG NFV</vt:lpstr>
    </vt:vector>
  </TitlesOfParts>
  <Company>ITU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FUKUZONO, Hayato</cp:lastModifiedBy>
  <cp:revision>187</cp:revision>
  <dcterms:created xsi:type="dcterms:W3CDTF">2017-07-21T15:41:00Z</dcterms:created>
  <dcterms:modified xsi:type="dcterms:W3CDTF">2025-08-06T00:27:36Z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1569537502</vt:lpwstr>
  </property>
  <property fmtid="{D5CDD505-2E9C-101B-9397-08002B2CF9AE}" pid="6" name="SercoClassification">
    <vt:lpwstr>NPL Official</vt:lpwstr>
  </property>
  <property fmtid="{D5CDD505-2E9C-101B-9397-08002B2CF9AE}" pid="7" name="aliashPowerpointFooter">
    <vt:lpwstr/>
  </property>
  <property fmtid="{D5CDD505-2E9C-101B-9397-08002B2CF9AE}" pid="8" name="ICV">
    <vt:lpwstr>6C730C91C1EA438988D9B338B39A8785_12</vt:lpwstr>
  </property>
  <property fmtid="{D5CDD505-2E9C-101B-9397-08002B2CF9AE}" pid="9" name="KSOProductBuildVer">
    <vt:lpwstr>2052-12.1.0.20305</vt:lpwstr>
  </property>
  <property fmtid="{D5CDD505-2E9C-101B-9397-08002B2CF9AE}" pid="10" name="ContentTypeId">
    <vt:lpwstr>0x010100A2882C5D553ACA40B0E0E8276C7E0029</vt:lpwstr>
  </property>
</Properties>
</file>