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87" r:id="rId2"/>
  </p:sldIdLst>
  <p:sldSz cx="7556500" cy="10693400"/>
  <p:notesSz cx="6797675" cy="9928225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F8EACA57-DB8E-F7DA-9149-4F3B12F4BF29}" name="NewGuy" initials="NG" userId="NewGuy" providerId="None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Fromenteau, Jean-Marie" initials="FJ" lastIdx="1" clrIdx="0">
    <p:extLst>
      <p:ext uri="{19B8F6BF-5375-455C-9EA6-DF929625EA0E}">
        <p15:presenceInfo xmlns:p15="http://schemas.microsoft.com/office/powerpoint/2012/main" userId="S::FromenteJM@corning.com::ae818e97-d88f-4879-a8dd-b7e79e523106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C91A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204C64E-8B3C-45A5-84A5-CABC6AED0BA9}" v="6" dt="2024-08-19T10:34:38.238"/>
  </p1510:revLst>
</p1510:revInfo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51" d="100"/>
          <a:sy n="51" d="100"/>
        </p:scale>
        <p:origin x="1972" y="6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13" Type="http://schemas.openxmlformats.org/officeDocument/2006/relationships/customXml" Target="../customXml/item2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12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microsoft.com/office/2018/10/relationships/authors" Target="author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commentAuthors" Target="commentAuthors.xml"/><Relationship Id="rId9" Type="http://schemas.microsoft.com/office/2016/11/relationships/changesInfo" Target="changesInfos/changesInfo1.xml"/><Relationship Id="rId14" Type="http://schemas.openxmlformats.org/officeDocument/2006/relationships/customXml" Target="../customXml/item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romenteau, Jean Marie" userId="ae818e97-d88f-4879-a8dd-b7e79e523106" providerId="ADAL" clId="{3204C64E-8B3C-45A5-84A5-CABC6AED0BA9}"/>
    <pc:docChg chg="undo custSel modSld">
      <pc:chgData name="Fromenteau, Jean Marie" userId="ae818e97-d88f-4879-a8dd-b7e79e523106" providerId="ADAL" clId="{3204C64E-8B3C-45A5-84A5-CABC6AED0BA9}" dt="2024-08-19T10:34:52.887" v="86" actId="1076"/>
      <pc:docMkLst>
        <pc:docMk/>
      </pc:docMkLst>
      <pc:sldChg chg="addSp delSp modSp mod">
        <pc:chgData name="Fromenteau, Jean Marie" userId="ae818e97-d88f-4879-a8dd-b7e79e523106" providerId="ADAL" clId="{3204C64E-8B3C-45A5-84A5-CABC6AED0BA9}" dt="2024-08-19T10:34:52.887" v="86" actId="1076"/>
        <pc:sldMkLst>
          <pc:docMk/>
          <pc:sldMk cId="1351337488" sldId="287"/>
        </pc:sldMkLst>
        <pc:spChg chg="add mod">
          <ac:chgData name="Fromenteau, Jean Marie" userId="ae818e97-d88f-4879-a8dd-b7e79e523106" providerId="ADAL" clId="{3204C64E-8B3C-45A5-84A5-CABC6AED0BA9}" dt="2024-08-19T10:34:52.887" v="86" actId="1076"/>
          <ac:spMkLst>
            <pc:docMk/>
            <pc:sldMk cId="1351337488" sldId="287"/>
            <ac:spMk id="5" creationId="{8374B335-CA32-E269-591D-5242CBEB67EF}"/>
          </ac:spMkLst>
        </pc:spChg>
        <pc:spChg chg="mod">
          <ac:chgData name="Fromenteau, Jean Marie" userId="ae818e97-d88f-4879-a8dd-b7e79e523106" providerId="ADAL" clId="{3204C64E-8B3C-45A5-84A5-CABC6AED0BA9}" dt="2024-08-13T17:35:06.115" v="76" actId="207"/>
          <ac:spMkLst>
            <pc:docMk/>
            <pc:sldMk cId="1351337488" sldId="287"/>
            <ac:spMk id="10" creationId="{5B61D101-2D3F-5471-A6B1-1C79A8CE162E}"/>
          </ac:spMkLst>
        </pc:spChg>
        <pc:spChg chg="mod">
          <ac:chgData name="Fromenteau, Jean Marie" userId="ae818e97-d88f-4879-a8dd-b7e79e523106" providerId="ADAL" clId="{3204C64E-8B3C-45A5-84A5-CABC6AED0BA9}" dt="2024-08-13T11:54:40.886" v="71" actId="1076"/>
          <ac:spMkLst>
            <pc:docMk/>
            <pc:sldMk cId="1351337488" sldId="287"/>
            <ac:spMk id="12" creationId="{A228585E-F7A4-21BC-4109-8C71F3C65CB3}"/>
          </ac:spMkLst>
        </pc:spChg>
        <pc:spChg chg="mod">
          <ac:chgData name="Fromenteau, Jean Marie" userId="ae818e97-d88f-4879-a8dd-b7e79e523106" providerId="ADAL" clId="{3204C64E-8B3C-45A5-84A5-CABC6AED0BA9}" dt="2024-08-13T17:34:57.412" v="75" actId="207"/>
          <ac:spMkLst>
            <pc:docMk/>
            <pc:sldMk cId="1351337488" sldId="287"/>
            <ac:spMk id="114" creationId="{456AC8BB-B4A6-4085-A9CA-753689389C51}"/>
          </ac:spMkLst>
        </pc:spChg>
        <pc:spChg chg="mod">
          <ac:chgData name="Fromenteau, Jean Marie" userId="ae818e97-d88f-4879-a8dd-b7e79e523106" providerId="ADAL" clId="{3204C64E-8B3C-45A5-84A5-CABC6AED0BA9}" dt="2024-08-13T17:36:11.563" v="82" actId="1076"/>
          <ac:spMkLst>
            <pc:docMk/>
            <pc:sldMk cId="1351337488" sldId="287"/>
            <ac:spMk id="154" creationId="{CD2D5CEF-BBBA-4D52-9F29-0137856A9829}"/>
          </ac:spMkLst>
        </pc:spChg>
        <pc:spChg chg="del mod">
          <ac:chgData name="Fromenteau, Jean Marie" userId="ae818e97-d88f-4879-a8dd-b7e79e523106" providerId="ADAL" clId="{3204C64E-8B3C-45A5-84A5-CABC6AED0BA9}" dt="2024-08-19T10:34:48.296" v="85" actId="478"/>
          <ac:spMkLst>
            <pc:docMk/>
            <pc:sldMk cId="1351337488" sldId="287"/>
            <ac:spMk id="155" creationId="{FD371125-46B1-48DE-B2BD-624264DC75A3}"/>
          </ac:spMkLst>
        </pc:spChg>
        <pc:picChg chg="mod">
          <ac:chgData name="Fromenteau, Jean Marie" userId="ae818e97-d88f-4879-a8dd-b7e79e523106" providerId="ADAL" clId="{3204C64E-8B3C-45A5-84A5-CABC6AED0BA9}" dt="2024-08-13T11:54:47.455" v="72" actId="1076"/>
          <ac:picMkLst>
            <pc:docMk/>
            <pc:sldMk cId="1351337488" sldId="287"/>
            <ac:picMk id="42" creationId="{FBF28203-FB82-3319-71C0-8628F5CFB34E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136" cy="498180"/>
          </a:xfrm>
          <a:prstGeom prst="rect">
            <a:avLst/>
          </a:prstGeom>
        </p:spPr>
        <p:txBody>
          <a:bodyPr vert="horz" lIns="83796" tIns="41898" rIns="83796" bIns="41898" rtlCol="0"/>
          <a:lstStyle>
            <a:lvl1pPr algn="l">
              <a:defRPr sz="11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112" y="0"/>
            <a:ext cx="2946136" cy="498180"/>
          </a:xfrm>
          <a:prstGeom prst="rect">
            <a:avLst/>
          </a:prstGeom>
        </p:spPr>
        <p:txBody>
          <a:bodyPr vert="horz" lIns="83796" tIns="41898" rIns="83796" bIns="41898" rtlCol="0"/>
          <a:lstStyle>
            <a:lvl1pPr algn="r">
              <a:defRPr sz="1100"/>
            </a:lvl1pPr>
          </a:lstStyle>
          <a:p>
            <a:fld id="{161FC427-D39F-40E7-BDB1-FF52E223AA64}" type="datetimeFigureOut">
              <a:rPr lang="en-GB" smtClean="0"/>
              <a:t>19/08/2024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1241425"/>
            <a:ext cx="236537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3796" tIns="41898" rIns="83796" bIns="41898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8401"/>
            <a:ext cx="5438140" cy="3908796"/>
          </a:xfrm>
          <a:prstGeom prst="rect">
            <a:avLst/>
          </a:prstGeom>
        </p:spPr>
        <p:txBody>
          <a:bodyPr vert="horz" lIns="83796" tIns="41898" rIns="83796" bIns="41898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0045"/>
            <a:ext cx="2946136" cy="498180"/>
          </a:xfrm>
          <a:prstGeom prst="rect">
            <a:avLst/>
          </a:prstGeom>
        </p:spPr>
        <p:txBody>
          <a:bodyPr vert="horz" lIns="83796" tIns="41898" rIns="83796" bIns="41898" rtlCol="0" anchor="b"/>
          <a:lstStyle>
            <a:lvl1pPr algn="l">
              <a:defRPr sz="11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112" y="9430045"/>
            <a:ext cx="2946136" cy="498180"/>
          </a:xfrm>
          <a:prstGeom prst="rect">
            <a:avLst/>
          </a:prstGeom>
        </p:spPr>
        <p:txBody>
          <a:bodyPr vert="horz" lIns="83796" tIns="41898" rIns="83796" bIns="41898" rtlCol="0" anchor="b"/>
          <a:lstStyle>
            <a:lvl1pPr algn="r">
              <a:defRPr sz="1100"/>
            </a:lvl1pPr>
          </a:lstStyle>
          <a:p>
            <a:fld id="{FB777CBC-A330-4476-9502-50543033A0EE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23955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8/19/2024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8/19/2024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8/19/2024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8/19/2024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8/19/2024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142" y="427736"/>
            <a:ext cx="6806565" cy="17109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8/19/2024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0559015"/>
              </p:ext>
            </p:extLst>
          </p:nvPr>
        </p:nvGraphicFramePr>
        <p:xfrm>
          <a:off x="349250" y="315973"/>
          <a:ext cx="6996206" cy="85974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8255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1364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67925">
                <a:tc gridSpan="2">
                  <a:txBody>
                    <a:bodyPr/>
                    <a:lstStyle/>
                    <a:p>
                      <a:pPr marL="50800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120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ITU-T</a:t>
                      </a:r>
                      <a:r>
                        <a:rPr sz="1200" spc="-4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Study</a:t>
                      </a:r>
                      <a:r>
                        <a:rPr sz="1200" spc="-1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Group</a:t>
                      </a:r>
                      <a:r>
                        <a:rPr lang="en-US" sz="120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15</a:t>
                      </a: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36830" marB="0">
                    <a:lnL w="12700">
                      <a:solidFill>
                        <a:srgbClr val="00A0DB"/>
                      </a:solidFill>
                      <a:prstDash val="solid"/>
                    </a:lnL>
                    <a:lnR w="12700">
                      <a:solidFill>
                        <a:srgbClr val="00A0DB"/>
                      </a:solidFill>
                      <a:prstDash val="solid"/>
                    </a:lnR>
                    <a:lnT w="12700">
                      <a:solidFill>
                        <a:srgbClr val="00A0DB"/>
                      </a:solidFill>
                      <a:prstDash val="solid"/>
                    </a:lnT>
                    <a:lnB w="12700">
                      <a:solidFill>
                        <a:srgbClr val="00A0DB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3049">
                <a:tc>
                  <a:txBody>
                    <a:bodyPr/>
                    <a:lstStyle/>
                    <a:p>
                      <a:pPr marL="111760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lang="en-US" altLang="ja-JP" sz="1800" b="1" dirty="0">
                          <a:solidFill>
                            <a:srgbClr val="FFFF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G.657</a:t>
                      </a:r>
                      <a:endParaRPr sz="1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43180" marB="0">
                    <a:lnT w="12700" cap="flat" cmpd="sng" algn="ctr">
                      <a:solidFill>
                        <a:srgbClr val="00A0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00A0DB"/>
                    </a:solidFill>
                  </a:tcPr>
                </a:tc>
                <a:tc>
                  <a:txBody>
                    <a:bodyPr/>
                    <a:lstStyle/>
                    <a:p>
                      <a:pPr marL="44450" algn="l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Characteristics of a bending-loss insensitive single-mode optical fibre and cable</a:t>
                      </a:r>
                    </a:p>
                  </a:txBody>
                  <a:tcPr marL="0" marR="0" marT="43180" marB="0">
                    <a:lnR w="12700">
                      <a:solidFill>
                        <a:srgbClr val="00A0DB"/>
                      </a:solidFill>
                      <a:prstDash val="solid"/>
                    </a:lnR>
                    <a:lnT w="12700">
                      <a:solidFill>
                        <a:srgbClr val="00A0DB"/>
                      </a:solidFill>
                      <a:prstDash val="solid"/>
                    </a:lnT>
                    <a:lnB w="12700">
                      <a:solidFill>
                        <a:srgbClr val="00A0DB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object 3"/>
          <p:cNvSpPr/>
          <p:nvPr/>
        </p:nvSpPr>
        <p:spPr>
          <a:xfrm>
            <a:off x="457200" y="10399535"/>
            <a:ext cx="5987415" cy="0"/>
          </a:xfrm>
          <a:custGeom>
            <a:avLst/>
            <a:gdLst/>
            <a:ahLst/>
            <a:cxnLst/>
            <a:rect l="l" t="t" r="r" b="b"/>
            <a:pathLst>
              <a:path w="5987415">
                <a:moveTo>
                  <a:pt x="0" y="0"/>
                </a:moveTo>
                <a:lnTo>
                  <a:pt x="5986805" y="0"/>
                </a:lnTo>
              </a:path>
            </a:pathLst>
          </a:custGeom>
          <a:ln w="12700">
            <a:solidFill>
              <a:srgbClr val="00A0DB"/>
            </a:solidFill>
          </a:ln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457200" y="10168936"/>
            <a:ext cx="5987415" cy="0"/>
          </a:xfrm>
          <a:custGeom>
            <a:avLst/>
            <a:gdLst/>
            <a:ahLst/>
            <a:cxnLst/>
            <a:rect l="l" t="t" r="r" b="b"/>
            <a:pathLst>
              <a:path w="5987415">
                <a:moveTo>
                  <a:pt x="0" y="0"/>
                </a:moveTo>
                <a:lnTo>
                  <a:pt x="5986805" y="0"/>
                </a:lnTo>
              </a:path>
            </a:pathLst>
          </a:custGeom>
          <a:ln w="12700">
            <a:solidFill>
              <a:srgbClr val="00A0DB"/>
            </a:solidFill>
          </a:ln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482196" y="3517900"/>
            <a:ext cx="6645909" cy="0"/>
          </a:xfrm>
          <a:custGeom>
            <a:avLst/>
            <a:gdLst/>
            <a:ahLst/>
            <a:cxnLst/>
            <a:rect l="l" t="t" r="r" b="b"/>
            <a:pathLst>
              <a:path w="6645909">
                <a:moveTo>
                  <a:pt x="0" y="0"/>
                </a:moveTo>
                <a:lnTo>
                  <a:pt x="6645605" y="0"/>
                </a:lnTo>
              </a:path>
            </a:pathLst>
          </a:custGeom>
          <a:ln w="12700">
            <a:solidFill>
              <a:srgbClr val="00A0DB"/>
            </a:solidFill>
          </a:ln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18" name="object 18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632999" y="9956460"/>
            <a:ext cx="478800" cy="527775"/>
          </a:xfrm>
          <a:prstGeom prst="rect">
            <a:avLst/>
          </a:prstGeom>
        </p:spPr>
      </p:pic>
      <p:sp>
        <p:nvSpPr>
          <p:cNvPr id="114" name="Content Placeholder 5">
            <a:extLst>
              <a:ext uri="{FF2B5EF4-FFF2-40B4-BE49-F238E27FC236}">
                <a16:creationId xmlns:a16="http://schemas.microsoft.com/office/drawing/2014/main" id="{456AC8BB-B4A6-4085-A9CA-753689389C51}"/>
              </a:ext>
            </a:extLst>
          </p:cNvPr>
          <p:cNvSpPr txBox="1">
            <a:spLocks/>
          </p:cNvSpPr>
          <p:nvPr/>
        </p:nvSpPr>
        <p:spPr>
          <a:xfrm>
            <a:off x="425450" y="1536700"/>
            <a:ext cx="6838950" cy="1756039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numCol="2" spcCol="108000" rtlCol="0">
            <a:no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82563" marR="14605" indent="-182563" algn="l" fontAlgn="base">
              <a:spcBef>
                <a:spcPts val="300"/>
              </a:spcBef>
              <a:spcAft>
                <a:spcPts val="285"/>
              </a:spcAft>
              <a:buClr>
                <a:srgbClr val="00529F"/>
              </a:buClr>
              <a:buSzPts val="900"/>
              <a:buFont typeface="Arial" panose="020B0604020202020204" pitchFamily="34" charset="0"/>
              <a:buChar char="•"/>
              <a:defRPr/>
            </a:pPr>
            <a:r>
              <a:rPr lang="en-US" sz="1250" dirty="0"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ITU-T G.657 fibre has been deployed extensively in access networks for over 15 years.</a:t>
            </a:r>
          </a:p>
          <a:p>
            <a:pPr marL="182563" marR="14605" indent="-182563" algn="l" fontAlgn="base">
              <a:spcBef>
                <a:spcPts val="300"/>
              </a:spcBef>
              <a:spcAft>
                <a:spcPts val="285"/>
              </a:spcAft>
              <a:buClr>
                <a:srgbClr val="00529F"/>
              </a:buClr>
              <a:buSzPts val="900"/>
              <a:buFont typeface="Arial" panose="020B0604020202020204" pitchFamily="34" charset="0"/>
              <a:buChar char="•"/>
              <a:defRPr/>
            </a:pPr>
            <a:r>
              <a:rPr lang="en-US" sz="1250" dirty="0"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ITU-T G.657 fibre is now being utilized throughout terrestrial networks where bending-loss insensitive fibres are required to achieve installed performance requirements, e.g. datacenter networks and high fibre density cables.</a:t>
            </a:r>
          </a:p>
          <a:p>
            <a:pPr marL="182563" marR="14605" indent="-182563" algn="l" fontAlgn="base">
              <a:spcBef>
                <a:spcPts val="300"/>
              </a:spcBef>
              <a:spcAft>
                <a:spcPts val="285"/>
              </a:spcAft>
              <a:buClr>
                <a:srgbClr val="00529F"/>
              </a:buClr>
              <a:buSzPts val="900"/>
              <a:buFont typeface="Arial" panose="020B0604020202020204" pitchFamily="34" charset="0"/>
              <a:buChar char="•"/>
              <a:defRPr/>
            </a:pPr>
            <a:endParaRPr lang="en-US" sz="1250" dirty="0">
              <a:uFill>
                <a:solidFill>
                  <a:srgbClr val="000000"/>
                </a:solidFill>
              </a:u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82563" marR="14605" indent="-182563" algn="l" fontAlgn="base">
              <a:spcBef>
                <a:spcPts val="300"/>
              </a:spcBef>
              <a:spcAft>
                <a:spcPts val="285"/>
              </a:spcAft>
              <a:buClr>
                <a:srgbClr val="00529F"/>
              </a:buClr>
              <a:buSzPts val="900"/>
              <a:buFont typeface="Arial" panose="020B0604020202020204" pitchFamily="34" charset="0"/>
              <a:buChar char="•"/>
              <a:defRPr/>
            </a:pPr>
            <a:endParaRPr lang="en-US" sz="1250" dirty="0">
              <a:uFill>
                <a:solidFill>
                  <a:srgbClr val="000000"/>
                </a:solidFill>
              </a:u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82563" marR="14605" indent="-182563" algn="l" fontAlgn="base">
              <a:spcBef>
                <a:spcPts val="300"/>
              </a:spcBef>
              <a:spcAft>
                <a:spcPts val="285"/>
              </a:spcAft>
              <a:buClr>
                <a:srgbClr val="00529F"/>
              </a:buClr>
              <a:buSzPts val="900"/>
              <a:buFont typeface="Arial" panose="020B0604020202020204" pitchFamily="34" charset="0"/>
              <a:buChar char="•"/>
              <a:defRPr/>
            </a:pPr>
            <a:r>
              <a:rPr lang="en-US" sz="1250" dirty="0"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The 5th edition of Recommendation ITU-T G.657 clarifies application spaces for ITU-T G.657 fibre to include datacenters.</a:t>
            </a:r>
          </a:p>
          <a:p>
            <a:pPr marL="182563" marR="14605" indent="-182563" algn="l" fontAlgn="base">
              <a:spcBef>
                <a:spcPts val="300"/>
              </a:spcBef>
              <a:spcAft>
                <a:spcPts val="285"/>
              </a:spcAft>
              <a:buClr>
                <a:srgbClr val="00529F"/>
              </a:buClr>
              <a:buSzPts val="900"/>
              <a:buFont typeface="Arial" panose="020B0604020202020204" pitchFamily="34" charset="0"/>
              <a:buChar char="•"/>
              <a:defRPr/>
            </a:pPr>
            <a:r>
              <a:rPr lang="en-US" sz="1250" dirty="0"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It simplifies the standard by removing similar category B2.</a:t>
            </a:r>
          </a:p>
          <a:p>
            <a:pPr marL="182563" marR="14605" indent="-182563" algn="l" fontAlgn="base">
              <a:spcBef>
                <a:spcPts val="300"/>
              </a:spcBef>
              <a:spcAft>
                <a:spcPts val="285"/>
              </a:spcAft>
              <a:buClr>
                <a:srgbClr val="00529F"/>
              </a:buClr>
              <a:buSzPts val="900"/>
              <a:buFont typeface="Arial" panose="020B0604020202020204" pitchFamily="34" charset="0"/>
              <a:buChar char="•"/>
              <a:defRPr/>
            </a:pPr>
            <a:r>
              <a:rPr lang="en-US" sz="1250" dirty="0"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It provides new guidance on cut-off wavelength testing sensitivity to bending-loss insensitive single-mode fibres</a:t>
            </a:r>
            <a:r>
              <a:rPr lang="en-US" sz="1250" dirty="0">
                <a:solidFill>
                  <a:prstClr val="black"/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182563" marR="14605" lvl="0" indent="-182563" algn="l" fontAlgn="base">
              <a:spcBef>
                <a:spcPts val="0"/>
              </a:spcBef>
              <a:spcAft>
                <a:spcPts val="285"/>
              </a:spcAft>
              <a:buClr>
                <a:srgbClr val="00529F"/>
              </a:buClr>
              <a:buSzPts val="900"/>
              <a:buFont typeface="Arial" panose="020B0604020202020204" pitchFamily="34" charset="0"/>
              <a:buChar char="•"/>
              <a:defRPr/>
            </a:pPr>
            <a:endParaRPr lang="en-US" sz="1200" dirty="0">
              <a:solidFill>
                <a:prstClr val="black"/>
              </a:solidFill>
              <a:uFill>
                <a:solidFill>
                  <a:srgbClr val="000000"/>
                </a:solidFill>
              </a:u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R="14605" lvl="0" algn="l" fontAlgn="base">
              <a:spcBef>
                <a:spcPts val="0"/>
              </a:spcBef>
              <a:spcAft>
                <a:spcPts val="285"/>
              </a:spcAft>
              <a:buClr>
                <a:srgbClr val="00529F"/>
              </a:buClr>
              <a:buSzPts val="900"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>
                <a:solidFill>
                  <a:srgbClr val="000000"/>
                </a:solidFill>
              </a:u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4" name="TextBox 153">
            <a:extLst>
              <a:ext uri="{FF2B5EF4-FFF2-40B4-BE49-F238E27FC236}">
                <a16:creationId xmlns:a16="http://schemas.microsoft.com/office/drawing/2014/main" id="{CD2D5CEF-BBBA-4D52-9F29-0137856A9829}"/>
              </a:ext>
            </a:extLst>
          </p:cNvPr>
          <p:cNvSpPr txBox="1"/>
          <p:nvPr/>
        </p:nvSpPr>
        <p:spPr>
          <a:xfrm>
            <a:off x="427121" y="10452100"/>
            <a:ext cx="6003758" cy="18928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6350" marR="14605" indent="-6350">
              <a:lnSpc>
                <a:spcPct val="9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7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</a:rPr>
              <a:t>© International Telecommunication Union </a:t>
            </a:r>
            <a:r>
              <a:rPr lang="en-US" sz="700" dirty="0">
                <a:latin typeface="Calibri" panose="020F0502020204030204" pitchFamily="34" charset="0"/>
              </a:rPr>
              <a:t>2024</a:t>
            </a:r>
            <a:endParaRPr lang="en-US" sz="700" dirty="0"/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A2AC6B54-B19B-9BF2-47DC-259BC9DB41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62050" y="3865254"/>
            <a:ext cx="75565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B61D101-2D3F-5471-A6B1-1C79A8CE162E}"/>
              </a:ext>
            </a:extLst>
          </p:cNvPr>
          <p:cNvSpPr txBox="1"/>
          <p:nvPr/>
        </p:nvSpPr>
        <p:spPr>
          <a:xfrm>
            <a:off x="577850" y="3898900"/>
            <a:ext cx="670560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hangingPunct="0">
              <a:spcBef>
                <a:spcPts val="0"/>
              </a:spcBef>
              <a:spcAft>
                <a:spcPts val="0"/>
              </a:spcAft>
              <a:tabLst>
                <a:tab pos="504190" algn="l"/>
                <a:tab pos="756285" algn="l"/>
                <a:tab pos="1008380" algn="l"/>
                <a:tab pos="1260475" algn="l"/>
              </a:tabLst>
            </a:pPr>
            <a:r>
              <a:rPr lang="en-GB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To illustrate the different macrobending specifications of the various ITU-T G.657 subcategories, the recommended values are represented in Figure 1 below.  </a:t>
            </a:r>
            <a:br>
              <a:rPr lang="en-GB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en-GB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In contrast, ITU-T G.652 </a:t>
            </a:r>
            <a:r>
              <a:rPr lang="en-GB" sz="12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fibre only specifies macrobending at 0.1 dB at 100 turns (0.001 dB/turn) at 30 mm radius at 1625 nm.</a:t>
            </a:r>
            <a:endParaRPr lang="en-US" sz="12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12" name="Rectangle 3">
            <a:extLst>
              <a:ext uri="{FF2B5EF4-FFF2-40B4-BE49-F238E27FC236}">
                <a16:creationId xmlns:a16="http://schemas.microsoft.com/office/drawing/2014/main" id="{A228585E-F7A4-21BC-4109-8C71F3C65C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16050" y="9156700"/>
            <a:ext cx="438774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504825" algn="l"/>
                <a:tab pos="755650" algn="l"/>
                <a:tab pos="1008063" algn="l"/>
                <a:tab pos="12604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504825" algn="l"/>
                <a:tab pos="755650" algn="l"/>
                <a:tab pos="1008063" algn="l"/>
                <a:tab pos="12604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504825" algn="l"/>
                <a:tab pos="755650" algn="l"/>
                <a:tab pos="1008063" algn="l"/>
                <a:tab pos="12604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504825" algn="l"/>
                <a:tab pos="755650" algn="l"/>
                <a:tab pos="1008063" algn="l"/>
                <a:tab pos="12604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504825" algn="l"/>
                <a:tab pos="755650" algn="l"/>
                <a:tab pos="1008063" algn="l"/>
                <a:tab pos="12604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504825" algn="l"/>
                <a:tab pos="755650" algn="l"/>
                <a:tab pos="1008063" algn="l"/>
                <a:tab pos="12604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504825" algn="l"/>
                <a:tab pos="755650" algn="l"/>
                <a:tab pos="1008063" algn="l"/>
                <a:tab pos="12604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504825" algn="l"/>
                <a:tab pos="755650" algn="l"/>
                <a:tab pos="1008063" algn="l"/>
                <a:tab pos="12604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504825" algn="l"/>
                <a:tab pos="755650" algn="l"/>
                <a:tab pos="1008063" algn="l"/>
                <a:tab pos="12604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04825" algn="l"/>
                <a:tab pos="755650" algn="l"/>
                <a:tab pos="1008063" algn="l"/>
                <a:tab pos="1260475" algn="l"/>
              </a:tabLst>
            </a:pPr>
            <a:r>
              <a:rPr kumimoji="0" lang="en-GB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Figure 1 – Macrobending loss data, category ITU-T G.657</a:t>
            </a:r>
            <a:endParaRPr kumimoji="0" lang="en-GB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42" name="Picture 41">
            <a:extLst>
              <a:ext uri="{FF2B5EF4-FFF2-40B4-BE49-F238E27FC236}">
                <a16:creationId xmlns:a16="http://schemas.microsoft.com/office/drawing/2014/main" id="{FBF28203-FB82-3319-71C0-8628F5CFB34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9250" y="4889500"/>
            <a:ext cx="6960457" cy="4064543"/>
          </a:xfrm>
          <a:prstGeom prst="rect">
            <a:avLst/>
          </a:prstGeom>
        </p:spPr>
      </p:pic>
      <p:sp>
        <p:nvSpPr>
          <p:cNvPr id="5" name="TextBox 112">
            <a:extLst>
              <a:ext uri="{FF2B5EF4-FFF2-40B4-BE49-F238E27FC236}">
                <a16:creationId xmlns:a16="http://schemas.microsoft.com/office/drawing/2014/main" id="{8374B335-CA32-E269-591D-5242CBEB67EF}"/>
              </a:ext>
            </a:extLst>
          </p:cNvPr>
          <p:cNvSpPr txBox="1"/>
          <p:nvPr/>
        </p:nvSpPr>
        <p:spPr>
          <a:xfrm>
            <a:off x="427121" y="10223500"/>
            <a:ext cx="6003758" cy="2169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6350" marR="14605" indent="-6350">
              <a:lnSpc>
                <a:spcPct val="9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For more information, please 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visit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the ITU-T Study Group 15 website at: www.itu.int/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go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/tsg15 </a:t>
            </a:r>
            <a:endParaRPr lang="en-US" sz="9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13374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E2ABA0652A16D45A56750DCEB3BB3E2" ma:contentTypeVersion="1" ma:contentTypeDescription="Create a new document." ma:contentTypeScope="" ma:versionID="0b6439f096af66fad816a3e81a44c4fe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3d8b0b90613641d2007733df16481c60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1FB67028-069E-4145-96F5-557C4056A84E}"/>
</file>

<file path=customXml/itemProps2.xml><?xml version="1.0" encoding="utf-8"?>
<ds:datastoreItem xmlns:ds="http://schemas.openxmlformats.org/officeDocument/2006/customXml" ds:itemID="{CE589988-8BA5-4A2C-B105-B3668FFD82F4}"/>
</file>

<file path=customXml/itemProps3.xml><?xml version="1.0" encoding="utf-8"?>
<ds:datastoreItem xmlns:ds="http://schemas.openxmlformats.org/officeDocument/2006/customXml" ds:itemID="{DECC3CA8-F1C9-4F85-9ED5-BF24C54CAFD4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214</Words>
  <Application>Microsoft Office PowerPoint</Application>
  <PresentationFormat>Benutzerdefiniert</PresentationFormat>
  <Paragraphs>14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Fromenteau, Jean-Marie</dc:creator>
  <cp:lastModifiedBy>Fromenteau, Jean Marie</cp:lastModifiedBy>
  <cp:revision>112</cp:revision>
  <cp:lastPrinted>2022-09-13T11:03:35Z</cp:lastPrinted>
  <dcterms:created xsi:type="dcterms:W3CDTF">2021-03-18T14:58:25Z</dcterms:created>
  <dcterms:modified xsi:type="dcterms:W3CDTF">2024-08-19T10:34:53Z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2021-03-18T00:00:00Z</vt:filetime>
  </property>
  <property fmtid="{D5CDD505-2E9C-101B-9397-08002B2CF9AE}" pid="3" name="Creator">
    <vt:lpwstr>Adobe InDesign 16.1 (Windows)</vt:lpwstr>
  </property>
  <property fmtid="{D5CDD505-2E9C-101B-9397-08002B2CF9AE}" pid="4" name="LastSaved">
    <vt:filetime>2021-03-18T00:00:00Z</vt:filetime>
  </property>
  <property fmtid="{D5CDD505-2E9C-101B-9397-08002B2CF9AE}" pid="5" name="_NewReviewCycle">
    <vt:lpwstr/>
  </property>
  <property fmtid="{D5CDD505-2E9C-101B-9397-08002B2CF9AE}" pid="6" name="MSIP_Label_07222825-62ea-40f3-96b5-5375c07996e2_Enabled">
    <vt:lpwstr>true</vt:lpwstr>
  </property>
  <property fmtid="{D5CDD505-2E9C-101B-9397-08002B2CF9AE}" pid="7" name="MSIP_Label_07222825-62ea-40f3-96b5-5375c07996e2_SetDate">
    <vt:lpwstr>2022-05-25T07:22:44Z</vt:lpwstr>
  </property>
  <property fmtid="{D5CDD505-2E9C-101B-9397-08002B2CF9AE}" pid="8" name="MSIP_Label_07222825-62ea-40f3-96b5-5375c07996e2_Method">
    <vt:lpwstr>Privileged</vt:lpwstr>
  </property>
  <property fmtid="{D5CDD505-2E9C-101B-9397-08002B2CF9AE}" pid="9" name="MSIP_Label_07222825-62ea-40f3-96b5-5375c07996e2_Name">
    <vt:lpwstr>unrestricted_parent.2</vt:lpwstr>
  </property>
  <property fmtid="{D5CDD505-2E9C-101B-9397-08002B2CF9AE}" pid="10" name="MSIP_Label_07222825-62ea-40f3-96b5-5375c07996e2_SiteId">
    <vt:lpwstr>90c7a20a-f34b-40bf-bc48-b9253b6f5d20</vt:lpwstr>
  </property>
  <property fmtid="{D5CDD505-2E9C-101B-9397-08002B2CF9AE}" pid="11" name="MSIP_Label_07222825-62ea-40f3-96b5-5375c07996e2_ActionId">
    <vt:lpwstr>08209de9-4323-4ad5-a4cd-9db97bc13928</vt:lpwstr>
  </property>
  <property fmtid="{D5CDD505-2E9C-101B-9397-08002B2CF9AE}" pid="12" name="MSIP_Label_07222825-62ea-40f3-96b5-5375c07996e2_ContentBits">
    <vt:lpwstr>0</vt:lpwstr>
  </property>
  <property fmtid="{D5CDD505-2E9C-101B-9397-08002B2CF9AE}" pid="13" name="TitusGUID">
    <vt:lpwstr>c1dc95b4-5a99-451b-9336-b0a448b99997</vt:lpwstr>
  </property>
  <property fmtid="{D5CDD505-2E9C-101B-9397-08002B2CF9AE}" pid="14" name="MSIP_Label_4b9664e8-5bac-43dd-9fd7-fd5d06fe239a_Enabled">
    <vt:lpwstr>true</vt:lpwstr>
  </property>
  <property fmtid="{D5CDD505-2E9C-101B-9397-08002B2CF9AE}" pid="15" name="MSIP_Label_4b9664e8-5bac-43dd-9fd7-fd5d06fe239a_SetDate">
    <vt:lpwstr>2023-03-13T14:11:08Z</vt:lpwstr>
  </property>
  <property fmtid="{D5CDD505-2E9C-101B-9397-08002B2CF9AE}" pid="16" name="MSIP_Label_4b9664e8-5bac-43dd-9fd7-fd5d06fe239a_Method">
    <vt:lpwstr>Privileged</vt:lpwstr>
  </property>
  <property fmtid="{D5CDD505-2E9C-101B-9397-08002B2CF9AE}" pid="17" name="MSIP_Label_4b9664e8-5bac-43dd-9fd7-fd5d06fe239a_Name">
    <vt:lpwstr>Non-Corning</vt:lpwstr>
  </property>
  <property fmtid="{D5CDD505-2E9C-101B-9397-08002B2CF9AE}" pid="18" name="MSIP_Label_4b9664e8-5bac-43dd-9fd7-fd5d06fe239a_SiteId">
    <vt:lpwstr>b36a1e05-4a62-442b-83cf-dbdd6d7810e4</vt:lpwstr>
  </property>
  <property fmtid="{D5CDD505-2E9C-101B-9397-08002B2CF9AE}" pid="19" name="MSIP_Label_4b9664e8-5bac-43dd-9fd7-fd5d06fe239a_ActionId">
    <vt:lpwstr>4043a9e4-993b-416d-ac1f-1cd8ca5b21a4</vt:lpwstr>
  </property>
  <property fmtid="{D5CDD505-2E9C-101B-9397-08002B2CF9AE}" pid="20" name="MSIP_Label_4b9664e8-5bac-43dd-9fd7-fd5d06fe239a_ContentBits">
    <vt:lpwstr>0</vt:lpwstr>
  </property>
  <property fmtid="{D5CDD505-2E9C-101B-9397-08002B2CF9AE}" pid="21" name="CorningFullClassification">
    <vt:lpwstr>TitusReset-MIP</vt:lpwstr>
  </property>
  <property fmtid="{D5CDD505-2E9C-101B-9397-08002B2CF9AE}" pid="22" name="ClassificationContentMarkingHeaderLocations">
    <vt:lpwstr>Office Theme:8</vt:lpwstr>
  </property>
  <property fmtid="{D5CDD505-2E9C-101B-9397-08002B2CF9AE}" pid="23" name="ClassificationContentMarkingHeaderText">
    <vt:lpwstr>[機密性1/Confidentiality1]</vt:lpwstr>
  </property>
  <property fmtid="{D5CDD505-2E9C-101B-9397-08002B2CF9AE}" pid="24" name="MSIP_Label_dbb4fa5d-3ac5-4415-967c-34900a0e1c6f_Enabled">
    <vt:lpwstr>true</vt:lpwstr>
  </property>
  <property fmtid="{D5CDD505-2E9C-101B-9397-08002B2CF9AE}" pid="25" name="MSIP_Label_dbb4fa5d-3ac5-4415-967c-34900a0e1c6f_SetDate">
    <vt:lpwstr>2024-06-26T01:41:58Z</vt:lpwstr>
  </property>
  <property fmtid="{D5CDD505-2E9C-101B-9397-08002B2CF9AE}" pid="26" name="MSIP_Label_dbb4fa5d-3ac5-4415-967c-34900a0e1c6f_Method">
    <vt:lpwstr>Privileged</vt:lpwstr>
  </property>
  <property fmtid="{D5CDD505-2E9C-101B-9397-08002B2CF9AE}" pid="27" name="MSIP_Label_dbb4fa5d-3ac5-4415-967c-34900a0e1c6f_Name">
    <vt:lpwstr>dbb4fa5d-3ac5-4415-967c-34900a0e1c6f</vt:lpwstr>
  </property>
  <property fmtid="{D5CDD505-2E9C-101B-9397-08002B2CF9AE}" pid="28" name="MSIP_Label_dbb4fa5d-3ac5-4415-967c-34900a0e1c6f_SiteId">
    <vt:lpwstr>a629ef32-67ba-47a6-8eb3-ec43935644fc</vt:lpwstr>
  </property>
  <property fmtid="{D5CDD505-2E9C-101B-9397-08002B2CF9AE}" pid="29" name="MSIP_Label_dbb4fa5d-3ac5-4415-967c-34900a0e1c6f_ActionId">
    <vt:lpwstr>69074d33-47cd-42d0-b740-272d38ac9fd7</vt:lpwstr>
  </property>
  <property fmtid="{D5CDD505-2E9C-101B-9397-08002B2CF9AE}" pid="30" name="MSIP_Label_dbb4fa5d-3ac5-4415-967c-34900a0e1c6f_ContentBits">
    <vt:lpwstr>0</vt:lpwstr>
  </property>
  <property fmtid="{D5CDD505-2E9C-101B-9397-08002B2CF9AE}" pid="31" name="_AdHocReviewCycleID">
    <vt:i4>478671640</vt:i4>
  </property>
  <property fmtid="{D5CDD505-2E9C-101B-9397-08002B2CF9AE}" pid="32" name="_EmailSubject">
    <vt:lpwstr>GENTLE REMINDER: Flyers for ITU-T G.652, G.654, and G.657 </vt:lpwstr>
  </property>
  <property fmtid="{D5CDD505-2E9C-101B-9397-08002B2CF9AE}" pid="33" name="_AuthorEmail">
    <vt:lpwstr>FromenteJM@Corning.com</vt:lpwstr>
  </property>
  <property fmtid="{D5CDD505-2E9C-101B-9397-08002B2CF9AE}" pid="34" name="_AuthorEmailDisplayName">
    <vt:lpwstr>Fromenteau, Jean Marie</vt:lpwstr>
  </property>
  <property fmtid="{D5CDD505-2E9C-101B-9397-08002B2CF9AE}" pid="35" name="_PreviousAdHocReviewCycleID">
    <vt:i4>125634887</vt:i4>
  </property>
  <property fmtid="{D5CDD505-2E9C-101B-9397-08002B2CF9AE}" pid="36" name="ContentTypeId">
    <vt:lpwstr>0x010100BE2ABA0652A16D45A56750DCEB3BB3E2</vt:lpwstr>
  </property>
</Properties>
</file>