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7" r:id="rId2"/>
  </p:sldIdLst>
  <p:sldSz cx="7556500" cy="106934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12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EACA57-DB8E-F7DA-9149-4F3B12F4BF29}" name="NewGuy" initials="NG" userId="NewGuy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menteau, Jean-Marie" initials="FJ" lastIdx="1" clrIdx="0">
    <p:extLst>
      <p:ext uri="{19B8F6BF-5375-455C-9EA6-DF929625EA0E}">
        <p15:presenceInfo xmlns:p15="http://schemas.microsoft.com/office/powerpoint/2012/main" userId="S::FromenteJM@corning.com::ae818e97-d88f-4879-a8dd-b7e79e523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7C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88DCA-2C81-4798-8761-A29489664FB9}" v="1" dt="2024-08-19T10:35:16.17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972" y="60"/>
      </p:cViewPr>
      <p:guideLst>
        <p:guide orient="horz" pos="2888"/>
        <p:guide pos="12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menteau, Jean Marie" userId="ae818e97-d88f-4879-a8dd-b7e79e523106" providerId="ADAL" clId="{06588DCA-2C81-4798-8761-A29489664FB9}"/>
    <pc:docChg chg="undo custSel modSld">
      <pc:chgData name="Fromenteau, Jean Marie" userId="ae818e97-d88f-4879-a8dd-b7e79e523106" providerId="ADAL" clId="{06588DCA-2C81-4798-8761-A29489664FB9}" dt="2024-08-19T10:35:21.825" v="104" actId="1076"/>
      <pc:docMkLst>
        <pc:docMk/>
      </pc:docMkLst>
      <pc:sldChg chg="addSp delSp modSp mod">
        <pc:chgData name="Fromenteau, Jean Marie" userId="ae818e97-d88f-4879-a8dd-b7e79e523106" providerId="ADAL" clId="{06588DCA-2C81-4798-8761-A29489664FB9}" dt="2024-08-19T10:35:21.825" v="104" actId="1076"/>
        <pc:sldMkLst>
          <pc:docMk/>
          <pc:sldMk cId="1351337488" sldId="287"/>
        </pc:sldMkLst>
        <pc:spChg chg="add mod">
          <ac:chgData name="Fromenteau, Jean Marie" userId="ae818e97-d88f-4879-a8dd-b7e79e523106" providerId="ADAL" clId="{06588DCA-2C81-4798-8761-A29489664FB9}" dt="2024-08-19T10:35:21.825" v="104" actId="1076"/>
          <ac:spMkLst>
            <pc:docMk/>
            <pc:sldMk cId="1351337488" sldId="287"/>
            <ac:spMk id="5" creationId="{BCF1F530-604C-4C8E-A7A1-91199C9B8731}"/>
          </ac:spMkLst>
        </pc:spChg>
        <pc:spChg chg="add del mod">
          <ac:chgData name="Fromenteau, Jean Marie" userId="ae818e97-d88f-4879-a8dd-b7e79e523106" providerId="ADAL" clId="{06588DCA-2C81-4798-8761-A29489664FB9}" dt="2024-08-19T10:35:13.170" v="102" actId="478"/>
          <ac:spMkLst>
            <pc:docMk/>
            <pc:sldMk cId="1351337488" sldId="287"/>
            <ac:spMk id="6" creationId="{A6932F03-D832-E780-D880-F2A8A4A496E9}"/>
          </ac:spMkLst>
        </pc:spChg>
        <pc:spChg chg="mod">
          <ac:chgData name="Fromenteau, Jean Marie" userId="ae818e97-d88f-4879-a8dd-b7e79e523106" providerId="ADAL" clId="{06588DCA-2C81-4798-8761-A29489664FB9}" dt="2024-08-13T17:37:10.264" v="97" actId="207"/>
          <ac:spMkLst>
            <pc:docMk/>
            <pc:sldMk cId="1351337488" sldId="287"/>
            <ac:spMk id="114" creationId="{456AC8BB-B4A6-4085-A9CA-753689389C51}"/>
          </ac:spMkLst>
        </pc:spChg>
        <pc:spChg chg="mod">
          <ac:chgData name="Fromenteau, Jean Marie" userId="ae818e97-d88f-4879-a8dd-b7e79e523106" providerId="ADAL" clId="{06588DCA-2C81-4798-8761-A29489664FB9}" dt="2024-08-13T17:37:51.077" v="100" actId="113"/>
          <ac:spMkLst>
            <pc:docMk/>
            <pc:sldMk cId="1351337488" sldId="287"/>
            <ac:spMk id="115" creationId="{D710F681-907A-4D6B-815B-1C7FBCCE02C4}"/>
          </ac:spMkLst>
        </pc:spChg>
        <pc:spChg chg="mod">
          <ac:chgData name="Fromenteau, Jean Marie" userId="ae818e97-d88f-4879-a8dd-b7e79e523106" providerId="ADAL" clId="{06588DCA-2C81-4798-8761-A29489664FB9}" dt="2024-08-13T17:38:10.399" v="101" actId="108"/>
          <ac:spMkLst>
            <pc:docMk/>
            <pc:sldMk cId="1351337488" sldId="287"/>
            <ac:spMk id="154" creationId="{CD2D5CEF-BBBA-4D52-9F29-0137856A9829}"/>
          </ac:spMkLst>
        </pc:spChg>
        <pc:spChg chg="del mod">
          <ac:chgData name="Fromenteau, Jean Marie" userId="ae818e97-d88f-4879-a8dd-b7e79e523106" providerId="ADAL" clId="{06588DCA-2C81-4798-8761-A29489664FB9}" dt="2024-08-13T12:05:12.580" v="52" actId="478"/>
          <ac:spMkLst>
            <pc:docMk/>
            <pc:sldMk cId="1351337488" sldId="287"/>
            <ac:spMk id="155" creationId="{FD371125-46B1-48DE-B2BD-624264DC75A3}"/>
          </ac:spMkLst>
        </pc:spChg>
        <pc:graphicFrameChg chg="modGraphic">
          <ac:chgData name="Fromenteau, Jean Marie" userId="ae818e97-d88f-4879-a8dd-b7e79e523106" providerId="ADAL" clId="{06588DCA-2C81-4798-8761-A29489664FB9}" dt="2024-08-13T11:57:01.060" v="0" actId="790"/>
          <ac:graphicFrameMkLst>
            <pc:docMk/>
            <pc:sldMk cId="1351337488" sldId="287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161FC427-D39F-40E7-BDB1-FF52E223AA64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401"/>
            <a:ext cx="5438140" cy="3908796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45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12" y="9430045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B777CBC-A330-4476-9502-50543033A0E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9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18238"/>
              </p:ext>
            </p:extLst>
          </p:nvPr>
        </p:nvGraphicFramePr>
        <p:xfrm>
          <a:off x="349250" y="315973"/>
          <a:ext cx="6996206" cy="859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3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925">
                <a:tc grid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ITU-T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A0DB"/>
                      </a:solidFill>
                      <a:prstDash val="solid"/>
                    </a:lnL>
                    <a:lnR w="12700">
                      <a:solidFill>
                        <a:srgbClr val="00A0DB"/>
                      </a:solidFill>
                      <a:prstDash val="solid"/>
                    </a:lnR>
                    <a:lnT w="12700">
                      <a:solidFill>
                        <a:srgbClr val="00A0DB"/>
                      </a:solidFill>
                      <a:prstDash val="solid"/>
                    </a:lnT>
                    <a:lnB w="12700">
                      <a:solidFill>
                        <a:srgbClr val="00A0D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altLang="ja-JP" sz="1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G.654</a:t>
                      </a:r>
                      <a:endParaRPr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180" marB="0">
                    <a:lnT w="12700" cap="flat" cmpd="sng" algn="ctr">
                      <a:solidFill>
                        <a:srgbClr val="00A0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0DB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of a cut-off shifted single-mode optical fibre and cable</a:t>
                      </a:r>
                      <a:endParaRPr lang="en-GB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43180" marB="0">
                    <a:lnR w="12700">
                      <a:solidFill>
                        <a:srgbClr val="00A0DB"/>
                      </a:solidFill>
                      <a:prstDash val="solid"/>
                    </a:lnR>
                    <a:lnT w="12700">
                      <a:solidFill>
                        <a:srgbClr val="00A0DB"/>
                      </a:solidFill>
                      <a:prstDash val="solid"/>
                    </a:lnT>
                    <a:lnB w="12700">
                      <a:solidFill>
                        <a:srgbClr val="00A0D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57200" y="10389702"/>
            <a:ext cx="5987415" cy="0"/>
          </a:xfrm>
          <a:custGeom>
            <a:avLst/>
            <a:gdLst/>
            <a:ahLst/>
            <a:cxnLst/>
            <a:rect l="l" t="t" r="r" b="b"/>
            <a:pathLst>
              <a:path w="5987415">
                <a:moveTo>
                  <a:pt x="0" y="0"/>
                </a:moveTo>
                <a:lnTo>
                  <a:pt x="59868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0096500"/>
            <a:ext cx="5987415" cy="0"/>
          </a:xfrm>
          <a:custGeom>
            <a:avLst/>
            <a:gdLst/>
            <a:ahLst/>
            <a:cxnLst/>
            <a:rect l="l" t="t" r="r" b="b"/>
            <a:pathLst>
              <a:path w="5987415">
                <a:moveTo>
                  <a:pt x="0" y="0"/>
                </a:moveTo>
                <a:lnTo>
                  <a:pt x="59868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2196" y="835700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2196" y="352606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2999" y="9946627"/>
            <a:ext cx="478800" cy="527775"/>
          </a:xfrm>
          <a:prstGeom prst="rect">
            <a:avLst/>
          </a:prstGeom>
        </p:spPr>
      </p:pic>
      <p:sp>
        <p:nvSpPr>
          <p:cNvPr id="114" name="Content Placeholder 5">
            <a:extLst>
              <a:ext uri="{FF2B5EF4-FFF2-40B4-BE49-F238E27FC236}">
                <a16:creationId xmlns:a16="http://schemas.microsoft.com/office/drawing/2014/main" id="{456AC8BB-B4A6-4085-A9CA-753689389C51}"/>
              </a:ext>
            </a:extLst>
          </p:cNvPr>
          <p:cNvSpPr txBox="1">
            <a:spLocks/>
          </p:cNvSpPr>
          <p:nvPr/>
        </p:nvSpPr>
        <p:spPr>
          <a:xfrm>
            <a:off x="464539" y="1325295"/>
            <a:ext cx="6663566" cy="2040205"/>
          </a:xfrm>
          <a:prstGeom prst="rect">
            <a:avLst/>
          </a:prstGeom>
        </p:spPr>
        <p:txBody>
          <a:bodyPr vert="horz" lIns="91440" tIns="45720" rIns="91440" bIns="45720" numCol="2" spcCol="10800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ITU-T G.654 fibre is utilized for long-distance digital transmission applications, such as long-haul terrestrial line systems and submarine cable systems.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Recommendation ITU-T G.654 was created to support transmission at a wavelength around 1550 nm, consequently the upper limit of cable cut-off wavelength (</a:t>
            </a:r>
            <a:r>
              <a:rPr lang="en-GB" altLang="ja-JP" sz="12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λcc</a:t>
            </a:r>
            <a:r>
              <a:rPr lang="en-GB" altLang="ja-JP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is recommended as 1530 nm (figure (a)). 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Then, evolution of the capacity led to the use of DWDM in the C-band (1530-1565 nm), consistent with the cable cut-off wavelength of 1530 nm. (figure (b)).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With the evolution of transmission technologies, further wide operation wavelengths down to 1527.8 nm are utilized for some applications (figure (c)).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 12th edition of Recommendation ITU-T G.654 ensures ITU-T G.654.E category single mode operation at 1527.8 nm (shortest operational wavelength).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710F681-907A-4D6B-815B-1C7FBCCE02C4}"/>
              </a:ext>
            </a:extLst>
          </p:cNvPr>
          <p:cNvSpPr txBox="1"/>
          <p:nvPr/>
        </p:nvSpPr>
        <p:spPr>
          <a:xfrm>
            <a:off x="501650" y="8449139"/>
            <a:ext cx="6626455" cy="1479485"/>
          </a:xfrm>
          <a:prstGeom prst="rect">
            <a:avLst/>
          </a:prstGeom>
          <a:noFill/>
          <a:ln>
            <a:noFill/>
          </a:ln>
        </p:spPr>
        <p:txBody>
          <a:bodyPr wrap="square" numCol="2" spcCol="108000">
            <a:noAutofit/>
          </a:bodyPr>
          <a:lstStyle/>
          <a:p>
            <a:pPr marL="228600" indent="-228600">
              <a:buAutoNum type="arabicPeriod"/>
            </a:pPr>
            <a:r>
              <a:rPr lang="en-GB" sz="1200" dirty="0">
                <a:solidFill>
                  <a:srgbClr val="7C9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ITU-T G.698.2 specifies DWDM transmission systems that </a:t>
            </a:r>
            <a:r>
              <a:rPr lang="en-GB" altLang="ja-JP" sz="1200" dirty="0">
                <a:solidFill>
                  <a:srgbClr val="7C9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 at wavelengths 1527.8 nm and above.</a:t>
            </a:r>
          </a:p>
          <a:p>
            <a:pPr marL="228600" indent="-228600">
              <a:buAutoNum type="arabicPeriod"/>
            </a:pPr>
            <a:r>
              <a:rPr lang="en-GB" altLang="ja-JP" sz="1200" dirty="0">
                <a:solidFill>
                  <a:srgbClr val="7C9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ITU-T G.654.E fibre category supports transmission systems specified in G.698.2 by recommending the maximum cable cut-off wavelength of 1527 nm.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7C9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ITU-T G.654 also has a note </a:t>
            </a:r>
            <a:r>
              <a:rPr lang="en-GB" altLang="ja-JP" sz="1200" dirty="0">
                <a:solidFill>
                  <a:srgbClr val="7C9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cut-off wavelength property under a unique deployment condition (e.g., a piece length shorter than 22 m without specific bending).</a:t>
            </a:r>
            <a:endParaRPr lang="en-GB" sz="1200" dirty="0">
              <a:solidFill>
                <a:srgbClr val="7C91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D2D5CEF-BBBA-4D52-9F29-0137856A9829}"/>
              </a:ext>
            </a:extLst>
          </p:cNvPr>
          <p:cNvSpPr txBox="1"/>
          <p:nvPr/>
        </p:nvSpPr>
        <p:spPr>
          <a:xfrm>
            <a:off x="464539" y="10405384"/>
            <a:ext cx="6003758" cy="189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4605" indent="-63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© International Telecommunication Union 2024</a:t>
            </a: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C5399F19-AB6A-49CA-8DBA-B279522A4628}"/>
              </a:ext>
            </a:extLst>
          </p:cNvPr>
          <p:cNvGrpSpPr/>
          <p:nvPr/>
        </p:nvGrpSpPr>
        <p:grpSpPr>
          <a:xfrm>
            <a:off x="958850" y="3731032"/>
            <a:ext cx="5516174" cy="4343400"/>
            <a:chOff x="1187450" y="2527300"/>
            <a:chExt cx="5516174" cy="4343400"/>
          </a:xfrm>
        </p:grpSpPr>
        <p:sp>
          <p:nvSpPr>
            <p:cNvPr id="90" name="矢印: 左右 89">
              <a:extLst>
                <a:ext uri="{FF2B5EF4-FFF2-40B4-BE49-F238E27FC236}">
                  <a16:creationId xmlns:a16="http://schemas.microsoft.com/office/drawing/2014/main" id="{1DED8ADD-9954-47C0-BD6C-1BC0E9D34331}"/>
                </a:ext>
              </a:extLst>
            </p:cNvPr>
            <p:cNvSpPr/>
            <p:nvPr/>
          </p:nvSpPr>
          <p:spPr>
            <a:xfrm>
              <a:off x="2091355" y="6269144"/>
              <a:ext cx="3420158" cy="167607"/>
            </a:xfrm>
            <a:prstGeom prst="leftRightArrow">
              <a:avLst>
                <a:gd name="adj1" fmla="val 42422"/>
                <a:gd name="adj2" fmla="val 65156"/>
              </a:avLst>
            </a:prstGeom>
            <a:solidFill>
              <a:schemeClr val="bg1"/>
            </a:solidFill>
            <a:ln w="12700">
              <a:solidFill>
                <a:srgbClr val="00A0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F799F276-A1DC-4744-8D64-4B752DA96A14}"/>
                </a:ext>
              </a:extLst>
            </p:cNvPr>
            <p:cNvCxnSpPr>
              <a:cxnSpLocks/>
            </p:cNvCxnSpPr>
            <p:nvPr/>
          </p:nvCxnSpPr>
          <p:spPr>
            <a:xfrm>
              <a:off x="1187450" y="3373225"/>
              <a:ext cx="510912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C7FF3054-972A-40CA-A62F-6531C83C2B1F}"/>
                </a:ext>
              </a:extLst>
            </p:cNvPr>
            <p:cNvSpPr txBox="1"/>
            <p:nvPr/>
          </p:nvSpPr>
          <p:spPr>
            <a:xfrm>
              <a:off x="3218508" y="2864475"/>
              <a:ext cx="14150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around 1550 nm</a:t>
              </a:r>
              <a:endParaRPr kumimoji="1" lang="ja-JP" altLang="en-US" sz="1200" dirty="0">
                <a:solidFill>
                  <a:srgbClr val="00A0D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線矢印コネクタ 92">
              <a:extLst>
                <a:ext uri="{FF2B5EF4-FFF2-40B4-BE49-F238E27FC236}">
                  <a16:creationId xmlns:a16="http://schemas.microsoft.com/office/drawing/2014/main" id="{62397EF4-CA13-4510-A34E-C75CD2C20BBA}"/>
                </a:ext>
              </a:extLst>
            </p:cNvPr>
            <p:cNvCxnSpPr>
              <a:cxnSpLocks/>
            </p:cNvCxnSpPr>
            <p:nvPr/>
          </p:nvCxnSpPr>
          <p:spPr>
            <a:xfrm>
              <a:off x="2290016" y="3097933"/>
              <a:ext cx="0" cy="27105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矢印コネクタ 93">
              <a:extLst>
                <a:ext uri="{FF2B5EF4-FFF2-40B4-BE49-F238E27FC236}">
                  <a16:creationId xmlns:a16="http://schemas.microsoft.com/office/drawing/2014/main" id="{3DBEA751-D857-4FE9-9A79-F9B8D90CDB71}"/>
                </a:ext>
              </a:extLst>
            </p:cNvPr>
            <p:cNvCxnSpPr>
              <a:cxnSpLocks/>
            </p:cNvCxnSpPr>
            <p:nvPr/>
          </p:nvCxnSpPr>
          <p:spPr>
            <a:xfrm>
              <a:off x="1187450" y="4790859"/>
              <a:ext cx="510912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075FF86C-4DD3-443C-B830-5592662F2BC1}"/>
                </a:ext>
              </a:extLst>
            </p:cNvPr>
            <p:cNvSpPr txBox="1"/>
            <p:nvPr/>
          </p:nvSpPr>
          <p:spPr>
            <a:xfrm>
              <a:off x="5664267" y="4780341"/>
              <a:ext cx="10095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Wavelength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6" name="直線矢印コネクタ 95">
              <a:extLst>
                <a:ext uri="{FF2B5EF4-FFF2-40B4-BE49-F238E27FC236}">
                  <a16:creationId xmlns:a16="http://schemas.microsoft.com/office/drawing/2014/main" id="{6040F3C9-EA02-46C2-90EE-7AE7C3DBA72F}"/>
                </a:ext>
              </a:extLst>
            </p:cNvPr>
            <p:cNvCxnSpPr>
              <a:cxnSpLocks/>
            </p:cNvCxnSpPr>
            <p:nvPr/>
          </p:nvCxnSpPr>
          <p:spPr>
            <a:xfrm>
              <a:off x="2289196" y="4382453"/>
              <a:ext cx="0" cy="40840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BC21340E-D00A-4864-92D5-9BF1FDDB865E}"/>
                </a:ext>
              </a:extLst>
            </p:cNvPr>
            <p:cNvSpPr txBox="1"/>
            <p:nvPr/>
          </p:nvSpPr>
          <p:spPr>
            <a:xfrm>
              <a:off x="1930400" y="3951810"/>
              <a:ext cx="792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l-GR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r>
                <a:rPr kumimoji="1" lang="en-GB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b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1530 nm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167CAB1-5763-4906-B98D-CB980CC142D2}"/>
                </a:ext>
              </a:extLst>
            </p:cNvPr>
            <p:cNvCxnSpPr/>
            <p:nvPr/>
          </p:nvCxnSpPr>
          <p:spPr>
            <a:xfrm>
              <a:off x="5515140" y="4343796"/>
              <a:ext cx="0" cy="457200"/>
            </a:xfrm>
            <a:prstGeom prst="straightConnector1">
              <a:avLst/>
            </a:prstGeom>
            <a:ln>
              <a:solidFill>
                <a:srgbClr val="00A0DB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矢印: 下 98">
              <a:extLst>
                <a:ext uri="{FF2B5EF4-FFF2-40B4-BE49-F238E27FC236}">
                  <a16:creationId xmlns:a16="http://schemas.microsoft.com/office/drawing/2014/main" id="{23B99DC6-D651-4589-9AA4-43C58FD9F5C1}"/>
                </a:ext>
              </a:extLst>
            </p:cNvPr>
            <p:cNvSpPr/>
            <p:nvPr/>
          </p:nvSpPr>
          <p:spPr>
            <a:xfrm>
              <a:off x="3779430" y="3106589"/>
              <a:ext cx="138753" cy="237698"/>
            </a:xfrm>
            <a:prstGeom prst="downArrow">
              <a:avLst/>
            </a:prstGeom>
            <a:solidFill>
              <a:srgbClr val="00A0DB"/>
            </a:solidFill>
            <a:ln>
              <a:solidFill>
                <a:srgbClr val="00A0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3D42F8ED-6DF2-42C6-9649-49092DEEB632}"/>
                </a:ext>
              </a:extLst>
            </p:cNvPr>
            <p:cNvSpPr txBox="1"/>
            <p:nvPr/>
          </p:nvSpPr>
          <p:spPr>
            <a:xfrm>
              <a:off x="3137883" y="2675190"/>
              <a:ext cx="156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Signal wavelength</a:t>
              </a:r>
              <a:endParaRPr kumimoji="1" lang="ja-JP" altLang="en-US" sz="1200" dirty="0">
                <a:solidFill>
                  <a:srgbClr val="00A0D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直線矢印コネクタ 100">
              <a:extLst>
                <a:ext uri="{FF2B5EF4-FFF2-40B4-BE49-F238E27FC236}">
                  <a16:creationId xmlns:a16="http://schemas.microsoft.com/office/drawing/2014/main" id="{658ECAC2-BF7F-4F50-800C-DE784DEDB616}"/>
                </a:ext>
              </a:extLst>
            </p:cNvPr>
            <p:cNvCxnSpPr>
              <a:cxnSpLocks/>
            </p:cNvCxnSpPr>
            <p:nvPr/>
          </p:nvCxnSpPr>
          <p:spPr>
            <a:xfrm>
              <a:off x="1187450" y="6540799"/>
              <a:ext cx="510912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503083BE-DA53-46D5-B37B-CB126185FA54}"/>
                </a:ext>
              </a:extLst>
            </p:cNvPr>
            <p:cNvSpPr txBox="1"/>
            <p:nvPr/>
          </p:nvSpPr>
          <p:spPr>
            <a:xfrm>
              <a:off x="5694047" y="6593702"/>
              <a:ext cx="100957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Wavelength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B796602D-5B55-4998-9F5F-FF34FB1B2920}"/>
                </a:ext>
              </a:extLst>
            </p:cNvPr>
            <p:cNvSpPr txBox="1"/>
            <p:nvPr/>
          </p:nvSpPr>
          <p:spPr>
            <a:xfrm>
              <a:off x="2818400" y="5887982"/>
              <a:ext cx="2316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C-band</a:t>
              </a:r>
            </a:p>
            <a:p>
              <a:pPr algn="ctr"/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1530 – 1565 nm</a:t>
              </a:r>
              <a:endParaRPr kumimoji="1" lang="ja-JP" altLang="en-US" sz="1200" dirty="0">
                <a:solidFill>
                  <a:srgbClr val="00A0D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線矢印コネクタ 103">
              <a:extLst>
                <a:ext uri="{FF2B5EF4-FFF2-40B4-BE49-F238E27FC236}">
                  <a16:creationId xmlns:a16="http://schemas.microsoft.com/office/drawing/2014/main" id="{D4A971FD-A5D2-4646-86E7-738FE86215AE}"/>
                </a:ext>
              </a:extLst>
            </p:cNvPr>
            <p:cNvCxnSpPr>
              <a:cxnSpLocks/>
            </p:cNvCxnSpPr>
            <p:nvPr/>
          </p:nvCxnSpPr>
          <p:spPr>
            <a:xfrm>
              <a:off x="2289196" y="5789921"/>
              <a:ext cx="0" cy="75087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58F21A7F-3B37-4467-B091-FC95194FA81F}"/>
                </a:ext>
              </a:extLst>
            </p:cNvPr>
            <p:cNvCxnSpPr/>
            <p:nvPr/>
          </p:nvCxnSpPr>
          <p:spPr>
            <a:xfrm>
              <a:off x="5518705" y="6094340"/>
              <a:ext cx="0" cy="457200"/>
            </a:xfrm>
            <a:prstGeom prst="straightConnector1">
              <a:avLst/>
            </a:prstGeom>
            <a:ln>
              <a:solidFill>
                <a:srgbClr val="00A0DB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22D18D07-8B5E-4F75-95AF-BF4E503F6AEE}"/>
                </a:ext>
              </a:extLst>
            </p:cNvPr>
            <p:cNvSpPr txBox="1"/>
            <p:nvPr/>
          </p:nvSpPr>
          <p:spPr>
            <a:xfrm>
              <a:off x="2305598" y="5803553"/>
              <a:ext cx="1346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1527.8 nm</a:t>
              </a:r>
              <a:endParaRPr kumimoji="1" lang="ja-JP" altLang="en-US" sz="1200" dirty="0">
                <a:solidFill>
                  <a:srgbClr val="00A0D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53C0C8E4-7259-4188-913C-B98BD4678FAA}"/>
                </a:ext>
              </a:extLst>
            </p:cNvPr>
            <p:cNvSpPr txBox="1"/>
            <p:nvPr/>
          </p:nvSpPr>
          <p:spPr>
            <a:xfrm>
              <a:off x="1416056" y="5789921"/>
              <a:ext cx="8241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1527 nm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8" name="直線矢印コネクタ 107">
              <a:extLst>
                <a:ext uri="{FF2B5EF4-FFF2-40B4-BE49-F238E27FC236}">
                  <a16:creationId xmlns:a16="http://schemas.microsoft.com/office/drawing/2014/main" id="{7E276C54-3D1F-4568-9E2F-1E9F25CA109E}"/>
                </a:ext>
              </a:extLst>
            </p:cNvPr>
            <p:cNvCxnSpPr>
              <a:cxnSpLocks/>
            </p:cNvCxnSpPr>
            <p:nvPr/>
          </p:nvCxnSpPr>
          <p:spPr>
            <a:xfrm>
              <a:off x="1984546" y="6011709"/>
              <a:ext cx="0" cy="52909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6385EDDC-00BE-4922-95BB-0B5E32FBC220}"/>
                </a:ext>
              </a:extLst>
            </p:cNvPr>
            <p:cNvCxnSpPr>
              <a:cxnSpLocks/>
            </p:cNvCxnSpPr>
            <p:nvPr/>
          </p:nvCxnSpPr>
          <p:spPr>
            <a:xfrm>
              <a:off x="2080532" y="6213959"/>
              <a:ext cx="0" cy="317261"/>
            </a:xfrm>
            <a:prstGeom prst="straightConnector1">
              <a:avLst/>
            </a:prstGeom>
            <a:ln w="12700">
              <a:solidFill>
                <a:srgbClr val="00A0DB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D361E2BA-1C2A-4BC2-9CF9-024EC86DE0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78205" y="6007476"/>
              <a:ext cx="323298" cy="219481"/>
            </a:xfrm>
            <a:prstGeom prst="line">
              <a:avLst/>
            </a:prstGeom>
            <a:ln w="12700">
              <a:solidFill>
                <a:srgbClr val="00A0DB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16CB6FF-5238-46A6-B312-ABB82CE7426F}"/>
                </a:ext>
              </a:extLst>
            </p:cNvPr>
            <p:cNvSpPr txBox="1"/>
            <p:nvPr/>
          </p:nvSpPr>
          <p:spPr>
            <a:xfrm>
              <a:off x="1930400" y="5374183"/>
              <a:ext cx="824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l-GR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r>
                <a:rPr kumimoji="1" lang="en-GB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b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1530 nm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8A8E641D-3772-4535-990D-FB5D5972EDFA}"/>
                </a:ext>
              </a:extLst>
            </p:cNvPr>
            <p:cNvSpPr txBox="1"/>
            <p:nvPr/>
          </p:nvSpPr>
          <p:spPr>
            <a:xfrm>
              <a:off x="2807960" y="4145783"/>
              <a:ext cx="2316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C-band</a:t>
              </a:r>
            </a:p>
            <a:p>
              <a:pPr algn="ctr"/>
              <a:r>
                <a:rPr kumimoji="1" lang="en-US" altLang="ja-JP" sz="1200" dirty="0">
                  <a:solidFill>
                    <a:srgbClr val="00A0D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1530 – 1565 nm</a:t>
              </a:r>
              <a:endParaRPr kumimoji="1" lang="ja-JP" altLang="en-US" sz="1200" dirty="0">
                <a:solidFill>
                  <a:srgbClr val="00A0D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矢印: 左右 112">
              <a:extLst>
                <a:ext uri="{FF2B5EF4-FFF2-40B4-BE49-F238E27FC236}">
                  <a16:creationId xmlns:a16="http://schemas.microsoft.com/office/drawing/2014/main" id="{8C5FA05B-95E8-4F72-B1B3-46292E78779C}"/>
                </a:ext>
              </a:extLst>
            </p:cNvPr>
            <p:cNvSpPr/>
            <p:nvPr/>
          </p:nvSpPr>
          <p:spPr>
            <a:xfrm>
              <a:off x="2305598" y="4536676"/>
              <a:ext cx="3199102" cy="167607"/>
            </a:xfrm>
            <a:prstGeom prst="leftRightArrow">
              <a:avLst>
                <a:gd name="adj1" fmla="val 42422"/>
                <a:gd name="adj2" fmla="val 65156"/>
              </a:avLst>
            </a:prstGeom>
            <a:solidFill>
              <a:srgbClr val="00A0DB"/>
            </a:solidFill>
            <a:ln w="9525">
              <a:solidFill>
                <a:srgbClr val="00A0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432C2E1F-C082-4924-AF9C-CE070FB70637}"/>
                </a:ext>
              </a:extLst>
            </p:cNvPr>
            <p:cNvSpPr txBox="1"/>
            <p:nvPr/>
          </p:nvSpPr>
          <p:spPr>
            <a:xfrm>
              <a:off x="1917700" y="2684486"/>
              <a:ext cx="8337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l-GR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r>
                <a:rPr kumimoji="1" lang="en-GB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b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1"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1530 nm</a:t>
              </a:r>
              <a:endParaRPr kumimoji="1"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64D8D60-81DD-4B93-8958-8EF4A71A423E}"/>
                </a:ext>
              </a:extLst>
            </p:cNvPr>
            <p:cNvSpPr txBox="1"/>
            <p:nvPr/>
          </p:nvSpPr>
          <p:spPr>
            <a:xfrm>
              <a:off x="1187450" y="2527300"/>
              <a:ext cx="462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(a)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8F2A11B9-40EC-4303-8847-32094009108E}"/>
                </a:ext>
              </a:extLst>
            </p:cNvPr>
            <p:cNvSpPr txBox="1"/>
            <p:nvPr/>
          </p:nvSpPr>
          <p:spPr>
            <a:xfrm>
              <a:off x="1187450" y="3895064"/>
              <a:ext cx="462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(b)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05DB1452-2DBA-46C5-A820-F94F71426000}"/>
                </a:ext>
              </a:extLst>
            </p:cNvPr>
            <p:cNvSpPr txBox="1"/>
            <p:nvPr/>
          </p:nvSpPr>
          <p:spPr>
            <a:xfrm>
              <a:off x="1187450" y="5348545"/>
              <a:ext cx="462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(c)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矢印: 左右 119">
              <a:extLst>
                <a:ext uri="{FF2B5EF4-FFF2-40B4-BE49-F238E27FC236}">
                  <a16:creationId xmlns:a16="http://schemas.microsoft.com/office/drawing/2014/main" id="{430E2267-FC88-4654-B349-9DBA8E65441D}"/>
                </a:ext>
              </a:extLst>
            </p:cNvPr>
            <p:cNvSpPr/>
            <p:nvPr/>
          </p:nvSpPr>
          <p:spPr>
            <a:xfrm>
              <a:off x="2308782" y="6262687"/>
              <a:ext cx="3199102" cy="167607"/>
            </a:xfrm>
            <a:prstGeom prst="leftRightArrow">
              <a:avLst>
                <a:gd name="adj1" fmla="val 42422"/>
                <a:gd name="adj2" fmla="val 65156"/>
              </a:avLst>
            </a:prstGeom>
            <a:solidFill>
              <a:srgbClr val="00A0DB"/>
            </a:solidFill>
            <a:ln w="9525">
              <a:solidFill>
                <a:srgbClr val="00A0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BED91686-C37F-467B-A80B-13C506016183}"/>
                </a:ext>
              </a:extLst>
            </p:cNvPr>
            <p:cNvSpPr txBox="1"/>
            <p:nvPr/>
          </p:nvSpPr>
          <p:spPr>
            <a:xfrm>
              <a:off x="5664268" y="3373586"/>
              <a:ext cx="1009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Wavelength</a:t>
              </a:r>
              <a:endPara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112">
            <a:extLst>
              <a:ext uri="{FF2B5EF4-FFF2-40B4-BE49-F238E27FC236}">
                <a16:creationId xmlns:a16="http://schemas.microsoft.com/office/drawing/2014/main" id="{BCF1F530-604C-4C8E-A7A1-91199C9B8731}"/>
              </a:ext>
            </a:extLst>
          </p:cNvPr>
          <p:cNvSpPr txBox="1"/>
          <p:nvPr/>
        </p:nvSpPr>
        <p:spPr>
          <a:xfrm>
            <a:off x="425450" y="10147300"/>
            <a:ext cx="6003758" cy="2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4605" indent="-63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more information, please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visit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ITU-T Study Group 15 website at: www.itu.int/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/tsg15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ABA0652A16D45A56750DCEB3BB3E2" ma:contentTypeVersion="1" ma:contentTypeDescription="Create a new document." ma:contentTypeScope="" ma:versionID="0b6439f096af66fad816a3e81a44c4f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C821F2-F458-4AC8-AE51-9EBD90588D44}"/>
</file>

<file path=customXml/itemProps2.xml><?xml version="1.0" encoding="utf-8"?>
<ds:datastoreItem xmlns:ds="http://schemas.openxmlformats.org/officeDocument/2006/customXml" ds:itemID="{BC270584-7B79-4FAE-94AD-11B2F3D184EB}"/>
</file>

<file path=customXml/itemProps3.xml><?xml version="1.0" encoding="utf-8"?>
<ds:datastoreItem xmlns:ds="http://schemas.openxmlformats.org/officeDocument/2006/customXml" ds:itemID="{584A4F30-7E0F-48FA-AF17-8A04365B2A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</Words>
  <Application>Microsoft Office PowerPoint</Application>
  <PresentationFormat>Benutzerdefiniert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Fromenteau, Jean-Marie</dc:creator>
  <cp:lastModifiedBy>Fromenteau, Jean Marie</cp:lastModifiedBy>
  <cp:revision>156</cp:revision>
  <cp:lastPrinted>2022-09-13T11:03:35Z</cp:lastPrinted>
  <dcterms:created xsi:type="dcterms:W3CDTF">2021-03-18T14:58:25Z</dcterms:created>
  <dcterms:modified xsi:type="dcterms:W3CDTF">2024-08-19T10:35:22Z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2021-03-18T00:00:00Z</vt:filetime>
  </property>
  <property fmtid="{D5CDD505-2E9C-101B-9397-08002B2CF9AE}" pid="3" name="Creator">
    <vt:lpwstr>Adobe InDesign 16.1 (Windows)</vt:lpwstr>
  </property>
  <property fmtid="{D5CDD505-2E9C-101B-9397-08002B2CF9AE}" pid="4" name="LastSaved">
    <vt:filetime>2021-03-18T00:00:00Z</vt:filetime>
  </property>
  <property fmtid="{D5CDD505-2E9C-101B-9397-08002B2CF9AE}" pid="5" name="_NewReviewCycle">
    <vt:lpwstr/>
  </property>
  <property fmtid="{D5CDD505-2E9C-101B-9397-08002B2CF9AE}" pid="6" name="MSIP_Label_07222825-62ea-40f3-96b5-5375c07996e2_Enabled">
    <vt:lpwstr>true</vt:lpwstr>
  </property>
  <property fmtid="{D5CDD505-2E9C-101B-9397-08002B2CF9AE}" pid="7" name="MSIP_Label_07222825-62ea-40f3-96b5-5375c07996e2_SetDate">
    <vt:lpwstr>2022-05-25T07:22:44Z</vt:lpwstr>
  </property>
  <property fmtid="{D5CDD505-2E9C-101B-9397-08002B2CF9AE}" pid="8" name="MSIP_Label_07222825-62ea-40f3-96b5-5375c07996e2_Method">
    <vt:lpwstr>Privileged</vt:lpwstr>
  </property>
  <property fmtid="{D5CDD505-2E9C-101B-9397-08002B2CF9AE}" pid="9" name="MSIP_Label_07222825-62ea-40f3-96b5-5375c07996e2_Name">
    <vt:lpwstr>unrestricted_parent.2</vt:lpwstr>
  </property>
  <property fmtid="{D5CDD505-2E9C-101B-9397-08002B2CF9AE}" pid="10" name="MSIP_Label_07222825-62ea-40f3-96b5-5375c07996e2_SiteId">
    <vt:lpwstr>90c7a20a-f34b-40bf-bc48-b9253b6f5d20</vt:lpwstr>
  </property>
  <property fmtid="{D5CDD505-2E9C-101B-9397-08002B2CF9AE}" pid="11" name="MSIP_Label_07222825-62ea-40f3-96b5-5375c07996e2_ActionId">
    <vt:lpwstr>08209de9-4323-4ad5-a4cd-9db97bc13928</vt:lpwstr>
  </property>
  <property fmtid="{D5CDD505-2E9C-101B-9397-08002B2CF9AE}" pid="12" name="MSIP_Label_07222825-62ea-40f3-96b5-5375c07996e2_ContentBits">
    <vt:lpwstr>0</vt:lpwstr>
  </property>
  <property fmtid="{D5CDD505-2E9C-101B-9397-08002B2CF9AE}" pid="13" name="TitusGUID">
    <vt:lpwstr>c1dc95b4-5a99-451b-9336-b0a448b99997</vt:lpwstr>
  </property>
  <property fmtid="{D5CDD505-2E9C-101B-9397-08002B2CF9AE}" pid="14" name="MSIP_Label_4b9664e8-5bac-43dd-9fd7-fd5d06fe239a_Enabled">
    <vt:lpwstr>true</vt:lpwstr>
  </property>
  <property fmtid="{D5CDD505-2E9C-101B-9397-08002B2CF9AE}" pid="15" name="MSIP_Label_4b9664e8-5bac-43dd-9fd7-fd5d06fe239a_SetDate">
    <vt:lpwstr>2023-03-13T14:11:08Z</vt:lpwstr>
  </property>
  <property fmtid="{D5CDD505-2E9C-101B-9397-08002B2CF9AE}" pid="16" name="MSIP_Label_4b9664e8-5bac-43dd-9fd7-fd5d06fe239a_Method">
    <vt:lpwstr>Privileged</vt:lpwstr>
  </property>
  <property fmtid="{D5CDD505-2E9C-101B-9397-08002B2CF9AE}" pid="17" name="MSIP_Label_4b9664e8-5bac-43dd-9fd7-fd5d06fe239a_Name">
    <vt:lpwstr>Non-Corning</vt:lpwstr>
  </property>
  <property fmtid="{D5CDD505-2E9C-101B-9397-08002B2CF9AE}" pid="18" name="MSIP_Label_4b9664e8-5bac-43dd-9fd7-fd5d06fe239a_SiteId">
    <vt:lpwstr>b36a1e05-4a62-442b-83cf-dbdd6d7810e4</vt:lpwstr>
  </property>
  <property fmtid="{D5CDD505-2E9C-101B-9397-08002B2CF9AE}" pid="19" name="MSIP_Label_4b9664e8-5bac-43dd-9fd7-fd5d06fe239a_ActionId">
    <vt:lpwstr>4043a9e4-993b-416d-ac1f-1cd8ca5b21a4</vt:lpwstr>
  </property>
  <property fmtid="{D5CDD505-2E9C-101B-9397-08002B2CF9AE}" pid="20" name="MSIP_Label_4b9664e8-5bac-43dd-9fd7-fd5d06fe239a_ContentBits">
    <vt:lpwstr>0</vt:lpwstr>
  </property>
  <property fmtid="{D5CDD505-2E9C-101B-9397-08002B2CF9AE}" pid="21" name="CorningFullClassification">
    <vt:lpwstr>TitusReset-MIP</vt:lpwstr>
  </property>
  <property fmtid="{D5CDD505-2E9C-101B-9397-08002B2CF9AE}" pid="22" name="ClassificationContentMarkingHeaderLocations">
    <vt:lpwstr>Office Theme:8</vt:lpwstr>
  </property>
  <property fmtid="{D5CDD505-2E9C-101B-9397-08002B2CF9AE}" pid="23" name="ClassificationContentMarkingHeaderText">
    <vt:lpwstr>[機密性1/Confidentiality1]</vt:lpwstr>
  </property>
  <property fmtid="{D5CDD505-2E9C-101B-9397-08002B2CF9AE}" pid="24" name="MSIP_Label_dbb4fa5d-3ac5-4415-967c-34900a0e1c6f_Enabled">
    <vt:lpwstr>true</vt:lpwstr>
  </property>
  <property fmtid="{D5CDD505-2E9C-101B-9397-08002B2CF9AE}" pid="25" name="MSIP_Label_dbb4fa5d-3ac5-4415-967c-34900a0e1c6f_SetDate">
    <vt:lpwstr>2024-06-26T01:41:58Z</vt:lpwstr>
  </property>
  <property fmtid="{D5CDD505-2E9C-101B-9397-08002B2CF9AE}" pid="26" name="MSIP_Label_dbb4fa5d-3ac5-4415-967c-34900a0e1c6f_Method">
    <vt:lpwstr>Privileged</vt:lpwstr>
  </property>
  <property fmtid="{D5CDD505-2E9C-101B-9397-08002B2CF9AE}" pid="27" name="MSIP_Label_dbb4fa5d-3ac5-4415-967c-34900a0e1c6f_Name">
    <vt:lpwstr>dbb4fa5d-3ac5-4415-967c-34900a0e1c6f</vt:lpwstr>
  </property>
  <property fmtid="{D5CDD505-2E9C-101B-9397-08002B2CF9AE}" pid="28" name="MSIP_Label_dbb4fa5d-3ac5-4415-967c-34900a0e1c6f_SiteId">
    <vt:lpwstr>a629ef32-67ba-47a6-8eb3-ec43935644fc</vt:lpwstr>
  </property>
  <property fmtid="{D5CDD505-2E9C-101B-9397-08002B2CF9AE}" pid="29" name="MSIP_Label_dbb4fa5d-3ac5-4415-967c-34900a0e1c6f_ActionId">
    <vt:lpwstr>69074d33-47cd-42d0-b740-272d38ac9fd7</vt:lpwstr>
  </property>
  <property fmtid="{D5CDD505-2E9C-101B-9397-08002B2CF9AE}" pid="30" name="MSIP_Label_dbb4fa5d-3ac5-4415-967c-34900a0e1c6f_ContentBits">
    <vt:lpwstr>0</vt:lpwstr>
  </property>
  <property fmtid="{D5CDD505-2E9C-101B-9397-08002B2CF9AE}" pid="31" name="_AdHocReviewCycleID">
    <vt:i4>-1534526577</vt:i4>
  </property>
  <property fmtid="{D5CDD505-2E9C-101B-9397-08002B2CF9AE}" pid="32" name="_EmailSubject">
    <vt:lpwstr>GENTLE REMINDER: Flyers for ITU-T G.652, G.654, and G.657 </vt:lpwstr>
  </property>
  <property fmtid="{D5CDD505-2E9C-101B-9397-08002B2CF9AE}" pid="33" name="_AuthorEmail">
    <vt:lpwstr>FromenteJM@Corning.com</vt:lpwstr>
  </property>
  <property fmtid="{D5CDD505-2E9C-101B-9397-08002B2CF9AE}" pid="34" name="_AuthorEmailDisplayName">
    <vt:lpwstr>Fromenteau, Jean Marie</vt:lpwstr>
  </property>
  <property fmtid="{D5CDD505-2E9C-101B-9397-08002B2CF9AE}" pid="35" name="_PreviousAdHocReviewCycleID">
    <vt:i4>-1083047472</vt:i4>
  </property>
  <property fmtid="{D5CDD505-2E9C-101B-9397-08002B2CF9AE}" pid="36" name="ContentTypeId">
    <vt:lpwstr>0x010100BE2ABA0652A16D45A56750DCEB3BB3E2</vt:lpwstr>
  </property>
</Properties>
</file>