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0" r:id="rId3"/>
    <p:sldId id="282" r:id="rId4"/>
    <p:sldId id="285" r:id="rId5"/>
    <p:sldId id="286" r:id="rId6"/>
    <p:sldId id="287" r:id="rId7"/>
    <p:sldId id="288" r:id="rId8"/>
    <p:sldId id="284" r:id="rId9"/>
    <p:sldId id="289" r:id="rId10"/>
    <p:sldId id="292" r:id="rId11"/>
    <p:sldId id="290" r:id="rId12"/>
    <p:sldId id="291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E2F0D9"/>
    <a:srgbClr val="CCECFF"/>
    <a:srgbClr val="99CCFF"/>
    <a:srgbClr val="3366FF"/>
    <a:srgbClr val="6699FF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7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2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0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6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7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3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2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2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FAFC-AB2B-4ED2-9597-B60C66DA19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F064-D851-4523-9D5E-958736630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6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1382137"/>
            <a:ext cx="9144000" cy="24016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800" dirty="0" smtClean="0">
                <a:solidFill>
                  <a:srgbClr val="0070C0"/>
                </a:solidFill>
              </a:rPr>
              <a:t>ITU-T search tools and</a:t>
            </a:r>
            <a:br>
              <a:rPr lang="en-US" sz="4800" dirty="0" smtClean="0">
                <a:solidFill>
                  <a:srgbClr val="0070C0"/>
                </a:solidFill>
              </a:rPr>
            </a:br>
            <a:r>
              <a:rPr lang="en-US" sz="4800" dirty="0" err="1" smtClean="0">
                <a:solidFill>
                  <a:srgbClr val="0070C0"/>
                </a:solidFill>
              </a:rPr>
              <a:t>MyWorkspace</a:t>
            </a:r>
            <a:r>
              <a:rPr lang="en-US" sz="4800" dirty="0" smtClean="0">
                <a:solidFill>
                  <a:srgbClr val="0070C0"/>
                </a:solidFill>
              </a:rPr>
              <a:t/>
            </a:r>
            <a:br>
              <a:rPr lang="en-US" sz="4800" dirty="0" smtClean="0">
                <a:solidFill>
                  <a:srgbClr val="0070C0"/>
                </a:solidFill>
              </a:rPr>
            </a:br>
            <a:endParaRPr lang="en-US" sz="4800" dirty="0" smtClean="0">
              <a:solidFill>
                <a:srgbClr val="0070C0"/>
              </a:solidFill>
            </a:endParaRPr>
          </a:p>
          <a:p>
            <a:endParaRPr lang="en-US" sz="4800" dirty="0" smtClean="0">
              <a:solidFill>
                <a:srgbClr val="0070C0"/>
              </a:solidFill>
            </a:endParaRPr>
          </a:p>
          <a:p>
            <a:endParaRPr lang="en-US" sz="4800" dirty="0" smtClean="0">
              <a:solidFill>
                <a:srgbClr val="0070C0"/>
              </a:solidFill>
            </a:endParaRPr>
          </a:p>
          <a:p>
            <a:endParaRPr lang="en-US" sz="2000" b="0" dirty="0" smtClean="0">
              <a:solidFill>
                <a:srgbClr val="0070C0"/>
              </a:solidFill>
            </a:endParaRPr>
          </a:p>
          <a:p>
            <a:endParaRPr lang="en-US" sz="2000" b="0" dirty="0">
              <a:solidFill>
                <a:srgbClr val="0070C0"/>
              </a:solidFill>
            </a:endParaRPr>
          </a:p>
          <a:p>
            <a:endParaRPr lang="en-US" sz="2000" b="0" dirty="0" smtClean="0">
              <a:solidFill>
                <a:srgbClr val="0070C0"/>
              </a:solidFill>
            </a:endParaRPr>
          </a:p>
          <a:p>
            <a:endParaRPr lang="en-US" sz="2000" b="0" dirty="0">
              <a:solidFill>
                <a:srgbClr val="0070C0"/>
              </a:solidFill>
            </a:endParaRPr>
          </a:p>
          <a:p>
            <a:r>
              <a:rPr lang="en-US" sz="2000" b="0" dirty="0" smtClean="0">
                <a:solidFill>
                  <a:srgbClr val="0070C0"/>
                </a:solidFill>
              </a:rPr>
              <a:t>November 2017</a:t>
            </a:r>
            <a:endParaRPr lang="en-US" sz="20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</a:t>
            </a:r>
            <a:r>
              <a:rPr lang="en-US" sz="3600" dirty="0" err="1" smtClean="0">
                <a:solidFill>
                  <a:srgbClr val="0070C0"/>
                </a:solidFill>
              </a:rPr>
              <a:t>MyWorkspace</a:t>
            </a:r>
            <a:r>
              <a:rPr lang="en-US" sz="36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A personalized view of ITU-T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28" y="1930400"/>
            <a:ext cx="4898944" cy="4407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409951" y="2762250"/>
            <a:ext cx="34671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3413658" y="2762250"/>
            <a:ext cx="5264156" cy="1281685"/>
            <a:chOff x="3355536" y="7453196"/>
            <a:chExt cx="5264156" cy="128168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5536" y="7453196"/>
              <a:ext cx="3440061" cy="1281685"/>
            </a:xfrm>
            <a:prstGeom prst="rect">
              <a:avLst/>
            </a:prstGeom>
          </p:spPr>
        </p:pic>
        <p:sp>
          <p:nvSpPr>
            <p:cNvPr id="52" name="Rounded Rectangle 51"/>
            <p:cNvSpPr/>
            <p:nvPr/>
          </p:nvSpPr>
          <p:spPr>
            <a:xfrm>
              <a:off x="3385184" y="7479506"/>
              <a:ext cx="3380764" cy="1214438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34789" y="7794337"/>
              <a:ext cx="1284903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Today’s ITU-T</a:t>
              </a:r>
              <a:br>
                <a:rPr lang="en-US" sz="1600" dirty="0" smtClean="0"/>
              </a:br>
              <a:r>
                <a:rPr lang="en-US" sz="1600" dirty="0" smtClean="0"/>
                <a:t>events</a:t>
              </a:r>
              <a:endParaRPr lang="en-GB" sz="1600" dirty="0"/>
            </a:p>
          </p:txBody>
        </p:sp>
        <p:cxnSp>
          <p:nvCxnSpPr>
            <p:cNvPr id="58" name="Straight Connector 57"/>
            <p:cNvCxnSpPr>
              <a:stCxn id="57" idx="1"/>
              <a:endCxn id="52" idx="3"/>
            </p:cNvCxnSpPr>
            <p:nvPr/>
          </p:nvCxnSpPr>
          <p:spPr>
            <a:xfrm flipH="1">
              <a:off x="6765948" y="8086725"/>
              <a:ext cx="568841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409951" y="5198227"/>
            <a:ext cx="5358335" cy="1074903"/>
            <a:chOff x="3351829" y="9912033"/>
            <a:chExt cx="5358335" cy="107490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1829" y="9912033"/>
              <a:ext cx="3414119" cy="1074903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3385184" y="9920577"/>
              <a:ext cx="3380764" cy="1066359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44315" y="10157096"/>
              <a:ext cx="1465849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All forthcoming</a:t>
              </a:r>
              <a:br>
                <a:rPr lang="en-US" sz="1600" dirty="0" smtClean="0"/>
              </a:br>
              <a:r>
                <a:rPr lang="en-US" sz="1600" dirty="0" smtClean="0"/>
                <a:t>meetings</a:t>
              </a:r>
              <a:endParaRPr lang="en-GB" sz="1600" dirty="0"/>
            </a:p>
          </p:txBody>
        </p:sp>
        <p:cxnSp>
          <p:nvCxnSpPr>
            <p:cNvPr id="73" name="Straight Connector 72"/>
            <p:cNvCxnSpPr>
              <a:stCxn id="72" idx="1"/>
              <a:endCxn id="71" idx="3"/>
            </p:cNvCxnSpPr>
            <p:nvPr/>
          </p:nvCxnSpPr>
          <p:spPr>
            <a:xfrm flipH="1">
              <a:off x="6765948" y="10449484"/>
              <a:ext cx="478367" cy="4273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409951" y="4026678"/>
            <a:ext cx="5607313" cy="1104985"/>
            <a:chOff x="3351829" y="8798107"/>
            <a:chExt cx="5607313" cy="110498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829" y="8798107"/>
              <a:ext cx="3414119" cy="1104985"/>
            </a:xfrm>
            <a:prstGeom prst="rect">
              <a:avLst/>
            </a:prstGeom>
          </p:spPr>
        </p:pic>
        <p:sp>
          <p:nvSpPr>
            <p:cNvPr id="76" name="Rounded Rectangle 75"/>
            <p:cNvSpPr/>
            <p:nvPr/>
          </p:nvSpPr>
          <p:spPr>
            <a:xfrm>
              <a:off x="3385184" y="8839200"/>
              <a:ext cx="3380764" cy="1063891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995336" y="9078757"/>
              <a:ext cx="1963806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Selected forthcoming</a:t>
              </a:r>
              <a:br>
                <a:rPr lang="en-US" sz="1600" dirty="0" smtClean="0"/>
              </a:br>
              <a:r>
                <a:rPr lang="en-US" sz="1600" dirty="0" smtClean="0"/>
                <a:t>meetings of interest</a:t>
              </a:r>
              <a:endParaRPr lang="en-GB" sz="1600" dirty="0"/>
            </a:p>
          </p:txBody>
        </p:sp>
        <p:cxnSp>
          <p:nvCxnSpPr>
            <p:cNvPr id="78" name="Straight Connector 77"/>
            <p:cNvCxnSpPr>
              <a:stCxn id="77" idx="1"/>
              <a:endCxn id="76" idx="3"/>
            </p:cNvCxnSpPr>
            <p:nvPr/>
          </p:nvCxnSpPr>
          <p:spPr>
            <a:xfrm flipH="1">
              <a:off x="6765948" y="9371145"/>
              <a:ext cx="229388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131798" y="3306607"/>
            <a:ext cx="1142766" cy="1288253"/>
          </a:xfrm>
          <a:prstGeom prst="roundRect">
            <a:avLst>
              <a:gd name="adj" fmla="val 8910"/>
            </a:avLst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0" name="Group 79"/>
          <p:cNvGrpSpPr/>
          <p:nvPr/>
        </p:nvGrpSpPr>
        <p:grpSpPr>
          <a:xfrm>
            <a:off x="127476" y="3658345"/>
            <a:ext cx="2004322" cy="584775"/>
            <a:chOff x="127476" y="3658345"/>
            <a:chExt cx="2004322" cy="584775"/>
          </a:xfrm>
        </p:grpSpPr>
        <p:cxnSp>
          <p:nvCxnSpPr>
            <p:cNvPr id="81" name="Straight Connector 80"/>
            <p:cNvCxnSpPr>
              <a:stCxn id="82" idx="3"/>
              <a:endCxn id="79" idx="1"/>
            </p:cNvCxnSpPr>
            <p:nvPr/>
          </p:nvCxnSpPr>
          <p:spPr>
            <a:xfrm>
              <a:off x="1982485" y="3950733"/>
              <a:ext cx="149313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27476" y="3658345"/>
              <a:ext cx="1855009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Personalized view of events schedule</a:t>
              </a:r>
              <a:endParaRPr lang="en-GB" sz="16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7476" y="2069052"/>
            <a:ext cx="2575705" cy="1237555"/>
            <a:chOff x="127476" y="2069052"/>
            <a:chExt cx="2575705" cy="1237555"/>
          </a:xfrm>
        </p:grpSpPr>
        <p:sp>
          <p:nvSpPr>
            <p:cNvPr id="84" name="TextBox 83"/>
            <p:cNvSpPr txBox="1"/>
            <p:nvPr/>
          </p:nvSpPr>
          <p:spPr>
            <a:xfrm>
              <a:off x="127476" y="2069052"/>
              <a:ext cx="1855009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Personalized list of</a:t>
              </a:r>
              <a:br>
                <a:rPr lang="en-US" sz="1600" dirty="0" smtClean="0"/>
              </a:br>
              <a:r>
                <a:rPr lang="en-US" sz="1600" dirty="0" smtClean="0"/>
                <a:t>meeting documents</a:t>
              </a:r>
              <a:endParaRPr lang="en-GB" sz="1600" dirty="0"/>
            </a:p>
          </p:txBody>
        </p:sp>
        <p:cxnSp>
          <p:nvCxnSpPr>
            <p:cNvPr id="85" name="Straight Connector 84"/>
            <p:cNvCxnSpPr>
              <a:stCxn id="84" idx="3"/>
              <a:endCxn id="79" idx="0"/>
            </p:cNvCxnSpPr>
            <p:nvPr/>
          </p:nvCxnSpPr>
          <p:spPr>
            <a:xfrm>
              <a:off x="1982485" y="2361440"/>
              <a:ext cx="720696" cy="945167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27476" y="2863698"/>
            <a:ext cx="2004321" cy="584775"/>
            <a:chOff x="127476" y="2863698"/>
            <a:chExt cx="2004321" cy="584775"/>
          </a:xfrm>
        </p:grpSpPr>
        <p:sp>
          <p:nvSpPr>
            <p:cNvPr id="87" name="TextBox 86"/>
            <p:cNvSpPr txBox="1"/>
            <p:nvPr/>
          </p:nvSpPr>
          <p:spPr>
            <a:xfrm>
              <a:off x="127476" y="2863698"/>
              <a:ext cx="1855009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Find and subscribe</a:t>
              </a:r>
              <a:br>
                <a:rPr lang="en-US" sz="1600" dirty="0" smtClean="0"/>
              </a:br>
              <a:r>
                <a:rPr lang="en-US" sz="1600" dirty="0" smtClean="0"/>
                <a:t>to mailing lists</a:t>
              </a:r>
              <a:endParaRPr lang="en-GB" sz="1600" dirty="0"/>
            </a:p>
          </p:txBody>
        </p:sp>
        <p:cxnSp>
          <p:nvCxnSpPr>
            <p:cNvPr id="88" name="Straight Connector 87"/>
            <p:cNvCxnSpPr>
              <a:stCxn id="87" idx="3"/>
            </p:cNvCxnSpPr>
            <p:nvPr/>
          </p:nvCxnSpPr>
          <p:spPr>
            <a:xfrm>
              <a:off x="1982485" y="3156086"/>
              <a:ext cx="149312" cy="19261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27476" y="4452991"/>
            <a:ext cx="2004321" cy="584775"/>
            <a:chOff x="127476" y="4452991"/>
            <a:chExt cx="2004321" cy="584775"/>
          </a:xfrm>
        </p:grpSpPr>
        <p:sp>
          <p:nvSpPr>
            <p:cNvPr id="90" name="TextBox 89"/>
            <p:cNvSpPr txBox="1"/>
            <p:nvPr/>
          </p:nvSpPr>
          <p:spPr>
            <a:xfrm>
              <a:off x="127476" y="4452991"/>
              <a:ext cx="1855009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Quick links to other</a:t>
              </a:r>
              <a:br>
                <a:rPr lang="en-US" sz="1600" dirty="0" smtClean="0"/>
              </a:br>
              <a:r>
                <a:rPr lang="en-US" sz="1600" dirty="0" smtClean="0"/>
                <a:t>tools/services</a:t>
              </a:r>
              <a:endParaRPr lang="en-GB" sz="1600" dirty="0"/>
            </a:p>
          </p:txBody>
        </p:sp>
        <p:cxnSp>
          <p:nvCxnSpPr>
            <p:cNvPr id="91" name="Straight Connector 90"/>
            <p:cNvCxnSpPr>
              <a:stCxn id="90" idx="3"/>
            </p:cNvCxnSpPr>
            <p:nvPr/>
          </p:nvCxnSpPr>
          <p:spPr>
            <a:xfrm flipV="1">
              <a:off x="1982485" y="4594860"/>
              <a:ext cx="149312" cy="150519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127475" y="4594860"/>
            <a:ext cx="2575706" cy="1237553"/>
            <a:chOff x="127475" y="4594860"/>
            <a:chExt cx="2575706" cy="1237553"/>
          </a:xfrm>
        </p:grpSpPr>
        <p:sp>
          <p:nvSpPr>
            <p:cNvPr id="93" name="TextBox 92"/>
            <p:cNvSpPr txBox="1"/>
            <p:nvPr/>
          </p:nvSpPr>
          <p:spPr>
            <a:xfrm>
              <a:off x="127475" y="5247638"/>
              <a:ext cx="1855009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Network with other</a:t>
              </a:r>
              <a:br>
                <a:rPr lang="en-US" sz="1600" dirty="0" smtClean="0"/>
              </a:br>
              <a:r>
                <a:rPr lang="en-US" sz="1600" dirty="0" smtClean="0"/>
                <a:t>ITU-T experts</a:t>
              </a:r>
              <a:endParaRPr lang="en-GB" sz="1600" dirty="0"/>
            </a:p>
          </p:txBody>
        </p:sp>
        <p:cxnSp>
          <p:nvCxnSpPr>
            <p:cNvPr id="94" name="Straight Connector 93"/>
            <p:cNvCxnSpPr>
              <a:stCxn id="93" idx="3"/>
              <a:endCxn id="79" idx="2"/>
            </p:cNvCxnSpPr>
            <p:nvPr/>
          </p:nvCxnSpPr>
          <p:spPr>
            <a:xfrm flipV="1">
              <a:off x="1982484" y="4594860"/>
              <a:ext cx="720697" cy="945166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9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39" y="1928899"/>
            <a:ext cx="6859898" cy="415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</a:t>
            </a:r>
            <a:r>
              <a:rPr lang="en-US" sz="3600" dirty="0" err="1" smtClean="0">
                <a:solidFill>
                  <a:srgbClr val="0070C0"/>
                </a:solidFill>
              </a:rPr>
              <a:t>MyWorkspace</a:t>
            </a:r>
            <a:r>
              <a:rPr lang="en-US" sz="36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Manage mailing list subscriptions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1928899"/>
            <a:ext cx="6848475" cy="415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5105400" y="2116943"/>
            <a:ext cx="2727326" cy="1345131"/>
            <a:chOff x="5105400" y="2116943"/>
            <a:chExt cx="2727326" cy="1345131"/>
          </a:xfrm>
        </p:grpSpPr>
        <p:sp>
          <p:nvSpPr>
            <p:cNvPr id="44" name="Rounded Rectangle 43"/>
            <p:cNvSpPr/>
            <p:nvPr/>
          </p:nvSpPr>
          <p:spPr>
            <a:xfrm>
              <a:off x="5105400" y="2974975"/>
              <a:ext cx="2727326" cy="487099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22623" y="2116943"/>
              <a:ext cx="2092881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Search by group name,</a:t>
              </a:r>
              <a:br>
                <a:rPr lang="en-US" sz="1600" dirty="0" smtClean="0"/>
              </a:br>
              <a:r>
                <a:rPr lang="en-US" sz="1600" dirty="0" smtClean="0"/>
                <a:t>key phrases, etc.</a:t>
              </a:r>
              <a:endParaRPr lang="en-GB" sz="16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6469063" y="2701718"/>
              <a:ext cx="1" cy="273257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57814" y="3556888"/>
            <a:ext cx="2574911" cy="2440258"/>
            <a:chOff x="5257814" y="3556888"/>
            <a:chExt cx="2574911" cy="2440258"/>
          </a:xfrm>
        </p:grpSpPr>
        <p:sp>
          <p:nvSpPr>
            <p:cNvPr id="52" name="Rounded Rectangle 51"/>
            <p:cNvSpPr/>
            <p:nvPr/>
          </p:nvSpPr>
          <p:spPr>
            <a:xfrm>
              <a:off x="7175156" y="3556888"/>
              <a:ext cx="657569" cy="2440258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57814" y="4484630"/>
              <a:ext cx="1405128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Subscribe with</a:t>
              </a:r>
              <a:br>
                <a:rPr lang="en-US" sz="1600" dirty="0" smtClean="0"/>
              </a:br>
              <a:r>
                <a:rPr lang="en-US" sz="1600" dirty="0" smtClean="0"/>
                <a:t>one click</a:t>
              </a:r>
              <a:endParaRPr lang="en-GB" sz="1600" dirty="0"/>
            </a:p>
          </p:txBody>
        </p:sp>
        <p:cxnSp>
          <p:nvCxnSpPr>
            <p:cNvPr id="58" name="Straight Connector 57"/>
            <p:cNvCxnSpPr>
              <a:stCxn id="57" idx="3"/>
              <a:endCxn id="52" idx="1"/>
            </p:cNvCxnSpPr>
            <p:nvPr/>
          </p:nvCxnSpPr>
          <p:spPr>
            <a:xfrm flipV="1">
              <a:off x="6662942" y="4777017"/>
              <a:ext cx="512214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65961" y="3264500"/>
            <a:ext cx="2484164" cy="2032430"/>
            <a:chOff x="2465961" y="3264500"/>
            <a:chExt cx="2484164" cy="2032430"/>
          </a:xfrm>
        </p:grpSpPr>
        <p:sp>
          <p:nvSpPr>
            <p:cNvPr id="59" name="Rounded Rectangle 58"/>
            <p:cNvSpPr/>
            <p:nvPr/>
          </p:nvSpPr>
          <p:spPr>
            <a:xfrm>
              <a:off x="4292556" y="3264500"/>
              <a:ext cx="657569" cy="2032430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65961" y="3988327"/>
              <a:ext cx="1663083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Unsubscribe from</a:t>
              </a:r>
              <a:br>
                <a:rPr lang="en-US" sz="1600" dirty="0" smtClean="0"/>
              </a:br>
              <a:r>
                <a:rPr lang="en-US" sz="1600" dirty="0" smtClean="0"/>
                <a:t>current services</a:t>
              </a:r>
              <a:endParaRPr lang="en-GB" sz="1600" dirty="0"/>
            </a:p>
          </p:txBody>
        </p:sp>
        <p:cxnSp>
          <p:nvCxnSpPr>
            <p:cNvPr id="61" name="Straight Connector 60"/>
            <p:cNvCxnSpPr>
              <a:stCxn id="60" idx="3"/>
              <a:endCxn id="59" idx="1"/>
            </p:cNvCxnSpPr>
            <p:nvPr/>
          </p:nvCxnSpPr>
          <p:spPr>
            <a:xfrm>
              <a:off x="4129044" y="4280715"/>
              <a:ext cx="163512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2165516" y="6319486"/>
            <a:ext cx="491166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Coming soon – subscription directly from group websites</a:t>
            </a:r>
            <a:endParaRPr lang="en-GB" sz="1600" dirty="0"/>
          </a:p>
        </p:txBody>
      </p:sp>
      <p:sp>
        <p:nvSpPr>
          <p:cNvPr id="70" name="Rounded Rectangle 69"/>
          <p:cNvSpPr/>
          <p:nvPr/>
        </p:nvSpPr>
        <p:spPr>
          <a:xfrm>
            <a:off x="1177925" y="3673475"/>
            <a:ext cx="1111250" cy="222250"/>
          </a:xfrm>
          <a:prstGeom prst="roundRect">
            <a:avLst>
              <a:gd name="adj" fmla="val 8910"/>
            </a:avLst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000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</a:t>
            </a:r>
            <a:r>
              <a:rPr lang="en-US" sz="3600" dirty="0" err="1" smtClean="0">
                <a:solidFill>
                  <a:srgbClr val="0070C0"/>
                </a:solidFill>
              </a:rPr>
              <a:t>MyWorkspace</a:t>
            </a:r>
            <a:r>
              <a:rPr lang="en-US" sz="36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Events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39" y="1928899"/>
            <a:ext cx="6859898" cy="422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2384855" y="2166370"/>
            <a:ext cx="5364891" cy="3990141"/>
            <a:chOff x="5105399" y="2116943"/>
            <a:chExt cx="5364891" cy="3990141"/>
          </a:xfrm>
        </p:grpSpPr>
        <p:sp>
          <p:nvSpPr>
            <p:cNvPr id="22" name="Rounded Rectangle 21"/>
            <p:cNvSpPr/>
            <p:nvPr/>
          </p:nvSpPr>
          <p:spPr>
            <a:xfrm>
              <a:off x="5105399" y="2974975"/>
              <a:ext cx="5364891" cy="3132109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6398" y="2116943"/>
              <a:ext cx="5282921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Calendar view of all ITU-T events: study group, working party,</a:t>
              </a:r>
              <a:br>
                <a:rPr lang="en-US" sz="1600" dirty="0" smtClean="0"/>
              </a:br>
              <a:r>
                <a:rPr lang="en-US" sz="1600" dirty="0" smtClean="0"/>
                <a:t>regional group, rapporteur group, and non-statutory</a:t>
              </a:r>
              <a:endParaRPr lang="en-GB" sz="1600" dirty="0"/>
            </a:p>
          </p:txBody>
        </p:sp>
        <p:cxnSp>
          <p:nvCxnSpPr>
            <p:cNvPr id="24" name="Straight Connector 23"/>
            <p:cNvCxnSpPr>
              <a:stCxn id="22" idx="0"/>
              <a:endCxn id="23" idx="2"/>
            </p:cNvCxnSpPr>
            <p:nvPr/>
          </p:nvCxnSpPr>
          <p:spPr>
            <a:xfrm flipV="1">
              <a:off x="7787845" y="2701718"/>
              <a:ext cx="14" cy="273257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86938" y="4554623"/>
            <a:ext cx="3021962" cy="1098788"/>
            <a:chOff x="2578391" y="2482850"/>
            <a:chExt cx="3021962" cy="1098788"/>
          </a:xfrm>
        </p:grpSpPr>
        <p:sp>
          <p:nvSpPr>
            <p:cNvPr id="30" name="Rounded Rectangle 29"/>
            <p:cNvSpPr/>
            <p:nvPr/>
          </p:nvSpPr>
          <p:spPr>
            <a:xfrm>
              <a:off x="2578391" y="2482850"/>
              <a:ext cx="3021962" cy="138027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84442" y="2996863"/>
              <a:ext cx="2809872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Click on an event to see group-</a:t>
              </a:r>
              <a:br>
                <a:rPr lang="en-US" sz="1600" dirty="0" smtClean="0"/>
              </a:br>
              <a:r>
                <a:rPr lang="en-US" sz="1600" dirty="0" smtClean="0"/>
                <a:t>or meeting-specific information</a:t>
              </a:r>
              <a:endParaRPr lang="en-GB" sz="1600" dirty="0"/>
            </a:p>
          </p:txBody>
        </p:sp>
        <p:cxnSp>
          <p:nvCxnSpPr>
            <p:cNvPr id="32" name="Straight Connector 31"/>
            <p:cNvCxnSpPr>
              <a:stCxn id="31" idx="0"/>
              <a:endCxn id="30" idx="2"/>
            </p:cNvCxnSpPr>
            <p:nvPr/>
          </p:nvCxnSpPr>
          <p:spPr>
            <a:xfrm flipH="1" flipV="1">
              <a:off x="4089372" y="2620877"/>
              <a:ext cx="6" cy="375986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/>
          <p:cNvSpPr/>
          <p:nvPr/>
        </p:nvSpPr>
        <p:spPr>
          <a:xfrm>
            <a:off x="1177925" y="3889375"/>
            <a:ext cx="1111250" cy="222250"/>
          </a:xfrm>
          <a:prstGeom prst="roundRect">
            <a:avLst>
              <a:gd name="adj" fmla="val 8910"/>
            </a:avLst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690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1326357"/>
            <a:ext cx="9144000" cy="24018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800" dirty="0" smtClean="0">
                <a:solidFill>
                  <a:srgbClr val="0070C0"/>
                </a:solidFill>
              </a:rPr>
              <a:t>Thank you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4800" dirty="0" smtClean="0">
                <a:solidFill>
                  <a:srgbClr val="0070C0"/>
                </a:solidFill>
              </a:rPr>
              <a:t>Any requests, feedback,</a:t>
            </a:r>
            <a:br>
              <a:rPr lang="en-US" sz="4800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</a:rPr>
              <a:t>or questions?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Email: tsbitdev@itu.int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What’s new?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556" y="1214995"/>
            <a:ext cx="8650044" cy="2145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Updates to:</a:t>
            </a:r>
          </a:p>
          <a:p>
            <a:pPr marL="742950" lvl="0" indent="-74295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Global search engine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: Deep search of public and</a:t>
            </a:r>
            <a:br>
              <a:rPr lang="en-US" sz="2400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</a:br>
            <a:r>
              <a:rPr lang="en-US" sz="2400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member-only resources within ITU</a:t>
            </a:r>
            <a:endParaRPr lang="en-GB" sz="2400" dirty="0">
              <a:solidFill>
                <a:srgbClr val="0070C0"/>
              </a:solidFill>
              <a:latin typeface="Calibri"/>
              <a:ea typeface="+mj-ea"/>
              <a:cs typeface="Calibri"/>
            </a:endParaRPr>
          </a:p>
          <a:p>
            <a:pPr marL="742950" lvl="0" indent="-7429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Thematic search</a:t>
            </a:r>
            <a:r>
              <a:rPr lang="en-GB" sz="2400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: Emerging concepts across ITU-T</a:t>
            </a:r>
            <a:endParaRPr lang="en-GB" sz="2400" dirty="0">
              <a:solidFill>
                <a:srgbClr val="0070C0"/>
              </a:solidFill>
              <a:latin typeface="Calibri"/>
              <a:ea typeface="+mj-ea"/>
              <a:cs typeface="Calibri"/>
            </a:endParaRPr>
          </a:p>
          <a:p>
            <a:pPr marL="742950" lvl="0" indent="-7429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 err="1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MyWorkspace</a:t>
            </a:r>
            <a:r>
              <a:rPr lang="en-GB" sz="2400" dirty="0" smtClean="0">
                <a:solidFill>
                  <a:srgbClr val="0070C0"/>
                </a:solidFill>
                <a:latin typeface="Calibri"/>
                <a:ea typeface="+mj-ea"/>
                <a:cs typeface="Calibri"/>
              </a:rPr>
              <a:t>: Personalized web tools and services</a:t>
            </a:r>
            <a:endParaRPr lang="en-GB" sz="2400" dirty="0">
              <a:solidFill>
                <a:srgbClr val="0070C0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22" y="3568129"/>
            <a:ext cx="6697362" cy="2201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168" y="5016061"/>
            <a:ext cx="1525052" cy="6959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4812518" y="5479899"/>
            <a:ext cx="1684372" cy="1119497"/>
            <a:chOff x="4812518" y="5537049"/>
            <a:chExt cx="1684372" cy="1119497"/>
          </a:xfrm>
        </p:grpSpPr>
        <p:sp>
          <p:nvSpPr>
            <p:cNvPr id="13" name="TextBox 12"/>
            <p:cNvSpPr txBox="1"/>
            <p:nvPr/>
          </p:nvSpPr>
          <p:spPr>
            <a:xfrm>
              <a:off x="4812518" y="6010215"/>
              <a:ext cx="1684372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Global search/</a:t>
              </a:r>
              <a:br>
                <a:rPr lang="en-US" dirty="0" smtClean="0"/>
              </a:br>
              <a:r>
                <a:rPr lang="en-US" dirty="0" smtClean="0"/>
                <a:t>thematic search</a:t>
              </a:r>
              <a:endParaRPr lang="en-GB" dirty="0"/>
            </a:p>
          </p:txBody>
        </p:sp>
        <p:cxnSp>
          <p:nvCxnSpPr>
            <p:cNvPr id="15" name="Straight Connector 14"/>
            <p:cNvCxnSpPr>
              <a:endCxn id="13" idx="0"/>
            </p:cNvCxnSpPr>
            <p:nvPr/>
          </p:nvCxnSpPr>
          <p:spPr>
            <a:xfrm flipH="1">
              <a:off x="5654704" y="5537049"/>
              <a:ext cx="517496" cy="473166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796960" y="5504895"/>
            <a:ext cx="1520994" cy="991151"/>
            <a:chOff x="6796960" y="5562045"/>
            <a:chExt cx="1520994" cy="991151"/>
          </a:xfrm>
        </p:grpSpPr>
        <p:sp>
          <p:nvSpPr>
            <p:cNvPr id="14" name="TextBox 13"/>
            <p:cNvSpPr txBox="1"/>
            <p:nvPr/>
          </p:nvSpPr>
          <p:spPr>
            <a:xfrm>
              <a:off x="6796960" y="6183864"/>
              <a:ext cx="1520994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MyWorkspace</a:t>
              </a:r>
              <a:endParaRPr lang="en-GB" dirty="0"/>
            </a:p>
          </p:txBody>
        </p:sp>
        <p:cxnSp>
          <p:nvCxnSpPr>
            <p:cNvPr id="18" name="Straight Connector 17"/>
            <p:cNvCxnSpPr>
              <a:endCxn id="14" idx="0"/>
            </p:cNvCxnSpPr>
            <p:nvPr/>
          </p:nvCxnSpPr>
          <p:spPr>
            <a:xfrm>
              <a:off x="7096795" y="5562045"/>
              <a:ext cx="460662" cy="621819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92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76300" y="1326496"/>
            <a:ext cx="7391400" cy="2401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800" dirty="0" smtClean="0">
                <a:solidFill>
                  <a:srgbClr val="0070C0"/>
                </a:solidFill>
              </a:rPr>
              <a:t>ITU-T global search</a:t>
            </a:r>
          </a:p>
          <a:p>
            <a:endParaRPr lang="en-US" sz="480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70C0"/>
                </a:solidFill>
              </a:rPr>
              <a:t>More accurate and complete results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70C0"/>
                </a:solidFill>
              </a:rPr>
              <a:t>Richer information: Document history, references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70C0"/>
                </a:solidFill>
              </a:rPr>
              <a:t>Sector-specific searches (or all ITU)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70C0"/>
                </a:solidFill>
              </a:rPr>
              <a:t>Not just documents (Work </a:t>
            </a:r>
            <a:r>
              <a:rPr lang="en-US" sz="2400" b="0" dirty="0" err="1" smtClean="0">
                <a:solidFill>
                  <a:srgbClr val="0070C0"/>
                </a:solidFill>
              </a:rPr>
              <a:t>Programme</a:t>
            </a:r>
            <a:r>
              <a:rPr lang="en-US" sz="2400" b="0" dirty="0" smtClean="0">
                <a:solidFill>
                  <a:srgbClr val="0070C0"/>
                </a:solidFill>
              </a:rPr>
              <a:t>, webpages, etc.)</a:t>
            </a:r>
            <a:endParaRPr lang="en-US" sz="4800" dirty="0" smtClean="0">
              <a:solidFill>
                <a:srgbClr val="0070C0"/>
              </a:solidFill>
            </a:endParaRP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2400" b="0" dirty="0">
                <a:solidFill>
                  <a:srgbClr val="0070C0"/>
                </a:solidFill>
              </a:rPr>
              <a:t>www.itu.int/net4/ITU-T/search/GlobalSearch/Landing</a:t>
            </a:r>
          </a:p>
        </p:txBody>
      </p:sp>
    </p:spTree>
    <p:extLst>
      <p:ext uri="{BB962C8B-B14F-4D97-AF65-F5344CB8AC3E}">
        <p14:creationId xmlns:p14="http://schemas.microsoft.com/office/powerpoint/2010/main" val="38238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19" y="2892347"/>
            <a:ext cx="8573362" cy="3403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Rectangle 40"/>
          <p:cNvSpPr/>
          <p:nvPr/>
        </p:nvSpPr>
        <p:spPr>
          <a:xfrm>
            <a:off x="304799" y="3936999"/>
            <a:ext cx="8534401" cy="232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global search: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Look inside TIES-protected content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79207" y="3745580"/>
            <a:ext cx="3825068" cy="646331"/>
            <a:chOff x="4883957" y="2793080"/>
            <a:chExt cx="3825068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4883957" y="2793080"/>
              <a:ext cx="2216569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Sort results by</a:t>
              </a:r>
              <a:br>
                <a:rPr lang="en-US" dirty="0" smtClean="0"/>
              </a:br>
              <a:r>
                <a:rPr lang="en-US" dirty="0" smtClean="0"/>
                <a:t>relevance or newness</a:t>
              </a:r>
              <a:endParaRPr lang="en-GB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43789" y="3221162"/>
              <a:ext cx="1265236" cy="186406"/>
            </a:xfrm>
            <a:prstGeom prst="roundRect">
              <a:avLst>
                <a:gd name="adj" fmla="val 16534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7100526" y="3314365"/>
              <a:ext cx="34326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501901" y="2072605"/>
            <a:ext cx="6296024" cy="1203995"/>
            <a:chOff x="2501901" y="1742405"/>
            <a:chExt cx="6296024" cy="1203995"/>
          </a:xfrm>
        </p:grpSpPr>
        <p:sp>
          <p:nvSpPr>
            <p:cNvPr id="25" name="Rounded Rectangle 24"/>
            <p:cNvSpPr/>
            <p:nvPr/>
          </p:nvSpPr>
          <p:spPr>
            <a:xfrm>
              <a:off x="2501901" y="2654300"/>
              <a:ext cx="6296024" cy="292100"/>
            </a:xfrm>
            <a:prstGeom prst="roundRect">
              <a:avLst>
                <a:gd name="adj" fmla="val 16534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91513" y="1742405"/>
              <a:ext cx="4516814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Search for anything</a:t>
              </a:r>
              <a:br>
                <a:rPr lang="en-US" dirty="0" smtClean="0"/>
              </a:br>
              <a:r>
                <a:rPr lang="en-US" dirty="0" smtClean="0"/>
                <a:t>(14 collections; 200k plus indexed documents)</a:t>
              </a:r>
              <a:endParaRPr lang="en-GB" dirty="0"/>
            </a:p>
          </p:txBody>
        </p:sp>
        <p:cxnSp>
          <p:nvCxnSpPr>
            <p:cNvPr id="27" name="Straight Connector 26"/>
            <p:cNvCxnSpPr>
              <a:stCxn id="26" idx="2"/>
              <a:endCxn id="25" idx="0"/>
            </p:cNvCxnSpPr>
            <p:nvPr/>
          </p:nvCxnSpPr>
          <p:spPr>
            <a:xfrm flipH="1">
              <a:off x="5649913" y="2388736"/>
              <a:ext cx="7" cy="265564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55027" y="4811846"/>
            <a:ext cx="8442897" cy="1125659"/>
            <a:chOff x="355027" y="4481646"/>
            <a:chExt cx="8442897" cy="1125659"/>
          </a:xfrm>
        </p:grpSpPr>
        <p:sp>
          <p:nvSpPr>
            <p:cNvPr id="30" name="Rounded Rectangle 29"/>
            <p:cNvSpPr/>
            <p:nvPr/>
          </p:nvSpPr>
          <p:spPr>
            <a:xfrm>
              <a:off x="355027" y="5270632"/>
              <a:ext cx="8442897" cy="336673"/>
            </a:xfrm>
            <a:prstGeom prst="roundRect">
              <a:avLst>
                <a:gd name="adj" fmla="val 16534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2815" y="4481646"/>
              <a:ext cx="3264292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Search probes inside the content</a:t>
              </a:r>
              <a:br>
                <a:rPr lang="en-US" dirty="0" smtClean="0"/>
              </a:br>
              <a:r>
                <a:rPr lang="en-US" dirty="0" smtClean="0"/>
                <a:t>of TIES-protected resources</a:t>
              </a:r>
              <a:endParaRPr lang="en-GB" dirty="0"/>
            </a:p>
          </p:txBody>
        </p:sp>
        <p:cxnSp>
          <p:nvCxnSpPr>
            <p:cNvPr id="32" name="Straight Connector 31"/>
            <p:cNvCxnSpPr>
              <a:stCxn id="31" idx="2"/>
            </p:cNvCxnSpPr>
            <p:nvPr/>
          </p:nvCxnSpPr>
          <p:spPr>
            <a:xfrm>
              <a:off x="5314961" y="5127977"/>
              <a:ext cx="0" cy="142655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2568576" y="3030523"/>
            <a:ext cx="1124858" cy="201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314323" y="4021120"/>
            <a:ext cx="3708034" cy="342948"/>
            <a:chOff x="304798" y="3738545"/>
            <a:chExt cx="3708034" cy="342948"/>
          </a:xfrm>
        </p:grpSpPr>
        <p:sp>
          <p:nvSpPr>
            <p:cNvPr id="45" name="Rectangle 44"/>
            <p:cNvSpPr/>
            <p:nvPr/>
          </p:nvSpPr>
          <p:spPr>
            <a:xfrm>
              <a:off x="312348" y="3738545"/>
              <a:ext cx="3700484" cy="342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798" y="3738545"/>
              <a:ext cx="1686160" cy="342948"/>
            </a:xfrm>
            <a:prstGeom prst="rect">
              <a:avLst/>
            </a:prstGeom>
            <a:ln w="25400"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41909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10" y="1803894"/>
            <a:ext cx="6815781" cy="1475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global search: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Advanced search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71" y="2834639"/>
            <a:ext cx="3208750" cy="2118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845" y="2863965"/>
            <a:ext cx="3178095" cy="745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Rounded Rectangle 42"/>
          <p:cNvSpPr/>
          <p:nvPr/>
        </p:nvSpPr>
        <p:spPr>
          <a:xfrm>
            <a:off x="7150893" y="2200275"/>
            <a:ext cx="828997" cy="250031"/>
          </a:xfrm>
          <a:prstGeom prst="roundRect">
            <a:avLst>
              <a:gd name="adj" fmla="val 16534"/>
            </a:avLst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1319213" y="3133726"/>
            <a:ext cx="4586287" cy="597760"/>
            <a:chOff x="1319213" y="3133726"/>
            <a:chExt cx="4586287" cy="597760"/>
          </a:xfrm>
        </p:grpSpPr>
        <p:sp>
          <p:nvSpPr>
            <p:cNvPr id="33" name="Rounded Rectangle 32"/>
            <p:cNvSpPr/>
            <p:nvPr/>
          </p:nvSpPr>
          <p:spPr>
            <a:xfrm>
              <a:off x="4810125" y="3581249"/>
              <a:ext cx="1095375" cy="150237"/>
            </a:xfrm>
            <a:prstGeom prst="roundRect">
              <a:avLst>
                <a:gd name="adj" fmla="val 16534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5" name="Straight Connector 44"/>
            <p:cNvCxnSpPr>
              <a:stCxn id="50" idx="3"/>
              <a:endCxn id="33" idx="1"/>
            </p:cNvCxnSpPr>
            <p:nvPr/>
          </p:nvCxnSpPr>
          <p:spPr>
            <a:xfrm>
              <a:off x="2305050" y="3206286"/>
              <a:ext cx="2505075" cy="450082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1319213" y="3133726"/>
              <a:ext cx="985837" cy="145120"/>
            </a:xfrm>
            <a:prstGeom prst="roundRect">
              <a:avLst>
                <a:gd name="adj" fmla="val 16534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4374" y="3293745"/>
              <a:ext cx="1922963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Refine your search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2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10" y="1794152"/>
            <a:ext cx="6815781" cy="488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global search: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Advanced search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089" y="1943122"/>
            <a:ext cx="4112930" cy="2641813"/>
            <a:chOff x="1371089" y="1943122"/>
            <a:chExt cx="4112930" cy="26418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352" y="1943122"/>
              <a:ext cx="1700667" cy="2641813"/>
            </a:xfrm>
            <a:prstGeom prst="rect">
              <a:avLst/>
            </a:prstGeom>
            <a:ln w="25400">
              <a:solidFill>
                <a:srgbClr val="FF0000"/>
              </a:solidFill>
              <a:prstDash val="sysDash"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089" y="3654247"/>
              <a:ext cx="445805" cy="244755"/>
            </a:xfrm>
            <a:prstGeom prst="rect">
              <a:avLst/>
            </a:prstGeom>
            <a:ln w="25400">
              <a:solidFill>
                <a:srgbClr val="FF0000"/>
              </a:solidFill>
              <a:prstDash val="sysDash"/>
            </a:ln>
          </p:spPr>
        </p:pic>
        <p:cxnSp>
          <p:nvCxnSpPr>
            <p:cNvPr id="17" name="Straight Connector 16"/>
            <p:cNvCxnSpPr>
              <a:stCxn id="6" idx="3"/>
              <a:endCxn id="5" idx="1"/>
            </p:cNvCxnSpPr>
            <p:nvPr/>
          </p:nvCxnSpPr>
          <p:spPr>
            <a:xfrm flipV="1">
              <a:off x="1816894" y="3264029"/>
              <a:ext cx="1966458" cy="512596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089" y="3986323"/>
            <a:ext cx="416299" cy="220894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631" y="4284458"/>
            <a:ext cx="765157" cy="246551"/>
          </a:xfrm>
          <a:prstGeom prst="rect">
            <a:avLst/>
          </a:prstGeom>
          <a:ln w="25400">
            <a:solidFill>
              <a:srgbClr val="FF0000"/>
            </a:solidFill>
            <a:prstDash val="sysDash"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829" y="4843314"/>
            <a:ext cx="3543795" cy="32389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251791" y="4746407"/>
            <a:ext cx="3429869" cy="500095"/>
            <a:chOff x="-33348" y="3757431"/>
            <a:chExt cx="3700484" cy="554309"/>
          </a:xfrm>
        </p:grpSpPr>
        <p:sp>
          <p:nvSpPr>
            <p:cNvPr id="31" name="Rectangle 30"/>
            <p:cNvSpPr/>
            <p:nvPr/>
          </p:nvSpPr>
          <p:spPr>
            <a:xfrm>
              <a:off x="-33348" y="3863112"/>
              <a:ext cx="3700484" cy="342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3348" y="3757431"/>
              <a:ext cx="2038427" cy="554309"/>
            </a:xfrm>
            <a:prstGeom prst="rect">
              <a:avLst/>
            </a:prstGeom>
            <a:ln w="25400"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9818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6196"/>
            <a:ext cx="3111500" cy="317350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489566" y="3456227"/>
            <a:ext cx="3465986" cy="3305676"/>
            <a:chOff x="2489566" y="3456227"/>
            <a:chExt cx="3465986" cy="33056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109" y="3456227"/>
              <a:ext cx="2893443" cy="2893443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985699" y="4364740"/>
              <a:ext cx="1071654" cy="107165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>
              <a:off x="2489566" y="4496589"/>
              <a:ext cx="2265314" cy="2265314"/>
            </a:xfrm>
            <a:prstGeom prst="arc">
              <a:avLst>
                <a:gd name="adj1" fmla="val 13716661"/>
                <a:gd name="adj2" fmla="val 17662958"/>
              </a:avLst>
            </a:prstGeom>
            <a:ln w="2540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thematic search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6" y="1429658"/>
            <a:ext cx="8678608" cy="1299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63" y="2285366"/>
            <a:ext cx="1837038" cy="36197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32696" y="2235790"/>
            <a:ext cx="2741163" cy="492896"/>
          </a:xfrm>
          <a:prstGeom prst="roundRect">
            <a:avLst>
              <a:gd name="adj" fmla="val 16534"/>
            </a:avLst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251219" y="4656603"/>
            <a:ext cx="722640" cy="7226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991874" y="3895397"/>
            <a:ext cx="722640" cy="7226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5059889" y="3519727"/>
            <a:ext cx="3910620" cy="2766443"/>
            <a:chOff x="5059889" y="3519727"/>
            <a:chExt cx="3910620" cy="27664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3609" y="3519727"/>
              <a:ext cx="2796900" cy="2766443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040724" y="4374669"/>
              <a:ext cx="1010282" cy="10102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rc 26"/>
            <p:cNvSpPr/>
            <p:nvPr/>
          </p:nvSpPr>
          <p:spPr>
            <a:xfrm>
              <a:off x="5059889" y="3924550"/>
              <a:ext cx="2265314" cy="2265314"/>
            </a:xfrm>
            <a:prstGeom prst="arc">
              <a:avLst>
                <a:gd name="adj1" fmla="val 14511485"/>
                <a:gd name="adj2" fmla="val 19909895"/>
              </a:avLst>
            </a:prstGeom>
            <a:ln w="2540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41917" y="4933051"/>
            <a:ext cx="3136611" cy="1556649"/>
            <a:chOff x="5741917" y="4933051"/>
            <a:chExt cx="3136611" cy="1556649"/>
          </a:xfrm>
        </p:grpSpPr>
        <p:pic>
          <p:nvPicPr>
            <p:cNvPr id="1032" name="Picture 8" descr="Image result for cursor transparent backgrou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724" y="4933051"/>
              <a:ext cx="1837804" cy="1336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741917" y="5843369"/>
              <a:ext cx="1872629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42 results…</a:t>
              </a:r>
              <a:br>
                <a:rPr lang="en-US" dirty="0" smtClean="0"/>
              </a:br>
              <a:r>
                <a:rPr lang="en-US" dirty="0" smtClean="0"/>
                <a:t>…click to list them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187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2228196"/>
            <a:ext cx="9144000" cy="2401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800" dirty="0" smtClean="0">
                <a:solidFill>
                  <a:srgbClr val="0070C0"/>
                </a:solidFill>
              </a:rPr>
              <a:t>ITU-T </a:t>
            </a:r>
            <a:r>
              <a:rPr lang="en-US" sz="4800" dirty="0" err="1" smtClean="0">
                <a:solidFill>
                  <a:srgbClr val="0070C0"/>
                </a:solidFill>
              </a:rPr>
              <a:t>MyWorkspace</a:t>
            </a:r>
            <a:endParaRPr lang="en-US" sz="4800" dirty="0" smtClean="0">
              <a:solidFill>
                <a:srgbClr val="0070C0"/>
              </a:solidFill>
            </a:endParaRPr>
          </a:p>
          <a:p>
            <a:endParaRPr lang="en-US" sz="4800" dirty="0">
              <a:solidFill>
                <a:srgbClr val="0070C0"/>
              </a:solidFill>
            </a:endParaRPr>
          </a:p>
          <a:p>
            <a:endParaRPr lang="en-US" sz="4800" dirty="0" smtClean="0">
              <a:solidFill>
                <a:srgbClr val="0070C0"/>
              </a:solidFill>
            </a:endParaRPr>
          </a:p>
          <a:p>
            <a:endParaRPr lang="en-US" sz="4800" dirty="0">
              <a:solidFill>
                <a:srgbClr val="0070C0"/>
              </a:solidFill>
            </a:endParaRPr>
          </a:p>
          <a:p>
            <a:r>
              <a:rPr lang="en-US" sz="2400" b="0" dirty="0">
                <a:solidFill>
                  <a:srgbClr val="0070C0"/>
                </a:solidFill>
              </a:rPr>
              <a:t>www.itu.int/net4/ITU-T/myworkspace</a:t>
            </a:r>
          </a:p>
        </p:txBody>
      </p:sp>
    </p:spTree>
    <p:extLst>
      <p:ext uri="{BB962C8B-B14F-4D97-AF65-F5344CB8AC3E}">
        <p14:creationId xmlns:p14="http://schemas.microsoft.com/office/powerpoint/2010/main" val="10290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80306" y="473517"/>
            <a:ext cx="8983388" cy="7987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ITU-T </a:t>
            </a:r>
            <a:r>
              <a:rPr lang="en-US" sz="3600" dirty="0" err="1" smtClean="0">
                <a:solidFill>
                  <a:srgbClr val="0070C0"/>
                </a:solidFill>
              </a:rPr>
              <a:t>MyWorkspace</a:t>
            </a:r>
            <a:r>
              <a:rPr lang="en-US" sz="36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A personalized view of ITU-T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28" y="1930400"/>
            <a:ext cx="4898944" cy="442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3418136" y="2730499"/>
            <a:ext cx="5678510" cy="1430439"/>
            <a:chOff x="2457741" y="2654299"/>
            <a:chExt cx="5678510" cy="1430439"/>
          </a:xfrm>
        </p:grpSpPr>
        <p:sp>
          <p:nvSpPr>
            <p:cNvPr id="18" name="Rounded Rectangle 17"/>
            <p:cNvSpPr/>
            <p:nvPr/>
          </p:nvSpPr>
          <p:spPr>
            <a:xfrm>
              <a:off x="2457741" y="2654299"/>
              <a:ext cx="3380764" cy="1430439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3348" y="2954019"/>
              <a:ext cx="2172903" cy="8309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Define your own</a:t>
              </a:r>
              <a:br>
                <a:rPr lang="en-US" sz="1600" dirty="0" smtClean="0"/>
              </a:br>
              <a:r>
                <a:rPr lang="en-US" sz="1600" dirty="0" smtClean="0"/>
                <a:t>profile</a:t>
              </a:r>
              <a:br>
                <a:rPr lang="en-US" sz="1600" dirty="0" smtClean="0"/>
              </a:br>
              <a:r>
                <a:rPr lang="en-US" sz="1600" dirty="0" smtClean="0"/>
                <a:t>(groups, keywords, etc.)</a:t>
              </a:r>
              <a:endParaRPr lang="en-GB" sz="1600" dirty="0"/>
            </a:p>
          </p:txBody>
        </p:sp>
        <p:cxnSp>
          <p:nvCxnSpPr>
            <p:cNvPr id="21" name="Straight Connector 20"/>
            <p:cNvCxnSpPr>
              <a:stCxn id="20" idx="1"/>
              <a:endCxn id="18" idx="3"/>
            </p:cNvCxnSpPr>
            <p:nvPr/>
          </p:nvCxnSpPr>
          <p:spPr>
            <a:xfrm flipH="1">
              <a:off x="5838505" y="3369518"/>
              <a:ext cx="124843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18136" y="4270975"/>
            <a:ext cx="5413254" cy="935339"/>
            <a:chOff x="2457741" y="2654299"/>
            <a:chExt cx="5413254" cy="935339"/>
          </a:xfrm>
        </p:grpSpPr>
        <p:sp>
          <p:nvSpPr>
            <p:cNvPr id="33" name="Rounded Rectangle 32"/>
            <p:cNvSpPr/>
            <p:nvPr/>
          </p:nvSpPr>
          <p:spPr>
            <a:xfrm>
              <a:off x="2457741" y="2654299"/>
              <a:ext cx="3380764" cy="935339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072" y="2836315"/>
              <a:ext cx="1636923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Choose your own</a:t>
              </a:r>
              <a:br>
                <a:rPr lang="en-US" sz="1600" dirty="0" smtClean="0"/>
              </a:br>
              <a:r>
                <a:rPr lang="en-US" sz="1600" dirty="0" err="1" smtClean="0"/>
                <a:t>favourite</a:t>
              </a:r>
              <a:r>
                <a:rPr lang="en-US" sz="1600" dirty="0" smtClean="0"/>
                <a:t> URLs</a:t>
              </a:r>
              <a:endParaRPr lang="en-GB" sz="1600" dirty="0"/>
            </a:p>
          </p:txBody>
        </p:sp>
        <p:cxnSp>
          <p:nvCxnSpPr>
            <p:cNvPr id="35" name="Straight Connector 34"/>
            <p:cNvCxnSpPr>
              <a:stCxn id="34" idx="1"/>
              <a:endCxn id="33" idx="3"/>
            </p:cNvCxnSpPr>
            <p:nvPr/>
          </p:nvCxnSpPr>
          <p:spPr>
            <a:xfrm flipH="1" flipV="1">
              <a:off x="5838505" y="3121969"/>
              <a:ext cx="395567" cy="6734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418136" y="5310477"/>
            <a:ext cx="5442163" cy="935339"/>
            <a:chOff x="2457741" y="2654299"/>
            <a:chExt cx="5442163" cy="935339"/>
          </a:xfrm>
        </p:grpSpPr>
        <p:sp>
          <p:nvSpPr>
            <p:cNvPr id="37" name="Rounded Rectangle 36"/>
            <p:cNvSpPr/>
            <p:nvPr/>
          </p:nvSpPr>
          <p:spPr>
            <a:xfrm>
              <a:off x="2457741" y="2654299"/>
              <a:ext cx="3380764" cy="935339"/>
            </a:xfrm>
            <a:prstGeom prst="roundRect">
              <a:avLst>
                <a:gd name="adj" fmla="val 8910"/>
              </a:avLst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99694" y="2829580"/>
              <a:ext cx="1700210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Personalized view</a:t>
              </a:r>
              <a:br>
                <a:rPr lang="en-US" sz="1600" dirty="0" smtClean="0"/>
              </a:br>
              <a:r>
                <a:rPr lang="en-US" sz="1600" dirty="0" smtClean="0"/>
                <a:t>of ITU-T resources</a:t>
              </a:r>
              <a:endParaRPr lang="en-GB" sz="1600" dirty="0"/>
            </a:p>
          </p:txBody>
        </p:sp>
        <p:cxnSp>
          <p:nvCxnSpPr>
            <p:cNvPr id="39" name="Straight Connector 38"/>
            <p:cNvCxnSpPr>
              <a:stCxn id="38" idx="1"/>
              <a:endCxn id="37" idx="3"/>
            </p:cNvCxnSpPr>
            <p:nvPr/>
          </p:nvCxnSpPr>
          <p:spPr>
            <a:xfrm flipH="1">
              <a:off x="5838505" y="3121968"/>
              <a:ext cx="361189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1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44FE5B3D0AF4E856E913CCADB8154" ma:contentTypeVersion="2" ma:contentTypeDescription="Create a new document." ma:contentTypeScope="" ma:versionID="1f1a1bf98de21abc9b28a997e82f3e05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2e9acaaf18dd00b418605d74a156976d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C819CE-A31F-4089-8C6B-9C2BE7FEBA53}"/>
</file>

<file path=customXml/itemProps2.xml><?xml version="1.0" encoding="utf-8"?>
<ds:datastoreItem xmlns:ds="http://schemas.openxmlformats.org/officeDocument/2006/customXml" ds:itemID="{61489182-C324-42AA-86A0-7C07B884B176}"/>
</file>

<file path=customXml/itemProps3.xml><?xml version="1.0" encoding="utf-8"?>
<ds:datastoreItem xmlns:ds="http://schemas.openxmlformats.org/officeDocument/2006/customXml" ds:itemID="{96335447-1BA9-4F00-ACE4-2D4317AE39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9318</TotalTime>
  <Words>203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Clark</dc:creator>
  <cp:lastModifiedBy>Rob Clark</cp:lastModifiedBy>
  <cp:revision>193</cp:revision>
  <dcterms:created xsi:type="dcterms:W3CDTF">2017-04-05T13:29:44Z</dcterms:created>
  <dcterms:modified xsi:type="dcterms:W3CDTF">2018-01-23T08:22:34Z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0x01010019844FE5B3D0AF4E856E913CCADB8154</vt:lpwstr>
  </property>
</Properties>
</file>