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sldIdLst>
    <p:sldId id="266" r:id="rId5"/>
    <p:sldId id="339" r:id="rId6"/>
    <p:sldId id="344" r:id="rId7"/>
    <p:sldId id="352" r:id="rId8"/>
  </p:sldIdLst>
  <p:sldSz cx="9144000" cy="5143500" type="screen16x9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000000"/>
    <a:srgbClr val="00FF00"/>
    <a:srgbClr val="CC3399"/>
    <a:srgbClr val="F9F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8" autoAdjust="0"/>
    <p:restoredTop sz="99100" autoAdjust="0"/>
  </p:normalViewPr>
  <p:slideViewPr>
    <p:cSldViewPr snapToGrid="0" snapToObjects="1" showGuides="1">
      <p:cViewPr varScale="1">
        <p:scale>
          <a:sx n="75" d="100"/>
          <a:sy n="75" d="100"/>
        </p:scale>
        <p:origin x="874" y="5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932FA-05CD-437C-9B59-36CB1FA569A3}" type="datetimeFigureOut">
              <a:rPr lang="en-GB" smtClean="0"/>
              <a:pPr/>
              <a:t>26/09/2017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7C9A-9AD9-4D79-A419-43FCEF86FB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65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88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373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9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2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6562"/>
            <a:ext cx="2057400" cy="39449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6562"/>
            <a:ext cx="6019800" cy="39449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9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9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52437"/>
            <a:ext cx="3008313" cy="623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2438"/>
            <a:ext cx="5111750" cy="384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217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3798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2822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6376"/>
            <a:ext cx="8229600" cy="287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46323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1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4222" y="3896140"/>
            <a:ext cx="8975557" cy="556577"/>
          </a:xfrm>
        </p:spPr>
        <p:txBody>
          <a:bodyPr>
            <a:noAutofit/>
          </a:bodyPr>
          <a:lstStyle/>
          <a:p>
            <a:pPr algn="l"/>
            <a:r>
              <a:rPr lang="en-US" sz="1600" b="0" dirty="0" smtClean="0"/>
              <a:t>WP1/13 </a:t>
            </a:r>
            <a:r>
              <a:rPr lang="en-US" sz="1600" b="0" dirty="0" smtClean="0"/>
              <a:t>management team</a:t>
            </a:r>
            <a:endParaRPr lang="en-US" sz="1600" b="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33984" y="776529"/>
            <a:ext cx="7778496" cy="213369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Packages</a:t>
            </a:r>
          </a:p>
          <a:p>
            <a:r>
              <a:rPr lang="en-US" sz="4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US" sz="4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IMT-2020 </a:t>
            </a:r>
            <a:r>
              <a:rPr lang="en-US" sz="4300" dirty="0" smtClean="0">
                <a:solidFill>
                  <a:schemeClr val="tx2"/>
                </a:solidFill>
              </a:rPr>
              <a:t/>
            </a:r>
            <a:br>
              <a:rPr lang="en-US" sz="4300" dirty="0" smtClean="0">
                <a:solidFill>
                  <a:schemeClr val="tx2"/>
                </a:solidFill>
              </a:rPr>
            </a:br>
            <a:r>
              <a:rPr lang="en-US" sz="4300" dirty="0" smtClean="0">
                <a:solidFill>
                  <a:schemeClr val="tx2"/>
                </a:solidFill>
              </a:rPr>
              <a:t>by WP1/13</a:t>
            </a:r>
            <a:endParaRPr lang="en-US" sz="3300" dirty="0" smtClean="0">
              <a:solidFill>
                <a:schemeClr val="tx2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84222" y="3252105"/>
            <a:ext cx="8975557" cy="556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2400" b="0" i="1" dirty="0" smtClean="0"/>
              <a:t> </a:t>
            </a:r>
            <a:r>
              <a:rPr lang="en-US" sz="2400" b="0" i="1" dirty="0" err="1" smtClean="0"/>
              <a:t>Finalised</a:t>
            </a:r>
            <a:r>
              <a:rPr lang="en-US" sz="2400" b="0" i="1" dirty="0" smtClean="0"/>
              <a:t> documents and work in progress after 14 July 2017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88"/>
    </mc:Choice>
    <mc:Fallback xmlns="">
      <p:transition spd="slow" advTm="3808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3" y="44587"/>
            <a:ext cx="8997696" cy="7056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chemeClr val="tx2"/>
                </a:solidFill>
              </a:rPr>
              <a:t>Technology Package: </a:t>
            </a:r>
            <a:r>
              <a:rPr lang="en-GB" sz="3200" dirty="0">
                <a:solidFill>
                  <a:schemeClr val="tx2"/>
                </a:solidFill>
              </a:rPr>
              <a:t>Slicing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734583"/>
              </p:ext>
            </p:extLst>
          </p:nvPr>
        </p:nvGraphicFramePr>
        <p:xfrm>
          <a:off x="794657" y="631358"/>
          <a:ext cx="6925491" cy="4123522"/>
        </p:xfrm>
        <a:graphic>
          <a:graphicData uri="http://schemas.openxmlformats.org/drawingml/2006/table">
            <a:tbl>
              <a:tblPr/>
              <a:tblGrid>
                <a:gridCol w="14115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2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45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68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743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Area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Full title of document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Status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(Jul.)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it-IT" sz="700" b="1" kern="100" dirty="0" err="1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Approved</a:t>
                      </a:r>
                      <a:r>
                        <a:rPr lang="it-IT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/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Planned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250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BatangChe"/>
                          <a:cs typeface="Times New Roman"/>
                        </a:rPr>
                        <a:t>Terms &amp; definitions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Y.3100,  </a:t>
                      </a:r>
                      <a:r>
                        <a:rPr lang="en-GB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“</a:t>
                      </a:r>
                      <a:r>
                        <a:rPr lang="en-GB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Terms and definitions for </a:t>
                      </a:r>
                      <a:r>
                        <a:rPr lang="en-GB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IMT-2020 network”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FIN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13 September</a:t>
                      </a:r>
                      <a:r>
                        <a:rPr lang="en-US" sz="700" b="1" kern="1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2017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Management framework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Y.3111, 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“</a:t>
                      </a: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IMT-2020 Network Management Framework”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FIN</a:t>
                      </a:r>
                      <a:endParaRPr lang="fr-FR" sz="800" b="1" dirty="0" smtClean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13 September 2017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8581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Management requirements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Y.3110</a:t>
                      </a:r>
                      <a:r>
                        <a:rPr lang="en-US" sz="700" b="1" kern="1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, “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IMT-2020 </a:t>
                      </a: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Network Management Requirements”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FIN</a:t>
                      </a:r>
                      <a:endParaRPr lang="fr-FR" sz="800" b="1" dirty="0" smtClean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13 September 2017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304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Activity 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report – NW </a:t>
                      </a:r>
                      <a:r>
                        <a:rPr lang="en-US" sz="700" b="1" kern="100" dirty="0" err="1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SWarisation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Supplement 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Y.3100-series Supplement 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44, </a:t>
                      </a: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“Standardization and open source activities related to network </a:t>
                      </a:r>
                      <a:r>
                        <a:rPr lang="en-US" sz="700" b="1" kern="100" dirty="0" err="1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softwarization</a:t>
                      </a:r>
                      <a:r>
                        <a:rPr lang="en-US" sz="700" b="1" kern="100" dirty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of IMT-2020”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FIN</a:t>
                      </a:r>
                      <a:endParaRPr lang="fr-FR" sz="800" b="1" dirty="0" smtClean="0">
                        <a:solidFill>
                          <a:srgbClr val="FF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14 July </a:t>
                      </a:r>
                      <a:r>
                        <a:rPr lang="en-US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2017</a:t>
                      </a: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985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Frameworks </a:t>
                      </a:r>
                      <a:endParaRPr lang="fr-FR" sz="800" b="1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700" b="1" kern="1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Y.IMT2020-frame, “Framework of IMT-2020 network”</a:t>
                      </a:r>
                      <a:endParaRPr lang="fr-FR" sz="800" b="1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Nov-2017</a:t>
                      </a:r>
                      <a:endParaRPr lang="fr-FR" sz="800" b="1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4625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Requirements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Y.IMT2020-reqts, “Requirements of IMT-2020 network”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Nov-2017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556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Architecture 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Y.IMT2020-arch, “Architecture of IMT-2020 network”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July-2018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743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Orchestration  for slices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Y.NSOM, </a:t>
                      </a:r>
                      <a:r>
                        <a:rPr lang="en-US" sz="7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“</a:t>
                      </a: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Network slicing orchestration and management</a:t>
                      </a:r>
                      <a:r>
                        <a:rPr lang="en-US" sz="7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:”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1Q 2018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9421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>
                          <a:latin typeface="Times New Roman"/>
                          <a:ea typeface="MS Mincho"/>
                          <a:cs typeface="Times New Roman"/>
                        </a:rPr>
                        <a:t>Framework for multiple slice support</a:t>
                      </a:r>
                      <a:endParaRPr lang="fr-FR" sz="800" b="1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Y.IMT2020-MultiSL</a:t>
                      </a: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GB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“Framework for the support of Multiple Network Slicing”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>
                          <a:latin typeface="Times New Roman"/>
                          <a:ea typeface="MS Mincho"/>
                          <a:cs typeface="Times New Roman"/>
                        </a:rPr>
                        <a:t>Mid-2018</a:t>
                      </a:r>
                      <a:endParaRPr lang="fr-FR" sz="800" b="1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Requirements of network capability exposure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dirty="0" smtClean="0">
                          <a:latin typeface="Times New Roman"/>
                          <a:ea typeface="Malgun Gothic"/>
                          <a:cs typeface="Times New Roman"/>
                        </a:rPr>
                        <a:t>Y.IMT2020-CE-Req</a:t>
                      </a:r>
                      <a:r>
                        <a:rPr lang="en-US" sz="700" b="1" dirty="0">
                          <a:latin typeface="Times New Roman"/>
                          <a:ea typeface="Malgun Gothic"/>
                          <a:cs typeface="Times New Roman"/>
                        </a:rPr>
                        <a:t>,</a:t>
                      </a: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 “Requirements of network capability exposure in IMT-2020 networks”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Nov-2017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4239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Architecture of network capability exposure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dirty="0" smtClean="0">
                          <a:latin typeface="Times New Roman"/>
                          <a:ea typeface="Malgun Gothic"/>
                          <a:cs typeface="Times New Roman"/>
                        </a:rPr>
                        <a:t>Y.IMT2020-CEF</a:t>
                      </a:r>
                      <a:r>
                        <a:rPr lang="en-US" sz="700" b="1" dirty="0">
                          <a:latin typeface="Times New Roman"/>
                          <a:ea typeface="Malgun Gothic"/>
                          <a:cs typeface="Times New Roman"/>
                        </a:rPr>
                        <a:t>,</a:t>
                      </a: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 “Network capability exposure function in IMT-2020 networks”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July-2018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7297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>
                          <a:latin typeface="Times New Roman"/>
                          <a:ea typeface="MS Mincho"/>
                          <a:cs typeface="Times New Roman"/>
                        </a:rPr>
                        <a:t>Business models</a:t>
                      </a:r>
                      <a:endParaRPr lang="fr-FR" sz="800" b="1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Y.IMT2020-BM, “Business models of IMT-2020”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July-2018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643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Potential directions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Y.IMT2020-NetSoft</a:t>
                      </a: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, “High level technical characteristic of network </a:t>
                      </a:r>
                      <a:r>
                        <a:rPr lang="en-US" sz="700" b="1" kern="100" dirty="0" err="1">
                          <a:latin typeface="Times New Roman"/>
                          <a:ea typeface="MS Mincho"/>
                          <a:cs typeface="Times New Roman"/>
                        </a:rPr>
                        <a:t>softwarization</a:t>
                      </a: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 for IMT-2020”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Ongoing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700" b="1" kern="100" dirty="0">
                          <a:latin typeface="Times New Roman"/>
                          <a:ea typeface="MS Mincho"/>
                          <a:cs typeface="Times New Roman"/>
                        </a:rPr>
                        <a:t>Nov-2017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7157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3" y="181738"/>
            <a:ext cx="8997696" cy="7056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chemeClr val="tx2"/>
                </a:solidFill>
              </a:rPr>
              <a:t>Technology Package: FMC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758542"/>
              </p:ext>
            </p:extLst>
          </p:nvPr>
        </p:nvGraphicFramePr>
        <p:xfrm>
          <a:off x="707078" y="1000186"/>
          <a:ext cx="6932023" cy="3810284"/>
        </p:xfrm>
        <a:graphic>
          <a:graphicData uri="http://schemas.openxmlformats.org/drawingml/2006/table">
            <a:tbl>
              <a:tblPr/>
              <a:tblGrid>
                <a:gridCol w="14115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4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48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10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>
                          <a:latin typeface="Times New Roman"/>
                          <a:ea typeface="MS Mincho"/>
                          <a:cs typeface="Times New Roman"/>
                        </a:rPr>
                        <a:t>Area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>
                          <a:latin typeface="Times New Roman"/>
                          <a:ea typeface="MS Mincho"/>
                          <a:cs typeface="Times New Roman"/>
                        </a:rPr>
                        <a:t>Full title of document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>
                          <a:latin typeface="Times New Roman"/>
                          <a:ea typeface="MS Mincho"/>
                          <a:cs typeface="Times New Roman"/>
                        </a:rPr>
                        <a:t>Status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(Jul’17)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700" b="1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MS Mincho"/>
                          <a:cs typeface="Times New Roman"/>
                        </a:rPr>
                        <a:t>Approved</a:t>
                      </a:r>
                      <a:r>
                        <a:rPr kumimoji="0" lang="it-IT" sz="7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MS Mincho"/>
                          <a:cs typeface="Times New Roman"/>
                        </a:rPr>
                        <a:t>/</a:t>
                      </a:r>
                      <a:endParaRPr kumimoji="0" lang="fr-FR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en-US" sz="7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Mincho"/>
                          <a:cs typeface="Times New Roman"/>
                        </a:rPr>
                        <a:t>Planned</a:t>
                      </a:r>
                      <a:endParaRPr kumimoji="0" lang="fr-F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692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Requirements</a:t>
                      </a: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for FMC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en-GB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 Y.FMC-REQ Requirements of IMT-2020 fixed- mobile convergence</a:t>
                      </a: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W. in </a:t>
                      </a: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progress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11/2017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62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Arch</a:t>
                      </a: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for FMC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Y.FMC-ARCH  </a:t>
                      </a:r>
                      <a:r>
                        <a:rPr lang="en-GB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Functional architecture for supporting fixed mobile convergence in IMT-2020 networks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W. in </a:t>
                      </a: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progress</a:t>
                      </a:r>
                      <a:endParaRPr lang="fr-FR" sz="700" b="1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04/2018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1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Mobility</a:t>
                      </a: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management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Y.MM-RN - </a:t>
                      </a:r>
                      <a:r>
                        <a:rPr lang="en-GB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Mobility management framework over reconfigurable networks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W. in </a:t>
                      </a: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progress</a:t>
                      </a:r>
                      <a:endParaRPr lang="fr-FR" sz="700" b="1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11/2017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7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Mobility</a:t>
                      </a: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management</a:t>
                      </a: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Y.FMC-MM - </a:t>
                      </a:r>
                      <a:r>
                        <a:rPr lang="en-GB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Mobility management for fixed mobile convergence in IMT-2020 networks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New WI</a:t>
                      </a: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06/2019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Requirements</a:t>
                      </a: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on </a:t>
                      </a:r>
                      <a:r>
                        <a:rPr lang="fr-FR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mgm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Y.FMC-MO-</a:t>
                      </a:r>
                      <a:r>
                        <a:rPr lang="en-GB" sz="700" b="1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req</a:t>
                      </a:r>
                      <a:r>
                        <a:rPr lang="en-GB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- IMT-2020 FMC functional requirements for management and orchestration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New WI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10/2018</a:t>
                      </a:r>
                      <a:endParaRPr lang="fr-FR" sz="7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098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1317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3815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5319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868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5922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3" y="181738"/>
            <a:ext cx="8997696" cy="7056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chemeClr val="tx2"/>
                </a:solidFill>
              </a:rPr>
              <a:t>Technology Package: ICN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76059"/>
              </p:ext>
            </p:extLst>
          </p:nvPr>
        </p:nvGraphicFramePr>
        <p:xfrm>
          <a:off x="789229" y="978353"/>
          <a:ext cx="6947608" cy="3344991"/>
        </p:xfrm>
        <a:graphic>
          <a:graphicData uri="http://schemas.openxmlformats.org/drawingml/2006/table">
            <a:tbl>
              <a:tblPr/>
              <a:tblGrid>
                <a:gridCol w="14115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89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56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15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244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>
                          <a:latin typeface="Times New Roman"/>
                          <a:ea typeface="MS Mincho"/>
                          <a:cs typeface="Times New Roman"/>
                        </a:rPr>
                        <a:t>Area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>
                          <a:latin typeface="Times New Roman"/>
                          <a:ea typeface="MS Mincho"/>
                          <a:cs typeface="Times New Roman"/>
                        </a:rPr>
                        <a:t>Full title of document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>
                          <a:latin typeface="Times New Roman"/>
                          <a:ea typeface="MS Mincho"/>
                          <a:cs typeface="Times New Roman"/>
                        </a:rPr>
                        <a:t>Status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600" b="1" kern="100" dirty="0" smtClean="0">
                          <a:latin typeface="Times New Roman"/>
                          <a:ea typeface="MS Mincho"/>
                          <a:cs typeface="Times New Roman"/>
                        </a:rPr>
                        <a:t>(Jul’17)</a:t>
                      </a: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700" b="1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MS Mincho"/>
                          <a:cs typeface="Times New Roman"/>
                        </a:rPr>
                        <a:t>Approved</a:t>
                      </a:r>
                      <a:r>
                        <a:rPr kumimoji="0" lang="it-IT" sz="7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MS Mincho"/>
                          <a:cs typeface="Times New Roman"/>
                        </a:rPr>
                        <a:t>/</a:t>
                      </a:r>
                      <a:endParaRPr kumimoji="0" lang="fr-FR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en-US" sz="7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Mincho"/>
                          <a:cs typeface="Times New Roman"/>
                        </a:rPr>
                        <a:t>Planned</a:t>
                      </a:r>
                      <a:endParaRPr kumimoji="0" lang="fr-F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4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Data </a:t>
                      </a:r>
                      <a:r>
                        <a:rPr lang="fr-FR" sz="700" b="1" kern="100" dirty="0" err="1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Aware</a:t>
                      </a:r>
                      <a:r>
                        <a:rPr lang="fr-FR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Networking</a:t>
                      </a:r>
                      <a:endParaRPr lang="fr-FR" sz="700" b="1" kern="100" dirty="0">
                        <a:solidFill>
                          <a:srgbClr val="FF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700" b="1" kern="10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Y.3071,</a:t>
                      </a:r>
                      <a:r>
                        <a:rPr lang="en-GB" sz="700" b="1" kern="100" baseline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GB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“Data Aware Networking (Information Centric Networking) - Requirements </a:t>
                      </a:r>
                      <a:r>
                        <a:rPr lang="en-GB" sz="700" b="1" kern="10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and </a:t>
                      </a:r>
                      <a:r>
                        <a:rPr lang="en-GB" sz="700" b="1" kern="10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Capabilities”</a:t>
                      </a:r>
                      <a:endParaRPr lang="fr-FR" sz="700" b="1" kern="100" dirty="0">
                        <a:solidFill>
                          <a:srgbClr val="FF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FIN</a:t>
                      </a:r>
                      <a:endParaRPr lang="fr-FR" sz="700" b="1" kern="100" dirty="0">
                        <a:solidFill>
                          <a:srgbClr val="FF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700" b="1" kern="1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29 March 2017</a:t>
                      </a:r>
                      <a:endParaRPr lang="fr-FR" sz="700" b="1" kern="100" dirty="0">
                        <a:solidFill>
                          <a:srgbClr val="FF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201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700" dirty="0" smtClean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2612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700" dirty="0" smtClean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33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700" dirty="0" smtClean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700" dirty="0" smtClean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098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1317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1317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0659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7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171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69C7A9943394EBC18FC3194EB91E2" ma:contentTypeVersion="2" ma:contentTypeDescription="Create a new document." ma:contentTypeScope="" ma:versionID="b91f96c898aeca5aa31d1c1843f6a769">
  <xsd:schema xmlns:xsd="http://www.w3.org/2001/XMLSchema" xmlns:xs="http://www.w3.org/2001/XMLSchema" xmlns:p="http://schemas.microsoft.com/office/2006/metadata/properties" xmlns:ns1="http://schemas.microsoft.com/sharepoint/v3" xmlns:ns2="1d8106d9-4e21-45ff-bd74-e54170e8ee7b" targetNamespace="http://schemas.microsoft.com/office/2006/metadata/properties" ma:root="true" ma:fieldsID="69a3ffeef85abace0888ed547fa91345" ns1:_="" ns2:_="">
    <xsd:import namespace="http://schemas.microsoft.com/sharepoint/v3"/>
    <xsd:import namespace="1d8106d9-4e21-45ff-bd74-e54170e8ee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106d9-4e21-45ff-bd74-e54170e8ee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EE292E2-53D0-435A-A3C7-107F153EED7B}"/>
</file>

<file path=customXml/itemProps2.xml><?xml version="1.0" encoding="utf-8"?>
<ds:datastoreItem xmlns:ds="http://schemas.openxmlformats.org/officeDocument/2006/customXml" ds:itemID="{D9613899-95A7-4432-BC13-0E58DFE53840}"/>
</file>

<file path=customXml/itemProps3.xml><?xml version="1.0" encoding="utf-8"?>
<ds:datastoreItem xmlns:ds="http://schemas.openxmlformats.org/officeDocument/2006/customXml" ds:itemID="{6532B8E4-2815-449F-ADB0-8A39F3E7F66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10542</TotalTime>
  <Words>376</Words>
  <Application>Microsoft Office PowerPoint</Application>
  <PresentationFormat>On-screen Show (16:9)</PresentationFormat>
  <Paragraphs>108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BatangChe</vt:lpstr>
      <vt:lpstr>Malgun Gothic</vt:lpstr>
      <vt:lpstr>MS Mincho</vt:lpstr>
      <vt:lpstr>Arial</vt:lpstr>
      <vt:lpstr>Calibri</vt:lpstr>
      <vt:lpstr>Times New Roman</vt:lpstr>
      <vt:lpstr>Office Theme</vt:lpstr>
      <vt:lpstr>WP1/13 management team</vt:lpstr>
      <vt:lpstr>Technology Package: Slicing</vt:lpstr>
      <vt:lpstr>Technology Package: FMC</vt:lpstr>
      <vt:lpstr>Technology Package: ICN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Kurakova, Tatiana</cp:lastModifiedBy>
  <cp:revision>423</cp:revision>
  <cp:lastPrinted>2017-09-25T08:41:34Z</cp:lastPrinted>
  <dcterms:created xsi:type="dcterms:W3CDTF">2016-02-28T14:35:47Z</dcterms:created>
  <dcterms:modified xsi:type="dcterms:W3CDTF">2017-09-26T08:50:31Z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0x01010020469C7A9943394EBC18FC3194EB91E2</vt:lpwstr>
  </property>
</Properties>
</file>