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0"/>
  </p:notesMasterIdLst>
  <p:sldIdLst>
    <p:sldId id="266" r:id="rId5"/>
    <p:sldId id="355" r:id="rId6"/>
    <p:sldId id="344" r:id="rId7"/>
    <p:sldId id="352" r:id="rId8"/>
    <p:sldId id="354" r:id="rId9"/>
  </p:sldIdLst>
  <p:sldSz cx="9144000" cy="5143500" type="screen16x9"/>
  <p:notesSz cx="6794500" cy="9931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66"/>
    <a:srgbClr val="000000"/>
    <a:srgbClr val="00FF00"/>
    <a:srgbClr val="CC3399"/>
    <a:srgbClr val="F9F6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588" autoAdjust="0"/>
    <p:restoredTop sz="99100" autoAdjust="0"/>
  </p:normalViewPr>
  <p:slideViewPr>
    <p:cSldViewPr snapToGrid="0" snapToObjects="1" showGuides="1">
      <p:cViewPr>
        <p:scale>
          <a:sx n="300" d="100"/>
          <a:sy n="300" d="100"/>
        </p:scale>
        <p:origin x="-2574" y="-2124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0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A932FA-05CD-437C-9B59-36CB1FA569A3}" type="datetimeFigureOut">
              <a:rPr lang="en-GB" smtClean="0"/>
              <a:pPr/>
              <a:t>20/02/2018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F27C9A-9AD9-4D79-A419-43FCEF86FB8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652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7313" y="744538"/>
            <a:ext cx="6619875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F27C9A-9AD9-4D79-A419-43FCEF86FB89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98871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7313" y="744538"/>
            <a:ext cx="6619875" cy="372427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F27C9A-9AD9-4D79-A419-43FCEF86FB89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8904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7313" y="744538"/>
            <a:ext cx="6619875" cy="372427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F27C9A-9AD9-4D79-A419-43FCEF86FB89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64280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7313" y="744538"/>
            <a:ext cx="6619875" cy="372427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F27C9A-9AD9-4D79-A419-43FCEF86FB89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675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35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506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326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36562"/>
            <a:ext cx="2057400" cy="39449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36562"/>
            <a:ext cx="6019800" cy="394493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37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446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197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197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568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32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7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39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ally blank no logo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1217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52437"/>
            <a:ext cx="3008313" cy="6238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52438"/>
            <a:ext cx="5111750" cy="38417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217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41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37980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59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2822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76376"/>
            <a:ext cx="8229600" cy="2873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463232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63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61" r:id="rId6"/>
    <p:sldLayoutId id="2147483660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>
              <a:lumMod val="60000"/>
              <a:lumOff val="40000"/>
            </a:schemeClr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tu.int/md/T17-SG13-171106-TD-WP1-0123/en" TargetMode="External"/><Relationship Id="rId13" Type="http://schemas.openxmlformats.org/officeDocument/2006/relationships/hyperlink" Target="https://www.itu.int/md/T17-SG13-171106-TD-WP1-0127/en" TargetMode="External"/><Relationship Id="rId3" Type="http://schemas.openxmlformats.org/officeDocument/2006/relationships/hyperlink" Target="https://www.itu.int/md/T17-SG13-170714-TD-WP1-0094/en" TargetMode="External"/><Relationship Id="rId7" Type="http://schemas.openxmlformats.org/officeDocument/2006/relationships/hyperlink" Target="https://www.itu.int/md/T17-SG13-170206-TD-WP1-0017/en" TargetMode="External"/><Relationship Id="rId12" Type="http://schemas.openxmlformats.org/officeDocument/2006/relationships/hyperlink" Target="https://www.itu.int/md/T17-SG13-171106-TD-WP1-0126/en" TargetMode="External"/><Relationship Id="rId2" Type="http://schemas.openxmlformats.org/officeDocument/2006/relationships/hyperlink" Target="https://www.itu.int/md/T17-SG13-170714-TD-WP1-0088/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tu.int/md/T17-SG13-170714-TD-WP1-0086/en" TargetMode="External"/><Relationship Id="rId11" Type="http://schemas.openxmlformats.org/officeDocument/2006/relationships/hyperlink" Target="https://www.itu.int/md/T17-SG13-171106-TD-WP1-0104/en" TargetMode="External"/><Relationship Id="rId5" Type="http://schemas.openxmlformats.org/officeDocument/2006/relationships/hyperlink" Target="https://www.itu.int/md/T17-SG13-170714-TD-WP1-0092/en" TargetMode="External"/><Relationship Id="rId15" Type="http://schemas.openxmlformats.org/officeDocument/2006/relationships/hyperlink" Target="https://www.itu.int/md/T17-SG13-171106-TD-WP1-0118/en" TargetMode="External"/><Relationship Id="rId10" Type="http://schemas.openxmlformats.org/officeDocument/2006/relationships/hyperlink" Target="https://www.itu.int/md/T17-SG13-170714-TD-WP1-0090/en" TargetMode="External"/><Relationship Id="rId4" Type="http://schemas.openxmlformats.org/officeDocument/2006/relationships/hyperlink" Target="https://www.itu.int/md/T17-SG13-170714-TD-WP1-0093/en" TargetMode="External"/><Relationship Id="rId9" Type="http://schemas.openxmlformats.org/officeDocument/2006/relationships/hyperlink" Target="https://www.itu.int/md/T17-SG13-171106-TD-WP1-0121/en" TargetMode="External"/><Relationship Id="rId14" Type="http://schemas.openxmlformats.org/officeDocument/2006/relationships/hyperlink" Target="https://www.itu.int/md/T17-SG13-170714-TD-WP1-0089/en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tu.int/md/T17-SG13-171106-TD-WP1-0137/en" TargetMode="External"/><Relationship Id="rId3" Type="http://schemas.openxmlformats.org/officeDocument/2006/relationships/hyperlink" Target="https://www.itu.int/md/T17-SG13-171106-TD-WP1-0131/en" TargetMode="External"/><Relationship Id="rId7" Type="http://schemas.openxmlformats.org/officeDocument/2006/relationships/hyperlink" Target="https://www.itu.int/md/T17-SG13-171106-TD-WP1-0135/en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tu.int/md/T17-SG13-171106-TD-WP1-0134/en" TargetMode="External"/><Relationship Id="rId5" Type="http://schemas.openxmlformats.org/officeDocument/2006/relationships/hyperlink" Target="https://www.itu.int/md/T17-SG13-171106-TD-WP1-0132/en" TargetMode="External"/><Relationship Id="rId4" Type="http://schemas.openxmlformats.org/officeDocument/2006/relationships/hyperlink" Target="https://www.itu.int/md/T17-SG13-171106-TD-WP1-0133/en" TargetMode="External"/><Relationship Id="rId9" Type="http://schemas.openxmlformats.org/officeDocument/2006/relationships/hyperlink" Target="https://www.itu.int/md/T17-SG13-171106-TD-WP1-0138/en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tu.int/md/T17-SG13-171106-TD-WP1-0150/en" TargetMode="External"/><Relationship Id="rId3" Type="http://schemas.openxmlformats.org/officeDocument/2006/relationships/hyperlink" Target="https://www.itu.int/md/T17-SG13-170206-TD-PLEN-0033/en" TargetMode="External"/><Relationship Id="rId7" Type="http://schemas.openxmlformats.org/officeDocument/2006/relationships/hyperlink" Target="https://www.itu.int/md/T17-SG13-171106-TD-WP1-0148/en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tu.int/md/T17-SG13-171106-TD-WP1-0149/en" TargetMode="External"/><Relationship Id="rId5" Type="http://schemas.openxmlformats.org/officeDocument/2006/relationships/hyperlink" Target="https://www.itu.int/md/T17-SG13-171106-TD-WP1-0147/en" TargetMode="External"/><Relationship Id="rId4" Type="http://schemas.openxmlformats.org/officeDocument/2006/relationships/hyperlink" Target="https://www.itu.int/md/T17-SG13-171106-TD-WP1-0145/en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tu.int/md/T17-SG13-170714-TD-WP1-0065/en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84222" y="3896140"/>
            <a:ext cx="8975557" cy="556577"/>
          </a:xfrm>
        </p:spPr>
        <p:txBody>
          <a:bodyPr>
            <a:noAutofit/>
          </a:bodyPr>
          <a:lstStyle/>
          <a:p>
            <a:r>
              <a:rPr lang="en-US" sz="1600" dirty="0" smtClean="0">
                <a:solidFill>
                  <a:schemeClr val="accent5">
                    <a:lumMod val="75000"/>
                  </a:schemeClr>
                </a:solidFill>
              </a:rPr>
              <a:t>WP1/13 management team</a:t>
            </a:r>
            <a:endParaRPr lang="en-US" sz="1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33984" y="776529"/>
            <a:ext cx="7778496" cy="213369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Technical Packages</a:t>
            </a:r>
          </a:p>
          <a:p>
            <a:r>
              <a:rPr lang="en-US" sz="43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IMT-2020 </a:t>
            </a:r>
            <a:r>
              <a:rPr lang="en-US" sz="43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43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4300" dirty="0" smtClean="0">
                <a:solidFill>
                  <a:schemeClr val="accent5">
                    <a:lumMod val="75000"/>
                  </a:schemeClr>
                </a:solidFill>
              </a:rPr>
              <a:t>by WP1/13</a:t>
            </a:r>
            <a:endParaRPr lang="en-US" sz="3300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84222" y="3252105"/>
            <a:ext cx="8975557" cy="5565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5400" b="1" i="0" kern="120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+mj-ea"/>
                <a:cs typeface="Calibri"/>
              </a:defRPr>
            </a:lvl1pPr>
          </a:lstStyle>
          <a:p>
            <a:r>
              <a:rPr lang="en-US" sz="2400" b="0" i="1" dirty="0" smtClean="0"/>
              <a:t> </a:t>
            </a:r>
            <a:r>
              <a:rPr lang="en-US" sz="2400" i="1" dirty="0" err="1" smtClean="0">
                <a:solidFill>
                  <a:schemeClr val="accent5">
                    <a:lumMod val="75000"/>
                  </a:schemeClr>
                </a:solidFill>
              </a:rPr>
              <a:t>Finalised</a:t>
            </a:r>
            <a:r>
              <a:rPr lang="en-US" sz="2400" i="1" dirty="0" smtClean="0">
                <a:solidFill>
                  <a:schemeClr val="accent5">
                    <a:lumMod val="75000"/>
                  </a:schemeClr>
                </a:solidFill>
              </a:rPr>
              <a:t> documents and work in progress after November 2017</a:t>
            </a:r>
            <a:endParaRPr lang="en-US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201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088"/>
    </mc:Choice>
    <mc:Fallback xmlns="">
      <p:transition spd="slow" advTm="38088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32201"/>
            <a:ext cx="8229600" cy="743638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rgbClr val="4BACC6">
                    <a:lumMod val="75000"/>
                  </a:srgbClr>
                </a:solidFill>
              </a:rPr>
              <a:t>Technology Package: </a:t>
            </a:r>
            <a:r>
              <a:rPr lang="en-GB" sz="2800" dirty="0" err="1">
                <a:solidFill>
                  <a:srgbClr val="4BACC6">
                    <a:lumMod val="75000"/>
                  </a:srgbClr>
                </a:solidFill>
              </a:rPr>
              <a:t>Softwarization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6741790"/>
              </p:ext>
            </p:extLst>
          </p:nvPr>
        </p:nvGraphicFramePr>
        <p:xfrm>
          <a:off x="1404650" y="512284"/>
          <a:ext cx="6753340" cy="449113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381366">
                  <a:extLst>
                    <a:ext uri="{9D8B030D-6E8A-4147-A177-3AD203B41FA5}">
                      <a16:colId xmlns:a16="http://schemas.microsoft.com/office/drawing/2014/main" val="3020418470"/>
                    </a:ext>
                  </a:extLst>
                </a:gridCol>
                <a:gridCol w="3563044">
                  <a:extLst>
                    <a:ext uri="{9D8B030D-6E8A-4147-A177-3AD203B41FA5}">
                      <a16:colId xmlns:a16="http://schemas.microsoft.com/office/drawing/2014/main" val="865043825"/>
                    </a:ext>
                  </a:extLst>
                </a:gridCol>
                <a:gridCol w="723572">
                  <a:extLst>
                    <a:ext uri="{9D8B030D-6E8A-4147-A177-3AD203B41FA5}">
                      <a16:colId xmlns:a16="http://schemas.microsoft.com/office/drawing/2014/main" val="1927172075"/>
                    </a:ext>
                  </a:extLst>
                </a:gridCol>
                <a:gridCol w="1085358">
                  <a:extLst>
                    <a:ext uri="{9D8B030D-6E8A-4147-A177-3AD203B41FA5}">
                      <a16:colId xmlns:a16="http://schemas.microsoft.com/office/drawing/2014/main" val="2494930765"/>
                    </a:ext>
                  </a:extLst>
                </a:gridCol>
              </a:tblGrid>
              <a:tr h="3067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900" b="1" kern="100">
                          <a:effectLst/>
                        </a:rPr>
                        <a:t>Area</a:t>
                      </a:r>
                      <a:endParaRPr lang="en-GB" sz="900" b="1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900" b="1" kern="100">
                          <a:effectLst/>
                        </a:rPr>
                        <a:t>Full title of document</a:t>
                      </a:r>
                      <a:endParaRPr lang="en-GB" sz="900" b="1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900" b="1" kern="100">
                          <a:effectLst/>
                        </a:rPr>
                        <a:t>Status</a:t>
                      </a:r>
                      <a:r>
                        <a:rPr lang="fr-FR" sz="900" b="1" kern="1200">
                          <a:effectLst/>
                        </a:rPr>
                        <a:t/>
                      </a:r>
                      <a:br>
                        <a:rPr lang="fr-FR" sz="900" b="1" kern="1200">
                          <a:effectLst/>
                        </a:rPr>
                      </a:br>
                      <a:r>
                        <a:rPr lang="en-US" sz="900" b="1" kern="100">
                          <a:effectLst/>
                        </a:rPr>
                        <a:t>(Nov.)</a:t>
                      </a:r>
                      <a:endParaRPr lang="en-GB" sz="900" b="1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it-IT" sz="900" b="1" kern="100" dirty="0">
                          <a:effectLst/>
                        </a:rPr>
                        <a:t>Approved/</a:t>
                      </a:r>
                      <a:r>
                        <a:rPr lang="fr-FR" sz="900" b="1" kern="1200" dirty="0">
                          <a:effectLst/>
                        </a:rPr>
                        <a:t/>
                      </a:r>
                      <a:br>
                        <a:rPr lang="fr-FR" sz="900" b="1" kern="1200" dirty="0">
                          <a:effectLst/>
                        </a:rPr>
                      </a:br>
                      <a:r>
                        <a:rPr lang="en-US" sz="900" b="1" kern="100" dirty="0">
                          <a:effectLst/>
                        </a:rPr>
                        <a:t>Planned</a:t>
                      </a:r>
                      <a:endParaRPr lang="en-GB" sz="900" b="1" dirty="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extLst>
                  <a:ext uri="{0D108BD9-81ED-4DB2-BD59-A6C34878D82A}">
                    <a16:rowId xmlns:a16="http://schemas.microsoft.com/office/drawing/2014/main" val="3244006906"/>
                  </a:ext>
                </a:extLst>
              </a:tr>
              <a:tr h="1534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>
                          <a:effectLst/>
                        </a:rPr>
                        <a:t>Terms &amp; definitions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GB" sz="700" kern="100" dirty="0">
                          <a:effectLst/>
                          <a:hlinkClick r:id="rId2"/>
                        </a:rPr>
                        <a:t>Y.3100,  “Terms and definitions for IMT-2020 network”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>
                          <a:effectLst/>
                        </a:rPr>
                        <a:t>Published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 dirty="0">
                          <a:effectLst/>
                        </a:rPr>
                        <a:t>13 September 2017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extLst>
                  <a:ext uri="{0D108BD9-81ED-4DB2-BD59-A6C34878D82A}">
                    <a16:rowId xmlns:a16="http://schemas.microsoft.com/office/drawing/2014/main" val="1661422706"/>
                  </a:ext>
                </a:extLst>
              </a:tr>
              <a:tr h="2268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>
                          <a:effectLst/>
                        </a:rPr>
                        <a:t>Management framework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 dirty="0">
                          <a:effectLst/>
                          <a:hlinkClick r:id="rId3"/>
                        </a:rPr>
                        <a:t>Y.3111, “IMT-2020 Network Management Framework”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>
                          <a:effectLst/>
                        </a:rPr>
                        <a:t>Published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>
                          <a:effectLst/>
                        </a:rPr>
                        <a:t> 13 September 2017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extLst>
                  <a:ext uri="{0D108BD9-81ED-4DB2-BD59-A6C34878D82A}">
                    <a16:rowId xmlns:a16="http://schemas.microsoft.com/office/drawing/2014/main" val="3339827390"/>
                  </a:ext>
                </a:extLst>
              </a:tr>
              <a:tr h="2066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>
                          <a:effectLst/>
                        </a:rPr>
                        <a:t>Management requirements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 dirty="0">
                          <a:effectLst/>
                          <a:hlinkClick r:id="rId4"/>
                        </a:rPr>
                        <a:t>Y.3110, “IMT-2020 Network Management Requirements”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>
                          <a:effectLst/>
                        </a:rPr>
                        <a:t>Published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>
                          <a:effectLst/>
                        </a:rPr>
                        <a:t>13 September 2017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extLst>
                  <a:ext uri="{0D108BD9-81ED-4DB2-BD59-A6C34878D82A}">
                    <a16:rowId xmlns:a16="http://schemas.microsoft.com/office/drawing/2014/main" val="1296623770"/>
                  </a:ext>
                </a:extLst>
              </a:tr>
              <a:tr h="2884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>
                          <a:effectLst/>
                        </a:rPr>
                        <a:t>Activity report – NW SWarisation Supplement 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 dirty="0">
                          <a:effectLst/>
                          <a:hlinkClick r:id="rId5"/>
                        </a:rPr>
                        <a:t>Y.3100-series Supplement 44, “Standardization and open source activities related to network </a:t>
                      </a:r>
                      <a:r>
                        <a:rPr lang="en-US" sz="700" kern="100" dirty="0" err="1">
                          <a:effectLst/>
                          <a:hlinkClick r:id="rId5"/>
                        </a:rPr>
                        <a:t>softwarization</a:t>
                      </a:r>
                      <a:r>
                        <a:rPr lang="en-US" sz="700" kern="100" dirty="0">
                          <a:effectLst/>
                          <a:hlinkClick r:id="rId5"/>
                        </a:rPr>
                        <a:t> of IMT-2020”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>
                          <a:effectLst/>
                        </a:rPr>
                        <a:t>Published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>
                          <a:effectLst/>
                        </a:rPr>
                        <a:t>14 July 2017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extLst>
                  <a:ext uri="{0D108BD9-81ED-4DB2-BD59-A6C34878D82A}">
                    <a16:rowId xmlns:a16="http://schemas.microsoft.com/office/drawing/2014/main" val="1887253044"/>
                  </a:ext>
                </a:extLst>
              </a:tr>
              <a:tr h="307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>
                          <a:effectLst/>
                        </a:rPr>
                        <a:t>Frameworks 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GB" sz="700" kern="100" dirty="0">
                          <a:effectLst/>
                          <a:hlinkClick r:id="rId6"/>
                        </a:rPr>
                        <a:t>Y.IMT2020-frame, “Framework of IMT-2020 network”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>
                          <a:effectLst/>
                        </a:rPr>
                        <a:t>Ongoing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>
                          <a:effectLst/>
                        </a:rPr>
                        <a:t>Apr-2018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extLst>
                  <a:ext uri="{0D108BD9-81ED-4DB2-BD59-A6C34878D82A}">
                    <a16:rowId xmlns:a16="http://schemas.microsoft.com/office/drawing/2014/main" val="922643992"/>
                  </a:ext>
                </a:extLst>
              </a:tr>
              <a:tr h="2117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>
                          <a:effectLst/>
                        </a:rPr>
                        <a:t>Requirements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 dirty="0">
                          <a:effectLst/>
                          <a:hlinkClick r:id="rId4"/>
                        </a:rPr>
                        <a:t>Y.3101, “Requirements of IMT-2020 network”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>
                          <a:effectLst/>
                        </a:rPr>
                        <a:t>Consented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>
                          <a:effectLst/>
                        </a:rPr>
                        <a:t>17 Nov-2017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extLst>
                  <a:ext uri="{0D108BD9-81ED-4DB2-BD59-A6C34878D82A}">
                    <a16:rowId xmlns:a16="http://schemas.microsoft.com/office/drawing/2014/main" val="1618223228"/>
                  </a:ext>
                </a:extLst>
              </a:tr>
              <a:tr h="2464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>
                          <a:effectLst/>
                        </a:rPr>
                        <a:t>Architecture 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 dirty="0">
                          <a:effectLst/>
                          <a:hlinkClick r:id="rId7"/>
                        </a:rPr>
                        <a:t>Y.IMT2020-arch, “Architecture of IMT-2020 network”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>
                          <a:effectLst/>
                        </a:rPr>
                        <a:t>Ongoing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>
                          <a:effectLst/>
                        </a:rPr>
                        <a:t>Nov-2018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extLst>
                  <a:ext uri="{0D108BD9-81ED-4DB2-BD59-A6C34878D82A}">
                    <a16:rowId xmlns:a16="http://schemas.microsoft.com/office/drawing/2014/main" val="1272482323"/>
                  </a:ext>
                </a:extLst>
              </a:tr>
              <a:tr h="2834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>
                          <a:effectLst/>
                        </a:rPr>
                        <a:t>Orchestration  for slices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 dirty="0">
                          <a:effectLst/>
                          <a:hlinkClick r:id="rId8"/>
                        </a:rPr>
                        <a:t>Y.NSOM, “Network slicing orchestration and management:”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>
                          <a:effectLst/>
                        </a:rPr>
                        <a:t>Ongoing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>
                          <a:effectLst/>
                        </a:rPr>
                        <a:t>Apr-2018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extLst>
                  <a:ext uri="{0D108BD9-81ED-4DB2-BD59-A6C34878D82A}">
                    <a16:rowId xmlns:a16="http://schemas.microsoft.com/office/drawing/2014/main" val="2138353760"/>
                  </a:ext>
                </a:extLst>
              </a:tr>
              <a:tr h="2940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>
                          <a:effectLst/>
                        </a:rPr>
                        <a:t>Framework for multiple slice support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 dirty="0">
                          <a:effectLst/>
                          <a:hlinkClick r:id="rId9"/>
                        </a:rPr>
                        <a:t>Y.IMT2020-MultiSL, </a:t>
                      </a:r>
                      <a:r>
                        <a:rPr lang="en-GB" sz="700" kern="100" dirty="0">
                          <a:effectLst/>
                          <a:hlinkClick r:id="rId9"/>
                        </a:rPr>
                        <a:t>“Framework for the support of Multiple Network Slicing”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>
                          <a:effectLst/>
                        </a:rPr>
                        <a:t>Ongoing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>
                          <a:effectLst/>
                        </a:rPr>
                        <a:t>Jul-2018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extLst>
                  <a:ext uri="{0D108BD9-81ED-4DB2-BD59-A6C34878D82A}">
                    <a16:rowId xmlns:a16="http://schemas.microsoft.com/office/drawing/2014/main" val="2239501897"/>
                  </a:ext>
                </a:extLst>
              </a:tr>
              <a:tr h="2957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>
                          <a:effectLst/>
                        </a:rPr>
                        <a:t>Requirements of network capability exposure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200" dirty="0">
                          <a:effectLst/>
                          <a:hlinkClick r:id="rId10"/>
                        </a:rPr>
                        <a:t>Y.IMT2020-CE-Req,</a:t>
                      </a:r>
                      <a:r>
                        <a:rPr lang="en-US" sz="700" kern="100" dirty="0">
                          <a:effectLst/>
                          <a:hlinkClick r:id="rId10"/>
                        </a:rPr>
                        <a:t> “Requirements of network capability exposure in IMT-2020 networks”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>
                          <a:effectLst/>
                        </a:rPr>
                        <a:t>Ongoing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>
                          <a:effectLst/>
                        </a:rPr>
                        <a:t>Nov-2018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extLst>
                  <a:ext uri="{0D108BD9-81ED-4DB2-BD59-A6C34878D82A}">
                    <a16:rowId xmlns:a16="http://schemas.microsoft.com/office/drawing/2014/main" val="1803104706"/>
                  </a:ext>
                </a:extLst>
              </a:tr>
              <a:tr h="2822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>
                          <a:effectLst/>
                        </a:rPr>
                        <a:t>Potential directions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 dirty="0">
                          <a:effectLst/>
                          <a:hlinkClick r:id="rId11"/>
                        </a:rPr>
                        <a:t>Y.3150, “High level technical characteristic of network </a:t>
                      </a:r>
                      <a:r>
                        <a:rPr lang="en-US" sz="700" kern="100" dirty="0" err="1">
                          <a:effectLst/>
                          <a:hlinkClick r:id="rId11"/>
                        </a:rPr>
                        <a:t>softwarization</a:t>
                      </a:r>
                      <a:r>
                        <a:rPr lang="en-US" sz="700" kern="100" dirty="0">
                          <a:effectLst/>
                          <a:hlinkClick r:id="rId11"/>
                        </a:rPr>
                        <a:t> for IMT-2020”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>
                          <a:effectLst/>
                        </a:rPr>
                        <a:t>Consented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>
                          <a:effectLst/>
                        </a:rPr>
                        <a:t>17 Nov-2017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extLst>
                  <a:ext uri="{0D108BD9-81ED-4DB2-BD59-A6C34878D82A}">
                    <a16:rowId xmlns:a16="http://schemas.microsoft.com/office/drawing/2014/main" val="4108677284"/>
                  </a:ext>
                </a:extLst>
              </a:tr>
              <a:tr h="4339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GB" sz="700" kern="100" dirty="0">
                          <a:effectLst/>
                          <a:hlinkClick r:id="rId12"/>
                        </a:rPr>
                        <a:t>Y.AMC, ”Requirements and Architectural Framework for Autonomic Management and Control of IMT-2020 Networks”</a:t>
                      </a:r>
                      <a:endParaRPr lang="en-GB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GB" sz="700" kern="1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>
                          <a:effectLst/>
                        </a:rPr>
                        <a:t>Ongoing</a:t>
                      </a:r>
                      <a:endParaRPr lang="en-GB" sz="10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>
                          <a:effectLst/>
                        </a:rPr>
                        <a:t>Jul-2018</a:t>
                      </a:r>
                      <a:endParaRPr lang="en-GB" sz="10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extLst>
                  <a:ext uri="{0D108BD9-81ED-4DB2-BD59-A6C34878D82A}">
                    <a16:rowId xmlns:a16="http://schemas.microsoft.com/office/drawing/2014/main" val="3306697098"/>
                  </a:ext>
                </a:extLst>
              </a:tr>
              <a:tr h="3179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GB" sz="700" kern="100" dirty="0">
                          <a:effectLst/>
                          <a:hlinkClick r:id="rId13"/>
                        </a:rPr>
                        <a:t>Y.IMT2020-ADDP, “Advanced Data Plane Programmability for IMT-2020”</a:t>
                      </a:r>
                      <a:endParaRPr lang="en-GB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GB" sz="700" kern="1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>
                          <a:effectLst/>
                        </a:rPr>
                        <a:t>Ongoing</a:t>
                      </a:r>
                      <a:endParaRPr lang="en-GB" sz="10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>
                          <a:effectLst/>
                        </a:rPr>
                        <a:t>2019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extLst>
                  <a:ext uri="{0D108BD9-81ED-4DB2-BD59-A6C34878D82A}">
                    <a16:rowId xmlns:a16="http://schemas.microsoft.com/office/drawing/2014/main" val="1964555708"/>
                  </a:ext>
                </a:extLst>
              </a:tr>
              <a:tr h="3179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 dirty="0">
                          <a:effectLst/>
                          <a:hlinkClick r:id="rId14"/>
                        </a:rPr>
                        <a:t>Y.IMT2020-CEF, “Network capability exposure function in IMT-2020 networks”</a:t>
                      </a:r>
                      <a:endParaRPr lang="en-GB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GB" sz="700" kern="1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>
                          <a:effectLst/>
                        </a:rPr>
                        <a:t>Ongoing</a:t>
                      </a:r>
                      <a:endParaRPr lang="en-GB" sz="10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>
                          <a:effectLst/>
                        </a:rPr>
                        <a:t>2019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extLst>
                  <a:ext uri="{0D108BD9-81ED-4DB2-BD59-A6C34878D82A}">
                    <a16:rowId xmlns:a16="http://schemas.microsoft.com/office/drawing/2014/main" val="432756123"/>
                  </a:ext>
                </a:extLst>
              </a:tr>
              <a:tr h="3179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 dirty="0">
                          <a:effectLst/>
                          <a:hlinkClick r:id="rId15"/>
                        </a:rPr>
                        <a:t>Y.IMT2020-BM, “Business models of IMT-2020”</a:t>
                      </a:r>
                      <a:endParaRPr lang="en-GB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GB" sz="700" kern="1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 dirty="0" smtClean="0">
                          <a:effectLst/>
                        </a:rPr>
                        <a:t>Ongoing</a:t>
                      </a:r>
                      <a:endParaRPr lang="en-GB" sz="1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 dirty="0">
                          <a:effectLst/>
                        </a:rPr>
                        <a:t>Apr-2018</a:t>
                      </a:r>
                      <a:endParaRPr lang="en-GB" sz="1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700" kern="1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38310" marR="38310" marT="8577" marB="0" anchor="ctr"/>
                </a:tc>
                <a:extLst>
                  <a:ext uri="{0D108BD9-81ED-4DB2-BD59-A6C34878D82A}">
                    <a16:rowId xmlns:a16="http://schemas.microsoft.com/office/drawing/2014/main" val="182526571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385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02" y="165555"/>
            <a:ext cx="8997696" cy="705627"/>
          </a:xfrm>
        </p:spPr>
        <p:txBody>
          <a:bodyPr>
            <a:noAutofit/>
          </a:bodyPr>
          <a:lstStyle/>
          <a:p>
            <a:pPr algn="l"/>
            <a:r>
              <a:rPr lang="en-GB" sz="3200" dirty="0" smtClean="0">
                <a:solidFill>
                  <a:schemeClr val="tx2"/>
                </a:solidFill>
              </a:rPr>
              <a:t>                   </a:t>
            </a:r>
            <a:r>
              <a:rPr lang="en-GB" sz="3200" dirty="0" smtClean="0">
                <a:solidFill>
                  <a:schemeClr val="accent5">
                    <a:lumMod val="75000"/>
                  </a:schemeClr>
                </a:solidFill>
              </a:rPr>
              <a:t>Technology Package: FMC</a:t>
            </a:r>
            <a:endParaRPr lang="en-GB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5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413660"/>
              </p:ext>
            </p:extLst>
          </p:nvPr>
        </p:nvGraphicFramePr>
        <p:xfrm>
          <a:off x="1176310" y="1294960"/>
          <a:ext cx="6932023" cy="267019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411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64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48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10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6263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900" b="1" kern="100" dirty="0"/>
                        <a:t>Area</a:t>
                      </a:r>
                      <a:endParaRPr lang="fr-FR" sz="900" b="1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900" b="1" kern="100" dirty="0"/>
                        <a:t>Full title of document</a:t>
                      </a:r>
                      <a:endParaRPr lang="fr-FR" sz="900" b="1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900" b="1" kern="100" dirty="0" smtClean="0"/>
                        <a:t>Status</a:t>
                      </a:r>
                      <a:r>
                        <a:rPr lang="fr-FR" sz="900" b="1" kern="1200" dirty="0" smtClean="0"/>
                        <a:t/>
                      </a:r>
                      <a:br>
                        <a:rPr lang="fr-FR" sz="900" b="1" kern="1200" dirty="0" smtClean="0"/>
                      </a:br>
                      <a:r>
                        <a:rPr lang="en-US" sz="900" b="1" kern="100" dirty="0" smtClean="0"/>
                        <a:t>(July</a:t>
                      </a:r>
                      <a:r>
                        <a:rPr lang="en-US" sz="900" b="1" kern="100" baseline="0" dirty="0" smtClean="0"/>
                        <a:t> </a:t>
                      </a:r>
                      <a:r>
                        <a:rPr lang="en-US" sz="900" b="1" kern="100" dirty="0" smtClean="0"/>
                        <a:t>17)</a:t>
                      </a:r>
                      <a:endParaRPr lang="fr-FR" sz="900" b="1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kumimoji="0" lang="it-IT" sz="900" b="1" u="none" strike="noStrike" kern="1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Approved/</a:t>
                      </a:r>
                      <a:r>
                        <a:rPr kumimoji="0" lang="fr-FR" sz="9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/>
                      </a:r>
                      <a:br>
                        <a:rPr kumimoji="0" lang="fr-FR" sz="9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</a:br>
                      <a:r>
                        <a:rPr kumimoji="0" lang="en-US" sz="900" b="1" u="none" strike="noStrike" kern="1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Planned</a:t>
                      </a:r>
                      <a:endParaRPr kumimoji="0" lang="fr-FR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692">
                <a:tc>
                  <a:txBody>
                    <a:bodyPr/>
                    <a:lstStyle/>
                    <a:p>
                      <a:pPr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kern="100" dirty="0" err="1" smtClean="0"/>
                        <a:t>Requirements</a:t>
                      </a:r>
                      <a:r>
                        <a:rPr lang="fr-FR" sz="800" kern="100" dirty="0" smtClean="0"/>
                        <a:t> for FMC</a:t>
                      </a:r>
                      <a:endParaRPr lang="fr-FR" sz="800" b="1" kern="1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kumimoji="0" lang="en-GB" sz="800" u="none" strike="noStrike" kern="100" cap="none" spc="0" normalizeH="0" baseline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 </a:t>
                      </a:r>
                      <a:r>
                        <a:rPr kumimoji="0" lang="en-GB" sz="800" u="none" strike="noStrike" kern="100" cap="none" spc="0" normalizeH="0" baseline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hlinkClick r:id="rId3"/>
                        </a:rPr>
                        <a:t>Y.3130, “Requirements of IMT-2020 fixed- mobile convergence”</a:t>
                      </a:r>
                      <a:endParaRPr kumimoji="0" lang="en-GB" sz="800" b="1" i="0" u="none" strike="noStrike" kern="100" cap="none" spc="0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kumimoji="0" lang="fr-FR" sz="800" u="none" strike="noStrike" kern="100" cap="none" spc="0" normalizeH="0" baseline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Consented</a:t>
                      </a:r>
                      <a:endParaRPr kumimoji="0" lang="fr-FR" sz="800" b="1" i="0" u="none" strike="noStrike" kern="100" cap="none" spc="0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kumimoji="0" lang="fr-FR" sz="800" u="none" strike="noStrike" kern="100" cap="none" spc="0" normalizeH="0" baseline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17 Nov-2017</a:t>
                      </a:r>
                      <a:endParaRPr kumimoji="0" lang="fr-FR" sz="800" b="1" i="0" u="none" strike="noStrike" kern="100" cap="none" spc="0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4628">
                <a:tc>
                  <a:txBody>
                    <a:bodyPr/>
                    <a:lstStyle/>
                    <a:p>
                      <a:pPr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kern="100" dirty="0" err="1" smtClean="0"/>
                        <a:t>Arch</a:t>
                      </a:r>
                      <a:r>
                        <a:rPr lang="fr-FR" sz="800" kern="100" dirty="0" smtClean="0"/>
                        <a:t> for FMC</a:t>
                      </a:r>
                      <a:endParaRPr lang="fr-FR" sz="800" b="1" kern="1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kern="100" dirty="0" smtClean="0">
                          <a:hlinkClick r:id="rId4"/>
                        </a:rPr>
                        <a:t>Y.FMC-ARCH  </a:t>
                      </a:r>
                      <a:r>
                        <a:rPr lang="en-GB" sz="800" kern="100" dirty="0" smtClean="0">
                          <a:hlinkClick r:id="rId4"/>
                        </a:rPr>
                        <a:t>Functional architecture for supporting fixed mobile convergence in IMT-2020 networks</a:t>
                      </a:r>
                      <a:endParaRPr lang="fr-FR" sz="800" b="1" kern="1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lang="fr-FR" sz="800" kern="100" dirty="0" err="1" smtClean="0"/>
                        <a:t>Ongoing</a:t>
                      </a:r>
                      <a:endParaRPr lang="fr-FR" sz="800" b="1" kern="100" dirty="0" smtClean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kern="100" dirty="0" smtClean="0"/>
                        <a:t>Nov-2018</a:t>
                      </a:r>
                      <a:endParaRPr lang="fr-FR" sz="800" b="1" kern="1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018">
                <a:tc>
                  <a:txBody>
                    <a:bodyPr/>
                    <a:lstStyle/>
                    <a:p>
                      <a:pPr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kern="100" dirty="0" err="1" smtClean="0"/>
                        <a:t>Mobility</a:t>
                      </a:r>
                      <a:r>
                        <a:rPr lang="fr-FR" sz="800" kern="100" dirty="0" smtClean="0"/>
                        <a:t> management</a:t>
                      </a:r>
                      <a:endParaRPr lang="fr-FR" sz="800" b="1" kern="1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kern="100" dirty="0" smtClean="0">
                          <a:hlinkClick r:id="rId5"/>
                        </a:rPr>
                        <a:t>Y.MM-RN - </a:t>
                      </a:r>
                      <a:r>
                        <a:rPr lang="en-GB" sz="800" kern="100" dirty="0" smtClean="0">
                          <a:hlinkClick r:id="rId5"/>
                        </a:rPr>
                        <a:t>Mobility management framework over reconfigurable networks</a:t>
                      </a:r>
                      <a:endParaRPr lang="fr-FR" sz="800" b="1" kern="1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lang="fr-FR" sz="800" kern="100" dirty="0" err="1" smtClean="0"/>
                        <a:t>Ongoing</a:t>
                      </a:r>
                      <a:endParaRPr lang="fr-FR" sz="800" b="1" kern="100" dirty="0" smtClean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kern="100" dirty="0" smtClean="0"/>
                        <a:t>Nov-2018</a:t>
                      </a:r>
                      <a:endParaRPr lang="fr-FR" sz="800" b="1" kern="1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77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lang="fr-FR" sz="800" kern="100" dirty="0" err="1" smtClean="0"/>
                        <a:t>Mobility</a:t>
                      </a:r>
                      <a:r>
                        <a:rPr lang="fr-FR" sz="800" kern="100" dirty="0" smtClean="0"/>
                        <a:t> management</a:t>
                      </a:r>
                      <a:endParaRPr lang="fr-FR" sz="800" b="1" kern="100" dirty="0" smtClean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kern="100" dirty="0" smtClean="0">
                          <a:hlinkClick r:id="rId6"/>
                        </a:rPr>
                        <a:t>Y.FMC-MM - </a:t>
                      </a:r>
                      <a:r>
                        <a:rPr lang="en-GB" sz="800" kern="100" dirty="0" smtClean="0">
                          <a:hlinkClick r:id="rId6"/>
                        </a:rPr>
                        <a:t>Mobility management for fixed mobile convergence in IMT-2020 networks</a:t>
                      </a:r>
                      <a:endParaRPr lang="fr-FR" sz="800" b="1" kern="1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lang="fr-FR" sz="800" kern="100" dirty="0" smtClean="0"/>
                        <a:t>New WI</a:t>
                      </a:r>
                      <a:endParaRPr lang="fr-FR" sz="800" b="1" kern="100" dirty="0" smtClean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kern="100" dirty="0" smtClean="0"/>
                        <a:t>2019</a:t>
                      </a:r>
                      <a:endParaRPr lang="fr-FR" sz="800" b="1" kern="1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6263">
                <a:tc>
                  <a:txBody>
                    <a:bodyPr/>
                    <a:lstStyle/>
                    <a:p>
                      <a:pPr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kern="100" dirty="0" err="1" smtClean="0"/>
                        <a:t>Requirements</a:t>
                      </a:r>
                      <a:r>
                        <a:rPr lang="fr-FR" sz="800" kern="100" dirty="0" smtClean="0"/>
                        <a:t> on </a:t>
                      </a:r>
                      <a:r>
                        <a:rPr lang="fr-FR" sz="800" kern="100" dirty="0" err="1" smtClean="0"/>
                        <a:t>mgm</a:t>
                      </a:r>
                      <a:endParaRPr lang="fr-FR" sz="800" b="1" kern="1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GB" sz="800" kern="100" dirty="0" smtClean="0">
                          <a:hlinkClick r:id="rId7"/>
                        </a:rPr>
                        <a:t>Y.FMC-MO-</a:t>
                      </a:r>
                      <a:r>
                        <a:rPr lang="en-GB" sz="800" kern="100" dirty="0" err="1" smtClean="0">
                          <a:hlinkClick r:id="rId7"/>
                        </a:rPr>
                        <a:t>req</a:t>
                      </a:r>
                      <a:r>
                        <a:rPr lang="en-GB" sz="800" kern="100" dirty="0" smtClean="0">
                          <a:hlinkClick r:id="rId7"/>
                        </a:rPr>
                        <a:t>,</a:t>
                      </a:r>
                      <a:r>
                        <a:rPr lang="en-GB" sz="800" kern="100" baseline="0" dirty="0" smtClean="0">
                          <a:hlinkClick r:id="rId7"/>
                        </a:rPr>
                        <a:t> </a:t>
                      </a:r>
                      <a:r>
                        <a:rPr lang="en-GB" sz="800" kern="100" dirty="0" smtClean="0">
                          <a:hlinkClick r:id="rId7"/>
                        </a:rPr>
                        <a:t>“</a:t>
                      </a:r>
                      <a:r>
                        <a:rPr lang="en-GB" sz="800" kern="100" dirty="0" smtClean="0">
                          <a:hlinkClick r:id="rId7"/>
                        </a:rPr>
                        <a:t>IMT-2020 FMC functional requirements for management and orchestration”</a:t>
                      </a:r>
                      <a:endParaRPr lang="fr-FR" sz="800" b="1" kern="1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kern="100" dirty="0" smtClean="0"/>
                        <a:t>New WI</a:t>
                      </a:r>
                      <a:endParaRPr lang="fr-FR" sz="800" b="1" kern="1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kern="100" dirty="0" smtClean="0"/>
                        <a:t>Nov-2018</a:t>
                      </a:r>
                      <a:endParaRPr lang="fr-FR" sz="800" b="1" kern="1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6291">
                <a:tc>
                  <a:txBody>
                    <a:bodyPr/>
                    <a:lstStyle/>
                    <a:p>
                      <a:pPr marL="0" algn="l" defTabSz="457200" rtl="0" eaLnBrk="1" fontAlgn="auto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kern="100" dirty="0" smtClean="0"/>
                        <a:t>Service </a:t>
                      </a:r>
                      <a:r>
                        <a:rPr lang="fr-FR" sz="800" kern="100" dirty="0" err="1" smtClean="0"/>
                        <a:t>scheduling</a:t>
                      </a:r>
                      <a:endParaRPr lang="fr-FR" sz="800" b="1" kern="1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lang="en-GB" sz="800" kern="100" dirty="0" smtClean="0">
                          <a:hlinkClick r:id="rId8"/>
                        </a:rPr>
                        <a:t>Y.FMC-SS, “Service scheduling for supporting FMC in IMT-2020 network”</a:t>
                      </a:r>
                      <a:endParaRPr lang="en-US" sz="800" kern="100" dirty="0" smtClean="0"/>
                    </a:p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800" b="1" kern="1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kern="100" smtClean="0"/>
                        <a:t>New WI</a:t>
                      </a:r>
                      <a:endParaRPr lang="fr-FR" sz="800" b="1" kern="1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/>
                </a:tc>
                <a:tc>
                  <a:txBody>
                    <a:bodyPr/>
                    <a:lstStyle/>
                    <a:p>
                      <a:pPr marL="0" algn="ctr" defTabSz="457200" rtl="0" eaLnBrk="1" fontAlgn="auto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kern="100" dirty="0" smtClean="0"/>
                        <a:t>2019</a:t>
                      </a:r>
                      <a:endParaRPr lang="fr-FR" sz="800" b="1" kern="1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6263">
                <a:tc>
                  <a:txBody>
                    <a:bodyPr/>
                    <a:lstStyle/>
                    <a:p>
                      <a:pPr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GB" sz="800" kern="100" dirty="0" smtClean="0"/>
                        <a:t>Capability exposure </a:t>
                      </a:r>
                      <a:endParaRPr lang="fr-FR" sz="8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GB" sz="800" kern="100" smtClean="0">
                          <a:hlinkClick r:id="rId9"/>
                        </a:rPr>
                        <a:t>Y.FMC-CE</a:t>
                      </a:r>
                      <a:r>
                        <a:rPr lang="en-GB" sz="800" kern="100" smtClean="0">
                          <a:hlinkClick r:id="rId9"/>
                        </a:rPr>
                        <a:t>,</a:t>
                      </a:r>
                      <a:r>
                        <a:rPr lang="en-GB" sz="800" kern="100" baseline="0" smtClean="0">
                          <a:hlinkClick r:id="rId9"/>
                        </a:rPr>
                        <a:t> </a:t>
                      </a:r>
                      <a:r>
                        <a:rPr lang="en-GB" sz="800" kern="100" smtClean="0">
                          <a:hlinkClick r:id="rId9"/>
                        </a:rPr>
                        <a:t>“</a:t>
                      </a:r>
                      <a:r>
                        <a:rPr lang="en-GB" sz="800" kern="100" dirty="0" smtClean="0">
                          <a:hlinkClick r:id="rId9"/>
                        </a:rPr>
                        <a:t>Capability exposure enhancement for supporting FMC in IMT-2020 network”</a:t>
                      </a:r>
                      <a:endParaRPr lang="fr-FR" sz="800" b="1" kern="1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kern="100" dirty="0" smtClean="0"/>
                        <a:t>New WI</a:t>
                      </a:r>
                      <a:endParaRPr lang="fr-FR" sz="800" b="1" kern="1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dirty="0" smtClean="0"/>
                        <a:t>2019</a:t>
                      </a:r>
                      <a:endParaRPr lang="fr-FR" sz="800" b="1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559224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533" y="181738"/>
            <a:ext cx="8997696" cy="705627"/>
          </a:xfrm>
        </p:spPr>
        <p:txBody>
          <a:bodyPr>
            <a:noAutofit/>
          </a:bodyPr>
          <a:lstStyle/>
          <a:p>
            <a:r>
              <a:rPr lang="en-GB" sz="3200" dirty="0" smtClean="0">
                <a:solidFill>
                  <a:schemeClr val="accent5">
                    <a:lumMod val="75000"/>
                  </a:schemeClr>
                </a:solidFill>
              </a:rPr>
              <a:t>  </a:t>
            </a:r>
            <a:br>
              <a:rPr lang="en-GB" sz="32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GB" sz="3200" dirty="0" smtClean="0">
                <a:solidFill>
                  <a:schemeClr val="accent5">
                    <a:lumMod val="75000"/>
                  </a:schemeClr>
                </a:solidFill>
              </a:rPr>
              <a:t>Technology Package: ICN</a:t>
            </a:r>
            <a:endParaRPr lang="en-GB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5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7395007"/>
              </p:ext>
            </p:extLst>
          </p:nvPr>
        </p:nvGraphicFramePr>
        <p:xfrm>
          <a:off x="1017829" y="1525790"/>
          <a:ext cx="6947608" cy="190856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411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689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56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15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2447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900" b="1" kern="100" dirty="0"/>
                        <a:t>Area</a:t>
                      </a:r>
                      <a:endParaRPr lang="fr-FR" sz="900" b="1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900" b="1" kern="100" dirty="0"/>
                        <a:t>Full title of document</a:t>
                      </a:r>
                      <a:endParaRPr lang="fr-FR" sz="900" b="1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900" b="1" kern="100" dirty="0" smtClean="0"/>
                        <a:t>Status</a:t>
                      </a:r>
                      <a:r>
                        <a:rPr lang="fr-FR" sz="900" b="1" kern="1200" dirty="0" smtClean="0"/>
                        <a:t/>
                      </a:r>
                      <a:br>
                        <a:rPr lang="fr-FR" sz="900" b="1" kern="1200" dirty="0" smtClean="0"/>
                      </a:br>
                      <a:r>
                        <a:rPr lang="en-US" sz="900" b="1" kern="100" dirty="0" smtClean="0"/>
                        <a:t>(Nov’17)</a:t>
                      </a:r>
                      <a:endParaRPr lang="fr-FR" sz="900" b="1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kumimoji="0" lang="it-IT" sz="900" b="1" u="none" strike="noStrike" kern="1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Approved/</a:t>
                      </a:r>
                      <a:r>
                        <a:rPr kumimoji="0" lang="fr-FR" sz="9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/>
                      </a:r>
                      <a:br>
                        <a:rPr kumimoji="0" lang="fr-FR" sz="9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</a:br>
                      <a:r>
                        <a:rPr kumimoji="0" lang="en-US" sz="900" b="1" u="none" strike="noStrike" kern="1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Planned</a:t>
                      </a:r>
                      <a:endParaRPr kumimoji="0" lang="fr-FR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443">
                <a:tc>
                  <a:txBody>
                    <a:bodyPr/>
                    <a:lstStyle/>
                    <a:p>
                      <a:pPr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kern="100" dirty="0" smtClean="0"/>
                        <a:t>Data </a:t>
                      </a:r>
                      <a:r>
                        <a:rPr lang="fr-FR" sz="800" kern="100" dirty="0" err="1" smtClean="0"/>
                        <a:t>Aware</a:t>
                      </a:r>
                      <a:r>
                        <a:rPr lang="fr-FR" sz="800" kern="100" dirty="0" smtClean="0"/>
                        <a:t> Networking</a:t>
                      </a:r>
                      <a:endParaRPr lang="fr-FR" sz="800" b="1" kern="100" dirty="0">
                        <a:solidFill>
                          <a:srgbClr val="FF0000"/>
                        </a:solidFill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GB" sz="800" kern="100" dirty="0" smtClean="0">
                          <a:hlinkClick r:id="rId3"/>
                        </a:rPr>
                        <a:t>Y.3071,</a:t>
                      </a:r>
                      <a:r>
                        <a:rPr lang="en-GB" sz="800" kern="100" baseline="0" dirty="0" smtClean="0">
                          <a:hlinkClick r:id="rId3"/>
                        </a:rPr>
                        <a:t> </a:t>
                      </a:r>
                      <a:r>
                        <a:rPr lang="en-GB" sz="800" kern="100" dirty="0" smtClean="0">
                          <a:hlinkClick r:id="rId3"/>
                        </a:rPr>
                        <a:t>“Data Aware Networking (Information Centric Networking) - Requirements and Capabilities”</a:t>
                      </a:r>
                      <a:endParaRPr lang="fr-FR" sz="800" b="1" kern="100" dirty="0">
                        <a:solidFill>
                          <a:srgbClr val="FF0000"/>
                        </a:solidFill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kern="100" dirty="0" err="1" smtClean="0"/>
                        <a:t>Published</a:t>
                      </a:r>
                      <a:endParaRPr lang="fr-FR" sz="800" b="1" kern="100" dirty="0">
                        <a:solidFill>
                          <a:srgbClr val="FF0000"/>
                        </a:solidFill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kern="100" baseline="0" dirty="0" smtClean="0"/>
                        <a:t>29 March 2017</a:t>
                      </a:r>
                      <a:endParaRPr lang="fr-FR" sz="800" b="1" kern="100" dirty="0">
                        <a:solidFill>
                          <a:srgbClr val="FF0000"/>
                        </a:solidFill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201">
                <a:tc>
                  <a:txBody>
                    <a:bodyPr/>
                    <a:lstStyle/>
                    <a:p>
                      <a:pPr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dirty="0" smtClean="0"/>
                        <a:t>ICN</a:t>
                      </a:r>
                      <a:endParaRPr lang="fr-FR" sz="800" dirty="0">
                        <a:latin typeface="+mj-lt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GB" sz="800" kern="1200" dirty="0" smtClean="0">
                          <a:effectLst/>
                          <a:hlinkClick r:id="rId4"/>
                        </a:rPr>
                        <a:t>Y.3070-series </a:t>
                      </a:r>
                      <a:r>
                        <a:rPr lang="en-GB" sz="800" kern="1200" dirty="0" smtClean="0">
                          <a:effectLst/>
                          <a:hlinkClick r:id="rId4"/>
                        </a:rPr>
                        <a:t>supplement</a:t>
                      </a:r>
                      <a:r>
                        <a:rPr lang="en-GB" sz="800" kern="1200" baseline="0" dirty="0" smtClean="0">
                          <a:effectLst/>
                          <a:hlinkClick r:id="rId4"/>
                        </a:rPr>
                        <a:t> </a:t>
                      </a:r>
                      <a:r>
                        <a:rPr lang="en-GB" sz="800" kern="1200" dirty="0" smtClean="0">
                          <a:effectLst/>
                          <a:hlinkClick r:id="rId4"/>
                        </a:rPr>
                        <a:t>“Information-Centric </a:t>
                      </a:r>
                      <a:r>
                        <a:rPr lang="en-GB" sz="800" kern="1200" dirty="0" smtClean="0">
                          <a:effectLst/>
                          <a:hlinkClick r:id="rId4"/>
                        </a:rPr>
                        <a:t>Networking - Overview, Standardization Gaps and Proof-of-Concept</a:t>
                      </a:r>
                      <a:endParaRPr lang="fr-FR" sz="800" dirty="0">
                        <a:latin typeface="+mj-lt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lang="fr-FR" sz="800" dirty="0" err="1" smtClean="0"/>
                        <a:t>Ongoing</a:t>
                      </a:r>
                      <a:endParaRPr lang="fr-FR" sz="800" b="1" dirty="0" smtClean="0">
                        <a:latin typeface="+mj-lt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dirty="0" smtClean="0"/>
                        <a:t>Apr-2018</a:t>
                      </a:r>
                      <a:endParaRPr lang="fr-FR" sz="800" dirty="0">
                        <a:latin typeface="+mj-lt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612">
                <a:tc>
                  <a:txBody>
                    <a:bodyPr/>
                    <a:lstStyle/>
                    <a:p>
                      <a:pPr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800" dirty="0">
                        <a:latin typeface="+mj-lt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GB" sz="800" kern="1200" dirty="0" smtClean="0">
                          <a:effectLst/>
                          <a:hlinkClick r:id="rId5"/>
                        </a:rPr>
                        <a:t>Y.ICN-</a:t>
                      </a:r>
                      <a:r>
                        <a:rPr lang="en-GB" sz="800" kern="1200" dirty="0" err="1" smtClean="0">
                          <a:effectLst/>
                          <a:hlinkClick r:id="rId5"/>
                        </a:rPr>
                        <a:t>FnChain</a:t>
                      </a:r>
                      <a:r>
                        <a:rPr lang="en-GB" sz="800" kern="1200" dirty="0" smtClean="0">
                          <a:effectLst/>
                          <a:hlinkClick r:id="rId5"/>
                        </a:rPr>
                        <a:t> "Framework for service function chaining in ICN"</a:t>
                      </a:r>
                      <a:endParaRPr lang="fr-FR" sz="800" dirty="0">
                        <a:latin typeface="+mj-lt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lang="fr-FR" sz="800" smtClean="0"/>
                        <a:t>Ongoing</a:t>
                      </a:r>
                      <a:endParaRPr lang="fr-FR" sz="800" b="1" dirty="0" smtClean="0">
                        <a:latin typeface="+mj-lt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dirty="0" smtClean="0"/>
                        <a:t>Nov-2018</a:t>
                      </a:r>
                      <a:endParaRPr lang="fr-FR" sz="800" dirty="0">
                        <a:latin typeface="+mj-lt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330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endParaRPr lang="fr-FR" sz="800" dirty="0" smtClean="0">
                        <a:latin typeface="+mj-lt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GB" sz="800" kern="1200" dirty="0" smtClean="0">
                          <a:effectLst/>
                          <a:hlinkClick r:id="rId6"/>
                        </a:rPr>
                        <a:t>Y.ICN-</a:t>
                      </a:r>
                      <a:r>
                        <a:rPr lang="en-GB" sz="800" kern="1200" dirty="0" err="1" smtClean="0">
                          <a:effectLst/>
                          <a:hlinkClick r:id="rId6"/>
                        </a:rPr>
                        <a:t>ReqN</a:t>
                      </a:r>
                      <a:r>
                        <a:rPr lang="en-GB" sz="800" kern="1200" dirty="0" smtClean="0">
                          <a:effectLst/>
                          <a:hlinkClick r:id="rId6"/>
                        </a:rPr>
                        <a:t> "Requirements of ICN naming and name resolution in IMT- 2020"</a:t>
                      </a:r>
                      <a:endParaRPr lang="fr-FR" sz="800" dirty="0">
                        <a:latin typeface="+mj-lt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lang="fr-FR" sz="800" smtClean="0"/>
                        <a:t>Ongoing</a:t>
                      </a:r>
                      <a:endParaRPr lang="fr-FR" sz="800" b="1" dirty="0" smtClean="0">
                        <a:latin typeface="+mj-lt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dirty="0" smtClean="0"/>
                        <a:t>Nov-2018</a:t>
                      </a:r>
                      <a:endParaRPr lang="fr-FR" sz="800" dirty="0">
                        <a:latin typeface="+mj-lt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6263">
                <a:tc>
                  <a:txBody>
                    <a:bodyPr/>
                    <a:lstStyle/>
                    <a:p>
                      <a:pPr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800" dirty="0">
                        <a:latin typeface="+mj-lt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GB" sz="800" kern="1200" dirty="0" smtClean="0">
                          <a:effectLst/>
                          <a:hlinkClick r:id="rId7"/>
                        </a:rPr>
                        <a:t>Y.ICN-DS-framework "Framework for Directory Service for Management of a Huge Number of Heterogeneously Named Objects in IMT-2020"</a:t>
                      </a:r>
                      <a:endParaRPr lang="fr-FR" sz="800" dirty="0">
                        <a:latin typeface="+mj-lt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lang="fr-FR" sz="800" smtClean="0"/>
                        <a:t>Ongoing</a:t>
                      </a:r>
                      <a:endParaRPr lang="fr-FR" sz="800" b="1" dirty="0" smtClean="0">
                        <a:latin typeface="+mj-lt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dirty="0" smtClean="0"/>
                        <a:t>Nov-2018</a:t>
                      </a:r>
                      <a:endParaRPr lang="fr-FR" sz="800" dirty="0">
                        <a:latin typeface="+mj-lt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6263">
                <a:tc>
                  <a:txBody>
                    <a:bodyPr/>
                    <a:lstStyle/>
                    <a:p>
                      <a:pPr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endParaRPr lang="fr-FR" sz="800">
                        <a:latin typeface="+mj-lt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GB" sz="800" kern="1200" dirty="0" err="1" smtClean="0">
                          <a:effectLst/>
                          <a:hlinkClick r:id="rId8"/>
                        </a:rPr>
                        <a:t>Y.SuppICN-PoC-DaaS</a:t>
                      </a:r>
                      <a:r>
                        <a:rPr lang="en-GB" sz="800" kern="1200" dirty="0" smtClean="0">
                          <a:effectLst/>
                          <a:hlinkClick r:id="rId8"/>
                        </a:rPr>
                        <a:t> "</a:t>
                      </a:r>
                      <a:r>
                        <a:rPr lang="en-GB" sz="800" kern="1200" dirty="0" err="1" smtClean="0">
                          <a:effectLst/>
                          <a:hlinkClick r:id="rId8"/>
                        </a:rPr>
                        <a:t>PoC</a:t>
                      </a:r>
                      <a:r>
                        <a:rPr lang="en-GB" sz="800" kern="1200" dirty="0" smtClean="0">
                          <a:effectLst/>
                          <a:hlinkClick r:id="rId8"/>
                        </a:rPr>
                        <a:t> for </a:t>
                      </a:r>
                      <a:r>
                        <a:rPr lang="en-GB" sz="800" kern="1200" dirty="0" err="1" smtClean="0">
                          <a:effectLst/>
                          <a:hlinkClick r:id="rId8"/>
                        </a:rPr>
                        <a:t>IoT</a:t>
                      </a:r>
                      <a:r>
                        <a:rPr lang="en-GB" sz="800" kern="1200" dirty="0" smtClean="0">
                          <a:effectLst/>
                          <a:hlinkClick r:id="rId8"/>
                        </a:rPr>
                        <a:t> Data as a Service using ICN in IMT- 2020"</a:t>
                      </a:r>
                      <a:endParaRPr lang="fr-FR" sz="800" dirty="0">
                        <a:latin typeface="+mj-lt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lang="fr-FR" sz="800" dirty="0" err="1" smtClean="0"/>
                        <a:t>Ongoing</a:t>
                      </a:r>
                      <a:endParaRPr lang="fr-FR" sz="800" b="1" dirty="0" smtClean="0">
                        <a:latin typeface="+mj-lt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dirty="0" smtClean="0"/>
                        <a:t>Apr-2018</a:t>
                      </a:r>
                      <a:endParaRPr lang="fr-FR" sz="800" dirty="0">
                        <a:latin typeface="+mj-lt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691712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533" y="181738"/>
            <a:ext cx="8997696" cy="705627"/>
          </a:xfrm>
        </p:spPr>
        <p:txBody>
          <a:bodyPr>
            <a:noAutofit/>
          </a:bodyPr>
          <a:lstStyle/>
          <a:p>
            <a:pPr algn="l"/>
            <a:r>
              <a:rPr lang="en-GB" sz="3200" dirty="0" smtClean="0">
                <a:solidFill>
                  <a:schemeClr val="tx2"/>
                </a:solidFill>
              </a:rPr>
              <a:t>    </a:t>
            </a:r>
            <a:br>
              <a:rPr lang="en-GB" sz="3200" dirty="0" smtClean="0">
                <a:solidFill>
                  <a:schemeClr val="tx2"/>
                </a:solidFill>
              </a:rPr>
            </a:br>
            <a:r>
              <a:rPr lang="en-GB" sz="3200" dirty="0">
                <a:solidFill>
                  <a:schemeClr val="tx2"/>
                </a:solidFill>
              </a:rPr>
              <a:t> </a:t>
            </a:r>
            <a:r>
              <a:rPr lang="en-GB" sz="3200" dirty="0" smtClean="0">
                <a:solidFill>
                  <a:schemeClr val="tx2"/>
                </a:solidFill>
              </a:rPr>
              <a:t>    </a:t>
            </a:r>
            <a:r>
              <a:rPr lang="en-GB" sz="3200" dirty="0" smtClean="0">
                <a:solidFill>
                  <a:schemeClr val="accent5">
                    <a:lumMod val="75000"/>
                  </a:schemeClr>
                </a:solidFill>
              </a:rPr>
              <a:t>Technology Package (under consideration): </a:t>
            </a:r>
            <a:r>
              <a:rPr lang="en-GB" sz="3200" dirty="0" err="1" smtClean="0">
                <a:solidFill>
                  <a:schemeClr val="accent5">
                    <a:lumMod val="75000"/>
                  </a:schemeClr>
                </a:solidFill>
              </a:rPr>
              <a:t>QoS</a:t>
            </a:r>
            <a:endParaRPr lang="en-GB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5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313499"/>
              </p:ext>
            </p:extLst>
          </p:nvPr>
        </p:nvGraphicFramePr>
        <p:xfrm>
          <a:off x="1166577" y="1922832"/>
          <a:ext cx="6947608" cy="68871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411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689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56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15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2447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900" b="1" kern="100" dirty="0"/>
                        <a:t>Area</a:t>
                      </a:r>
                      <a:endParaRPr lang="fr-FR" sz="900" b="1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900" b="1" kern="100" dirty="0"/>
                        <a:t>Full title of document</a:t>
                      </a:r>
                      <a:endParaRPr lang="fr-FR" sz="900" b="1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US" sz="900" b="1" kern="100" dirty="0" smtClean="0"/>
                        <a:t>Status</a:t>
                      </a:r>
                      <a:r>
                        <a:rPr lang="fr-FR" sz="900" b="1" kern="1200" dirty="0" smtClean="0"/>
                        <a:t/>
                      </a:r>
                      <a:br>
                        <a:rPr lang="fr-FR" sz="900" b="1" kern="1200" dirty="0" smtClean="0"/>
                      </a:br>
                      <a:r>
                        <a:rPr lang="en-US" sz="900" b="1" kern="100" dirty="0" smtClean="0"/>
                        <a:t>(Nov’17)</a:t>
                      </a:r>
                      <a:endParaRPr lang="fr-FR" sz="900" b="1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  <a:defRPr/>
                      </a:pPr>
                      <a:r>
                        <a:rPr kumimoji="0" lang="it-IT" sz="900" b="1" u="none" strike="noStrike" kern="1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Approved/</a:t>
                      </a:r>
                      <a:r>
                        <a:rPr kumimoji="0" lang="fr-FR" sz="9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/>
                      </a:r>
                      <a:br>
                        <a:rPr kumimoji="0" lang="fr-FR" sz="9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</a:br>
                      <a:r>
                        <a:rPr kumimoji="0" lang="en-US" sz="900" b="1" u="none" strike="noStrike" kern="1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Planned</a:t>
                      </a:r>
                      <a:endParaRPr kumimoji="0" lang="fr-FR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263">
                <a:tc>
                  <a:txBody>
                    <a:bodyPr/>
                    <a:lstStyle/>
                    <a:p>
                      <a:pPr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kern="1200" dirty="0" err="1" smtClean="0">
                          <a:effectLst/>
                        </a:rPr>
                        <a:t>QoS</a:t>
                      </a:r>
                      <a:endParaRPr lang="fr-FR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01" marR="42301" marT="0" marB="0" anchor="ctr"/>
                </a:tc>
                <a:tc>
                  <a:txBody>
                    <a:bodyPr/>
                    <a:lstStyle/>
                    <a:p>
                      <a:pPr algn="just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en-GB" sz="800" kern="1200" dirty="0" smtClean="0">
                          <a:effectLst/>
                        </a:rPr>
                        <a:t/>
                      </a:r>
                      <a:br>
                        <a:rPr lang="en-GB" sz="800" kern="1200" dirty="0" smtClean="0">
                          <a:effectLst/>
                        </a:rPr>
                      </a:br>
                      <a:r>
                        <a:rPr lang="en-GB" sz="800" kern="1200" dirty="0" smtClean="0">
                          <a:effectLst/>
                          <a:hlinkClick r:id="rId3"/>
                        </a:rPr>
                        <a:t>IMT-2020 network </a:t>
                      </a:r>
                      <a:r>
                        <a:rPr lang="en-GB" sz="800" kern="1200" dirty="0" err="1" smtClean="0">
                          <a:effectLst/>
                          <a:hlinkClick r:id="rId3"/>
                        </a:rPr>
                        <a:t>QoS</a:t>
                      </a:r>
                      <a:r>
                        <a:rPr lang="en-GB" sz="800" kern="1200" dirty="0" smtClean="0">
                          <a:effectLst/>
                          <a:hlinkClick r:id="rId3"/>
                        </a:rPr>
                        <a:t> monitoring architectural framework</a:t>
                      </a:r>
                      <a:endParaRPr lang="fr-FR" sz="8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dirty="0" smtClean="0"/>
                        <a:t/>
                      </a:r>
                      <a:br>
                        <a:rPr lang="fr-FR" sz="800" dirty="0" smtClean="0"/>
                      </a:br>
                      <a:r>
                        <a:rPr lang="fr-FR" sz="800" dirty="0" err="1" smtClean="0"/>
                        <a:t>Ongoing</a:t>
                      </a:r>
                      <a:endParaRPr lang="fr-FR" sz="8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  <a:tab pos="449580" algn="l"/>
                        </a:tabLst>
                      </a:pPr>
                      <a:r>
                        <a:rPr lang="fr-FR" sz="800" dirty="0" smtClean="0"/>
                        <a:t/>
                      </a:r>
                      <a:br>
                        <a:rPr lang="fr-FR" sz="800" dirty="0" smtClean="0"/>
                      </a:br>
                      <a:r>
                        <a:rPr lang="fr-FR" sz="800" dirty="0" smtClean="0"/>
                        <a:t>Jul-2018</a:t>
                      </a:r>
                      <a:endParaRPr lang="fr-FR" sz="8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2301" marR="42301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244171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TU White Background.potx" id="{9694207F-B86C-4347-AF5B-E18AD6864DC7}" vid="{B9639EA1-9A26-4D10-99CD-41579998EC6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469C7A9943394EBC18FC3194EB91E2" ma:contentTypeVersion="2" ma:contentTypeDescription="Create a new document." ma:contentTypeScope="" ma:versionID="b91f96c898aeca5aa31d1c1843f6a769">
  <xsd:schema xmlns:xsd="http://www.w3.org/2001/XMLSchema" xmlns:xs="http://www.w3.org/2001/XMLSchema" xmlns:p="http://schemas.microsoft.com/office/2006/metadata/properties" xmlns:ns1="http://schemas.microsoft.com/sharepoint/v3" xmlns:ns2="1d8106d9-4e21-45ff-bd74-e54170e8ee7b" targetNamespace="http://schemas.microsoft.com/office/2006/metadata/properties" ma:root="true" ma:fieldsID="69a3ffeef85abace0888ed547fa91345" ns1:_="" ns2:_="">
    <xsd:import namespace="http://schemas.microsoft.com/sharepoint/v3"/>
    <xsd:import namespace="1d8106d9-4e21-45ff-bd74-e54170e8ee7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8106d9-4e21-45ff-bd74-e54170e8ee7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5676311E-CD21-4379-99FD-174023243A28}"/>
</file>

<file path=customXml/itemProps2.xml><?xml version="1.0" encoding="utf-8"?>
<ds:datastoreItem xmlns:ds="http://schemas.openxmlformats.org/officeDocument/2006/customXml" ds:itemID="{D9613899-95A7-4432-BC13-0E58DFE53840}"/>
</file>

<file path=customXml/itemProps3.xml><?xml version="1.0" encoding="utf-8"?>
<ds:datastoreItem xmlns:ds="http://schemas.openxmlformats.org/officeDocument/2006/customXml" ds:itemID="{6532B8E4-2815-449F-ADB0-8A39F3E7F66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10654</TotalTime>
  <Words>505</Words>
  <Application>Microsoft Office PowerPoint</Application>
  <PresentationFormat>On-screen Show (16:9)</PresentationFormat>
  <Paragraphs>154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DengXian</vt:lpstr>
      <vt:lpstr>Malgun Gothic</vt:lpstr>
      <vt:lpstr>MS Mincho</vt:lpstr>
      <vt:lpstr>Arial</vt:lpstr>
      <vt:lpstr>Calibri</vt:lpstr>
      <vt:lpstr>Times New Roman</vt:lpstr>
      <vt:lpstr>Office Theme</vt:lpstr>
      <vt:lpstr>WP1/13 management team</vt:lpstr>
      <vt:lpstr>Technology Package: Softwarization</vt:lpstr>
      <vt:lpstr>                   Technology Package: FMC</vt:lpstr>
      <vt:lpstr>   Technology Package: ICN</vt:lpstr>
      <vt:lpstr>          Technology Package (under consideration): QoS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Karimova, Shabnam</cp:lastModifiedBy>
  <cp:revision>450</cp:revision>
  <cp:lastPrinted>2017-09-25T08:41:34Z</cp:lastPrinted>
  <dcterms:created xsi:type="dcterms:W3CDTF">2016-02-28T14:35:47Z</dcterms:created>
  <dcterms:modified xsi:type="dcterms:W3CDTF">2018-02-20T09:04:44Z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0x01010020469C7A9943394EBC18FC3194EB91E2</vt:lpwstr>
  </property>
</Properties>
</file>