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sldIdLst>
    <p:sldId id="266" r:id="rId5"/>
    <p:sldId id="355" r:id="rId6"/>
    <p:sldId id="356" r:id="rId7"/>
    <p:sldId id="344" r:id="rId8"/>
    <p:sldId id="352" r:id="rId9"/>
    <p:sldId id="354" r:id="rId10"/>
  </p:sldIdLst>
  <p:sldSz cx="9144000" cy="5143500" type="screen16x9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000000"/>
    <a:srgbClr val="00FF00"/>
    <a:srgbClr val="CC3399"/>
    <a:srgbClr val="F9F6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88" autoAdjust="0"/>
    <p:restoredTop sz="99100" autoAdjust="0"/>
  </p:normalViewPr>
  <p:slideViewPr>
    <p:cSldViewPr snapToGrid="0" snapToObjects="1" showGuides="1">
      <p:cViewPr>
        <p:scale>
          <a:sx n="142" d="100"/>
          <a:sy n="142" d="100"/>
        </p:scale>
        <p:origin x="1290" y="67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932FA-05CD-437C-9B59-36CB1FA569A3}" type="datetimeFigureOut">
              <a:rPr lang="en-GB" smtClean="0"/>
              <a:pPr/>
              <a:t>08/08/2019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27C9A-9AD9-4D79-A419-43FCEF86FB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65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887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890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428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675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6562"/>
            <a:ext cx="2057400" cy="39449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6562"/>
            <a:ext cx="6019800" cy="39449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19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19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52437"/>
            <a:ext cx="3008313" cy="623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2438"/>
            <a:ext cx="5111750" cy="384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217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3798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2822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76376"/>
            <a:ext cx="8229600" cy="287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46323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1" r:id="rId6"/>
    <p:sldLayoutId id="2147483660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T17-SG13-171106-TD-WP1-0123/en" TargetMode="External"/><Relationship Id="rId13" Type="http://schemas.openxmlformats.org/officeDocument/2006/relationships/hyperlink" Target="https://www.itu.int/md/meetingdoc.asp?lang=en&amp;parent=T17-SG13-190304-TD-PLEN-0181" TargetMode="External"/><Relationship Id="rId3" Type="http://schemas.openxmlformats.org/officeDocument/2006/relationships/hyperlink" Target="https://www.itu.int/md/T17-SG13-170714-TD-WP1-0094/en" TargetMode="External"/><Relationship Id="rId7" Type="http://schemas.openxmlformats.org/officeDocument/2006/relationships/hyperlink" Target="https://www.itu.int/md/T17-SG13-170206-TD-WP1-0017/en" TargetMode="External"/><Relationship Id="rId12" Type="http://schemas.openxmlformats.org/officeDocument/2006/relationships/hyperlink" Target="https://www.itu.int/md/T17-SG13-171106-TD-WP1-0126/en" TargetMode="External"/><Relationship Id="rId2" Type="http://schemas.openxmlformats.org/officeDocument/2006/relationships/hyperlink" Target="https://www.itu.int/md/T17-SG13-170714-TD-WP1-0088/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ITU-T/recommendations/rec.aspx?rec=13610" TargetMode="External"/><Relationship Id="rId11" Type="http://schemas.openxmlformats.org/officeDocument/2006/relationships/hyperlink" Target="https://www.itu.int/md/T17-SG13-171106-TD-WP1-0104/en" TargetMode="External"/><Relationship Id="rId5" Type="http://schemas.openxmlformats.org/officeDocument/2006/relationships/hyperlink" Target="https://www.itu.int/md/T17-SG13-170714-TD-WP1-0092/en" TargetMode="External"/><Relationship Id="rId15" Type="http://schemas.openxmlformats.org/officeDocument/2006/relationships/hyperlink" Target="https://www.itu.int/md/T17-SG13-171106-TD-WP1-0118/en" TargetMode="External"/><Relationship Id="rId10" Type="http://schemas.openxmlformats.org/officeDocument/2006/relationships/hyperlink" Target="https://www.itu.int/md/T17-SG13-170714-TD-WP1-0090/en" TargetMode="External"/><Relationship Id="rId4" Type="http://schemas.openxmlformats.org/officeDocument/2006/relationships/hyperlink" Target="https://www.itu.int/md/T17-SG13-170714-TD-WP1-0093/en" TargetMode="External"/><Relationship Id="rId9" Type="http://schemas.openxmlformats.org/officeDocument/2006/relationships/hyperlink" Target="https://www.itu.int/ifa/t/2017/sg13/exchange/wp1/q21/1810_Geneva/Draft%20output/Y.3112%20Rev/TD_xxx_Y.3112Rev-20181031.docx" TargetMode="External"/><Relationship Id="rId14" Type="http://schemas.openxmlformats.org/officeDocument/2006/relationships/hyperlink" Target="https://www.itu.int/md/T17-SG13-170714-TD-WP1-0089/en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dms_inf/itu-t/md/17/sg13/td/190628/WP1/T17-SG13-190628-TD-WP1-0398!!MSW-E.docx" TargetMode="External"/><Relationship Id="rId3" Type="http://schemas.openxmlformats.org/officeDocument/2006/relationships/hyperlink" Target="https://www.itu.int/md/meetingdoc.asp?lang=en&amp;parent=T17-SG13-171106-TD-WP1-0122" TargetMode="External"/><Relationship Id="rId7" Type="http://schemas.openxmlformats.org/officeDocument/2006/relationships/hyperlink" Target="https://www.itu.int/dms_inf/itu-t/md/17/sg13/td/190628/WP1/T17-SG13-190628-TD-WP1-0397!!MSW-E.docx" TargetMode="External"/><Relationship Id="rId2" Type="http://schemas.openxmlformats.org/officeDocument/2006/relationships/hyperlink" Target="https://www.itu.int/md/meetingdoc.asp?lang=en&amp;parent=T17-SG13-181102-TD-WP1-02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dms_inf/itu-t/md/17/sg13/td/190628/WP1/T17-SG13-190628-TD-WP1-0385!!MSW-E.docx" TargetMode="External"/><Relationship Id="rId5" Type="http://schemas.openxmlformats.org/officeDocument/2006/relationships/hyperlink" Target="https://www.itu.int/md/meetingdoc.asp?lang=en&amp;parent=T17-SG13-190304-TD-PLEN-0182" TargetMode="External"/><Relationship Id="rId10" Type="http://schemas.openxmlformats.org/officeDocument/2006/relationships/hyperlink" Target="https://www.itu.int/md/meetingdoc.asp?lang=en&amp;parent=T17-SG13-190304-TD-PLEN-0180" TargetMode="External"/><Relationship Id="rId4" Type="http://schemas.openxmlformats.org/officeDocument/2006/relationships/hyperlink" Target="https://www.itu.int/md/meetingdoc.asp?lang=en&amp;parent=T17-SG13-181102-TD-WP1-0283" TargetMode="External"/><Relationship Id="rId9" Type="http://schemas.openxmlformats.org/officeDocument/2006/relationships/hyperlink" Target="https://www.itu.int/dms_inf/itu-t/md/17/sg13/td/190628/WP1/T17-SG13-190628-TD-WP1-0399!!MSW-E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T17-SG13-171106-TD-WP1-0137/en" TargetMode="External"/><Relationship Id="rId3" Type="http://schemas.openxmlformats.org/officeDocument/2006/relationships/hyperlink" Target="https://www.itu.int/md/T17-SG13-171106-TD-WP1-0131/en" TargetMode="External"/><Relationship Id="rId7" Type="http://schemas.openxmlformats.org/officeDocument/2006/relationships/hyperlink" Target="https://www.itu.int/md/T17-SG13-171106-TD-WP1-0135/en" TargetMode="External"/><Relationship Id="rId12" Type="http://schemas.openxmlformats.org/officeDocument/2006/relationships/hyperlink" Target="https://www.itu.int/md/meetingdoc.asp?lang=en&amp;parent=T17-SG13-181102-TD-WP1-029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T17-SG13-171106-TD-WP1-0134/en" TargetMode="External"/><Relationship Id="rId11" Type="http://schemas.openxmlformats.org/officeDocument/2006/relationships/hyperlink" Target="https://www.itu.int/md/meetingdoc.asp?lang=en&amp;parent=T17-SG13-181102-TD-WP1-0296" TargetMode="External"/><Relationship Id="rId5" Type="http://schemas.openxmlformats.org/officeDocument/2006/relationships/hyperlink" Target="https://www.itu.int/md/T17-SG13-171106-TD-WP1-0132/en" TargetMode="External"/><Relationship Id="rId10" Type="http://schemas.openxmlformats.org/officeDocument/2006/relationships/hyperlink" Target="https://www.itu.int/md/meetingdoc.asp?lang=en&amp;parent=T13-SG13-160627-TD-WP2-0637" TargetMode="External"/><Relationship Id="rId4" Type="http://schemas.openxmlformats.org/officeDocument/2006/relationships/hyperlink" Target="https://www.itu.int/dms_inf/itu-t/md/17/sg13/td/190628/WP1/T17-SG13-190628-TD-WP1-0388!!MSW-E.docx" TargetMode="External"/><Relationship Id="rId9" Type="http://schemas.openxmlformats.org/officeDocument/2006/relationships/hyperlink" Target="https://www.itu.int/md/T17-SG13-171106-TD-WP1-0138/e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ITU-T/recommendations/rec.aspx?rec=13655" TargetMode="External"/><Relationship Id="rId13" Type="http://schemas.openxmlformats.org/officeDocument/2006/relationships/hyperlink" Target="https://www.itu.int/dms_inf/itu-t/md/17/sg13/td/190628/WP1/T17-SG13-190628-TD-WP1-0376!!MSW-E.docx" TargetMode="External"/><Relationship Id="rId3" Type="http://schemas.openxmlformats.org/officeDocument/2006/relationships/hyperlink" Target="https://www.itu.int/md/T17-SG13-170206-TD-PLEN-0033/en" TargetMode="External"/><Relationship Id="rId7" Type="http://schemas.openxmlformats.org/officeDocument/2006/relationships/hyperlink" Target="https://www.itu.int/dms_inf/itu-t/md/17/sg13/td/190628/WP1/T17-SG13-190628-TD-WP1-0371!!MSW-E.docx" TargetMode="External"/><Relationship Id="rId12" Type="http://schemas.openxmlformats.org/officeDocument/2006/relationships/hyperlink" Target="https://www.itu.int/md/meetingdoc.asp?lang=en&amp;parent=T17-SG13-190628-TD-WP1-0375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s://www.itu.int/md/meetingdoc.asp?lang=en&amp;parent=T17-SG13-190304-TD-PLEN-01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T17-SG13-171106-TD-WP1-0149/en" TargetMode="External"/><Relationship Id="rId11" Type="http://schemas.openxmlformats.org/officeDocument/2006/relationships/hyperlink" Target="https://www.itu.int/md/meetingdoc.asp?lang=en&amp;parent=T17-SG13-181102-TD-WP1-0302" TargetMode="External"/><Relationship Id="rId5" Type="http://schemas.openxmlformats.org/officeDocument/2006/relationships/hyperlink" Target="https://www.itu.int/dms_inf/itu-t/md/17/sg13/td/190628/WP1/T17-SG13-190628-TD-WP1-0370!!MSW-E.docx" TargetMode="External"/><Relationship Id="rId15" Type="http://schemas.openxmlformats.org/officeDocument/2006/relationships/hyperlink" Target="https://www.itu.int/dms_inf/itu-t/md/17/sg13/td/190628/WP1/T17-SG13-190628-TD-WP1-0378!!MSW-E.docx" TargetMode="External"/><Relationship Id="rId10" Type="http://schemas.openxmlformats.org/officeDocument/2006/relationships/hyperlink" Target="https://www.itu.int/md/meetingdoc.asp?lang=en&amp;parent=T17-SG13-181102-TD-WP1-0301" TargetMode="External"/><Relationship Id="rId4" Type="http://schemas.openxmlformats.org/officeDocument/2006/relationships/hyperlink" Target="https://www.itu.int/ITU-T/recommendations/rec.aspx?rec=13588" TargetMode="External"/><Relationship Id="rId9" Type="http://schemas.openxmlformats.org/officeDocument/2006/relationships/hyperlink" Target="https://www.itu.int/md/meetingdoc.asp?lang=en&amp;parent=T17-SG13-180716-TD-WP1-0250" TargetMode="External"/><Relationship Id="rId14" Type="http://schemas.openxmlformats.org/officeDocument/2006/relationships/hyperlink" Target="https://www.itu.int/dms_inf/itu-t/md/17/sg13/td/190628/WP1/T17-SG13-190628-TD-WP1-0377!!MSW-E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meetingdoc.asp?lang=en&amp;parent=T17-SG13-190628-TD-WP1-0364" TargetMode="External"/><Relationship Id="rId3" Type="http://schemas.openxmlformats.org/officeDocument/2006/relationships/hyperlink" Target="https://www.itu.int/md/T17-SG13-170714-TD-WP1-0065/en" TargetMode="External"/><Relationship Id="rId7" Type="http://schemas.openxmlformats.org/officeDocument/2006/relationships/hyperlink" Target="https://www.itu.int/md/meetingdoc.asp?lang=en&amp;parent=T17-SG13-190628-TD-WP1-036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meetingdoc.asp?lang=en&amp;parent=T17-SG13-190304-TD-PLEN-0179" TargetMode="External"/><Relationship Id="rId5" Type="http://schemas.openxmlformats.org/officeDocument/2006/relationships/hyperlink" Target="https://www.itu.int/md/meetingdoc.asp?lang=en&amp;parent=T17-SG13-190628-TD-WP1-0360" TargetMode="External"/><Relationship Id="rId4" Type="http://schemas.openxmlformats.org/officeDocument/2006/relationships/hyperlink" Target="https://www.itu.int/ITU-T/recommendations/rec.aspx?rec=1369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4222" y="3896140"/>
            <a:ext cx="8975557" cy="556577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WP1/13 management team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33984" y="776529"/>
            <a:ext cx="7778496" cy="21336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Packages</a:t>
            </a:r>
          </a:p>
          <a:p>
            <a:r>
              <a:rPr lang="en-US" sz="43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IMT-2020 </a:t>
            </a:r>
            <a:r>
              <a:rPr lang="en-US" sz="43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43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300" dirty="0">
                <a:solidFill>
                  <a:schemeClr val="accent5">
                    <a:lumMod val="75000"/>
                  </a:schemeClr>
                </a:solidFill>
              </a:rPr>
              <a:t>by WP1/13</a:t>
            </a:r>
            <a:endParaRPr lang="en-US" sz="33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84222" y="3252105"/>
            <a:ext cx="8975557" cy="556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2400" b="0" i="1" dirty="0"/>
              <a:t> </a:t>
            </a:r>
            <a:r>
              <a:rPr lang="en-US" sz="2400" i="1" dirty="0" err="1" smtClean="0">
                <a:solidFill>
                  <a:schemeClr val="accent5">
                    <a:lumMod val="75000"/>
                  </a:schemeClr>
                </a:solidFill>
              </a:rPr>
              <a:t>Finalised</a:t>
            </a: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</a:rPr>
              <a:t>documents and work in progress after June 2019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088"/>
    </mc:Choice>
    <mc:Fallback xmlns="">
      <p:transition spd="slow" advTm="3808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2201"/>
            <a:ext cx="8229600" cy="743638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4BACC6">
                    <a:lumMod val="75000"/>
                  </a:srgbClr>
                </a:solidFill>
              </a:rPr>
              <a:t>Technology Package: </a:t>
            </a:r>
            <a:r>
              <a:rPr lang="en-GB" sz="2800" dirty="0" err="1">
                <a:solidFill>
                  <a:srgbClr val="4BACC6">
                    <a:lumMod val="75000"/>
                  </a:srgbClr>
                </a:solidFill>
              </a:rPr>
              <a:t>Softwarization</a:t>
            </a:r>
            <a:r>
              <a:rPr lang="en-GB" sz="2800" dirty="0">
                <a:solidFill>
                  <a:srgbClr val="4BACC6">
                    <a:lumMod val="75000"/>
                  </a:srgbClr>
                </a:solidFill>
              </a:rPr>
              <a:t> 1/2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703532"/>
              </p:ext>
            </p:extLst>
          </p:nvPr>
        </p:nvGraphicFramePr>
        <p:xfrm>
          <a:off x="1418536" y="490145"/>
          <a:ext cx="6753342" cy="416288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38964">
                  <a:extLst>
                    <a:ext uri="{9D8B030D-6E8A-4147-A177-3AD203B41FA5}">
                      <a16:colId xmlns:a16="http://schemas.microsoft.com/office/drawing/2014/main" xmlns="" val="3020418470"/>
                    </a:ext>
                  </a:extLst>
                </a:gridCol>
                <a:gridCol w="3505448">
                  <a:extLst>
                    <a:ext uri="{9D8B030D-6E8A-4147-A177-3AD203B41FA5}">
                      <a16:colId xmlns:a16="http://schemas.microsoft.com/office/drawing/2014/main" xmlns="" val="865043825"/>
                    </a:ext>
                  </a:extLst>
                </a:gridCol>
                <a:gridCol w="723572">
                  <a:extLst>
                    <a:ext uri="{9D8B030D-6E8A-4147-A177-3AD203B41FA5}">
                      <a16:colId xmlns:a16="http://schemas.microsoft.com/office/drawing/2014/main" xmlns="" val="1927172075"/>
                    </a:ext>
                  </a:extLst>
                </a:gridCol>
                <a:gridCol w="1085358">
                  <a:extLst>
                    <a:ext uri="{9D8B030D-6E8A-4147-A177-3AD203B41FA5}">
                      <a16:colId xmlns:a16="http://schemas.microsoft.com/office/drawing/2014/main" xmlns="" val="2494930765"/>
                    </a:ext>
                  </a:extLst>
                </a:gridCol>
              </a:tblGrid>
              <a:tr h="306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900" b="1" kern="100" dirty="0">
                          <a:effectLst/>
                        </a:rPr>
                        <a:t>Area</a:t>
                      </a:r>
                      <a:endParaRPr lang="en-GB" sz="900" b="1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900" b="1" kern="100" dirty="0">
                          <a:effectLst/>
                        </a:rPr>
                        <a:t>Full title of document</a:t>
                      </a:r>
                      <a:endParaRPr lang="en-GB" sz="900" b="1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900" b="1" kern="100" dirty="0">
                          <a:effectLst/>
                        </a:rPr>
                        <a:t>Status</a:t>
                      </a:r>
                      <a:r>
                        <a:rPr lang="fr-FR" sz="900" b="1" kern="1200" dirty="0">
                          <a:effectLst/>
                        </a:rPr>
                        <a:t/>
                      </a:r>
                      <a:br>
                        <a:rPr lang="fr-FR" sz="900" b="1" kern="1200" dirty="0">
                          <a:effectLst/>
                        </a:rPr>
                      </a:br>
                      <a:r>
                        <a:rPr lang="en-US" sz="900" b="1" kern="100" dirty="0"/>
                        <a:t>(June 2109)</a:t>
                      </a:r>
                      <a:endParaRPr lang="en-GB" sz="900" b="1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it-IT" sz="900" b="1" kern="100" dirty="0">
                          <a:effectLst/>
                        </a:rPr>
                        <a:t>Approved/</a:t>
                      </a:r>
                      <a:r>
                        <a:rPr lang="fr-FR" sz="900" b="1" kern="1200" dirty="0">
                          <a:effectLst/>
                        </a:rPr>
                        <a:t/>
                      </a:r>
                      <a:br>
                        <a:rPr lang="fr-FR" sz="900" b="1" kern="1200" dirty="0">
                          <a:effectLst/>
                        </a:rPr>
                      </a:br>
                      <a:r>
                        <a:rPr lang="en-US" sz="900" b="1" kern="100" dirty="0">
                          <a:effectLst/>
                        </a:rPr>
                        <a:t>Planned</a:t>
                      </a:r>
                      <a:endParaRPr lang="en-GB" sz="900" b="1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3244006906"/>
                  </a:ext>
                </a:extLst>
              </a:tr>
              <a:tr h="1534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Terms &amp; definitions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800" kern="100" dirty="0" smtClean="0">
                          <a:effectLst/>
                          <a:hlinkClick r:id="rId2"/>
                        </a:rPr>
                        <a:t>Y.3100</a:t>
                      </a:r>
                      <a:r>
                        <a:rPr lang="en-GB" sz="800" kern="100" baseline="0" dirty="0" smtClean="0">
                          <a:effectLst/>
                          <a:hlinkClick r:id="rId2"/>
                        </a:rPr>
                        <a:t> </a:t>
                      </a:r>
                      <a:r>
                        <a:rPr lang="en-GB" sz="800" kern="100" dirty="0" smtClean="0">
                          <a:effectLst/>
                          <a:hlinkClick r:id="rId2"/>
                        </a:rPr>
                        <a:t>“Terms </a:t>
                      </a:r>
                      <a:r>
                        <a:rPr lang="en-GB" sz="800" kern="100" dirty="0">
                          <a:effectLst/>
                          <a:hlinkClick r:id="rId2"/>
                        </a:rPr>
                        <a:t>and definitions for IMT-2020 network”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Published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13 September 2017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1661422706"/>
                  </a:ext>
                </a:extLst>
              </a:tr>
              <a:tr h="226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Management framework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 smtClean="0">
                          <a:effectLst/>
                          <a:hlinkClick r:id="rId3"/>
                        </a:rPr>
                        <a:t>Y.3111</a:t>
                      </a:r>
                      <a:r>
                        <a:rPr lang="en-US" sz="800" kern="100" baseline="0" dirty="0" smtClean="0">
                          <a:effectLst/>
                          <a:hlinkClick r:id="rId3"/>
                        </a:rPr>
                        <a:t> </a:t>
                      </a:r>
                      <a:r>
                        <a:rPr lang="en-US" sz="800" kern="100" dirty="0" smtClean="0">
                          <a:effectLst/>
                          <a:hlinkClick r:id="rId3"/>
                        </a:rPr>
                        <a:t>“IMT-2020 </a:t>
                      </a:r>
                      <a:r>
                        <a:rPr lang="en-US" sz="800" kern="100" dirty="0">
                          <a:effectLst/>
                          <a:hlinkClick r:id="rId3"/>
                        </a:rPr>
                        <a:t>Network Management Framework”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Published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 13 September 2017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3339827390"/>
                  </a:ext>
                </a:extLst>
              </a:tr>
              <a:tr h="206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Management requirements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 smtClean="0">
                          <a:effectLst/>
                          <a:hlinkClick r:id="rId4"/>
                        </a:rPr>
                        <a:t>Y.3110</a:t>
                      </a:r>
                      <a:r>
                        <a:rPr lang="en-US" sz="800" kern="100" baseline="0" dirty="0" smtClean="0">
                          <a:effectLst/>
                          <a:hlinkClick r:id="rId4"/>
                        </a:rPr>
                        <a:t> </a:t>
                      </a:r>
                      <a:r>
                        <a:rPr lang="en-US" sz="800" kern="100" dirty="0" smtClean="0">
                          <a:effectLst/>
                          <a:hlinkClick r:id="rId4"/>
                        </a:rPr>
                        <a:t>“IMT-2020 </a:t>
                      </a:r>
                      <a:r>
                        <a:rPr lang="en-US" sz="800" kern="100" dirty="0">
                          <a:effectLst/>
                          <a:hlinkClick r:id="rId4"/>
                        </a:rPr>
                        <a:t>Network Management Requirements”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Published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13 September 2017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1296623770"/>
                  </a:ext>
                </a:extLst>
              </a:tr>
              <a:tr h="2884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Activity report – NW SWarisation Supplement 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  <a:hlinkClick r:id="rId5"/>
                        </a:rPr>
                        <a:t>Y.3100-series Supplement </a:t>
                      </a:r>
                      <a:r>
                        <a:rPr lang="en-US" sz="800" kern="100" dirty="0" smtClean="0">
                          <a:effectLst/>
                          <a:hlinkClick r:id="rId5"/>
                        </a:rPr>
                        <a:t>44 </a:t>
                      </a:r>
                      <a:r>
                        <a:rPr lang="en-US" sz="800" kern="100" dirty="0">
                          <a:effectLst/>
                          <a:hlinkClick r:id="rId5"/>
                        </a:rPr>
                        <a:t>“Standardization and open source activities related to network </a:t>
                      </a:r>
                      <a:r>
                        <a:rPr lang="en-US" sz="800" kern="100" dirty="0" err="1">
                          <a:effectLst/>
                          <a:hlinkClick r:id="rId5"/>
                        </a:rPr>
                        <a:t>softwarization</a:t>
                      </a:r>
                      <a:r>
                        <a:rPr lang="en-US" sz="800" kern="100" dirty="0">
                          <a:effectLst/>
                          <a:hlinkClick r:id="rId5"/>
                        </a:rPr>
                        <a:t> of IMT-2020”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Published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14 July 2017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1887253044"/>
                  </a:ext>
                </a:extLst>
              </a:tr>
              <a:tr h="3074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Frameworks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800" kern="100" dirty="0" smtClean="0">
                          <a:effectLst/>
                          <a:hlinkClick r:id="rId6"/>
                        </a:rPr>
                        <a:t>Y.3102 </a:t>
                      </a:r>
                      <a:r>
                        <a:rPr lang="en-GB" sz="800" kern="100" dirty="0">
                          <a:effectLst/>
                          <a:hlinkClick r:id="rId6"/>
                        </a:rPr>
                        <a:t>“Framework of IMT-2020 network”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Published</a:t>
                      </a: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April 2018</a:t>
                      </a:r>
                      <a:endParaRPr lang="en-GB" sz="8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922643992"/>
                  </a:ext>
                </a:extLst>
              </a:tr>
              <a:tr h="2117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Requirements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 smtClean="0">
                          <a:effectLst/>
                          <a:hlinkClick r:id="rId4"/>
                        </a:rPr>
                        <a:t>Y.3101</a:t>
                      </a:r>
                      <a:r>
                        <a:rPr lang="en-US" sz="800" kern="100" baseline="0" dirty="0" smtClean="0">
                          <a:effectLst/>
                          <a:hlinkClick r:id="rId4"/>
                        </a:rPr>
                        <a:t> </a:t>
                      </a:r>
                      <a:r>
                        <a:rPr lang="en-US" sz="800" kern="100" dirty="0" smtClean="0">
                          <a:effectLst/>
                          <a:hlinkClick r:id="rId4"/>
                        </a:rPr>
                        <a:t>“Requirements </a:t>
                      </a:r>
                      <a:r>
                        <a:rPr lang="en-US" sz="800" kern="100" dirty="0">
                          <a:effectLst/>
                          <a:hlinkClick r:id="rId4"/>
                        </a:rPr>
                        <a:t>of IMT-2020 network”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Published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17- November-2017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1618223228"/>
                  </a:ext>
                </a:extLst>
              </a:tr>
              <a:tr h="246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Architecture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 smtClean="0">
                          <a:effectLst/>
                          <a:hlinkClick r:id="rId7"/>
                        </a:rPr>
                        <a:t>Y.3104 </a:t>
                      </a:r>
                      <a:r>
                        <a:rPr lang="en-US" sz="800" kern="100" dirty="0">
                          <a:effectLst/>
                          <a:hlinkClick r:id="rId7"/>
                        </a:rPr>
                        <a:t>“Architecture of IMT-2020 network”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Consented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02-November-2018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1272482323"/>
                  </a:ext>
                </a:extLst>
              </a:tr>
              <a:tr h="283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Orchestration  for slices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 smtClean="0">
                          <a:effectLst/>
                          <a:hlinkClick r:id="rId8"/>
                        </a:rPr>
                        <a:t>Y.NSOM </a:t>
                      </a:r>
                      <a:r>
                        <a:rPr lang="en-US" sz="800" kern="100" dirty="0">
                          <a:effectLst/>
                          <a:hlinkClick r:id="rId8"/>
                        </a:rPr>
                        <a:t>“Network slicing orchestration and management:”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Ongoing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Apr-2018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2138353760"/>
                  </a:ext>
                </a:extLst>
              </a:tr>
              <a:tr h="294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Framework for multiple slice support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  <a:hlinkClick r:id="rId9"/>
                        </a:rPr>
                        <a:t>Y.3112 </a:t>
                      </a:r>
                      <a:r>
                        <a:rPr lang="en-US" sz="800" kern="100" dirty="0" smtClean="0">
                          <a:effectLst/>
                          <a:hlinkClick r:id="rId9"/>
                        </a:rPr>
                        <a:t>revision1 </a:t>
                      </a:r>
                      <a:r>
                        <a:rPr lang="en-GB" sz="800" kern="100" dirty="0">
                          <a:effectLst/>
                          <a:hlinkClick r:id="rId9"/>
                        </a:rPr>
                        <a:t>“Framework for the support of Multiple Network Slicing”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Consented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02-November-2018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2239501897"/>
                  </a:ext>
                </a:extLst>
              </a:tr>
              <a:tr h="2957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Requirements of network capability exposure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200" dirty="0" smtClean="0">
                          <a:effectLst/>
                          <a:hlinkClick r:id="rId10"/>
                        </a:rPr>
                        <a:t>Y.3105</a:t>
                      </a:r>
                      <a:r>
                        <a:rPr lang="en-US" sz="800" kern="100" dirty="0" smtClean="0">
                          <a:effectLst/>
                          <a:hlinkClick r:id="rId10"/>
                        </a:rPr>
                        <a:t> </a:t>
                      </a:r>
                      <a:r>
                        <a:rPr lang="en-US" sz="800" kern="100" dirty="0">
                          <a:effectLst/>
                          <a:hlinkClick r:id="rId10"/>
                        </a:rPr>
                        <a:t>“Requirements of network capability exposure in IMT-2020 networks”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Consented</a:t>
                      </a: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02-November-2018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1803104706"/>
                  </a:ext>
                </a:extLst>
              </a:tr>
              <a:tr h="282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Potential directions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 smtClean="0">
                          <a:effectLst/>
                          <a:hlinkClick r:id="rId11"/>
                        </a:rPr>
                        <a:t>Y.3150 </a:t>
                      </a:r>
                      <a:r>
                        <a:rPr lang="en-US" sz="800" kern="100" dirty="0">
                          <a:effectLst/>
                          <a:hlinkClick r:id="rId11"/>
                        </a:rPr>
                        <a:t>“High level technical characteristic of network </a:t>
                      </a:r>
                      <a:r>
                        <a:rPr lang="en-US" sz="800" kern="100" dirty="0" err="1">
                          <a:effectLst/>
                          <a:hlinkClick r:id="rId11"/>
                        </a:rPr>
                        <a:t>softwarization</a:t>
                      </a:r>
                      <a:r>
                        <a:rPr lang="en-US" sz="800" kern="100" dirty="0">
                          <a:effectLst/>
                          <a:hlinkClick r:id="rId11"/>
                        </a:rPr>
                        <a:t> for IMT-2020”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Published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17 November-2017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4108677284"/>
                  </a:ext>
                </a:extLst>
              </a:tr>
              <a:tr h="3488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Autonomic Networks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800" kern="100" dirty="0" smtClean="0">
                          <a:effectLst/>
                          <a:hlinkClick r:id="rId12"/>
                        </a:rPr>
                        <a:t>Y.3324 </a:t>
                      </a:r>
                      <a:r>
                        <a:rPr lang="en-GB" sz="800" kern="100" dirty="0">
                          <a:effectLst/>
                          <a:hlinkClick r:id="rId12"/>
                        </a:rPr>
                        <a:t>”Requirements and Architectural Framework for Autonomic Management and Control of IMT-2020 Networks”</a:t>
                      </a:r>
                      <a:endParaRPr lang="en-GB" sz="800" dirty="0">
                        <a:effectLst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it-IT" sz="800" kern="100" dirty="0" err="1">
                          <a:effectLst/>
                        </a:rPr>
                        <a:t>Consented</a:t>
                      </a:r>
                      <a:endParaRPr lang="en-GB" sz="800" dirty="0">
                        <a:effectLst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it-IT" sz="800" kern="100" dirty="0">
                          <a:effectLst/>
                        </a:rPr>
                        <a:t>02-November-2108</a:t>
                      </a:r>
                      <a:endParaRPr lang="en-GB" sz="800" dirty="0">
                        <a:effectLst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3306697098"/>
                  </a:ext>
                </a:extLst>
              </a:tr>
              <a:tr h="2354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800" kern="100" dirty="0" smtClean="0">
                          <a:effectLst/>
                          <a:hlinkClick r:id="rId13"/>
                        </a:rPr>
                        <a:t>Y.3152 </a:t>
                      </a:r>
                      <a:r>
                        <a:rPr lang="en-GB" sz="800" kern="100" dirty="0">
                          <a:effectLst/>
                          <a:hlinkClick r:id="rId13"/>
                        </a:rPr>
                        <a:t>“Advanced Data Plane Programmability for IMT-2020”</a:t>
                      </a:r>
                      <a:endParaRPr lang="en-GB" sz="800" dirty="0">
                        <a:effectLst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Ongoing</a:t>
                      </a:r>
                      <a:endParaRPr lang="en-GB" sz="800" dirty="0">
                        <a:effectLst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>
                          <a:effectLst/>
                        </a:rPr>
                        <a:t>2019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1964555708"/>
                  </a:ext>
                </a:extLst>
              </a:tr>
              <a:tr h="224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 smtClean="0">
                          <a:effectLst/>
                          <a:hlinkClick r:id="rId14"/>
                        </a:rPr>
                        <a:t>Y.IMT2020-CEF </a:t>
                      </a:r>
                      <a:r>
                        <a:rPr lang="en-US" sz="800" kern="100" dirty="0">
                          <a:effectLst/>
                          <a:hlinkClick r:id="rId14"/>
                        </a:rPr>
                        <a:t>“Network capability exposure function in IMT-2020 networks”</a:t>
                      </a:r>
                      <a:endParaRPr lang="en-GB" sz="800" dirty="0">
                        <a:effectLst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Ongoing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2019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432756123"/>
                  </a:ext>
                </a:extLst>
              </a:tr>
              <a:tr h="250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 Business Models</a:t>
                      </a: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 smtClean="0">
                          <a:effectLst/>
                          <a:hlinkClick r:id="rId15"/>
                        </a:rPr>
                        <a:t>Y.3103 </a:t>
                      </a:r>
                      <a:r>
                        <a:rPr lang="en-US" sz="800" kern="100" dirty="0">
                          <a:effectLst/>
                          <a:hlinkClick r:id="rId15"/>
                        </a:rPr>
                        <a:t>“Business models of IMT-2020”</a:t>
                      </a:r>
                      <a:endParaRPr lang="en-GB" sz="800" dirty="0">
                        <a:effectLst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it-IT" sz="800" kern="100" dirty="0" err="1">
                          <a:effectLst/>
                        </a:rPr>
                        <a:t>Published</a:t>
                      </a:r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800" kern="100" dirty="0">
                          <a:effectLst/>
                        </a:rPr>
                        <a:t>27-July-2018</a:t>
                      </a:r>
                      <a:endParaRPr lang="en-GB" sz="800" dirty="0">
                        <a:effectLst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xmlns="" val="18252657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8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2201"/>
            <a:ext cx="8229600" cy="743638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solidFill>
                  <a:srgbClr val="4BACC6">
                    <a:lumMod val="75000"/>
                  </a:srgbClr>
                </a:solidFill>
              </a:rPr>
              <a:t/>
            </a:r>
            <a:br>
              <a:rPr lang="en-GB" sz="2800" dirty="0" smtClean="0">
                <a:solidFill>
                  <a:srgbClr val="4BACC6">
                    <a:lumMod val="75000"/>
                  </a:srgbClr>
                </a:solidFill>
              </a:rPr>
            </a:br>
            <a:r>
              <a:rPr lang="en-GB" sz="2800" dirty="0" smtClean="0">
                <a:solidFill>
                  <a:srgbClr val="4BACC6">
                    <a:lumMod val="75000"/>
                  </a:srgbClr>
                </a:solidFill>
              </a:rPr>
              <a:t>Technology </a:t>
            </a:r>
            <a:r>
              <a:rPr lang="en-GB" sz="2800" dirty="0">
                <a:solidFill>
                  <a:srgbClr val="4BACC6">
                    <a:lumMod val="75000"/>
                  </a:srgbClr>
                </a:solidFill>
              </a:rPr>
              <a:t>Package: </a:t>
            </a:r>
            <a:r>
              <a:rPr lang="en-GB" sz="2800" dirty="0" err="1">
                <a:solidFill>
                  <a:srgbClr val="4BACC6">
                    <a:lumMod val="75000"/>
                  </a:srgbClr>
                </a:solidFill>
              </a:rPr>
              <a:t>Softwarization</a:t>
            </a:r>
            <a:r>
              <a:rPr lang="en-GB" sz="2800" dirty="0">
                <a:solidFill>
                  <a:srgbClr val="4BACC6">
                    <a:lumMod val="75000"/>
                  </a:srgbClr>
                </a:solidFill>
              </a:rPr>
              <a:t> 2/2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83103"/>
              </p:ext>
            </p:extLst>
          </p:nvPr>
        </p:nvGraphicFramePr>
        <p:xfrm>
          <a:off x="1411941" y="611436"/>
          <a:ext cx="6293225" cy="429473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68273"/>
                <a:gridCol w="3425604"/>
                <a:gridCol w="773206"/>
                <a:gridCol w="726142"/>
              </a:tblGrid>
              <a:tr h="403054"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900" b="1" dirty="0">
                          <a:effectLst/>
                        </a:rPr>
                        <a:t>Area</a:t>
                      </a:r>
                      <a:endParaRPr lang="en-GB" sz="900" b="1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900" b="1" dirty="0">
                          <a:effectLst/>
                        </a:rPr>
                        <a:t>Full title of document</a:t>
                      </a:r>
                      <a:endParaRPr lang="en-GB" sz="900" b="1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900" b="1">
                          <a:effectLst/>
                        </a:rPr>
                        <a:t>Status</a:t>
                      </a:r>
                      <a:r>
                        <a:rPr lang="fr-FR" sz="900" b="1">
                          <a:effectLst/>
                        </a:rPr>
                        <a:t/>
                      </a:r>
                      <a:br>
                        <a:rPr lang="fr-FR" sz="900" b="1">
                          <a:effectLst/>
                        </a:rPr>
                      </a:br>
                      <a:r>
                        <a:rPr lang="en-US" sz="900" b="1">
                          <a:effectLst/>
                        </a:rPr>
                        <a:t>(June 2109)</a:t>
                      </a:r>
                      <a:endParaRPr lang="en-GB" sz="900" b="1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 b="1" dirty="0">
                          <a:effectLst/>
                        </a:rPr>
                        <a:t>Approved/</a:t>
                      </a:r>
                      <a:r>
                        <a:rPr lang="fr-FR" sz="900" b="1" dirty="0">
                          <a:effectLst/>
                        </a:rPr>
                        <a:t/>
                      </a:r>
                      <a:br>
                        <a:rPr lang="fr-FR" sz="900" b="1" dirty="0">
                          <a:effectLst/>
                        </a:rPr>
                      </a:br>
                      <a:r>
                        <a:rPr lang="en-US" sz="900" b="1" dirty="0">
                          <a:effectLst/>
                        </a:rPr>
                        <a:t>Planned</a:t>
                      </a:r>
                      <a:endParaRPr lang="en-GB" sz="900" b="1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</a:tr>
              <a:tr h="270959"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SDN 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 dirty="0">
                          <a:effectLst/>
                          <a:hlinkClick r:id="rId2"/>
                        </a:rPr>
                        <a:t>Y.IMT2020-ESDP  “Enhanced SDN Data Plane for IMT-2020”</a:t>
                      </a:r>
                      <a:endParaRPr lang="en-GB" sz="8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800">
                          <a:effectLst/>
                        </a:rPr>
                        <a:t>New WI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March 2019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</a:tr>
              <a:tr h="403054"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SDN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>
                          <a:effectLst/>
                          <a:hlinkClick r:id="rId3"/>
                        </a:rPr>
                        <a:t>Y.3MO “</a:t>
                      </a:r>
                      <a:r>
                        <a:rPr lang="en-US" sz="800" u="sng">
                          <a:effectLst/>
                          <a:hlinkClick r:id="rId3"/>
                        </a:rPr>
                        <a:t>Requirements and Architectural Framework of Multi-layer, Multi-Domain, Multi-Technology Orchestration”</a:t>
                      </a:r>
                      <a:endParaRPr lang="en-GB" sz="8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Ongoing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July 2018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</a:tr>
              <a:tr h="403054"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Management and orchestration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 dirty="0">
                          <a:effectLst/>
                          <a:hlinkClick r:id="rId4"/>
                        </a:rPr>
                        <a:t> </a:t>
                      </a:r>
                      <a:r>
                        <a:rPr lang="en-GB" sz="800" u="sng" dirty="0" err="1" smtClean="0">
                          <a:effectLst/>
                          <a:hlinkClick r:id="rId4"/>
                        </a:rPr>
                        <a:t>Y.NetSoft</a:t>
                      </a:r>
                      <a:r>
                        <a:rPr lang="en-GB" sz="800" u="sng" dirty="0" smtClean="0">
                          <a:effectLst/>
                          <a:hlinkClick r:id="rId4"/>
                        </a:rPr>
                        <a:t>-SSMO </a:t>
                      </a:r>
                      <a:r>
                        <a:rPr lang="en-GB" sz="800" u="sng" dirty="0">
                          <a:effectLst/>
                          <a:hlinkClick r:id="rId4"/>
                        </a:rPr>
                        <a:t>“</a:t>
                      </a:r>
                      <a:r>
                        <a:rPr lang="en-US" sz="800" u="sng" dirty="0">
                          <a:effectLst/>
                          <a:hlinkClick r:id="rId4"/>
                        </a:rPr>
                        <a:t>Scalable service management and orchestration framework in IMT-2020”</a:t>
                      </a:r>
                      <a:endParaRPr lang="en-GB" sz="8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800">
                          <a:effectLst/>
                        </a:rPr>
                        <a:t>New WI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March 2019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</a:tr>
              <a:tr h="403054"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Slicing and SDN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u="sng" dirty="0" smtClean="0">
                          <a:effectLst/>
                          <a:hlinkClick r:id="rId5"/>
                        </a:rPr>
                        <a:t>Y.3151 </a:t>
                      </a:r>
                      <a:r>
                        <a:rPr lang="en-US" sz="800" u="sng" dirty="0">
                          <a:effectLst/>
                          <a:hlinkClick r:id="rId5"/>
                        </a:rPr>
                        <a:t>“High level architectural model of network slice support for IMT-2020 - Part: SDN”</a:t>
                      </a:r>
                      <a:endParaRPr lang="en-GB" sz="8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Consented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</a:rPr>
                        <a:t>March 2019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</a:tr>
              <a:tr h="403054"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Multi access network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u="sng" dirty="0" smtClean="0">
                          <a:effectLst/>
                          <a:hlinkClick r:id="rId6"/>
                        </a:rPr>
                        <a:t>Y.LSMEC </a:t>
                      </a:r>
                      <a:r>
                        <a:rPr lang="en-US" sz="800" u="sng" dirty="0">
                          <a:effectLst/>
                          <a:hlinkClick r:id="rId6"/>
                        </a:rPr>
                        <a:t>“Local shunting for multi-access edge computing in IMT-2020 networks</a:t>
                      </a:r>
                      <a:r>
                        <a:rPr lang="en-US" sz="800" u="sng" dirty="0">
                          <a:effectLst/>
                          <a:hlinkClick r:id="rId5"/>
                        </a:rPr>
                        <a:t>”</a:t>
                      </a:r>
                      <a:endParaRPr lang="en-GB" sz="8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New WI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October 2021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</a:tr>
              <a:tr h="535150"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Machine Learning</a:t>
                      </a:r>
                      <a:endParaRPr lang="en-GB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u="sng" dirty="0" smtClean="0">
                          <a:effectLst/>
                          <a:hlinkClick r:id="rId7"/>
                        </a:rPr>
                        <a:t>Supplement </a:t>
                      </a:r>
                      <a:r>
                        <a:rPr lang="en-US" sz="800" u="sng" dirty="0">
                          <a:effectLst/>
                          <a:hlinkClick r:id="rId7"/>
                        </a:rPr>
                        <a:t>to ITU-T Y.317X series "Machine learning in future networks including IMT-2020: use cases " Y.ML-IMT2020-Use-Cases</a:t>
                      </a:r>
                      <a:endParaRPr lang="en-GB" sz="8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New WI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October 2019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</a:tr>
              <a:tr h="535150"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Machine Learning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 dirty="0" smtClean="0">
                          <a:effectLst/>
                          <a:hlinkClick r:id="rId8"/>
                        </a:rPr>
                        <a:t>Y.ML-IMT2020-Intelligence-level </a:t>
                      </a:r>
                      <a:r>
                        <a:rPr lang="en-US" sz="800" u="sng" dirty="0">
                          <a:effectLst/>
                          <a:hlinkClick r:id="rId8"/>
                        </a:rPr>
                        <a:t>"Method for evaluating intelligence level of future networks including IMT-2020“</a:t>
                      </a:r>
                      <a:endParaRPr lang="en-GB" sz="8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New WI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October 2019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</a:tr>
              <a:tr h="535150"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Machine Learning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u="sng" dirty="0" smtClean="0">
                          <a:effectLst/>
                          <a:hlinkClick r:id="rId9"/>
                        </a:rPr>
                        <a:t>Y.ML-IMT2020-Data-Handling </a:t>
                      </a:r>
                      <a:r>
                        <a:rPr lang="en-US" sz="800" u="sng" dirty="0">
                          <a:effectLst/>
                          <a:hlinkClick r:id="rId9"/>
                        </a:rPr>
                        <a:t>"Framework for data handling to enable machine learning in future networks including IMT 2020“</a:t>
                      </a:r>
                      <a:endParaRPr lang="en-GB" sz="8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New WI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October 2019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</a:tr>
              <a:tr h="403054">
                <a:tc>
                  <a:txBody>
                    <a:bodyPr/>
                    <a:lstStyle/>
                    <a:p>
                      <a:pPr marR="15113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Machine Learning</a:t>
                      </a:r>
                      <a:endParaRPr lang="en-GB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u="sng" dirty="0" smtClean="0">
                          <a:effectLst/>
                          <a:hlinkClick r:id="rId10"/>
                        </a:rPr>
                        <a:t>Y.3172 </a:t>
                      </a:r>
                      <a:r>
                        <a:rPr lang="en-GB" sz="800" u="sng" dirty="0">
                          <a:effectLst/>
                          <a:hlinkClick r:id="rId10"/>
                        </a:rPr>
                        <a:t>“</a:t>
                      </a:r>
                      <a:r>
                        <a:rPr lang="en-US" sz="800" u="sng" dirty="0">
                          <a:effectLst/>
                          <a:hlinkClick r:id="rId10"/>
                        </a:rPr>
                        <a:t>Architectural framework for machine learning in future networks including IMT-2020”</a:t>
                      </a:r>
                      <a:endParaRPr lang="en-GB" sz="8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>
                          <a:effectLst/>
                        </a:rPr>
                        <a:t>Consented</a:t>
                      </a:r>
                      <a:endParaRPr lang="en-GB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  <a:tc>
                  <a:txBody>
                    <a:bodyPr/>
                    <a:lstStyle/>
                    <a:p>
                      <a:pPr marR="15113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dirty="0">
                          <a:effectLst/>
                        </a:rPr>
                        <a:t>June 2019</a:t>
                      </a:r>
                      <a:endParaRPr lang="en-GB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75" marR="20075" marT="4684" marB="0" anchor="ctr"/>
                </a:tc>
              </a:tr>
            </a:tbl>
          </a:graphicData>
        </a:graphic>
      </p:graphicFrame>
      <p:sp>
        <p:nvSpPr>
          <p:cNvPr id="7" name="Rectangle 1">
            <a:hlinkClick r:id="rId10"/>
          </p:cNvPr>
          <p:cNvSpPr>
            <a:spLocks noChangeArrowheads="1"/>
          </p:cNvSpPr>
          <p:nvPr/>
        </p:nvSpPr>
        <p:spPr bwMode="auto">
          <a:xfrm>
            <a:off x="-3560173" y="-125363"/>
            <a:ext cx="16195137" cy="66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460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02" y="165555"/>
            <a:ext cx="8997696" cy="705627"/>
          </a:xfrm>
        </p:spPr>
        <p:txBody>
          <a:bodyPr>
            <a:noAutofit/>
          </a:bodyPr>
          <a:lstStyle/>
          <a:p>
            <a:pPr algn="l"/>
            <a:r>
              <a:rPr lang="en-GB" sz="3200" dirty="0">
                <a:solidFill>
                  <a:schemeClr val="tx2"/>
                </a:solidFill>
              </a:rPr>
              <a:t>                   </a:t>
            </a:r>
            <a:r>
              <a:rPr lang="en-GB" sz="3200" dirty="0">
                <a:solidFill>
                  <a:schemeClr val="accent5">
                    <a:lumMod val="75000"/>
                  </a:schemeClr>
                </a:solidFill>
              </a:rPr>
              <a:t>Technology Package: FMC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751013"/>
              </p:ext>
            </p:extLst>
          </p:nvPr>
        </p:nvGraphicFramePr>
        <p:xfrm>
          <a:off x="1100565" y="829547"/>
          <a:ext cx="6993806" cy="387493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407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817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512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2003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2932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Area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Full title of document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Status</a:t>
                      </a:r>
                      <a:r>
                        <a:rPr lang="fr-FR" sz="900" b="1" kern="1200" dirty="0"/>
                        <a:t/>
                      </a:r>
                      <a:br>
                        <a:rPr lang="fr-FR" sz="900" b="1" kern="1200" dirty="0"/>
                      </a:br>
                      <a:r>
                        <a:rPr lang="en-US" sz="900" b="1" kern="100" dirty="0"/>
                        <a:t>(June 2109)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it-IT" sz="900" b="1" u="none" strike="noStrike" kern="1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Approved/</a:t>
                      </a:r>
                      <a:r>
                        <a:rPr kumimoji="0" lang="fr-FR" sz="9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/>
                      </a:r>
                      <a:br>
                        <a:rPr kumimoji="0" lang="fr-FR" sz="9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kumimoji="0" lang="en-US" sz="900" b="1" u="none" strike="noStrike" kern="1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Planned</a:t>
                      </a:r>
                      <a:endParaRPr kumimoji="0" lang="fr-FR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226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>
                          <a:latin typeface="+mn-lt"/>
                        </a:rPr>
                        <a:t>Requirements</a:t>
                      </a:r>
                      <a:r>
                        <a:rPr lang="fr-FR" sz="800" kern="100" dirty="0">
                          <a:latin typeface="+mn-lt"/>
                        </a:rPr>
                        <a:t> for FMC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en-GB" sz="800" u="none" strike="noStrike" kern="1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 </a:t>
                      </a:r>
                      <a:r>
                        <a:rPr kumimoji="0" lang="en-GB" sz="800" u="none" strike="noStrike" kern="100" cap="none" spc="0" normalizeH="0" baseline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hlinkClick r:id="rId3"/>
                        </a:rPr>
                        <a:t>Y.3130 </a:t>
                      </a:r>
                      <a:r>
                        <a:rPr kumimoji="0" lang="en-GB" sz="800" u="none" strike="noStrike" kern="1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3"/>
                        </a:rPr>
                        <a:t>“Requirements of IMT-2020 fixed- mobile convergence”</a:t>
                      </a:r>
                      <a:endParaRPr kumimoji="0" lang="en-GB" sz="800" b="1" i="0" u="none" strike="noStrike" kern="1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fr-FR" sz="800" u="none" strike="noStrike" kern="100" cap="none" spc="0" normalizeH="0" baseline="0" dirty="0" err="1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Consented</a:t>
                      </a:r>
                      <a:endParaRPr kumimoji="0" lang="fr-FR" sz="800" b="1" i="0" u="none" strike="noStrike" kern="1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17 Nov-2017</a:t>
                      </a:r>
                      <a:endParaRPr kumimoji="0" lang="fr-FR" sz="800" b="1" i="0" u="none" strike="noStrike" kern="1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67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>
                          <a:latin typeface="+mn-lt"/>
                        </a:rPr>
                        <a:t>Arch</a:t>
                      </a:r>
                      <a:r>
                        <a:rPr lang="fr-FR" sz="800" kern="100" dirty="0">
                          <a:latin typeface="+mn-lt"/>
                        </a:rPr>
                        <a:t> for FMC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800" kern="100" dirty="0">
                          <a:hlinkClick r:id="rId4"/>
                        </a:rPr>
                        <a:t>ITU-T Y.3131 </a:t>
                      </a:r>
                      <a:r>
                        <a:rPr lang="en-US" sz="800" kern="100" baseline="0" dirty="0" smtClean="0">
                          <a:hlinkClick r:id="rId4"/>
                        </a:rPr>
                        <a:t>“</a:t>
                      </a:r>
                      <a:r>
                        <a:rPr lang="en-US" sz="800" kern="100" dirty="0" smtClean="0">
                          <a:hlinkClick r:id="rId4"/>
                        </a:rPr>
                        <a:t>Functional </a:t>
                      </a:r>
                      <a:r>
                        <a:rPr lang="en-US" sz="800" kern="100" dirty="0">
                          <a:hlinkClick r:id="rId4"/>
                        </a:rPr>
                        <a:t>architecture for supporting fixed mobile convergence in IMT-2020 </a:t>
                      </a:r>
                      <a:r>
                        <a:rPr lang="en-US" sz="800" kern="100" dirty="0" smtClean="0">
                          <a:hlinkClick r:id="rId4"/>
                        </a:rPr>
                        <a:t>networks</a:t>
                      </a:r>
                      <a:r>
                        <a:rPr lang="en-US" sz="800" kern="100" baseline="0" dirty="0" smtClean="0">
                          <a:hlinkClick r:id="rId4"/>
                        </a:rPr>
                        <a:t>”</a:t>
                      </a:r>
                      <a:r>
                        <a:rPr lang="en-US" sz="800" kern="100" baseline="0" dirty="0" smtClean="0"/>
                        <a:t/>
                      </a:r>
                      <a:br>
                        <a:rPr lang="en-US" sz="800" kern="100" baseline="0" dirty="0" smtClean="0"/>
                      </a:b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00" dirty="0" err="1"/>
                        <a:t>Ongoing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/>
                        <a:t>Nov-2018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0586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>
                          <a:latin typeface="+mn-lt"/>
                        </a:rPr>
                        <a:t>Mobility</a:t>
                      </a:r>
                      <a:r>
                        <a:rPr lang="fr-FR" sz="800" kern="100" dirty="0">
                          <a:latin typeface="+mn-lt"/>
                        </a:rPr>
                        <a:t> management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>
                          <a:hlinkClick r:id="rId5"/>
                        </a:rPr>
                        <a:t>Y.MM-RN </a:t>
                      </a:r>
                      <a:r>
                        <a:rPr lang="en-US" sz="800" kern="100" baseline="0" dirty="0" smtClean="0">
                          <a:hlinkClick r:id="rId4"/>
                        </a:rPr>
                        <a:t>“</a:t>
                      </a:r>
                      <a:r>
                        <a:rPr lang="en-GB" sz="800" kern="100" dirty="0" smtClean="0">
                          <a:hlinkClick r:id="rId5"/>
                        </a:rPr>
                        <a:t>Mobility </a:t>
                      </a:r>
                      <a:r>
                        <a:rPr lang="en-GB" sz="800" kern="100" dirty="0">
                          <a:hlinkClick r:id="rId5"/>
                        </a:rPr>
                        <a:t>management framework over reconfigurable </a:t>
                      </a:r>
                      <a:r>
                        <a:rPr lang="en-GB" sz="800" kern="100" dirty="0" smtClean="0">
                          <a:hlinkClick r:id="rId5"/>
                        </a:rPr>
                        <a:t>networks</a:t>
                      </a:r>
                      <a:r>
                        <a:rPr lang="en-US" sz="800" kern="100" baseline="0" dirty="0" smtClean="0">
                          <a:hlinkClick r:id="rId4"/>
                        </a:rPr>
                        <a:t>”</a:t>
                      </a:r>
                      <a:r>
                        <a:rPr lang="en-US" sz="800" kern="100" baseline="0" dirty="0" smtClean="0"/>
                        <a:t/>
                      </a:r>
                      <a:br>
                        <a:rPr lang="en-US" sz="800" kern="100" baseline="0" dirty="0" smtClean="0"/>
                      </a:b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00" dirty="0" err="1"/>
                        <a:t>Ongoing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/>
                        <a:t>Nov-2018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32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00" dirty="0" err="1">
                          <a:latin typeface="+mn-lt"/>
                        </a:rPr>
                        <a:t>Mobility</a:t>
                      </a:r>
                      <a:r>
                        <a:rPr lang="fr-FR" sz="800" kern="100" dirty="0">
                          <a:latin typeface="+mn-lt"/>
                        </a:rPr>
                        <a:t> management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>
                          <a:hlinkClick r:id="rId6"/>
                        </a:rPr>
                        <a:t>Y.FMC-MM</a:t>
                      </a:r>
                      <a:r>
                        <a:rPr lang="fr-FR" sz="800" kern="100" baseline="0" dirty="0" smtClean="0">
                          <a:hlinkClick r:id="rId6"/>
                        </a:rPr>
                        <a:t> </a:t>
                      </a:r>
                      <a:r>
                        <a:rPr lang="en-US" sz="800" kern="100" baseline="0" dirty="0" smtClean="0">
                          <a:hlinkClick r:id="rId4"/>
                        </a:rPr>
                        <a:t>“</a:t>
                      </a:r>
                      <a:r>
                        <a:rPr lang="en-GB" sz="800" kern="100" dirty="0" smtClean="0">
                          <a:hlinkClick r:id="rId6"/>
                        </a:rPr>
                        <a:t>Mobility </a:t>
                      </a:r>
                      <a:r>
                        <a:rPr lang="en-GB" sz="800" kern="100" dirty="0">
                          <a:hlinkClick r:id="rId6"/>
                        </a:rPr>
                        <a:t>management for fixed mobile convergence in IMT-2020 </a:t>
                      </a:r>
                      <a:r>
                        <a:rPr lang="en-GB" sz="800" kern="100" dirty="0" smtClean="0">
                          <a:hlinkClick r:id="rId6"/>
                        </a:rPr>
                        <a:t>networks</a:t>
                      </a:r>
                      <a:r>
                        <a:rPr lang="en-US" sz="800" kern="100" baseline="0" dirty="0" smtClean="0">
                          <a:hlinkClick r:id="rId4"/>
                        </a:rPr>
                        <a:t>“</a:t>
                      </a:r>
                      <a:r>
                        <a:rPr lang="en-US" sz="800" kern="100" baseline="0" dirty="0" smtClean="0"/>
                        <a:t/>
                      </a:r>
                      <a:br>
                        <a:rPr lang="en-US" sz="800" kern="100" baseline="0" dirty="0" smtClean="0"/>
                      </a:b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00" dirty="0" err="1"/>
                        <a:t>Ongoing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/>
                        <a:t>2019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2932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>
                          <a:latin typeface="+mn-lt"/>
                        </a:rPr>
                        <a:t>Requirements</a:t>
                      </a:r>
                      <a:r>
                        <a:rPr lang="fr-FR" sz="800" kern="100" dirty="0">
                          <a:latin typeface="+mn-lt"/>
                        </a:rPr>
                        <a:t> on </a:t>
                      </a:r>
                      <a:r>
                        <a:rPr lang="fr-FR" sz="800" kern="100" dirty="0" err="1">
                          <a:latin typeface="+mn-lt"/>
                        </a:rPr>
                        <a:t>mgm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00" dirty="0" smtClean="0">
                          <a:hlinkClick r:id="rId7"/>
                        </a:rPr>
                        <a:t>Y.FMC-MO-</a:t>
                      </a:r>
                      <a:r>
                        <a:rPr lang="en-GB" sz="800" kern="100" dirty="0" err="1" smtClean="0">
                          <a:hlinkClick r:id="rId7"/>
                        </a:rPr>
                        <a:t>req</a:t>
                      </a:r>
                      <a:r>
                        <a:rPr lang="en-GB" sz="800" kern="100" baseline="0" dirty="0" smtClean="0">
                          <a:hlinkClick r:id="rId7"/>
                        </a:rPr>
                        <a:t> </a:t>
                      </a:r>
                      <a:r>
                        <a:rPr lang="en-GB" sz="800" kern="100" dirty="0" smtClean="0">
                          <a:hlinkClick r:id="rId7"/>
                        </a:rPr>
                        <a:t>“IMT-2020 </a:t>
                      </a:r>
                      <a:r>
                        <a:rPr lang="en-GB" sz="800" kern="100" dirty="0">
                          <a:hlinkClick r:id="rId7"/>
                        </a:rPr>
                        <a:t>FMC functional requirements for management and orchestration”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/>
                        <a:t>Ongoing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/>
                        <a:t>Nov-2018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9879"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>
                          <a:latin typeface="+mn-lt"/>
                        </a:rPr>
                        <a:t>Service </a:t>
                      </a:r>
                      <a:r>
                        <a:rPr lang="fr-FR" sz="800" kern="100" dirty="0" err="1">
                          <a:latin typeface="+mn-lt"/>
                        </a:rPr>
                        <a:t>scheduling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en-GB" sz="800" kern="100" dirty="0" smtClean="0">
                          <a:hlinkClick r:id="rId8"/>
                        </a:rPr>
                        <a:t>Y.FMC-SS </a:t>
                      </a:r>
                      <a:r>
                        <a:rPr lang="en-GB" sz="800" kern="100" dirty="0">
                          <a:hlinkClick r:id="rId8"/>
                        </a:rPr>
                        <a:t>“Service scheduling for supporting FMC in IMT-2020 network</a:t>
                      </a:r>
                      <a:r>
                        <a:rPr lang="en-GB" sz="800" kern="100" dirty="0" smtClean="0">
                          <a:hlinkClick r:id="rId8"/>
                        </a:rPr>
                        <a:t>”</a:t>
                      </a:r>
                      <a:endParaRPr lang="en-US" sz="800" kern="100" dirty="0"/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/>
                        <a:t>Ongoing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/>
                        <a:t>2019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1678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00" dirty="0">
                          <a:latin typeface="+mn-lt"/>
                        </a:rPr>
                        <a:t>Capability exposure </a:t>
                      </a:r>
                      <a:endParaRPr lang="fr-FR" sz="800" dirty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00" dirty="0" smtClean="0">
                          <a:hlinkClick r:id="rId9"/>
                        </a:rPr>
                        <a:t/>
                      </a:r>
                      <a:br>
                        <a:rPr lang="en-GB" sz="800" kern="100" dirty="0" smtClean="0">
                          <a:hlinkClick r:id="rId9"/>
                        </a:rPr>
                      </a:br>
                      <a:r>
                        <a:rPr lang="en-GB" sz="800" kern="100" dirty="0" smtClean="0">
                          <a:hlinkClick r:id="rId9"/>
                        </a:rPr>
                        <a:t>Y.FMC-CE</a:t>
                      </a:r>
                      <a:r>
                        <a:rPr lang="en-GB" sz="800" kern="100" baseline="0" dirty="0" smtClean="0">
                          <a:hlinkClick r:id="rId9"/>
                        </a:rPr>
                        <a:t> </a:t>
                      </a:r>
                      <a:r>
                        <a:rPr lang="en-GB" sz="800" kern="100" dirty="0">
                          <a:hlinkClick r:id="rId9"/>
                        </a:rPr>
                        <a:t>“Capability exposure enhancement for supporting FMC in IMT-2020 network</a:t>
                      </a:r>
                      <a:r>
                        <a:rPr lang="en-GB" sz="800" kern="100" dirty="0" smtClean="0">
                          <a:hlinkClick r:id="rId9"/>
                        </a:rPr>
                        <a:t>”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/>
                        <a:t>Ongoing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/>
                        <a:t>2019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00" dirty="0" smtClean="0">
                          <a:latin typeface="+mn-lt"/>
                        </a:rPr>
                        <a:t/>
                      </a:r>
                      <a:br>
                        <a:rPr lang="fr-FR" sz="800" kern="100" dirty="0" smtClean="0">
                          <a:latin typeface="+mn-lt"/>
                        </a:rPr>
                      </a:br>
                      <a:r>
                        <a:rPr lang="fr-FR" sz="800" kern="100" dirty="0" err="1" smtClean="0">
                          <a:latin typeface="+mn-lt"/>
                        </a:rPr>
                        <a:t>Mobility</a:t>
                      </a:r>
                      <a:r>
                        <a:rPr lang="fr-FR" sz="800" kern="100" dirty="0" smtClean="0">
                          <a:latin typeface="+mn-lt"/>
                        </a:rPr>
                        <a:t> management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kumimoji="0" lang="fr-FR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0"/>
                        </a:rPr>
                        <a:t/>
                      </a:r>
                      <a:br>
                        <a:rPr kumimoji="0" lang="fr-FR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0"/>
                        </a:rPr>
                      </a:br>
                      <a:r>
                        <a:rPr kumimoji="0" lang="fr-FR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0"/>
                        </a:rPr>
                        <a:t>Y.Suppl.MM-SDN </a:t>
                      </a:r>
                      <a:r>
                        <a:rPr kumimoji="0" lang="en-US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0"/>
                        </a:rPr>
                        <a:t> </a:t>
                      </a:r>
                      <a:r>
                        <a:rPr lang="en-US" sz="800" kern="100" baseline="0" dirty="0" smtClean="0">
                          <a:hlinkClick r:id="rId10"/>
                        </a:rPr>
                        <a:t>“</a:t>
                      </a:r>
                      <a:r>
                        <a:rPr kumimoji="0" lang="en-US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0"/>
                        </a:rPr>
                        <a:t>Supplement </a:t>
                      </a:r>
                      <a:r>
                        <a:rPr kumimoji="0" lang="en-US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0"/>
                        </a:rPr>
                        <a:t>on use cases of mobility management over </a:t>
                      </a:r>
                      <a:r>
                        <a:rPr kumimoji="0" lang="en-US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0"/>
                        </a:rPr>
                        <a:t>SDN”</a:t>
                      </a:r>
                      <a:endParaRPr kumimoji="0" lang="fr-FR" sz="800" u="none" strike="noStrike" kern="1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/>
                        <a:t>Ongoing</a:t>
                      </a:r>
                      <a:endParaRPr kumimoji="0" lang="fr-FR" sz="800" u="none" strike="noStrike" kern="1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March 2019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734055995"/>
                  </a:ext>
                </a:extLst>
              </a:tr>
              <a:tr h="33293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00" dirty="0">
                          <a:latin typeface="+mn-lt"/>
                        </a:rPr>
                        <a:t>Session </a:t>
                      </a:r>
                      <a:r>
                        <a:rPr lang="fr-FR" sz="800" kern="100" dirty="0" smtClean="0">
                          <a:latin typeface="+mn-lt"/>
                        </a:rPr>
                        <a:t>management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fr-FR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1"/>
                        </a:rPr>
                        <a:t/>
                      </a:r>
                      <a:br>
                        <a:rPr kumimoji="0" lang="fr-FR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1"/>
                        </a:rPr>
                      </a:br>
                      <a:r>
                        <a:rPr kumimoji="0" lang="fr-FR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1"/>
                        </a:rPr>
                        <a:t>Y.FMC-SM </a:t>
                      </a:r>
                      <a:r>
                        <a:rPr lang="en-US" sz="800" kern="100" baseline="0" dirty="0" smtClean="0">
                          <a:hlinkClick r:id="rId11"/>
                        </a:rPr>
                        <a:t>“</a:t>
                      </a:r>
                      <a:r>
                        <a:rPr kumimoji="0" lang="en-US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1"/>
                        </a:rPr>
                        <a:t>Session </a:t>
                      </a:r>
                      <a:r>
                        <a:rPr kumimoji="0" lang="en-US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1"/>
                        </a:rPr>
                        <a:t>management for fixed mobile convergence in IMT-2020 </a:t>
                      </a:r>
                      <a:r>
                        <a:rPr kumimoji="0" lang="en-US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1"/>
                        </a:rPr>
                        <a:t>networks”</a:t>
                      </a:r>
                      <a:endParaRPr kumimoji="0" lang="fr-FR" sz="800" u="none" strike="noStrike" kern="1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/>
                        <a:t>Ongoing</a:t>
                      </a:r>
                      <a:endParaRPr kumimoji="0" lang="fr-FR" sz="800" u="none" strike="noStrike" kern="1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kumimoji="0" lang="fr-FR" sz="800" u="none" strike="noStrike" kern="100" cap="none" spc="0" normalizeH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2019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3232148548"/>
                  </a:ext>
                </a:extLst>
              </a:tr>
              <a:tr h="332932"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Edge </a:t>
                      </a:r>
                      <a:r>
                        <a:rPr kumimoji="0" lang="fr-FR" sz="800" u="none" strike="noStrike" kern="100" cap="none" spc="0" normalizeH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computing</a:t>
                      </a: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for FMC 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kumimoji="0" lang="fr-FR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2"/>
                        </a:rPr>
                        <a:t>Y.FMC-EC </a:t>
                      </a:r>
                      <a:r>
                        <a:rPr lang="en-US" sz="800" kern="100" baseline="0" dirty="0" smtClean="0">
                          <a:hlinkClick r:id="rId12"/>
                        </a:rPr>
                        <a:t>“</a:t>
                      </a:r>
                      <a:r>
                        <a:rPr kumimoji="0" lang="en-US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2"/>
                        </a:rPr>
                        <a:t>Unified </a:t>
                      </a:r>
                      <a:r>
                        <a:rPr kumimoji="0" lang="en-US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2"/>
                        </a:rPr>
                        <a:t>edge computing for supporting fixed mobile convergence in IMT-2020 </a:t>
                      </a:r>
                      <a:r>
                        <a:rPr kumimoji="0" lang="en-US" sz="80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2"/>
                        </a:rPr>
                        <a:t>networks”</a:t>
                      </a:r>
                      <a:endParaRPr kumimoji="0" lang="fr-FR" sz="800" u="none" strike="noStrike" kern="1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/>
                        <a:t>Ongoing</a:t>
                      </a:r>
                      <a:endParaRPr kumimoji="0" lang="fr-FR" sz="800" u="none" strike="noStrike" kern="1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kumimoji="0" lang="fr-FR" sz="800" u="none" strike="noStrike" kern="100" cap="none" spc="0" normalizeH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October</a:t>
                      </a: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316651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59224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2" y="-544605"/>
            <a:ext cx="9058547" cy="923190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br>
              <a:rPr lang="en-GB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sz="3200" dirty="0">
                <a:solidFill>
                  <a:schemeClr val="accent5">
                    <a:lumMod val="75000"/>
                  </a:schemeClr>
                </a:solidFill>
              </a:rPr>
              <a:t>Technology Package: ICN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892068"/>
              </p:ext>
            </p:extLst>
          </p:nvPr>
        </p:nvGraphicFramePr>
        <p:xfrm>
          <a:off x="1284194" y="378583"/>
          <a:ext cx="7026089" cy="4701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2199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239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78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42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42986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Area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Full title of document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Status</a:t>
                      </a:r>
                      <a:r>
                        <a:rPr lang="fr-FR" sz="900" b="1" kern="1200" dirty="0"/>
                        <a:t/>
                      </a:r>
                      <a:br>
                        <a:rPr lang="fr-FR" sz="900" b="1" kern="1200" dirty="0"/>
                      </a:br>
                      <a:r>
                        <a:rPr lang="en-US" sz="900" b="1" kern="100" dirty="0"/>
                        <a:t>(June 2109)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it-IT" sz="900" b="1" u="none" strike="noStrike" kern="1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Approved/</a:t>
                      </a:r>
                      <a:r>
                        <a:rPr kumimoji="0" lang="fr-FR" sz="9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/>
                      </a:r>
                      <a:br>
                        <a:rPr kumimoji="0" lang="fr-FR" sz="9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kumimoji="0" lang="en-US" sz="900" b="1" u="none" strike="noStrike" kern="1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Planned</a:t>
                      </a:r>
                      <a:endParaRPr kumimoji="0" lang="fr-FR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2118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/>
                        <a:t>Data </a:t>
                      </a:r>
                      <a:r>
                        <a:rPr lang="fr-FR" sz="800" kern="100" dirty="0" err="1"/>
                        <a:t>Aware</a:t>
                      </a:r>
                      <a:r>
                        <a:rPr lang="fr-FR" sz="800" kern="100" dirty="0"/>
                        <a:t> Networking</a:t>
                      </a:r>
                      <a:endParaRPr lang="fr-FR" sz="800" b="1" kern="100" dirty="0">
                        <a:solidFill>
                          <a:srgbClr val="FF0000"/>
                        </a:solidFill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00" dirty="0" smtClean="0">
                          <a:hlinkClick r:id="rId3"/>
                        </a:rPr>
                        <a:t>Y.3071</a:t>
                      </a:r>
                      <a:r>
                        <a:rPr lang="en-GB" sz="800" kern="100" baseline="0" dirty="0" smtClean="0">
                          <a:hlinkClick r:id="rId3"/>
                        </a:rPr>
                        <a:t> </a:t>
                      </a:r>
                      <a:r>
                        <a:rPr lang="en-GB" sz="800" kern="100" dirty="0">
                          <a:hlinkClick r:id="rId3"/>
                        </a:rPr>
                        <a:t>“Data Aware Networking (Information Centric Networking) - Requirements and Capabilities”</a:t>
                      </a:r>
                      <a:endParaRPr lang="fr-FR" sz="800" b="1" kern="100" dirty="0">
                        <a:solidFill>
                          <a:srgbClr val="FF0000"/>
                        </a:solidFill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>
                          <a:latin typeface="+mn-lt"/>
                        </a:rPr>
                        <a:t>Published</a:t>
                      </a:r>
                      <a:endParaRPr lang="fr-FR" sz="800" b="1" kern="100" dirty="0">
                        <a:solidFill>
                          <a:srgbClr val="FF0000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baseline="0" dirty="0">
                          <a:latin typeface="+mn-lt"/>
                        </a:rPr>
                        <a:t>29 March 2017</a:t>
                      </a:r>
                      <a:endParaRPr lang="fr-FR" sz="800" b="1" kern="100" dirty="0">
                        <a:solidFill>
                          <a:srgbClr val="FF0000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2118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/>
                        <a:t>ICN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800" kern="1200" dirty="0">
                          <a:effectLst/>
                          <a:hlinkClick r:id="rId4"/>
                        </a:rPr>
                        <a:t>Y.3070-series supplement 47 “Information-Centric Networking - Overview, Standardization Gaps and Proof-of-Concept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dirty="0" err="1">
                          <a:latin typeface="+mn-lt"/>
                        </a:rPr>
                        <a:t>Published</a:t>
                      </a:r>
                      <a:endParaRPr lang="fr-FR" sz="800" b="1" dirty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n-lt"/>
                        </a:rPr>
                        <a:t>18-April-2018</a:t>
                      </a:r>
                      <a:endParaRPr lang="fr-FR" sz="800" dirty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2915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j-lt"/>
                          <a:ea typeface="Malgun Gothic"/>
                          <a:cs typeface="Times New Roman"/>
                        </a:rPr>
                        <a:t>ICN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800" kern="1200" dirty="0">
                          <a:effectLst/>
                          <a:hlinkClick r:id="rId5"/>
                        </a:rPr>
                        <a:t>ITU-T Y.3073  "Framework for service function chaining in ICN"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dirty="0" err="1">
                          <a:latin typeface="+mn-lt"/>
                        </a:rPr>
                        <a:t>Consented</a:t>
                      </a:r>
                      <a:endParaRPr lang="fr-FR" sz="800" b="1" dirty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n-lt"/>
                        </a:rPr>
                        <a:t>June-2019</a:t>
                      </a:r>
                      <a:endParaRPr lang="fr-FR" sz="800" dirty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360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ICN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200" dirty="0" smtClean="0">
                          <a:effectLst/>
                          <a:hlinkClick r:id="rId6"/>
                        </a:rPr>
                        <a:t>Y.ICN-</a:t>
                      </a:r>
                      <a:r>
                        <a:rPr lang="en-GB" sz="800" kern="1200" dirty="0" err="1" smtClean="0">
                          <a:effectLst/>
                          <a:hlinkClick r:id="rId6"/>
                        </a:rPr>
                        <a:t>ReqN</a:t>
                      </a:r>
                      <a:r>
                        <a:rPr lang="en-GB" sz="800" kern="1200" dirty="0" smtClean="0">
                          <a:effectLst/>
                          <a:hlinkClick r:id="rId6"/>
                        </a:rPr>
                        <a:t>  </a:t>
                      </a:r>
                      <a:r>
                        <a:rPr lang="en-GB" sz="800" kern="1200" dirty="0">
                          <a:effectLst/>
                          <a:hlinkClick r:id="rId6"/>
                        </a:rPr>
                        <a:t>"Requirements of ICN naming and name resolution in IMT- 2020"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>
                          <a:latin typeface="+mn-lt"/>
                        </a:rPr>
                        <a:t>Ongoing</a:t>
                      </a:r>
                      <a:endParaRPr lang="fr-FR" sz="800" b="1" dirty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n-lt"/>
                        </a:rPr>
                        <a:t>Nov-2018</a:t>
                      </a:r>
                      <a:endParaRPr lang="fr-FR" sz="800" dirty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680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ICN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800" kern="1200" dirty="0">
                          <a:effectLst/>
                          <a:hlinkClick r:id="rId7"/>
                        </a:rPr>
                        <a:t>ITU-T Y.3074  "Framework for Directory Service for Management of a Huge Number of Heterogeneously Named Objects in IMT-2020"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dirty="0" err="1">
                          <a:latin typeface="+mn-lt"/>
                        </a:rPr>
                        <a:t>Consented</a:t>
                      </a:r>
                      <a:endParaRPr lang="fr-FR" sz="800" b="1" dirty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n-lt"/>
                        </a:rPr>
                        <a:t>June-2019</a:t>
                      </a: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6809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j-lt"/>
                          <a:ea typeface="Malgun Gothic"/>
                          <a:cs typeface="Times New Roman"/>
                        </a:rPr>
                        <a:t>ICN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800" dirty="0">
                          <a:latin typeface="+mj-lt"/>
                          <a:ea typeface="Malgun Gothic"/>
                          <a:cs typeface="Times New Roman"/>
                          <a:hlinkClick r:id="rId8"/>
                        </a:rPr>
                        <a:t>Y.3070-series Suppl.48: </a:t>
                      </a:r>
                      <a:r>
                        <a:rPr lang="en-US" sz="800" dirty="0" smtClean="0">
                          <a:latin typeface="+mj-lt"/>
                          <a:ea typeface="Malgun Gothic"/>
                          <a:cs typeface="Times New Roman"/>
                          <a:hlinkClick r:id="rId8"/>
                        </a:rPr>
                        <a:t>“Proof-of-concept </a:t>
                      </a:r>
                      <a:r>
                        <a:rPr lang="en-US" sz="800" dirty="0">
                          <a:latin typeface="+mj-lt"/>
                          <a:ea typeface="Malgun Gothic"/>
                          <a:cs typeface="Times New Roman"/>
                          <a:hlinkClick r:id="rId8"/>
                        </a:rPr>
                        <a:t>for data service using information centric networking in </a:t>
                      </a:r>
                      <a:r>
                        <a:rPr lang="en-US" sz="800" dirty="0" smtClean="0">
                          <a:latin typeface="+mj-lt"/>
                          <a:ea typeface="Malgun Gothic"/>
                          <a:cs typeface="Times New Roman"/>
                          <a:hlinkClick r:id="rId8"/>
                        </a:rPr>
                        <a:t>IMT-2020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  <a:hlinkClick r:id="rId8"/>
                        </a:rPr>
                        <a:t>”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Published</a:t>
                      </a: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n-lt"/>
                          <a:ea typeface="Malgun Gothic"/>
                          <a:cs typeface="Times New Roman"/>
                        </a:rPr>
                        <a:t>27-July-2018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8106914"/>
                  </a:ext>
                </a:extLst>
              </a:tr>
              <a:tr h="346809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j-lt"/>
                          <a:ea typeface="Malgun Gothic"/>
                          <a:cs typeface="Times New Roman"/>
                        </a:rPr>
                        <a:t>ICN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800" dirty="0" smtClean="0">
                          <a:latin typeface="+mj-lt"/>
                          <a:ea typeface="Malgun Gothic"/>
                          <a:cs typeface="Times New Roman"/>
                          <a:hlinkClick r:id="rId9"/>
                        </a:rPr>
                        <a:t>Y.ICN-RF</a:t>
                      </a:r>
                      <a:r>
                        <a:rPr lang="en-US" sz="800" baseline="0" dirty="0" smtClean="0">
                          <a:latin typeface="+mj-lt"/>
                          <a:ea typeface="Malgun Gothic"/>
                          <a:cs typeface="Times New Roman"/>
                          <a:hlinkClick r:id="rId9"/>
                        </a:rPr>
                        <a:t> “</a:t>
                      </a:r>
                      <a:r>
                        <a:rPr lang="en-US" sz="800" dirty="0" smtClean="0">
                          <a:latin typeface="+mj-lt"/>
                          <a:ea typeface="Malgun Gothic"/>
                          <a:cs typeface="Times New Roman"/>
                          <a:hlinkClick r:id="rId9"/>
                        </a:rPr>
                        <a:t>Requirements </a:t>
                      </a:r>
                      <a:r>
                        <a:rPr lang="en-US" sz="800" dirty="0">
                          <a:latin typeface="+mj-lt"/>
                          <a:ea typeface="Malgun Gothic"/>
                          <a:cs typeface="Times New Roman"/>
                          <a:hlinkClick r:id="rId9"/>
                        </a:rPr>
                        <a:t>and capabilities of ICN routing and forwarding based on control and user plane separation in </a:t>
                      </a:r>
                      <a:r>
                        <a:rPr lang="en-US" sz="800" dirty="0" smtClean="0">
                          <a:latin typeface="+mj-lt"/>
                          <a:ea typeface="Malgun Gothic"/>
                          <a:cs typeface="Times New Roman"/>
                          <a:hlinkClick r:id="rId9"/>
                        </a:rPr>
                        <a:t>IMT-2020”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dirty="0" err="1">
                          <a:latin typeface="+mn-lt"/>
                        </a:rPr>
                        <a:t>Ongoing</a:t>
                      </a: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n-lt"/>
                          <a:ea typeface="Malgun Gothic"/>
                          <a:cs typeface="Times New Roman"/>
                        </a:rPr>
                        <a:t>June 2019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3679671780"/>
                  </a:ext>
                </a:extLst>
              </a:tr>
              <a:tr h="346809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j-lt"/>
                          <a:ea typeface="Malgun Gothic"/>
                          <a:cs typeface="Times New Roman"/>
                        </a:rPr>
                        <a:t>ICN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smtClean="0">
                          <a:latin typeface="+mj-lt"/>
                          <a:ea typeface="Malgun Gothic"/>
                          <a:cs typeface="Times New Roman"/>
                          <a:hlinkClick r:id="rId10"/>
                        </a:rPr>
                        <a:t>Y.ICN-T</a:t>
                      </a:r>
                      <a:r>
                        <a:rPr lang="fr-FR" sz="800" baseline="0" dirty="0" smtClean="0">
                          <a:latin typeface="+mj-lt"/>
                          <a:ea typeface="Malgun Gothic"/>
                          <a:cs typeface="Times New Roman"/>
                          <a:hlinkClick r:id="rId10"/>
                        </a:rPr>
                        <a:t> 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  <a:hlinkClick r:id="rId10"/>
                        </a:rPr>
                        <a:t>“</a:t>
                      </a:r>
                      <a:r>
                        <a:rPr lang="en-US" sz="800" dirty="0" smtClean="0">
                          <a:latin typeface="+mj-lt"/>
                          <a:ea typeface="Malgun Gothic"/>
                          <a:cs typeface="Times New Roman"/>
                          <a:hlinkClick r:id="rId10"/>
                        </a:rPr>
                        <a:t>Requirements </a:t>
                      </a:r>
                      <a:r>
                        <a:rPr lang="en-US" sz="800" dirty="0">
                          <a:latin typeface="+mj-lt"/>
                          <a:ea typeface="Malgun Gothic"/>
                          <a:cs typeface="Times New Roman"/>
                          <a:hlinkClick r:id="rId10"/>
                        </a:rPr>
                        <a:t>and Capabilities of Transport Layer for ICN in </a:t>
                      </a:r>
                      <a:r>
                        <a:rPr lang="en-US" sz="800" dirty="0" smtClean="0">
                          <a:latin typeface="+mj-lt"/>
                          <a:ea typeface="Malgun Gothic"/>
                          <a:cs typeface="Times New Roman"/>
                          <a:hlinkClick r:id="rId10"/>
                        </a:rPr>
                        <a:t>IMT-2020”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WI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err="1">
                          <a:latin typeface="+mn-lt"/>
                          <a:ea typeface="Malgun Gothic"/>
                          <a:cs typeface="Times New Roman"/>
                        </a:rPr>
                        <a:t>October</a:t>
                      </a:r>
                      <a:r>
                        <a:rPr lang="fr-FR" sz="800" dirty="0">
                          <a:latin typeface="+mn-lt"/>
                          <a:ea typeface="Malgun Gothic"/>
                          <a:cs typeface="Times New Roman"/>
                        </a:rPr>
                        <a:t> 2019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2688775457"/>
                  </a:ext>
                </a:extLst>
              </a:tr>
              <a:tr h="346809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j-lt"/>
                          <a:ea typeface="Malgun Gothic"/>
                          <a:cs typeface="Times New Roman"/>
                        </a:rPr>
                        <a:t>ICN in </a:t>
                      </a:r>
                      <a:r>
                        <a:rPr lang="fr-FR" sz="800" dirty="0" err="1">
                          <a:latin typeface="+mj-lt"/>
                          <a:ea typeface="Malgun Gothic"/>
                          <a:cs typeface="Times New Roman"/>
                        </a:rPr>
                        <a:t>edge</a:t>
                      </a:r>
                      <a:r>
                        <a:rPr lang="fr-FR" sz="800" dirty="0">
                          <a:latin typeface="+mj-lt"/>
                          <a:ea typeface="Malgun Gothic"/>
                          <a:cs typeface="Times New Roman"/>
                        </a:rPr>
                        <a:t> network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j-lt"/>
                          <a:ea typeface="Malgun Gothic"/>
                          <a:cs typeface="Times New Roman"/>
                          <a:hlinkClick r:id="rId11"/>
                        </a:rPr>
                        <a:t>Y.ICN- </a:t>
                      </a:r>
                      <a:r>
                        <a:rPr lang="fr-FR" sz="800" dirty="0" err="1" smtClean="0">
                          <a:latin typeface="+mj-lt"/>
                          <a:ea typeface="Malgun Gothic"/>
                          <a:cs typeface="Times New Roman"/>
                          <a:hlinkClick r:id="rId11"/>
                        </a:rPr>
                        <a:t>Edge</a:t>
                      </a:r>
                      <a:r>
                        <a:rPr lang="fr-FR" sz="800" baseline="0" dirty="0" smtClean="0">
                          <a:latin typeface="+mj-lt"/>
                          <a:ea typeface="Malgun Gothic"/>
                          <a:cs typeface="Times New Roman"/>
                          <a:hlinkClick r:id="rId11"/>
                        </a:rPr>
                        <a:t> 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  <a:hlinkClick r:id="rId11"/>
                        </a:rPr>
                        <a:t>“</a:t>
                      </a:r>
                      <a:r>
                        <a:rPr lang="en-US" sz="800" dirty="0" smtClean="0">
                          <a:latin typeface="+mj-lt"/>
                          <a:ea typeface="Malgun Gothic"/>
                          <a:cs typeface="Times New Roman"/>
                          <a:hlinkClick r:id="rId11"/>
                        </a:rPr>
                        <a:t>Architecture </a:t>
                      </a:r>
                      <a:r>
                        <a:rPr lang="en-US" sz="800" dirty="0">
                          <a:latin typeface="+mj-lt"/>
                          <a:ea typeface="Malgun Gothic"/>
                          <a:cs typeface="Times New Roman"/>
                          <a:hlinkClick r:id="rId11"/>
                        </a:rPr>
                        <a:t>of ICN-enabled Edge network in </a:t>
                      </a:r>
                      <a:r>
                        <a:rPr lang="en-US" sz="800" dirty="0" smtClean="0">
                          <a:latin typeface="+mj-lt"/>
                          <a:ea typeface="Malgun Gothic"/>
                          <a:cs typeface="Times New Roman"/>
                          <a:hlinkClick r:id="rId11"/>
                        </a:rPr>
                        <a:t>IMT-2020”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WI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 err="1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October</a:t>
                      </a: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 2019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3666624820"/>
                  </a:ext>
                </a:extLst>
              </a:tr>
              <a:tr h="346809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j-lt"/>
                          <a:ea typeface="Malgun Gothic"/>
                          <a:cs typeface="Times New Roman"/>
                        </a:rPr>
                        <a:t>ICN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800" dirty="0" smtClean="0">
                          <a:latin typeface="+mj-lt"/>
                          <a:ea typeface="Malgun Gothic"/>
                          <a:cs typeface="Times New Roman"/>
                          <a:hlinkClick r:id="rId12"/>
                        </a:rPr>
                        <a:t>Y.ICN-NMR </a:t>
                      </a:r>
                      <a:r>
                        <a:rPr lang="en-US" sz="800" dirty="0">
                          <a:latin typeface="+mj-lt"/>
                          <a:ea typeface="Malgun Gothic"/>
                          <a:cs typeface="Times New Roman"/>
                          <a:hlinkClick r:id="rId12"/>
                        </a:rPr>
                        <a:t>“Framework of Locally Enhanced Name Mapping and Resolution for Information Centric Networking in IMT-2020”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WI</a:t>
                      </a:r>
                    </a:p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kumimoji="0" lang="fr-FR" sz="800" u="none" strike="noStrike" kern="1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June 2020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582659424"/>
                  </a:ext>
                </a:extLst>
              </a:tr>
              <a:tr h="34680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ICN</a:t>
                      </a:r>
                    </a:p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800" dirty="0">
                          <a:latin typeface="+mj-lt"/>
                          <a:ea typeface="Malgun Gothic"/>
                          <a:cs typeface="Times New Roman"/>
                          <a:hlinkClick r:id="rId13"/>
                        </a:rPr>
                        <a:t>Y.ICN-DOS “Requirements and Capabilities of Data Object Segmentation in Information Centric Networking for IMT-2020”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WI</a:t>
                      </a:r>
                    </a:p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kumimoji="0" lang="fr-FR" sz="800" u="none" strike="noStrike" kern="1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 err="1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October</a:t>
                      </a: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 2020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2432154818"/>
                  </a:ext>
                </a:extLst>
              </a:tr>
              <a:tr h="34680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ICN</a:t>
                      </a:r>
                    </a:p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800" dirty="0">
                          <a:latin typeface="+mj-lt"/>
                          <a:ea typeface="Malgun Gothic"/>
                          <a:cs typeface="Times New Roman"/>
                          <a:hlinkClick r:id="rId14"/>
                        </a:rPr>
                        <a:t>Y.IIN-</a:t>
                      </a:r>
                      <a:r>
                        <a:rPr lang="en-US" sz="800" dirty="0" err="1">
                          <a:latin typeface="+mj-lt"/>
                          <a:ea typeface="Malgun Gothic"/>
                          <a:cs typeface="Times New Roman"/>
                          <a:hlinkClick r:id="rId14"/>
                        </a:rPr>
                        <a:t>Req</a:t>
                      </a:r>
                      <a:r>
                        <a:rPr lang="en-US" sz="800" dirty="0">
                          <a:latin typeface="+mj-lt"/>
                          <a:ea typeface="Malgun Gothic"/>
                          <a:cs typeface="Times New Roman"/>
                          <a:hlinkClick r:id="rId14"/>
                        </a:rPr>
                        <a:t> “Requirements and framework of Industrial Internet networking based on Future Packet Based Network evolution”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WI</a:t>
                      </a:r>
                    </a:p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kumimoji="0" lang="fr-FR" sz="800" u="none" strike="noStrike" kern="1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June 2020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4030166777"/>
                  </a:ext>
                </a:extLst>
              </a:tr>
              <a:tr h="34680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ICN</a:t>
                      </a:r>
                    </a:p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800" dirty="0">
                          <a:latin typeface="+mj-lt"/>
                          <a:ea typeface="Malgun Gothic"/>
                          <a:cs typeface="Times New Roman"/>
                          <a:hlinkClick r:id="rId15"/>
                        </a:rPr>
                        <a:t>Y.ICN-interworking “Framework on internetworking of heterogeneous application domain connected objects through information-centric networking in IMT-2020”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fr-FR" sz="800" u="none" strike="noStrike" kern="1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WI</a:t>
                      </a:r>
                    </a:p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kumimoji="0" lang="fr-FR" sz="800" u="none" strike="noStrike" kern="1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June 2020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2906302048"/>
                  </a:ext>
                </a:extLst>
              </a:tr>
              <a:tr h="346809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j-lt"/>
                          <a:ea typeface="Malgun Gothic"/>
                          <a:cs typeface="Times New Roman"/>
                        </a:rPr>
                        <a:t>ICN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j-lt"/>
                          <a:ea typeface="Malgun Gothic"/>
                          <a:cs typeface="Times New Roman"/>
                          <a:hlinkClick r:id="rId16"/>
                        </a:rPr>
                        <a:t>Y.3072 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  <a:hlinkClick r:id="rId14"/>
                        </a:rPr>
                        <a:t>“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j-lt"/>
                          <a:ea typeface="Malgun Gothic"/>
                          <a:cs typeface="Times New Roman"/>
                          <a:hlinkClick r:id="rId16"/>
                        </a:rPr>
                        <a:t>Requirements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j-lt"/>
                          <a:ea typeface="Malgun Gothic"/>
                          <a:cs typeface="Times New Roman"/>
                          <a:hlinkClick r:id="rId16"/>
                        </a:rPr>
                        <a:t>and Capabilities of Name Mapping and Resolution for Information Centric Networking in IMT-2020”</a:t>
                      </a:r>
                      <a:endParaRPr lang="fr-FR" sz="800" kern="1200" dirty="0">
                        <a:solidFill>
                          <a:schemeClr val="dk1"/>
                        </a:solidFill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kumimoji="0" lang="fr-FR" sz="800" u="none" strike="noStrike" kern="100" cap="none" spc="0" normalizeH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Consented</a:t>
                      </a:r>
                      <a:endParaRPr kumimoji="0" lang="fr-FR" sz="800" u="none" strike="noStrike" kern="100" cap="none" spc="0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June 2019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2196754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91712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33" y="181738"/>
            <a:ext cx="8997696" cy="705627"/>
          </a:xfrm>
        </p:spPr>
        <p:txBody>
          <a:bodyPr>
            <a:noAutofit/>
          </a:bodyPr>
          <a:lstStyle/>
          <a:p>
            <a:pPr algn="l"/>
            <a:r>
              <a:rPr lang="en-GB" sz="3200" dirty="0">
                <a:solidFill>
                  <a:schemeClr val="tx2"/>
                </a:solidFill>
              </a:rPr>
              <a:t>    </a:t>
            </a:r>
            <a:br>
              <a:rPr lang="en-GB" sz="3200" dirty="0">
                <a:solidFill>
                  <a:schemeClr val="tx2"/>
                </a:solidFill>
              </a:rPr>
            </a:br>
            <a:r>
              <a:rPr lang="en-GB" sz="3200" dirty="0">
                <a:solidFill>
                  <a:schemeClr val="tx2"/>
                </a:solidFill>
              </a:rPr>
              <a:t>     </a:t>
            </a:r>
            <a:r>
              <a:rPr lang="en-GB" sz="3200" dirty="0">
                <a:solidFill>
                  <a:schemeClr val="accent5">
                    <a:lumMod val="75000"/>
                  </a:schemeClr>
                </a:solidFill>
              </a:rPr>
              <a:t>Technology Package (under consideration): </a:t>
            </a:r>
            <a:r>
              <a:rPr lang="en-GB" sz="3200" dirty="0" err="1">
                <a:solidFill>
                  <a:schemeClr val="accent5">
                    <a:lumMod val="75000"/>
                  </a:schemeClr>
                </a:solidFill>
              </a:rPr>
              <a:t>QoS</a:t>
            </a:r>
            <a:endParaRPr lang="en-GB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072376"/>
              </p:ext>
            </p:extLst>
          </p:nvPr>
        </p:nvGraphicFramePr>
        <p:xfrm>
          <a:off x="1166577" y="1458909"/>
          <a:ext cx="6947608" cy="24200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959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845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560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10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42447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Area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Full title of document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Status</a:t>
                      </a:r>
                      <a:r>
                        <a:rPr lang="fr-FR" sz="900" b="1" kern="1200" dirty="0"/>
                        <a:t/>
                      </a:r>
                      <a:br>
                        <a:rPr lang="fr-FR" sz="900" b="1" kern="1200" dirty="0"/>
                      </a:br>
                      <a:r>
                        <a:rPr lang="en-US" sz="900" b="1" kern="100" dirty="0"/>
                        <a:t>(June</a:t>
                      </a:r>
                      <a:r>
                        <a:rPr lang="en-US" sz="900" b="1" kern="100" dirty="0">
                          <a:effectLst/>
                        </a:rPr>
                        <a:t> 2019</a:t>
                      </a:r>
                      <a:r>
                        <a:rPr lang="en-US" sz="900" b="1" kern="100" dirty="0"/>
                        <a:t>)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it-IT" sz="900" b="1" u="none" strike="noStrike" kern="1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Approved/</a:t>
                      </a:r>
                      <a:r>
                        <a:rPr kumimoji="0" lang="fr-FR" sz="9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/>
                      </a:r>
                      <a:br>
                        <a:rPr kumimoji="0" lang="fr-FR" sz="9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kumimoji="0" lang="en-US" sz="900" b="1" u="none" strike="noStrike" kern="1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Planned</a:t>
                      </a:r>
                      <a:endParaRPr kumimoji="0" lang="fr-FR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 err="1">
                          <a:effectLst/>
                        </a:rPr>
                        <a:t>QoS</a:t>
                      </a:r>
                      <a:endParaRPr lang="fr-F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200" dirty="0">
                          <a:effectLst/>
                        </a:rPr>
                        <a:t/>
                      </a:r>
                      <a:br>
                        <a:rPr lang="en-GB" sz="800" kern="1200" dirty="0">
                          <a:effectLst/>
                        </a:rPr>
                      </a:br>
                      <a:r>
                        <a:rPr lang="en-GB" sz="800" kern="1200" dirty="0" smtClean="0">
                          <a:effectLst/>
                          <a:hlinkClick r:id="rId3"/>
                        </a:rPr>
                        <a:t>Y.IMT-2020.qos-mon “</a:t>
                      </a:r>
                      <a:r>
                        <a:rPr lang="en-GB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IMT-2020</a:t>
                      </a:r>
                      <a:r>
                        <a:rPr lang="en-GB" sz="800" kern="1200" dirty="0" smtClean="0">
                          <a:effectLst/>
                          <a:hlinkClick r:id="rId3"/>
                        </a:rPr>
                        <a:t> </a:t>
                      </a:r>
                      <a:r>
                        <a:rPr lang="en-GB" sz="800" kern="1200" dirty="0">
                          <a:effectLst/>
                          <a:hlinkClick r:id="rId3"/>
                        </a:rPr>
                        <a:t>network </a:t>
                      </a:r>
                      <a:r>
                        <a:rPr lang="en-GB" sz="800" kern="1200" dirty="0" err="1">
                          <a:effectLst/>
                          <a:hlinkClick r:id="rId3"/>
                        </a:rPr>
                        <a:t>QoS</a:t>
                      </a:r>
                      <a:r>
                        <a:rPr lang="en-GB" sz="800" kern="1200" dirty="0">
                          <a:effectLst/>
                          <a:hlinkClick r:id="rId3"/>
                        </a:rPr>
                        <a:t> monitoring architectural </a:t>
                      </a:r>
                      <a:r>
                        <a:rPr lang="en-GB" sz="800" kern="1200" dirty="0" smtClean="0">
                          <a:effectLst/>
                          <a:hlinkClick r:id="rId3"/>
                        </a:rPr>
                        <a:t>framework”</a:t>
                      </a:r>
                      <a:endParaRPr lang="fr-FR" sz="8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n-lt"/>
                        </a:rPr>
                        <a:t/>
                      </a:r>
                      <a:br>
                        <a:rPr lang="fr-FR" sz="800" dirty="0">
                          <a:latin typeface="+mn-lt"/>
                        </a:rPr>
                      </a:br>
                      <a:r>
                        <a:rPr lang="fr-FR" sz="800" dirty="0" err="1">
                          <a:latin typeface="+mn-lt"/>
                        </a:rPr>
                        <a:t>Ongoing</a:t>
                      </a:r>
                      <a:endParaRPr lang="fr-FR" sz="800" dirty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n-lt"/>
                        </a:rPr>
                        <a:t/>
                      </a:r>
                      <a:br>
                        <a:rPr lang="fr-FR" sz="800" dirty="0">
                          <a:latin typeface="+mn-lt"/>
                        </a:rPr>
                      </a:br>
                      <a:r>
                        <a:rPr lang="fr-FR" sz="800" dirty="0">
                          <a:latin typeface="+mn-lt"/>
                        </a:rPr>
                        <a:t>July-2018</a:t>
                      </a:r>
                      <a:endParaRPr lang="fr-FR" sz="800" dirty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QoS and ML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Requirements for machine learning-based quality of service assurance for IMT-2020 network"/>
                        </a:rPr>
                        <a:t>Y.3170 “Requirements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Requirements for machine learning-based quality of service assurance for IMT-2020 network"/>
                        </a:rPr>
                        <a:t>for machine learning-based quality of service assurance for IMT-2020 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Requirements for machine learning-based quality of service assurance for IMT-2020 network"/>
                        </a:rPr>
                        <a:t>network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Requirements for machine learning-based quality of service assurance for IMT-2020 network"/>
                        </a:rPr>
                        <a:t>”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Published</a:t>
                      </a: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n-lt"/>
                        </a:rPr>
                        <a:t>27-July-2018</a:t>
                      </a:r>
                      <a:endParaRPr lang="fr-FR" sz="800" dirty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1231252893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QoS architecture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Y.3107 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“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Functional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architecture for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QoS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 assurance management  in the IMT-2020 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network”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Consented</a:t>
                      </a: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n-lt"/>
                          <a:ea typeface="Malgun Gothic"/>
                          <a:cs typeface="Times New Roman"/>
                        </a:rPr>
                        <a:t>June 2019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3607987095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QoS </a:t>
                      </a:r>
                      <a:r>
                        <a:rPr lang="fr-FR" sz="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  <a:endParaRPr lang="fr-F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Y.3106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  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“</a:t>
                      </a:r>
                      <a:r>
                        <a:rPr lang="en-US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QoS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functional requirements for IMT-2020 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network”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Consented</a:t>
                      </a: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>
                          <a:latin typeface="+mn-lt"/>
                          <a:ea typeface="Malgun Gothic"/>
                          <a:cs typeface="Times New Roman"/>
                        </a:rPr>
                        <a:t>April-2019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3264515546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QoS for IoT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Y.IMT2020-QoS-II-req 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 “</a:t>
                      </a:r>
                      <a:r>
                        <a:rPr lang="en-US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QoS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assurance use cases and requirements for the industrial internet supported by 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IMT-2020”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WI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err="1">
                          <a:latin typeface="+mn-lt"/>
                          <a:ea typeface="Malgun Gothic"/>
                          <a:cs typeface="Times New Roman"/>
                        </a:rPr>
                        <a:t>October</a:t>
                      </a:r>
                      <a:r>
                        <a:rPr lang="fr-FR" sz="800" dirty="0">
                          <a:latin typeface="+mn-lt"/>
                          <a:ea typeface="Malgun Gothic"/>
                          <a:cs typeface="Times New Roman"/>
                        </a:rPr>
                        <a:t> 2020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2215458315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QoS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IMT2020-QoS-map “</a:t>
                      </a:r>
                      <a:r>
                        <a:rPr lang="en-US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QoS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mapping mechanisms between subscribers and the IMT-2020 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network”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WI</a:t>
                      </a: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dirty="0" err="1">
                          <a:latin typeface="+mn-lt"/>
                          <a:ea typeface="Malgun Gothic"/>
                          <a:cs typeface="Times New Roman"/>
                        </a:rPr>
                        <a:t>October</a:t>
                      </a:r>
                      <a:r>
                        <a:rPr lang="fr-FR" sz="800" dirty="0">
                          <a:latin typeface="+mn-lt"/>
                          <a:ea typeface="Malgun Gothic"/>
                          <a:cs typeface="Times New Roman"/>
                        </a:rPr>
                        <a:t> 2020</a:t>
                      </a: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xmlns="" val="974803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4417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469C7A9943394EBC18FC3194EB91E2" ma:contentTypeVersion="2" ma:contentTypeDescription="Create a new document." ma:contentTypeScope="" ma:versionID="b91f96c898aeca5aa31d1c1843f6a769">
  <xsd:schema xmlns:xsd="http://www.w3.org/2001/XMLSchema" xmlns:xs="http://www.w3.org/2001/XMLSchema" xmlns:p="http://schemas.microsoft.com/office/2006/metadata/properties" xmlns:ns1="http://schemas.microsoft.com/sharepoint/v3" xmlns:ns2="1d8106d9-4e21-45ff-bd74-e54170e8ee7b" targetNamespace="http://schemas.microsoft.com/office/2006/metadata/properties" ma:root="true" ma:fieldsID="69a3ffeef85abace0888ed547fa91345" ns1:_="" ns2:_="">
    <xsd:import namespace="http://schemas.microsoft.com/sharepoint/v3"/>
    <xsd:import namespace="1d8106d9-4e21-45ff-bd74-e54170e8ee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106d9-4e21-45ff-bd74-e54170e8ee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5AFD4D3-43FE-4291-B834-EA2DB16A28E6}"/>
</file>

<file path=customXml/itemProps2.xml><?xml version="1.0" encoding="utf-8"?>
<ds:datastoreItem xmlns:ds="http://schemas.openxmlformats.org/officeDocument/2006/customXml" ds:itemID="{D9613899-95A7-4432-BC13-0E58DFE53840}"/>
</file>

<file path=customXml/itemProps3.xml><?xml version="1.0" encoding="utf-8"?>
<ds:datastoreItem xmlns:ds="http://schemas.openxmlformats.org/officeDocument/2006/customXml" ds:itemID="{6532B8E4-2815-449F-ADB0-8A39F3E7F66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12616</TotalTime>
  <Words>962</Words>
  <Application>Microsoft Office PowerPoint</Application>
  <PresentationFormat>On-screen Show (16:9)</PresentationFormat>
  <Paragraphs>254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DengXian</vt:lpstr>
      <vt:lpstr>Malgun Gothic</vt:lpstr>
      <vt:lpstr>MS Mincho</vt:lpstr>
      <vt:lpstr>Arial</vt:lpstr>
      <vt:lpstr>Calibri</vt:lpstr>
      <vt:lpstr>Times New Roman</vt:lpstr>
      <vt:lpstr>Verdana</vt:lpstr>
      <vt:lpstr>Office Theme</vt:lpstr>
      <vt:lpstr>WP1/13 management team</vt:lpstr>
      <vt:lpstr>Technology Package: Softwarization 1/2</vt:lpstr>
      <vt:lpstr> Technology Package: Softwarization 2/2</vt:lpstr>
      <vt:lpstr>                   Technology Package: FMC</vt:lpstr>
      <vt:lpstr>   Technology Package: ICN</vt:lpstr>
      <vt:lpstr>          Technology Package (under consideration): QoS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Karimova, Shabnam</cp:lastModifiedBy>
  <cp:revision>514</cp:revision>
  <cp:lastPrinted>2017-09-25T08:41:34Z</cp:lastPrinted>
  <dcterms:created xsi:type="dcterms:W3CDTF">2016-02-28T14:35:47Z</dcterms:created>
  <dcterms:modified xsi:type="dcterms:W3CDTF">2019-08-08T13:56:20Z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0x01010020469C7A9943394EBC18FC3194EB91E2</vt:lpwstr>
  </property>
</Properties>
</file>