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theme/theme1.xml" ContentType="application/vnd.openxmlformats-officedocument.theme+xml"/>
  <Override PartName="/ppt/theme/themeOverride2.xml" ContentType="application/vnd.openxmlformats-officedocument.themeOverr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2" r:id="rId5"/>
    <p:sldId id="264" r:id="rId6"/>
    <p:sldId id="262" r:id="rId7"/>
    <p:sldId id="265" r:id="rId8"/>
    <p:sldId id="271" r:id="rId9"/>
    <p:sldId id="266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70" d="100"/>
          <a:sy n="70" d="100"/>
        </p:scale>
        <p:origin x="-534" y="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t>‹N°›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73393" y="5470288"/>
            <a:ext cx="1126224" cy="116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5015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19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6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92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44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350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17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09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33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85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12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8C7EB-7FD0-4146-974C-647560DB20BD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CC8D3-7AE1-4DDB-A14D-97CEE585347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87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3"/>
          <p:cNvSpPr/>
          <p:nvPr/>
        </p:nvSpPr>
        <p:spPr>
          <a:xfrm rot="5400000">
            <a:off x="3637738" y="-1862327"/>
            <a:ext cx="5034334" cy="10363200"/>
          </a:xfrm>
          <a:custGeom>
            <a:avLst/>
            <a:gdLst/>
            <a:ahLst/>
            <a:cxnLst/>
            <a:rect l="l" t="t" r="r" b="b"/>
            <a:pathLst>
              <a:path w="3298317" h="6478154">
                <a:moveTo>
                  <a:pt x="0" y="6478154"/>
                </a:moveTo>
                <a:lnTo>
                  <a:pt x="0" y="0"/>
                </a:lnTo>
                <a:lnTo>
                  <a:pt x="2727291" y="0"/>
                </a:lnTo>
                <a:lnTo>
                  <a:pt x="2727291" y="1196539"/>
                </a:lnTo>
                <a:lnTo>
                  <a:pt x="3298317" y="1767565"/>
                </a:lnTo>
                <a:lnTo>
                  <a:pt x="2727291" y="1767565"/>
                </a:lnTo>
                <a:lnTo>
                  <a:pt x="2727291" y="6478154"/>
                </a:lnTo>
                <a:close/>
              </a:path>
            </a:pathLst>
          </a:custGeom>
          <a:solidFill>
            <a:srgbClr val="6599D9">
              <a:alpha val="7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2327" y="1250653"/>
            <a:ext cx="9144000" cy="2387600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Lato Black" charset="0"/>
                <a:ea typeface="Lato Black" charset="0"/>
                <a:cs typeface="Lato Black" charset="0"/>
              </a:rPr>
              <a:t>Third annual ITU IMT-2020/5G Workshop and Demo Day – 2018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5505" y="4046697"/>
            <a:ext cx="9144000" cy="47717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​​​​​​​​Geneva, Switzerland, 18 July 2018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3393" y="5470288"/>
            <a:ext cx="1126224" cy="116505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20133" y="104748"/>
            <a:ext cx="2621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All Sessions Outcome</a:t>
            </a:r>
            <a:endParaRPr lang="en-US" b="1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02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3393" y="5470288"/>
            <a:ext cx="1126224" cy="116505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561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968" y="52304"/>
            <a:ext cx="11317706" cy="509169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Lato Black" charset="0"/>
                <a:ea typeface="Lato Black" charset="0"/>
                <a:cs typeface="Lato Black" charset="0"/>
              </a:rPr>
              <a:t>Panel Discussion: </a:t>
            </a:r>
            <a:r>
              <a:rPr lang="en-US" sz="2000" b="1" dirty="0" smtClean="0">
                <a:solidFill>
                  <a:schemeClr val="bg1"/>
                </a:solidFill>
                <a:latin typeface="Lato Black" charset="0"/>
                <a:ea typeface="Lato Black" charset="0"/>
                <a:cs typeface="Lato Black" charset="0"/>
              </a:rPr>
              <a:t>Future </a:t>
            </a:r>
            <a:r>
              <a:rPr lang="en-US" sz="2000" b="1" dirty="0">
                <a:solidFill>
                  <a:schemeClr val="bg1"/>
                </a:solidFill>
                <a:latin typeface="Lato Black" charset="0"/>
                <a:ea typeface="Lato Black" charset="0"/>
                <a:cs typeface="Lato Black" charset="0"/>
              </a:rPr>
              <a:t>Steps in Network Development including 5G and beyond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68706" y="912324"/>
            <a:ext cx="5570620" cy="5656918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300"/>
              </a:lnSpc>
              <a:buFont typeface="Arial" panose="020B0604020202020204" pitchFamily="34" charset="0"/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Takeaways and Conclusions</a:t>
            </a:r>
            <a:br>
              <a:rPr lang="en-US" sz="24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</a:br>
            <a:endParaRPr lang="en-US" sz="2400" b="1" dirty="0" smtClean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Collaboration with 3GPP needs to be with done through participation</a:t>
            </a: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r>
              <a:rPr lang="en-US" sz="2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Sharing information is not </a:t>
            </a:r>
            <a:r>
              <a:rPr lang="en-US" sz="20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enough in collaboration; a follow up is needed;</a:t>
            </a: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In collaboration between open source and SDOs, the role of open source could be to prove the innovative ideas by codes</a:t>
            </a: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Coordination groups are advantageous to have efficient collaboration between SDOs and other groups on 5G</a:t>
            </a: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endParaRPr lang="en-US" sz="2400" dirty="0" smtClean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endParaRPr lang="en-US" sz="2400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endParaRPr lang="en-US" sz="2400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992373" y="912324"/>
            <a:ext cx="5907244" cy="5656918"/>
          </a:xfrm>
          <a:prstGeom prst="rect">
            <a:avLst/>
          </a:prstGeom>
          <a:ln w="12700">
            <a:solidFill>
              <a:schemeClr val="tx2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Suggestions to IMT-2020/5G</a:t>
            </a:r>
            <a:r>
              <a:rPr lang="en-US" sz="24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/>
            </a:r>
            <a:br>
              <a:rPr lang="en-US" sz="24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</a:br>
            <a:endParaRPr lang="en-US" sz="2400" dirty="0" smtClean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marL="355600" indent="-355600">
              <a:lnSpc>
                <a:spcPts val="3000"/>
              </a:lnSpc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Inputs from the community is very useful to continue work on some areas such </a:t>
            </a:r>
            <a:r>
              <a:rPr lang="en-US" sz="2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as </a:t>
            </a:r>
            <a:r>
              <a:rPr lang="en-US" sz="2000" dirty="0" err="1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QoS</a:t>
            </a:r>
            <a:r>
              <a:rPr lang="en-US" sz="20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modeling and </a:t>
            </a:r>
            <a:r>
              <a:rPr lang="en-US" sz="200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APIs at 3GPP</a:t>
            </a:r>
            <a:endParaRPr lang="en-US" sz="2000" dirty="0" smtClean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marL="355600" indent="-355600">
              <a:lnSpc>
                <a:spcPts val="3000"/>
              </a:lnSpc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An opportunity of collaboration between ITU-T and ONAP is in the use of AI for network automation and operation</a:t>
            </a:r>
          </a:p>
          <a:p>
            <a:pPr marL="355600" indent="-355600">
              <a:lnSpc>
                <a:spcPts val="3000"/>
              </a:lnSpc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3GPP was kindly invited to present a tutorial on IMT-2020 during the upcoming SG13 Regional Workshop for Africa</a:t>
            </a:r>
            <a:endParaRPr lang="en-US" sz="2000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65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3393" y="5470288"/>
            <a:ext cx="1126224" cy="116505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38445"/>
            <a:ext cx="12192000" cy="7459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389" y="138445"/>
            <a:ext cx="11163300" cy="745956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Lato Black" charset="0"/>
                <a:ea typeface="Lato Black" charset="0"/>
                <a:cs typeface="Lato Black" charset="0"/>
              </a:rPr>
              <a:t>Session 1:  IMT-2020/5G standardization (part 1): activities and future plan in ITU-T SGs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812" y="1333192"/>
            <a:ext cx="5674893" cy="5122198"/>
          </a:xfrm>
          <a:ln w="19050">
            <a:solidFill>
              <a:schemeClr val="accent1"/>
            </a:solidFill>
          </a:ln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96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Takeaways and Conclusions</a:t>
            </a:r>
            <a:br>
              <a:rPr lang="en-US" sz="96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</a:br>
            <a:endParaRPr lang="en-US" altLang="zh-CN" sz="5600" dirty="0" smtClean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marL="273050" indent="-273050">
              <a:lnSpc>
                <a:spcPct val="12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en-US" sz="6800" dirty="0" smtClean="0">
                <a:solidFill>
                  <a:schemeClr val="tx2"/>
                </a:solidFill>
                <a:latin typeface="Lato Black"/>
              </a:rPr>
              <a:t>ITU-T </a:t>
            </a:r>
            <a:r>
              <a:rPr lang="en-US" sz="6800" dirty="0">
                <a:solidFill>
                  <a:schemeClr val="tx2"/>
                </a:solidFill>
                <a:latin typeface="Lato Black"/>
              </a:rPr>
              <a:t>SG13 position in the IMT2020/5G ecosystem is to contributing </a:t>
            </a:r>
            <a:r>
              <a:rPr lang="en-US" sz="6800" dirty="0" smtClean="0">
                <a:solidFill>
                  <a:schemeClr val="tx2"/>
                </a:solidFill>
                <a:latin typeface="Lato Black"/>
              </a:rPr>
              <a:t>with </a:t>
            </a:r>
            <a:r>
              <a:rPr lang="en-US" sz="6800" dirty="0">
                <a:solidFill>
                  <a:schemeClr val="tx2"/>
                </a:solidFill>
                <a:latin typeface="Lato Black"/>
              </a:rPr>
              <a:t>international harmonized Terms &amp; Definitions as well as high level </a:t>
            </a:r>
            <a:r>
              <a:rPr lang="en-US" sz="6800" dirty="0" smtClean="0">
                <a:solidFill>
                  <a:schemeClr val="tx2"/>
                </a:solidFill>
                <a:latin typeface="Lato Black"/>
              </a:rPr>
              <a:t>Frameworks</a:t>
            </a:r>
            <a:r>
              <a:rPr lang="en-US" sz="6800" dirty="0">
                <a:solidFill>
                  <a:schemeClr val="tx2"/>
                </a:solidFill>
                <a:latin typeface="Lato Black"/>
              </a:rPr>
              <a:t>, Principles and </a:t>
            </a:r>
            <a:r>
              <a:rPr lang="en-US" sz="6800" dirty="0" smtClean="0">
                <a:solidFill>
                  <a:schemeClr val="tx2"/>
                </a:solidFill>
                <a:latin typeface="Lato Black"/>
              </a:rPr>
              <a:t>Requirements </a:t>
            </a:r>
          </a:p>
          <a:p>
            <a:pPr marL="273050" indent="-273050">
              <a:lnSpc>
                <a:spcPct val="12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en-US" sz="6800" dirty="0" smtClean="0">
                <a:solidFill>
                  <a:schemeClr val="tx2"/>
                </a:solidFill>
                <a:latin typeface="Lato Black"/>
              </a:rPr>
              <a:t>As </a:t>
            </a:r>
            <a:r>
              <a:rPr lang="en-US" sz="6800" dirty="0">
                <a:solidFill>
                  <a:schemeClr val="tx2"/>
                </a:solidFill>
                <a:latin typeface="Lato Black"/>
              </a:rPr>
              <a:t>one of its missions </a:t>
            </a:r>
            <a:r>
              <a:rPr lang="en-US" sz="6800" dirty="0" smtClean="0">
                <a:solidFill>
                  <a:schemeClr val="tx2"/>
                </a:solidFill>
                <a:latin typeface="Lato Black"/>
              </a:rPr>
              <a:t>ITU-T Study </a:t>
            </a:r>
            <a:r>
              <a:rPr lang="en-US" sz="6800" dirty="0">
                <a:solidFill>
                  <a:schemeClr val="tx2"/>
                </a:solidFill>
                <a:latin typeface="Lato Black"/>
              </a:rPr>
              <a:t>Group 13 works to include requirements and interests of the </a:t>
            </a:r>
            <a:r>
              <a:rPr lang="en-US" sz="6800" dirty="0" smtClean="0">
                <a:solidFill>
                  <a:schemeClr val="tx2"/>
                </a:solidFill>
                <a:latin typeface="Lato Black"/>
              </a:rPr>
              <a:t>developing </a:t>
            </a:r>
            <a:r>
              <a:rPr lang="en-US" sz="6800" dirty="0">
                <a:solidFill>
                  <a:schemeClr val="tx2"/>
                </a:solidFill>
                <a:latin typeface="Lato Black"/>
              </a:rPr>
              <a:t>countries into the technical IMT2020/5G standardization</a:t>
            </a:r>
          </a:p>
          <a:p>
            <a:pPr marL="273050" indent="-273050">
              <a:lnSpc>
                <a:spcPct val="12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en-US" sz="6800" dirty="0" smtClean="0">
                <a:solidFill>
                  <a:schemeClr val="tx2"/>
                </a:solidFill>
                <a:latin typeface="Lato Black"/>
              </a:rPr>
              <a:t>ITU-T </a:t>
            </a:r>
            <a:r>
              <a:rPr lang="en-US" sz="6800" dirty="0">
                <a:solidFill>
                  <a:schemeClr val="tx2"/>
                </a:solidFill>
                <a:latin typeface="Lato Black"/>
              </a:rPr>
              <a:t>SG13 has created new Focus Group «on Machine Learning for </a:t>
            </a:r>
            <a:r>
              <a:rPr lang="en-US" sz="6800" dirty="0" smtClean="0">
                <a:solidFill>
                  <a:schemeClr val="tx2"/>
                </a:solidFill>
                <a:latin typeface="Lato Black"/>
              </a:rPr>
              <a:t>Future </a:t>
            </a:r>
            <a:r>
              <a:rPr lang="en-US" sz="6800" dirty="0">
                <a:solidFill>
                  <a:schemeClr val="tx2"/>
                </a:solidFill>
                <a:latin typeface="Lato Black"/>
              </a:rPr>
              <a:t>Networks including 5G» to studying potential application of ML </a:t>
            </a:r>
            <a:r>
              <a:rPr lang="en-US" sz="6800" dirty="0" smtClean="0">
                <a:solidFill>
                  <a:schemeClr val="tx2"/>
                </a:solidFill>
                <a:latin typeface="Lato Black"/>
              </a:rPr>
              <a:t>based </a:t>
            </a:r>
            <a:r>
              <a:rPr lang="en-US" sz="6800" dirty="0">
                <a:solidFill>
                  <a:schemeClr val="tx2"/>
                </a:solidFill>
                <a:latin typeface="Lato Black"/>
              </a:rPr>
              <a:t>mechanisms in 5G Telecommunication Networks</a:t>
            </a:r>
          </a:p>
          <a:p>
            <a:pPr marL="273050" indent="-273050">
              <a:lnSpc>
                <a:spcPct val="12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en-US" sz="6800" dirty="0" smtClean="0">
                <a:solidFill>
                  <a:schemeClr val="tx2"/>
                </a:solidFill>
                <a:latin typeface="Lato Black"/>
              </a:rPr>
              <a:t>ITU-T </a:t>
            </a:r>
            <a:r>
              <a:rPr lang="en-US" sz="6800" dirty="0">
                <a:solidFill>
                  <a:schemeClr val="tx2"/>
                </a:solidFill>
                <a:latin typeface="Lato Black"/>
              </a:rPr>
              <a:t>Study Group 13’s Joint Coordination Activity on IMT2020 (</a:t>
            </a:r>
            <a:r>
              <a:rPr lang="en-US" sz="6800" dirty="0" smtClean="0">
                <a:solidFill>
                  <a:schemeClr val="tx2"/>
                </a:solidFill>
                <a:latin typeface="Lato Black"/>
              </a:rPr>
              <a:t>JCA-IMT2020</a:t>
            </a:r>
            <a:r>
              <a:rPr lang="en-US" sz="6800" dirty="0">
                <a:solidFill>
                  <a:schemeClr val="tx2"/>
                </a:solidFill>
                <a:latin typeface="Lato Black"/>
              </a:rPr>
              <a:t>) is the platform for contributions and information what work </a:t>
            </a:r>
            <a:r>
              <a:rPr lang="en-US" sz="6800" dirty="0" smtClean="0">
                <a:solidFill>
                  <a:schemeClr val="tx2"/>
                </a:solidFill>
                <a:latin typeface="Lato Black"/>
              </a:rPr>
              <a:t>is </a:t>
            </a:r>
            <a:r>
              <a:rPr lang="en-US" sz="6800" dirty="0">
                <a:solidFill>
                  <a:schemeClr val="tx2"/>
                </a:solidFill>
                <a:latin typeface="Lato Black"/>
              </a:rPr>
              <a:t>done in all of the different groups dealing with IMT2020/ 5G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altLang="zh-CN" sz="2000" dirty="0" smtClean="0">
                <a:solidFill>
                  <a:schemeClr val="tx2"/>
                </a:solidFill>
                <a:latin typeface="Lato Black"/>
                <a:ea typeface="Lato Black" charset="0"/>
                <a:cs typeface="Lato Black" charset="0"/>
              </a:rPr>
              <a:t/>
            </a:r>
            <a:br>
              <a:rPr lang="en-US" altLang="zh-CN" sz="2000" dirty="0" smtClean="0">
                <a:solidFill>
                  <a:schemeClr val="tx2"/>
                </a:solidFill>
                <a:latin typeface="Lato Black"/>
                <a:ea typeface="Lato Black" charset="0"/>
                <a:cs typeface="Lato Black" charset="0"/>
              </a:rPr>
            </a:br>
            <a:endParaRPr lang="en-US" altLang="zh-CN" sz="2000" dirty="0">
              <a:solidFill>
                <a:schemeClr val="tx2"/>
              </a:solidFill>
              <a:latin typeface="Lato Black"/>
              <a:ea typeface="Lato Black" charset="0"/>
              <a:cs typeface="Lato Black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165181" y="1333191"/>
            <a:ext cx="5495306" cy="5122199"/>
          </a:xfrm>
          <a:prstGeom prst="rect">
            <a:avLst/>
          </a:prstGeom>
          <a:ln w="12700">
            <a:solidFill>
              <a:schemeClr val="tx2"/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 </a:t>
            </a:r>
            <a:r>
              <a:rPr lang="en-US" sz="96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Suggestions to </a:t>
            </a:r>
            <a:r>
              <a:rPr lang="en-US" sz="9600" b="1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IMT-2020/5G</a:t>
            </a:r>
            <a:r>
              <a:rPr lang="en-US" sz="96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/>
            </a:r>
            <a:br>
              <a:rPr lang="en-US" sz="96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</a:br>
            <a:r>
              <a:rPr lang="en-US" sz="9600" b="1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	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US" sz="72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F</a:t>
            </a:r>
            <a:r>
              <a:rPr lang="en-US" sz="72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uture directions </a:t>
            </a:r>
            <a:r>
              <a:rPr lang="en-US" sz="72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for 5G </a:t>
            </a:r>
            <a:r>
              <a:rPr lang="en-US" sz="72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security may include:</a:t>
            </a:r>
          </a:p>
          <a:p>
            <a:pPr marL="531813" lvl="1" indent="-176213">
              <a:lnSpc>
                <a:spcPct val="120000"/>
              </a:lnSpc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60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Apply </a:t>
            </a:r>
            <a:r>
              <a:rPr lang="en-US" sz="6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built-in </a:t>
            </a:r>
            <a:r>
              <a:rPr lang="en-US" sz="6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security </a:t>
            </a:r>
            <a:r>
              <a:rPr lang="en-US" sz="6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(</a:t>
            </a:r>
            <a:r>
              <a:rPr lang="en-US" sz="6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security by </a:t>
            </a:r>
            <a:r>
              <a:rPr lang="en-US" sz="6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design approach </a:t>
            </a:r>
            <a:r>
              <a:rPr lang="en-US" sz="6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rather than </a:t>
            </a:r>
            <a:r>
              <a:rPr lang="en-US" sz="6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bolt-in security </a:t>
            </a:r>
            <a:r>
              <a:rPr lang="en-US" sz="60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one)</a:t>
            </a:r>
            <a:endParaRPr lang="en-US" sz="6000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marL="531813" lvl="1" indent="-176213">
              <a:lnSpc>
                <a:spcPct val="120000"/>
              </a:lnSpc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6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Incorporate </a:t>
            </a:r>
            <a:r>
              <a:rPr lang="en-US" sz="6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increased </a:t>
            </a:r>
            <a:r>
              <a:rPr lang="en-US" sz="6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flexibility </a:t>
            </a:r>
            <a:r>
              <a:rPr lang="en-US" sz="6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in </a:t>
            </a:r>
            <a:r>
              <a:rPr lang="en-US" sz="6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security setup to </a:t>
            </a:r>
            <a:r>
              <a:rPr lang="en-US" sz="6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meet </a:t>
            </a:r>
            <a:r>
              <a:rPr lang="en-US" sz="6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requirement </a:t>
            </a:r>
            <a:r>
              <a:rPr lang="en-US" sz="6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for a programmable, dynamic, and sliced </a:t>
            </a:r>
            <a:r>
              <a:rPr lang="en-US" sz="6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5G </a:t>
            </a:r>
            <a:r>
              <a:rPr lang="en-US" sz="60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network</a:t>
            </a:r>
            <a:endParaRPr lang="en-US" sz="6000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marL="531813" lvl="1" indent="-176213">
              <a:lnSpc>
                <a:spcPct val="120000"/>
              </a:lnSpc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6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Make </a:t>
            </a:r>
            <a:r>
              <a:rPr lang="en-US" sz="6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secure key components in 5G, such as SDN/NFV/network slicing, </a:t>
            </a:r>
            <a:r>
              <a:rPr lang="en-US" sz="6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since </a:t>
            </a:r>
            <a:r>
              <a:rPr lang="en-US" sz="6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they provide key foundation for implementing </a:t>
            </a:r>
            <a:r>
              <a:rPr lang="en-US" sz="6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a programmable 5G </a:t>
            </a:r>
            <a:r>
              <a:rPr lang="en-US" sz="60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network</a:t>
            </a:r>
            <a:endParaRPr lang="en-US" sz="6000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marL="531813" lvl="1" indent="-176213">
              <a:lnSpc>
                <a:spcPct val="120000"/>
              </a:lnSpc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6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Put </a:t>
            </a:r>
            <a:r>
              <a:rPr lang="en-US" sz="6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privacy </a:t>
            </a:r>
            <a:r>
              <a:rPr lang="en-US" sz="6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controls </a:t>
            </a:r>
            <a:r>
              <a:rPr lang="en-US" sz="6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in place to comply with data protection </a:t>
            </a:r>
            <a:r>
              <a:rPr lang="en-US" sz="6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regulations </a:t>
            </a:r>
            <a:r>
              <a:rPr lang="en-US" sz="6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and contractual </a:t>
            </a:r>
            <a:r>
              <a:rPr lang="en-US" sz="6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agreement </a:t>
            </a:r>
            <a:r>
              <a:rPr lang="en-US" sz="6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with other </a:t>
            </a:r>
            <a:r>
              <a:rPr lang="en-US" sz="60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organization</a:t>
            </a:r>
            <a:r>
              <a:rPr lang="en-US" sz="6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s</a:t>
            </a:r>
            <a:endParaRPr lang="en-US" sz="6000" dirty="0" smtClean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marL="531813" lvl="1" indent="-176213">
              <a:lnSpc>
                <a:spcPct val="120000"/>
              </a:lnSpc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6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Consider a high level automation in security orchestration due to a highly dynamic 5G network . </a:t>
            </a:r>
          </a:p>
          <a:p>
            <a:pPr marL="531813" lvl="1" indent="-176213">
              <a:lnSpc>
                <a:spcPct val="120000"/>
              </a:lnSpc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6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Adopt AI/ML based attack detection and mitigation needs to be adopted</a:t>
            </a:r>
          </a:p>
          <a:p>
            <a:pPr lvl="1">
              <a:lnSpc>
                <a:spcPct val="120000"/>
              </a:lnSpc>
              <a:buClr>
                <a:schemeClr val="tx2"/>
              </a:buClr>
              <a:buFont typeface="Wingdings" pitchFamily="2" charset="2"/>
              <a:buChar char="§"/>
            </a:pPr>
            <a:endParaRPr lang="en-US" sz="6000" dirty="0">
              <a:latin typeface="Lato Black" charset="0"/>
              <a:ea typeface="Lato Black" charset="0"/>
              <a:cs typeface="Lato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97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3393" y="5470288"/>
            <a:ext cx="1126224" cy="116505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38445"/>
            <a:ext cx="12192000" cy="7459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389" y="138445"/>
            <a:ext cx="11163300" cy="745956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Lato Black" charset="0"/>
                <a:ea typeface="Lato Black" charset="0"/>
                <a:cs typeface="Lato Black" charset="0"/>
              </a:rPr>
              <a:t>Session 1:  IMT-2020/5G standardization (part 1): activities and future plan in ITU-T SGs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812" y="1333191"/>
            <a:ext cx="5674893" cy="5302155"/>
          </a:xfrm>
          <a:ln w="19050">
            <a:solidFill>
              <a:schemeClr val="accent1"/>
            </a:solidFill>
          </a:ln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buClr>
                <a:schemeClr val="accent1">
                  <a:lumMod val="50000"/>
                </a:schemeClr>
              </a:buClr>
              <a:buNone/>
            </a:pPr>
            <a:r>
              <a:rPr lang="en-US" sz="96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Takeaways and Conclusions</a:t>
            </a:r>
            <a:br>
              <a:rPr lang="en-US" sz="96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</a:br>
            <a:endParaRPr lang="en-US" altLang="zh-CN" sz="9600" dirty="0" smtClean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marL="273050" indent="-273050" algn="just">
              <a:lnSpc>
                <a:spcPct val="120000"/>
              </a:lnSpc>
              <a:buClr>
                <a:schemeClr val="accent1">
                  <a:lumMod val="50000"/>
                </a:schemeClr>
              </a:buClr>
              <a:buFont typeface="+mj-lt"/>
              <a:buAutoNum type="arabicPeriod" startAt="5"/>
            </a:pPr>
            <a:r>
              <a:rPr lang="en-US" sz="6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ITU-T SG15 focuses mainly on assessing the impact on transport network when supporting the 5G ecosystem (including capacity, synchronization, management/control, …)</a:t>
            </a:r>
          </a:p>
          <a:p>
            <a:pPr marL="271463" indent="-271463" algn="just">
              <a:lnSpc>
                <a:spcPct val="120000"/>
              </a:lnSpc>
              <a:buClr>
                <a:schemeClr val="accent1">
                  <a:lumMod val="50000"/>
                </a:schemeClr>
              </a:buClr>
              <a:buFont typeface="+mj-lt"/>
              <a:buAutoNum type="arabicPeriod" startAt="5"/>
            </a:pPr>
            <a:r>
              <a:rPr lang="en-US" sz="6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The </a:t>
            </a:r>
            <a:r>
              <a:rPr lang="en-US" sz="6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major </a:t>
            </a:r>
            <a:r>
              <a:rPr lang="en-US" sz="6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standardization activities by ITU-T SG17 on IMT-2020 include identifying threats</a:t>
            </a:r>
            <a:r>
              <a:rPr lang="en-US" sz="6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, </a:t>
            </a:r>
            <a:r>
              <a:rPr lang="en-US" sz="6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requirements and key </a:t>
            </a:r>
            <a:r>
              <a:rPr lang="en-US" sz="6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components for implementing 5G </a:t>
            </a:r>
            <a:r>
              <a:rPr lang="en-US" sz="68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security</a:t>
            </a:r>
            <a:endParaRPr lang="en-US" sz="6800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marL="271463" indent="-271463" algn="just">
              <a:lnSpc>
                <a:spcPct val="120000"/>
              </a:lnSpc>
              <a:buClr>
                <a:schemeClr val="accent1">
                  <a:lumMod val="50000"/>
                </a:schemeClr>
              </a:buClr>
              <a:buFont typeface="+mj-lt"/>
              <a:buAutoNum type="arabicPeriod" startAt="5"/>
            </a:pPr>
            <a:r>
              <a:rPr lang="en-US" sz="6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The activities of ITU-T SG5 on IMT-2020 aim to set the environmental </a:t>
            </a:r>
            <a:r>
              <a:rPr lang="en-US" sz="6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requirements for </a:t>
            </a:r>
            <a:r>
              <a:rPr lang="en-US" sz="6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5G, and studies are related to </a:t>
            </a:r>
            <a:r>
              <a:rPr lang="fr-FR" sz="6800" dirty="0" err="1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ectromagnetic</a:t>
            </a:r>
            <a:r>
              <a:rPr lang="fr-FR" sz="6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compatibility , </a:t>
            </a:r>
            <a:r>
              <a:rPr lang="fr-FR" sz="6800" dirty="0" err="1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electromagnetic</a:t>
            </a:r>
            <a:r>
              <a:rPr lang="fr-FR" sz="6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r>
              <a:rPr lang="fr-FR" sz="6800" dirty="0" err="1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fields</a:t>
            </a:r>
            <a:r>
              <a:rPr lang="fr-FR" sz="6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, </a:t>
            </a:r>
            <a:r>
              <a:rPr lang="fr-FR" sz="6800" dirty="0" err="1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energy</a:t>
            </a:r>
            <a:r>
              <a:rPr lang="fr-FR" sz="6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r>
              <a:rPr lang="fr-FR" sz="6800" dirty="0" err="1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feeding</a:t>
            </a:r>
            <a:r>
              <a:rPr lang="fr-FR" sz="6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&amp; </a:t>
            </a:r>
            <a:r>
              <a:rPr lang="fr-FR" sz="6800" dirty="0" err="1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efficiency</a:t>
            </a:r>
            <a:r>
              <a:rPr lang="fr-FR" sz="6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r>
              <a:rPr lang="fr-FR" sz="6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and </a:t>
            </a:r>
            <a:r>
              <a:rPr lang="fr-FR" sz="6800" dirty="0" err="1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resistibility</a:t>
            </a:r>
            <a:endParaRPr lang="fr-FR" sz="6800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marL="271463" indent="-271463" algn="just">
              <a:lnSpc>
                <a:spcPct val="120000"/>
              </a:lnSpc>
              <a:buClr>
                <a:schemeClr val="accent1">
                  <a:lumMod val="50000"/>
                </a:schemeClr>
              </a:buClr>
              <a:buFont typeface="+mj-lt"/>
              <a:buAutoNum type="arabicPeriod" startAt="5"/>
            </a:pPr>
            <a:r>
              <a:rPr lang="fr-FR" sz="6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ITU-T SG11 </a:t>
            </a:r>
            <a:r>
              <a:rPr lang="fr-FR" sz="6800" dirty="0" err="1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is</a:t>
            </a:r>
            <a:r>
              <a:rPr lang="fr-FR" sz="6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r>
              <a:rPr lang="fr-FR" sz="6800" dirty="0" err="1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dealing</a:t>
            </a:r>
            <a:r>
              <a:rPr lang="fr-FR" sz="6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r>
              <a:rPr lang="fr-FR" sz="6800" dirty="0" err="1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with</a:t>
            </a:r>
            <a:r>
              <a:rPr lang="fr-FR" sz="6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r>
              <a:rPr lang="fr-FR" sz="6800" dirty="0" err="1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signalling</a:t>
            </a:r>
            <a:r>
              <a:rPr lang="fr-FR" sz="6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r>
              <a:rPr lang="fr-FR" sz="6800" dirty="0" err="1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protocols</a:t>
            </a:r>
            <a:r>
              <a:rPr lang="fr-FR" sz="6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and </a:t>
            </a:r>
            <a:r>
              <a:rPr lang="fr-FR" sz="6800" dirty="0" err="1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testing</a:t>
            </a:r>
            <a:r>
              <a:rPr lang="fr-FR" sz="6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aspects of IMT-2020 </a:t>
            </a:r>
            <a:r>
              <a:rPr lang="fr-FR" sz="6800" dirty="0" err="1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through</a:t>
            </a:r>
            <a:r>
              <a:rPr lang="fr-FR" sz="6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five </a:t>
            </a:r>
            <a:r>
              <a:rPr lang="fr-FR" sz="6800" dirty="0" err="1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different</a:t>
            </a:r>
            <a:r>
              <a:rPr lang="fr-FR" sz="6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r>
              <a:rPr lang="fr-FR" sz="68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questions</a:t>
            </a:r>
            <a:endParaRPr lang="fr-FR" sz="6800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endParaRPr lang="fr-FR" sz="8000" dirty="0"/>
          </a:p>
          <a:p>
            <a:endParaRPr lang="en-US" sz="7200" dirty="0"/>
          </a:p>
          <a:p>
            <a:endParaRPr lang="en-US" sz="7200" dirty="0"/>
          </a:p>
          <a:p>
            <a:pPr marL="271463" indent="-271463">
              <a:buClr>
                <a:schemeClr val="accent1">
                  <a:lumMod val="50000"/>
                </a:schemeClr>
              </a:buClr>
              <a:buFont typeface="+mj-lt"/>
              <a:buAutoNum type="arabicPeriod"/>
            </a:pPr>
            <a:endParaRPr lang="en-US" sz="6400" dirty="0">
              <a:latin typeface="Lato Black" charset="0"/>
              <a:ea typeface="Lato Black" charset="0"/>
              <a:cs typeface="Lato Black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2000" dirty="0" smtClean="0">
                <a:solidFill>
                  <a:schemeClr val="tx2"/>
                </a:solidFill>
                <a:latin typeface="Lato Black"/>
                <a:ea typeface="Lato Black" charset="0"/>
                <a:cs typeface="Lato Black" charset="0"/>
              </a:rPr>
              <a:t/>
            </a:r>
            <a:br>
              <a:rPr lang="en-US" altLang="zh-CN" sz="2000" dirty="0" smtClean="0">
                <a:solidFill>
                  <a:schemeClr val="tx2"/>
                </a:solidFill>
                <a:latin typeface="Lato Black"/>
                <a:ea typeface="Lato Black" charset="0"/>
                <a:cs typeface="Lato Black" charset="0"/>
              </a:rPr>
            </a:br>
            <a:endParaRPr lang="en-US" altLang="zh-CN" sz="2000" dirty="0">
              <a:solidFill>
                <a:schemeClr val="tx2"/>
              </a:solidFill>
              <a:latin typeface="Lato Black"/>
              <a:ea typeface="Lato Black" charset="0"/>
              <a:cs typeface="Lato Black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165181" y="1333191"/>
            <a:ext cx="5495306" cy="5302155"/>
          </a:xfrm>
          <a:prstGeom prst="rect">
            <a:avLst/>
          </a:prstGeom>
          <a:ln w="12700">
            <a:solidFill>
              <a:schemeClr val="tx2"/>
            </a:solidFill>
          </a:ln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</a:pPr>
            <a:r>
              <a:rPr lang="en-US" sz="74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Suggestions </a:t>
            </a:r>
            <a:r>
              <a:rPr lang="en-US" sz="7400" b="1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to </a:t>
            </a:r>
            <a:r>
              <a:rPr lang="en-US" sz="7400" b="1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IMT-2020/5G</a:t>
            </a:r>
            <a:r>
              <a:rPr lang="en-US" sz="96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/>
            </a:r>
            <a:br>
              <a:rPr lang="en-US" sz="96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</a:br>
            <a:r>
              <a:rPr lang="en-US" sz="7400" b="1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	</a:t>
            </a:r>
            <a:endParaRPr lang="en-US" sz="6400" dirty="0" smtClean="0">
              <a:latin typeface="Lato Black" charset="0"/>
              <a:ea typeface="Lato Black" charset="0"/>
              <a:cs typeface="Lato Black" charset="0"/>
            </a:endParaRPr>
          </a:p>
          <a:p>
            <a:pPr algn="just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US" sz="55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Strategies </a:t>
            </a:r>
            <a:r>
              <a:rPr lang="en-US" sz="55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for protocol development on </a:t>
            </a:r>
            <a:r>
              <a:rPr lang="en-US" sz="55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IMT-2020:</a:t>
            </a:r>
            <a:endParaRPr lang="en-US" sz="5500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lvl="1" algn="just">
              <a:lnSpc>
                <a:spcPct val="120000"/>
              </a:lnSpc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55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Avoid </a:t>
            </a:r>
            <a:r>
              <a:rPr lang="en-US" sz="55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unnecessary duplicated works with relevant </a:t>
            </a:r>
            <a:r>
              <a:rPr lang="en-US" sz="55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groups via a close </a:t>
            </a:r>
            <a:r>
              <a:rPr lang="en-US" sz="55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collaboration </a:t>
            </a:r>
            <a:r>
              <a:rPr lang="en-US" sz="55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with ITU-T SG 13 and other SDOs, Forum, etc. and enhancing collaboration with Open Source Community for efficient evaluation of protocols</a:t>
            </a:r>
          </a:p>
          <a:p>
            <a:pPr lvl="1" algn="just">
              <a:lnSpc>
                <a:spcPct val="120000"/>
              </a:lnSpc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55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Encourage </a:t>
            </a:r>
            <a:r>
              <a:rPr lang="en-US" sz="55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members to submit new work item </a:t>
            </a:r>
            <a:r>
              <a:rPr lang="en-US" sz="55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proposals </a:t>
            </a:r>
            <a:r>
              <a:rPr lang="en-US" sz="55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on protocols for IMT-2020 network to </a:t>
            </a:r>
            <a:r>
              <a:rPr lang="en-US" sz="55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resolve </a:t>
            </a:r>
            <a:r>
              <a:rPr lang="en-US" sz="55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problems and to </a:t>
            </a:r>
            <a:r>
              <a:rPr lang="en-US" sz="55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provide </a:t>
            </a:r>
            <a:r>
              <a:rPr lang="en-US" sz="55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enhancement </a:t>
            </a:r>
          </a:p>
          <a:p>
            <a:endParaRPr lang="en-US" sz="6400" dirty="0">
              <a:latin typeface="Lato Black"/>
            </a:endParaRPr>
          </a:p>
        </p:txBody>
      </p:sp>
    </p:spTree>
    <p:extLst>
      <p:ext uri="{BB962C8B-B14F-4D97-AF65-F5344CB8AC3E}">
        <p14:creationId xmlns:p14="http://schemas.microsoft.com/office/powerpoint/2010/main" val="264290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3393" y="5470288"/>
            <a:ext cx="1126224" cy="116505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"/>
            <a:ext cx="12192000" cy="64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8568" y="1"/>
            <a:ext cx="10244889" cy="770019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Lato Black" charset="0"/>
                <a:ea typeface="Lato Black" charset="0"/>
                <a:cs typeface="Lato Black" charset="0"/>
              </a:rPr>
              <a:t>Session 2: IMT-2020/5G standardization (part 2): activities in other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706" y="912324"/>
            <a:ext cx="11509312" cy="5656918"/>
          </a:xfrm>
          <a:ln w="1905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 algn="ctr">
              <a:lnSpc>
                <a:spcPts val="2300"/>
              </a:lnSpc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Takeaways and Conclusions</a:t>
            </a:r>
            <a:br>
              <a:rPr lang="en-US" sz="24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</a:br>
            <a:endParaRPr lang="en-US" sz="2400" b="1" dirty="0" smtClean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>
                <a:solidFill>
                  <a:schemeClr val="tx2"/>
                </a:solidFill>
                <a:latin typeface="Lato Black"/>
              </a:rPr>
              <a:t>Global collaboration and joint </a:t>
            </a:r>
            <a:r>
              <a:rPr lang="en-US" sz="2000" dirty="0" smtClean="0">
                <a:solidFill>
                  <a:schemeClr val="tx2"/>
                </a:solidFill>
                <a:latin typeface="Lato Black"/>
              </a:rPr>
              <a:t>effort leads </a:t>
            </a:r>
            <a:r>
              <a:rPr lang="en-US" sz="2000" dirty="0">
                <a:solidFill>
                  <a:schemeClr val="tx2"/>
                </a:solidFill>
                <a:latin typeface="Lato Black"/>
              </a:rPr>
              <a:t>to success for </a:t>
            </a:r>
            <a:r>
              <a:rPr lang="en-US" sz="2000" dirty="0" smtClean="0">
                <a:solidFill>
                  <a:schemeClr val="tx2"/>
                </a:solidFill>
                <a:latin typeface="Lato Black"/>
              </a:rPr>
              <a:t>IMT-2020 and 5G</a:t>
            </a:r>
            <a:endParaRPr lang="en-US" sz="2000" dirty="0">
              <a:solidFill>
                <a:schemeClr val="tx2"/>
              </a:solidFill>
              <a:latin typeface="Lato Black"/>
            </a:endParaRP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chemeClr val="tx2"/>
                </a:solidFill>
                <a:latin typeface="Lato Black"/>
              </a:rPr>
              <a:t>ITU-R </a:t>
            </a:r>
            <a:r>
              <a:rPr lang="en-US" sz="2000" dirty="0">
                <a:solidFill>
                  <a:schemeClr val="tx2"/>
                </a:solidFill>
                <a:latin typeface="Lato Black"/>
              </a:rPr>
              <a:t>and industry </a:t>
            </a:r>
            <a:r>
              <a:rPr lang="en-US" sz="2000" dirty="0" smtClean="0">
                <a:solidFill>
                  <a:schemeClr val="tx2"/>
                </a:solidFill>
                <a:latin typeface="Lato Black"/>
              </a:rPr>
              <a:t> partnerships </a:t>
            </a:r>
            <a:r>
              <a:rPr lang="en-US" sz="2000" dirty="0">
                <a:solidFill>
                  <a:schemeClr val="tx2"/>
                </a:solidFill>
                <a:latin typeface="Lato Black"/>
              </a:rPr>
              <a:t>remain </a:t>
            </a:r>
            <a:r>
              <a:rPr lang="en-US" sz="2000" dirty="0" smtClean="0">
                <a:solidFill>
                  <a:schemeClr val="tx2"/>
                </a:solidFill>
                <a:latin typeface="Lato Black"/>
              </a:rPr>
              <a:t> strong </a:t>
            </a:r>
            <a:r>
              <a:rPr lang="en-US" sz="2000" dirty="0">
                <a:solidFill>
                  <a:schemeClr val="tx2"/>
                </a:solidFill>
                <a:latin typeface="Lato Black"/>
              </a:rPr>
              <a:t>and well aligned for </a:t>
            </a:r>
            <a:r>
              <a:rPr lang="en-US" sz="2000" dirty="0" smtClean="0">
                <a:solidFill>
                  <a:schemeClr val="tx2"/>
                </a:solidFill>
                <a:latin typeface="Lato Black"/>
              </a:rPr>
              <a:t>IMT-2020 and 5G</a:t>
            </a:r>
            <a:endParaRPr lang="en-US" sz="2000" dirty="0">
              <a:solidFill>
                <a:schemeClr val="tx2"/>
              </a:solidFill>
              <a:latin typeface="Lato Black"/>
            </a:endParaRP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chemeClr val="tx2"/>
                </a:solidFill>
                <a:latin typeface="Lato Black"/>
              </a:rPr>
              <a:t>Engagement </a:t>
            </a:r>
            <a:r>
              <a:rPr lang="en-US" sz="2000" dirty="0">
                <a:solidFill>
                  <a:schemeClr val="tx2"/>
                </a:solidFill>
                <a:latin typeface="Lato Black"/>
              </a:rPr>
              <a:t>by Administrations is high </a:t>
            </a:r>
            <a:r>
              <a:rPr lang="en-US" sz="2000" dirty="0" smtClean="0">
                <a:solidFill>
                  <a:schemeClr val="tx2"/>
                </a:solidFill>
                <a:latin typeface="Lato Black"/>
              </a:rPr>
              <a:t>-both </a:t>
            </a:r>
            <a:r>
              <a:rPr lang="en-US" sz="2000" dirty="0">
                <a:solidFill>
                  <a:schemeClr val="tx2"/>
                </a:solidFill>
                <a:latin typeface="Lato Black"/>
              </a:rPr>
              <a:t>on spectrum and technology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chemeClr val="tx2"/>
                </a:solidFill>
                <a:latin typeface="Lato Black"/>
              </a:rPr>
              <a:t>ITU-R IMT-2020 vision </a:t>
            </a:r>
            <a:r>
              <a:rPr lang="en-US" sz="2000" dirty="0">
                <a:solidFill>
                  <a:schemeClr val="tx2"/>
                </a:solidFill>
                <a:latin typeface="Lato Black"/>
              </a:rPr>
              <a:t>continues as the global target in support of </a:t>
            </a:r>
            <a:r>
              <a:rPr lang="en-US" sz="2000" dirty="0" smtClean="0">
                <a:solidFill>
                  <a:schemeClr val="tx2"/>
                </a:solidFill>
                <a:latin typeface="Lato Black"/>
              </a:rPr>
              <a:t>5G</a:t>
            </a:r>
            <a:endParaRPr lang="en-US" sz="2000" dirty="0">
              <a:solidFill>
                <a:schemeClr val="tx2"/>
              </a:solidFill>
              <a:latin typeface="Lato Black"/>
            </a:endParaRP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chemeClr val="tx2"/>
                </a:solidFill>
                <a:latin typeface="Lato Black"/>
              </a:rPr>
              <a:t>ITU-R IMT-2020 radio </a:t>
            </a:r>
            <a:r>
              <a:rPr lang="en-US" sz="2000" dirty="0">
                <a:solidFill>
                  <a:schemeClr val="tx2"/>
                </a:solidFill>
                <a:latin typeface="Lato Black"/>
              </a:rPr>
              <a:t>interface technology specifications Recommendation on track for </a:t>
            </a:r>
            <a:r>
              <a:rPr lang="en-US" sz="2000" dirty="0" smtClean="0">
                <a:solidFill>
                  <a:schemeClr val="tx2"/>
                </a:solidFill>
                <a:latin typeface="Lato Black"/>
              </a:rPr>
              <a:t>year-end 2020 release</a:t>
            </a:r>
            <a:endParaRPr lang="en-US" sz="2000" dirty="0">
              <a:solidFill>
                <a:schemeClr val="tx2"/>
              </a:solidFill>
              <a:latin typeface="Lato Black"/>
            </a:endParaRP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chemeClr val="tx2"/>
                </a:solidFill>
                <a:latin typeface="Lato Black"/>
              </a:rPr>
              <a:t>Planned </a:t>
            </a:r>
            <a:r>
              <a:rPr lang="en-US" sz="2000" dirty="0">
                <a:solidFill>
                  <a:schemeClr val="tx2"/>
                </a:solidFill>
                <a:latin typeface="Lato Black"/>
              </a:rPr>
              <a:t>early </a:t>
            </a:r>
            <a:r>
              <a:rPr lang="en-US" sz="2000" dirty="0" smtClean="0">
                <a:solidFill>
                  <a:schemeClr val="tx2"/>
                </a:solidFill>
                <a:latin typeface="Lato Black"/>
              </a:rPr>
              <a:t>5G </a:t>
            </a:r>
            <a:r>
              <a:rPr lang="en-US" sz="2000" dirty="0">
                <a:solidFill>
                  <a:schemeClr val="tx2"/>
                </a:solidFill>
                <a:latin typeface="Lato Black"/>
              </a:rPr>
              <a:t>deployments will expand to encompass the </a:t>
            </a:r>
            <a:r>
              <a:rPr lang="en-US" sz="2000" dirty="0" smtClean="0">
                <a:solidFill>
                  <a:schemeClr val="tx2"/>
                </a:solidFill>
                <a:latin typeface="Lato Black"/>
              </a:rPr>
              <a:t>IMT-2020 vision </a:t>
            </a:r>
            <a:r>
              <a:rPr lang="en-US" sz="2000" dirty="0">
                <a:solidFill>
                  <a:schemeClr val="tx2"/>
                </a:solidFill>
                <a:latin typeface="Lato Black"/>
              </a:rPr>
              <a:t>as initial </a:t>
            </a:r>
            <a:r>
              <a:rPr lang="en-US" sz="2000" dirty="0" smtClean="0">
                <a:solidFill>
                  <a:schemeClr val="tx2"/>
                </a:solidFill>
                <a:latin typeface="Lato Black"/>
              </a:rPr>
              <a:t>technology </a:t>
            </a:r>
            <a:r>
              <a:rPr lang="en-US" sz="2000" dirty="0">
                <a:solidFill>
                  <a:schemeClr val="tx2"/>
                </a:solidFill>
                <a:latin typeface="Lato Black"/>
              </a:rPr>
              <a:t>matures in capability and availability over next several </a:t>
            </a:r>
            <a:r>
              <a:rPr lang="en-US" sz="2000" dirty="0" smtClean="0">
                <a:solidFill>
                  <a:schemeClr val="tx2"/>
                </a:solidFill>
                <a:latin typeface="Lato Black"/>
              </a:rPr>
              <a:t>years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 startAt="7"/>
            </a:pPr>
            <a:r>
              <a:rPr lang="en-US" sz="2000" dirty="0">
                <a:solidFill>
                  <a:schemeClr val="tx2"/>
                </a:solidFill>
                <a:latin typeface="Lato Black"/>
              </a:rPr>
              <a:t>ITU-R is well on schedule to implement all necessary procedures to identify the important future ‘mm wave’ spectrum (WRC-19) within the IMT overall spectrum </a:t>
            </a:r>
            <a:r>
              <a:rPr lang="en-US" sz="2000" dirty="0" smtClean="0">
                <a:solidFill>
                  <a:schemeClr val="tx2"/>
                </a:solidFill>
                <a:latin typeface="Lato Black"/>
              </a:rPr>
              <a:t>portfolio</a:t>
            </a:r>
            <a:endParaRPr lang="en-US" sz="2000" dirty="0">
              <a:solidFill>
                <a:schemeClr val="tx2"/>
              </a:solidFill>
              <a:latin typeface="Lato Black"/>
            </a:endParaRPr>
          </a:p>
          <a:p>
            <a:pPr marL="342900" indent="-342900">
              <a:lnSpc>
                <a:spcPct val="100000"/>
              </a:lnSpc>
              <a:buFont typeface="+mj-lt"/>
              <a:buAutoNum type="arabicPeriod" startAt="7"/>
            </a:pPr>
            <a:r>
              <a:rPr lang="en-US" sz="2000" dirty="0">
                <a:solidFill>
                  <a:schemeClr val="tx2"/>
                </a:solidFill>
                <a:latin typeface="Lato Black"/>
              </a:rPr>
              <a:t>IMT-2020 and 5G requires spectrum both below and above 6 GHz to support a rich portfolio of use cases.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 smtClean="0">
              <a:solidFill>
                <a:schemeClr val="tx2"/>
              </a:solidFill>
            </a:endParaRP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endParaRPr lang="en-US" sz="2400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60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3393" y="5470288"/>
            <a:ext cx="1126224" cy="116505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"/>
            <a:ext cx="12192000" cy="64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8568" y="1"/>
            <a:ext cx="10244889" cy="770019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Lato Black" charset="0"/>
                <a:ea typeface="Lato Black" charset="0"/>
                <a:cs typeface="Lato Black" charset="0"/>
              </a:rPr>
              <a:t>Session 2: IMT-2020/5G standardization (part 2): activities in other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705" y="912324"/>
            <a:ext cx="11630911" cy="5656918"/>
          </a:xfrm>
          <a:ln w="1905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 algn="ctr">
              <a:lnSpc>
                <a:spcPts val="2300"/>
              </a:lnSpc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Takeaways and Conclusions</a:t>
            </a:r>
            <a:br>
              <a:rPr lang="en-US" sz="24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</a:br>
            <a:endParaRPr lang="en-US" sz="2400" b="1" dirty="0" smtClean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marL="457200" indent="-457200" algn="just">
              <a:lnSpc>
                <a:spcPct val="100000"/>
              </a:lnSpc>
              <a:buFont typeface="+mj-lt"/>
              <a:buAutoNum type="arabicPeriod" startAt="9"/>
            </a:pPr>
            <a:r>
              <a:rPr lang="en-US" sz="2000" dirty="0" smtClean="0">
                <a:solidFill>
                  <a:schemeClr val="tx2"/>
                </a:solidFill>
                <a:latin typeface="Lato Black"/>
                <a:ea typeface="Lato Black" charset="0"/>
                <a:cs typeface="Lato Black" charset="0"/>
              </a:rPr>
              <a:t>ONAP </a:t>
            </a:r>
            <a:r>
              <a:rPr lang="fr-FR" sz="2000" dirty="0">
                <a:solidFill>
                  <a:schemeClr val="tx2"/>
                </a:solidFill>
                <a:latin typeface="Lato Black"/>
              </a:rPr>
              <a:t>Beijing </a:t>
            </a:r>
            <a:r>
              <a:rPr lang="en-US" sz="2000" dirty="0" smtClean="0">
                <a:solidFill>
                  <a:schemeClr val="tx2"/>
                </a:solidFill>
                <a:latin typeface="Lato Black"/>
              </a:rPr>
              <a:t>is deployment ready –focus on  architecture, seven dimensions of  deployment &amp; functional enhancements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 startAt="9"/>
            </a:pPr>
            <a:r>
              <a:rPr lang="fr-FR" sz="2000" dirty="0" smtClean="0">
                <a:solidFill>
                  <a:schemeClr val="tx2"/>
                </a:solidFill>
                <a:latin typeface="Lato Black"/>
              </a:rPr>
              <a:t>ONAP</a:t>
            </a:r>
            <a:r>
              <a:rPr lang="fr-FR" sz="2000" dirty="0">
                <a:solidFill>
                  <a:schemeClr val="tx2"/>
                </a:solidFill>
                <a:latin typeface="Lato Black"/>
              </a:rPr>
              <a:t>, </a:t>
            </a:r>
            <a:r>
              <a:rPr lang="en-US" sz="2000" dirty="0" smtClean="0">
                <a:solidFill>
                  <a:schemeClr val="tx2"/>
                </a:solidFill>
                <a:latin typeface="Lato Black"/>
              </a:rPr>
              <a:t>along with other LF Networking  projects, </a:t>
            </a:r>
            <a:r>
              <a:rPr lang="fr-FR" sz="2000" dirty="0" smtClean="0">
                <a:solidFill>
                  <a:schemeClr val="tx2"/>
                </a:solidFill>
                <a:latin typeface="Lato Black"/>
              </a:rPr>
              <a:t>continues </a:t>
            </a:r>
            <a:r>
              <a:rPr lang="fr-FR" sz="2000" dirty="0">
                <a:solidFill>
                  <a:schemeClr val="tx2"/>
                </a:solidFill>
                <a:latin typeface="Lato Black"/>
              </a:rPr>
              <a:t>to drive Open Source  Networking </a:t>
            </a:r>
            <a:r>
              <a:rPr lang="en-US" sz="2000" dirty="0" smtClean="0">
                <a:solidFill>
                  <a:schemeClr val="tx2"/>
                </a:solidFill>
                <a:latin typeface="Lato Black"/>
              </a:rPr>
              <a:t>momentum &amp; harmonization across industry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 startAt="9"/>
            </a:pPr>
            <a:r>
              <a:rPr lang="en-US" sz="2000" dirty="0" smtClean="0">
                <a:solidFill>
                  <a:schemeClr val="tx2"/>
                </a:solidFill>
                <a:latin typeface="Lato Black"/>
              </a:rPr>
              <a:t>3GPP  </a:t>
            </a:r>
            <a:r>
              <a:rPr lang="en-US" sz="2000" dirty="0">
                <a:solidFill>
                  <a:schemeClr val="tx2"/>
                </a:solidFill>
                <a:latin typeface="Lato Black"/>
              </a:rPr>
              <a:t>has made rapid progress and has completed most aspects of 5G Phase 1 </a:t>
            </a:r>
            <a:r>
              <a:rPr lang="en-US" sz="2000" dirty="0" smtClean="0">
                <a:solidFill>
                  <a:schemeClr val="tx2"/>
                </a:solidFill>
                <a:latin typeface="Lato Black"/>
              </a:rPr>
              <a:t>standardization  </a:t>
            </a:r>
            <a:endParaRPr lang="en-US" sz="2000" dirty="0">
              <a:solidFill>
                <a:schemeClr val="tx2"/>
              </a:solidFill>
              <a:latin typeface="Lato Black"/>
            </a:endParaRPr>
          </a:p>
          <a:p>
            <a:pPr marL="457200" indent="-457200" algn="just">
              <a:lnSpc>
                <a:spcPct val="100000"/>
              </a:lnSpc>
              <a:buFont typeface="+mj-lt"/>
              <a:buAutoNum type="arabicPeriod" startAt="9"/>
            </a:pPr>
            <a:r>
              <a:rPr lang="en-US" sz="2000" dirty="0">
                <a:solidFill>
                  <a:schemeClr val="tx2"/>
                </a:solidFill>
                <a:latin typeface="Lato Black"/>
              </a:rPr>
              <a:t>As  work on the final aspects conclude, agreements  have been achieved for the contents of 5G Phase 2,  which will constitute the </a:t>
            </a:r>
            <a:r>
              <a:rPr lang="en-US" sz="2000" dirty="0" smtClean="0">
                <a:solidFill>
                  <a:schemeClr val="tx2"/>
                </a:solidFill>
                <a:latin typeface="Lato Black"/>
              </a:rPr>
              <a:t>IMT-2020 submission. The </a:t>
            </a:r>
            <a:r>
              <a:rPr lang="en-US" sz="2000" dirty="0">
                <a:solidFill>
                  <a:schemeClr val="tx2"/>
                </a:solidFill>
                <a:latin typeface="Lato Black"/>
              </a:rPr>
              <a:t>overall project components, its progress and plans will be considered, as well as significant work with other standards organizations to achieve the goals of 3GPP’s 5G standards </a:t>
            </a:r>
            <a:r>
              <a:rPr lang="en-US" sz="2000" dirty="0" smtClean="0">
                <a:solidFill>
                  <a:schemeClr val="tx2"/>
                </a:solidFill>
                <a:latin typeface="Lato Black"/>
              </a:rPr>
              <a:t>program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 startAt="9"/>
            </a:pPr>
            <a:r>
              <a:rPr lang="en-US" sz="2000" dirty="0" smtClean="0">
                <a:solidFill>
                  <a:schemeClr val="tx2"/>
                </a:solidFill>
                <a:latin typeface="Lato Black"/>
              </a:rPr>
              <a:t>Academic </a:t>
            </a:r>
            <a:r>
              <a:rPr lang="en-US" sz="2000" dirty="0">
                <a:solidFill>
                  <a:schemeClr val="tx2"/>
                </a:solidFill>
                <a:latin typeface="Lato Black"/>
              </a:rPr>
              <a:t>and industry members </a:t>
            </a:r>
            <a:r>
              <a:rPr lang="en-US" sz="2000" dirty="0" smtClean="0">
                <a:solidFill>
                  <a:schemeClr val="tx2"/>
                </a:solidFill>
                <a:latin typeface="Lato Black"/>
              </a:rPr>
              <a:t>of WWRF are </a:t>
            </a:r>
            <a:r>
              <a:rPr lang="en-US" sz="2000" dirty="0">
                <a:solidFill>
                  <a:schemeClr val="tx2"/>
                </a:solidFill>
                <a:latin typeface="Lato Black"/>
              </a:rPr>
              <a:t>actively </a:t>
            </a:r>
            <a:r>
              <a:rPr lang="en-US" sz="2000" dirty="0" smtClean="0">
                <a:solidFill>
                  <a:schemeClr val="tx2"/>
                </a:solidFill>
                <a:latin typeface="Lato Black"/>
              </a:rPr>
              <a:t>working </a:t>
            </a:r>
            <a:r>
              <a:rPr lang="en-US" sz="2000" dirty="0">
                <a:solidFill>
                  <a:schemeClr val="tx2"/>
                </a:solidFill>
                <a:latin typeface="Lato Black"/>
              </a:rPr>
              <a:t>in </a:t>
            </a:r>
            <a:r>
              <a:rPr lang="en-US" sz="2000" dirty="0" smtClean="0">
                <a:solidFill>
                  <a:schemeClr val="tx2"/>
                </a:solidFill>
                <a:latin typeface="Lato Black"/>
              </a:rPr>
              <a:t>setting-up </a:t>
            </a:r>
            <a:r>
              <a:rPr lang="en-US" sz="2000" dirty="0">
                <a:solidFill>
                  <a:schemeClr val="tx2"/>
                </a:solidFill>
                <a:latin typeface="Lato Black"/>
              </a:rPr>
              <a:t>an ITU Evaluation </a:t>
            </a:r>
            <a:r>
              <a:rPr lang="en-US" sz="2000" dirty="0" smtClean="0">
                <a:solidFill>
                  <a:schemeClr val="tx2"/>
                </a:solidFill>
                <a:latin typeface="Lato Black"/>
              </a:rPr>
              <a:t>Group; Performance </a:t>
            </a:r>
            <a:r>
              <a:rPr lang="en-US" sz="2000" dirty="0">
                <a:solidFill>
                  <a:schemeClr val="tx2"/>
                </a:solidFill>
                <a:latin typeface="Lato Black"/>
              </a:rPr>
              <a:t>evaluation of PHY and MAC through simulations is </a:t>
            </a:r>
            <a:r>
              <a:rPr lang="en-US" sz="2000" dirty="0" smtClean="0">
                <a:solidFill>
                  <a:schemeClr val="tx2"/>
                </a:solidFill>
                <a:latin typeface="Lato Black"/>
              </a:rPr>
              <a:t>aimed at </a:t>
            </a:r>
            <a:endParaRPr lang="en-US" sz="2000" dirty="0">
              <a:solidFill>
                <a:schemeClr val="tx2"/>
              </a:solidFill>
              <a:latin typeface="Lato Black"/>
            </a:endParaRPr>
          </a:p>
          <a:p>
            <a:pPr marL="514350" indent="-514350">
              <a:lnSpc>
                <a:spcPts val="3000"/>
              </a:lnSpc>
              <a:buFont typeface="+mj-lt"/>
              <a:buAutoNum type="arabicPeriod" startAt="9"/>
            </a:pPr>
            <a:endParaRPr lang="en-US" sz="2400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7287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3393" y="5470288"/>
            <a:ext cx="1126224" cy="116505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561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074" y="52304"/>
            <a:ext cx="10927431" cy="509169"/>
          </a:xfrm>
        </p:spPr>
        <p:txBody>
          <a:bodyPr>
            <a:noAutofit/>
          </a:bodyPr>
          <a:lstStyle/>
          <a:p>
            <a:r>
              <a:rPr lang="en-US" sz="1800" b="1" dirty="0">
                <a:solidFill>
                  <a:schemeClr val="bg1"/>
                </a:solidFill>
                <a:latin typeface="Lato Black" charset="0"/>
                <a:ea typeface="Lato Black" charset="0"/>
                <a:cs typeface="Lato Black" charset="0"/>
              </a:rPr>
              <a:t>Session 3: Industry’s achievements on IMT-2020/5G and potential future developments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68706" y="912324"/>
            <a:ext cx="5570620" cy="5656918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300"/>
              </a:lnSpc>
              <a:buFont typeface="Arial" panose="020B0604020202020204" pitchFamily="34" charset="0"/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Takeaways and Conclusions</a:t>
            </a:r>
            <a:br>
              <a:rPr lang="en-US" sz="24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</a:br>
            <a:endParaRPr lang="en-US" sz="2400" b="1" dirty="0" smtClean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marL="273050" indent="-273050">
              <a:lnSpc>
                <a:spcPct val="10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en-US" sz="16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Many successful trials </a:t>
            </a:r>
            <a:r>
              <a:rPr lang="en-US" sz="16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of 5G </a:t>
            </a:r>
            <a:r>
              <a:rPr lang="en-US" sz="16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were performed by telecom operators with focus on different 5G use cases (such </a:t>
            </a:r>
            <a:r>
              <a:rPr lang="en-US" sz="16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as virtual </a:t>
            </a:r>
            <a:r>
              <a:rPr lang="en-US" sz="16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reality, connected cars, …)</a:t>
            </a:r>
            <a:endParaRPr lang="en-US" sz="1600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marL="273050" indent="-273050">
              <a:lnSpc>
                <a:spcPct val="10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en-US" sz="16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5G will offer important opportunities to mobile users, enabling new Lifestyle and new experience, </a:t>
            </a:r>
            <a:r>
              <a:rPr lang="en-US" sz="16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will </a:t>
            </a:r>
            <a:r>
              <a:rPr lang="en-US" sz="16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vitalize new industry by innovating network infrastructure and </a:t>
            </a:r>
            <a:r>
              <a:rPr lang="en-US" sz="16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ecosystem</a:t>
            </a:r>
          </a:p>
          <a:p>
            <a:pPr marL="273050" indent="-273050">
              <a:lnSpc>
                <a:spcPct val="10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en-US" sz="16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From technical aspects, 5G network slicing, one of key 5G features, is an end -to-end network technology which needs to be promoted from the aspects of standards, technologies and </a:t>
            </a:r>
            <a:r>
              <a:rPr lang="en-US" sz="16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industries, while from </a:t>
            </a:r>
            <a:r>
              <a:rPr lang="en-US" sz="16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business aspects, 5G network slice is a basic service or product for industry verticals. </a:t>
            </a:r>
          </a:p>
          <a:p>
            <a:pPr marL="273050" indent="-273050">
              <a:lnSpc>
                <a:spcPct val="10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en-US" sz="16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Current </a:t>
            </a:r>
            <a:r>
              <a:rPr lang="en-US" sz="16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Internet cannot guarantee </a:t>
            </a:r>
            <a:r>
              <a:rPr lang="en-US" sz="16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new </a:t>
            </a:r>
            <a:r>
              <a:rPr lang="en-US" sz="16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application delivery </a:t>
            </a:r>
            <a:r>
              <a:rPr lang="en-US" sz="16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constraints</a:t>
            </a:r>
          </a:p>
          <a:p>
            <a:pPr marL="273050" indent="-273050">
              <a:lnSpc>
                <a:spcPct val="10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fr-FR" sz="16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Super Ultra-</a:t>
            </a:r>
            <a:r>
              <a:rPr lang="fr-FR" sz="1600" dirty="0" err="1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Low</a:t>
            </a:r>
            <a:r>
              <a:rPr lang="fr-FR" sz="16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r>
              <a:rPr lang="fr-FR" sz="1600" dirty="0" err="1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Latency</a:t>
            </a:r>
            <a:r>
              <a:rPr lang="fr-FR" sz="16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(&lt;1ms</a:t>
            </a:r>
            <a:r>
              <a:rPr lang="fr-FR" sz="16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), </a:t>
            </a:r>
            <a:r>
              <a:rPr lang="fr-FR" sz="1600" dirty="0" err="1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guaranteed</a:t>
            </a:r>
            <a:r>
              <a:rPr lang="fr-FR" sz="16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r>
              <a:rPr lang="fr-FR" sz="1600" dirty="0" err="1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Latency</a:t>
            </a:r>
            <a:r>
              <a:rPr lang="fr-FR" sz="16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r>
              <a:rPr lang="fr-FR" sz="16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and </a:t>
            </a:r>
            <a:r>
              <a:rPr lang="fr-FR" sz="1600" dirty="0" err="1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Precision</a:t>
            </a:r>
            <a:r>
              <a:rPr lang="fr-FR" sz="16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r>
              <a:rPr lang="fr-FR" sz="1600" dirty="0" err="1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Latency</a:t>
            </a:r>
            <a:r>
              <a:rPr lang="fr-FR" sz="16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r>
              <a:rPr lang="fr-FR" sz="16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are </a:t>
            </a:r>
            <a:r>
              <a:rPr lang="fr-FR" sz="1600" dirty="0" err="1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key</a:t>
            </a:r>
            <a:r>
              <a:rPr lang="fr-FR" sz="16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r>
              <a:rPr lang="fr-FR" sz="1600" dirty="0" err="1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elements</a:t>
            </a:r>
            <a:r>
              <a:rPr lang="fr-FR" sz="16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in Network 2030</a:t>
            </a:r>
            <a:endParaRPr lang="fr-FR" sz="1600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marL="514350" indent="-514350">
              <a:lnSpc>
                <a:spcPct val="100000"/>
              </a:lnSpc>
              <a:buClr>
                <a:schemeClr val="tx2"/>
              </a:buClr>
              <a:buFont typeface="+mj-lt"/>
              <a:buAutoNum type="arabicPeriod"/>
            </a:pPr>
            <a:endParaRPr lang="en-US" sz="1600" dirty="0">
              <a:latin typeface="Lato Black" charset="0"/>
              <a:ea typeface="Lato Black" charset="0"/>
              <a:cs typeface="Lato Black" charset="0"/>
            </a:endParaRPr>
          </a:p>
          <a:p>
            <a:pPr marL="514350" indent="-514350">
              <a:lnSpc>
                <a:spcPct val="100000"/>
              </a:lnSpc>
              <a:buClr>
                <a:schemeClr val="tx2"/>
              </a:buClr>
              <a:buFont typeface="+mj-lt"/>
              <a:buAutoNum type="arabicPeriod"/>
            </a:pPr>
            <a:endParaRPr lang="en-US" sz="1600" dirty="0">
              <a:latin typeface="Lato Black" charset="0"/>
              <a:ea typeface="Lato Black" charset="0"/>
              <a:cs typeface="Lato Black" charset="0"/>
            </a:endParaRP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endParaRPr lang="en-US" sz="2400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992373" y="912324"/>
            <a:ext cx="5907244" cy="5656918"/>
          </a:xfrm>
          <a:prstGeom prst="rect">
            <a:avLst/>
          </a:prstGeom>
          <a:ln w="12700">
            <a:solidFill>
              <a:schemeClr val="tx2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Suggestions to IMT-2020/5G</a:t>
            </a:r>
            <a:r>
              <a:rPr lang="en-US" sz="24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/>
            </a:r>
            <a:br>
              <a:rPr lang="en-US" sz="24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</a:br>
            <a:endParaRPr lang="en-US" sz="2400" dirty="0" smtClean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>
              <a:lnSpc>
                <a:spcPts val="3000"/>
              </a:lnSpc>
              <a:buClr>
                <a:schemeClr val="accent1">
                  <a:lumMod val="50000"/>
                </a:schemeClr>
              </a:buClr>
              <a:buFont typeface="Wingdings" pitchFamily="2" charset="2"/>
              <a:buChar char="q"/>
            </a:pPr>
            <a:r>
              <a:rPr lang="en-US" sz="18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Different </a:t>
            </a:r>
            <a:r>
              <a:rPr lang="en-US" sz="1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from traditional mobile service for public users, industry verticals have their customized requirement with service guarantee, which need deep cooperation between operators and verticals </a:t>
            </a:r>
            <a:r>
              <a:rPr lang="en-US" sz="18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to explore key </a:t>
            </a:r>
            <a:r>
              <a:rPr lang="en-US" sz="1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use cases and </a:t>
            </a:r>
            <a:r>
              <a:rPr lang="en-US" sz="18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customers</a:t>
            </a:r>
          </a:p>
          <a:p>
            <a:pPr>
              <a:lnSpc>
                <a:spcPts val="3000"/>
              </a:lnSpc>
              <a:buClr>
                <a:schemeClr val="accent1">
                  <a:lumMod val="50000"/>
                </a:schemeClr>
              </a:buClr>
              <a:buFont typeface="Wingdings" pitchFamily="2" charset="2"/>
              <a:buChar char="q"/>
            </a:pPr>
            <a:r>
              <a:rPr lang="en-US" sz="1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To design </a:t>
            </a:r>
            <a:r>
              <a:rPr lang="en-US" sz="1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a </a:t>
            </a:r>
            <a:r>
              <a:rPr lang="en-US" sz="1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network to </a:t>
            </a:r>
            <a:r>
              <a:rPr lang="en-US" sz="1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support 5G, we had </a:t>
            </a:r>
            <a:r>
              <a:rPr lang="en-US" sz="1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better </a:t>
            </a:r>
            <a:r>
              <a:rPr lang="en-US" sz="1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design it for a lifespan going over </a:t>
            </a:r>
            <a:r>
              <a:rPr lang="en-US" sz="18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5G; so it is interesting to start, </a:t>
            </a:r>
            <a:r>
              <a:rPr lang="en-US" sz="18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from now</a:t>
            </a:r>
            <a:r>
              <a:rPr lang="en-US" sz="18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, studies related to the standardization of Networks in 2030</a:t>
            </a:r>
            <a:endParaRPr lang="en-US" sz="1800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89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3393" y="5470288"/>
            <a:ext cx="1126224" cy="116505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561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968" y="52304"/>
            <a:ext cx="11317706" cy="509169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Lato Black" charset="0"/>
                <a:ea typeface="Lato Black" charset="0"/>
                <a:cs typeface="Lato Black" charset="0"/>
              </a:rPr>
              <a:t>Session 4:  IMT-2020/5G Demos and Proof of Concept (Part1)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68706" y="912324"/>
            <a:ext cx="5570620" cy="5656918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300"/>
              </a:lnSpc>
              <a:buFont typeface="Arial" panose="020B0604020202020204" pitchFamily="34" charset="0"/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Takeaways and Conclusions</a:t>
            </a:r>
            <a:br>
              <a:rPr lang="en-US" sz="24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</a:br>
            <a:endParaRPr lang="en-US" sz="2400" b="1" dirty="0" smtClean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chemeClr val="tx2"/>
                </a:solidFill>
                <a:latin typeface="Lato Black"/>
              </a:rPr>
              <a:t>5G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has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to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seen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as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a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programmable software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network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customizable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for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specific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application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needs</a:t>
            </a:r>
            <a:endParaRPr lang="en-US" sz="1800" dirty="0">
              <a:solidFill>
                <a:schemeClr val="tx2"/>
              </a:solidFill>
              <a:latin typeface="Lato Black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chemeClr val="tx2"/>
                </a:solidFill>
                <a:latin typeface="Lato Black"/>
              </a:rPr>
              <a:t>Application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driven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networking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will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gain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momentum, network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operators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might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loose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control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of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the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networks</a:t>
            </a:r>
            <a:endParaRPr lang="en-US" sz="1800" dirty="0">
              <a:solidFill>
                <a:schemeClr val="tx2"/>
              </a:solidFill>
              <a:latin typeface="Lato Black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chemeClr val="tx2"/>
                </a:solidFill>
                <a:latin typeface="Lato Black"/>
              </a:rPr>
              <a:t>The rise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of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Private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Networks vs.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Network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Slicing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as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last </a:t>
            </a:r>
            <a:r>
              <a:rPr lang="en-US" sz="1800" dirty="0" smtClean="0">
                <a:solidFill>
                  <a:schemeClr val="tx2"/>
                </a:solidFill>
                <a:latin typeface="Lato Black"/>
              </a:rPr>
              <a:t>resort</a:t>
            </a:r>
            <a:endParaRPr lang="en-US" sz="1800" dirty="0">
              <a:solidFill>
                <a:schemeClr val="tx2"/>
              </a:solidFill>
              <a:latin typeface="Lato Black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chemeClr val="tx2"/>
                </a:solidFill>
                <a:latin typeface="Lato Black"/>
              </a:rPr>
              <a:t>5G Standardization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will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catalyze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the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integration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of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SDN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, NFV, Edge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Computing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IOT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and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push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for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Lato Black"/>
              </a:rPr>
              <a:t>plug&amp;play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networking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software</a:t>
            </a:r>
            <a:endParaRPr lang="en-US" sz="1800" dirty="0">
              <a:solidFill>
                <a:schemeClr val="tx2"/>
              </a:solidFill>
              <a:latin typeface="Lato Black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chemeClr val="tx2"/>
                </a:solidFill>
                <a:latin typeface="Lato Black"/>
              </a:rPr>
              <a:t>Open </a:t>
            </a:r>
            <a:r>
              <a:rPr lang="en-US" sz="1800" dirty="0" err="1">
                <a:solidFill>
                  <a:schemeClr val="tx2"/>
                </a:solidFill>
                <a:latin typeface="Lato Black"/>
              </a:rPr>
              <a:t>Testbeds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are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key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to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enable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the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key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industry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verticals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to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understand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5G</a:t>
            </a:r>
            <a:endParaRPr lang="en-US" sz="1800" dirty="0">
              <a:solidFill>
                <a:schemeClr val="tx2"/>
              </a:solidFill>
              <a:latin typeface="Lato Black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chemeClr val="tx2"/>
                </a:solidFill>
                <a:latin typeface="Lato Black"/>
              </a:rPr>
              <a:t>5G role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out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migration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and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interworking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with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“legacy” LTE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/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NB-IOT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Networks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will be </a:t>
            </a:r>
            <a:r>
              <a:rPr lang="en-US" sz="1800" dirty="0" smtClean="0">
                <a:solidFill>
                  <a:schemeClr val="tx2"/>
                </a:solidFill>
                <a:latin typeface="Lato Black"/>
              </a:rPr>
              <a:t>challenging</a:t>
            </a:r>
            <a:r>
              <a:rPr lang="en-US" sz="1800" dirty="0" smtClean="0">
                <a:solidFill>
                  <a:schemeClr val="tx2"/>
                </a:solidFill>
                <a:latin typeface="Lato Black"/>
                <a:ea typeface="Lato Black" charset="0"/>
                <a:cs typeface="Lato Black" charset="0"/>
              </a:rPr>
              <a:t> </a:t>
            </a:r>
            <a:endParaRPr lang="en-US" sz="1800" dirty="0">
              <a:solidFill>
                <a:schemeClr val="tx2"/>
              </a:solidFill>
              <a:latin typeface="Lato Black"/>
              <a:ea typeface="Lato Black" charset="0"/>
              <a:cs typeface="Lato Black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992373" y="912324"/>
            <a:ext cx="5907244" cy="5656918"/>
          </a:xfrm>
          <a:prstGeom prst="rect">
            <a:avLst/>
          </a:prstGeom>
          <a:ln w="12700">
            <a:solidFill>
              <a:schemeClr val="tx2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Suggestions to IMT-2020/5G</a:t>
            </a:r>
            <a:r>
              <a:rPr lang="en-US" sz="24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/>
            </a:r>
            <a:br>
              <a:rPr lang="en-US" sz="24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</a:br>
            <a:endParaRPr lang="en-US" sz="2400" dirty="0" smtClean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en-US" sz="2000" dirty="0">
                <a:solidFill>
                  <a:schemeClr val="tx2"/>
                </a:solidFill>
                <a:latin typeface="Lato Black"/>
                <a:ea typeface="Lato Black" charset="0"/>
                <a:cs typeface="Lato Black" charset="0"/>
              </a:rPr>
              <a:t> Future directions may </a:t>
            </a:r>
            <a:r>
              <a:rPr lang="en-US" sz="2000" dirty="0" smtClean="0">
                <a:solidFill>
                  <a:schemeClr val="tx2"/>
                </a:solidFill>
                <a:latin typeface="Lato Black"/>
                <a:ea typeface="Lato Black" charset="0"/>
                <a:cs typeface="Lato Black" charset="0"/>
              </a:rPr>
              <a:t>include: </a:t>
            </a:r>
            <a:endParaRPr lang="en-US" sz="2000" dirty="0">
              <a:solidFill>
                <a:schemeClr val="tx2"/>
              </a:solidFill>
              <a:latin typeface="Lato Black"/>
              <a:ea typeface="Lato Black" charset="0"/>
              <a:cs typeface="Lato Black" charset="0"/>
            </a:endParaRPr>
          </a:p>
          <a:p>
            <a:pPr marL="531813" lvl="1" indent="-1762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000" dirty="0">
                <a:solidFill>
                  <a:schemeClr val="tx2"/>
                </a:solidFill>
                <a:latin typeface="Lato Black"/>
              </a:rPr>
              <a:t>Edge computing based on host based networking</a:t>
            </a:r>
          </a:p>
          <a:p>
            <a:pPr marL="531813" lvl="1" indent="-1762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000" dirty="0">
                <a:solidFill>
                  <a:schemeClr val="tx2"/>
                </a:solidFill>
                <a:latin typeface="Lato Black"/>
              </a:rPr>
              <a:t>ICN slice (edge processing at the network layer caching/aggregation)</a:t>
            </a:r>
          </a:p>
          <a:p>
            <a:pPr marL="531813" lvl="1" indent="-1762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000" dirty="0">
                <a:solidFill>
                  <a:schemeClr val="tx2"/>
                </a:solidFill>
                <a:latin typeface="Lato Black"/>
              </a:rPr>
              <a:t>ICN service slice (mobility/contextual routing to service)</a:t>
            </a:r>
          </a:p>
          <a:p>
            <a:pPr marL="531813" lvl="1" indent="-1762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000" dirty="0">
                <a:solidFill>
                  <a:schemeClr val="tx2"/>
                </a:solidFill>
                <a:latin typeface="Lato Black"/>
              </a:rPr>
              <a:t>In-network compute (NPU/GPU, dynamic compute allocation): including but not limited to NFN /</a:t>
            </a:r>
            <a:r>
              <a:rPr lang="en-US" sz="2000" dirty="0" err="1">
                <a:solidFill>
                  <a:schemeClr val="tx2"/>
                </a:solidFill>
                <a:latin typeface="Lato Black"/>
              </a:rPr>
              <a:t>NFaaS</a:t>
            </a:r>
            <a:endParaRPr lang="en-US" sz="2000" dirty="0">
              <a:solidFill>
                <a:schemeClr val="tx2"/>
              </a:solidFill>
              <a:latin typeface="Lato Black"/>
            </a:endParaRPr>
          </a:p>
          <a:p>
            <a:pPr marL="0" indent="0">
              <a:lnSpc>
                <a:spcPts val="3000"/>
              </a:lnSpc>
              <a:buNone/>
            </a:pPr>
            <a:endParaRPr lang="en-US" sz="2000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65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3393" y="5470288"/>
            <a:ext cx="1126224" cy="116505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561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968" y="52304"/>
            <a:ext cx="11317706" cy="509169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Lato Black" charset="0"/>
                <a:ea typeface="Lato Black" charset="0"/>
                <a:cs typeface="Lato Black" charset="0"/>
              </a:rPr>
              <a:t>Session 4:  IMT-2020/5G Demos and Proof of Concept (Part1)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68706" y="912324"/>
            <a:ext cx="5570620" cy="5656918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300"/>
              </a:lnSpc>
              <a:buFont typeface="Arial" panose="020B0604020202020204" pitchFamily="34" charset="0"/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Takeaways and Conclusions</a:t>
            </a:r>
            <a:br>
              <a:rPr lang="en-US" sz="24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</a:br>
            <a:endParaRPr lang="en-US" sz="2400" b="1" dirty="0" smtClean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marL="342900" indent="-342900">
              <a:buFont typeface="+mj-lt"/>
              <a:buAutoNum type="arabicPeriod" startAt="7"/>
            </a:pPr>
            <a:r>
              <a:rPr lang="en-US" sz="1800" dirty="0">
                <a:solidFill>
                  <a:schemeClr val="tx2"/>
                </a:solidFill>
                <a:latin typeface="Lato Black"/>
              </a:rPr>
              <a:t>ICN makes lot of sense in the </a:t>
            </a:r>
            <a:r>
              <a:rPr lang="en-US" sz="1800" dirty="0" smtClean="0">
                <a:solidFill>
                  <a:schemeClr val="tx2"/>
                </a:solidFill>
                <a:latin typeface="Lato Black"/>
              </a:rPr>
              <a:t>edge mainly by enabling seamless contextual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networking </a:t>
            </a:r>
            <a:r>
              <a:rPr lang="en-US" sz="1800" dirty="0" smtClean="0">
                <a:solidFill>
                  <a:schemeClr val="tx2"/>
                </a:solidFill>
                <a:latin typeface="Lato Black"/>
              </a:rPr>
              <a:t>platform to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connect heterogeneous </a:t>
            </a:r>
            <a:r>
              <a:rPr lang="en-US" sz="1800" dirty="0" smtClean="0">
                <a:solidFill>
                  <a:schemeClr val="tx2"/>
                </a:solidFill>
                <a:latin typeface="Lato Black"/>
              </a:rPr>
              <a:t>devices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, applications with edge compute, </a:t>
            </a:r>
            <a:r>
              <a:rPr lang="en-US" sz="1800" dirty="0" smtClean="0">
                <a:solidFill>
                  <a:schemeClr val="tx2"/>
                </a:solidFill>
                <a:latin typeface="Lato Black"/>
              </a:rPr>
              <a:t>cache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and storage </a:t>
            </a:r>
            <a:r>
              <a:rPr lang="en-US" sz="1800" dirty="0" smtClean="0">
                <a:solidFill>
                  <a:schemeClr val="tx2"/>
                </a:solidFill>
                <a:latin typeface="Lato Black"/>
              </a:rPr>
              <a:t>resources</a:t>
            </a:r>
          </a:p>
          <a:p>
            <a:pPr marL="342900" indent="-342900">
              <a:buFont typeface="+mj-lt"/>
              <a:buAutoNum type="arabicPeriod" startAt="7"/>
            </a:pPr>
            <a:r>
              <a:rPr lang="en-US" sz="1800" dirty="0" smtClean="0">
                <a:solidFill>
                  <a:schemeClr val="tx2"/>
                </a:solidFill>
                <a:latin typeface="Lato Black"/>
              </a:rPr>
              <a:t>Mosaic5G was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formed to develop, promote, and </a:t>
            </a:r>
            <a:r>
              <a:rPr lang="en-US" sz="1800" dirty="0" smtClean="0">
                <a:solidFill>
                  <a:schemeClr val="tx2"/>
                </a:solidFill>
                <a:latin typeface="Lato Black"/>
              </a:rPr>
              <a:t> share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an ecosystem of </a:t>
            </a:r>
            <a:r>
              <a:rPr lang="en-US" sz="1800" dirty="0" smtClean="0">
                <a:solidFill>
                  <a:schemeClr val="tx2"/>
                </a:solidFill>
                <a:latin typeface="Lato Black"/>
              </a:rPr>
              <a:t>open-source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platforms and </a:t>
            </a:r>
            <a:r>
              <a:rPr lang="en-US" sz="1800" dirty="0" smtClean="0">
                <a:solidFill>
                  <a:schemeClr val="tx2"/>
                </a:solidFill>
                <a:latin typeface="Lato Black"/>
              </a:rPr>
              <a:t>use-cases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for 5G system R&amp;D leveraging SDN, NFV, </a:t>
            </a:r>
            <a:r>
              <a:rPr lang="en-US" sz="1800" dirty="0" smtClean="0">
                <a:solidFill>
                  <a:schemeClr val="tx2"/>
                </a:solidFill>
                <a:latin typeface="Lato Black"/>
              </a:rPr>
              <a:t>and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MEC tech </a:t>
            </a:r>
            <a:r>
              <a:rPr lang="en-US" sz="1800" dirty="0" smtClean="0">
                <a:solidFill>
                  <a:schemeClr val="tx2"/>
                </a:solidFill>
                <a:latin typeface="Lato Black"/>
              </a:rPr>
              <a:t>enablers</a:t>
            </a:r>
            <a:r>
              <a:rPr lang="en-US" sz="1800" dirty="0" smtClean="0">
                <a:solidFill>
                  <a:schemeClr val="tx2"/>
                </a:solidFill>
                <a:latin typeface="Lato Black"/>
                <a:ea typeface="Lato Black" charset="0"/>
                <a:cs typeface="Lato Black" charset="0"/>
              </a:rPr>
              <a:t> </a:t>
            </a:r>
          </a:p>
          <a:p>
            <a:pPr marL="342900" indent="-342900">
              <a:buFont typeface="+mj-lt"/>
              <a:buAutoNum type="arabicPeriod" startAt="7"/>
            </a:pPr>
            <a:r>
              <a:rPr lang="fr-FR" sz="1800" dirty="0" smtClean="0">
                <a:solidFill>
                  <a:schemeClr val="tx2"/>
                </a:solidFill>
                <a:latin typeface="Lato Black"/>
              </a:rPr>
              <a:t>The 5GCHAMPION PROJECT </a:t>
            </a:r>
            <a:r>
              <a:rPr lang="fr-FR" sz="1800" dirty="0" err="1" smtClean="0">
                <a:solidFill>
                  <a:schemeClr val="tx2"/>
                </a:solidFill>
                <a:latin typeface="Lato Black"/>
              </a:rPr>
              <a:t>is</a:t>
            </a:r>
            <a:r>
              <a:rPr lang="fr-FR" sz="1800" dirty="0" smtClean="0">
                <a:solidFill>
                  <a:schemeClr val="tx2"/>
                </a:solidFill>
                <a:latin typeface="Lato Black"/>
              </a:rPr>
              <a:t> a c</a:t>
            </a:r>
            <a:r>
              <a:rPr lang="en-US" sz="1800" dirty="0" err="1" smtClean="0">
                <a:solidFill>
                  <a:schemeClr val="tx2"/>
                </a:solidFill>
                <a:latin typeface="Lato Black"/>
              </a:rPr>
              <a:t>onsortium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Lato Black"/>
              </a:rPr>
              <a:t>composed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of </a:t>
            </a:r>
            <a:r>
              <a:rPr lang="en-US" sz="1800" dirty="0" smtClean="0">
                <a:solidFill>
                  <a:schemeClr val="tx2"/>
                </a:solidFill>
                <a:latin typeface="Lato Black"/>
              </a:rPr>
              <a:t>8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EU and 13 KR </a:t>
            </a:r>
            <a:r>
              <a:rPr lang="en-US" sz="1800" dirty="0" smtClean="0">
                <a:solidFill>
                  <a:schemeClr val="tx2"/>
                </a:solidFill>
                <a:latin typeface="Lato Black"/>
              </a:rPr>
              <a:t>partners, and the 5G </a:t>
            </a:r>
            <a:r>
              <a:rPr lang="en-US" sz="1800" dirty="0" err="1" smtClean="0">
                <a:solidFill>
                  <a:schemeClr val="tx2"/>
                </a:solidFill>
                <a:latin typeface="Lato Black"/>
              </a:rPr>
              <a:t>PoC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Lato Black"/>
              </a:rPr>
              <a:t>at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2018 Winter Olympic </a:t>
            </a:r>
            <a:r>
              <a:rPr lang="en-US" sz="1800" dirty="0" smtClean="0">
                <a:solidFill>
                  <a:schemeClr val="tx2"/>
                </a:solidFill>
                <a:latin typeface="Lato Black"/>
              </a:rPr>
              <a:t>Games enclosed 10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objectives including technical, </a:t>
            </a:r>
            <a:r>
              <a:rPr lang="en-US" sz="1800" dirty="0" smtClean="0">
                <a:solidFill>
                  <a:schemeClr val="tx2"/>
                </a:solidFill>
                <a:latin typeface="Lato Black"/>
              </a:rPr>
              <a:t>standardization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, dissemination </a:t>
            </a:r>
            <a:r>
              <a:rPr lang="en-US" sz="1800" dirty="0" smtClean="0">
                <a:solidFill>
                  <a:schemeClr val="tx2"/>
                </a:solidFill>
                <a:latin typeface="Lato Black"/>
              </a:rPr>
              <a:t>..., and 3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demonstrators </a:t>
            </a:r>
            <a:r>
              <a:rPr lang="en-US" sz="1800" dirty="0" smtClean="0">
                <a:solidFill>
                  <a:schemeClr val="tx2"/>
                </a:solidFill>
                <a:latin typeface="Lato Black"/>
              </a:rPr>
              <a:t>(</a:t>
            </a:r>
            <a:r>
              <a:rPr lang="en-US" sz="1800" dirty="0" err="1" smtClean="0">
                <a:solidFill>
                  <a:schemeClr val="tx2"/>
                </a:solidFill>
                <a:latin typeface="Lato Black"/>
              </a:rPr>
              <a:t>PoC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Lato Black"/>
              </a:rPr>
              <a:t>at OG,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satellite, </a:t>
            </a:r>
            <a:r>
              <a:rPr lang="en-US" sz="1800" dirty="0" smtClean="0">
                <a:solidFill>
                  <a:schemeClr val="tx2"/>
                </a:solidFill>
                <a:latin typeface="Lato Black"/>
              </a:rPr>
              <a:t>and short-range </a:t>
            </a:r>
            <a:r>
              <a:rPr lang="en-US" sz="1800" dirty="0">
                <a:solidFill>
                  <a:schemeClr val="tx2"/>
                </a:solidFill>
                <a:latin typeface="Lato Black"/>
              </a:rPr>
              <a:t>indoor </a:t>
            </a:r>
            <a:r>
              <a:rPr lang="en-US" sz="1800" dirty="0" smtClean="0">
                <a:solidFill>
                  <a:schemeClr val="tx2"/>
                </a:solidFill>
                <a:latin typeface="Lato Black"/>
              </a:rPr>
              <a:t>link)</a:t>
            </a:r>
            <a:endParaRPr lang="en-US" sz="1800" dirty="0">
              <a:solidFill>
                <a:schemeClr val="tx2"/>
              </a:solidFill>
              <a:latin typeface="Lato Black"/>
            </a:endParaRPr>
          </a:p>
          <a:p>
            <a:endParaRPr lang="fr-FR" sz="1800" dirty="0"/>
          </a:p>
          <a:p>
            <a:endParaRPr lang="en-US" sz="1800" dirty="0">
              <a:solidFill>
                <a:schemeClr val="tx2"/>
              </a:solidFill>
              <a:latin typeface="Lato Black"/>
              <a:ea typeface="Lato Black" charset="0"/>
              <a:cs typeface="Lato Black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992373" y="912324"/>
            <a:ext cx="5907244" cy="5656918"/>
          </a:xfrm>
          <a:prstGeom prst="rect">
            <a:avLst/>
          </a:prstGeom>
          <a:ln w="12700">
            <a:solidFill>
              <a:schemeClr val="tx2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Suggestions to IMT-2020/5G</a:t>
            </a:r>
            <a:r>
              <a:rPr lang="en-US" sz="24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/>
            </a:r>
            <a:br>
              <a:rPr lang="en-US" sz="24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</a:br>
            <a:endParaRPr lang="en-US" sz="2400" dirty="0" smtClean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marL="0" indent="0">
              <a:lnSpc>
                <a:spcPts val="3000"/>
              </a:lnSpc>
              <a:buNone/>
            </a:pPr>
            <a:endParaRPr lang="en-US" sz="2000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10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3393" y="5470288"/>
            <a:ext cx="1126224" cy="116505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561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968" y="52304"/>
            <a:ext cx="11317706" cy="509169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Lato Black" charset="0"/>
                <a:ea typeface="Lato Black" charset="0"/>
                <a:cs typeface="Lato Black" charset="0"/>
              </a:rPr>
              <a:t>Session 5 : IMT-2020/5G Demos and Proof of Concept (Part2): Live demos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68706" y="912324"/>
            <a:ext cx="11495664" cy="5656918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300"/>
              </a:lnSpc>
              <a:buFont typeface="Arial" panose="020B0604020202020204" pitchFamily="34" charset="0"/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Takeaways and Conclusions</a:t>
            </a:r>
            <a:br>
              <a:rPr lang="en-US" sz="2400" b="1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</a:br>
            <a:endParaRPr lang="en-US" sz="2400" b="1" dirty="0" smtClean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solidFill>
                  <a:schemeClr val="tx2"/>
                </a:solidFill>
              </a:rPr>
              <a:t>IoT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  <a:r>
              <a:rPr lang="en-US" sz="2400" dirty="0">
                <a:solidFill>
                  <a:schemeClr val="tx2"/>
                </a:solidFill>
              </a:rPr>
              <a:t>services delivered over ICN </a:t>
            </a:r>
            <a:r>
              <a:rPr lang="en-US" sz="2400" dirty="0" smtClean="0">
                <a:solidFill>
                  <a:schemeClr val="tx2"/>
                </a:solidFill>
              </a:rPr>
              <a:t>present many key benefits (self-configuration </a:t>
            </a:r>
            <a:r>
              <a:rPr lang="en-US" sz="2400" dirty="0">
                <a:solidFill>
                  <a:schemeClr val="tx2"/>
                </a:solidFill>
              </a:rPr>
              <a:t>based on </a:t>
            </a:r>
            <a:r>
              <a:rPr lang="en-US" sz="2400" dirty="0" smtClean="0">
                <a:solidFill>
                  <a:schemeClr val="tx2"/>
                </a:solidFill>
              </a:rPr>
              <a:t>names without need </a:t>
            </a:r>
            <a:r>
              <a:rPr lang="en-US" sz="2400" dirty="0">
                <a:solidFill>
                  <a:schemeClr val="tx2"/>
                </a:solidFill>
              </a:rPr>
              <a:t>for configuration protocols as in the case for </a:t>
            </a:r>
            <a:r>
              <a:rPr lang="en-US" sz="2400" dirty="0" smtClean="0">
                <a:solidFill>
                  <a:schemeClr val="tx2"/>
                </a:solidFill>
              </a:rPr>
              <a:t>IP address assignment, name </a:t>
            </a:r>
            <a:r>
              <a:rPr lang="en-US" sz="2400" dirty="0">
                <a:solidFill>
                  <a:schemeClr val="tx2"/>
                </a:solidFill>
              </a:rPr>
              <a:t>based security and trust management useful during bootstrapping </a:t>
            </a:r>
            <a:r>
              <a:rPr lang="en-US" sz="2400" dirty="0" smtClean="0">
                <a:solidFill>
                  <a:schemeClr val="tx2"/>
                </a:solidFill>
              </a:rPr>
              <a:t>and </a:t>
            </a:r>
            <a:r>
              <a:rPr lang="en-US" sz="2400" dirty="0">
                <a:solidFill>
                  <a:schemeClr val="tx2"/>
                </a:solidFill>
              </a:rPr>
              <a:t>data distribution </a:t>
            </a:r>
            <a:r>
              <a:rPr lang="en-US" sz="2400" dirty="0" smtClean="0">
                <a:solidFill>
                  <a:schemeClr val="tx2"/>
                </a:solidFill>
              </a:rPr>
              <a:t>phases, absence </a:t>
            </a:r>
            <a:r>
              <a:rPr lang="en-US" sz="2400" dirty="0">
                <a:solidFill>
                  <a:schemeClr val="tx2"/>
                </a:solidFill>
              </a:rPr>
              <a:t>of any overhead for managing connection oriented stack </a:t>
            </a:r>
            <a:r>
              <a:rPr lang="en-US" sz="2400" dirty="0" smtClean="0">
                <a:solidFill>
                  <a:schemeClr val="tx2"/>
                </a:solidFill>
              </a:rPr>
              <a:t>on </a:t>
            </a:r>
            <a:r>
              <a:rPr lang="en-US" sz="2400" dirty="0">
                <a:solidFill>
                  <a:schemeClr val="tx2"/>
                </a:solidFill>
              </a:rPr>
              <a:t>the constrained </a:t>
            </a:r>
            <a:r>
              <a:rPr lang="en-US" sz="2400" dirty="0" smtClean="0">
                <a:solidFill>
                  <a:schemeClr val="tx2"/>
                </a:solidFill>
              </a:rPr>
              <a:t>devices, simplicity </a:t>
            </a:r>
            <a:r>
              <a:rPr lang="en-US" sz="2400" dirty="0">
                <a:solidFill>
                  <a:schemeClr val="tx2"/>
                </a:solidFill>
              </a:rPr>
              <a:t>of unified name based </a:t>
            </a:r>
            <a:r>
              <a:rPr lang="en-US" sz="2400" dirty="0" smtClean="0">
                <a:solidFill>
                  <a:schemeClr val="tx2"/>
                </a:solidFill>
              </a:rPr>
              <a:t>routing, …)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solidFill>
                  <a:schemeClr val="tx2"/>
                </a:solidFill>
              </a:rPr>
              <a:t>The presented DIP </a:t>
            </a:r>
            <a:r>
              <a:rPr lang="en-US" sz="2400" dirty="0">
                <a:solidFill>
                  <a:schemeClr val="tx2"/>
                </a:solidFill>
              </a:rPr>
              <a:t>router </a:t>
            </a:r>
            <a:r>
              <a:rPr lang="en-US" sz="2400" dirty="0" smtClean="0">
                <a:solidFill>
                  <a:schemeClr val="tx2"/>
                </a:solidFill>
              </a:rPr>
              <a:t>was </a:t>
            </a:r>
            <a:r>
              <a:rPr lang="en-US" sz="2400" dirty="0">
                <a:solidFill>
                  <a:schemeClr val="tx2"/>
                </a:solidFill>
              </a:rPr>
              <a:t>capable of supporting low </a:t>
            </a:r>
            <a:r>
              <a:rPr lang="en-US" sz="2400" dirty="0" smtClean="0">
                <a:solidFill>
                  <a:schemeClr val="tx2"/>
                </a:solidFill>
              </a:rPr>
              <a:t>latency </a:t>
            </a:r>
            <a:r>
              <a:rPr lang="en-US" sz="2400" dirty="0">
                <a:solidFill>
                  <a:schemeClr val="tx2"/>
                </a:solidFill>
              </a:rPr>
              <a:t>communications with low jitter (&lt;20us independent of no. of network nodes) and packet loss </a:t>
            </a:r>
            <a:r>
              <a:rPr lang="en-US" sz="2400" dirty="0" smtClean="0">
                <a:solidFill>
                  <a:schemeClr val="tx2"/>
                </a:solidFill>
              </a:rPr>
              <a:t>rate </a:t>
            </a:r>
            <a:endParaRPr lang="en-US" sz="2400" dirty="0">
              <a:solidFill>
                <a:schemeClr val="tx2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solidFill>
                  <a:schemeClr val="tx2"/>
                </a:solidFill>
              </a:rPr>
              <a:t>The presented network </a:t>
            </a:r>
            <a:r>
              <a:rPr lang="en-US" sz="2400" dirty="0">
                <a:solidFill>
                  <a:schemeClr val="tx2"/>
                </a:solidFill>
              </a:rPr>
              <a:t>slicing runtime system </a:t>
            </a:r>
            <a:r>
              <a:rPr lang="en-US" sz="2400" dirty="0" smtClean="0">
                <a:solidFill>
                  <a:schemeClr val="tx2"/>
                </a:solidFill>
              </a:rPr>
              <a:t>enabled </a:t>
            </a:r>
            <a:r>
              <a:rPr lang="en-US" sz="2400" dirty="0">
                <a:solidFill>
                  <a:schemeClr val="tx2"/>
                </a:solidFill>
              </a:rPr>
              <a:t>the </a:t>
            </a:r>
            <a:r>
              <a:rPr lang="en-US" sz="2400" dirty="0" smtClean="0">
                <a:solidFill>
                  <a:schemeClr val="tx2"/>
                </a:solidFill>
              </a:rPr>
              <a:t>dynamic </a:t>
            </a:r>
            <a:r>
              <a:rPr lang="en-US" sz="2400" dirty="0">
                <a:solidFill>
                  <a:schemeClr val="tx2"/>
                </a:solidFill>
              </a:rPr>
              <a:t>creation of slices </a:t>
            </a:r>
            <a:r>
              <a:rPr lang="en-US" sz="2400" dirty="0" smtClean="0">
                <a:solidFill>
                  <a:schemeClr val="tx2"/>
                </a:solidFill>
              </a:rPr>
              <a:t>with SLA support </a:t>
            </a:r>
            <a:r>
              <a:rPr lang="en-US" sz="2400" dirty="0">
                <a:solidFill>
                  <a:schemeClr val="tx2"/>
                </a:solidFill>
              </a:rPr>
              <a:t>and </a:t>
            </a:r>
            <a:r>
              <a:rPr lang="en-US" sz="2400" dirty="0" smtClean="0">
                <a:solidFill>
                  <a:schemeClr val="tx2"/>
                </a:solidFill>
              </a:rPr>
              <a:t>provided </a:t>
            </a:r>
            <a:r>
              <a:rPr lang="en-US" sz="2400" dirty="0">
                <a:solidFill>
                  <a:schemeClr val="tx2"/>
                </a:solidFill>
              </a:rPr>
              <a:t>an efficient and </a:t>
            </a:r>
            <a:r>
              <a:rPr lang="en-US" sz="2400" dirty="0" smtClean="0">
                <a:solidFill>
                  <a:schemeClr val="tx2"/>
                </a:solidFill>
              </a:rPr>
              <a:t>flexible </a:t>
            </a:r>
            <a:r>
              <a:rPr lang="en-US" sz="2400" dirty="0">
                <a:solidFill>
                  <a:schemeClr val="tx2"/>
                </a:solidFill>
              </a:rPr>
              <a:t>resource allocation among the different slices </a:t>
            </a:r>
            <a:r>
              <a:rPr lang="en-US" sz="2400" dirty="0" smtClean="0">
                <a:solidFill>
                  <a:schemeClr val="tx2"/>
                </a:solidFill>
              </a:rPr>
              <a:t>based on per slice </a:t>
            </a:r>
            <a:r>
              <a:rPr lang="en-US" sz="2400" dirty="0" err="1" smtClean="0">
                <a:solidFill>
                  <a:schemeClr val="tx2"/>
                </a:solidFill>
              </a:rPr>
              <a:t>QoS</a:t>
            </a:r>
            <a:r>
              <a:rPr lang="en-US" sz="2400" dirty="0" smtClean="0">
                <a:solidFill>
                  <a:schemeClr val="tx2"/>
                </a:solidFill>
              </a:rPr>
              <a:t>. In addition, a novel </a:t>
            </a:r>
            <a:r>
              <a:rPr lang="en-US" sz="2400" dirty="0">
                <a:solidFill>
                  <a:schemeClr val="tx2"/>
                </a:solidFill>
              </a:rPr>
              <a:t>plug </a:t>
            </a:r>
            <a:r>
              <a:rPr lang="en-US" sz="2400" dirty="0" smtClean="0">
                <a:solidFill>
                  <a:schemeClr val="tx2"/>
                </a:solidFill>
              </a:rPr>
              <a:t>&amp; </a:t>
            </a:r>
            <a:r>
              <a:rPr lang="en-US" sz="2400" dirty="0">
                <a:solidFill>
                  <a:schemeClr val="tx2"/>
                </a:solidFill>
              </a:rPr>
              <a:t>play E2E </a:t>
            </a:r>
            <a:r>
              <a:rPr lang="en-US" sz="2400" dirty="0" smtClean="0">
                <a:solidFill>
                  <a:schemeClr val="tx2"/>
                </a:solidFill>
              </a:rPr>
              <a:t>execution </a:t>
            </a:r>
            <a:r>
              <a:rPr lang="en-US" sz="2400" dirty="0">
                <a:solidFill>
                  <a:schemeClr val="tx2"/>
                </a:solidFill>
              </a:rPr>
              <a:t>environment </a:t>
            </a:r>
            <a:r>
              <a:rPr lang="en-US" sz="2400" dirty="0" smtClean="0">
                <a:solidFill>
                  <a:schemeClr val="tx2"/>
                </a:solidFill>
              </a:rPr>
              <a:t>was offered to </a:t>
            </a:r>
            <a:r>
              <a:rPr lang="en-US" sz="2400" dirty="0">
                <a:solidFill>
                  <a:schemeClr val="tx2"/>
                </a:solidFill>
              </a:rPr>
              <a:t>customize and control </a:t>
            </a:r>
            <a:r>
              <a:rPr lang="en-US" sz="2400" dirty="0" smtClean="0">
                <a:solidFill>
                  <a:schemeClr val="tx2"/>
                </a:solidFill>
              </a:rPr>
              <a:t>RAN/CN slices </a:t>
            </a:r>
            <a:r>
              <a:rPr lang="en-US" sz="2400" dirty="0">
                <a:solidFill>
                  <a:schemeClr val="tx2"/>
                </a:solidFill>
              </a:rPr>
              <a:t>as per service </a:t>
            </a:r>
            <a:r>
              <a:rPr lang="en-US" sz="2400" dirty="0" smtClean="0">
                <a:solidFill>
                  <a:schemeClr val="tx2"/>
                </a:solidFill>
              </a:rPr>
              <a:t>requirements</a:t>
            </a:r>
            <a:endParaRPr lang="en-US" sz="2400" dirty="0">
              <a:solidFill>
                <a:schemeClr val="tx2"/>
              </a:solidFill>
            </a:endParaRPr>
          </a:p>
          <a:p>
            <a:endParaRPr lang="en-US" sz="2400" dirty="0"/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endParaRPr lang="en-US" sz="2400" dirty="0">
              <a:solidFill>
                <a:schemeClr val="tx2"/>
              </a:solidFill>
              <a:latin typeface="Lato Black" charset="0"/>
              <a:ea typeface="Lato Black" charset="0"/>
              <a:cs typeface="Lato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65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469C7A9943394EBC18FC3194EB91E2" ma:contentTypeVersion="2" ma:contentTypeDescription="Create a new document." ma:contentTypeScope="" ma:versionID="b91f96c898aeca5aa31d1c1843f6a769">
  <xsd:schema xmlns:xsd="http://www.w3.org/2001/XMLSchema" xmlns:xs="http://www.w3.org/2001/XMLSchema" xmlns:p="http://schemas.microsoft.com/office/2006/metadata/properties" xmlns:ns1="http://schemas.microsoft.com/sharepoint/v3" xmlns:ns2="1d8106d9-4e21-45ff-bd74-e54170e8ee7b" targetNamespace="http://schemas.microsoft.com/office/2006/metadata/properties" ma:root="true" ma:fieldsID="69a3ffeef85abace0888ed547fa91345" ns1:_="" ns2:_="">
    <xsd:import namespace="http://schemas.microsoft.com/sharepoint/v3"/>
    <xsd:import namespace="1d8106d9-4e21-45ff-bd74-e54170e8ee7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8106d9-4e21-45ff-bd74-e54170e8ee7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DF4C3AF-47B5-4600-85A2-98A94B5769C3}"/>
</file>

<file path=customXml/itemProps2.xml><?xml version="1.0" encoding="utf-8"?>
<ds:datastoreItem xmlns:ds="http://schemas.openxmlformats.org/officeDocument/2006/customXml" ds:itemID="{C6310325-0CAC-4B4E-9A16-67288D032749}"/>
</file>

<file path=customXml/itemProps3.xml><?xml version="1.0" encoding="utf-8"?>
<ds:datastoreItem xmlns:ds="http://schemas.openxmlformats.org/officeDocument/2006/customXml" ds:itemID="{8026D51D-D297-4AB4-9DD6-660E4850CAA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</TotalTime>
  <Words>190</Words>
  <Application>Microsoft Office PowerPoint</Application>
  <PresentationFormat>Personnalisé</PresentationFormat>
  <Paragraphs>97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Office Theme</vt:lpstr>
      <vt:lpstr>Third annual ITU IMT-2020/5G Workshop and Demo Day – 2018</vt:lpstr>
      <vt:lpstr>Session 1:  IMT-2020/5G standardization (part 1): activities and future plan in ITU-T SGs</vt:lpstr>
      <vt:lpstr>Session 1:  IMT-2020/5G standardization (part 1): activities and future plan in ITU-T SGs</vt:lpstr>
      <vt:lpstr>Session 2: IMT-2020/5G standardization (part 2): activities in other Groups</vt:lpstr>
      <vt:lpstr>Session 2: IMT-2020/5G standardization (part 2): activities in other Groups</vt:lpstr>
      <vt:lpstr>Session 3: Industry’s achievements on IMT-2020/5G and potential future developments</vt:lpstr>
      <vt:lpstr>Session 4:  IMT-2020/5G Demos and Proof of Concept (Part1)</vt:lpstr>
      <vt:lpstr>Session 4:  IMT-2020/5G Demos and Proof of Concept (Part1)</vt:lpstr>
      <vt:lpstr>Session 5 : IMT-2020/5G Demos and Proof of Concept (Part2): Live demos</vt:lpstr>
      <vt:lpstr>Panel Discussion: Future Steps in Network Development including 5G and beyond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Author</dc:creator>
  <cp:lastModifiedBy>Rim</cp:lastModifiedBy>
  <cp:revision>70</cp:revision>
  <dcterms:created xsi:type="dcterms:W3CDTF">2017-07-21T15:41:22Z</dcterms:created>
  <dcterms:modified xsi:type="dcterms:W3CDTF">2018-07-26T20:18:43Z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0x01010020469C7A9943394EBC18FC3194EB91E2</vt:lpwstr>
  </property>
</Properties>
</file>