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258" r:id="rId2"/>
    <p:sldId id="259" r:id="rId3"/>
    <p:sldId id="260" r:id="rId4"/>
    <p:sldId id="273" r:id="rId5"/>
    <p:sldId id="264" r:id="rId6"/>
    <p:sldId id="269" r:id="rId7"/>
    <p:sldId id="262" r:id="rId8"/>
    <p:sldId id="274" r:id="rId9"/>
    <p:sldId id="275"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C74"/>
    <a:srgbClr val="0563C1"/>
    <a:srgbClr val="FFFFFF"/>
    <a:srgbClr val="B01153"/>
    <a:srgbClr val="1451F5"/>
    <a:srgbClr val="124EF0"/>
    <a:srgbClr val="0089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4653"/>
  </p:normalViewPr>
  <p:slideViewPr>
    <p:cSldViewPr snapToGrid="0" snapToObjects="1" showGuides="1">
      <p:cViewPr varScale="1">
        <p:scale>
          <a:sx n="107" d="100"/>
          <a:sy n="107" d="100"/>
        </p:scale>
        <p:origin x="9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5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5544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20835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41320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85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99237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37407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9232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dirty="0"/>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97670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41B696C-A58B-784C-905D-9EE716B69E6F}" type="datetimeFigureOut">
              <a:rPr lang="fr-FR" smtClean="0"/>
              <a:pPr/>
              <a:t>16/09/2019</a:t>
            </a:fld>
            <a:endParaRPr lang="fr-F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061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1B696C-A58B-784C-905D-9EE716B69E6F}" type="datetimeFigureOut">
              <a:rPr lang="fr-FR" smtClean="0"/>
              <a:pPr/>
              <a:t>16/09/2019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83627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41B696C-A58B-784C-905D-9EE716B69E6F}" type="datetimeFigureOut">
              <a:rPr lang="fr-FR" smtClean="0"/>
              <a:pPr/>
              <a:t>16/09/2019</a:t>
            </a:fld>
            <a:endParaRPr lang="fr-F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3C63E4-F9BE-C24A-B4FF-309EB18BA564}"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2809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tsbsg2@itu.int" TargetMode="External"/><Relationship Id="rId2" Type="http://schemas.openxmlformats.org/officeDocument/2006/relationships/hyperlink" Target="mailto:abdulla.binkhadia@tra.gov.a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mailto:tsbsg3@itu.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ubaiairports.ae/before-you-fly/to-from-the-airport/by-tax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net4/CRM/xreg/web/registration.aspx?Event=C-00006409" TargetMode="External"/><Relationship Id="rId2" Type="http://schemas.openxmlformats.org/officeDocument/2006/relationships/hyperlink" Target="https://www.itu.int/net4/CRM/xreg/web/Registration.aspx?Event=C-00006407"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itu.int/net4/CRM/xreg/web/Registration.aspx?Event=C-0000682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khaled.alkalbani@tra.gov.ae" TargetMode="External"/><Relationship Id="rId2" Type="http://schemas.openxmlformats.org/officeDocument/2006/relationships/hyperlink" Target="mailto:saeed.alwarani@tra.gov.a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x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 y="353914"/>
            <a:ext cx="9144001" cy="1631107"/>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B01153"/>
                </a:solidFill>
                <a:latin typeface="Calibri Light" panose="020F0302020204030204" pitchFamily="34" charset="0"/>
              </a:rPr>
              <a:t>Meetings of ITU-T SG2RG-AFR, ITU-T </a:t>
            </a:r>
            <a:r>
              <a:rPr lang="en-US" sz="3600" dirty="0" smtClean="0">
                <a:solidFill>
                  <a:srgbClr val="B01153"/>
                </a:solidFill>
                <a:latin typeface="Calibri Light" panose="020F0302020204030204" pitchFamily="34" charset="0"/>
              </a:rPr>
              <a:t>SG2RG-ARB</a:t>
            </a:r>
            <a:r>
              <a:rPr lang="en-US" sz="3600" dirty="0" smtClean="0">
                <a:solidFill>
                  <a:srgbClr val="B01153"/>
                </a:solidFill>
                <a:latin typeface="Calibri Light" panose="020F0302020204030204" pitchFamily="34" charset="0"/>
              </a:rPr>
              <a:t>, and ITU-T </a:t>
            </a:r>
            <a:r>
              <a:rPr lang="en-GB" sz="3600" dirty="0" smtClean="0">
                <a:solidFill>
                  <a:srgbClr val="B01153"/>
                </a:solidFill>
                <a:latin typeface="Calibri Light" panose="020F0302020204030204" pitchFamily="34" charset="0"/>
              </a:rPr>
              <a:t>SG3RG-ARB</a:t>
            </a:r>
            <a:endParaRPr lang="en-US" sz="3600" dirty="0" smtClean="0">
              <a:solidFill>
                <a:srgbClr val="B01153"/>
              </a:solidFill>
              <a:latin typeface="Calibri Light" panose="020F0302020204030204" pitchFamily="34" charset="0"/>
            </a:endParaRPr>
          </a:p>
        </p:txBody>
      </p:sp>
      <p:sp>
        <p:nvSpPr>
          <p:cNvPr id="3" name="Title 1"/>
          <p:cNvSpPr txBox="1">
            <a:spLocks/>
          </p:cNvSpPr>
          <p:nvPr/>
        </p:nvSpPr>
        <p:spPr>
          <a:xfrm>
            <a:off x="1643750" y="1628936"/>
            <a:ext cx="6172200" cy="557793"/>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2400" b="0" dirty="0" smtClean="0">
                <a:solidFill>
                  <a:srgbClr val="124EF0"/>
                </a:solidFill>
                <a:latin typeface="Calibri Light" panose="020F0302020204030204" pitchFamily="34" charset="0"/>
              </a:rPr>
              <a:t>Dubai</a:t>
            </a:r>
            <a:r>
              <a:rPr lang="en-GB" sz="2400" b="0" dirty="0">
                <a:solidFill>
                  <a:srgbClr val="124EF0"/>
                </a:solidFill>
                <a:latin typeface="Calibri Light" panose="020F0302020204030204" pitchFamily="34" charset="0"/>
              </a:rPr>
              <a:t>, United Arab </a:t>
            </a:r>
            <a:r>
              <a:rPr lang="en-GB" sz="2400" b="0" dirty="0" smtClean="0">
                <a:solidFill>
                  <a:srgbClr val="124EF0"/>
                </a:solidFill>
                <a:latin typeface="Calibri Light" panose="020F0302020204030204" pitchFamily="34" charset="0"/>
              </a:rPr>
              <a:t>Emirates, 23-24 </a:t>
            </a:r>
            <a:r>
              <a:rPr lang="en-GB" sz="2400" b="0" dirty="0">
                <a:solidFill>
                  <a:srgbClr val="124EF0"/>
                </a:solidFill>
                <a:latin typeface="Calibri Light" panose="020F0302020204030204" pitchFamily="34" charset="0"/>
              </a:rPr>
              <a:t>October </a:t>
            </a:r>
            <a:r>
              <a:rPr lang="en-GB" sz="2400" b="0" dirty="0" smtClean="0">
                <a:solidFill>
                  <a:srgbClr val="124EF0"/>
                </a:solidFill>
                <a:latin typeface="Calibri Light" panose="020F0302020204030204" pitchFamily="34" charset="0"/>
              </a:rPr>
              <a:t>2019</a:t>
            </a:r>
            <a:endParaRPr lang="en-US" sz="2400" b="0" dirty="0">
              <a:solidFill>
                <a:srgbClr val="124EF0"/>
              </a:solidFill>
              <a:latin typeface="Calibri Light" panose="020F0302020204030204" pitchFamily="34" charset="0"/>
            </a:endParaRPr>
          </a:p>
        </p:txBody>
      </p:sp>
      <p:sp>
        <p:nvSpPr>
          <p:cNvPr id="4" name="Title 1"/>
          <p:cNvSpPr txBox="1">
            <a:spLocks/>
          </p:cNvSpPr>
          <p:nvPr/>
        </p:nvSpPr>
        <p:spPr>
          <a:xfrm>
            <a:off x="1771652" y="5702775"/>
            <a:ext cx="6172200" cy="88055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800" b="0" dirty="0" smtClean="0">
                <a:solidFill>
                  <a:schemeClr val="tx1">
                    <a:lumMod val="50000"/>
                    <a:lumOff val="50000"/>
                  </a:schemeClr>
                </a:solidFill>
                <a:latin typeface="Calibri Light" panose="020F0302020204030204" pitchFamily="34" charset="0"/>
              </a:rPr>
              <a:t>Practical </a:t>
            </a:r>
            <a:r>
              <a:rPr lang="en-US" sz="2800" b="0" dirty="0">
                <a:solidFill>
                  <a:schemeClr val="tx1">
                    <a:lumMod val="50000"/>
                    <a:lumOff val="50000"/>
                  </a:schemeClr>
                </a:solidFill>
                <a:latin typeface="Calibri Light" panose="020F0302020204030204" pitchFamily="34" charset="0"/>
              </a:rPr>
              <a:t>I</a:t>
            </a:r>
            <a:r>
              <a:rPr lang="en-US" sz="2800" b="0" dirty="0" smtClean="0">
                <a:solidFill>
                  <a:schemeClr val="tx1">
                    <a:lumMod val="50000"/>
                    <a:lumOff val="50000"/>
                  </a:schemeClr>
                </a:solidFill>
                <a:latin typeface="Calibri Light" panose="020F0302020204030204" pitchFamily="34" charset="0"/>
              </a:rPr>
              <a:t>nformation</a:t>
            </a:r>
            <a:endParaRPr lang="en-US" sz="2800" b="0" dirty="0">
              <a:solidFill>
                <a:schemeClr val="tx1">
                  <a:lumMod val="50000"/>
                  <a:lumOff val="50000"/>
                </a:schemeClr>
              </a:solidFill>
              <a:latin typeface="Calibri Light" panose="020F0302020204030204" pitchFamily="34" charset="0"/>
            </a:endParaRPr>
          </a:p>
        </p:txBody>
      </p:sp>
      <p:sp>
        <p:nvSpPr>
          <p:cNvPr id="7" name="ZoneTexte 6"/>
          <p:cNvSpPr txBox="1"/>
          <p:nvPr/>
        </p:nvSpPr>
        <p:spPr>
          <a:xfrm>
            <a:off x="1189300" y="1777437"/>
            <a:ext cx="184731" cy="300082"/>
          </a:xfrm>
          <a:prstGeom prst="rect">
            <a:avLst/>
          </a:prstGeom>
          <a:noFill/>
        </p:spPr>
        <p:txBody>
          <a:bodyPr wrap="none" rtlCol="0">
            <a:spAutoFit/>
          </a:bodyPr>
          <a:lstStyle/>
          <a:p>
            <a:endParaRPr lang="fr-FR" sz="13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pic>
        <p:nvPicPr>
          <p:cNvPr id="8" name="Picture 7"/>
          <p:cNvPicPr>
            <a:picLocks noChangeAspect="1"/>
          </p:cNvPicPr>
          <p:nvPr/>
        </p:nvPicPr>
        <p:blipFill>
          <a:blip r:embed="rId3"/>
          <a:stretch>
            <a:fillRect/>
          </a:stretch>
        </p:blipFill>
        <p:spPr>
          <a:xfrm>
            <a:off x="1374031" y="2119135"/>
            <a:ext cx="6711639" cy="3775297"/>
          </a:xfrm>
          <a:prstGeom prst="rect">
            <a:avLst/>
          </a:prstGeom>
        </p:spPr>
      </p:pic>
    </p:spTree>
    <p:extLst>
      <p:ext uri="{BB962C8B-B14F-4D97-AF65-F5344CB8AC3E}">
        <p14:creationId xmlns:p14="http://schemas.microsoft.com/office/powerpoint/2010/main" val="342941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01153"/>
                </a:solidFill>
              </a:rPr>
              <a:t>CONTACTS</a:t>
            </a:r>
            <a:endParaRPr lang="en-US" dirty="0">
              <a:solidFill>
                <a:srgbClr val="B01153"/>
              </a:solidFill>
            </a:endParaRPr>
          </a:p>
        </p:txBody>
      </p:sp>
      <p:sp>
        <p:nvSpPr>
          <p:cNvPr id="3" name="Content Placeholder 2"/>
          <p:cNvSpPr>
            <a:spLocks noGrp="1"/>
          </p:cNvSpPr>
          <p:nvPr>
            <p:ph idx="1"/>
          </p:nvPr>
        </p:nvSpPr>
        <p:spPr>
          <a:xfrm>
            <a:off x="822959" y="1845732"/>
            <a:ext cx="7543801" cy="4402667"/>
          </a:xfrm>
        </p:spPr>
        <p:txBody>
          <a:bodyPr>
            <a:normAutofit fontScale="25000" lnSpcReduction="20000"/>
          </a:bodyPr>
          <a:lstStyle/>
          <a:p>
            <a:r>
              <a:rPr lang="en-US" sz="6400" dirty="0" smtClean="0">
                <a:solidFill>
                  <a:schemeClr val="bg1">
                    <a:lumMod val="50000"/>
                  </a:schemeClr>
                </a:solidFill>
              </a:rPr>
              <a:t>Focal persons:</a:t>
            </a:r>
            <a:r>
              <a:rPr lang="en-US" altLang="zh-CN" sz="6400" dirty="0"/>
              <a:t> </a:t>
            </a:r>
            <a:endParaRPr lang="en-US" altLang="zh-CN" sz="6400" dirty="0" smtClean="0"/>
          </a:p>
          <a:p>
            <a:r>
              <a:rPr lang="en-US" altLang="zh-CN" sz="7200" b="1" dirty="0" smtClean="0">
                <a:solidFill>
                  <a:schemeClr val="tx1"/>
                </a:solidFill>
              </a:rPr>
              <a:t>Abdulla </a:t>
            </a:r>
            <a:r>
              <a:rPr lang="en-US" altLang="zh-CN" sz="7200" b="1" dirty="0">
                <a:solidFill>
                  <a:schemeClr val="tx1"/>
                </a:solidFill>
              </a:rPr>
              <a:t>Bin Khadia</a:t>
            </a:r>
            <a:r>
              <a:rPr lang="en-US" altLang="zh-CN" sz="7200" b="1" dirty="0">
                <a:solidFill>
                  <a:srgbClr val="FF0000"/>
                </a:solidFill>
              </a:rPr>
              <a:t>	</a:t>
            </a:r>
            <a:r>
              <a:rPr lang="en-US" altLang="zh-CN" sz="7200" b="1" dirty="0" smtClean="0">
                <a:solidFill>
                  <a:srgbClr val="FF0000"/>
                </a:solidFill>
              </a:rPr>
              <a:t>		</a:t>
            </a:r>
            <a:r>
              <a:rPr lang="en-US" altLang="zh-CN" sz="7200" b="1" dirty="0">
                <a:solidFill>
                  <a:srgbClr val="FF0000"/>
                </a:solidFill>
              </a:rPr>
              <a:t/>
            </a:r>
            <a:br>
              <a:rPr lang="en-US" altLang="zh-CN" sz="7200" b="1" dirty="0">
                <a:solidFill>
                  <a:srgbClr val="FF0000"/>
                </a:solidFill>
              </a:rPr>
            </a:br>
            <a:endParaRPr lang="en-US" altLang="zh-CN" sz="7200" b="1" dirty="0">
              <a:solidFill>
                <a:srgbClr val="FF0000"/>
              </a:solidFill>
            </a:endParaRPr>
          </a:p>
          <a:p>
            <a:pPr marL="88900" lvl="2" indent="0">
              <a:buNone/>
            </a:pPr>
            <a:r>
              <a:rPr lang="en-US" altLang="zh-CN" sz="7200" dirty="0" smtClean="0">
                <a:solidFill>
                  <a:schemeClr val="tx1"/>
                </a:solidFill>
                <a:hlinkClick r:id="rId2"/>
              </a:rPr>
              <a:t>abdulla.binkhadia@tra.gov.ae</a:t>
            </a:r>
            <a:r>
              <a:rPr lang="en-US" altLang="zh-CN" sz="7200" dirty="0" smtClean="0">
                <a:solidFill>
                  <a:schemeClr val="tx1"/>
                </a:solidFill>
              </a:rPr>
              <a:t>; +971 4 777 4731   </a:t>
            </a:r>
            <a:endParaRPr lang="en-US" altLang="zh-CN" sz="7200" dirty="0">
              <a:solidFill>
                <a:schemeClr val="tx1"/>
              </a:solidFill>
            </a:endParaRPr>
          </a:p>
          <a:p>
            <a:pPr marL="384048" lvl="2" indent="0">
              <a:buNone/>
            </a:pPr>
            <a:endParaRPr lang="en-US" altLang="zh-CN" sz="6400" dirty="0" smtClean="0">
              <a:solidFill>
                <a:srgbClr val="FF0000"/>
              </a:solidFill>
            </a:endParaRPr>
          </a:p>
          <a:p>
            <a:pPr marL="384048" lvl="2" indent="0">
              <a:buNone/>
            </a:pPr>
            <a:r>
              <a:rPr lang="en-US" altLang="zh-CN" sz="6400" dirty="0" smtClean="0">
                <a:solidFill>
                  <a:srgbClr val="FF0000"/>
                </a:solidFill>
              </a:rPr>
              <a:t>	</a:t>
            </a:r>
            <a:r>
              <a:rPr lang="en-US" altLang="zh-CN" sz="6400" dirty="0" smtClean="0">
                <a:solidFill>
                  <a:schemeClr val="tx1"/>
                </a:solidFill>
              </a:rPr>
              <a:t>		</a:t>
            </a:r>
            <a:r>
              <a:rPr lang="en-US" altLang="zh-CN" sz="6400" dirty="0">
                <a:solidFill>
                  <a:schemeClr val="tx1"/>
                </a:solidFill>
              </a:rPr>
              <a:t>	</a:t>
            </a:r>
            <a:endParaRPr lang="en-US" sz="7200" dirty="0" smtClean="0">
              <a:solidFill>
                <a:schemeClr val="tx1"/>
              </a:solidFill>
            </a:endParaRPr>
          </a:p>
          <a:p>
            <a:pPr marL="88900" lvl="2" indent="0">
              <a:buNone/>
            </a:pPr>
            <a:r>
              <a:rPr lang="en-US" sz="7200" dirty="0" smtClean="0">
                <a:solidFill>
                  <a:schemeClr val="tx1"/>
                </a:solidFill>
              </a:rPr>
              <a:t>SG2 Secretariat: </a:t>
            </a:r>
            <a:r>
              <a:rPr lang="en-US" altLang="zh-CN" sz="7200" dirty="0" smtClean="0">
                <a:solidFill>
                  <a:schemeClr val="tx1"/>
                </a:solidFill>
                <a:hlinkClick r:id="rId3"/>
              </a:rPr>
              <a:t>tsbsg2@itu.int</a:t>
            </a:r>
            <a:r>
              <a:rPr lang="en-US" altLang="zh-CN" sz="7200" dirty="0" smtClean="0">
                <a:solidFill>
                  <a:schemeClr val="tx1"/>
                </a:solidFill>
              </a:rPr>
              <a:t> </a:t>
            </a:r>
            <a:endParaRPr lang="en-US" altLang="zh-CN" sz="7200" dirty="0">
              <a:solidFill>
                <a:schemeClr val="tx1"/>
              </a:solidFill>
            </a:endParaRPr>
          </a:p>
          <a:p>
            <a:pPr marL="88900" lvl="2" indent="0">
              <a:buNone/>
            </a:pPr>
            <a:endParaRPr lang="en-US" sz="7200" dirty="0" smtClean="0">
              <a:solidFill>
                <a:schemeClr val="tx1"/>
              </a:solidFill>
            </a:endParaRPr>
          </a:p>
          <a:p>
            <a:pPr marL="88900" lvl="2" indent="0">
              <a:buNone/>
            </a:pPr>
            <a:endParaRPr lang="en-US" sz="7200" dirty="0" smtClean="0">
              <a:solidFill>
                <a:schemeClr val="tx1"/>
              </a:solidFill>
            </a:endParaRPr>
          </a:p>
          <a:p>
            <a:pPr marL="88900" lvl="2" indent="0">
              <a:buNone/>
            </a:pPr>
            <a:r>
              <a:rPr lang="en-US" sz="7200" dirty="0" smtClean="0">
                <a:solidFill>
                  <a:schemeClr val="tx1"/>
                </a:solidFill>
              </a:rPr>
              <a:t>SG3 </a:t>
            </a:r>
            <a:r>
              <a:rPr lang="en-US" sz="7200" dirty="0">
                <a:solidFill>
                  <a:schemeClr val="tx1"/>
                </a:solidFill>
              </a:rPr>
              <a:t>Secretariat: </a:t>
            </a:r>
            <a:r>
              <a:rPr lang="en-US" altLang="zh-CN" sz="7200" dirty="0" smtClean="0">
                <a:solidFill>
                  <a:schemeClr val="tx1"/>
                </a:solidFill>
                <a:hlinkClick r:id="rId4"/>
              </a:rPr>
              <a:t>tsbsg3@itu.int</a:t>
            </a:r>
            <a:r>
              <a:rPr lang="en-US" altLang="zh-CN" sz="7200" dirty="0" smtClean="0">
                <a:solidFill>
                  <a:schemeClr val="tx1"/>
                </a:solidFill>
              </a:rPr>
              <a:t> </a:t>
            </a:r>
          </a:p>
          <a:p>
            <a:pPr marL="88900" lvl="2" indent="0">
              <a:buNone/>
            </a:pPr>
            <a:endParaRPr lang="en-US" altLang="zh-CN" sz="7200" dirty="0">
              <a:solidFill>
                <a:schemeClr val="tx1"/>
              </a:solidFill>
            </a:endParaRPr>
          </a:p>
          <a:p>
            <a:pPr marL="0" indent="0">
              <a:spcAft>
                <a:spcPts val="0"/>
              </a:spcAft>
              <a:buNone/>
            </a:pPr>
            <a:r>
              <a:rPr lang="en-US" sz="5600" dirty="0">
                <a:solidFill>
                  <a:srgbClr val="000000"/>
                </a:solidFill>
                <a:ea typeface="Calibri" panose="020F0502020204030204" pitchFamily="34" charset="0"/>
              </a:rPr>
              <a:t>Here are some useful contacts to have at your fingertips while you are in UAE.</a:t>
            </a:r>
            <a:endParaRPr lang="en-GB" sz="5600" dirty="0">
              <a:ea typeface="Calibri" panose="020F0502020204030204" pitchFamily="34" charset="0"/>
            </a:endParaRPr>
          </a:p>
          <a:p>
            <a:pPr marL="447675" indent="-268288">
              <a:spcAft>
                <a:spcPts val="0"/>
              </a:spcAft>
              <a:buFont typeface="Arial" panose="020B0604020202020204" pitchFamily="34" charset="0"/>
              <a:buChar char="•"/>
            </a:pPr>
            <a:r>
              <a:rPr lang="en-US" sz="5600" dirty="0">
                <a:solidFill>
                  <a:srgbClr val="000000"/>
                </a:solidFill>
                <a:ea typeface="Calibri" panose="020F0502020204030204" pitchFamily="34" charset="0"/>
              </a:rPr>
              <a:t>Police: 999</a:t>
            </a:r>
            <a:endParaRPr lang="en-GB" sz="5600" dirty="0">
              <a:ea typeface="Calibri" panose="020F0502020204030204" pitchFamily="34" charset="0"/>
            </a:endParaRPr>
          </a:p>
          <a:p>
            <a:pPr marL="447675" indent="-268288">
              <a:spcAft>
                <a:spcPts val="0"/>
              </a:spcAft>
              <a:buFont typeface="Arial" panose="020B0604020202020204" pitchFamily="34" charset="0"/>
              <a:buChar char="•"/>
            </a:pPr>
            <a:r>
              <a:rPr lang="en-US" sz="5600" dirty="0">
                <a:solidFill>
                  <a:srgbClr val="000000"/>
                </a:solidFill>
                <a:ea typeface="Calibri" panose="020F0502020204030204" pitchFamily="34" charset="0"/>
              </a:rPr>
              <a:t>Ambulance: 998</a:t>
            </a:r>
            <a:endParaRPr lang="en-GB" sz="5600" dirty="0">
              <a:ea typeface="Calibri" panose="020F0502020204030204" pitchFamily="34" charset="0"/>
            </a:endParaRPr>
          </a:p>
          <a:p>
            <a:pPr marL="447675" indent="-268288">
              <a:spcAft>
                <a:spcPts val="0"/>
              </a:spcAft>
              <a:buFont typeface="Arial" panose="020B0604020202020204" pitchFamily="34" charset="0"/>
              <a:buChar char="•"/>
            </a:pPr>
            <a:r>
              <a:rPr lang="en-US" sz="5600" dirty="0">
                <a:solidFill>
                  <a:srgbClr val="000000"/>
                </a:solidFill>
                <a:ea typeface="Calibri" panose="020F0502020204030204" pitchFamily="34" charset="0"/>
              </a:rPr>
              <a:t>Fire: 997</a:t>
            </a:r>
            <a:endParaRPr lang="en-GB" sz="5600" dirty="0">
              <a:ea typeface="Calibri" panose="020F0502020204030204" pitchFamily="34" charset="0"/>
            </a:endParaRPr>
          </a:p>
          <a:p>
            <a:pPr marL="447675" indent="-268288">
              <a:spcAft>
                <a:spcPts val="0"/>
              </a:spcAft>
              <a:buFont typeface="Arial" panose="020B0604020202020204" pitchFamily="34" charset="0"/>
              <a:buChar char="•"/>
            </a:pPr>
            <a:r>
              <a:rPr lang="en-US" sz="5600" dirty="0">
                <a:solidFill>
                  <a:srgbClr val="000000"/>
                </a:solidFill>
                <a:ea typeface="Calibri" panose="020F0502020204030204" pitchFamily="34" charset="0"/>
              </a:rPr>
              <a:t>Telephone Directory Enquiries: 181</a:t>
            </a:r>
            <a:endParaRPr lang="en-GB" sz="5600" dirty="0">
              <a:ea typeface="Calibri" panose="020F0502020204030204" pitchFamily="34" charset="0"/>
            </a:endParaRPr>
          </a:p>
          <a:p>
            <a:pPr marL="88900" lvl="2" indent="0">
              <a:buNone/>
            </a:pPr>
            <a:endParaRPr lang="en-US" altLang="zh-CN" sz="7200" dirty="0">
              <a:solidFill>
                <a:schemeClr val="tx1"/>
              </a:solidFill>
            </a:endParaRPr>
          </a:p>
          <a:p>
            <a:pPr marL="201168" lvl="1" indent="0">
              <a:spcBef>
                <a:spcPts val="2400"/>
              </a:spcBef>
              <a:buNone/>
            </a:pPr>
            <a:endParaRPr lang="en-US" altLang="zh-CN" sz="6400" dirty="0">
              <a:solidFill>
                <a:schemeClr val="tx1"/>
              </a:solidFill>
            </a:endParaRPr>
          </a:p>
          <a:p>
            <a:endParaRPr lang="en-US" altLang="zh-CN" sz="2400" dirty="0" smtClean="0">
              <a:solidFill>
                <a:srgbClr val="FF0000"/>
              </a:solidFill>
            </a:endParaRPr>
          </a:p>
          <a:p>
            <a:pPr>
              <a:spcBef>
                <a:spcPts val="2400"/>
              </a:spcBef>
            </a:pPr>
            <a:r>
              <a:rPr lang="en-US" altLang="zh-CN" sz="2400" dirty="0" smtClean="0">
                <a:solidFill>
                  <a:srgbClr val="FF0000"/>
                </a:solidFill>
              </a:rPr>
              <a:t> </a:t>
            </a:r>
          </a:p>
          <a:p>
            <a:r>
              <a:rPr lang="en-US" altLang="zh-CN" sz="2400" dirty="0"/>
              <a:t> </a:t>
            </a:r>
            <a:r>
              <a:rPr lang="en-US" altLang="zh-CN" sz="2400" dirty="0" smtClean="0"/>
              <a:t> </a:t>
            </a:r>
            <a:endParaRPr lang="en-US" altLang="zh-CN" sz="2400" dirty="0"/>
          </a:p>
          <a:p>
            <a:endParaRPr lang="en-US" sz="2400" dirty="0" smtClean="0">
              <a:solidFill>
                <a:schemeClr val="bg1">
                  <a:lumMod val="50000"/>
                </a:schemeClr>
              </a:solidFill>
            </a:endParaRPr>
          </a:p>
          <a:p>
            <a:endParaRPr lang="en-US" dirty="0" smtClean="0"/>
          </a:p>
          <a:p>
            <a:endParaRPr lang="en-US" sz="6400" dirty="0" smtClean="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pic>
        <p:nvPicPr>
          <p:cNvPr id="9" name="Picture 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7254" y="3311370"/>
            <a:ext cx="314217" cy="314217"/>
          </a:xfrm>
          <a:prstGeom prst="rect">
            <a:avLst/>
          </a:prstGeom>
        </p:spPr>
      </p:pic>
      <p:pic>
        <p:nvPicPr>
          <p:cNvPr id="10" name="Picture 9"/>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7253" y="4080185"/>
            <a:ext cx="314217" cy="314217"/>
          </a:xfrm>
          <a:prstGeom prst="rect">
            <a:avLst/>
          </a:prstGeom>
        </p:spPr>
      </p:pic>
    </p:spTree>
    <p:extLst>
      <p:ext uri="{BB962C8B-B14F-4D97-AF65-F5344CB8AC3E}">
        <p14:creationId xmlns:p14="http://schemas.microsoft.com/office/powerpoint/2010/main" val="296635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5" y="307394"/>
            <a:ext cx="7543800" cy="1450757"/>
          </a:xfrm>
        </p:spPr>
        <p:txBody>
          <a:bodyPr/>
          <a:lstStyle/>
          <a:p>
            <a:r>
              <a:rPr lang="en-US" dirty="0" smtClean="0">
                <a:solidFill>
                  <a:srgbClr val="B01153"/>
                </a:solidFill>
              </a:rPr>
              <a:t>MEETING VENUE</a:t>
            </a:r>
            <a:endParaRPr lang="en-US" dirty="0">
              <a:solidFill>
                <a:srgbClr val="B01153"/>
              </a:solidFill>
            </a:endParaRPr>
          </a:p>
        </p:txBody>
      </p:sp>
      <p:sp>
        <p:nvSpPr>
          <p:cNvPr id="8" name="Content Placeholder 7"/>
          <p:cNvSpPr>
            <a:spLocks noGrp="1"/>
          </p:cNvSpPr>
          <p:nvPr>
            <p:ph idx="1"/>
          </p:nvPr>
        </p:nvSpPr>
        <p:spPr>
          <a:xfrm>
            <a:off x="540796" y="1835986"/>
            <a:ext cx="4848828" cy="4305705"/>
          </a:xfrm>
        </p:spPr>
        <p:txBody>
          <a:bodyPr>
            <a:normAutofit/>
          </a:bodyPr>
          <a:lstStyle/>
          <a:p>
            <a:pPr marL="0" indent="0">
              <a:lnSpc>
                <a:spcPct val="100000"/>
              </a:lnSpc>
              <a:spcBef>
                <a:spcPts val="0"/>
              </a:spcBef>
              <a:spcAft>
                <a:spcPts val="0"/>
              </a:spcAft>
              <a:buNone/>
            </a:pPr>
            <a:r>
              <a:rPr lang="en-GB" dirty="0" smtClean="0">
                <a:solidFill>
                  <a:srgbClr val="B01153"/>
                </a:solidFill>
              </a:rPr>
              <a:t>Address Boulevard Hotel</a:t>
            </a:r>
          </a:p>
          <a:p>
            <a:pPr marL="0" indent="0">
              <a:lnSpc>
                <a:spcPct val="100000"/>
              </a:lnSpc>
              <a:spcBef>
                <a:spcPts val="0"/>
              </a:spcBef>
              <a:spcAft>
                <a:spcPts val="0"/>
              </a:spcAft>
              <a:buNone/>
            </a:pPr>
            <a:r>
              <a:rPr lang="en-GB" sz="1600" b="1" dirty="0" smtClean="0"/>
              <a:t>Sheikh </a:t>
            </a:r>
            <a:r>
              <a:rPr lang="en-GB" sz="1600" b="1" dirty="0"/>
              <a:t>Mohammed Bin </a:t>
            </a:r>
            <a:r>
              <a:rPr lang="en-GB" sz="1600" b="1" dirty="0" err="1"/>
              <a:t>Rashed</a:t>
            </a:r>
            <a:r>
              <a:rPr lang="en-GB" sz="1600" b="1" dirty="0"/>
              <a:t> Boulevard</a:t>
            </a:r>
          </a:p>
          <a:p>
            <a:pPr marL="0" indent="0">
              <a:lnSpc>
                <a:spcPct val="100000"/>
              </a:lnSpc>
              <a:spcBef>
                <a:spcPts val="0"/>
              </a:spcBef>
              <a:spcAft>
                <a:spcPts val="0"/>
              </a:spcAft>
              <a:buNone/>
            </a:pPr>
            <a:r>
              <a:rPr lang="en-GB" sz="1600" b="1" dirty="0"/>
              <a:t>Downtown Dubai, </a:t>
            </a:r>
          </a:p>
          <a:p>
            <a:pPr marL="0" indent="0">
              <a:lnSpc>
                <a:spcPct val="100000"/>
              </a:lnSpc>
              <a:spcBef>
                <a:spcPts val="0"/>
              </a:spcBef>
              <a:spcAft>
                <a:spcPts val="0"/>
              </a:spcAft>
              <a:buNone/>
            </a:pPr>
            <a:r>
              <a:rPr lang="en-GB" sz="1600" b="1" dirty="0" smtClean="0"/>
              <a:t>Dubai, United Arab Emirates</a:t>
            </a:r>
            <a:r>
              <a:rPr lang="en-US" sz="1200" b="1" dirty="0" smtClean="0"/>
              <a:t/>
            </a:r>
            <a:br>
              <a:rPr lang="en-US" sz="1200" b="1" dirty="0" smtClean="0"/>
            </a:br>
            <a:endParaRPr lang="en-US" sz="1200" dirty="0"/>
          </a:p>
          <a:p>
            <a:pPr marL="0" indent="0">
              <a:spcBef>
                <a:spcPts val="0"/>
              </a:spcBef>
              <a:spcAft>
                <a:spcPts val="0"/>
              </a:spcAft>
              <a:buNone/>
            </a:pPr>
            <a:r>
              <a:rPr lang="en-US" sz="1600" dirty="0" smtClean="0">
                <a:solidFill>
                  <a:schemeClr val="tx1">
                    <a:lumMod val="50000"/>
                    <a:lumOff val="50000"/>
                  </a:schemeClr>
                </a:solidFill>
              </a:rPr>
              <a:t>Transportation to/from </a:t>
            </a:r>
            <a:r>
              <a:rPr lang="en-US" sz="1600" b="1" dirty="0" smtClean="0"/>
              <a:t>Dubai International Airport:</a:t>
            </a:r>
          </a:p>
          <a:p>
            <a:pPr marL="0" indent="0">
              <a:spcBef>
                <a:spcPts val="0"/>
              </a:spcBef>
              <a:spcAft>
                <a:spcPts val="0"/>
              </a:spcAft>
              <a:buNone/>
            </a:pPr>
            <a:r>
              <a:rPr lang="en-US" sz="1600" dirty="0" smtClean="0"/>
              <a:t>The venue is approximately 15 km by car.  </a:t>
            </a:r>
            <a:endParaRPr lang="fr-FR" sz="1600" dirty="0"/>
          </a:p>
          <a:p>
            <a:pPr marL="0" indent="0" fontAlgn="base">
              <a:spcBef>
                <a:spcPts val="0"/>
              </a:spcBef>
              <a:spcAft>
                <a:spcPts val="0"/>
              </a:spcAft>
              <a:buNone/>
            </a:pPr>
            <a:endParaRPr lang="en-US" sz="1600" b="1" dirty="0" smtClean="0"/>
          </a:p>
          <a:p>
            <a:pPr marL="0" indent="0" fontAlgn="base">
              <a:spcBef>
                <a:spcPts val="0"/>
              </a:spcBef>
              <a:spcAft>
                <a:spcPts val="0"/>
              </a:spcAft>
              <a:buNone/>
            </a:pPr>
            <a:r>
              <a:rPr lang="en-US" sz="1600" b="1" dirty="0" smtClean="0"/>
              <a:t>Estimated </a:t>
            </a:r>
            <a:r>
              <a:rPr lang="en-US" sz="1600" b="1" dirty="0"/>
              <a:t>taxi fare: </a:t>
            </a:r>
            <a:endParaRPr lang="en-US" sz="1600" b="1" dirty="0" smtClean="0"/>
          </a:p>
          <a:p>
            <a:pPr marL="447675" indent="-268288" fontAlgn="base">
              <a:spcBef>
                <a:spcPts val="0"/>
              </a:spcBef>
              <a:spcAft>
                <a:spcPts val="0"/>
              </a:spcAft>
              <a:buFont typeface="Arial" panose="020B0604020202020204" pitchFamily="34" charset="0"/>
              <a:buChar char="•"/>
            </a:pPr>
            <a:r>
              <a:rPr lang="en-GB" sz="1600" dirty="0" smtClean="0"/>
              <a:t>Public </a:t>
            </a:r>
            <a:r>
              <a:rPr lang="en-GB" sz="1600" dirty="0"/>
              <a:t>taxis are readily available at all terminals at Dubai International Airport.</a:t>
            </a:r>
          </a:p>
          <a:p>
            <a:pPr marL="447675" indent="-268288" fontAlgn="base">
              <a:spcBef>
                <a:spcPts val="0"/>
              </a:spcBef>
              <a:spcAft>
                <a:spcPts val="0"/>
              </a:spcAft>
              <a:buFont typeface="Arial" panose="020B0604020202020204" pitchFamily="34" charset="0"/>
              <a:buChar char="•"/>
            </a:pPr>
            <a:r>
              <a:rPr lang="en-GB" sz="1600" dirty="0" smtClean="0"/>
              <a:t>All </a:t>
            </a:r>
            <a:r>
              <a:rPr lang="en-GB" sz="1600" dirty="0"/>
              <a:t>taxis are metered. Fares must be charged according to the taxi meter, plus applicable surcharges. </a:t>
            </a:r>
            <a:endParaRPr lang="en-GB" sz="1600" dirty="0" smtClean="0"/>
          </a:p>
          <a:p>
            <a:pPr marL="447675" indent="-268288" fontAlgn="base">
              <a:spcBef>
                <a:spcPts val="0"/>
              </a:spcBef>
              <a:spcAft>
                <a:spcPts val="0"/>
              </a:spcAft>
              <a:buFont typeface="Arial" panose="020B0604020202020204" pitchFamily="34" charset="0"/>
              <a:buChar char="•"/>
            </a:pPr>
            <a:r>
              <a:rPr lang="en-GB" sz="1600" dirty="0" smtClean="0"/>
              <a:t>More </a:t>
            </a:r>
            <a:r>
              <a:rPr lang="en-GB" sz="1600" dirty="0"/>
              <a:t>information can be found </a:t>
            </a:r>
            <a:r>
              <a:rPr lang="en-GB" sz="1600" dirty="0" smtClean="0"/>
              <a:t>here: </a:t>
            </a:r>
            <a:r>
              <a:rPr lang="en-GB" sz="1600" dirty="0" smtClean="0">
                <a:hlinkClick r:id="rId2"/>
              </a:rPr>
              <a:t>http</a:t>
            </a:r>
            <a:r>
              <a:rPr lang="en-GB" sz="1600" dirty="0">
                <a:hlinkClick r:id="rId2"/>
              </a:rPr>
              <a:t>://</a:t>
            </a:r>
            <a:r>
              <a:rPr lang="en-GB" sz="1600" dirty="0" smtClean="0">
                <a:hlinkClick r:id="rId2"/>
              </a:rPr>
              <a:t>www.dubaiairports.ae/before-you-fly/to-from-the-airport/by-taxi</a:t>
            </a:r>
            <a:r>
              <a:rPr lang="en-GB" sz="1600" dirty="0" smtClean="0"/>
              <a:t>  </a:t>
            </a:r>
            <a:endParaRPr lang="en-GB" sz="1600" dirty="0"/>
          </a:p>
          <a:p>
            <a:pPr marL="447675" indent="-268288" fontAlgn="base">
              <a:spcBef>
                <a:spcPts val="0"/>
              </a:spcBef>
              <a:spcAft>
                <a:spcPts val="0"/>
              </a:spcAft>
              <a:buFont typeface="Arial" panose="020B0604020202020204" pitchFamily="34" charset="0"/>
              <a:buChar char="•"/>
            </a:pPr>
            <a:endParaRPr lang="fr-FR" sz="16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pic>
        <p:nvPicPr>
          <p:cNvPr id="4" name="Picture 3"/>
          <p:cNvPicPr>
            <a:picLocks noChangeAspect="1"/>
          </p:cNvPicPr>
          <p:nvPr/>
        </p:nvPicPr>
        <p:blipFill rotWithShape="1">
          <a:blip r:embed="rId4"/>
          <a:srcRect b="4724"/>
          <a:stretch/>
        </p:blipFill>
        <p:spPr>
          <a:xfrm>
            <a:off x="5130315" y="679269"/>
            <a:ext cx="4005373" cy="4551730"/>
          </a:xfrm>
          <a:prstGeom prst="rect">
            <a:avLst/>
          </a:prstGeom>
        </p:spPr>
      </p:pic>
    </p:spTree>
    <p:extLst>
      <p:ext uri="{BB962C8B-B14F-4D97-AF65-F5344CB8AC3E}">
        <p14:creationId xmlns:p14="http://schemas.microsoft.com/office/powerpoint/2010/main" val="420420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01153"/>
                </a:solidFill>
              </a:rPr>
              <a:t>REGISTRATION</a:t>
            </a:r>
            <a:endParaRPr lang="en-US" dirty="0">
              <a:solidFill>
                <a:srgbClr val="B01153"/>
              </a:solidFill>
            </a:endParaRPr>
          </a:p>
        </p:txBody>
      </p:sp>
      <p:sp>
        <p:nvSpPr>
          <p:cNvPr id="3" name="Content Placeholder 2"/>
          <p:cNvSpPr>
            <a:spLocks noGrp="1"/>
          </p:cNvSpPr>
          <p:nvPr>
            <p:ph idx="1"/>
          </p:nvPr>
        </p:nvSpPr>
        <p:spPr>
          <a:xfrm>
            <a:off x="822959" y="1845733"/>
            <a:ext cx="7610039" cy="4310517"/>
          </a:xfrm>
        </p:spPr>
        <p:txBody>
          <a:bodyPr>
            <a:normAutofit/>
          </a:bodyPr>
          <a:lstStyle/>
          <a:p>
            <a:pPr marL="0" indent="0">
              <a:buNone/>
            </a:pPr>
            <a:r>
              <a:rPr lang="en-US" dirty="0" smtClean="0">
                <a:solidFill>
                  <a:srgbClr val="B01153"/>
                </a:solidFill>
              </a:rPr>
              <a:t>Please register online </a:t>
            </a:r>
            <a:r>
              <a:rPr lang="en-US" dirty="0">
                <a:solidFill>
                  <a:srgbClr val="B01153"/>
                </a:solidFill>
              </a:rPr>
              <a:t>no later </a:t>
            </a:r>
            <a:r>
              <a:rPr lang="en-US" b="1" dirty="0">
                <a:solidFill>
                  <a:srgbClr val="B01153"/>
                </a:solidFill>
              </a:rPr>
              <a:t>than 1</a:t>
            </a:r>
            <a:r>
              <a:rPr lang="en-US" b="1" dirty="0" smtClean="0">
                <a:solidFill>
                  <a:srgbClr val="B01153"/>
                </a:solidFill>
              </a:rPr>
              <a:t>6 October 2019 </a:t>
            </a:r>
            <a:r>
              <a:rPr lang="en-US" dirty="0" smtClean="0">
                <a:solidFill>
                  <a:srgbClr val="B01153"/>
                </a:solidFill>
              </a:rPr>
              <a:t>at: </a:t>
            </a:r>
            <a:endParaRPr lang="en-US" sz="1800" dirty="0" smtClean="0">
              <a:solidFill>
                <a:schemeClr val="tx1">
                  <a:lumMod val="50000"/>
                  <a:lumOff val="50000"/>
                </a:schemeClr>
              </a:solidFill>
            </a:endParaRPr>
          </a:p>
          <a:p>
            <a:pPr marL="542925" indent="-277813">
              <a:buFont typeface="Arial" panose="020B0604020202020204" pitchFamily="34" charset="0"/>
              <a:buChar char="•"/>
            </a:pPr>
            <a:r>
              <a:rPr lang="en-US" sz="1800" dirty="0">
                <a:solidFill>
                  <a:schemeClr val="tx1">
                    <a:lumMod val="50000"/>
                    <a:lumOff val="50000"/>
                  </a:schemeClr>
                </a:solidFill>
              </a:rPr>
              <a:t>SG2RG-AFR: </a:t>
            </a:r>
            <a:r>
              <a:rPr lang="en-US" sz="1800" dirty="0">
                <a:solidFill>
                  <a:schemeClr val="tx1">
                    <a:lumMod val="50000"/>
                    <a:lumOff val="50000"/>
                  </a:schemeClr>
                </a:solidFill>
                <a:hlinkClick r:id="rId2"/>
              </a:rPr>
              <a:t>https://</a:t>
            </a:r>
            <a:r>
              <a:rPr lang="en-US" sz="1800" dirty="0" smtClean="0">
                <a:solidFill>
                  <a:schemeClr val="tx1">
                    <a:lumMod val="50000"/>
                    <a:lumOff val="50000"/>
                  </a:schemeClr>
                </a:solidFill>
                <a:hlinkClick r:id="rId2"/>
              </a:rPr>
              <a:t>www.itu.int/net4/CRM/xreg/web/Registration.aspx?Event=C-00006407</a:t>
            </a:r>
            <a:r>
              <a:rPr lang="en-US" sz="1800" dirty="0" smtClean="0">
                <a:solidFill>
                  <a:schemeClr val="tx1">
                    <a:lumMod val="50000"/>
                    <a:lumOff val="50000"/>
                  </a:schemeClr>
                </a:solidFill>
              </a:rPr>
              <a:t> </a:t>
            </a:r>
          </a:p>
          <a:p>
            <a:pPr marL="542925" indent="-277813">
              <a:buFont typeface="Arial" panose="020B0604020202020204" pitchFamily="34" charset="0"/>
              <a:buChar char="•"/>
            </a:pPr>
            <a:r>
              <a:rPr lang="en-US" sz="1800" dirty="0" smtClean="0">
                <a:solidFill>
                  <a:schemeClr val="tx1">
                    <a:lumMod val="50000"/>
                    <a:lumOff val="50000"/>
                  </a:schemeClr>
                </a:solidFill>
              </a:rPr>
              <a:t>SG2RG-ARB</a:t>
            </a:r>
            <a:r>
              <a:rPr lang="en-US" sz="1800" dirty="0">
                <a:solidFill>
                  <a:schemeClr val="tx1">
                    <a:lumMod val="50000"/>
                    <a:lumOff val="50000"/>
                  </a:schemeClr>
                </a:solidFill>
              </a:rPr>
              <a:t>: </a:t>
            </a:r>
            <a:r>
              <a:rPr lang="en-US" sz="1800" dirty="0">
                <a:solidFill>
                  <a:schemeClr val="tx1">
                    <a:lumMod val="50000"/>
                    <a:lumOff val="50000"/>
                  </a:schemeClr>
                </a:solidFill>
                <a:hlinkClick r:id="rId3"/>
              </a:rPr>
              <a:t>https://</a:t>
            </a:r>
            <a:r>
              <a:rPr lang="en-US" sz="1800" dirty="0" smtClean="0">
                <a:solidFill>
                  <a:schemeClr val="tx1">
                    <a:lumMod val="50000"/>
                    <a:lumOff val="50000"/>
                  </a:schemeClr>
                </a:solidFill>
                <a:hlinkClick r:id="rId3"/>
              </a:rPr>
              <a:t>www.itu.int/net4/CRM/xreg/web/registration.aspx?Event=C-00006409</a:t>
            </a:r>
            <a:r>
              <a:rPr lang="en-US" sz="1800" dirty="0" smtClean="0">
                <a:solidFill>
                  <a:schemeClr val="tx1">
                    <a:lumMod val="50000"/>
                    <a:lumOff val="50000"/>
                  </a:schemeClr>
                </a:solidFill>
              </a:rPr>
              <a:t> </a:t>
            </a:r>
          </a:p>
          <a:p>
            <a:pPr marL="542925" indent="-277813">
              <a:buFont typeface="Arial" panose="020B0604020202020204" pitchFamily="34" charset="0"/>
              <a:buChar char="•"/>
            </a:pPr>
            <a:r>
              <a:rPr lang="en-US" sz="1800" dirty="0">
                <a:solidFill>
                  <a:schemeClr val="tx1">
                    <a:lumMod val="50000"/>
                    <a:lumOff val="50000"/>
                  </a:schemeClr>
                </a:solidFill>
              </a:rPr>
              <a:t>SG3RG-ARB</a:t>
            </a:r>
            <a:r>
              <a:rPr lang="en-US" sz="1800" dirty="0" smtClean="0">
                <a:solidFill>
                  <a:schemeClr val="tx1">
                    <a:lumMod val="50000"/>
                    <a:lumOff val="50000"/>
                  </a:schemeClr>
                </a:solidFill>
              </a:rPr>
              <a:t>: </a:t>
            </a:r>
            <a:r>
              <a:rPr lang="en-US" sz="1800" dirty="0" smtClean="0">
                <a:solidFill>
                  <a:schemeClr val="tx1">
                    <a:lumMod val="50000"/>
                    <a:lumOff val="50000"/>
                  </a:schemeClr>
                </a:solidFill>
                <a:hlinkClick r:id="rId4"/>
              </a:rPr>
              <a:t>https</a:t>
            </a:r>
            <a:r>
              <a:rPr lang="en-US" sz="1800" dirty="0">
                <a:solidFill>
                  <a:schemeClr val="tx1">
                    <a:lumMod val="50000"/>
                    <a:lumOff val="50000"/>
                  </a:schemeClr>
                </a:solidFill>
                <a:hlinkClick r:id="rId4"/>
              </a:rPr>
              <a:t>://</a:t>
            </a:r>
            <a:r>
              <a:rPr lang="en-US" sz="1800" dirty="0" smtClean="0">
                <a:solidFill>
                  <a:schemeClr val="tx1">
                    <a:lumMod val="50000"/>
                    <a:lumOff val="50000"/>
                  </a:schemeClr>
                </a:solidFill>
                <a:hlinkClick r:id="rId4"/>
              </a:rPr>
              <a:t>www.itu.int/net4/CRM/xreg/web/Registration.aspx?Event=C-00006822</a:t>
            </a:r>
            <a:r>
              <a:rPr lang="en-US" sz="1800" dirty="0" smtClean="0">
                <a:solidFill>
                  <a:schemeClr val="tx1">
                    <a:lumMod val="50000"/>
                    <a:lumOff val="50000"/>
                  </a:schemeClr>
                </a:solidFill>
              </a:rPr>
              <a:t> </a:t>
            </a:r>
          </a:p>
          <a:p>
            <a:pPr marL="0" indent="0">
              <a:buNone/>
            </a:pPr>
            <a:r>
              <a:rPr lang="en-US" sz="1800" dirty="0" smtClean="0">
                <a:solidFill>
                  <a:schemeClr val="tx1">
                    <a:lumMod val="50000"/>
                    <a:lumOff val="50000"/>
                  </a:schemeClr>
                </a:solidFill>
              </a:rPr>
              <a:t>IMPORTANT</a:t>
            </a:r>
            <a:r>
              <a:rPr lang="en-US" sz="1800" dirty="0">
                <a:solidFill>
                  <a:schemeClr val="tx1">
                    <a:lumMod val="50000"/>
                    <a:lumOff val="50000"/>
                  </a:schemeClr>
                </a:solidFill>
              </a:rPr>
              <a:t>: </a:t>
            </a:r>
            <a:r>
              <a:rPr lang="en-US" sz="1800" dirty="0"/>
              <a:t>Please note that all badges must be collected personally for access control security. Badges are therefore strictly non-transferable</a:t>
            </a:r>
            <a:r>
              <a:rPr lang="en-US" sz="1800" dirty="0" smtClean="0"/>
              <a:t>.</a:t>
            </a:r>
            <a:endParaRPr lang="en-US" sz="18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Tree>
    <p:extLst>
      <p:ext uri="{BB962C8B-B14F-4D97-AF65-F5344CB8AC3E}">
        <p14:creationId xmlns:p14="http://schemas.microsoft.com/office/powerpoint/2010/main" val="132010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51" y="602909"/>
            <a:ext cx="7543800" cy="911840"/>
          </a:xfrm>
        </p:spPr>
        <p:txBody>
          <a:bodyPr/>
          <a:lstStyle/>
          <a:p>
            <a:r>
              <a:rPr lang="en-US" dirty="0" smtClean="0">
                <a:solidFill>
                  <a:srgbClr val="B01153"/>
                </a:solidFill>
              </a:rPr>
              <a:t>VISA INFORMATION </a:t>
            </a:r>
            <a:endParaRPr lang="en-US" dirty="0">
              <a:solidFill>
                <a:srgbClr val="B01153"/>
              </a:solidFill>
            </a:endParaRPr>
          </a:p>
        </p:txBody>
      </p:sp>
      <p:sp>
        <p:nvSpPr>
          <p:cNvPr id="3" name="Content Placeholder 2"/>
          <p:cNvSpPr>
            <a:spLocks noGrp="1"/>
          </p:cNvSpPr>
          <p:nvPr>
            <p:ph idx="1"/>
          </p:nvPr>
        </p:nvSpPr>
        <p:spPr>
          <a:xfrm>
            <a:off x="917102" y="1864206"/>
            <a:ext cx="7515896" cy="3281535"/>
          </a:xfrm>
        </p:spPr>
        <p:txBody>
          <a:bodyPr>
            <a:noAutofit/>
          </a:bodyPr>
          <a:lstStyle/>
          <a:p>
            <a:pPr marL="0" indent="0">
              <a:buNone/>
            </a:pPr>
            <a:r>
              <a:rPr lang="en-GB" sz="1800" dirty="0" smtClean="0">
                <a:solidFill>
                  <a:schemeClr val="tx1">
                    <a:lumMod val="50000"/>
                    <a:lumOff val="50000"/>
                  </a:schemeClr>
                </a:solidFill>
              </a:rPr>
              <a:t>Focal </a:t>
            </a:r>
            <a:r>
              <a:rPr lang="en-GB" sz="1800" dirty="0">
                <a:solidFill>
                  <a:schemeClr val="tx1">
                    <a:lumMod val="50000"/>
                    <a:lumOff val="50000"/>
                  </a:schemeClr>
                </a:solidFill>
              </a:rPr>
              <a:t>point: </a:t>
            </a:r>
            <a:r>
              <a:rPr lang="en-GB" sz="1800" dirty="0">
                <a:solidFill>
                  <a:schemeClr val="tx1"/>
                </a:solidFill>
              </a:rPr>
              <a:t>For any further information you may require or if you need a personal invitation letter or official document for your travel clearances, please contact either: </a:t>
            </a:r>
          </a:p>
          <a:p>
            <a:pPr marL="0" indent="0">
              <a:buNone/>
            </a:pPr>
            <a:r>
              <a:rPr lang="en-GB" sz="1800" dirty="0" smtClean="0">
                <a:solidFill>
                  <a:schemeClr val="tx1"/>
                </a:solidFill>
              </a:rPr>
              <a:t>Name</a:t>
            </a:r>
            <a:r>
              <a:rPr lang="en-GB" sz="1800" dirty="0">
                <a:solidFill>
                  <a:schemeClr val="tx1"/>
                </a:solidFill>
              </a:rPr>
              <a:t>: </a:t>
            </a:r>
            <a:r>
              <a:rPr lang="fr-FR" sz="1800" b="1" dirty="0">
                <a:solidFill>
                  <a:schemeClr val="tx1"/>
                </a:solidFill>
              </a:rPr>
              <a:t>Mr </a:t>
            </a:r>
            <a:r>
              <a:rPr lang="fr-FR" sz="1800" b="1" dirty="0" err="1">
                <a:solidFill>
                  <a:schemeClr val="tx1"/>
                </a:solidFill>
              </a:rPr>
              <a:t>Saeed</a:t>
            </a:r>
            <a:r>
              <a:rPr lang="fr-FR" sz="1800" b="1" dirty="0">
                <a:solidFill>
                  <a:schemeClr val="tx1"/>
                </a:solidFill>
              </a:rPr>
              <a:t> Al </a:t>
            </a:r>
            <a:r>
              <a:rPr lang="fr-FR" sz="1800" b="1" dirty="0" err="1">
                <a:solidFill>
                  <a:schemeClr val="tx1"/>
                </a:solidFill>
              </a:rPr>
              <a:t>Warani</a:t>
            </a:r>
            <a:r>
              <a:rPr lang="en-GB" sz="1800" dirty="0">
                <a:solidFill>
                  <a:schemeClr val="tx1"/>
                </a:solidFill>
              </a:rPr>
              <a:t>	</a:t>
            </a:r>
            <a:r>
              <a:rPr lang="en-GB" sz="1800" dirty="0" smtClean="0">
                <a:solidFill>
                  <a:schemeClr val="tx1"/>
                </a:solidFill>
              </a:rPr>
              <a:t>	E-mail: </a:t>
            </a:r>
            <a:r>
              <a:rPr lang="fr-FR" sz="1800" b="1" dirty="0" smtClean="0">
                <a:solidFill>
                  <a:srgbClr val="FF0000"/>
                </a:solidFill>
                <a:hlinkClick r:id="rId2"/>
              </a:rPr>
              <a:t>saeed.alwarani@tra.gov.ae</a:t>
            </a:r>
            <a:r>
              <a:rPr lang="fr-FR" sz="1800" b="1" dirty="0" smtClean="0">
                <a:solidFill>
                  <a:srgbClr val="FF0000"/>
                </a:solidFill>
              </a:rPr>
              <a:t> </a:t>
            </a:r>
            <a:endParaRPr lang="en-GB" sz="1800" dirty="0">
              <a:solidFill>
                <a:schemeClr val="tx1"/>
              </a:solidFill>
            </a:endParaRPr>
          </a:p>
          <a:p>
            <a:pPr marL="0" indent="0">
              <a:buNone/>
            </a:pPr>
            <a:r>
              <a:rPr lang="en-GB" sz="1800" dirty="0">
                <a:solidFill>
                  <a:schemeClr val="tx1"/>
                </a:solidFill>
              </a:rPr>
              <a:t>Name: </a:t>
            </a:r>
            <a:r>
              <a:rPr lang="fr-FR" sz="1800" b="1" dirty="0">
                <a:solidFill>
                  <a:schemeClr val="tx1"/>
                </a:solidFill>
              </a:rPr>
              <a:t>Mr </a:t>
            </a:r>
            <a:r>
              <a:rPr lang="fr-FR" sz="1800" b="1" dirty="0" smtClean="0">
                <a:solidFill>
                  <a:schemeClr val="tx1"/>
                </a:solidFill>
              </a:rPr>
              <a:t>Khaled Alkalbani </a:t>
            </a:r>
            <a:r>
              <a:rPr lang="en-GB" sz="1800" dirty="0">
                <a:solidFill>
                  <a:schemeClr val="tx1"/>
                </a:solidFill>
              </a:rPr>
              <a:t>		E-mail</a:t>
            </a:r>
            <a:r>
              <a:rPr lang="en-GB" sz="1800" dirty="0" smtClean="0">
                <a:solidFill>
                  <a:schemeClr val="tx1"/>
                </a:solidFill>
              </a:rPr>
              <a:t>: </a:t>
            </a:r>
            <a:r>
              <a:rPr lang="en-US" sz="1800" b="1" u="sng" dirty="0">
                <a:solidFill>
                  <a:srgbClr val="1F497D"/>
                </a:solidFill>
                <a:latin typeface="Calibri" panose="020F0502020204030204" pitchFamily="34" charset="0"/>
                <a:ea typeface="Calibri" panose="020F0502020204030204" pitchFamily="34" charset="0"/>
                <a:hlinkClick r:id="rId3"/>
              </a:rPr>
              <a:t>khaled.alkalbani@tra.gov.ae</a:t>
            </a:r>
            <a:endParaRPr lang="en-GB" sz="1800" b="1" dirty="0" smtClean="0">
              <a:solidFill>
                <a:schemeClr val="tx1">
                  <a:lumMod val="50000"/>
                  <a:lumOff val="50000"/>
                </a:schemeClr>
              </a:solidFill>
            </a:endParaRPr>
          </a:p>
          <a:p>
            <a:pPr marL="0" indent="0">
              <a:buNone/>
            </a:pPr>
            <a:endParaRPr lang="en-GB" sz="1800" dirty="0" smtClean="0">
              <a:solidFill>
                <a:schemeClr val="tx1">
                  <a:lumMod val="50000"/>
                  <a:lumOff val="50000"/>
                </a:schemeClr>
              </a:solidFill>
            </a:endParaRPr>
          </a:p>
          <a:p>
            <a:pPr marL="0" indent="0">
              <a:buNone/>
            </a:pPr>
            <a:r>
              <a:rPr lang="en-GB" sz="1800" dirty="0" smtClean="0">
                <a:solidFill>
                  <a:schemeClr val="tx1">
                    <a:lumMod val="50000"/>
                    <a:lumOff val="50000"/>
                  </a:schemeClr>
                </a:solidFill>
              </a:rPr>
              <a:t>IMPORTANT</a:t>
            </a:r>
            <a:r>
              <a:rPr lang="en-GB" sz="1800" dirty="0">
                <a:solidFill>
                  <a:schemeClr val="tx1">
                    <a:lumMod val="50000"/>
                    <a:lumOff val="50000"/>
                  </a:schemeClr>
                </a:solidFill>
              </a:rPr>
              <a:t>:</a:t>
            </a:r>
            <a:r>
              <a:rPr lang="en-GB" sz="1800" b="1" dirty="0">
                <a:solidFill>
                  <a:schemeClr val="tx1"/>
                </a:solidFill>
              </a:rPr>
              <a:t> </a:t>
            </a:r>
            <a:r>
              <a:rPr lang="en-GB" sz="1800" dirty="0">
                <a:solidFill>
                  <a:schemeClr val="tx1"/>
                </a:solidFill>
              </a:rPr>
              <a:t>All invitation requests have to be sent to the above emails no later </a:t>
            </a:r>
            <a:r>
              <a:rPr lang="en-GB" sz="1800" dirty="0" smtClean="0">
                <a:solidFill>
                  <a:schemeClr val="tx1"/>
                </a:solidFill>
              </a:rPr>
              <a:t>than </a:t>
            </a:r>
            <a:r>
              <a:rPr lang="en-GB" sz="1800" b="1" dirty="0" smtClean="0">
                <a:solidFill>
                  <a:srgbClr val="FF0000"/>
                </a:solidFill>
              </a:rPr>
              <a:t>23 September 2019</a:t>
            </a:r>
            <a:r>
              <a:rPr lang="en-GB" sz="1800" dirty="0" smtClean="0">
                <a:solidFill>
                  <a:schemeClr val="tx1"/>
                </a:solidFill>
              </a:rPr>
              <a:t>.</a:t>
            </a:r>
            <a:endParaRPr lang="en-US" sz="1600" b="1"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Tree>
    <p:extLst>
      <p:ext uri="{BB962C8B-B14F-4D97-AF65-F5344CB8AC3E}">
        <p14:creationId xmlns:p14="http://schemas.microsoft.com/office/powerpoint/2010/main" val="396076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8515913" cy="1450757"/>
          </a:xfrm>
        </p:spPr>
        <p:txBody>
          <a:bodyPr/>
          <a:lstStyle/>
          <a:p>
            <a:r>
              <a:rPr lang="en-US" dirty="0" smtClean="0">
                <a:solidFill>
                  <a:srgbClr val="B01153"/>
                </a:solidFill>
              </a:rPr>
              <a:t>BANKS &amp; CURRENCY</a:t>
            </a:r>
            <a:endParaRPr lang="en-US" dirty="0">
              <a:solidFill>
                <a:srgbClr val="B01153"/>
              </a:solidFill>
            </a:endParaRPr>
          </a:p>
        </p:txBody>
      </p:sp>
      <p:sp>
        <p:nvSpPr>
          <p:cNvPr id="3" name="Content Placeholder 2"/>
          <p:cNvSpPr>
            <a:spLocks noGrp="1"/>
          </p:cNvSpPr>
          <p:nvPr>
            <p:ph idx="1"/>
          </p:nvPr>
        </p:nvSpPr>
        <p:spPr>
          <a:xfrm>
            <a:off x="822959" y="1845734"/>
            <a:ext cx="7543801" cy="3972360"/>
          </a:xfrm>
        </p:spPr>
        <p:txBody>
          <a:bodyPr>
            <a:normAutofit/>
          </a:bodyPr>
          <a:lstStyle/>
          <a:p>
            <a:pPr marL="0" indent="0">
              <a:buClr>
                <a:srgbClr val="1CADE4"/>
              </a:buClr>
              <a:buNone/>
            </a:pPr>
            <a:r>
              <a:rPr lang="en-US" sz="1800" dirty="0" smtClean="0">
                <a:solidFill>
                  <a:schemeClr val="tx1">
                    <a:lumMod val="50000"/>
                    <a:lumOff val="50000"/>
                  </a:schemeClr>
                </a:solidFill>
              </a:rPr>
              <a:t>Currency: </a:t>
            </a:r>
            <a:r>
              <a:rPr lang="en-GB" sz="1600" dirty="0" smtClean="0">
                <a:solidFill>
                  <a:schemeClr val="tx1"/>
                </a:solidFill>
              </a:rPr>
              <a:t>The </a:t>
            </a:r>
            <a:r>
              <a:rPr lang="en-GB" sz="1600" dirty="0">
                <a:solidFill>
                  <a:schemeClr val="tx1"/>
                </a:solidFill>
              </a:rPr>
              <a:t>name of the currency in the United Arab Emirates is the dirham (AED or Arab Emirate Dirham – also commonly abbreviated to </a:t>
            </a:r>
            <a:r>
              <a:rPr lang="en-GB" sz="1600" dirty="0" err="1">
                <a:solidFill>
                  <a:schemeClr val="tx1"/>
                </a:solidFill>
              </a:rPr>
              <a:t>Dhs</a:t>
            </a:r>
            <a:r>
              <a:rPr lang="en-GB" sz="1600" dirty="0">
                <a:solidFill>
                  <a:schemeClr val="tx1"/>
                </a:solidFill>
              </a:rPr>
              <a:t> or DH). Notes come in denominations of 5, 10, 20, 50, 100, 200, 500 and 1,000 </a:t>
            </a:r>
            <a:r>
              <a:rPr lang="en-GB" sz="1600" dirty="0" smtClean="0">
                <a:solidFill>
                  <a:schemeClr val="tx1"/>
                </a:solidFill>
              </a:rPr>
              <a:t>dirhams. Online </a:t>
            </a:r>
            <a:r>
              <a:rPr lang="en-GB" sz="1600" dirty="0">
                <a:solidFill>
                  <a:schemeClr val="tx1"/>
                </a:solidFill>
              </a:rPr>
              <a:t>exchange rates are shown at: </a:t>
            </a:r>
            <a:r>
              <a:rPr lang="en-GB" sz="1600" dirty="0" smtClean="0">
                <a:solidFill>
                  <a:schemeClr val="tx1"/>
                </a:solidFill>
                <a:hlinkClick r:id="rId2"/>
              </a:rPr>
              <a:t>www.xe.com</a:t>
            </a:r>
            <a:r>
              <a:rPr lang="en-GB" sz="1600" dirty="0" smtClean="0">
                <a:solidFill>
                  <a:schemeClr val="tx1"/>
                </a:solidFill>
              </a:rPr>
              <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800" dirty="0" smtClean="0">
                <a:solidFill>
                  <a:schemeClr val="tx1">
                    <a:lumMod val="50000"/>
                    <a:lumOff val="50000"/>
                  </a:schemeClr>
                </a:solidFill>
              </a:rPr>
              <a:t>Banks: </a:t>
            </a:r>
            <a:r>
              <a:rPr lang="en-GB" sz="1600" dirty="0" smtClean="0">
                <a:solidFill>
                  <a:schemeClr val="tx1"/>
                </a:solidFill>
              </a:rPr>
              <a:t>All </a:t>
            </a:r>
            <a:r>
              <a:rPr lang="en-GB" sz="1600" dirty="0">
                <a:solidFill>
                  <a:schemeClr val="tx1"/>
                </a:solidFill>
              </a:rPr>
              <a:t>banks operate from 8.00am to 1.00pm, Saturday through Wednesday and 8.00am to 12.00pm on Thursdays</a:t>
            </a:r>
            <a:r>
              <a:rPr lang="en-GB" sz="1600" dirty="0" smtClean="0">
                <a:solidFill>
                  <a:schemeClr val="tx1"/>
                </a:solidFill>
              </a:rPr>
              <a:t>. </a:t>
            </a:r>
            <a:r>
              <a:rPr lang="en-GB" sz="1600" dirty="0">
                <a:solidFill>
                  <a:schemeClr val="tx1"/>
                </a:solidFill>
              </a:rPr>
              <a:t>Currency exchange houses are open until late in the evening. </a:t>
            </a:r>
            <a:endParaRPr lang="en-US" sz="1600" dirty="0" smtClean="0">
              <a:solidFill>
                <a:schemeClr val="tx1"/>
              </a:solidFill>
            </a:endParaRPr>
          </a:p>
          <a:p>
            <a:pPr marL="0" indent="0" algn="just">
              <a:buClr>
                <a:srgbClr val="1CADE4"/>
              </a:buClr>
              <a:buNone/>
            </a:pPr>
            <a:r>
              <a:rPr lang="en-GB" altLang="zh-CN" sz="1800" dirty="0" smtClean="0">
                <a:solidFill>
                  <a:schemeClr val="tx1">
                    <a:lumMod val="50000"/>
                    <a:lumOff val="50000"/>
                  </a:schemeClr>
                </a:solidFill>
              </a:rPr>
              <a:t>Credit </a:t>
            </a:r>
            <a:r>
              <a:rPr lang="en-GB" altLang="zh-CN" sz="1800" dirty="0">
                <a:solidFill>
                  <a:schemeClr val="tx1">
                    <a:lumMod val="50000"/>
                    <a:lumOff val="50000"/>
                  </a:schemeClr>
                </a:solidFill>
              </a:rPr>
              <a:t>cards: </a:t>
            </a:r>
            <a:r>
              <a:rPr lang="en-GB" altLang="zh-CN" sz="1600" dirty="0" smtClean="0">
                <a:solidFill>
                  <a:schemeClr val="tx1"/>
                </a:solidFill>
              </a:rPr>
              <a:t>All </a:t>
            </a:r>
            <a:r>
              <a:rPr lang="en-GB" altLang="zh-CN" sz="1600" dirty="0">
                <a:solidFill>
                  <a:schemeClr val="tx1"/>
                </a:solidFill>
              </a:rPr>
              <a:t>international credit and debit cards are widely accepted. </a:t>
            </a:r>
            <a:endParaRPr lang="en-GB" altLang="zh-CN" sz="1600" dirty="0" smtClean="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Tree>
    <p:extLst>
      <p:ext uri="{BB962C8B-B14F-4D97-AF65-F5344CB8AC3E}">
        <p14:creationId xmlns:p14="http://schemas.microsoft.com/office/powerpoint/2010/main" val="299674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B01153"/>
                </a:solidFill>
              </a:rPr>
              <a:t>SERVICES AVAILABLE FOR PARTICIPANTS DURING MEETINGS</a:t>
            </a:r>
            <a:endParaRPr lang="en-US" dirty="0">
              <a:solidFill>
                <a:srgbClr val="B01153"/>
              </a:solidFill>
            </a:endParaRPr>
          </a:p>
        </p:txBody>
      </p:sp>
      <p:sp>
        <p:nvSpPr>
          <p:cNvPr id="3" name="Content Placeholder 2"/>
          <p:cNvSpPr>
            <a:spLocks noGrp="1"/>
          </p:cNvSpPr>
          <p:nvPr>
            <p:ph idx="1"/>
          </p:nvPr>
        </p:nvSpPr>
        <p:spPr>
          <a:xfrm>
            <a:off x="822959" y="1845734"/>
            <a:ext cx="7610039" cy="4338498"/>
          </a:xfrm>
        </p:spPr>
        <p:txBody>
          <a:bodyPr>
            <a:normAutofit/>
          </a:bodyPr>
          <a:lstStyle/>
          <a:p>
            <a:pPr marL="0" indent="0" algn="just">
              <a:buClr>
                <a:srgbClr val="1CADE4"/>
              </a:buClr>
              <a:buNone/>
            </a:pPr>
            <a:r>
              <a:rPr lang="en-GB" sz="1800" dirty="0" smtClean="0">
                <a:solidFill>
                  <a:schemeClr val="tx1">
                    <a:lumMod val="50000"/>
                    <a:lumOff val="50000"/>
                  </a:schemeClr>
                </a:solidFill>
              </a:rPr>
              <a:t>Communication </a:t>
            </a:r>
            <a:r>
              <a:rPr lang="en-GB" sz="1800" dirty="0" err="1" smtClean="0">
                <a:solidFill>
                  <a:schemeClr val="tx1">
                    <a:lumMod val="50000"/>
                    <a:lumOff val="50000"/>
                  </a:schemeClr>
                </a:solidFill>
              </a:rPr>
              <a:t>center</a:t>
            </a:r>
            <a:r>
              <a:rPr lang="en-GB" sz="1800" dirty="0">
                <a:solidFill>
                  <a:schemeClr val="tx1">
                    <a:lumMod val="50000"/>
                    <a:lumOff val="50000"/>
                  </a:schemeClr>
                </a:solidFill>
              </a:rPr>
              <a:t>: </a:t>
            </a:r>
            <a:r>
              <a:rPr lang="en-GB" sz="1800" dirty="0">
                <a:solidFill>
                  <a:schemeClr val="tx1"/>
                </a:solidFill>
              </a:rPr>
              <a:t>Internet Access free of charge will be available at the event meeting room. </a:t>
            </a:r>
            <a:endParaRPr lang="en-GB" sz="1800" dirty="0" smtClean="0">
              <a:solidFill>
                <a:schemeClr val="tx1"/>
              </a:solidFill>
            </a:endParaRPr>
          </a:p>
          <a:p>
            <a:pPr marL="0" indent="0" algn="just">
              <a:buClr>
                <a:srgbClr val="1CADE4"/>
              </a:buClr>
              <a:buNone/>
            </a:pPr>
            <a:r>
              <a:rPr lang="en-GB" sz="1800" dirty="0" smtClean="0">
                <a:solidFill>
                  <a:schemeClr val="tx1">
                    <a:lumMod val="50000"/>
                    <a:lumOff val="50000"/>
                  </a:schemeClr>
                </a:solidFill>
              </a:rPr>
              <a:t>Security: </a:t>
            </a:r>
            <a:r>
              <a:rPr lang="en-GB" sz="1800" dirty="0" smtClean="0">
                <a:solidFill>
                  <a:schemeClr val="tx1"/>
                </a:solidFill>
              </a:rPr>
              <a:t>For security reasons, all participants should be permanently using their badges during the meeting and in all social activities.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Tree>
    <p:extLst>
      <p:ext uri="{BB962C8B-B14F-4D97-AF65-F5344CB8AC3E}">
        <p14:creationId xmlns:p14="http://schemas.microsoft.com/office/powerpoint/2010/main" val="3958307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01153"/>
                </a:solidFill>
              </a:rPr>
              <a:t>ADDITIONAL INFORMATION</a:t>
            </a:r>
            <a:endParaRPr lang="en-US" dirty="0">
              <a:solidFill>
                <a:srgbClr val="B01153"/>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1">
                    <a:lumMod val="50000"/>
                    <a:lumOff val="50000"/>
                  </a:schemeClr>
                </a:solidFill>
              </a:rPr>
              <a:t>Climate: </a:t>
            </a:r>
            <a:r>
              <a:rPr lang="en-GB" dirty="0" smtClean="0">
                <a:solidFill>
                  <a:prstClr val="black"/>
                </a:solidFill>
              </a:rPr>
              <a:t>Warm and dry. </a:t>
            </a:r>
            <a:r>
              <a:rPr lang="en-GB" dirty="0">
                <a:solidFill>
                  <a:prstClr val="black"/>
                </a:solidFill>
              </a:rPr>
              <a:t>Temperatures range between </a:t>
            </a:r>
            <a:r>
              <a:rPr lang="en-GB" dirty="0" smtClean="0">
                <a:solidFill>
                  <a:prstClr val="black"/>
                </a:solidFill>
              </a:rPr>
              <a:t>24 </a:t>
            </a:r>
            <a:r>
              <a:rPr lang="en-GB" dirty="0">
                <a:solidFill>
                  <a:prstClr val="black"/>
                </a:solidFill>
              </a:rPr>
              <a:t>and </a:t>
            </a:r>
            <a:r>
              <a:rPr lang="en-GB" dirty="0" smtClean="0">
                <a:solidFill>
                  <a:prstClr val="black"/>
                </a:solidFill>
              </a:rPr>
              <a:t>35 </a:t>
            </a:r>
            <a:r>
              <a:rPr lang="en-GB" dirty="0">
                <a:solidFill>
                  <a:prstClr val="black"/>
                </a:solidFill>
              </a:rPr>
              <a:t>degrees </a:t>
            </a:r>
            <a:r>
              <a:rPr lang="en-GB" dirty="0" smtClean="0">
                <a:solidFill>
                  <a:prstClr val="black"/>
                </a:solidFill>
              </a:rPr>
              <a:t>Celsius</a:t>
            </a:r>
          </a:p>
          <a:p>
            <a:pPr marL="0" indent="0">
              <a:buNone/>
            </a:pPr>
            <a:r>
              <a:rPr lang="en-GB" dirty="0">
                <a:solidFill>
                  <a:schemeClr val="tx1">
                    <a:lumMod val="50000"/>
                    <a:lumOff val="50000"/>
                  </a:schemeClr>
                </a:solidFill>
              </a:rPr>
              <a:t>Clothing: </a:t>
            </a:r>
            <a:r>
              <a:rPr lang="en-GB" dirty="0" smtClean="0">
                <a:solidFill>
                  <a:prstClr val="black"/>
                </a:solidFill>
              </a:rPr>
              <a:t>Taking </a:t>
            </a:r>
            <a:r>
              <a:rPr lang="en-GB" dirty="0">
                <a:solidFill>
                  <a:prstClr val="black"/>
                </a:solidFill>
              </a:rPr>
              <a:t>into consideration the temperature in </a:t>
            </a:r>
            <a:r>
              <a:rPr lang="en-GB" dirty="0" smtClean="0">
                <a:solidFill>
                  <a:prstClr val="black"/>
                </a:solidFill>
              </a:rPr>
              <a:t>Dubai </a:t>
            </a:r>
            <a:r>
              <a:rPr lang="en-GB" dirty="0">
                <a:solidFill>
                  <a:prstClr val="black"/>
                </a:solidFill>
              </a:rPr>
              <a:t>for the month of </a:t>
            </a:r>
            <a:r>
              <a:rPr lang="en-GB" dirty="0" smtClean="0">
                <a:solidFill>
                  <a:prstClr val="black"/>
                </a:solidFill>
              </a:rPr>
              <a:t>October, </a:t>
            </a:r>
            <a:r>
              <a:rPr lang="en-GB" dirty="0">
                <a:solidFill>
                  <a:prstClr val="black"/>
                </a:solidFill>
              </a:rPr>
              <a:t>casual business attire is recommended.</a:t>
            </a:r>
            <a:endParaRPr lang="en-US" dirty="0">
              <a:solidFill>
                <a:prstClr val="black"/>
              </a:solidFill>
            </a:endParaRPr>
          </a:p>
          <a:p>
            <a:pPr marL="0" indent="0">
              <a:buNone/>
            </a:pPr>
            <a:r>
              <a:rPr lang="en-US" dirty="0" smtClean="0">
                <a:solidFill>
                  <a:schemeClr val="tx1">
                    <a:lumMod val="50000"/>
                    <a:lumOff val="50000"/>
                  </a:schemeClr>
                </a:solidFill>
              </a:rPr>
              <a:t>Time </a:t>
            </a:r>
            <a:r>
              <a:rPr lang="en-US" dirty="0">
                <a:solidFill>
                  <a:schemeClr val="tx1">
                    <a:lumMod val="50000"/>
                    <a:lumOff val="50000"/>
                  </a:schemeClr>
                </a:solidFill>
              </a:rPr>
              <a:t>zo</a:t>
            </a:r>
            <a:r>
              <a:rPr lang="en-US" dirty="0" smtClean="0">
                <a:solidFill>
                  <a:schemeClr val="tx1">
                    <a:lumMod val="50000"/>
                    <a:lumOff val="50000"/>
                  </a:schemeClr>
                </a:solidFill>
              </a:rPr>
              <a:t>ne: </a:t>
            </a:r>
            <a:r>
              <a:rPr lang="en-GB" dirty="0" smtClean="0">
                <a:solidFill>
                  <a:schemeClr val="tx1"/>
                </a:solidFill>
              </a:rPr>
              <a:t>The </a:t>
            </a:r>
            <a:r>
              <a:rPr lang="en-GB" dirty="0">
                <a:solidFill>
                  <a:schemeClr val="tx1"/>
                </a:solidFill>
              </a:rPr>
              <a:t>standard time in </a:t>
            </a:r>
            <a:r>
              <a:rPr lang="en-GB" dirty="0" smtClean="0">
                <a:solidFill>
                  <a:schemeClr val="tx1"/>
                </a:solidFill>
              </a:rPr>
              <a:t>Dubai </a:t>
            </a:r>
            <a:r>
              <a:rPr lang="en-GB" dirty="0">
                <a:solidFill>
                  <a:schemeClr val="tx1"/>
                </a:solidFill>
              </a:rPr>
              <a:t>is 4</a:t>
            </a:r>
            <a:r>
              <a:rPr lang="en-GB" dirty="0" smtClean="0">
                <a:solidFill>
                  <a:schemeClr val="tx1"/>
                </a:solidFill>
              </a:rPr>
              <a:t> </a:t>
            </a:r>
            <a:r>
              <a:rPr lang="en-GB" dirty="0">
                <a:solidFill>
                  <a:schemeClr val="tx1"/>
                </a:solidFill>
              </a:rPr>
              <a:t>hours </a:t>
            </a:r>
            <a:r>
              <a:rPr lang="en-GB" dirty="0" smtClean="0">
                <a:solidFill>
                  <a:schemeClr val="tx1"/>
                </a:solidFill>
              </a:rPr>
              <a:t>ahead of </a:t>
            </a:r>
            <a:r>
              <a:rPr lang="en-GB" dirty="0">
                <a:solidFill>
                  <a:schemeClr val="tx1"/>
                </a:solidFill>
              </a:rPr>
              <a:t>Greenwich Mean Time (</a:t>
            </a:r>
            <a:r>
              <a:rPr lang="en-GB" dirty="0" smtClean="0">
                <a:solidFill>
                  <a:schemeClr val="tx1"/>
                </a:solidFill>
              </a:rPr>
              <a:t>GTM+4:00), </a:t>
            </a:r>
            <a:r>
              <a:rPr lang="en-GB" dirty="0">
                <a:solidFill>
                  <a:schemeClr val="tx1"/>
                </a:solidFill>
              </a:rPr>
              <a:t>and no seasonal time changes are made</a:t>
            </a:r>
            <a:r>
              <a:rPr lang="en-GB" dirty="0" smtClean="0">
                <a:solidFill>
                  <a:schemeClr val="tx1"/>
                </a:solidFill>
              </a:rPr>
              <a:t>.</a:t>
            </a:r>
          </a:p>
          <a:p>
            <a:pPr marL="0" indent="0">
              <a:buNone/>
            </a:pPr>
            <a:r>
              <a:rPr lang="en-US" dirty="0" smtClean="0">
                <a:solidFill>
                  <a:schemeClr val="tx1">
                    <a:lumMod val="50000"/>
                    <a:lumOff val="50000"/>
                  </a:schemeClr>
                </a:solidFill>
              </a:rPr>
              <a:t>International access code to call in UAE:</a:t>
            </a:r>
            <a:r>
              <a:rPr lang="en-US" dirty="0" smtClean="0">
                <a:solidFill>
                  <a:schemeClr val="tx1"/>
                </a:solidFill>
              </a:rPr>
              <a:t> +971 </a:t>
            </a:r>
          </a:p>
          <a:p>
            <a:pPr marL="0" indent="0">
              <a:buNone/>
            </a:pPr>
            <a:r>
              <a:rPr lang="en-US" dirty="0" smtClean="0">
                <a:solidFill>
                  <a:schemeClr val="tx1">
                    <a:lumMod val="50000"/>
                    <a:lumOff val="50000"/>
                  </a:schemeClr>
                </a:solidFill>
              </a:rPr>
              <a:t>Official Language:  </a:t>
            </a:r>
            <a:r>
              <a:rPr lang="en-US" dirty="0" smtClean="0">
                <a:solidFill>
                  <a:schemeClr val="tx1"/>
                </a:solidFill>
              </a:rPr>
              <a:t>Arabic</a:t>
            </a:r>
          </a:p>
          <a:p>
            <a:pPr marL="0" indent="0">
              <a:buNone/>
            </a:pPr>
            <a:r>
              <a:rPr lang="en-US" dirty="0" smtClean="0">
                <a:solidFill>
                  <a:schemeClr val="bg1">
                    <a:lumMod val="50000"/>
                  </a:schemeClr>
                </a:solidFill>
              </a:rPr>
              <a:t>Taxes: </a:t>
            </a:r>
            <a:r>
              <a:rPr lang="en-US" dirty="0" smtClean="0">
                <a:solidFill>
                  <a:schemeClr val="tx1"/>
                </a:solidFill>
              </a:rPr>
              <a:t>Restaurants and Hotels charge 10% service tax rate on the bill.</a:t>
            </a:r>
          </a:p>
          <a:p>
            <a:pPr marL="0" indent="0">
              <a:buNone/>
            </a:pPr>
            <a:r>
              <a:rPr lang="en-GB" dirty="0" smtClean="0">
                <a:solidFill>
                  <a:schemeClr val="tx1">
                    <a:lumMod val="50000"/>
                    <a:lumOff val="50000"/>
                  </a:schemeClr>
                </a:solidFill>
              </a:rPr>
              <a:t>Tips: </a:t>
            </a:r>
            <a:r>
              <a:rPr lang="en-GB" dirty="0" smtClean="0">
                <a:solidFill>
                  <a:schemeClr val="tx1"/>
                </a:solidFill>
              </a:rPr>
              <a:t>It </a:t>
            </a:r>
            <a:r>
              <a:rPr lang="en-GB" dirty="0">
                <a:solidFill>
                  <a:schemeClr val="tx1"/>
                </a:solidFill>
              </a:rPr>
              <a:t>is customary to leave </a:t>
            </a:r>
            <a:r>
              <a:rPr lang="en-GB" dirty="0" smtClean="0">
                <a:solidFill>
                  <a:schemeClr val="tx1"/>
                </a:solidFill>
              </a:rPr>
              <a:t>10-15% </a:t>
            </a:r>
            <a:r>
              <a:rPr lang="en-GB" dirty="0">
                <a:solidFill>
                  <a:schemeClr val="tx1"/>
                </a:solidFill>
              </a:rPr>
              <a:t>of the service amount in cafeterias and restaurants and give a tip.</a:t>
            </a:r>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Tree>
    <p:extLst>
      <p:ext uri="{BB962C8B-B14F-4D97-AF65-F5344CB8AC3E}">
        <p14:creationId xmlns:p14="http://schemas.microsoft.com/office/powerpoint/2010/main" val="304434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61" y="286604"/>
            <a:ext cx="8821711" cy="1450757"/>
          </a:xfrm>
        </p:spPr>
        <p:txBody>
          <a:bodyPr/>
          <a:lstStyle/>
          <a:p>
            <a:r>
              <a:rPr lang="en-US" dirty="0" smtClean="0">
                <a:solidFill>
                  <a:srgbClr val="B01153"/>
                </a:solidFill>
              </a:rPr>
              <a:t>ADDITIONAL INFORMATION (</a:t>
            </a:r>
            <a:r>
              <a:rPr lang="en-US" dirty="0">
                <a:solidFill>
                  <a:srgbClr val="B01153"/>
                </a:solidFill>
              </a:rPr>
              <a:t>2</a:t>
            </a:r>
            <a:r>
              <a:rPr lang="en-US" dirty="0" smtClean="0">
                <a:solidFill>
                  <a:srgbClr val="B01153"/>
                </a:solidFill>
              </a:rPr>
              <a:t>)</a:t>
            </a:r>
            <a:endParaRPr lang="en-US" dirty="0">
              <a:solidFill>
                <a:srgbClr val="B01153"/>
              </a:solidFill>
            </a:endParaRPr>
          </a:p>
        </p:txBody>
      </p:sp>
      <p:sp>
        <p:nvSpPr>
          <p:cNvPr id="3" name="Content Placeholder 2"/>
          <p:cNvSpPr>
            <a:spLocks noGrp="1"/>
          </p:cNvSpPr>
          <p:nvPr>
            <p:ph idx="1"/>
          </p:nvPr>
        </p:nvSpPr>
        <p:spPr>
          <a:xfrm>
            <a:off x="917102" y="1967941"/>
            <a:ext cx="7515896" cy="4030613"/>
          </a:xfrm>
        </p:spPr>
        <p:txBody>
          <a:bodyPr>
            <a:normAutofit/>
          </a:bodyPr>
          <a:lstStyle/>
          <a:p>
            <a:pPr marL="0" indent="0">
              <a:buNone/>
            </a:pPr>
            <a:r>
              <a:rPr lang="en-US" sz="1900" dirty="0" smtClean="0">
                <a:solidFill>
                  <a:schemeClr val="tx1">
                    <a:lumMod val="50000"/>
                    <a:lumOff val="50000"/>
                  </a:schemeClr>
                </a:solidFill>
              </a:rPr>
              <a:t>Electricity: </a:t>
            </a:r>
            <a:r>
              <a:rPr lang="en-GB" sz="1700" dirty="0" smtClean="0"/>
              <a:t>In </a:t>
            </a:r>
            <a:r>
              <a:rPr lang="en-GB" sz="1700" dirty="0"/>
              <a:t>the United Arab </a:t>
            </a:r>
            <a:r>
              <a:rPr lang="en-GB" sz="1700" dirty="0" smtClean="0"/>
              <a:t>Emirates, </a:t>
            </a:r>
            <a:r>
              <a:rPr lang="en-GB" sz="1700" dirty="0"/>
              <a:t>the power sockets are usually of type G. The standard voltage is 220/240 volts and the standard frequency is 50 Hz.</a:t>
            </a:r>
          </a:p>
          <a:p>
            <a:pPr marL="0" indent="0">
              <a:buNone/>
            </a:pPr>
            <a:r>
              <a:rPr lang="en-US" sz="1700" dirty="0"/>
              <a:t>The electrical sockets used </a:t>
            </a:r>
            <a:r>
              <a:rPr lang="en-US" sz="1700" dirty="0" smtClean="0"/>
              <a:t>are:</a:t>
            </a:r>
            <a:endParaRPr lang="en-US" sz="1700" dirty="0"/>
          </a:p>
          <a:p>
            <a:pPr marL="0" indent="0">
              <a:buNone/>
            </a:pPr>
            <a:endParaRPr lang="en-US" sz="1700" dirty="0" smtClean="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sp>
        <p:nvSpPr>
          <p:cNvPr id="12" name="TextBox 11"/>
          <p:cNvSpPr txBox="1"/>
          <p:nvPr/>
        </p:nvSpPr>
        <p:spPr>
          <a:xfrm>
            <a:off x="3724328" y="4997893"/>
            <a:ext cx="934260" cy="369332"/>
          </a:xfrm>
          <a:prstGeom prst="rect">
            <a:avLst/>
          </a:prstGeom>
          <a:noFill/>
        </p:spPr>
        <p:txBody>
          <a:bodyPr wrap="square" rtlCol="0">
            <a:spAutoFit/>
          </a:bodyPr>
          <a:lstStyle/>
          <a:p>
            <a:pPr algn="ctr"/>
            <a:r>
              <a:rPr lang="en-US" dirty="0" smtClean="0"/>
              <a:t>Type </a:t>
            </a:r>
            <a:r>
              <a:rPr lang="en-US" dirty="0"/>
              <a:t>G</a:t>
            </a:r>
            <a:endParaRPr lang="en-GB" dirty="0"/>
          </a:p>
        </p:txBody>
      </p:sp>
      <p:pic>
        <p:nvPicPr>
          <p:cNvPr id="9" name="Picture 8"/>
          <p:cNvPicPr>
            <a:picLocks noChangeAspect="1"/>
          </p:cNvPicPr>
          <p:nvPr/>
        </p:nvPicPr>
        <p:blipFill>
          <a:blip r:embed="rId3"/>
          <a:stretch>
            <a:fillRect/>
          </a:stretch>
        </p:blipFill>
        <p:spPr>
          <a:xfrm>
            <a:off x="3310222" y="3275434"/>
            <a:ext cx="1721399" cy="1491879"/>
          </a:xfrm>
          <a:prstGeom prst="rect">
            <a:avLst/>
          </a:prstGeom>
        </p:spPr>
      </p:pic>
    </p:spTree>
    <p:extLst>
      <p:ext uri="{BB962C8B-B14F-4D97-AF65-F5344CB8AC3E}">
        <p14:creationId xmlns:p14="http://schemas.microsoft.com/office/powerpoint/2010/main" val="139299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61" y="286604"/>
            <a:ext cx="8821711" cy="1450757"/>
          </a:xfrm>
        </p:spPr>
        <p:txBody>
          <a:bodyPr/>
          <a:lstStyle/>
          <a:p>
            <a:r>
              <a:rPr lang="en-US" dirty="0" smtClean="0">
                <a:solidFill>
                  <a:srgbClr val="B01153"/>
                </a:solidFill>
              </a:rPr>
              <a:t>ADDITIONAL INFORMATION (</a:t>
            </a:r>
            <a:r>
              <a:rPr lang="en-US" dirty="0">
                <a:solidFill>
                  <a:srgbClr val="B01153"/>
                </a:solidFill>
              </a:rPr>
              <a:t>3</a:t>
            </a:r>
            <a:r>
              <a:rPr lang="en-US" dirty="0" smtClean="0">
                <a:solidFill>
                  <a:srgbClr val="B01153"/>
                </a:solidFill>
              </a:rPr>
              <a:t>)</a:t>
            </a:r>
            <a:endParaRPr lang="en-US" dirty="0">
              <a:solidFill>
                <a:srgbClr val="B01153"/>
              </a:solidFill>
            </a:endParaRPr>
          </a:p>
        </p:txBody>
      </p:sp>
      <p:sp>
        <p:nvSpPr>
          <p:cNvPr id="3" name="Content Placeholder 2"/>
          <p:cNvSpPr>
            <a:spLocks noGrp="1"/>
          </p:cNvSpPr>
          <p:nvPr>
            <p:ph idx="1"/>
          </p:nvPr>
        </p:nvSpPr>
        <p:spPr>
          <a:xfrm>
            <a:off x="797859" y="1967941"/>
            <a:ext cx="7635139" cy="2433730"/>
          </a:xfrm>
        </p:spPr>
        <p:txBody>
          <a:bodyPr>
            <a:normAutofit/>
          </a:bodyPr>
          <a:lstStyle/>
          <a:p>
            <a:pPr marL="0" indent="0">
              <a:buNone/>
            </a:pPr>
            <a:r>
              <a:rPr lang="en-US" sz="1400" dirty="0" smtClean="0">
                <a:solidFill>
                  <a:schemeClr val="tx1">
                    <a:lumMod val="50000"/>
                    <a:lumOff val="50000"/>
                  </a:schemeClr>
                </a:solidFill>
              </a:rPr>
              <a:t>About UAE: </a:t>
            </a:r>
            <a:r>
              <a:rPr lang="en-US" sz="1400" dirty="0" smtClean="0">
                <a:ea typeface="Calibri" panose="020F0502020204030204" pitchFamily="34" charset="0"/>
              </a:rPr>
              <a:t>The </a:t>
            </a:r>
            <a:r>
              <a:rPr lang="en-US" sz="1400" dirty="0">
                <a:ea typeface="Calibri" panose="020F0502020204030204" pitchFamily="34" charset="0"/>
              </a:rPr>
              <a:t>United Arab Emirates is a constitutional federation of seven emirates; Abu Dhabi, Dubai, Sharjah, Ajman, Umm al- </a:t>
            </a:r>
            <a:r>
              <a:rPr lang="en-US" sz="1400" dirty="0" err="1">
                <a:ea typeface="Calibri" panose="020F0502020204030204" pitchFamily="34" charset="0"/>
              </a:rPr>
              <a:t>Qaiwain</a:t>
            </a:r>
            <a:r>
              <a:rPr lang="en-US" sz="1400" dirty="0">
                <a:ea typeface="Calibri" panose="020F0502020204030204" pitchFamily="34" charset="0"/>
              </a:rPr>
              <a:t>, </a:t>
            </a:r>
            <a:r>
              <a:rPr lang="en-US" sz="1400" dirty="0" err="1">
                <a:ea typeface="Calibri" panose="020F0502020204030204" pitchFamily="34" charset="0"/>
              </a:rPr>
              <a:t>Ras</a:t>
            </a:r>
            <a:r>
              <a:rPr lang="en-US" sz="1400" dirty="0">
                <a:ea typeface="Calibri" panose="020F0502020204030204" pitchFamily="34" charset="0"/>
              </a:rPr>
              <a:t> al-Khaimah and Fujairah. The federation was formally established on 2 December 1971. </a:t>
            </a:r>
            <a:endParaRPr lang="en-GB" sz="1400" dirty="0" smtClean="0">
              <a:ea typeface="Calibri" panose="020F0502020204030204" pitchFamily="34" charset="0"/>
            </a:endParaRPr>
          </a:p>
          <a:p>
            <a:pPr marL="0" indent="0">
              <a:buNone/>
            </a:pPr>
            <a:r>
              <a:rPr lang="en-US" sz="1400" dirty="0" smtClean="0">
                <a:ea typeface="Calibri" panose="020F0502020204030204" pitchFamily="34" charset="0"/>
              </a:rPr>
              <a:t>The </a:t>
            </a:r>
            <a:r>
              <a:rPr lang="en-US" sz="1400" dirty="0">
                <a:ea typeface="Calibri" panose="020F0502020204030204" pitchFamily="34" charset="0"/>
              </a:rPr>
              <a:t>United Arab Emirates (UAE) occupies an area of 83,600 sq. km along the south-eastern tip of the Arabian Peninsula. Qatar lies to the west, Saudi Arabia to the south and west, and Oman to the north and east. The capital and the largest city of the federation, Abu Dhabi, is located in the emirate of the same name. Four-fifths of the UAE is desert, yet it is a country of contrasting landscapes, from awe-inspiring dunes to rich oases, precipitous Rocky Mountains to fertile plains. The United Arab Emirates, one of the world's fastest growing tourist destinations, has all the right ingredients for an unforgettable holiday, sun, sand, sea, sports, unbeatable shopping, top-class hotels and restaurants, an intriguing traditional culture, and a safe and welcoming environment. </a:t>
            </a:r>
            <a:endParaRPr lang="en-US" sz="1400" dirty="0">
              <a:solidFill>
                <a:schemeClr val="tx1">
                  <a:lumMod val="50000"/>
                  <a:lumOff val="50000"/>
                </a:schemeClr>
              </a:solidFill>
            </a:endParaRPr>
          </a:p>
          <a:p>
            <a:pPr marL="0" indent="0">
              <a:buNone/>
            </a:pPr>
            <a:endParaRPr lang="en-US" sz="1700" dirty="0" smtClean="0">
              <a:solidFill>
                <a:schemeClr val="tx1">
                  <a:lumMod val="50000"/>
                  <a:lumOff val="50000"/>
                </a:schemeClr>
              </a:solidFill>
            </a:endParaRPr>
          </a:p>
          <a:p>
            <a:pPr marL="0" indent="0">
              <a:buNone/>
            </a:pPr>
            <a:endParaRPr lang="en-US" sz="1600" dirty="0" smtClean="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998" y="65424"/>
            <a:ext cx="613597" cy="61384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52284692"/>
              </p:ext>
            </p:extLst>
          </p:nvPr>
        </p:nvGraphicFramePr>
        <p:xfrm>
          <a:off x="1687419" y="4480587"/>
          <a:ext cx="5257800" cy="1694500"/>
        </p:xfrm>
        <a:graphic>
          <a:graphicData uri="http://schemas.openxmlformats.org/drawingml/2006/table">
            <a:tbl>
              <a:tblPr firstRow="1" firstCol="1" bandRow="1"/>
              <a:tblGrid>
                <a:gridCol w="1485900">
                  <a:extLst>
                    <a:ext uri="{9D8B030D-6E8A-4147-A177-3AD203B41FA5}">
                      <a16:colId xmlns:a16="http://schemas.microsoft.com/office/drawing/2014/main" val="1972098845"/>
                    </a:ext>
                  </a:extLst>
                </a:gridCol>
                <a:gridCol w="3771900">
                  <a:extLst>
                    <a:ext uri="{9D8B030D-6E8A-4147-A177-3AD203B41FA5}">
                      <a16:colId xmlns:a16="http://schemas.microsoft.com/office/drawing/2014/main" val="1392216639"/>
                    </a:ext>
                  </a:extLst>
                </a:gridCol>
              </a:tblGrid>
              <a:tr h="21653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Government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Federal Government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2507"/>
                  </a:ext>
                </a:extLst>
              </a:tr>
              <a:tr h="216535">
                <a:tc>
                  <a:txBody>
                    <a:bodyPr/>
                    <a:lstStyle/>
                    <a:p>
                      <a:pPr algn="just">
                        <a:lnSpc>
                          <a:spcPct val="107000"/>
                        </a:lnSpc>
                        <a:spcAft>
                          <a:spcPts val="0"/>
                        </a:spcAft>
                      </a:pPr>
                      <a:r>
                        <a:rPr lang="en-US"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President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H.H Sheik Khalifa bin Zayed bin Sultan Al Nahyan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181607"/>
                  </a:ext>
                </a:extLst>
              </a:tr>
              <a:tr h="17081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Prime Minister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H.H Sheik Mohammed Bin Rashid Al Maktoum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854106"/>
                  </a:ext>
                </a:extLst>
              </a:tr>
              <a:tr h="15938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Area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83,600 km2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590512"/>
                  </a:ext>
                </a:extLst>
              </a:tr>
              <a:tr h="18224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Population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8,264,000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23125"/>
                  </a:ext>
                </a:extLst>
              </a:tr>
              <a:tr h="165100">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Capital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Abu Dhabi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329910"/>
                  </a:ext>
                </a:extLst>
              </a:tr>
              <a:tr h="142240">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Official Language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Arabic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70802"/>
                  </a:ext>
                </a:extLst>
              </a:tr>
              <a:tr h="18224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Country Code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a:solidFill>
                            <a:srgbClr val="222222"/>
                          </a:solidFill>
                          <a:effectLst/>
                          <a:latin typeface="Arial" panose="020B0604020202020204" pitchFamily="34" charset="0"/>
                          <a:ea typeface="Calibri" panose="020F0502020204030204" pitchFamily="34" charset="0"/>
                          <a:cs typeface="Arial" panose="020B0604020202020204" pitchFamily="34" charset="0"/>
                        </a:rPr>
                        <a:t>+971 / .ae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102752"/>
                  </a:ext>
                </a:extLst>
              </a:tr>
              <a:tr h="159385">
                <a:tc>
                  <a:txBody>
                    <a:bodyPr/>
                    <a:lstStyle/>
                    <a:p>
                      <a:pPr algn="just">
                        <a:lnSpc>
                          <a:spcPct val="107000"/>
                        </a:lnSpc>
                        <a:spcAft>
                          <a:spcPts val="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Time Zone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US" sz="1100" b="1" i="1" dirty="0">
                          <a:solidFill>
                            <a:srgbClr val="222222"/>
                          </a:solidFill>
                          <a:effectLst/>
                          <a:latin typeface="Arial" panose="020B0604020202020204" pitchFamily="34" charset="0"/>
                          <a:ea typeface="Calibri" panose="020F0502020204030204" pitchFamily="34" charset="0"/>
                          <a:cs typeface="Arial" panose="020B0604020202020204" pitchFamily="34" charset="0"/>
                        </a:rPr>
                        <a:t>GMT+4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135331"/>
                  </a:ext>
                </a:extLst>
              </a:tr>
            </a:tbl>
          </a:graphicData>
        </a:graphic>
      </p:graphicFrame>
    </p:spTree>
    <p:extLst>
      <p:ext uri="{BB962C8B-B14F-4D97-AF65-F5344CB8AC3E}">
        <p14:creationId xmlns:p14="http://schemas.microsoft.com/office/powerpoint/2010/main" val="58139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6DE9FA019F648AB26AA5C0A3DFF02" ma:contentTypeVersion="2" ma:contentTypeDescription="Create a new document." ma:contentTypeScope="" ma:versionID="49481d10844e626c67f590d3cd2f2437">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68B35DF-6A10-4C73-8663-8823ACD3F134}"/>
</file>

<file path=customXml/itemProps2.xml><?xml version="1.0" encoding="utf-8"?>
<ds:datastoreItem xmlns:ds="http://schemas.openxmlformats.org/officeDocument/2006/customXml" ds:itemID="{68468880-6139-4B5C-8731-EFBA811BD7E7}"/>
</file>

<file path=customXml/itemProps3.xml><?xml version="1.0" encoding="utf-8"?>
<ds:datastoreItem xmlns:ds="http://schemas.openxmlformats.org/officeDocument/2006/customXml" ds:itemID="{6CC65E36-AA9A-4D13-85BC-EA908A846C3D}"/>
</file>

<file path=docProps/app.xml><?xml version="1.0" encoding="utf-8"?>
<Properties xmlns="http://schemas.openxmlformats.org/officeDocument/2006/extended-properties" xmlns:vt="http://schemas.openxmlformats.org/officeDocument/2006/docPropsVTypes">
  <Template>Retrospect</Template>
  <TotalTime>12424</TotalTime>
  <Words>642</Words>
  <Application>Microsoft Office PowerPoint</Application>
  <PresentationFormat>On-screen Show (4:3)</PresentationFormat>
  <Paragraphs>97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宋体</vt:lpstr>
      <vt:lpstr>Arial</vt:lpstr>
      <vt:lpstr>Calibri</vt:lpstr>
      <vt:lpstr>Calibri Light</vt:lpstr>
      <vt:lpstr>Retrospect</vt:lpstr>
      <vt:lpstr>PowerPoint Presentation</vt:lpstr>
      <vt:lpstr>MEETING VENUE</vt:lpstr>
      <vt:lpstr>REGISTRATION</vt:lpstr>
      <vt:lpstr>VISA INFORMATION </vt:lpstr>
      <vt:lpstr>BANKS &amp; CURRENCY</vt:lpstr>
      <vt:lpstr>SERVICES AVAILABLE FOR PARTICIPANTS DURING MEETINGS</vt:lpstr>
      <vt:lpstr>ADDITIONAL INFORMATION</vt:lpstr>
      <vt:lpstr>ADDITIONAL INFORMATION (2)</vt:lpstr>
      <vt:lpstr>ADDITIONAL INFORMATION (3)</vt:lpstr>
      <vt:lpstr>CONTACTS</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Fontaine, Kseniia</dc:creator>
  <cp:lastModifiedBy>Author</cp:lastModifiedBy>
  <cp:revision>333</cp:revision>
  <dcterms:created xsi:type="dcterms:W3CDTF">2017-10-17T11:43:27Z</dcterms:created>
  <dcterms:modified xsi:type="dcterms:W3CDTF">2019-09-16T11:44:57Z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0x0101002B96DE9FA019F648AB26AA5C0A3DFF02</vt:lpwstr>
  </property>
</Properties>
</file>