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412" r:id="rId5"/>
    <p:sldId id="413" r:id="rId6"/>
    <p:sldId id="414" r:id="rId7"/>
    <p:sldId id="415" r:id="rId8"/>
    <p:sldId id="416" r:id="rId9"/>
    <p:sldId id="407" r:id="rId10"/>
    <p:sldId id="418" r:id="rId11"/>
    <p:sldId id="417" r:id="rId12"/>
    <p:sldId id="411" r:id="rId13"/>
    <p:sldId id="400" r:id="rId14"/>
    <p:sldId id="420" r:id="rId15"/>
    <p:sldId id="419" r:id="rId16"/>
    <p:sldId id="405" r:id="rId17"/>
  </p:sldIdLst>
  <p:sldSz cx="9144000" cy="6858000" type="screen4x3"/>
  <p:notesSz cx="9296400" cy="7010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2125"/>
    <a:srgbClr val="FDCB0A"/>
    <a:srgbClr val="EA9633"/>
    <a:srgbClr val="76C045"/>
    <a:srgbClr val="A12990"/>
    <a:srgbClr val="3D7B3D"/>
    <a:srgbClr val="006600"/>
    <a:srgbClr val="3F7E00"/>
    <a:srgbClr val="FF64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78879" autoAdjust="0"/>
  </p:normalViewPr>
  <p:slideViewPr>
    <p:cSldViewPr snapToGrid="0" snapToObjects="1">
      <p:cViewPr varScale="1">
        <p:scale>
          <a:sx n="82" d="100"/>
          <a:sy n="82" d="100"/>
        </p:scale>
        <p:origin x="91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6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2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98FEA37-EC69-E146-BBB3-B1951383E22D}" type="datetimeFigureOut">
              <a:rPr lang="en-US"/>
              <a:pPr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2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BD97969-AA3D-7F4A-B6D9-0180CB38C3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02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B175A98-403B-3A42-A13A-28825C22E30E}" type="datetimeFigureOut">
              <a:rPr lang="en-US"/>
              <a:pPr/>
              <a:t>11/12/2015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688" y="3330575"/>
            <a:ext cx="7439025" cy="3154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26076F9-822F-8443-B319-1D1BAFD58F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585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076F9-822F-8443-B319-1D1BAFD58F2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902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076F9-822F-8443-B319-1D1BAFD58F2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08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0CF5F-36EF-4F1D-9F39-62BE8CBD2BE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341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36A6C-028E-4C48-82F8-FF2E02D5E199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8418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076F9-822F-8443-B319-1D1BAFD58F2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46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646A2-66AE-426B-BD27-CE814885D4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57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96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076F9-822F-8443-B319-1D1BAFD58F2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6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594F8C-A879-B545-A8F2-6CCD30FA16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8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F4C567-053D-3C49-BD41-A3BB083BA1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0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DCE11D-DE36-534B-A41F-0CB6949915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1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1A33F2-87F3-0845-BBF1-AC1C7FE79E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5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6236FD-BDB3-E349-A3E6-21B4FB5A21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0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306B94-9F8F-C242-AF5F-0C6D012811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4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1B8392-AA56-2A4B-94BD-1E60FA4F3D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8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CDF760-6EEE-CB48-9FD5-5C266A74BF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6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140299-B80A-3744-95EA-AAF45B2955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5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0CE2D3-06AA-664C-8859-C8418B8BDB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9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63BBBC-FD78-4644-AF56-B1A3E5E775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7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71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68500"/>
            <a:ext cx="8229600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9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95B3D7"/>
                </a:solidFill>
                <a:latin typeface="Calibri" charset="0"/>
              </a:defRPr>
            </a:lvl1pPr>
          </a:lstStyle>
          <a:p>
            <a:fld id="{4E092253-1FA8-7240-BFA3-68E0773F751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558ED5"/>
          </a:solidFill>
          <a:latin typeface="Calibri"/>
          <a:ea typeface="ＭＳ Ｐゴシック" charset="0"/>
          <a:cs typeface="Calibri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ＭＳ Ｐゴシック" charset="0"/>
          <a:cs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ＭＳ Ｐゴシック" charset="0"/>
          <a:cs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ＭＳ Ｐゴシック" charset="0"/>
          <a:cs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ＭＳ Ｐゴシック" charset="0"/>
          <a:cs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58ED5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58ED5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58ED5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58ED5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58ED5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ITU-T/climatechang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T/studygroups/2013-2016/20/Pages/questions.aspx" TargetMode="External"/><Relationship Id="rId2" Type="http://schemas.openxmlformats.org/officeDocument/2006/relationships/hyperlink" Target="http://www.itu.int/en/ITU-T/studygroups/2013-2016/20/Pages/structure.asp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34835" y="1956285"/>
            <a:ext cx="9178835" cy="2250141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alt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Vue </a:t>
            </a:r>
            <a:r>
              <a:rPr lang="en-US" alt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d</a:t>
            </a:r>
            <a:r>
              <a:rPr lang="fr-FR" alt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’ensemble de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fr-FR" alt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la commission d’études 20 de l’UIT-T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fr-FR" alt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«  L'Internet des objets et ses applications y compris les villes et les communautés intelligentes »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fr-FR" alt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endParaRPr lang="en-US" altLang="es-ES" sz="3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6" name="Subtitle 3"/>
          <p:cNvSpPr txBox="1">
            <a:spLocks/>
          </p:cNvSpPr>
          <p:nvPr/>
        </p:nvSpPr>
        <p:spPr bwMode="auto">
          <a:xfrm>
            <a:off x="619332" y="4483648"/>
            <a:ext cx="7680174" cy="51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Cristina Bueti</a:t>
            </a:r>
            <a:r>
              <a:rPr lang="en-US" sz="2400" dirty="0" smtClean="0"/>
              <a:t>, </a:t>
            </a:r>
            <a:r>
              <a:rPr lang="fr-FR" sz="2400" dirty="0" smtClean="0"/>
              <a:t>Conseillère</a:t>
            </a:r>
            <a:r>
              <a:rPr lang="en-US" sz="2400" dirty="0" smtClean="0"/>
              <a:t>, UIT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A33F2-87F3-0845-BBF1-AC1C7FE79E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2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67742" y="466977"/>
            <a:ext cx="4752527" cy="584775"/>
          </a:xfrm>
        </p:spPr>
        <p:txBody>
          <a:bodyPr/>
          <a:lstStyle/>
          <a:p>
            <a:r>
              <a:rPr lang="fr-FR" altLang="en-US" sz="3600" dirty="0" smtClean="0"/>
              <a:t>Groupe associé </a:t>
            </a:r>
            <a:endParaRPr lang="fr-FR" altLang="en-US" sz="36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2" y="1422641"/>
            <a:ext cx="4896548" cy="366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09713" y="5213984"/>
            <a:ext cx="8664832" cy="626787"/>
          </a:xfrm>
        </p:spPr>
        <p:txBody>
          <a:bodyPr/>
          <a:lstStyle/>
          <a:p>
            <a:pPr marL="0" indent="0" algn="ctr">
              <a:buNone/>
            </a:pPr>
            <a:r>
              <a:rPr lang="fr-FR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Unis dans la diversité pour façonner un avenir meilleur grâces aux normes mondiales des TIC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046153" y="4599690"/>
            <a:ext cx="396043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r-FR" altLang="en-US" sz="2800" b="1" dirty="0" smtClean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Activités ouvertes à tous </a:t>
            </a:r>
            <a:endParaRPr lang="fr-FR" altLang="en-US" sz="2800" b="1" dirty="0">
              <a:solidFill>
                <a:schemeClr val="bg1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A33F2-87F3-0845-BBF1-AC1C7FE79E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4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arley.com/sites/default/files/Internet-of-Things-Concep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54"/>
          <a:stretch/>
        </p:blipFill>
        <p:spPr bwMode="auto">
          <a:xfrm>
            <a:off x="116858" y="1877128"/>
            <a:ext cx="2127579" cy="34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44437" y="1723094"/>
            <a:ext cx="47382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fr-FR" sz="1600" dirty="0" smtClean="0">
                <a:solidFill>
                  <a:srgbClr val="558ED5"/>
                </a:solidFill>
                <a:latin typeface="+mn-lt"/>
                <a:cs typeface="+mn-cs"/>
              </a:rPr>
              <a:t>Pour coordonner l'activité sur l’</a:t>
            </a:r>
            <a:r>
              <a:rPr lang="fr-FR" sz="1600" dirty="0" err="1" smtClean="0">
                <a:solidFill>
                  <a:srgbClr val="558ED5"/>
                </a:solidFill>
                <a:latin typeface="+mn-lt"/>
                <a:cs typeface="+mn-cs"/>
              </a:rPr>
              <a:t>IdO</a:t>
            </a:r>
            <a:r>
              <a:rPr lang="fr-FR" sz="1600" dirty="0" smtClean="0">
                <a:solidFill>
                  <a:srgbClr val="558ED5"/>
                </a:solidFill>
                <a:latin typeface="+mn-lt"/>
                <a:cs typeface="+mn-cs"/>
              </a:rPr>
              <a:t> &amp; </a:t>
            </a:r>
            <a:r>
              <a:rPr lang="fr-FR" sz="1600" dirty="0">
                <a:solidFill>
                  <a:srgbClr val="558ED5"/>
                </a:solidFill>
                <a:latin typeface="+mn-lt"/>
                <a:cs typeface="+mn-cs"/>
              </a:rPr>
              <a:t>les villes et les communautés </a:t>
            </a:r>
            <a:r>
              <a:rPr lang="fr-FR" sz="1600" dirty="0" smtClean="0">
                <a:solidFill>
                  <a:srgbClr val="558ED5"/>
                </a:solidFill>
                <a:latin typeface="+mn-lt"/>
                <a:cs typeface="+mn-cs"/>
              </a:rPr>
              <a:t>intelligentes à travers les commissions d'études de l’UIT-T et pour coordonner avec l’UIT-R et l’UIT-D.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fr-FR" sz="1600" dirty="0" smtClean="0">
                <a:solidFill>
                  <a:srgbClr val="558ED5"/>
                </a:solidFill>
                <a:latin typeface="+mn-lt"/>
                <a:cs typeface="+mn-cs"/>
              </a:rPr>
              <a:t>Pour fournir un point de contact visible sur les activités de l’</a:t>
            </a:r>
            <a:r>
              <a:rPr lang="fr-FR" sz="1600" dirty="0" err="1" smtClean="0">
                <a:solidFill>
                  <a:srgbClr val="558ED5"/>
                </a:solidFill>
                <a:latin typeface="+mn-lt"/>
                <a:cs typeface="+mn-cs"/>
              </a:rPr>
              <a:t>IdO</a:t>
            </a:r>
            <a:r>
              <a:rPr lang="fr-FR" sz="1600" dirty="0" smtClean="0">
                <a:solidFill>
                  <a:srgbClr val="558ED5"/>
                </a:solidFill>
                <a:latin typeface="+mn-lt"/>
                <a:cs typeface="+mn-cs"/>
              </a:rPr>
              <a:t> et les </a:t>
            </a:r>
            <a:r>
              <a:rPr lang="fr-FR" sz="1600" dirty="0">
                <a:solidFill>
                  <a:srgbClr val="558ED5"/>
                </a:solidFill>
                <a:latin typeface="+mn-lt"/>
                <a:cs typeface="+mn-cs"/>
              </a:rPr>
              <a:t>villes et les communautés </a:t>
            </a:r>
            <a:r>
              <a:rPr lang="fr-FR" sz="1600" dirty="0" smtClean="0">
                <a:solidFill>
                  <a:srgbClr val="558ED5"/>
                </a:solidFill>
                <a:latin typeface="+mn-lt"/>
                <a:cs typeface="+mn-cs"/>
              </a:rPr>
              <a:t>intelligentes au sein de l’UIT-T, pour rechercher une coopération avec des organismes externes dans le domaine de travail de l’</a:t>
            </a:r>
            <a:r>
              <a:rPr lang="fr-FR" sz="1600" dirty="0" err="1" smtClean="0">
                <a:solidFill>
                  <a:srgbClr val="558ED5"/>
                </a:solidFill>
                <a:latin typeface="+mn-lt"/>
                <a:cs typeface="+mn-cs"/>
              </a:rPr>
              <a:t>IdO</a:t>
            </a:r>
            <a:r>
              <a:rPr lang="fr-FR" sz="1600" dirty="0" smtClean="0">
                <a:solidFill>
                  <a:srgbClr val="558ED5"/>
                </a:solidFill>
                <a:latin typeface="+mn-lt"/>
                <a:cs typeface="+mn-cs"/>
              </a:rPr>
              <a:t> et des villes </a:t>
            </a:r>
            <a:r>
              <a:rPr lang="fr-FR" sz="1600" dirty="0">
                <a:solidFill>
                  <a:srgbClr val="558ED5"/>
                </a:solidFill>
                <a:latin typeface="+mn-lt"/>
                <a:cs typeface="+mn-cs"/>
              </a:rPr>
              <a:t>et </a:t>
            </a:r>
            <a:r>
              <a:rPr lang="fr-FR" sz="1600" dirty="0" smtClean="0">
                <a:solidFill>
                  <a:srgbClr val="558ED5"/>
                </a:solidFill>
                <a:latin typeface="+mn-lt"/>
                <a:cs typeface="+mn-cs"/>
              </a:rPr>
              <a:t>des </a:t>
            </a:r>
            <a:r>
              <a:rPr lang="fr-FR" sz="1600" dirty="0">
                <a:solidFill>
                  <a:srgbClr val="558ED5"/>
                </a:solidFill>
                <a:latin typeface="+mn-lt"/>
                <a:cs typeface="+mn-cs"/>
              </a:rPr>
              <a:t>communautés </a:t>
            </a:r>
            <a:r>
              <a:rPr lang="fr-FR" sz="1600" dirty="0" smtClean="0">
                <a:solidFill>
                  <a:srgbClr val="558ED5"/>
                </a:solidFill>
                <a:latin typeface="+mn-lt"/>
                <a:cs typeface="+mn-cs"/>
              </a:rPr>
              <a:t>intelligentes; et permettre une communication efficace dans les deux sens avec ces organismes.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fr-FR" sz="1600" smtClean="0">
                <a:solidFill>
                  <a:srgbClr val="558ED5"/>
                </a:solidFill>
                <a:latin typeface="+mn-lt"/>
                <a:cs typeface="+mn-cs"/>
              </a:rPr>
              <a:t>Tenue d’une </a:t>
            </a:r>
            <a:r>
              <a:rPr lang="fr-FR" sz="1600" dirty="0" smtClean="0">
                <a:solidFill>
                  <a:srgbClr val="558ED5"/>
                </a:solidFill>
                <a:latin typeface="+mn-lt"/>
                <a:cs typeface="+mn-cs"/>
              </a:rPr>
              <a:t>liste inter-croisée entre les organismes de normalisation et de développement et les articles de normalisation de l’</a:t>
            </a:r>
            <a:r>
              <a:rPr lang="fr-FR" sz="1600" dirty="0" err="1" smtClean="0">
                <a:solidFill>
                  <a:srgbClr val="558ED5"/>
                </a:solidFill>
                <a:latin typeface="+mn-lt"/>
                <a:cs typeface="+mn-cs"/>
              </a:rPr>
              <a:t>IdO</a:t>
            </a:r>
            <a:r>
              <a:rPr lang="fr-FR" sz="1600" dirty="0" smtClean="0">
                <a:solidFill>
                  <a:srgbClr val="558ED5"/>
                </a:solidFill>
                <a:latin typeface="+mn-lt"/>
                <a:cs typeface="+mn-cs"/>
              </a:rPr>
              <a:t> et des villes </a:t>
            </a:r>
            <a:r>
              <a:rPr lang="fr-FR" sz="1600" dirty="0">
                <a:solidFill>
                  <a:srgbClr val="558ED5"/>
                </a:solidFill>
                <a:latin typeface="+mn-lt"/>
                <a:cs typeface="+mn-cs"/>
              </a:rPr>
              <a:t>et </a:t>
            </a:r>
            <a:r>
              <a:rPr lang="fr-FR" sz="1600" dirty="0" smtClean="0">
                <a:solidFill>
                  <a:srgbClr val="558ED5"/>
                </a:solidFill>
                <a:latin typeface="+mn-lt"/>
                <a:cs typeface="+mn-cs"/>
              </a:rPr>
              <a:t>des </a:t>
            </a:r>
            <a:r>
              <a:rPr lang="fr-FR" sz="1600" dirty="0">
                <a:solidFill>
                  <a:srgbClr val="558ED5"/>
                </a:solidFill>
                <a:latin typeface="+mn-lt"/>
                <a:cs typeface="+mn-cs"/>
              </a:rPr>
              <a:t>communautés </a:t>
            </a:r>
            <a:r>
              <a:rPr lang="fr-FR" sz="1600" dirty="0" smtClean="0">
                <a:solidFill>
                  <a:srgbClr val="558ED5"/>
                </a:solidFill>
                <a:latin typeface="+mn-lt"/>
                <a:cs typeface="+mn-cs"/>
              </a:rPr>
              <a:t>intelligentes ainsi que les feuilles de route associées.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US" sz="1600" dirty="0">
              <a:solidFill>
                <a:srgbClr val="558ED5"/>
              </a:solidFill>
              <a:latin typeface="+mn-lt"/>
              <a:cs typeface="+mn-cs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-82037" y="623870"/>
            <a:ext cx="93080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r>
              <a:rPr lang="fr-FR" altLang="ja-JP" sz="3200" dirty="0" smtClean="0">
                <a:solidFill>
                  <a:srgbClr val="558ED5"/>
                </a:solidFill>
                <a:latin typeface="Calibri"/>
                <a:ea typeface="ＭＳ Ｐゴシック" charset="0"/>
                <a:cs typeface="Calibri"/>
              </a:rPr>
              <a:t>Activités de Coordination Conjointes sur </a:t>
            </a:r>
            <a:r>
              <a:rPr lang="fr-FR" altLang="en-US" sz="3200" dirty="0" smtClean="0">
                <a:solidFill>
                  <a:srgbClr val="558ED5"/>
                </a:solidFill>
                <a:latin typeface="Calibri"/>
                <a:ea typeface="ＭＳ Ｐゴシック" charset="0"/>
                <a:cs typeface="Calibri"/>
              </a:rPr>
              <a:t>l’Internet des objets et les villes et les communautés intelligentes  </a:t>
            </a:r>
            <a:endParaRPr lang="fr-FR" altLang="en-US" sz="3200" dirty="0">
              <a:solidFill>
                <a:srgbClr val="558ED5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327466" y="5954902"/>
            <a:ext cx="6912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http://itu.int/en/ITU-T/jca/iot/Pages/default.aspx</a:t>
            </a:r>
            <a:endParaRPr lang="en-US" altLang="en-US" sz="2000" dirty="0">
              <a:solidFill>
                <a:schemeClr val="tx2">
                  <a:lumMod val="60000"/>
                  <a:lumOff val="40000"/>
                </a:schemeClr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0" name="Picture 2" descr="http://www.earley.com/sites/default/files/Internet-of-Things-Concep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0"/>
          <a:stretch/>
        </p:blipFill>
        <p:spPr bwMode="auto">
          <a:xfrm>
            <a:off x="6899564" y="1877128"/>
            <a:ext cx="2136458" cy="346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A33F2-87F3-0845-BBF1-AC1C7FE79E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0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443" y="2140660"/>
            <a:ext cx="2193592" cy="219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723825" y="3005867"/>
            <a:ext cx="3480621" cy="371496"/>
          </a:xfrm>
          <a:prstGeom prst="rect">
            <a:avLst/>
          </a:prstGeom>
          <a:solidFill>
            <a:srgbClr val="EA9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646464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23826" y="4456828"/>
            <a:ext cx="5714286" cy="403308"/>
          </a:xfrm>
          <a:prstGeom prst="rect">
            <a:avLst/>
          </a:prstGeom>
          <a:solidFill>
            <a:srgbClr val="A1212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646464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23826" y="5233242"/>
            <a:ext cx="5395702" cy="375733"/>
          </a:xfrm>
          <a:prstGeom prst="rect">
            <a:avLst/>
          </a:prstGeom>
          <a:solidFill>
            <a:srgbClr val="2A9A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646464"/>
              </a:solidFill>
              <a:effectLst/>
              <a:latin typeface="Verdana" pitchFamily="34" charset="0"/>
            </a:endParaRPr>
          </a:p>
        </p:txBody>
      </p:sp>
      <p:sp>
        <p:nvSpPr>
          <p:cNvPr id="23554" name="Title 5"/>
          <p:cNvSpPr>
            <a:spLocks noGrp="1"/>
          </p:cNvSpPr>
          <p:nvPr>
            <p:ph type="title"/>
          </p:nvPr>
        </p:nvSpPr>
        <p:spPr>
          <a:xfrm>
            <a:off x="1022683" y="497540"/>
            <a:ext cx="6624638" cy="584775"/>
          </a:xfrm>
        </p:spPr>
        <p:txBody>
          <a:bodyPr>
            <a:noAutofit/>
          </a:bodyPr>
          <a:lstStyle/>
          <a:p>
            <a:r>
              <a:rPr lang="fr-FR" altLang="en-US" sz="3600" dirty="0" smtClean="0"/>
              <a:t>Les </a:t>
            </a:r>
            <a:r>
              <a:rPr lang="fr-FR" altLang="en-US" sz="3600" dirty="0"/>
              <a:t>n</a:t>
            </a:r>
            <a:r>
              <a:rPr lang="fr-FR" altLang="en-US" sz="3600" dirty="0" smtClean="0"/>
              <a:t>ormes mondiales sont la clé</a:t>
            </a:r>
            <a:endParaRPr lang="fr-FR" altLang="en-US" sz="360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723826" y="1556177"/>
            <a:ext cx="8290865" cy="362833"/>
          </a:xfrm>
          <a:prstGeom prst="rect">
            <a:avLst/>
          </a:prstGeom>
          <a:solidFill>
            <a:srgbClr val="76C0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646464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23826" y="3718832"/>
            <a:ext cx="3032538" cy="395580"/>
          </a:xfrm>
          <a:prstGeom prst="rect">
            <a:avLst/>
          </a:prstGeom>
          <a:solidFill>
            <a:srgbClr val="A129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646464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23826" y="2269491"/>
            <a:ext cx="2199159" cy="362484"/>
          </a:xfrm>
          <a:prstGeom prst="rect">
            <a:avLst/>
          </a:prstGeom>
          <a:solidFill>
            <a:srgbClr val="FDCB0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646464"/>
              </a:solidFill>
              <a:effectLst/>
              <a:latin typeface="Verdana" pitchFamily="34" charset="0"/>
            </a:endParaRPr>
          </a:p>
        </p:txBody>
      </p:sp>
      <p:sp>
        <p:nvSpPr>
          <p:cNvPr id="23555" name="Content Placeholder 6"/>
          <p:cNvSpPr>
            <a:spLocks noGrp="1"/>
          </p:cNvSpPr>
          <p:nvPr>
            <p:ph idx="1"/>
          </p:nvPr>
        </p:nvSpPr>
        <p:spPr>
          <a:xfrm>
            <a:off x="683491" y="1554031"/>
            <a:ext cx="8460509" cy="40324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b="1" dirty="0" smtClean="0">
                <a:solidFill>
                  <a:schemeClr val="bg1"/>
                </a:solidFill>
              </a:rPr>
              <a:t>Favoriser la compétitivité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fr-FR" sz="1800" dirty="0" smtClean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pour les entreprises individuelles et l’économie mondiale </a:t>
            </a:r>
            <a:endParaRPr lang="fr-FR" altLang="en-US" sz="1800" dirty="0" smtClean="0">
              <a:solidFill>
                <a:schemeClr val="bg1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endParaRPr lang="en-US" altLang="en-US" sz="2000" dirty="0" smtClean="0">
              <a:solidFill>
                <a:schemeClr val="bg1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r>
              <a:rPr lang="fr-FR" altLang="en-US" sz="2000" b="1" dirty="0" smtClean="0">
                <a:solidFill>
                  <a:schemeClr val="bg1"/>
                </a:solidFill>
              </a:rPr>
              <a:t>Baisse des prix</a:t>
            </a:r>
            <a:endParaRPr lang="en-US" altLang="en-US" sz="2000" dirty="0" smtClean="0">
              <a:solidFill>
                <a:schemeClr val="bg1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endParaRPr lang="en-US" altLang="en-US" sz="2000" dirty="0">
              <a:solidFill>
                <a:schemeClr val="bg1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bg1"/>
                </a:solidFill>
              </a:rPr>
              <a:t>Réduire les obstacles techniques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bg1"/>
                </a:solidFill>
              </a:rPr>
              <a:t>Favoriser </a:t>
            </a:r>
            <a:r>
              <a:rPr lang="fr-FR" sz="2000" b="1" dirty="0" smtClean="0">
                <a:solidFill>
                  <a:schemeClr val="bg1"/>
                </a:solidFill>
              </a:rPr>
              <a:t>l’interopérabilité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bg1"/>
                </a:solidFill>
              </a:rPr>
              <a:t>Fabricants, réseaux d'opérateurs et consommateurs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000" b="1" dirty="0" smtClean="0">
                <a:solidFill>
                  <a:schemeClr val="bg1"/>
                </a:solidFill>
              </a:rPr>
              <a:t>Réduire </a:t>
            </a:r>
            <a:r>
              <a:rPr lang="fr-FR" sz="2000" dirty="0" smtClean="0">
                <a:solidFill>
                  <a:schemeClr val="bg1"/>
                </a:solidFill>
              </a:rPr>
              <a:t>les </a:t>
            </a:r>
            <a:r>
              <a:rPr lang="fr-FR" sz="2000" b="1" dirty="0" smtClean="0">
                <a:solidFill>
                  <a:schemeClr val="bg1"/>
                </a:solidFill>
              </a:rPr>
              <a:t>impacts </a:t>
            </a:r>
            <a:r>
              <a:rPr lang="fr-FR" sz="2000" dirty="0" smtClean="0">
                <a:solidFill>
                  <a:schemeClr val="bg1"/>
                </a:solidFill>
              </a:rPr>
              <a:t>négatifs </a:t>
            </a:r>
            <a:r>
              <a:rPr lang="fr-FR" sz="2000" b="1" dirty="0" smtClean="0">
                <a:solidFill>
                  <a:schemeClr val="bg1"/>
                </a:solidFill>
              </a:rPr>
              <a:t>sur l’environnement</a:t>
            </a:r>
            <a:r>
              <a:rPr lang="en-US" altLang="en-US" sz="2000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</p:txBody>
      </p:sp>
      <p:sp>
        <p:nvSpPr>
          <p:cNvPr id="13" name="Title 5"/>
          <p:cNvSpPr txBox="1">
            <a:spLocks/>
          </p:cNvSpPr>
          <p:nvPr/>
        </p:nvSpPr>
        <p:spPr bwMode="auto">
          <a:xfrm flipH="1">
            <a:off x="-324193" y="286559"/>
            <a:ext cx="1377962" cy="577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558ED5"/>
                </a:solidFill>
                <a:latin typeface="Calibri"/>
                <a:ea typeface="ＭＳ Ｐゴシック" charset="0"/>
                <a:cs typeface="Calibri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endParaRPr lang="en-US" altLang="en-US" sz="2000" dirty="0"/>
          </a:p>
          <a:p>
            <a:r>
              <a:rPr lang="en-US" altLang="en-US" sz="2800" dirty="0" smtClean="0">
                <a:solidFill>
                  <a:srgbClr val="76C045"/>
                </a:solidFill>
              </a:rPr>
              <a:t>T</a:t>
            </a:r>
          </a:p>
          <a:p>
            <a:r>
              <a:rPr lang="en-US" altLang="en-US" sz="2800" dirty="0" smtClean="0">
                <a:solidFill>
                  <a:srgbClr val="76C045"/>
                </a:solidFill>
              </a:rPr>
              <a:t>R</a:t>
            </a:r>
          </a:p>
          <a:p>
            <a:r>
              <a:rPr lang="en-US" altLang="en-US" sz="2800" dirty="0" smtClean="0">
                <a:solidFill>
                  <a:srgbClr val="76C045"/>
                </a:solidFill>
              </a:rPr>
              <a:t>A</a:t>
            </a:r>
          </a:p>
          <a:p>
            <a:r>
              <a:rPr lang="en-US" altLang="en-US" sz="2800" dirty="0" smtClean="0">
                <a:solidFill>
                  <a:srgbClr val="76C045"/>
                </a:solidFill>
              </a:rPr>
              <a:t>V</a:t>
            </a:r>
          </a:p>
          <a:p>
            <a:r>
              <a:rPr lang="en-US" altLang="en-US" sz="2800" dirty="0" smtClean="0">
                <a:solidFill>
                  <a:srgbClr val="76C045"/>
                </a:solidFill>
              </a:rPr>
              <a:t>A</a:t>
            </a:r>
          </a:p>
          <a:p>
            <a:r>
              <a:rPr lang="en-US" altLang="en-US" sz="2800" dirty="0" smtClean="0">
                <a:solidFill>
                  <a:srgbClr val="FDCB0A"/>
                </a:solidFill>
              </a:rPr>
              <a:t>I</a:t>
            </a:r>
          </a:p>
          <a:p>
            <a:r>
              <a:rPr lang="en-US" altLang="en-US" sz="2800" dirty="0" smtClean="0">
                <a:solidFill>
                  <a:srgbClr val="FDCB0A"/>
                </a:solidFill>
              </a:rPr>
              <a:t>L</a:t>
            </a:r>
          </a:p>
          <a:p>
            <a:r>
              <a:rPr lang="en-US" altLang="en-US" sz="2800" dirty="0" smtClean="0">
                <a:solidFill>
                  <a:srgbClr val="FDCB0A"/>
                </a:solidFill>
              </a:rPr>
              <a:t>L</a:t>
            </a:r>
          </a:p>
          <a:p>
            <a:r>
              <a:rPr lang="en-US" altLang="en-US" sz="2800" dirty="0" smtClean="0">
                <a:solidFill>
                  <a:srgbClr val="EA9633"/>
                </a:solidFill>
              </a:rPr>
              <a:t>E</a:t>
            </a:r>
          </a:p>
          <a:p>
            <a:r>
              <a:rPr lang="en-US" altLang="en-US" sz="2800" dirty="0" smtClean="0">
                <a:solidFill>
                  <a:srgbClr val="EA9633"/>
                </a:solidFill>
              </a:rPr>
              <a:t>Z</a:t>
            </a:r>
          </a:p>
          <a:p>
            <a:endParaRPr lang="en-US" altLang="en-US" sz="2800" dirty="0" smtClean="0">
              <a:solidFill>
                <a:srgbClr val="EA9633"/>
              </a:solidFill>
            </a:endParaRPr>
          </a:p>
          <a:p>
            <a:r>
              <a:rPr lang="en-US" altLang="en-US" sz="2800" dirty="0" smtClean="0">
                <a:solidFill>
                  <a:srgbClr val="A12990"/>
                </a:solidFill>
              </a:rPr>
              <a:t>A</a:t>
            </a:r>
          </a:p>
          <a:p>
            <a:r>
              <a:rPr lang="en-US" altLang="en-US" sz="2800" dirty="0" smtClean="0">
                <a:solidFill>
                  <a:srgbClr val="A12990"/>
                </a:solidFill>
              </a:rPr>
              <a:t>V</a:t>
            </a:r>
          </a:p>
          <a:p>
            <a:r>
              <a:rPr lang="en-US" altLang="en-US" sz="2800" dirty="0" smtClean="0">
                <a:solidFill>
                  <a:srgbClr val="A12990"/>
                </a:solidFill>
              </a:rPr>
              <a:t>E</a:t>
            </a:r>
          </a:p>
          <a:p>
            <a:r>
              <a:rPr lang="en-US" altLang="en-US" sz="2800" dirty="0">
                <a:solidFill>
                  <a:srgbClr val="A12125"/>
                </a:solidFill>
              </a:rPr>
              <a:t>C</a:t>
            </a:r>
            <a:endParaRPr lang="en-US" altLang="en-US" sz="2800" dirty="0" smtClean="0">
              <a:solidFill>
                <a:srgbClr val="A12125"/>
              </a:solidFill>
            </a:endParaRPr>
          </a:p>
          <a:p>
            <a:endParaRPr lang="en-US" altLang="en-US" sz="2800" dirty="0" smtClean="0">
              <a:solidFill>
                <a:srgbClr val="A12125"/>
              </a:solidFill>
            </a:endParaRPr>
          </a:p>
          <a:p>
            <a:r>
              <a:rPr lang="en-US" altLang="en-US" sz="2800" dirty="0" smtClean="0">
                <a:solidFill>
                  <a:srgbClr val="A12125"/>
                </a:solidFill>
              </a:rPr>
              <a:t>N</a:t>
            </a:r>
          </a:p>
          <a:p>
            <a:r>
              <a:rPr lang="en-US" altLang="en-US" sz="2800" dirty="0" smtClean="0"/>
              <a:t>O</a:t>
            </a:r>
          </a:p>
          <a:p>
            <a:r>
              <a:rPr lang="en-US" altLang="en-US" sz="2800" dirty="0" smtClean="0"/>
              <a:t>U</a:t>
            </a:r>
          </a:p>
          <a:p>
            <a:r>
              <a:rPr lang="en-US" altLang="en-US" sz="2800" dirty="0"/>
              <a:t>S</a:t>
            </a:r>
            <a:endParaRPr lang="en-US" alt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A33F2-87F3-0845-BBF1-AC1C7FE79E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0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3"/>
          <p:cNvSpPr>
            <a:spLocks noGrp="1"/>
          </p:cNvSpPr>
          <p:nvPr>
            <p:ph type="title"/>
          </p:nvPr>
        </p:nvSpPr>
        <p:spPr>
          <a:xfrm>
            <a:off x="652673" y="515972"/>
            <a:ext cx="7772400" cy="584775"/>
          </a:xfrm>
        </p:spPr>
        <p:txBody>
          <a:bodyPr/>
          <a:lstStyle/>
          <a:p>
            <a:r>
              <a:rPr lang="en-US" sz="3600" dirty="0" smtClean="0"/>
              <a:t>MERCI</a:t>
            </a:r>
            <a:endParaRPr lang="en-US" sz="3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730846" y="1261779"/>
            <a:ext cx="5833828" cy="14214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altLang="en-US" sz="20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La CE20 de l’UIT-T “</a:t>
            </a:r>
            <a:r>
              <a:rPr lang="fr-FR" sz="2000" b="1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IdO</a:t>
            </a:r>
            <a:r>
              <a:rPr lang="fr-FR" sz="20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et </a:t>
            </a:r>
            <a:r>
              <a:rPr lang="fr-FR" sz="2000" b="1" kern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ses applications, </a:t>
            </a:r>
            <a:r>
              <a:rPr lang="fr-FR" sz="20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y compris les villes et les communautés intelligentes (SC&amp;C)</a:t>
            </a:r>
            <a:r>
              <a:rPr lang="fr-FR" altLang="en-US" sz="20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”</a:t>
            </a:r>
            <a:br>
              <a:rPr lang="fr-FR" altLang="en-US" sz="20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fr-FR" altLang="en-US" sz="20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Browallia New" panose="020B0604020202020204" pitchFamily="34" charset="-34"/>
              </a:rPr>
              <a:t>itu.int/go/tsg20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altLang="en-US" sz="20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Contact: </a:t>
            </a:r>
            <a:r>
              <a:rPr lang="fr-F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tsbsg20@itu.int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n-US" altLang="en-US" sz="2000" kern="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  <a:hlinkClick r:id="rId3"/>
            </a:endParaRPr>
          </a:p>
        </p:txBody>
      </p:sp>
      <p:pic>
        <p:nvPicPr>
          <p:cNvPr id="7" name="Picture 8" descr="https://farm3.staticflickr.com/2834/11832913965_09e0d874ad_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414" y="2863847"/>
            <a:ext cx="5883172" cy="290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F760-6EEE-CB48-9FD5-5C266A74BF9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2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free-management-ebooks.com/news/wp-content/uploads/2014/08/fmebagenda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734" y="295073"/>
            <a:ext cx="64293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45" y="2528882"/>
            <a:ext cx="5088183" cy="225641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/>
              <a:t>UIT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/>
              <a:t>Commission d’études 20 </a:t>
            </a:r>
            <a:r>
              <a:rPr lang="en-US" sz="2000" dirty="0" smtClean="0"/>
              <a:t>de</a:t>
            </a:r>
            <a:r>
              <a:rPr lang="fr-FR" sz="2000" dirty="0" smtClean="0"/>
              <a:t> l’UIT-T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/>
              <a:t>Groupe associé</a:t>
            </a:r>
          </a:p>
          <a:p>
            <a:pPr marL="0" indent="0">
              <a:buNone/>
            </a:pPr>
            <a:r>
              <a:rPr lang="fr-FR" sz="2000" dirty="0" smtClean="0"/>
              <a:t>	Activités de coordination conjointes sur 	l’Internet des objets et les villes et les 	communautés intelligentes (</a:t>
            </a:r>
            <a:r>
              <a:rPr lang="fr-FR" sz="2000" dirty="0" err="1" smtClean="0"/>
              <a:t>JCA-IdO&amp;SCC</a:t>
            </a:r>
            <a:r>
              <a:rPr lang="fr-FR" sz="2000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/>
              <a:t>Travaillez avec nous!</a:t>
            </a:r>
            <a:endParaRPr lang="fr-FR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A33F2-87F3-0845-BBF1-AC1C7FE79E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1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 txBox="1">
            <a:spLocks/>
          </p:cNvSpPr>
          <p:nvPr/>
        </p:nvSpPr>
        <p:spPr>
          <a:xfrm>
            <a:off x="4475003" y="1374751"/>
            <a:ext cx="4558161" cy="5762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257175" indent="-257175" defTabSz="342900"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fr-FR" sz="2000" dirty="0" smtClean="0">
                <a:solidFill>
                  <a:srgbClr val="558ED5"/>
                </a:solidFill>
                <a:ea typeface="ＭＳ Ｐゴシック" charset="0"/>
              </a:rPr>
              <a:t>Institution spécialisée de l’ONU en TIC</a:t>
            </a:r>
          </a:p>
          <a:p>
            <a:pPr marL="257175" indent="-257175" defTabSz="342900"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fr-FR" sz="2000" dirty="0" smtClean="0">
                <a:solidFill>
                  <a:srgbClr val="558ED5"/>
                </a:solidFill>
                <a:ea typeface="ＭＳ Ｐゴシック" charset="0"/>
              </a:rPr>
              <a:t>Organisation de développement des normes </a:t>
            </a:r>
          </a:p>
          <a:p>
            <a:pPr marL="257175" indent="-257175" defTabSz="342900"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fr-FR" sz="2000" dirty="0" smtClean="0">
                <a:solidFill>
                  <a:srgbClr val="558ED5"/>
                </a:solidFill>
                <a:ea typeface="ＭＳ Ｐゴシック" charset="0"/>
              </a:rPr>
              <a:t>Partenariat public/privé unique</a:t>
            </a:r>
            <a:endParaRPr lang="fr-FR" sz="2000" dirty="0">
              <a:solidFill>
                <a:srgbClr val="558ED5"/>
              </a:solidFill>
              <a:ea typeface="ＭＳ Ｐゴシック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259719" y="3567829"/>
            <a:ext cx="4097804" cy="13478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2000" b="1" dirty="0" err="1" smtClean="0">
                <a:solidFill>
                  <a:srgbClr val="558ED5"/>
                </a:solidFill>
                <a:ea typeface="ＭＳ Ｐゴシック" charset="0"/>
              </a:rPr>
              <a:t>Membres</a:t>
            </a:r>
            <a:r>
              <a:rPr lang="en-US" sz="2000" b="1" dirty="0" smtClean="0">
                <a:solidFill>
                  <a:srgbClr val="558ED5"/>
                </a:solidFill>
                <a:ea typeface="ＭＳ Ｐゴシック" charset="0"/>
              </a:rPr>
              <a:t>:</a:t>
            </a:r>
            <a:endParaRPr lang="en-US" sz="2000" b="1" dirty="0">
              <a:solidFill>
                <a:srgbClr val="558ED5"/>
              </a:solidFill>
              <a:ea typeface="ＭＳ Ｐゴシック" charset="0"/>
            </a:endParaRPr>
          </a:p>
          <a:p>
            <a:pPr marL="257175" indent="-257175" defTabSz="342900"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fr-FR" sz="2000" dirty="0" smtClean="0">
                <a:solidFill>
                  <a:srgbClr val="558ED5"/>
                </a:solidFill>
                <a:ea typeface="ＭＳ Ｐゴシック" charset="0"/>
              </a:rPr>
              <a:t>193 Etats Membres (Gouvernements et organismes de réglementation)</a:t>
            </a:r>
          </a:p>
          <a:p>
            <a:pPr marL="257175" indent="-257175" defTabSz="342900"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fr-FR" sz="2000" dirty="0" smtClean="0">
                <a:solidFill>
                  <a:srgbClr val="558ED5"/>
                </a:solidFill>
                <a:ea typeface="ＭＳ Ｐゴシック" charset="0"/>
              </a:rPr>
              <a:t>Plus de 700 Secteurs Privés (Membres de Secteurs et Associés) </a:t>
            </a:r>
          </a:p>
          <a:p>
            <a:pPr marL="257175" indent="-257175" defTabSz="342900"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fr-FR" sz="2000" dirty="0" smtClean="0">
                <a:solidFill>
                  <a:srgbClr val="558ED5"/>
                </a:solidFill>
                <a:ea typeface="ＭＳ Ｐゴシック" charset="0"/>
              </a:rPr>
              <a:t>Plus de 90 Universités</a:t>
            </a:r>
            <a:endParaRPr lang="fr-FR" sz="2000" dirty="0">
              <a:solidFill>
                <a:srgbClr val="558ED5"/>
              </a:solidFill>
              <a:ea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01" y="2916549"/>
            <a:ext cx="4421386" cy="294903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5508789" y="418742"/>
            <a:ext cx="214940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558ED5"/>
                </a:solidFill>
                <a:latin typeface="Calibri"/>
                <a:ea typeface="ＭＳ Ｐゴシック" charset="0"/>
                <a:cs typeface="Calibri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r>
              <a:rPr lang="en-US" sz="3600" dirty="0" smtClean="0"/>
              <a:t>UIT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19" y="538767"/>
            <a:ext cx="4113082" cy="293359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A33F2-87F3-0845-BBF1-AC1C7FE79E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http://media-2.web.britannica.com/eb-media/61/96161-050-E4DE0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5759600"/>
            <a:ext cx="1059750" cy="72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6" descr="http://www.celtnet.org.uk/mobile-phone/img/mobile-evolutio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094" y="1329605"/>
            <a:ext cx="914364" cy="67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itu_map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6015" y="2526179"/>
            <a:ext cx="4227402" cy="202381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24" name="Picture 8" descr="http://tvbythenumbers.com/wp-content/uploads/2009/12/satelli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8454" y="4856421"/>
            <a:ext cx="1015594" cy="8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4" descr="http://www.w3.org/2005/Talks/1111-maxf-delhi/telephon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82740" y="3726584"/>
            <a:ext cx="711692" cy="95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 descr="http://www.textually.org/textually/archives/archives/images/set2/telegraph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539444"/>
            <a:ext cx="922110" cy="64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18" descr="http://magento.siteground.com/media/catalog/product/cache/12/image/5e06319eda06f020e43594a9c230972d/a/c/acer-ferrari-3200-notebook-computer-p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70475"/>
            <a:ext cx="794808" cy="79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6" descr="http://www.readmobilenews.com/wp-content/uploads/2009/05/verizon-prepping-the-ipa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353" y="2685894"/>
            <a:ext cx="838964" cy="55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66" y="512218"/>
            <a:ext cx="8784976" cy="490066"/>
          </a:xfrm>
        </p:spPr>
        <p:txBody>
          <a:bodyPr>
            <a:noAutofit/>
          </a:bodyPr>
          <a:lstStyle/>
          <a:p>
            <a:r>
              <a:rPr lang="en-US" sz="3600" dirty="0" smtClean="0"/>
              <a:t>Structure de l’UIT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4941168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558ED5"/>
                </a:solidFill>
                <a:latin typeface="+mn-lt"/>
                <a:cs typeface="+mn-cs"/>
              </a:rPr>
              <a:t>Secrétariat Général </a:t>
            </a:r>
            <a:r>
              <a:rPr lang="fr-FR" sz="2000" dirty="0" smtClean="0">
                <a:solidFill>
                  <a:srgbClr val="558ED5"/>
                </a:solidFill>
                <a:latin typeface="+mn-lt"/>
                <a:cs typeface="+mn-cs"/>
              </a:rPr>
              <a:t>assure la coordination pour l’ensemble de l’organisation</a:t>
            </a:r>
            <a:endParaRPr lang="fr-FR" sz="2000" dirty="0">
              <a:solidFill>
                <a:srgbClr val="558ED5"/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085222"/>
            <a:ext cx="3018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000" b="1" dirty="0" smtClean="0">
                <a:solidFill>
                  <a:srgbClr val="558ED5"/>
                </a:solidFill>
                <a:latin typeface="+mn-lt"/>
                <a:cs typeface="+mn-cs"/>
              </a:rPr>
              <a:t>Normalisation</a:t>
            </a:r>
            <a:r>
              <a:rPr lang="fr-FR" sz="2000" dirty="0" smtClean="0">
                <a:solidFill>
                  <a:srgbClr val="558ED5"/>
                </a:solidFill>
                <a:latin typeface="+mn-lt"/>
                <a:cs typeface="+mn-cs"/>
              </a:rPr>
              <a:t> (UIT-T) </a:t>
            </a:r>
          </a:p>
          <a:p>
            <a:pPr lvl="0" algn="ctr">
              <a:defRPr/>
            </a:pPr>
            <a:r>
              <a:rPr lang="fr-FR" sz="2000" dirty="0">
                <a:solidFill>
                  <a:srgbClr val="558ED5"/>
                </a:solidFill>
                <a:latin typeface="+mn-lt"/>
                <a:cs typeface="+mn-cs"/>
              </a:rPr>
              <a:t>é</a:t>
            </a:r>
            <a:r>
              <a:rPr lang="fr-FR" sz="2000" dirty="0" smtClean="0">
                <a:solidFill>
                  <a:srgbClr val="558ED5"/>
                </a:solidFill>
                <a:latin typeface="+mn-lt"/>
                <a:cs typeface="+mn-cs"/>
              </a:rPr>
              <a:t>labore des normes interopérables et techniques</a:t>
            </a:r>
            <a:r>
              <a:rPr lang="ar-TN" sz="2000" dirty="0" smtClean="0">
                <a:solidFill>
                  <a:srgbClr val="558ED5"/>
                </a:solidFill>
                <a:latin typeface="+mn-lt"/>
                <a:cs typeface="+mn-cs"/>
              </a:rPr>
              <a:t> </a:t>
            </a:r>
            <a:r>
              <a:rPr lang="en-US" sz="2000" dirty="0" smtClean="0">
                <a:solidFill>
                  <a:srgbClr val="558ED5"/>
                </a:solidFill>
                <a:latin typeface="+mn-lt"/>
                <a:cs typeface="+mn-cs"/>
              </a:rPr>
              <a:t>des </a:t>
            </a:r>
            <a:r>
              <a:rPr lang="en-US" sz="2000" dirty="0">
                <a:solidFill>
                  <a:srgbClr val="558ED5"/>
                </a:solidFill>
                <a:latin typeface="+mn-lt"/>
                <a:cs typeface="+mn-cs"/>
              </a:rPr>
              <a:t>TIC </a:t>
            </a:r>
            <a:endParaRPr lang="fr-FR" sz="2000" dirty="0">
              <a:solidFill>
                <a:srgbClr val="558ED5"/>
              </a:solidFill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4941168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000" b="1" dirty="0" smtClean="0">
                <a:solidFill>
                  <a:srgbClr val="558ED5"/>
                </a:solidFill>
                <a:latin typeface="+mn-lt"/>
                <a:cs typeface="+mn-cs"/>
              </a:rPr>
              <a:t>Développement</a:t>
            </a:r>
            <a:r>
              <a:rPr lang="fr-FR" sz="2000" dirty="0" smtClean="0">
                <a:solidFill>
                  <a:srgbClr val="558ED5"/>
                </a:solidFill>
                <a:latin typeface="+mn-lt"/>
                <a:cs typeface="+mn-cs"/>
              </a:rPr>
              <a:t> (UIT-D) fournit une assistance aux non-connectés </a:t>
            </a:r>
            <a:endParaRPr lang="fr-FR" sz="2000" dirty="0">
              <a:solidFill>
                <a:srgbClr val="558ED5"/>
              </a:solidFill>
              <a:latin typeface="+mn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8064" y="1085222"/>
            <a:ext cx="3744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solidFill>
                  <a:srgbClr val="558ED5"/>
                </a:solidFill>
                <a:latin typeface="+mn-lt"/>
                <a:cs typeface="+mn-cs"/>
              </a:rPr>
              <a:t>Radiocommunications</a:t>
            </a:r>
            <a:r>
              <a:rPr lang="fr-FR" sz="2000" dirty="0" smtClean="0">
                <a:solidFill>
                  <a:srgbClr val="558ED5"/>
                </a:solidFill>
                <a:latin typeface="+mn-lt"/>
                <a:cs typeface="+mn-cs"/>
              </a:rPr>
              <a:t> (UIT-R) coordonne la communication  sans fil mondiale  </a:t>
            </a:r>
            <a:endParaRPr lang="fr-FR" sz="2000" dirty="0">
              <a:solidFill>
                <a:srgbClr val="558ED5"/>
              </a:solidFill>
              <a:latin typeface="+mn-lt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A33F2-87F3-0845-BBF1-AC1C7FE79E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5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6180" y="474861"/>
            <a:ext cx="8229600" cy="599794"/>
          </a:xfrm>
        </p:spPr>
        <p:txBody>
          <a:bodyPr/>
          <a:lstStyle/>
          <a:p>
            <a:r>
              <a:rPr lang="fr-FR" sz="3200" dirty="0" smtClean="0"/>
              <a:t>La Commission d’</a:t>
            </a:r>
            <a:r>
              <a:rPr lang="fr-FR" sz="3200" dirty="0"/>
              <a:t>é</a:t>
            </a:r>
            <a:r>
              <a:rPr lang="fr-FR" sz="3200" dirty="0" smtClean="0"/>
              <a:t>tudes 20 de l’UIT-T (CE20)</a:t>
            </a:r>
            <a:endParaRPr lang="fr-FR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097583"/>
            <a:ext cx="9080662" cy="410445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sz="2000" dirty="0" smtClean="0"/>
              <a:t>La CE20 de l’UIT-T est responsable des normes internationales pour permettre le développement coordonné des technologies de l’Internet des objets (</a:t>
            </a:r>
            <a:r>
              <a:rPr lang="fr-FR" sz="2000" dirty="0" err="1" smtClean="0"/>
              <a:t>IdO</a:t>
            </a:r>
            <a:r>
              <a:rPr lang="fr-FR" sz="2000" dirty="0" smtClean="0"/>
              <a:t>), comprenant les communications de machine-a-machine et les réseaux de capteurs omniprésents.</a:t>
            </a:r>
            <a:endParaRPr lang="fr-FR" sz="2400" dirty="0" smtClean="0"/>
          </a:p>
          <a:p>
            <a:pPr>
              <a:buNone/>
            </a:pP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088" y="2205872"/>
            <a:ext cx="4630438" cy="2691443"/>
          </a:xfrm>
          <a:prstGeom prst="rect">
            <a:avLst/>
          </a:prstGeom>
        </p:spPr>
      </p:pic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245841" y="4857659"/>
            <a:ext cx="8710370" cy="39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fr-FR" sz="2000" dirty="0" smtClean="0"/>
              <a:t>Etabli par le Groupe consultatif de la normalisation des télécommunications (GCNT ) </a:t>
            </a:r>
            <a:r>
              <a:rPr lang="de-DE" sz="2000" dirty="0" smtClean="0"/>
              <a:t>en Juin 2015.</a:t>
            </a:r>
          </a:p>
          <a:p>
            <a:pPr>
              <a:buFont typeface="Wingdings" pitchFamily="2" charset="2"/>
              <a:buChar char="§"/>
            </a:pPr>
            <a:r>
              <a:rPr lang="fr-FR" sz="2000" dirty="0" smtClean="0"/>
              <a:t>Première réunion: 19-23 Octobre 2015, Genève, Suisse </a:t>
            </a:r>
            <a:endParaRPr lang="fr-FR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A33F2-87F3-0845-BBF1-AC1C7FE79E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9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85" y="337780"/>
            <a:ext cx="8229600" cy="857250"/>
          </a:xfrm>
        </p:spPr>
        <p:txBody>
          <a:bodyPr/>
          <a:lstStyle/>
          <a:p>
            <a:r>
              <a:rPr lang="fr-FR" sz="3600" dirty="0" smtClean="0"/>
              <a:t>L’équipe de direction de la CE20</a:t>
            </a:r>
            <a:endParaRPr lang="fr-F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185" y="1083660"/>
            <a:ext cx="5813922" cy="647224"/>
          </a:xfrm>
        </p:spPr>
        <p:txBody>
          <a:bodyPr/>
          <a:lstStyle/>
          <a:p>
            <a:pPr marL="0" indent="0">
              <a:buNone/>
            </a:pPr>
            <a:r>
              <a:rPr lang="fr-FR" sz="2000" b="1" dirty="0" smtClean="0"/>
              <a:t>Président de la CE20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/>
              <a:t>Nasser Saleh AL MARZOUQI (Emirats Arabes Unis)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37185" y="1898088"/>
            <a:ext cx="4346818" cy="287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1pPr>
            <a:lvl2pPr marL="557213" indent="-214313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2pPr>
            <a:lvl3pPr marL="8572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3pPr>
            <a:lvl4pPr marL="12001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4pPr>
            <a:lvl5pPr marL="15430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 smtClean="0"/>
              <a:t>Vice Présidents de la CE20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/>
              <a:t>Fabio BIGI (Italie)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/>
              <a:t>Silvia GUZMÁN ARAÑA (Espagne)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err="1" smtClean="0"/>
              <a:t>Takafumi</a:t>
            </a:r>
            <a:r>
              <a:rPr lang="fr-FR" sz="2000" dirty="0" smtClean="0"/>
              <a:t> HASHITANI (Japon)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/>
              <a:t>Hyoung Jun KIM (République de Corée)</a:t>
            </a:r>
            <a:endParaRPr lang="fr-FR" b="1" dirty="0" smtClean="0"/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12288" y="2135639"/>
            <a:ext cx="4518532" cy="269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1pPr>
            <a:lvl2pPr marL="557213" indent="-214313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2pPr>
            <a:lvl3pPr marL="8572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3pPr>
            <a:lvl4pPr marL="12001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4pPr>
            <a:lvl5pPr marL="15430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fr-FR" sz="2000" dirty="0" err="1" smtClean="0"/>
              <a:t>Abdulrahman</a:t>
            </a:r>
            <a:r>
              <a:rPr lang="fr-FR" sz="2000" dirty="0" smtClean="0"/>
              <a:t> M. AL HASSAN (Arabie </a:t>
            </a:r>
            <a:r>
              <a:rPr lang="fr-FR" sz="2000" dirty="0"/>
              <a:t>S</a:t>
            </a:r>
            <a:r>
              <a:rPr lang="fr-FR" sz="2000" dirty="0" smtClean="0"/>
              <a:t>aoudite 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err="1" smtClean="0"/>
              <a:t>Ziqin</a:t>
            </a:r>
            <a:r>
              <a:rPr lang="fr-FR" sz="2000" dirty="0" smtClean="0"/>
              <a:t> SANG (Chine)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/>
              <a:t>Sergio TRABUCHI (Argentine)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err="1" smtClean="0"/>
              <a:t>Sergey</a:t>
            </a:r>
            <a:r>
              <a:rPr lang="fr-FR" sz="2000" dirty="0" smtClean="0"/>
              <a:t> ZHDANOV (Fédération Russe)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="1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3076" name="Picture 4" descr="http://www.nprsolutions.com/wpimages/wp34fec22a_05_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" t="4560" r="1336" b="4894"/>
          <a:stretch/>
        </p:blipFill>
        <p:spPr bwMode="auto">
          <a:xfrm>
            <a:off x="1635550" y="4197913"/>
            <a:ext cx="5872899" cy="162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A33F2-87F3-0845-BBF1-AC1C7FE79E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9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724" y="292335"/>
            <a:ext cx="8229600" cy="857735"/>
          </a:xfrm>
        </p:spPr>
        <p:txBody>
          <a:bodyPr/>
          <a:lstStyle/>
          <a:p>
            <a:r>
              <a:rPr lang="fr-FR" sz="3600" dirty="0" smtClean="0"/>
              <a:t>Les domaines de travail de la CE20</a:t>
            </a:r>
            <a:endParaRPr lang="fr-FR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61" y="2037680"/>
            <a:ext cx="3639127" cy="3568793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 smtClean="0"/>
              <a:t>Le domaine de travail comprendra, </a:t>
            </a:r>
            <a:r>
              <a:rPr lang="fr-FR" sz="2000" i="1" dirty="0" smtClean="0"/>
              <a:t>entre autres</a:t>
            </a:r>
            <a:r>
              <a:rPr lang="fr-FR" sz="2000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fr-FR" sz="2000" dirty="0" smtClean="0"/>
              <a:t>La normalisation des architectures de bout en bout pour l’</a:t>
            </a:r>
            <a:r>
              <a:rPr lang="fr-FR" sz="2000" dirty="0" err="1" smtClean="0"/>
              <a:t>IdO</a:t>
            </a:r>
            <a:r>
              <a:rPr lang="fr-FR" sz="2000" dirty="0" smtClean="0"/>
              <a:t> et des mécanismes pour l’interopérabilité des applications et de l'ensemble des données de l’</a:t>
            </a:r>
            <a:r>
              <a:rPr lang="fr-FR" sz="2000" dirty="0" err="1" smtClean="0"/>
              <a:t>IdO</a:t>
            </a:r>
            <a:r>
              <a:rPr lang="fr-FR" sz="2000" dirty="0" smtClean="0"/>
              <a:t> employés par divers secteurs verticalement orientés de l’industrie.</a:t>
            </a:r>
            <a:endParaRPr lang="fr-FR" sz="2000" dirty="0"/>
          </a:p>
        </p:txBody>
      </p:sp>
      <p:pic>
        <p:nvPicPr>
          <p:cNvPr id="4098" name="Picture 2" descr="http://infographics.custominfographics.org/2015/06/05/smart-cities-how-big-data-is-changing-the-power-grid-l-2ea5c34e265dced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694" y="2019414"/>
            <a:ext cx="4749974" cy="314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6449143" y="4961328"/>
            <a:ext cx="2521131" cy="41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dirty="0" smtClean="0"/>
              <a:t>Photo credit: custominfographics.org </a:t>
            </a:r>
            <a:endParaRPr lang="en-US" sz="1000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321972" y="1147990"/>
            <a:ext cx="8393696" cy="46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 smtClean="0"/>
              <a:t>La CE20 élaborera des normes et des directives mettant à profit les technologies de l‘</a:t>
            </a:r>
            <a:r>
              <a:rPr lang="fr-FR" sz="2000" dirty="0" err="1" smtClean="0"/>
              <a:t>IdO</a:t>
            </a:r>
            <a:r>
              <a:rPr lang="fr-FR" sz="2000" dirty="0" smtClean="0"/>
              <a:t> pour relever les défis du développement urbain.</a:t>
            </a:r>
            <a:br>
              <a:rPr lang="fr-FR" sz="2000" dirty="0" smtClean="0"/>
            </a:br>
            <a:endParaRPr lang="fr-FR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A33F2-87F3-0845-BBF1-AC1C7FE79E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2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64093" y="1064784"/>
            <a:ext cx="8883423" cy="431361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/>
              <a:t>Développer un cadre de travail et des feuilles de route pour le </a:t>
            </a:r>
            <a:r>
              <a:rPr lang="fr-FR" sz="2000" b="1" dirty="0" smtClean="0"/>
              <a:t>développement harmonisé et coordonné de l’</a:t>
            </a:r>
            <a:r>
              <a:rPr lang="fr-FR" sz="2000" b="1" dirty="0" err="1" smtClean="0"/>
              <a:t>IdO</a:t>
            </a:r>
            <a:r>
              <a:rPr lang="fr-FR" sz="2000" dirty="0" smtClean="0"/>
              <a:t>, y compris les communications </a:t>
            </a:r>
            <a:r>
              <a:rPr lang="fr-FR" sz="2000" dirty="0"/>
              <a:t>de </a:t>
            </a:r>
            <a:r>
              <a:rPr lang="fr-FR" sz="2000" dirty="0" smtClean="0"/>
              <a:t>machine-à-machine (M2M), les réseaux de capteurs omniprésents et les villes et les communautés intelligentes;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b="1" dirty="0" smtClean="0"/>
              <a:t>Evaluer </a:t>
            </a:r>
            <a:r>
              <a:rPr lang="fr-FR" sz="2000" dirty="0" smtClean="0"/>
              <a:t>comment l’usage de l’</a:t>
            </a:r>
            <a:r>
              <a:rPr lang="fr-FR" sz="2000" dirty="0" err="1" smtClean="0"/>
              <a:t>IdO</a:t>
            </a:r>
            <a:r>
              <a:rPr lang="fr-FR" sz="2000" dirty="0" smtClean="0"/>
              <a:t> a un </a:t>
            </a:r>
            <a:r>
              <a:rPr lang="fr-FR" sz="2000" b="1" dirty="0" smtClean="0"/>
              <a:t>impact</a:t>
            </a:r>
            <a:r>
              <a:rPr lang="fr-FR" sz="2000" dirty="0" smtClean="0"/>
              <a:t> sur l’intelligence des villes</a:t>
            </a:r>
            <a:r>
              <a:rPr lang="en-GB" sz="2000" dirty="0" smtClean="0"/>
              <a:t>;</a:t>
            </a:r>
            <a:endParaRPr lang="en-US" sz="20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fr-FR" sz="2000" dirty="0" smtClean="0"/>
              <a:t>Les</a:t>
            </a:r>
            <a:r>
              <a:rPr lang="fr-FR" sz="2000" b="1" dirty="0" smtClean="0"/>
              <a:t> Exigences</a:t>
            </a:r>
            <a:r>
              <a:rPr lang="fr-FR" sz="2000" dirty="0" smtClean="0"/>
              <a:t> de l’étude et les capacités de l’</a:t>
            </a:r>
            <a:r>
              <a:rPr lang="fr-FR" sz="2000" dirty="0" err="1" smtClean="0"/>
              <a:t>IdO</a:t>
            </a:r>
            <a:r>
              <a:rPr lang="fr-FR" sz="2000" dirty="0" smtClean="0"/>
              <a:t> et ses applications y compris les villes et les communautés intelligentes;</a:t>
            </a:r>
            <a:endParaRPr lang="fr-FR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0009"/>
            <a:ext cx="8229600" cy="584775"/>
          </a:xfrm>
        </p:spPr>
        <p:txBody>
          <a:bodyPr/>
          <a:lstStyle/>
          <a:p>
            <a:r>
              <a:rPr lang="fr-FR" sz="3600" dirty="0" smtClean="0"/>
              <a:t>Tâches et objectifs</a:t>
            </a:r>
            <a:endParaRPr lang="fr-FR" sz="3600" dirty="0"/>
          </a:p>
        </p:txBody>
      </p:sp>
      <p:pic>
        <p:nvPicPr>
          <p:cNvPr id="3074" name="Picture 2" descr="http://www.proactive-pr.com/wp-content/uploads/2011/08/checkl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506215"/>
            <a:ext cx="28575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13"/>
          <p:cNvSpPr>
            <a:spLocks noGrp="1"/>
          </p:cNvSpPr>
          <p:nvPr>
            <p:ph sz="quarter" idx="4"/>
          </p:nvPr>
        </p:nvSpPr>
        <p:spPr>
          <a:xfrm>
            <a:off x="48979" y="3350651"/>
            <a:ext cx="6041037" cy="25335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/>
              <a:t>Élaborer des normes, des lignes directrices, des méthodologies et les meilleures pratiques pour aider les villes (y compris les zones rurales et les villages) fournir des services en utilisant l’</a:t>
            </a:r>
            <a:r>
              <a:rPr lang="fr-FR" sz="2000" dirty="0" err="1" smtClean="0"/>
              <a:t>IdO</a:t>
            </a:r>
            <a:r>
              <a:rPr lang="fr-FR" sz="2000" dirty="0" smtClean="0"/>
              <a:t>, avec une vue initiale pour relever les défis de la ville;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b="1" dirty="0" smtClean="0"/>
              <a:t>Coopérer</a:t>
            </a:r>
            <a:r>
              <a:rPr lang="fr-FR" sz="2000" dirty="0" smtClean="0"/>
              <a:t> avec d’autres organismes de normalisation et de développement (SDO) régionaux et internationaux </a:t>
            </a:r>
            <a:r>
              <a:rPr lang="en-GB" sz="2000" dirty="0" smtClean="0"/>
              <a:t>et des forums de l</a:t>
            </a:r>
            <a:r>
              <a:rPr lang="fr-FR" sz="2000" dirty="0" smtClean="0"/>
              <a:t>’industrie</a:t>
            </a:r>
            <a:r>
              <a:rPr lang="en-GB" sz="2000" dirty="0" smtClean="0"/>
              <a:t>.</a:t>
            </a: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B8392-AA56-2A4B-94BD-1E60FA4F3DD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5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8099"/>
            <a:ext cx="8229600" cy="1143000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fr-FR" dirty="0" smtClean="0"/>
              <a:t>Structure de la CE20</a:t>
            </a:r>
            <a:endParaRPr lang="fr-F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868023"/>
              </p:ext>
            </p:extLst>
          </p:nvPr>
        </p:nvGraphicFramePr>
        <p:xfrm>
          <a:off x="747345" y="1624760"/>
          <a:ext cx="8033918" cy="3418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7017"/>
                <a:gridCol w="6186901"/>
              </a:tblGrid>
              <a:tr h="303671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  <a:ea typeface="+mn-ea"/>
                        </a:rPr>
                        <a:t>Titre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37022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fr-FR" sz="1200" noProof="0" dirty="0" smtClean="0">
                          <a:effectLst/>
                          <a:latin typeface="+mn-lt"/>
                          <a:ea typeface="+mn-ea"/>
                        </a:rPr>
                        <a:t>PLENIERE</a:t>
                      </a:r>
                      <a:endParaRPr lang="fr-FR" sz="1200" noProof="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89823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>
                          <a:effectLst/>
                        </a:rPr>
                        <a:t>Question 1/20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fr-FR" sz="1200" noProof="0" smtClean="0">
                          <a:effectLst/>
                        </a:rPr>
                        <a:t>Recherche et</a:t>
                      </a:r>
                      <a:r>
                        <a:rPr lang="fr-FR" sz="1200" baseline="0" noProof="0" smtClean="0">
                          <a:effectLst/>
                        </a:rPr>
                        <a:t> </a:t>
                      </a:r>
                      <a:r>
                        <a:rPr lang="fr-FR" sz="1200" noProof="0" smtClean="0">
                          <a:effectLst/>
                        </a:rPr>
                        <a:t>technologies émergentes </a:t>
                      </a:r>
                      <a:r>
                        <a:rPr lang="fr-FR" sz="1200" baseline="0" noProof="0" smtClean="0">
                          <a:effectLst/>
                        </a:rPr>
                        <a:t>, </a:t>
                      </a:r>
                      <a:r>
                        <a:rPr lang="fr-FR" sz="1200" baseline="0" noProof="0" dirty="0" smtClean="0">
                          <a:effectLst/>
                        </a:rPr>
                        <a:t>y compris la terminologie et </a:t>
                      </a:r>
                      <a:r>
                        <a:rPr lang="fr-FR" sz="1200" baseline="0" noProof="0" smtClean="0">
                          <a:effectLst/>
                        </a:rPr>
                        <a:t>les définitions</a:t>
                      </a:r>
                      <a:endParaRPr lang="fr-FR" sz="1200" noProof="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37022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fr-FR" sz="1200" noProof="0" dirty="0" smtClean="0">
                          <a:effectLst/>
                        </a:rPr>
                        <a:t>Groupe</a:t>
                      </a:r>
                      <a:r>
                        <a:rPr lang="fr-FR" sz="1200" baseline="0" noProof="0" dirty="0" smtClean="0">
                          <a:effectLst/>
                        </a:rPr>
                        <a:t> de Travail </a:t>
                      </a:r>
                      <a:r>
                        <a:rPr lang="en-GB" sz="1200" dirty="0" smtClean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fr-FR" sz="1200" b="1" noProof="0" dirty="0" smtClean="0">
                          <a:effectLst/>
                        </a:rPr>
                        <a:t>Internet des objets (</a:t>
                      </a:r>
                      <a:r>
                        <a:rPr lang="fr-FR" sz="1200" b="1" noProof="0" dirty="0" err="1" smtClean="0">
                          <a:effectLst/>
                        </a:rPr>
                        <a:t>IdO</a:t>
                      </a:r>
                      <a:r>
                        <a:rPr lang="fr-FR" sz="1200" b="1" noProof="0" dirty="0" smtClean="0">
                          <a:effectLst/>
                        </a:rPr>
                        <a:t>)</a:t>
                      </a:r>
                      <a:endParaRPr lang="fr-FR" sz="1200" b="1" noProof="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37022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 dirty="0">
                          <a:effectLst/>
                        </a:rPr>
                        <a:t>Question 2/20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fr-FR" sz="1200" noProof="0" dirty="0" smtClean="0">
                          <a:effectLst/>
                        </a:rPr>
                        <a:t>Les exigences et</a:t>
                      </a:r>
                      <a:r>
                        <a:rPr lang="fr-FR" sz="1200" baseline="0" noProof="0" dirty="0" smtClean="0">
                          <a:effectLst/>
                        </a:rPr>
                        <a:t> les cas d’utilisation pour l’</a:t>
                      </a:r>
                      <a:r>
                        <a:rPr lang="fr-FR" sz="1200" baseline="0" noProof="0" dirty="0" err="1" smtClean="0">
                          <a:effectLst/>
                        </a:rPr>
                        <a:t>IdO</a:t>
                      </a:r>
                      <a:r>
                        <a:rPr lang="fr-FR" sz="1200" baseline="0" noProof="0" dirty="0" smtClean="0">
                          <a:effectLst/>
                        </a:rPr>
                        <a:t> </a:t>
                      </a:r>
                      <a:endParaRPr lang="fr-FR" sz="1200" noProof="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37022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>
                          <a:effectLst/>
                        </a:rPr>
                        <a:t>Question 3/20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fr-FR" sz="1200" noProof="0" dirty="0" smtClean="0">
                          <a:effectLst/>
                          <a:latin typeface="+mn-lt"/>
                          <a:ea typeface="Batang" panose="02030600000101010101" pitchFamily="18" charset="-127"/>
                        </a:rPr>
                        <a:t>L’architecture</a:t>
                      </a:r>
                      <a:r>
                        <a:rPr lang="fr-FR" sz="1200" baseline="0" noProof="0" dirty="0" smtClean="0">
                          <a:effectLst/>
                          <a:latin typeface="+mn-lt"/>
                          <a:ea typeface="Batang" panose="02030600000101010101" pitchFamily="18" charset="-127"/>
                        </a:rPr>
                        <a:t> fonctionnelle de l’</a:t>
                      </a:r>
                      <a:r>
                        <a:rPr lang="fr-FR" sz="1200" baseline="0" noProof="0" dirty="0" err="1" smtClean="0">
                          <a:effectLst/>
                          <a:latin typeface="+mn-lt"/>
                          <a:ea typeface="Batang" panose="02030600000101010101" pitchFamily="18" charset="-127"/>
                        </a:rPr>
                        <a:t>IdO</a:t>
                      </a:r>
                      <a:r>
                        <a:rPr lang="fr-FR" sz="1200" baseline="0" noProof="0" dirty="0" smtClean="0">
                          <a:effectLst/>
                          <a:latin typeface="+mn-lt"/>
                          <a:ea typeface="Batang" panose="02030600000101010101" pitchFamily="18" charset="-127"/>
                        </a:rPr>
                        <a:t>, y compris les exigences de signalisation et les protocoles </a:t>
                      </a:r>
                      <a:endParaRPr lang="fr-FR" sz="1200" noProof="0" dirty="0">
                        <a:effectLst/>
                        <a:latin typeface="+mn-lt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5399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 dirty="0">
                          <a:effectLst/>
                        </a:rPr>
                        <a:t>Question 4/20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fr-FR" sz="1200" noProof="0" dirty="0" smtClean="0">
                          <a:effectLst/>
                          <a:latin typeface="+mn-lt"/>
                        </a:rPr>
                        <a:t>Les</a:t>
                      </a:r>
                      <a:r>
                        <a:rPr lang="fr-FR" sz="1200" baseline="0" noProof="0" dirty="0" smtClean="0">
                          <a:effectLst/>
                          <a:latin typeface="+mn-lt"/>
                        </a:rPr>
                        <a:t> applications et les services de l’</a:t>
                      </a:r>
                      <a:r>
                        <a:rPr lang="fr-FR" sz="1200" baseline="0" noProof="0" dirty="0" err="1" smtClean="0">
                          <a:effectLst/>
                          <a:latin typeface="+mn-lt"/>
                        </a:rPr>
                        <a:t>IdO</a:t>
                      </a:r>
                      <a:r>
                        <a:rPr lang="fr-FR" sz="1200" baseline="0" noProof="0" dirty="0" smtClean="0">
                          <a:effectLst/>
                          <a:latin typeface="+mn-lt"/>
                        </a:rPr>
                        <a:t>, y compris les réseaux de l’utilisateur final et l’interfonctionnement</a:t>
                      </a:r>
                    </a:p>
                  </a:txBody>
                  <a:tcPr marL="68580" marR="68580" marT="0" marB="0" anchor="ctr"/>
                </a:tc>
              </a:tr>
              <a:tr h="337022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fr-FR" sz="1200" noProof="0" dirty="0" smtClean="0">
                          <a:effectLst/>
                        </a:rPr>
                        <a:t>Groupe</a:t>
                      </a:r>
                      <a:r>
                        <a:rPr lang="fr-FR" sz="1200" baseline="0" noProof="0" dirty="0" smtClean="0">
                          <a:effectLst/>
                        </a:rPr>
                        <a:t> de Travail </a:t>
                      </a:r>
                      <a:r>
                        <a:rPr lang="fr-FR" sz="1200" noProof="0" dirty="0" smtClean="0">
                          <a:effectLst/>
                        </a:rPr>
                        <a:t>2</a:t>
                      </a:r>
                      <a:endParaRPr lang="fr-FR" sz="1200" noProof="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fr-FR" sz="1200" b="1" noProof="0" dirty="0" smtClean="0">
                          <a:effectLst/>
                        </a:rPr>
                        <a:t>Les</a:t>
                      </a:r>
                      <a:r>
                        <a:rPr lang="fr-FR" sz="1200" b="1" baseline="0" noProof="0" dirty="0" smtClean="0">
                          <a:effectLst/>
                        </a:rPr>
                        <a:t> Villes et les Communautés Intelligentes </a:t>
                      </a:r>
                      <a:r>
                        <a:rPr lang="fr-FR" sz="1200" b="1" noProof="0" dirty="0" smtClean="0">
                          <a:effectLst/>
                        </a:rPr>
                        <a:t>(SC&amp;C)</a:t>
                      </a:r>
                      <a:endParaRPr lang="fr-FR" sz="1200" b="1" noProof="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37022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>
                          <a:effectLst/>
                        </a:rPr>
                        <a:t>Question 5/20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fr-FR" sz="1200" noProof="0" dirty="0" smtClean="0">
                          <a:effectLst/>
                        </a:rPr>
                        <a:t>Les exigences, les</a:t>
                      </a:r>
                      <a:r>
                        <a:rPr lang="fr-FR" sz="1200" baseline="0" noProof="0" dirty="0" smtClean="0">
                          <a:effectLst/>
                        </a:rPr>
                        <a:t> </a:t>
                      </a:r>
                      <a:r>
                        <a:rPr lang="fr-FR" sz="1200" noProof="0" dirty="0" smtClean="0">
                          <a:effectLst/>
                        </a:rPr>
                        <a:t>applications</a:t>
                      </a:r>
                      <a:r>
                        <a:rPr lang="fr-FR" sz="1200" baseline="0" noProof="0" dirty="0" smtClean="0">
                          <a:effectLst/>
                        </a:rPr>
                        <a:t> et les services des </a:t>
                      </a:r>
                      <a:r>
                        <a:rPr lang="fr-FR" sz="1200" noProof="0" dirty="0" smtClean="0">
                          <a:effectLst/>
                        </a:rPr>
                        <a:t>SC&amp;C</a:t>
                      </a:r>
                      <a:endParaRPr lang="fr-FR" sz="1200" noProof="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37022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>
                          <a:effectLst/>
                        </a:rPr>
                        <a:t>Question 6/20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fr-FR" sz="1200" noProof="0" dirty="0" smtClean="0">
                          <a:effectLst/>
                        </a:rPr>
                        <a:t>Infrastructure et</a:t>
                      </a:r>
                      <a:r>
                        <a:rPr lang="fr-FR" sz="1200" baseline="0" noProof="0" dirty="0" smtClean="0">
                          <a:effectLst/>
                        </a:rPr>
                        <a:t> cadre de travail des SC&amp;C</a:t>
                      </a:r>
                      <a:endParaRPr lang="fr-FR" sz="1200" noProof="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9578" y="5257133"/>
            <a:ext cx="87686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altLang="ko-KR" sz="1600" dirty="0" smtClean="0">
                <a:solidFill>
                  <a:srgbClr val="558ED5"/>
                </a:solidFill>
                <a:latin typeface="+mn-lt"/>
                <a:cs typeface="+mn-cs"/>
              </a:rPr>
              <a:t>Voir</a:t>
            </a:r>
            <a:r>
              <a:rPr lang="en-US" altLang="ko-KR" sz="1600" dirty="0" smtClean="0">
                <a:solidFill>
                  <a:srgbClr val="558ED5"/>
                </a:solidFill>
                <a:latin typeface="+mn-lt"/>
                <a:cs typeface="+mn-cs"/>
              </a:rPr>
              <a:t>: </a:t>
            </a:r>
            <a:r>
              <a:rPr lang="en-US" altLang="ko-KR" sz="1600" dirty="0" smtClean="0">
                <a:solidFill>
                  <a:srgbClr val="558ED5"/>
                </a:solidFill>
                <a:latin typeface="+mn-lt"/>
                <a:cs typeface="+mn-cs"/>
                <a:hlinkClick r:id="rId2"/>
              </a:rPr>
              <a:t>http</a:t>
            </a:r>
            <a:r>
              <a:rPr lang="en-US" altLang="ko-KR" sz="1600" dirty="0">
                <a:solidFill>
                  <a:srgbClr val="558ED5"/>
                </a:solidFill>
                <a:latin typeface="+mn-lt"/>
                <a:cs typeface="+mn-cs"/>
                <a:hlinkClick r:id="rId2"/>
              </a:rPr>
              <a:t>://</a:t>
            </a:r>
            <a:r>
              <a:rPr lang="en-US" altLang="ko-KR" sz="1600" dirty="0" smtClean="0">
                <a:solidFill>
                  <a:srgbClr val="558ED5"/>
                </a:solidFill>
                <a:latin typeface="+mn-lt"/>
                <a:cs typeface="+mn-cs"/>
                <a:hlinkClick r:id="rId2"/>
              </a:rPr>
              <a:t>www.itu.int/en/ITU-T/studygroups/2013-2016/20/Pages/structure.aspx</a:t>
            </a:r>
            <a:endParaRPr lang="en-US" altLang="ko-KR" sz="1600" dirty="0" smtClean="0">
              <a:solidFill>
                <a:srgbClr val="558ED5"/>
              </a:solidFill>
              <a:latin typeface="+mn-lt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altLang="ko-KR" sz="1600" dirty="0" smtClean="0">
                <a:solidFill>
                  <a:srgbClr val="558ED5"/>
                </a:solidFill>
                <a:latin typeface="+mn-lt"/>
                <a:cs typeface="+mn-cs"/>
              </a:rPr>
              <a:t>Liste des Questions</a:t>
            </a:r>
            <a:r>
              <a:rPr lang="en-US" altLang="ko-KR" sz="1600" dirty="0" smtClean="0">
                <a:solidFill>
                  <a:srgbClr val="558ED5"/>
                </a:solidFill>
                <a:latin typeface="+mn-lt"/>
                <a:cs typeface="+mn-cs"/>
              </a:rPr>
              <a:t>: </a:t>
            </a:r>
            <a:r>
              <a:rPr lang="en-US" altLang="ko-KR" sz="1600" dirty="0">
                <a:solidFill>
                  <a:srgbClr val="558ED5"/>
                </a:solidFill>
                <a:latin typeface="+mn-lt"/>
                <a:cs typeface="+mn-cs"/>
                <a:hlinkClick r:id="rId3"/>
              </a:rPr>
              <a:t>http://</a:t>
            </a:r>
            <a:r>
              <a:rPr lang="en-US" altLang="ko-KR" sz="1600" dirty="0" smtClean="0">
                <a:solidFill>
                  <a:srgbClr val="558ED5"/>
                </a:solidFill>
                <a:latin typeface="+mn-lt"/>
                <a:cs typeface="+mn-cs"/>
                <a:hlinkClick r:id="rId3"/>
              </a:rPr>
              <a:t>www.itu.int/en/ITU-T/studygroups/2013-2016/20/Pages/questions.aspx</a:t>
            </a:r>
            <a:r>
              <a:rPr lang="en-US" altLang="ko-KR" sz="1600" dirty="0" smtClean="0">
                <a:solidFill>
                  <a:srgbClr val="558ED5"/>
                </a:solidFill>
                <a:latin typeface="+mn-lt"/>
                <a:cs typeface="+mn-cs"/>
              </a:rPr>
              <a:t>  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ko-KR" altLang="en-US" sz="2000" dirty="0">
              <a:solidFill>
                <a:srgbClr val="558ED5"/>
              </a:solidFill>
              <a:latin typeface="+mn-lt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A33F2-87F3-0845-BBF1-AC1C7FE79E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2B30D1142ED642AFE69EBF09474AF8" ma:contentTypeVersion="1" ma:contentTypeDescription="Create a new document." ma:contentTypeScope="" ma:versionID="8f9f1ddf90c347c66f120f512cf9bc3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244FACB-670F-425D-AA84-BBA883A9EE78}"/>
</file>

<file path=customXml/itemProps2.xml><?xml version="1.0" encoding="utf-8"?>
<ds:datastoreItem xmlns:ds="http://schemas.openxmlformats.org/officeDocument/2006/customXml" ds:itemID="{BE3B8159-42E3-432D-AF87-C1303E9604F3}"/>
</file>

<file path=customXml/itemProps3.xml><?xml version="1.0" encoding="utf-8"?>
<ds:datastoreItem xmlns:ds="http://schemas.openxmlformats.org/officeDocument/2006/customXml" ds:itemID="{BF95EECC-7935-4E78-8DDE-357546B3CC87}"/>
</file>

<file path=docProps/app.xml><?xml version="1.0" encoding="utf-8"?>
<Properties xmlns="http://schemas.openxmlformats.org/officeDocument/2006/extended-properties" xmlns:vt="http://schemas.openxmlformats.org/officeDocument/2006/docPropsVTypes">
  <TotalTime>3761</TotalTime>
  <Words>828</Words>
  <Application>Microsoft Office PowerPoint</Application>
  <PresentationFormat>On-screen Show (4:3)</PresentationFormat>
  <Paragraphs>141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Batang</vt:lpstr>
      <vt:lpstr>ＭＳ Ｐゴシック</vt:lpstr>
      <vt:lpstr>Arial</vt:lpstr>
      <vt:lpstr>Browallia New</vt:lpstr>
      <vt:lpstr>Calibri</vt:lpstr>
      <vt:lpstr>Ebrima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Structure de l’UIT</vt:lpstr>
      <vt:lpstr>La Commission d’études 20 de l’UIT-T (CE20)</vt:lpstr>
      <vt:lpstr>L’équipe de direction de la CE20</vt:lpstr>
      <vt:lpstr>Les domaines de travail de la CE20</vt:lpstr>
      <vt:lpstr>Tâches et objectifs</vt:lpstr>
      <vt:lpstr> Structure de la CE20</vt:lpstr>
      <vt:lpstr>Groupe associé </vt:lpstr>
      <vt:lpstr>PowerPoint Presentation</vt:lpstr>
      <vt:lpstr>Les normes mondiales sont la clé</vt:lpstr>
      <vt:lpstr>MERCI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Gaspari</dc:creator>
  <cp:lastModifiedBy>Lacombe, Odile</cp:lastModifiedBy>
  <cp:revision>516</cp:revision>
  <cp:lastPrinted>2014-12-08T07:10:17Z</cp:lastPrinted>
  <dcterms:created xsi:type="dcterms:W3CDTF">2014-09-01T15:38:30Z</dcterms:created>
  <dcterms:modified xsi:type="dcterms:W3CDTF">2015-11-12T14:52:02Z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0x010100CC2B30D1142ED642AFE69EBF09474AF8</vt:lpwstr>
  </property>
</Properties>
</file>