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3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21.xml" ContentType="application/vnd.openxmlformats-officedocument.presentationml.slide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617" r:id="rId2"/>
    <p:sldId id="714" r:id="rId3"/>
    <p:sldId id="722" r:id="rId4"/>
    <p:sldId id="740" r:id="rId5"/>
    <p:sldId id="738" r:id="rId6"/>
    <p:sldId id="744" r:id="rId7"/>
    <p:sldId id="745" r:id="rId8"/>
    <p:sldId id="739" r:id="rId9"/>
    <p:sldId id="741" r:id="rId10"/>
    <p:sldId id="742" r:id="rId11"/>
    <p:sldId id="743" r:id="rId12"/>
    <p:sldId id="725" r:id="rId13"/>
    <p:sldId id="720" r:id="rId14"/>
    <p:sldId id="724" r:id="rId15"/>
    <p:sldId id="726" r:id="rId16"/>
    <p:sldId id="727" r:id="rId17"/>
    <p:sldId id="728" r:id="rId18"/>
    <p:sldId id="729" r:id="rId19"/>
    <p:sldId id="731" r:id="rId20"/>
    <p:sldId id="732" r:id="rId21"/>
    <p:sldId id="733" r:id="rId22"/>
    <p:sldId id="734" r:id="rId23"/>
    <p:sldId id="735" r:id="rId24"/>
    <p:sldId id="736" r:id="rId25"/>
  </p:sldIdLst>
  <p:sldSz cx="9906000" cy="6858000" type="A4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buClr>
        <a:schemeClr val="tx1"/>
      </a:buClr>
      <a:buFont typeface="Arial" charset="0"/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438A"/>
    <a:srgbClr val="87BBE0"/>
    <a:srgbClr val="D9445A"/>
    <a:srgbClr val="1B5BA2"/>
    <a:srgbClr val="525152"/>
    <a:srgbClr val="0099CC"/>
    <a:srgbClr val="646464"/>
    <a:srgbClr val="5C5C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50" autoAdjust="0"/>
  </p:normalViewPr>
  <p:slideViewPr>
    <p:cSldViewPr>
      <p:cViewPr varScale="1">
        <p:scale>
          <a:sx n="124" d="100"/>
          <a:sy n="124" d="100"/>
        </p:scale>
        <p:origin x="120" y="12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2490" y="-108"/>
      </p:cViewPr>
      <p:guideLst>
        <p:guide orient="horz" pos="311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DF35D756-27D7-41AF-91D4-EDA05950B98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3273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099" y="0"/>
            <a:ext cx="2946576" cy="4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27075" y="741363"/>
            <a:ext cx="534670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141" y="4690823"/>
            <a:ext cx="4985393" cy="4441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380065"/>
            <a:ext cx="2946576" cy="49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chemeClr val="tx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01F5CF9F-FE29-499A-A74C-ED7A5735297F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0028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73310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12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4900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13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955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14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0262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15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2635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16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6904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17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65817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18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3667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19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846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20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56112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0513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3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3717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22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81699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23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8078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24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904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4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dirty="0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8077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5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71664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6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722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7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4320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9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813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10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63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FEDA5F-8205-4423-A451-801500C627F8}" type="slidenum">
              <a:rPr lang="ja-JP" altLang="en-US" smtClean="0"/>
              <a:pPr/>
              <a:t>11</a:t>
            </a:fld>
            <a:endParaRPr lang="en-US" altLang="ja-JP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27075" y="741363"/>
            <a:ext cx="5346700" cy="3702050"/>
          </a:xfrm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88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Watermark"/>
          <p:cNvPicPr>
            <a:picLocks noChangeAspect="1" noChangeArrowheads="1"/>
          </p:cNvPicPr>
          <p:nvPr/>
        </p:nvPicPr>
        <p:blipFill>
          <a:blip r:embed="rId2" cstate="print"/>
          <a:srcRect l="6723" b="12773"/>
          <a:stretch>
            <a:fillRect/>
          </a:stretch>
        </p:blipFill>
        <p:spPr bwMode="auto">
          <a:xfrm>
            <a:off x="1" y="809626"/>
            <a:ext cx="7006431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68"/>
          <p:cNvSpPr>
            <a:spLocks noChangeShapeType="1"/>
          </p:cNvSpPr>
          <p:nvPr/>
        </p:nvSpPr>
        <p:spPr bwMode="auto">
          <a:xfrm flipH="1">
            <a:off x="428229" y="6524625"/>
            <a:ext cx="897043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6" name="Text Box 73"/>
          <p:cNvSpPr txBox="1">
            <a:spLocks noChangeArrowheads="1"/>
          </p:cNvSpPr>
          <p:nvPr/>
        </p:nvSpPr>
        <p:spPr bwMode="auto">
          <a:xfrm>
            <a:off x="4786182" y="404813"/>
            <a:ext cx="289784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altLang="ja-JP" sz="1100" b="1" smtClean="0">
                <a:solidFill>
                  <a:srgbClr val="1B5BA2"/>
                </a:solidFill>
                <a:latin typeface="Arial" charset="0"/>
                <a:ea typeface="ＭＳ Ｐゴシック" pitchFamily="34" charset="-128"/>
              </a:rPr>
              <a:t>Committed to Connecting the World</a:t>
            </a:r>
          </a:p>
        </p:txBody>
      </p:sp>
      <p:sp>
        <p:nvSpPr>
          <p:cNvPr id="7" name="Line 74"/>
          <p:cNvSpPr>
            <a:spLocks noChangeShapeType="1"/>
          </p:cNvSpPr>
          <p:nvPr/>
        </p:nvSpPr>
        <p:spPr bwMode="auto">
          <a:xfrm flipH="1">
            <a:off x="428229" y="549275"/>
            <a:ext cx="4447381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9" name="Line 74"/>
          <p:cNvSpPr>
            <a:spLocks noChangeShapeType="1"/>
          </p:cNvSpPr>
          <p:nvPr/>
        </p:nvSpPr>
        <p:spPr bwMode="auto">
          <a:xfrm flipH="1">
            <a:off x="7684029" y="549275"/>
            <a:ext cx="5451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8255001" y="6175376"/>
            <a:ext cx="1292341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ClrTx/>
              <a:buFontTx/>
              <a:buNone/>
              <a:defRPr/>
            </a:pPr>
            <a:r>
              <a:rPr lang="en-US" altLang="ja-JP" sz="1000" smtClean="0">
                <a:latin typeface="Univers" pitchFamily="34" charset="0"/>
                <a:ea typeface="ＭＳ Ｐゴシック" pitchFamily="34" charset="-128"/>
              </a:rPr>
              <a:t>International</a:t>
            </a:r>
            <a:br>
              <a:rPr lang="en-US" altLang="ja-JP" sz="1000" smtClean="0">
                <a:latin typeface="Univers" pitchFamily="34" charset="0"/>
                <a:ea typeface="ＭＳ Ｐゴシック" pitchFamily="34" charset="-128"/>
              </a:rPr>
            </a:br>
            <a:r>
              <a:rPr lang="en-US" altLang="ja-JP" sz="1000" smtClean="0">
                <a:latin typeface="Univers" pitchFamily="34" charset="0"/>
                <a:ea typeface="ＭＳ Ｐゴシック" pitchFamily="34" charset="-128"/>
              </a:rPr>
              <a:t>Telecommunication</a:t>
            </a:r>
            <a:br>
              <a:rPr lang="en-US" altLang="ja-JP" sz="1000" smtClean="0">
                <a:latin typeface="Univers" pitchFamily="34" charset="0"/>
                <a:ea typeface="ＭＳ Ｐゴシック" pitchFamily="34" charset="-128"/>
              </a:rPr>
            </a:br>
            <a:r>
              <a:rPr lang="en-US" altLang="ja-JP" sz="1000" smtClean="0">
                <a:latin typeface="Univers" pitchFamily="34" charset="0"/>
                <a:ea typeface="ＭＳ Ｐゴシック" pitchFamily="34" charset="-128"/>
              </a:rPr>
              <a:t>Union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961717" y="4343400"/>
            <a:ext cx="52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ja-JP" altLang="en-US" sz="1200" b="1">
                <a:solidFill>
                  <a:srgbClr val="0C4B84"/>
                </a:solidFill>
                <a:latin typeface="Verdana" pitchFamily="34" charset="0"/>
                <a:ea typeface="ＭＳ Ｐゴシック" pitchFamily="34" charset="-128"/>
              </a:rPr>
              <a:t> </a:t>
            </a:r>
            <a:endParaRPr lang="ja-JP" altLang="en-US" sz="240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2" name="Rectangle 9"/>
          <p:cNvSpPr>
            <a:spLocks noChangeArrowheads="1"/>
          </p:cNvSpPr>
          <p:nvPr/>
        </p:nvSpPr>
        <p:spPr bwMode="auto">
          <a:xfrm>
            <a:off x="7929960" y="4524375"/>
            <a:ext cx="52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ja-JP" altLang="en-US" sz="1200" b="1">
                <a:solidFill>
                  <a:srgbClr val="0C4B84"/>
                </a:solidFill>
                <a:latin typeface="Verdana" pitchFamily="34" charset="0"/>
                <a:ea typeface="ＭＳ Ｐゴシック" pitchFamily="34" charset="-128"/>
              </a:rPr>
              <a:t> </a:t>
            </a:r>
            <a:endParaRPr lang="ja-JP" altLang="en-US" sz="240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5720027" y="4802188"/>
            <a:ext cx="44884" cy="15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buClrTx/>
              <a:buFontTx/>
              <a:buNone/>
            </a:pPr>
            <a:r>
              <a:rPr lang="ja-JP" altLang="en-US" sz="1000">
                <a:solidFill>
                  <a:srgbClr val="000000"/>
                </a:solidFill>
                <a:latin typeface="Verdana" pitchFamily="34" charset="0"/>
                <a:ea typeface="ＭＳ Ｐゴシック" pitchFamily="34" charset="-128"/>
              </a:rPr>
              <a:t> </a:t>
            </a:r>
            <a:endParaRPr lang="ja-JP" altLang="en-US" sz="2400">
              <a:solidFill>
                <a:schemeClr val="tx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 flipH="1">
            <a:off x="428229" y="6524625"/>
            <a:ext cx="897043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5" name="Rectangle 65"/>
          <p:cNvSpPr>
            <a:spLocks noChangeArrowheads="1"/>
          </p:cNvSpPr>
          <p:nvPr/>
        </p:nvSpPr>
        <p:spPr bwMode="auto">
          <a:xfrm>
            <a:off x="1676798" y="6402389"/>
            <a:ext cx="758541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</a:pPr>
            <a:r>
              <a:rPr lang="en-US" altLang="ja-JP" sz="1000" dirty="0" smtClean="0">
                <a:solidFill>
                  <a:srgbClr val="0E438A"/>
                </a:solidFill>
                <a:latin typeface="Zurich BT" pitchFamily="34" charset="0"/>
                <a:ea typeface="ＭＳ Ｐゴシック" pitchFamily="34" charset="-128"/>
                <a:cs typeface="Times New Roman" pitchFamily="18" charset="0"/>
              </a:rPr>
              <a:t>April 2015</a:t>
            </a:r>
            <a:endParaRPr lang="en-US" altLang="ja-JP" sz="1000" dirty="0">
              <a:solidFill>
                <a:srgbClr val="0E438A"/>
              </a:solidFill>
              <a:latin typeface="Zurich BT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42950" y="1686988"/>
            <a:ext cx="8420100" cy="132343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429001"/>
            <a:ext cx="69342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744" y="124618"/>
            <a:ext cx="1231107" cy="84931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C698C-5C99-4938-8B62-9215C768AAD5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206" y="1052513"/>
            <a:ext cx="1292662" cy="51927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1231" y="1052513"/>
            <a:ext cx="6151694" cy="51927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248D3-8E83-4A11-BA2E-A679778EEC9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EA9F4-EECA-4466-9F16-CB28908DD3D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B8FA06-2C5B-4681-8C68-25D2D8043A2E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1231" y="1844675"/>
            <a:ext cx="41275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3831" y="1844675"/>
            <a:ext cx="4127500" cy="4400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54E56-42C3-4958-8C27-82D4E1B6E27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522972"/>
            <a:ext cx="8915400" cy="64633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9BA5A9-4302-4B9A-9DD2-DFACDC95286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70E4F-D27E-4B45-BA32-DA136A960AD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5870B-2D4C-430A-B99F-66A292EFA0D3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727214"/>
            <a:ext cx="3259006" cy="70788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CB74D-69C9-40AD-A433-9CD228ADAE6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967228"/>
            <a:ext cx="5943600" cy="40011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67005-C9F1-43BE-901E-72C870D7D6F4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Watermark"/>
          <p:cNvPicPr>
            <a:picLocks noChangeAspect="1" noChangeArrowheads="1"/>
          </p:cNvPicPr>
          <p:nvPr/>
        </p:nvPicPr>
        <p:blipFill>
          <a:blip r:embed="rId13" cstate="print"/>
          <a:srcRect l="6723" b="12773"/>
          <a:stretch>
            <a:fillRect/>
          </a:stretch>
        </p:blipFill>
        <p:spPr bwMode="auto">
          <a:xfrm>
            <a:off x="1" y="809626"/>
            <a:ext cx="7006431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Line 68"/>
          <p:cNvSpPr>
            <a:spLocks noChangeShapeType="1"/>
          </p:cNvSpPr>
          <p:nvPr/>
        </p:nvSpPr>
        <p:spPr bwMode="auto">
          <a:xfrm flipH="1">
            <a:off x="428229" y="6524625"/>
            <a:ext cx="8970433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1052513"/>
            <a:ext cx="8420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1231" y="1844675"/>
            <a:ext cx="84201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30" name="Rectangle 65"/>
          <p:cNvSpPr>
            <a:spLocks noChangeArrowheads="1"/>
          </p:cNvSpPr>
          <p:nvPr/>
        </p:nvSpPr>
        <p:spPr bwMode="auto">
          <a:xfrm>
            <a:off x="1676798" y="6402389"/>
            <a:ext cx="758541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ClrTx/>
              <a:buFontTx/>
              <a:buNone/>
            </a:pPr>
            <a:r>
              <a:rPr lang="en-US" altLang="ja-JP" sz="1000" dirty="0" smtClean="0">
                <a:solidFill>
                  <a:srgbClr val="0E438A"/>
                </a:solidFill>
                <a:latin typeface="Zurich BT" pitchFamily="34" charset="0"/>
                <a:ea typeface="ＭＳ Ｐゴシック" pitchFamily="34" charset="-128"/>
                <a:cs typeface="Times New Roman" pitchFamily="18" charset="0"/>
              </a:rPr>
              <a:t>April 2015</a:t>
            </a:r>
            <a:endParaRPr lang="en-US" altLang="ja-JP" sz="1000" dirty="0">
              <a:solidFill>
                <a:srgbClr val="0E438A"/>
              </a:solidFill>
              <a:latin typeface="Zurich BT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1031" name="Text Box 73"/>
          <p:cNvSpPr txBox="1">
            <a:spLocks noChangeArrowheads="1"/>
          </p:cNvSpPr>
          <p:nvPr/>
        </p:nvSpPr>
        <p:spPr bwMode="auto">
          <a:xfrm>
            <a:off x="4786182" y="404813"/>
            <a:ext cx="2897848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>
              <a:defRPr sz="20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>
              <a:defRPr sz="20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defRPr sz="20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algn="r">
              <a:buClrTx/>
              <a:buFontTx/>
              <a:buNone/>
              <a:defRPr/>
            </a:pPr>
            <a:r>
              <a:rPr lang="en-US" altLang="ja-JP" sz="1100" b="1" smtClean="0">
                <a:solidFill>
                  <a:srgbClr val="1B5BA2"/>
                </a:solidFill>
                <a:latin typeface="Arial" charset="0"/>
                <a:ea typeface="ＭＳ Ｐゴシック" pitchFamily="34" charset="-128"/>
              </a:rPr>
              <a:t>Committed to Connecting the World</a:t>
            </a:r>
          </a:p>
        </p:txBody>
      </p:sp>
      <p:sp>
        <p:nvSpPr>
          <p:cNvPr id="1032" name="Line 74"/>
          <p:cNvSpPr>
            <a:spLocks noChangeShapeType="1"/>
          </p:cNvSpPr>
          <p:nvPr/>
        </p:nvSpPr>
        <p:spPr bwMode="auto">
          <a:xfrm flipH="1">
            <a:off x="428229" y="549275"/>
            <a:ext cx="4447381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sp>
        <p:nvSpPr>
          <p:cNvPr id="1067" name="Rectangle 4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13655" y="6381751"/>
            <a:ext cx="341760" cy="24622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buClrTx/>
              <a:buFontTx/>
              <a:buNone/>
              <a:defRPr sz="1000">
                <a:solidFill>
                  <a:srgbClr val="0E438A"/>
                </a:solidFill>
                <a:latin typeface="Zurich BT" pitchFamily="34" charset="0"/>
                <a:ea typeface="ＭＳ Ｐゴシック" pitchFamily="50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E1F8368E-5C5F-4EE1-93A9-6748C3F7857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5" name="Line 74"/>
          <p:cNvSpPr>
            <a:spLocks noChangeShapeType="1"/>
          </p:cNvSpPr>
          <p:nvPr/>
        </p:nvSpPr>
        <p:spPr bwMode="auto">
          <a:xfrm flipH="1">
            <a:off x="7684029" y="549275"/>
            <a:ext cx="545175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 sz="2000"/>
          </a:p>
        </p:txBody>
      </p:sp>
      <p:pic>
        <p:nvPicPr>
          <p:cNvPr id="12" name="Pictur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3744" y="124618"/>
            <a:ext cx="1231107" cy="84931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studygroups/2013-2016/17/Pages/questions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tin.Euchner@itu.int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studygroups/2013-2016/17/Pages/mandate.asp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tu.int/en/ITU-T/studygroups/2013-2016/17/Pages/questions.asp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mailto:tsbsg17@itu.int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tu.int/oth/T0404000002/en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T/studygroups/2013-2016/17/Pages/mandate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handle.itu.int/11.1002/db/wp-sg17" TargetMode="External"/><Relationship Id="rId4" Type="http://schemas.openxmlformats.org/officeDocument/2006/relationships/hyperlink" Target="http://www.itu.int/en/ITU-T/studygroups/2013-2016/17/Pages/questions.asp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ITU-T/recommendations/rec.aspx?id=11920&amp;lang=en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tu.int/ITU-T/recommendations/rec.aspx?id=11921&amp;lang=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544827"/>
            <a:ext cx="8892480" cy="156966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GB" sz="3200" dirty="0"/>
              <a:t>Presentation of </a:t>
            </a:r>
            <a:br>
              <a:rPr lang="en-GB" sz="3200" dirty="0"/>
            </a:br>
            <a:r>
              <a:rPr lang="en-GB" sz="3200" dirty="0"/>
              <a:t>contributions to </a:t>
            </a:r>
            <a:r>
              <a:rPr lang="en-GB" sz="3200" dirty="0">
                <a:hlinkClick r:id="rId3"/>
              </a:rPr>
              <a:t>ITU-T SG17</a:t>
            </a:r>
            <a:r>
              <a:rPr lang="en-GB" sz="3200" dirty="0"/>
              <a:t>: </a:t>
            </a:r>
            <a:r>
              <a:rPr lang="en-GB" sz="3200" dirty="0" smtClean="0"/>
              <a:t>Guidelines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3501008"/>
            <a:ext cx="7775575" cy="2374330"/>
          </a:xfrm>
        </p:spPr>
        <p:txBody>
          <a:bodyPr/>
          <a:lstStyle/>
          <a:p>
            <a:r>
              <a:rPr lang="en-US" sz="2800" i="1" dirty="0"/>
              <a:t>Martin Euchner, Advisor</a:t>
            </a:r>
          </a:p>
          <a:p>
            <a:r>
              <a:rPr lang="en-US" sz="2000" i="1" dirty="0">
                <a:hlinkClick r:id="rId4"/>
              </a:rPr>
              <a:t>Martin.Euchner@itu.int</a:t>
            </a:r>
            <a:endParaRPr lang="en-US" sz="2000" i="1" dirty="0"/>
          </a:p>
          <a:p>
            <a:r>
              <a:rPr lang="en-US" sz="2000" i="1" dirty="0"/>
              <a:t>ITU-T Study Group 17, Security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2560" y="1226949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Contributions should be concise and universal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8544" y="2924944"/>
            <a:ext cx="8496944" cy="345638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Concisely drafted and clearly written, comprehensive,  </a:t>
            </a:r>
            <a:r>
              <a:rPr lang="en-GB" sz="2000" u="sng" dirty="0"/>
              <a:t>universally</a:t>
            </a:r>
            <a:r>
              <a:rPr lang="en-GB" sz="2000" dirty="0"/>
              <a:t> understood.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Not using technical jargon peculiar to an author’s country.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Using </a:t>
            </a:r>
            <a:r>
              <a:rPr lang="en-GB" sz="2000" u="sng" dirty="0"/>
              <a:t>international terminology and units </a:t>
            </a:r>
            <a:r>
              <a:rPr lang="en-GB" sz="2000" dirty="0"/>
              <a:t>(e.g. ISO/IEC system of units and UTC universal time).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In one or more of the </a:t>
            </a:r>
            <a:r>
              <a:rPr lang="en-GB" sz="2000" u="sng" dirty="0"/>
              <a:t>official languages </a:t>
            </a:r>
            <a:r>
              <a:rPr lang="en-GB" sz="2000" dirty="0"/>
              <a:t>of the Union.</a:t>
            </a:r>
            <a:r>
              <a:rPr lang="en-GB" sz="1800" dirty="0"/>
              <a:t>  </a:t>
            </a:r>
            <a:r>
              <a:rPr lang="en-GB" sz="1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(alternative submission deadlines apply if translation required) </a:t>
            </a:r>
          </a:p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0299056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545178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What should </a:t>
            </a:r>
            <a:r>
              <a:rPr lang="en-US" sz="3200" u="sng" dirty="0"/>
              <a:t>not</a:t>
            </a:r>
            <a:r>
              <a:rPr lang="en-US" sz="3200" dirty="0"/>
              <a:t> be </a:t>
            </a:r>
            <a:br>
              <a:rPr lang="en-US" sz="3200" dirty="0"/>
            </a:br>
            <a:r>
              <a:rPr lang="en-US" sz="3200" dirty="0"/>
              <a:t>submitted or included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996952"/>
            <a:ext cx="7775575" cy="3384376"/>
          </a:xfrm>
        </p:spPr>
        <p:txBody>
          <a:bodyPr/>
          <a:lstStyle/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dirty="0"/>
              <a:t>Documents of purely </a:t>
            </a:r>
            <a:r>
              <a:rPr lang="en-GB" sz="2000" u="sng" dirty="0"/>
              <a:t>theoretical interest,</a:t>
            </a:r>
            <a:br>
              <a:rPr lang="en-GB" sz="2000" u="sng" dirty="0"/>
            </a:br>
            <a:r>
              <a:rPr lang="en-GB" sz="2000" dirty="0"/>
              <a:t>or </a:t>
            </a:r>
            <a:r>
              <a:rPr lang="en-GB" sz="2000" u="sng" dirty="0"/>
              <a:t>not in scope of the </a:t>
            </a:r>
            <a:r>
              <a:rPr lang="en-GB" sz="2000" u="sng" dirty="0">
                <a:hlinkClick r:id="rId3"/>
              </a:rPr>
              <a:t>mandate of Study Group 17</a:t>
            </a:r>
            <a:r>
              <a:rPr lang="en-GB" sz="2000" dirty="0"/>
              <a:t>,</a:t>
            </a:r>
            <a:br>
              <a:rPr lang="en-GB" sz="2000" dirty="0"/>
            </a:br>
            <a:r>
              <a:rPr lang="en-GB" sz="2000" dirty="0"/>
              <a:t>or not directly related to the </a:t>
            </a:r>
            <a:r>
              <a:rPr lang="en-GB" sz="2000" dirty="0">
                <a:hlinkClick r:id="rId4"/>
              </a:rPr>
              <a:t>Questions under study</a:t>
            </a:r>
            <a:r>
              <a:rPr lang="en-GB" sz="2000" dirty="0"/>
              <a:t>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dirty="0"/>
              <a:t>Articles published in the technical press</a:t>
            </a:r>
            <a:br>
              <a:rPr lang="en-GB" sz="2000" dirty="0"/>
            </a:br>
            <a:r>
              <a:rPr lang="en-GB" sz="2000" dirty="0"/>
              <a:t>(unless they relate </a:t>
            </a:r>
            <a:r>
              <a:rPr lang="en-GB" sz="2000" u="sng" dirty="0"/>
              <a:t>directly</a:t>
            </a:r>
            <a:r>
              <a:rPr lang="en-GB" sz="2000" dirty="0"/>
              <a:t> to Questions under study).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dirty="0"/>
              <a:t>Passages of an </a:t>
            </a:r>
            <a:r>
              <a:rPr lang="en-GB" sz="2000" u="sng" dirty="0"/>
              <a:t>unduly commercial nature.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253420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559942"/>
            <a:ext cx="8064500" cy="353943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Detailed guidelines: </a:t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Structure and Content</a:t>
            </a:r>
            <a:r>
              <a:rPr lang="en-US" sz="3200" dirty="0">
                <a:solidFill>
                  <a:schemeClr val="tx2"/>
                </a:solidFill>
              </a:rPr>
              <a:t/>
            </a:r>
            <a:br>
              <a:rPr lang="en-US" sz="3200" dirty="0">
                <a:solidFill>
                  <a:schemeClr val="tx2"/>
                </a:solidFill>
              </a:rPr>
            </a:br>
            <a:endParaRPr lang="en-US" altLang="ja-JP" sz="3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617187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Length of contributions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3068960"/>
            <a:ext cx="7775575" cy="2808312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Should not, as a rule, exceed about </a:t>
            </a:r>
            <a:r>
              <a:rPr lang="en-GB" sz="2000" b="1" dirty="0"/>
              <a:t>2500 words</a:t>
            </a:r>
            <a:br>
              <a:rPr lang="en-GB" sz="2000" b="1" dirty="0"/>
            </a:br>
            <a:r>
              <a:rPr lang="en-GB" sz="2000" dirty="0"/>
              <a:t>(no more than 5 printed pages).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Should not include more than 3 pages of figures.</a:t>
            </a:r>
            <a:br>
              <a:rPr lang="en-GB" sz="2000" dirty="0"/>
            </a:br>
            <a:r>
              <a:rPr lang="en-GB" sz="1800" dirty="0"/>
              <a:t>(i.e. making 8 pages in all)</a:t>
            </a:r>
          </a:p>
          <a:p>
            <a:pPr marL="285750" indent="-285750" algn="l">
              <a:buFont typeface="Arial" pitchFamily="34" charset="0"/>
              <a:buChar char="•"/>
            </a:pPr>
            <a:endParaRPr lang="en-GB" sz="18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Should be accompanied by an </a:t>
            </a:r>
            <a:r>
              <a:rPr lang="en-GB" sz="2000" b="1" dirty="0"/>
              <a:t>abstract </a:t>
            </a:r>
            <a:r>
              <a:rPr lang="en-GB" sz="2000" dirty="0"/>
              <a:t>of no more than 150-200 words.</a:t>
            </a:r>
            <a:endParaRPr lang="en-US" sz="2000" dirty="0"/>
          </a:p>
          <a:p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884666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32520" y="1185139"/>
            <a:ext cx="8496944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Contribution content and structure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8544" y="2132856"/>
            <a:ext cx="8568952" cy="453650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dirty="0"/>
              <a:t>A contribution should start with a </a:t>
            </a:r>
            <a:r>
              <a:rPr lang="en-GB" b="1" u="sng" dirty="0"/>
              <a:t>Heading</a:t>
            </a:r>
            <a:r>
              <a:rPr lang="en-GB" dirty="0"/>
              <a:t> and an </a:t>
            </a:r>
            <a:r>
              <a:rPr lang="en-GB" b="1" u="sng" dirty="0"/>
              <a:t>Abstract</a:t>
            </a:r>
            <a:r>
              <a:rPr lang="en-GB" dirty="0"/>
              <a:t> </a:t>
            </a:r>
            <a:r>
              <a:rPr lang="en-GB" dirty="0" smtClean="0"/>
              <a:t>as </a:t>
            </a:r>
            <a:r>
              <a:rPr lang="en-GB" dirty="0"/>
              <a:t>independent </a:t>
            </a:r>
            <a:r>
              <a:rPr lang="en-GB" dirty="0" smtClean="0"/>
              <a:t>sections.</a:t>
            </a:r>
            <a:endParaRPr lang="en-GB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dirty="0"/>
              <a:t>Main text of contribution should have 2 sections: </a:t>
            </a:r>
          </a:p>
          <a:p>
            <a:pPr lvl="1"/>
            <a:r>
              <a:rPr lang="en-GB" sz="3200" dirty="0"/>
              <a:t>	</a:t>
            </a:r>
            <a:r>
              <a:rPr lang="en-GB" sz="2400" dirty="0"/>
              <a:t>1. </a:t>
            </a:r>
            <a:r>
              <a:rPr lang="en-GB" sz="2400" b="1" u="sng" dirty="0"/>
              <a:t>Rationale</a:t>
            </a:r>
            <a:r>
              <a:rPr lang="en-GB" sz="2400" dirty="0"/>
              <a:t> (or Discussion) </a:t>
            </a:r>
          </a:p>
          <a:p>
            <a:pPr lvl="1"/>
            <a:r>
              <a:rPr lang="en-GB" sz="2400" dirty="0"/>
              <a:t>	2. </a:t>
            </a:r>
            <a:r>
              <a:rPr lang="en-GB" sz="2400" b="1" u="sng" dirty="0"/>
              <a:t>Proposal</a:t>
            </a:r>
            <a:r>
              <a:rPr lang="en-GB" sz="2400" dirty="0"/>
              <a:t> (or Conclusion).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dirty="0"/>
              <a:t>Supplementary sections such as annexes, </a:t>
            </a:r>
            <a:r>
              <a:rPr lang="en-GB" dirty="0" smtClean="0"/>
              <a:t>if required.</a:t>
            </a:r>
            <a:endParaRPr lang="en-GB" dirty="0"/>
          </a:p>
          <a:p>
            <a:pPr marL="342900" indent="-342900" algn="l">
              <a:buFont typeface="Arial" pitchFamily="34" charset="0"/>
              <a:buChar char="•"/>
            </a:pPr>
            <a:endParaRPr lang="en-GB" dirty="0" smtClean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dirty="0" smtClean="0"/>
              <a:t>Patent </a:t>
            </a:r>
            <a:r>
              <a:rPr lang="en-GB" dirty="0"/>
              <a:t>and licensing declaration, if </a:t>
            </a:r>
            <a:r>
              <a:rPr lang="en-GB" dirty="0" smtClean="0"/>
              <a:t>relevant.</a:t>
            </a:r>
            <a: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/>
            </a:r>
            <a:br>
              <a:rPr lang="en-GB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Note: Guidelines for structure of main text do </a:t>
            </a:r>
            <a:r>
              <a:rPr lang="en-GB" sz="1400" i="1" u="sng" dirty="0">
                <a:solidFill>
                  <a:schemeClr val="tx1">
                    <a:lumMod val="50000"/>
                    <a:lumOff val="50000"/>
                  </a:schemeClr>
                </a:solidFill>
              </a:rPr>
              <a:t>not</a:t>
            </a: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apply to </a:t>
            </a:r>
            <a:b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en-GB" sz="14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draft Recommendations or to submission by Rapporteurs.</a:t>
            </a:r>
            <a:endParaRPr lang="en-US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44425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Heading and Abstract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276872"/>
            <a:ext cx="7775575" cy="4176464"/>
          </a:xfrm>
        </p:spPr>
        <p:txBody>
          <a:bodyPr/>
          <a:lstStyle/>
          <a:p>
            <a:pPr algn="l"/>
            <a:r>
              <a:rPr lang="en-GB" sz="2000" b="1" dirty="0"/>
              <a:t>1.  The Heading</a:t>
            </a:r>
            <a:endParaRPr lang="en-GB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GB" sz="2000" dirty="0"/>
              <a:t>Relevant Question, Place/Date of Meeting, SG and WP, Source (Member State, Sector Member, Academia, Associate), Title of Contribution, Contact Information of contributor.</a:t>
            </a:r>
          </a:p>
          <a:p>
            <a:pPr algn="l"/>
            <a:endParaRPr lang="en-GB" sz="2000" b="1" dirty="0"/>
          </a:p>
          <a:p>
            <a:pPr algn="l"/>
            <a:r>
              <a:rPr lang="en-GB" sz="2000" b="1" dirty="0"/>
              <a:t>2.  The Abstract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Very important section, which summarises content and aim of contribution. 150-200 words.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Should enable readers to determine quickly whether of interest to them, often which WPs/Qs should review it.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Should be understandable by other study groups</a:t>
            </a:r>
            <a:r>
              <a:rPr lang="en-US" sz="2000" dirty="0"/>
              <a:t> too.</a:t>
            </a: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732458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Rationale or Discussion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708920"/>
            <a:ext cx="8136259" cy="3672408"/>
          </a:xfrm>
        </p:spPr>
        <p:txBody>
          <a:bodyPr/>
          <a:lstStyle/>
          <a:p>
            <a:pPr algn="l"/>
            <a:r>
              <a:rPr lang="en-GB" sz="2000" b="1" dirty="0"/>
              <a:t>3.  The Rationale (Discussion)</a:t>
            </a:r>
            <a:endParaRPr lang="en-GB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Outlines the reasons, the justification for the proposals or conclusions.</a:t>
            </a:r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Develops the theme.</a:t>
            </a:r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Describes the methods used, any observations and findings.</a:t>
            </a:r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 fontAlgn="auto">
              <a:buFont typeface="Arial" panose="020B0604020202020204" pitchFamily="34" charset="0"/>
              <a:buChar char="•"/>
            </a:pPr>
            <a:r>
              <a:rPr lang="en-US" sz="2000" dirty="0"/>
              <a:t>Provides comments on their significance.</a:t>
            </a:r>
          </a:p>
          <a:p>
            <a:pPr algn="l"/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329155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Proposal - Conclusion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132856"/>
            <a:ext cx="8208267" cy="4176464"/>
          </a:xfrm>
        </p:spPr>
        <p:txBody>
          <a:bodyPr/>
          <a:lstStyle/>
          <a:p>
            <a:pPr algn="l" fontAlgn="auto"/>
            <a:r>
              <a:rPr lang="en-GB" sz="2000" b="1" dirty="0"/>
              <a:t>4.  The Proposal and/or The Conclusion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000" dirty="0"/>
              <a:t>Main text should end with a Conclusion and ideally a concrete Proposal for moving work forward.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 Proposal is used when offering suggestions for acceptance by meeting (e.g. solutions, plans to be implemented). It requests decisions or actions.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A Conclusion is used when contribution is for information only. It summarizes observations.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000" dirty="0"/>
              <a:t>When both are used, Proposal follows Conclusion.</a:t>
            </a:r>
            <a:endParaRPr lang="en-GB" sz="2000" dirty="0"/>
          </a:p>
          <a:p>
            <a:pPr algn="l"/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80430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Supplementary Sections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924944"/>
            <a:ext cx="7775575" cy="3096344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Supporting/more detailed information that can interrupt the flow of ideas in main text, should be placed in supplementary sections.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These can include annexes, appendices, references and attachments.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These should be very relevant to the contribution and limited in length &amp; number.</a:t>
            </a:r>
          </a:p>
        </p:txBody>
      </p:sp>
    </p:spTree>
    <p:extLst>
      <p:ext uri="{BB962C8B-B14F-4D97-AF65-F5344CB8AC3E}">
        <p14:creationId xmlns:p14="http://schemas.microsoft.com/office/powerpoint/2010/main" val="902743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80430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Mechanics and Format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204864"/>
            <a:ext cx="7775575" cy="4032448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GB" sz="2000" i="1" dirty="0"/>
              <a:t>Page Format: </a:t>
            </a:r>
            <a:r>
              <a:rPr lang="en-GB" sz="2000" b="1" dirty="0"/>
              <a:t>A4 format </a:t>
            </a:r>
            <a:r>
              <a:rPr lang="en-GB" sz="2000" dirty="0"/>
              <a:t>whenever possible.</a:t>
            </a: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Clause numbering</a:t>
            </a:r>
            <a:r>
              <a:rPr lang="en-GB" sz="2000" dirty="0"/>
              <a:t>: Contribution should be structured logically and, using discrete </a:t>
            </a:r>
            <a:r>
              <a:rPr lang="en-GB" sz="2000" b="1" dirty="0"/>
              <a:t>clauses/</a:t>
            </a:r>
            <a:r>
              <a:rPr lang="en-GB" sz="2000" b="1" dirty="0" err="1"/>
              <a:t>subclauses</a:t>
            </a:r>
            <a:r>
              <a:rPr lang="en-GB" sz="2000" dirty="0"/>
              <a:t> for different levels of detail.</a:t>
            </a:r>
            <a:br>
              <a:rPr lang="en-GB" sz="2000" dirty="0"/>
            </a:br>
            <a:r>
              <a:rPr lang="en-GB" sz="1800" dirty="0">
                <a:solidFill>
                  <a:schemeClr val="bg1">
                    <a:lumMod val="50000"/>
                  </a:schemeClr>
                </a:solidFill>
              </a:rPr>
              <a:t>(e.g. 1, 1.1, 1.2, 1.2.1)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Figures and diagrams </a:t>
            </a:r>
            <a:r>
              <a:rPr lang="en-GB" sz="2000" dirty="0"/>
              <a:t>must be clear, legible</a:t>
            </a:r>
            <a:r>
              <a:rPr lang="en-US" sz="2000" dirty="0"/>
              <a:t> in A4.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Formulae –</a:t>
            </a:r>
            <a:r>
              <a:rPr lang="en-GB" sz="2000" dirty="0"/>
              <a:t> Mathematical formulae should only be presented for explaining texts. Details of how they are derived should be avoided.</a:t>
            </a:r>
            <a:endParaRPr lang="en-US" sz="2000" dirty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200217" y="6381751"/>
            <a:ext cx="255198" cy="246221"/>
          </a:xfrm>
        </p:spPr>
        <p:txBody>
          <a:bodyPr/>
          <a:lstStyle/>
          <a:p>
            <a:fld id="{656E468B-CF72-4A0C-8506-2F8B6F389524}" type="slidenum">
              <a:rPr lang="ja-JP" altLang="en-US" smtClean="0">
                <a:ea typeface="ＭＳ Ｐゴシック" pitchFamily="34" charset="-128"/>
              </a:rPr>
              <a:pPr/>
              <a:t>2</a:t>
            </a:fld>
            <a:endParaRPr lang="en-US" altLang="ja-JP" dirty="0" smtClean="0">
              <a:ea typeface="ＭＳ Ｐゴシック" pitchFamily="34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5213" y="2852739"/>
            <a:ext cx="7772400" cy="1152525"/>
          </a:xfrm>
        </p:spPr>
        <p:txBody>
          <a:bodyPr/>
          <a:lstStyle/>
          <a:p>
            <a:pPr algn="ctr">
              <a:buNone/>
            </a:pPr>
            <a:r>
              <a:rPr lang="en-US" sz="4400" b="1" dirty="0">
                <a:solidFill>
                  <a:schemeClr val="tx2"/>
                </a:solidFill>
              </a:rPr>
              <a:t>Overview</a:t>
            </a:r>
            <a:endParaRPr lang="en-US" altLang="ja-JP" sz="4400" b="1" i="1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2560" y="1401163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Mechanics and Format (cont’d) 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348880"/>
            <a:ext cx="7775575" cy="3312368"/>
          </a:xfrm>
        </p:spPr>
        <p:txBody>
          <a:bodyPr/>
          <a:lstStyle/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Quotations: </a:t>
            </a:r>
            <a:r>
              <a:rPr lang="en-GB" sz="2000" dirty="0"/>
              <a:t>Simple reference to doc/</a:t>
            </a:r>
            <a:r>
              <a:rPr lang="en-GB" sz="2000" dirty="0" err="1"/>
              <a:t>para</a:t>
            </a:r>
            <a:r>
              <a:rPr lang="en-GB" sz="2000" dirty="0"/>
              <a:t> no. of existing texts or key phrase. No lengthy quotes.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References</a:t>
            </a:r>
            <a:r>
              <a:rPr lang="en-GB" sz="2000" dirty="0"/>
              <a:t> to other ITU‑T texts to be made by using the </a:t>
            </a:r>
            <a:r>
              <a:rPr lang="en-GB" sz="2000" b="1" dirty="0"/>
              <a:t>official document number</a:t>
            </a:r>
            <a:r>
              <a:rPr lang="en-GB" sz="2000" dirty="0"/>
              <a:t>, 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e.g. </a:t>
            </a:r>
            <a:r>
              <a:rPr lang="en-GB" sz="2000">
                <a:solidFill>
                  <a:schemeClr val="bg1">
                    <a:lumMod val="50000"/>
                  </a:schemeClr>
                </a:solidFill>
              </a:rPr>
              <a:t>COM 17 – R10</a:t>
            </a:r>
            <a:r>
              <a:rPr lang="en-GB" sz="2000" dirty="0">
                <a:solidFill>
                  <a:schemeClr val="bg1">
                    <a:lumMod val="50000"/>
                  </a:schemeClr>
                </a:solidFill>
              </a:rPr>
              <a:t>.</a:t>
            </a:r>
          </a:p>
          <a:p>
            <a:pPr marL="342900" indent="-342900" algn="l" fontAlgn="auto">
              <a:buFont typeface="Arial" pitchFamily="34" charset="0"/>
              <a:buChar char="•"/>
            </a:pPr>
            <a:endParaRPr lang="en-GB" sz="2000" i="1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GB" sz="2000" i="1" dirty="0"/>
              <a:t>Revision to existing text </a:t>
            </a:r>
            <a:r>
              <a:rPr lang="en-GB" sz="2000" dirty="0"/>
              <a:t>– If contribution proposes modifications to an existing text, e.g. a draft Recommendation, the portions of the text to be modified should be clearly shown with</a:t>
            </a:r>
            <a:r>
              <a:rPr lang="en-GB" sz="2000" b="1" dirty="0"/>
              <a:t> revision marks.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2780928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Submission of Contributions: </a:t>
            </a:r>
            <a:b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Timing</a:t>
            </a:r>
            <a:endParaRPr lang="en-US" altLang="ja-JP" sz="3200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750" y="1480430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How to submit a contribution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420888"/>
            <a:ext cx="7775575" cy="360040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dirty="0" smtClean="0"/>
              <a:t>Via </a:t>
            </a:r>
            <a:r>
              <a:rPr lang="en-GB" b="1" dirty="0"/>
              <a:t>electronic means, </a:t>
            </a:r>
            <a:r>
              <a:rPr lang="en-GB" dirty="0" smtClean="0"/>
              <a:t>through </a:t>
            </a:r>
            <a:r>
              <a:rPr lang="en-GB" dirty="0"/>
              <a:t>DDP (Direct Document Posting) or to the TSB </a:t>
            </a:r>
            <a:r>
              <a:rPr lang="en-GB" dirty="0" smtClean="0"/>
              <a:t>e-mail </a:t>
            </a:r>
            <a:r>
              <a:rPr lang="en-GB" dirty="0"/>
              <a:t>address at </a:t>
            </a:r>
            <a:r>
              <a:rPr lang="en-GB" dirty="0" smtClean="0">
                <a:hlinkClick r:id="rId3"/>
              </a:rPr>
              <a:t>tsbsg17@itu.int</a:t>
            </a:r>
            <a:endParaRPr lang="en-GB" dirty="0" smtClean="0"/>
          </a:p>
          <a:p>
            <a:pPr algn="l">
              <a:buFontTx/>
              <a:buChar char="-"/>
            </a:pPr>
            <a:endParaRPr lang="en-GB" b="1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software to be included, </a:t>
            </a:r>
            <a:r>
              <a:rPr lang="en-US" b="1" dirty="0"/>
              <a:t>software copyright statement and licensing declaration </a:t>
            </a:r>
            <a:r>
              <a:rPr lang="en-US" dirty="0"/>
              <a:t>form to be submitted at same time as </a:t>
            </a:r>
            <a:r>
              <a:rPr lang="en-US" dirty="0" smtClean="0"/>
              <a:t>contribution.  </a:t>
            </a:r>
            <a:r>
              <a:rPr lang="en-US" dirty="0"/>
              <a:t/>
            </a:r>
            <a:br>
              <a:rPr lang="en-US" dirty="0"/>
            </a:b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(form available on 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  <a:hlinkClick r:id="rId4"/>
              </a:rPr>
              <a:t>ITU-T website</a:t>
            </a:r>
            <a:r>
              <a:rPr lang="en-US" i="1" dirty="0">
                <a:solidFill>
                  <a:schemeClr val="bg1">
                    <a:lumMod val="50000"/>
                  </a:schemeClr>
                </a:solidFill>
              </a:rPr>
              <a:t>) 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980729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When to submit a contribution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8" y="1565504"/>
            <a:ext cx="8352928" cy="4815825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/>
              <a:t>At least </a:t>
            </a:r>
            <a:r>
              <a:rPr lang="en-US" b="1" u="sng" dirty="0">
                <a:solidFill>
                  <a:srgbClr val="C00000"/>
                </a:solidFill>
              </a:rPr>
              <a:t>2 months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before the meeting in question if translation is </a:t>
            </a:r>
            <a:r>
              <a:rPr lang="en-US" dirty="0" smtClean="0"/>
              <a:t>requested.</a:t>
            </a:r>
            <a:endParaRPr lang="en-US" dirty="0"/>
          </a:p>
          <a:p>
            <a:pPr lvl="1">
              <a:buFontTx/>
              <a:buChar char="-"/>
            </a:pPr>
            <a:r>
              <a:rPr lang="en-US" sz="2400" dirty="0"/>
              <a:t>Contributions received less than two months (but not less than 12 days) before cannot (guaranteed to) be translated.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At </a:t>
            </a:r>
            <a:r>
              <a:rPr lang="en-US" dirty="0"/>
              <a:t>least </a:t>
            </a:r>
            <a:r>
              <a:rPr lang="en-US" b="1" u="sng" dirty="0">
                <a:solidFill>
                  <a:srgbClr val="C00000"/>
                </a:solidFill>
              </a:rPr>
              <a:t>12 calendar days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before the meeting in question if </a:t>
            </a:r>
            <a:r>
              <a:rPr lang="en-US" b="1" dirty="0"/>
              <a:t>no translation </a:t>
            </a:r>
            <a:r>
              <a:rPr lang="en-US" dirty="0" smtClean="0"/>
              <a:t>required.</a:t>
            </a:r>
            <a:endParaRPr lang="en-US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Contributions </a:t>
            </a:r>
            <a:r>
              <a:rPr lang="en-US" dirty="0"/>
              <a:t>received less than </a:t>
            </a:r>
            <a:r>
              <a:rPr lang="en-US" b="1" u="sng" dirty="0">
                <a:solidFill>
                  <a:srgbClr val="C00000"/>
                </a:solidFill>
              </a:rPr>
              <a:t>12 days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/>
              <a:t>before the meeting </a:t>
            </a:r>
            <a:r>
              <a:rPr lang="en-US" u="sng" dirty="0"/>
              <a:t>will not appear</a:t>
            </a:r>
            <a:r>
              <a:rPr lang="en-US" dirty="0"/>
              <a:t> on the agenda and will be held for the next meeting 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012232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2842485"/>
            <a:ext cx="8064500" cy="954107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altLang="ja-JP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>We look forward to your contributions</a:t>
            </a:r>
            <a:br>
              <a:rPr lang="en-US" altLang="ja-JP" sz="24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</a:br>
            <a:r>
              <a:rPr lang="en-US" altLang="ja-JP" sz="1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  <a:t/>
            </a:r>
            <a:br>
              <a:rPr lang="en-US" altLang="ja-JP" sz="1600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ＭＳ Ｐゴシック" pitchFamily="50" charset="-128"/>
              </a:rPr>
            </a:br>
            <a:r>
              <a:rPr lang="en-US" altLang="ja-JP" sz="1600" b="0" dirty="0">
                <a:solidFill>
                  <a:srgbClr val="002060"/>
                </a:solidFill>
                <a:ea typeface="ＭＳ Ｐゴシック" pitchFamily="50" charset="-128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176685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052737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The importance of contributions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5214" y="2204864"/>
            <a:ext cx="7775575" cy="3672408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Contributions provide the vital “fuel” to the work of </a:t>
            </a:r>
            <a:r>
              <a:rPr lang="en-US" sz="2000" dirty="0" smtClean="0"/>
              <a:t>Study Group 17.</a:t>
            </a: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Well-written and well-structured </a:t>
            </a:r>
            <a:r>
              <a:rPr lang="en-US" sz="2000" dirty="0" smtClean="0"/>
              <a:t>contributions </a:t>
            </a:r>
            <a:r>
              <a:rPr lang="en-US" sz="2000" dirty="0"/>
              <a:t>are essential to the success of Study </a:t>
            </a:r>
            <a:r>
              <a:rPr lang="en-US" sz="2000" dirty="0" smtClean="0"/>
              <a:t>Group 17 work </a:t>
            </a:r>
            <a:r>
              <a:rPr lang="en-US" sz="2000" dirty="0" err="1" smtClean="0"/>
              <a:t>programme</a:t>
            </a:r>
            <a:r>
              <a:rPr lang="en-US" sz="2000" dirty="0" smtClean="0"/>
              <a:t>.</a:t>
            </a: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Our collaborative work towards global ICT </a:t>
            </a:r>
            <a:r>
              <a:rPr lang="en-US" sz="2000" dirty="0" smtClean="0"/>
              <a:t>security standards </a:t>
            </a:r>
            <a:r>
              <a:rPr lang="en-US" sz="2000" dirty="0"/>
              <a:t>depends wholly on the timely submission of relevant, quality contributions by delegates to the </a:t>
            </a:r>
            <a:r>
              <a:rPr lang="en-US" sz="2000" dirty="0" smtClean="0"/>
              <a:t>ITU-T SG17.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46662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4568" y="836712"/>
            <a:ext cx="8064500" cy="584775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Contributions can </a:t>
            </a:r>
            <a:r>
              <a:rPr lang="en-US" sz="3200" dirty="0" smtClean="0"/>
              <a:t>address topics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8" y="2060848"/>
            <a:ext cx="8208912" cy="4608512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within the </a:t>
            </a:r>
            <a:r>
              <a:rPr lang="en-GB" sz="2000" u="sng" dirty="0">
                <a:hlinkClick r:id="rId3"/>
              </a:rPr>
              <a:t>mandate of Study Group 17</a:t>
            </a:r>
            <a:r>
              <a:rPr lang="en-US" sz="2000" dirty="0" smtClean="0"/>
              <a:t>, or related to the </a:t>
            </a:r>
            <a:r>
              <a:rPr lang="en-GB" sz="2000" dirty="0">
                <a:hlinkClick r:id="rId4"/>
              </a:rPr>
              <a:t>Questions under </a:t>
            </a:r>
            <a:r>
              <a:rPr lang="en-GB" sz="2000" dirty="0" smtClean="0">
                <a:hlinkClick r:id="rId4"/>
              </a:rPr>
              <a:t>study</a:t>
            </a:r>
            <a:endParaRPr lang="en-GB" sz="2000" dirty="0" smtClean="0"/>
          </a:p>
          <a:p>
            <a:pPr algn="l"/>
            <a:endParaRPr lang="en-GB" sz="2000" dirty="0" smtClean="0"/>
          </a:p>
          <a:p>
            <a:pPr algn="l"/>
            <a:r>
              <a:rPr lang="en-GB" sz="2000" dirty="0" smtClean="0"/>
              <a:t>Such as </a:t>
            </a:r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 smtClean="0"/>
              <a:t>Inputs/comments </a:t>
            </a:r>
            <a:r>
              <a:rPr lang="en-GB" sz="2000" dirty="0"/>
              <a:t>against SG17 study items and </a:t>
            </a:r>
            <a:r>
              <a:rPr lang="en-GB" sz="2000" dirty="0">
                <a:hlinkClick r:id="rId5"/>
              </a:rPr>
              <a:t>work items under development</a:t>
            </a:r>
            <a:r>
              <a:rPr lang="en-GB" sz="2000" dirty="0"/>
              <a:t>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New work item proposals.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Organization and working methods of SG17.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GB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GB" sz="2000" dirty="0"/>
              <a:t>Material for information or for discussion</a:t>
            </a:r>
            <a:r>
              <a:rPr lang="en-GB" sz="2000" dirty="0" smtClean="0"/>
              <a:t>.</a:t>
            </a:r>
          </a:p>
          <a:p>
            <a:pPr algn="l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149470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106" y="908720"/>
            <a:ext cx="8064500" cy="156966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SG17 is interested in receiving Contributions from developing countries, which address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996952"/>
            <a:ext cx="7775575" cy="3384376"/>
          </a:xfrm>
        </p:spPr>
        <p:txBody>
          <a:bodyPr/>
          <a:lstStyle/>
          <a:p>
            <a:pPr marL="342900" indent="-342900" algn="l" fontAlgn="auto">
              <a:buFont typeface="Arial" pitchFamily="34" charset="0"/>
              <a:buChar char="•"/>
            </a:pPr>
            <a:r>
              <a:rPr lang="en-US" sz="2000" dirty="0"/>
              <a:t>Experiences and best practices of developing countries in the implementation of security standards;</a:t>
            </a:r>
            <a:br>
              <a:rPr lang="en-US" sz="2000" dirty="0"/>
            </a:br>
            <a:endParaRPr lang="en-US" sz="2000" dirty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US" sz="2000" dirty="0"/>
              <a:t>Review, and comments on existing ITU-T security Recommendations, or inputs to the current work items under study of </a:t>
            </a:r>
            <a:r>
              <a:rPr lang="en-US" sz="2000" dirty="0" smtClean="0"/>
              <a:t>SG17;</a:t>
            </a:r>
            <a:endParaRPr lang="en-US" sz="2000" dirty="0"/>
          </a:p>
          <a:p>
            <a:pPr marL="342900" indent="-342900" algn="l" fontAlgn="auto">
              <a:buFont typeface="Arial" pitchFamily="34" charset="0"/>
              <a:buChar char="•"/>
            </a:pPr>
            <a:endParaRPr lang="en-US" sz="2000" dirty="0" smtClean="0"/>
          </a:p>
          <a:p>
            <a:pPr marL="342900" indent="-342900" algn="l" fontAlgn="auto">
              <a:buFont typeface="Arial" pitchFamily="34" charset="0"/>
              <a:buChar char="•"/>
            </a:pPr>
            <a:r>
              <a:rPr lang="en-US" sz="2000" dirty="0" smtClean="0"/>
              <a:t>Requirements/needs </a:t>
            </a:r>
            <a:r>
              <a:rPr lang="en-US" sz="2000" dirty="0"/>
              <a:t>from developing countries for </a:t>
            </a:r>
            <a:r>
              <a:rPr lang="en-US" sz="2000" dirty="0" smtClean="0"/>
              <a:t>new technical </a:t>
            </a:r>
            <a:r>
              <a:rPr lang="en-US" sz="2000" dirty="0"/>
              <a:t>security </a:t>
            </a:r>
            <a:r>
              <a:rPr lang="en-US" sz="2000" dirty="0" smtClean="0"/>
              <a:t>standards.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200450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662500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Suggested Areas of </a:t>
            </a:r>
            <a:r>
              <a:rPr lang="en-US" sz="3200" dirty="0" smtClean="0"/>
              <a:t>Focus</a:t>
            </a:r>
            <a:br>
              <a:rPr lang="en-US" sz="3200" dirty="0" smtClean="0"/>
            </a:br>
            <a:r>
              <a:rPr lang="en-US" sz="1600" smtClean="0"/>
              <a:t>(the listed </a:t>
            </a:r>
            <a:r>
              <a:rPr lang="en-US" sz="1600" dirty="0" smtClean="0"/>
              <a:t>items below from the 2014-09 ITU Security workshop do not necessarily constitute SG17 work items)</a:t>
            </a:r>
            <a:endParaRPr lang="en-US" altLang="ja-JP" sz="16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1988840"/>
            <a:ext cx="8784975" cy="4392488"/>
          </a:xfrm>
        </p:spPr>
        <p:txBody>
          <a:bodyPr/>
          <a:lstStyle/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1800" dirty="0"/>
              <a:t>Spam (in Q5/17)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Identity management for mobile financial transactions (in Q10/17)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e-health security (in Q9/17)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Cloud computing security (in Q8/17)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Big data security (in Q8/17)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Personal data protection and privacy (in Qs 3, 5, 8, 10, 11/17)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Critical information infrastructure security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Smart grid security (in Q6/17)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Internet of Things (</a:t>
            </a:r>
            <a:r>
              <a:rPr lang="en-US" sz="1800" dirty="0" err="1"/>
              <a:t>IoT</a:t>
            </a:r>
            <a:r>
              <a:rPr lang="en-US" sz="1800" dirty="0"/>
              <a:t>) security (in Q6/17)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Exchange of cybersecurity information (in Q4/17)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Directory and PKI (in Q11/17)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Information security management (in Q3/17)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1800" dirty="0"/>
              <a:t> Security architecture provisions for end users (in Q2/17) </a:t>
            </a:r>
          </a:p>
        </p:txBody>
      </p:sp>
    </p:spTree>
    <p:extLst>
      <p:ext uri="{BB962C8B-B14F-4D97-AF65-F5344CB8AC3E}">
        <p14:creationId xmlns:p14="http://schemas.microsoft.com/office/powerpoint/2010/main" val="1357779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836712"/>
            <a:ext cx="8064500" cy="1569660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 smtClean="0"/>
              <a:t>Submission of contributions to SG17 is discouraged</a:t>
            </a:r>
            <a:br>
              <a:rPr lang="en-US" sz="3200" dirty="0" smtClean="0"/>
            </a:br>
            <a:r>
              <a:rPr lang="en-US" sz="3200" dirty="0" smtClean="0"/>
              <a:t>which addresses</a:t>
            </a:r>
            <a:endParaRPr lang="en-US" altLang="ja-JP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4569" y="2852936"/>
            <a:ext cx="8784975" cy="3528392"/>
          </a:xfrm>
        </p:spPr>
        <p:txBody>
          <a:bodyPr/>
          <a:lstStyle/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smtClean="0"/>
              <a:t> issues outside the remit of ITU;</a:t>
            </a:r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endParaRPr lang="en-US" sz="2000" dirty="0" smtClean="0"/>
          </a:p>
          <a:p>
            <a:pPr algn="l">
              <a:spcBef>
                <a:spcPts val="300"/>
              </a:spcBef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/>
              <a:t> </a:t>
            </a:r>
            <a:r>
              <a:rPr lang="en-US" sz="2000" dirty="0" smtClean="0"/>
              <a:t>topics not in scope of Study Group 17.</a:t>
            </a:r>
          </a:p>
        </p:txBody>
      </p:sp>
    </p:spTree>
    <p:extLst>
      <p:ext uri="{BB962C8B-B14F-4D97-AF65-F5344CB8AC3E}">
        <p14:creationId xmlns:p14="http://schemas.microsoft.com/office/powerpoint/2010/main" val="5727978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9129685" y="6381751"/>
            <a:ext cx="325730" cy="246221"/>
          </a:xfrm>
        </p:spPr>
        <p:txBody>
          <a:bodyPr/>
          <a:lstStyle/>
          <a:p>
            <a:fld id="{656E468B-CF72-4A0C-8506-2F8B6F389524}" type="slidenum">
              <a:rPr lang="ja-JP" altLang="en-US" smtClean="0">
                <a:ea typeface="ＭＳ Ｐゴシック" pitchFamily="34" charset="-128"/>
              </a:rPr>
              <a:pPr/>
              <a:t>8</a:t>
            </a:fld>
            <a:endParaRPr lang="en-US" altLang="ja-JP" dirty="0" smtClean="0">
              <a:ea typeface="ＭＳ Ｐゴシック" pitchFamily="34" charset="-128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5213" y="2852739"/>
            <a:ext cx="7772400" cy="1152525"/>
          </a:xfrm>
        </p:spPr>
        <p:txBody>
          <a:bodyPr/>
          <a:lstStyle/>
          <a:p>
            <a:pPr algn="ctr">
              <a:buNone/>
            </a:pPr>
            <a:r>
              <a:rPr lang="en-GB" sz="4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Backup material</a:t>
            </a:r>
            <a:endParaRPr lang="en-US" altLang="ja-JP" sz="4400" i="1" dirty="0">
              <a:solidFill>
                <a:schemeClr val="tx2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6888990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70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20552" y="1268760"/>
            <a:ext cx="8064500" cy="1077218"/>
          </a:xfrm>
        </p:spPr>
        <p:txBody>
          <a:bodyPr/>
          <a:lstStyle/>
          <a:p>
            <a:pPr>
              <a:spcBef>
                <a:spcPct val="50000"/>
              </a:spcBef>
              <a:defRPr/>
            </a:pPr>
            <a:r>
              <a:rPr lang="en-US" sz="3200" dirty="0"/>
              <a:t>Where to find information on submitting contributions to ITU-T</a:t>
            </a:r>
            <a:endParaRPr lang="en-US" altLang="ja-JP" sz="3200" dirty="0">
              <a:effectLst>
                <a:outerShdw blurRad="38100" dist="38100" dir="2700000" algn="tl">
                  <a:srgbClr val="C0C0C0"/>
                </a:outerShdw>
              </a:effectLst>
              <a:ea typeface="ＭＳ Ｐゴシック" pitchFamily="50" charset="-128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36577" y="2852936"/>
            <a:ext cx="7775575" cy="3528392"/>
          </a:xfrm>
        </p:spPr>
        <p:txBody>
          <a:bodyPr/>
          <a:lstStyle/>
          <a:p>
            <a:pPr marL="342900" indent="-342900" algn="l">
              <a:buFont typeface="Arial" pitchFamily="34" charset="0"/>
              <a:buChar char="•"/>
            </a:pPr>
            <a:r>
              <a:rPr lang="en-US" sz="2000" dirty="0"/>
              <a:t>General directives on the preparation and submission of contributions are set out in the ITU-T A-series Recommendations.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dirty="0">
                <a:hlinkClick r:id="rId3"/>
              </a:rPr>
              <a:t>Rec. ITU-T A.1</a:t>
            </a:r>
            <a:r>
              <a:rPr lang="en-US" sz="2000" dirty="0"/>
              <a:t> covers the submission and processing of contributions, i.e. deadlines, posting, patent/licensing declarations.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dirty="0"/>
          </a:p>
          <a:p>
            <a:pPr marL="342900" indent="-342900" algn="l">
              <a:buFont typeface="Arial" pitchFamily="34" charset="0"/>
              <a:buChar char="•"/>
            </a:pPr>
            <a:r>
              <a:rPr lang="en-US" sz="2000" b="1" dirty="0">
                <a:hlinkClick r:id="rId4"/>
              </a:rPr>
              <a:t>Rec. ITU-T A.2</a:t>
            </a:r>
            <a:r>
              <a:rPr lang="en-US" sz="2000" dirty="0"/>
              <a:t>, including its </a:t>
            </a:r>
            <a:r>
              <a:rPr lang="en-US" sz="2000" b="1" dirty="0"/>
              <a:t>Appendix, </a:t>
            </a:r>
            <a:r>
              <a:rPr lang="en-US" sz="2000" dirty="0"/>
              <a:t>provides guidelines on content, mechanics and formatting.</a:t>
            </a:r>
          </a:p>
          <a:p>
            <a:pPr marL="342900" indent="-342900" algn="l">
              <a:buFont typeface="Arial" pitchFamily="34" charset="0"/>
              <a:buChar char="•"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2623589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ITU-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0000"/>
        </a:solidFill>
        <a:ln w="76200" cap="flat" cmpd="sng" algn="ctr">
          <a:solidFill>
            <a:srgbClr val="B2B2B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tx1"/>
          </a:buClr>
          <a:buSzTx/>
          <a:buFont typeface="Arial" pitchFamily="34" charset="0"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F880C2705EEA489324CA77B38B90E5" ma:contentTypeVersion="3" ma:contentTypeDescription="Create a new document." ma:contentTypeScope="" ma:versionID="f68cb056260a401408c5659fa1f4d7b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9dd530e3df1f86ebe7020055b57088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37E8ABA1-F8E9-4E33-BB2C-85B9231C7ED9}"/>
</file>

<file path=customXml/itemProps2.xml><?xml version="1.0" encoding="utf-8"?>
<ds:datastoreItem xmlns:ds="http://schemas.openxmlformats.org/officeDocument/2006/customXml" ds:itemID="{6ECCDDA5-82FD-455B-AF85-C1251DAE71A5}"/>
</file>

<file path=customXml/itemProps3.xml><?xml version="1.0" encoding="utf-8"?>
<ds:datastoreItem xmlns:ds="http://schemas.openxmlformats.org/officeDocument/2006/customXml" ds:itemID="{1BCE156E-70C9-4D21-93F7-4861E83C442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15257</TotalTime>
  <Words>972</Words>
  <Application>Microsoft Office PowerPoint</Application>
  <PresentationFormat>A4 Paper (210x297 mm)</PresentationFormat>
  <Paragraphs>164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ＭＳ Ｐゴシック</vt:lpstr>
      <vt:lpstr>Univers</vt:lpstr>
      <vt:lpstr>Zurich BT</vt:lpstr>
      <vt:lpstr>Arial</vt:lpstr>
      <vt:lpstr>Times New Roman</vt:lpstr>
      <vt:lpstr>Verdana</vt:lpstr>
      <vt:lpstr>Wingdings</vt:lpstr>
      <vt:lpstr>ITU-e</vt:lpstr>
      <vt:lpstr>Presentation of  contributions to ITU-T SG17: Guidelines </vt:lpstr>
      <vt:lpstr>PowerPoint Presentation</vt:lpstr>
      <vt:lpstr>The importance of contributions</vt:lpstr>
      <vt:lpstr>Contributions can address topics</vt:lpstr>
      <vt:lpstr>SG17 is interested in receiving Contributions from developing countries, which address</vt:lpstr>
      <vt:lpstr>Suggested Areas of Focus (the listed items below from the 2014-09 ITU Security workshop do not necessarily constitute SG17 work items)</vt:lpstr>
      <vt:lpstr>Submission of contributions to SG17 is discouraged which addresses</vt:lpstr>
      <vt:lpstr>PowerPoint Presentation</vt:lpstr>
      <vt:lpstr>Where to find information on submitting contributions to ITU-T</vt:lpstr>
      <vt:lpstr>Contributions should be concise and universal</vt:lpstr>
      <vt:lpstr>What should not be  submitted or included</vt:lpstr>
      <vt:lpstr>    Detailed guidelines:  Structure and Content </vt:lpstr>
      <vt:lpstr>Length of contributions</vt:lpstr>
      <vt:lpstr>Contribution content and structure </vt:lpstr>
      <vt:lpstr>Heading and Abstract</vt:lpstr>
      <vt:lpstr>Rationale or Discussion </vt:lpstr>
      <vt:lpstr>Proposal - Conclusion</vt:lpstr>
      <vt:lpstr>Supplementary Sections</vt:lpstr>
      <vt:lpstr>Mechanics and Format </vt:lpstr>
      <vt:lpstr>Mechanics and Format (cont’d) </vt:lpstr>
      <vt:lpstr>Submission of Contributions:  Timing</vt:lpstr>
      <vt:lpstr>How to submit a contribution</vt:lpstr>
      <vt:lpstr>When to submit a contribution</vt:lpstr>
      <vt:lpstr>We look forward to your contributions  Thank you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Presentation</dc:title>
  <dc:creator>Robert Shaw</dc:creator>
  <cp:lastModifiedBy>Euchner, Martin</cp:lastModifiedBy>
  <cp:revision>536</cp:revision>
  <cp:lastPrinted>2001-11-25T13:41:09Z</cp:lastPrinted>
  <dcterms:created xsi:type="dcterms:W3CDTF">2006-05-30T12:53:59Z</dcterms:created>
  <dcterms:modified xsi:type="dcterms:W3CDTF">2015-04-15T09:40:10Z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0x01010066F880C2705EEA489324CA77B38B90E5</vt:lpwstr>
  </property>
</Properties>
</file>