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s/slide85.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49.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61.xml" ContentType="application/vnd.openxmlformats-officedocument.presentationml.slide+xml"/>
  <Override PartName="/ppt/slides/slide60.xml" ContentType="application/vnd.openxmlformats-officedocument.presentationml.slide+xml"/>
  <Override PartName="/ppt/slides/slide59.xml" ContentType="application/vnd.openxmlformats-officedocument.presentationml.slide+xml"/>
  <Override PartName="/ppt/slides/slide58.xml" ContentType="application/vnd.openxmlformats-officedocument.presentationml.slide+xml"/>
  <Override PartName="/ppt/slides/slide57.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37.xml" ContentType="application/vnd.openxmlformats-officedocument.presentationml.slide+xml"/>
  <Override PartName="/ppt/slides/slide84.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94.xml" ContentType="application/vnd.openxmlformats-officedocument.presentationml.slide+xml"/>
  <Override PartName="/ppt/slides/slide83.xml" ContentType="application/vnd.openxmlformats-officedocument.presentationml.slide+xml"/>
  <Override PartName="/ppt/slides/slide82.xml" ContentType="application/vnd.openxmlformats-officedocument.presentationml.slide+xml"/>
  <Override PartName="/ppt/slides/slide81.xml" ContentType="application/vnd.openxmlformats-officedocument.presentationml.slide+xml"/>
  <Override PartName="/ppt/slides/slide80.xml" ContentType="application/vnd.openxmlformats-officedocument.presentationml.slide+xml"/>
  <Override PartName="/ppt/slides/slide93.xml" ContentType="application/vnd.openxmlformats-officedocument.presentationml.slide+xml"/>
  <Override PartName="/ppt/slides/slide92.xml" ContentType="application/vnd.openxmlformats-officedocument.presentationml.slide+xml"/>
  <Override PartName="/ppt/slides/slide91.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79.xml" ContentType="application/vnd.openxmlformats-officedocument.presentationml.slide+xml"/>
  <Override PartName="/ppt/slides/slide78.xml" ContentType="application/vnd.openxmlformats-officedocument.presentationml.slide+xml"/>
  <Override PartName="/ppt/slides/slide77.xml" ContentType="application/vnd.openxmlformats-officedocument.presentationml.slide+xml"/>
  <Override PartName="/ppt/slides/slide69.xml" ContentType="application/vnd.openxmlformats-officedocument.presentationml.slide+xml"/>
  <Override PartName="/ppt/slides/slide68.xml" ContentType="application/vnd.openxmlformats-officedocument.presentationml.slide+xml"/>
  <Override PartName="/ppt/slides/slide67.xml" ContentType="application/vnd.openxmlformats-officedocument.presentationml.slide+xml"/>
  <Override PartName="/ppt/slides/slide66.xml" ContentType="application/vnd.openxmlformats-officedocument.presentationml.slide+xml"/>
  <Override PartName="/ppt/slides/slide65.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6.xml" ContentType="application/vnd.openxmlformats-officedocument.presentationml.slide+xml"/>
  <Override PartName="/ppt/slides/slide75.xml" ContentType="application/vnd.openxmlformats-officedocument.presentationml.slide+xml"/>
  <Override PartName="/ppt/slides/slide74.xml" ContentType="application/vnd.openxmlformats-officedocument.presentationml.slide+xml"/>
  <Override PartName="/ppt/slides/slide73.xml" ContentType="application/vnd.openxmlformats-officedocument.presentationml.slide+xml"/>
  <Override PartName="/ppt/slides/slide32.xml" ContentType="application/vnd.openxmlformats-officedocument.presentationml.slide+xml"/>
  <Override PartName="/ppt/slides/slide36.xml" ContentType="application/vnd.openxmlformats-officedocument.presentationml.slide+xml"/>
  <Override PartName="/ppt/slides/slide30.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31.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25.xml" ContentType="application/vnd.openxmlformats-officedocument.presentationml.slide+xml"/>
  <Override PartName="/ppt/slides/slide17.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1.xml" ContentType="application/vnd.openxmlformats-officedocument.presentationml.slide+xml"/>
  <Override PartName="/ppt/slides/slide24.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Slides/notesSlide7.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1.xml" ContentType="application/vnd.openxmlformats-officedocument.presentationml.notesSlide+xml"/>
  <Override PartName="/ppt/notesSlides/notesSlide8.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handoutMasters/handoutMaster1.xml" ContentType="application/vnd.openxmlformats-officedocument.presentationml.handout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96"/>
  </p:notesMasterIdLst>
  <p:handoutMasterIdLst>
    <p:handoutMasterId r:id="rId97"/>
  </p:handoutMasterIdLst>
  <p:sldIdLst>
    <p:sldId id="359" r:id="rId2"/>
    <p:sldId id="360" r:id="rId3"/>
    <p:sldId id="399" r:id="rId4"/>
    <p:sldId id="400" r:id="rId5"/>
    <p:sldId id="401" r:id="rId6"/>
    <p:sldId id="402" r:id="rId7"/>
    <p:sldId id="405" r:id="rId8"/>
    <p:sldId id="361" r:id="rId9"/>
    <p:sldId id="548" r:id="rId10"/>
    <p:sldId id="406" r:id="rId11"/>
    <p:sldId id="362" r:id="rId12"/>
    <p:sldId id="467" r:id="rId13"/>
    <p:sldId id="407" r:id="rId14"/>
    <p:sldId id="442" r:id="rId15"/>
    <p:sldId id="484" r:id="rId16"/>
    <p:sldId id="453" r:id="rId17"/>
    <p:sldId id="412" r:id="rId18"/>
    <p:sldId id="413" r:id="rId19"/>
    <p:sldId id="486" r:id="rId20"/>
    <p:sldId id="517" r:id="rId21"/>
    <p:sldId id="485" r:id="rId22"/>
    <p:sldId id="516" r:id="rId23"/>
    <p:sldId id="513" r:id="rId24"/>
    <p:sldId id="454" r:id="rId25"/>
    <p:sldId id="417" r:id="rId26"/>
    <p:sldId id="418" r:id="rId27"/>
    <p:sldId id="419" r:id="rId28"/>
    <p:sldId id="420" r:id="rId29"/>
    <p:sldId id="455" r:id="rId30"/>
    <p:sldId id="421" r:id="rId31"/>
    <p:sldId id="446" r:id="rId32"/>
    <p:sldId id="475" r:id="rId33"/>
    <p:sldId id="423" r:id="rId34"/>
    <p:sldId id="549" r:id="rId35"/>
    <p:sldId id="456" r:id="rId36"/>
    <p:sldId id="481" r:id="rId37"/>
    <p:sldId id="547" r:id="rId38"/>
    <p:sldId id="457" r:id="rId39"/>
    <p:sldId id="458" r:id="rId40"/>
    <p:sldId id="387" r:id="rId41"/>
    <p:sldId id="425" r:id="rId42"/>
    <p:sldId id="427" r:id="rId43"/>
    <p:sldId id="474" r:id="rId44"/>
    <p:sldId id="431" r:id="rId45"/>
    <p:sldId id="388" r:id="rId46"/>
    <p:sldId id="476" r:id="rId47"/>
    <p:sldId id="479" r:id="rId48"/>
    <p:sldId id="482" r:id="rId49"/>
    <p:sldId id="480" r:id="rId50"/>
    <p:sldId id="436" r:id="rId51"/>
    <p:sldId id="464" r:id="rId52"/>
    <p:sldId id="466" r:id="rId53"/>
    <p:sldId id="477" r:id="rId54"/>
    <p:sldId id="465" r:id="rId55"/>
    <p:sldId id="478" r:id="rId56"/>
    <p:sldId id="438" r:id="rId57"/>
    <p:sldId id="545" r:id="rId58"/>
    <p:sldId id="408" r:id="rId59"/>
    <p:sldId id="392" r:id="rId60"/>
    <p:sldId id="393" r:id="rId61"/>
    <p:sldId id="444" r:id="rId62"/>
    <p:sldId id="440" r:id="rId63"/>
    <p:sldId id="409" r:id="rId64"/>
    <p:sldId id="441" r:id="rId65"/>
    <p:sldId id="543" r:id="rId66"/>
    <p:sldId id="410" r:id="rId67"/>
    <p:sldId id="358" r:id="rId68"/>
    <p:sldId id="518" r:id="rId69"/>
    <p:sldId id="519" r:id="rId70"/>
    <p:sldId id="520" r:id="rId71"/>
    <p:sldId id="521" r:id="rId72"/>
    <p:sldId id="522" r:id="rId73"/>
    <p:sldId id="523" r:id="rId74"/>
    <p:sldId id="524" r:id="rId75"/>
    <p:sldId id="525" r:id="rId76"/>
    <p:sldId id="526" r:id="rId77"/>
    <p:sldId id="527" r:id="rId78"/>
    <p:sldId id="528" r:id="rId79"/>
    <p:sldId id="529" r:id="rId80"/>
    <p:sldId id="530" r:id="rId81"/>
    <p:sldId id="531" r:id="rId82"/>
    <p:sldId id="532" r:id="rId83"/>
    <p:sldId id="544" r:id="rId84"/>
    <p:sldId id="533" r:id="rId85"/>
    <p:sldId id="534" r:id="rId86"/>
    <p:sldId id="535" r:id="rId87"/>
    <p:sldId id="536" r:id="rId88"/>
    <p:sldId id="537" r:id="rId89"/>
    <p:sldId id="538" r:id="rId90"/>
    <p:sldId id="539" r:id="rId91"/>
    <p:sldId id="540" r:id="rId92"/>
    <p:sldId id="541" r:id="rId93"/>
    <p:sldId id="542" r:id="rId94"/>
    <p:sldId id="546" r:id="rId95"/>
  </p:sldIdLst>
  <p:sldSz cx="9144000" cy="6858000" type="screen4x3"/>
  <p:notesSz cx="6669088" cy="9928225"/>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0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2932E9"/>
    <a:srgbClr val="151ECD"/>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463" autoAdjust="0"/>
    <p:restoredTop sz="94394" autoAdjust="0"/>
  </p:normalViewPr>
  <p:slideViewPr>
    <p:cSldViewPr>
      <p:cViewPr varScale="1">
        <p:scale>
          <a:sx n="70" d="100"/>
          <a:sy n="70" d="100"/>
        </p:scale>
        <p:origin x="1908" y="60"/>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80" d="100"/>
        <a:sy n="80" d="100"/>
      </p:scale>
      <p:origin x="0" y="-5082"/>
    </p:cViewPr>
  </p:sorterViewPr>
  <p:notesViewPr>
    <p:cSldViewPr>
      <p:cViewPr varScale="1">
        <p:scale>
          <a:sx n="92" d="100"/>
          <a:sy n="92" d="100"/>
        </p:scale>
        <p:origin x="2826" y="108"/>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customXml" Target="../customXml/item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customXml" Target="../customXml/item2.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handoutMaster" Target="handoutMasters/handoutMaster1.xml"/><Relationship Id="rId104" Type="http://schemas.openxmlformats.org/officeDocument/2006/relationships/customXml" Target="../customXml/item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s>
</file>

<file path=ppt/_rels/viewProps.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slide" Target="slides/slide1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68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ltLang="en-US"/>
          </a:p>
        </p:txBody>
      </p:sp>
      <p:sp>
        <p:nvSpPr>
          <p:cNvPr id="3" name="Date Placeholder 2"/>
          <p:cNvSpPr>
            <a:spLocks noGrp="1"/>
          </p:cNvSpPr>
          <p:nvPr>
            <p:ph type="dt" sz="quarter" idx="1"/>
          </p:nvPr>
        </p:nvSpPr>
        <p:spPr>
          <a:xfrm>
            <a:off x="3778250" y="0"/>
            <a:ext cx="2889250" cy="4968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13EFA207-B5B2-4D50-BC33-738EA2B08FF4}" type="datetimeFigureOut">
              <a:rPr lang="en-US" altLang="en-US"/>
              <a:pPr>
                <a:defRPr/>
              </a:pPr>
              <a:t>09/03/2015</a:t>
            </a:fld>
            <a:endParaRPr lang="en-US" altLang="en-US"/>
          </a:p>
        </p:txBody>
      </p:sp>
      <p:sp>
        <p:nvSpPr>
          <p:cNvPr id="4" name="Footer Placeholder 3"/>
          <p:cNvSpPr>
            <a:spLocks noGrp="1"/>
          </p:cNvSpPr>
          <p:nvPr>
            <p:ph type="ftr" sz="quarter" idx="2"/>
          </p:nvPr>
        </p:nvSpPr>
        <p:spPr>
          <a:xfrm>
            <a:off x="0" y="9429750"/>
            <a:ext cx="2889250" cy="496888"/>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ltLang="en-US"/>
          </a:p>
        </p:txBody>
      </p:sp>
      <p:sp>
        <p:nvSpPr>
          <p:cNvPr id="5" name="Slide Number Placeholder 4"/>
          <p:cNvSpPr>
            <a:spLocks noGrp="1"/>
          </p:cNvSpPr>
          <p:nvPr>
            <p:ph type="sldNum" sz="quarter" idx="3"/>
          </p:nvPr>
        </p:nvSpPr>
        <p:spPr>
          <a:xfrm>
            <a:off x="3778250" y="9429750"/>
            <a:ext cx="2889250" cy="49688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E5344CEF-51E4-4569-BE72-1C42B23D0EDB}" type="slidenum">
              <a:rPr lang="en-US" altLang="en-US"/>
              <a:pPr>
                <a:defRPr/>
              </a:pPr>
              <a:t>‹#›</a:t>
            </a:fld>
            <a:endParaRPr lang="en-US" altLang="en-US"/>
          </a:p>
        </p:txBody>
      </p:sp>
    </p:spTree>
    <p:extLst>
      <p:ext uri="{BB962C8B-B14F-4D97-AF65-F5344CB8AC3E}">
        <p14:creationId xmlns:p14="http://schemas.microsoft.com/office/powerpoint/2010/main" val="1494467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68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panose="020F0502020204030204" pitchFamily="34" charset="0"/>
              </a:defRPr>
            </a:lvl1pPr>
          </a:lstStyle>
          <a:p>
            <a:pPr>
              <a:defRPr/>
            </a:pPr>
            <a:endParaRPr lang="zh-CN" altLang="en-US"/>
          </a:p>
        </p:txBody>
      </p:sp>
      <p:sp>
        <p:nvSpPr>
          <p:cNvPr id="3" name="Date Placeholder 2"/>
          <p:cNvSpPr>
            <a:spLocks noGrp="1"/>
          </p:cNvSpPr>
          <p:nvPr>
            <p:ph type="dt" idx="1"/>
          </p:nvPr>
        </p:nvSpPr>
        <p:spPr>
          <a:xfrm>
            <a:off x="3778250" y="0"/>
            <a:ext cx="2889250" cy="4968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F1259C7D-F813-44F7-8D9A-7F277505F9C3}" type="datetimeFigureOut">
              <a:rPr lang="zh-CN" altLang="en-US"/>
              <a:pPr>
                <a:defRPr/>
              </a:pPr>
              <a:t>2015/3/9</a:t>
            </a:fld>
            <a:endParaRPr lang="en-US" altLang="zh-CN"/>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66750" y="4716463"/>
            <a:ext cx="5335588" cy="4467225"/>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429750"/>
            <a:ext cx="2889250" cy="496888"/>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panose="020F0502020204030204" pitchFamily="34" charset="0"/>
              </a:defRPr>
            </a:lvl1pPr>
          </a:lstStyle>
          <a:p>
            <a:pPr>
              <a:defRPr/>
            </a:pPr>
            <a:endParaRPr lang="zh-CN" altLang="en-US"/>
          </a:p>
        </p:txBody>
      </p:sp>
      <p:sp>
        <p:nvSpPr>
          <p:cNvPr id="7" name="Slide Number Placeholder 6"/>
          <p:cNvSpPr>
            <a:spLocks noGrp="1"/>
          </p:cNvSpPr>
          <p:nvPr>
            <p:ph type="sldNum" sz="quarter" idx="5"/>
          </p:nvPr>
        </p:nvSpPr>
        <p:spPr>
          <a:xfrm>
            <a:off x="3778250" y="9429750"/>
            <a:ext cx="2889250" cy="49688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7995FCDA-198A-4C33-9C09-1E71E40ACD47}" type="slidenum">
              <a:rPr lang="zh-CN" altLang="en-US"/>
              <a:pPr>
                <a:defRPr/>
              </a:pPr>
              <a:t>‹#›</a:t>
            </a:fld>
            <a:endParaRPr lang="en-US" altLang="zh-CN"/>
          </a:p>
        </p:txBody>
      </p:sp>
    </p:spTree>
    <p:extLst>
      <p:ext uri="{BB962C8B-B14F-4D97-AF65-F5344CB8AC3E}">
        <p14:creationId xmlns:p14="http://schemas.microsoft.com/office/powerpoint/2010/main" val="37071725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1"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4652A7F-D63E-457D-832B-0FF36C68FA0E}" type="slidenum">
              <a:rPr lang="en-US" altLang="en-US" smtClean="0">
                <a:latin typeface="Verdana" panose="020B0604030504040204" pitchFamily="34" charset="0"/>
              </a:rPr>
              <a:pPr>
                <a:spcBef>
                  <a:spcPct val="0"/>
                </a:spcBef>
              </a:pPr>
              <a:t>15</a:t>
            </a:fld>
            <a:endParaRPr lang="en-US" altLang="en-US" smtClean="0">
              <a:latin typeface="Verdana" panose="020B0604030504040204" pitchFamily="34" charset="0"/>
            </a:endParaRPr>
          </a:p>
        </p:txBody>
      </p:sp>
    </p:spTree>
    <p:extLst>
      <p:ext uri="{BB962C8B-B14F-4D97-AF65-F5344CB8AC3E}">
        <p14:creationId xmlns:p14="http://schemas.microsoft.com/office/powerpoint/2010/main" val="1650920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1"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A05000D-3F9A-469C-A655-BEBD7A23A154}" type="slidenum">
              <a:rPr lang="en-US" altLang="en-US" smtClean="0">
                <a:latin typeface="Verdana" panose="020B0604030504040204" pitchFamily="34" charset="0"/>
              </a:rPr>
              <a:pPr>
                <a:spcBef>
                  <a:spcPct val="0"/>
                </a:spcBef>
              </a:pPr>
              <a:t>16</a:t>
            </a:fld>
            <a:endParaRPr lang="en-US" altLang="en-US" smtClean="0">
              <a:latin typeface="Verdana" panose="020B0604030504040204" pitchFamily="34" charset="0"/>
            </a:endParaRPr>
          </a:p>
        </p:txBody>
      </p:sp>
    </p:spTree>
    <p:extLst>
      <p:ext uri="{BB962C8B-B14F-4D97-AF65-F5344CB8AC3E}">
        <p14:creationId xmlns:p14="http://schemas.microsoft.com/office/powerpoint/2010/main" val="232670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89C1B69-61B9-4EFB-9AB2-8DC6D5774017}" type="slidenum">
              <a:rPr lang="zh-CN" altLang="en-US" smtClean="0"/>
              <a:pPr>
                <a:spcBef>
                  <a:spcPct val="0"/>
                </a:spcBef>
              </a:pPr>
              <a:t>19</a:t>
            </a:fld>
            <a:endParaRPr lang="en-US" altLang="zh-CN" smtClean="0"/>
          </a:p>
        </p:txBody>
      </p:sp>
    </p:spTree>
    <p:extLst>
      <p:ext uri="{BB962C8B-B14F-4D97-AF65-F5344CB8AC3E}">
        <p14:creationId xmlns:p14="http://schemas.microsoft.com/office/powerpoint/2010/main" val="3675326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DF0197D-C83E-4EE2-9906-E6991AA0DBD5}" type="slidenum">
              <a:rPr lang="zh-CN" altLang="en-US" smtClean="0"/>
              <a:pPr>
                <a:spcBef>
                  <a:spcPct val="0"/>
                </a:spcBef>
              </a:pPr>
              <a:t>41</a:t>
            </a:fld>
            <a:endParaRPr lang="en-US" altLang="zh-CN" smtClean="0"/>
          </a:p>
        </p:txBody>
      </p:sp>
    </p:spTree>
    <p:extLst>
      <p:ext uri="{BB962C8B-B14F-4D97-AF65-F5344CB8AC3E}">
        <p14:creationId xmlns:p14="http://schemas.microsoft.com/office/powerpoint/2010/main" val="943210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5B3D084-6CF4-4F33-89C4-5675990B1FDF}" type="slidenum">
              <a:rPr lang="zh-CN" altLang="en-US" smtClean="0"/>
              <a:pPr>
                <a:spcBef>
                  <a:spcPct val="0"/>
                </a:spcBef>
              </a:pPr>
              <a:t>42</a:t>
            </a:fld>
            <a:endParaRPr lang="en-US" altLang="zh-CN" smtClean="0"/>
          </a:p>
        </p:txBody>
      </p:sp>
    </p:spTree>
    <p:extLst>
      <p:ext uri="{BB962C8B-B14F-4D97-AF65-F5344CB8AC3E}">
        <p14:creationId xmlns:p14="http://schemas.microsoft.com/office/powerpoint/2010/main" val="35529288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63E2022-B27F-47CB-8348-5722A2B7977F}" type="slidenum">
              <a:rPr lang="zh-CN" altLang="en-US" smtClean="0"/>
              <a:pPr>
                <a:spcBef>
                  <a:spcPct val="0"/>
                </a:spcBef>
              </a:pPr>
              <a:t>46</a:t>
            </a:fld>
            <a:endParaRPr lang="en-US" altLang="zh-CN" smtClean="0"/>
          </a:p>
        </p:txBody>
      </p:sp>
    </p:spTree>
    <p:extLst>
      <p:ext uri="{BB962C8B-B14F-4D97-AF65-F5344CB8AC3E}">
        <p14:creationId xmlns:p14="http://schemas.microsoft.com/office/powerpoint/2010/main" val="10338829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9BAFFD1-F29C-45E7-9EF1-5DE61B4C7D2E}" type="slidenum">
              <a:rPr lang="zh-CN" altLang="en-US" smtClean="0"/>
              <a:pPr>
                <a:spcBef>
                  <a:spcPct val="0"/>
                </a:spcBef>
              </a:pPr>
              <a:t>50</a:t>
            </a:fld>
            <a:endParaRPr lang="en-US" altLang="zh-CN" smtClean="0"/>
          </a:p>
        </p:txBody>
      </p:sp>
    </p:spTree>
    <p:extLst>
      <p:ext uri="{BB962C8B-B14F-4D97-AF65-F5344CB8AC3E}">
        <p14:creationId xmlns:p14="http://schemas.microsoft.com/office/powerpoint/2010/main" val="561034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D002573-7A48-4576-A0E8-A354E34AAF97}" type="slidenum">
              <a:rPr lang="zh-CN" altLang="en-US" smtClean="0">
                <a:latin typeface="Calibri" panose="020F0502020204030204" pitchFamily="34" charset="0"/>
              </a:rPr>
              <a:pPr/>
              <a:t>77</a:t>
            </a:fld>
            <a:endParaRPr lang="en-US" altLang="zh-CN" smtClean="0">
              <a:latin typeface="Calibri" panose="020F0502020204030204" pitchFamily="34" charset="0"/>
            </a:endParaRPr>
          </a:p>
        </p:txBody>
      </p:sp>
    </p:spTree>
    <p:extLst>
      <p:ext uri="{BB962C8B-B14F-4D97-AF65-F5344CB8AC3E}">
        <p14:creationId xmlns:p14="http://schemas.microsoft.com/office/powerpoint/2010/main" val="26698673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67625" y="6165850"/>
            <a:ext cx="754063" cy="5635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lvl1pPr>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72162112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2"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67625" y="6165850"/>
            <a:ext cx="754063" cy="5635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9276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40650" y="6165850"/>
            <a:ext cx="522288"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0"/>
            <a:ext cx="9144000" cy="1143000"/>
          </a:xfrm>
        </p:spPr>
        <p:txBody>
          <a:bodyPr>
            <a:normAutofit/>
          </a:bodyPr>
          <a:lstStyle>
            <a:lvl1pPr>
              <a:defRPr sz="3600">
                <a:solidFill>
                  <a:srgbClr val="151ECD"/>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buSzPct val="70000"/>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Slide Number Placeholder 6"/>
          <p:cNvSpPr>
            <a:spLocks noGrp="1"/>
          </p:cNvSpPr>
          <p:nvPr>
            <p:ph type="sldNum" sz="quarter" idx="10"/>
          </p:nvPr>
        </p:nvSpPr>
        <p:spPr/>
        <p:txBody>
          <a:bodyPr/>
          <a:lstStyle>
            <a:lvl1pPr>
              <a:defRPr/>
            </a:lvl1pPr>
          </a:lstStyle>
          <a:p>
            <a:pPr>
              <a:defRPr/>
            </a:pPr>
            <a:fld id="{D0C81943-BDF4-4034-AF79-092B02D96B13}" type="slidenum">
              <a:rPr lang="zh-CN" altLang="en-US"/>
              <a:pPr>
                <a:defRPr/>
              </a:pPr>
              <a:t>‹#›</a:t>
            </a:fld>
            <a:endParaRPr lang="en-US" altLang="zh-CN"/>
          </a:p>
        </p:txBody>
      </p:sp>
      <p:sp>
        <p:nvSpPr>
          <p:cNvPr id="7" name="Footer Placeholder 5"/>
          <p:cNvSpPr>
            <a:spLocks noGrp="1"/>
          </p:cNvSpPr>
          <p:nvPr userDrawn="1">
            <p:ph type="ftr" sz="quarter" idx="11"/>
          </p:nvPr>
        </p:nvSpPr>
        <p:spPr/>
        <p:txBody>
          <a:bodyPr/>
          <a:lstStyle>
            <a:lvl1pPr>
              <a:defRPr/>
            </a:lvl1pPr>
          </a:lstStyle>
          <a:p>
            <a:pPr>
              <a:defRPr/>
            </a:pPr>
            <a:r>
              <a:rPr lang="en-US" altLang="zh-CN"/>
              <a:t>Addressing security challenges on a global scale </a:t>
            </a:r>
          </a:p>
        </p:txBody>
      </p:sp>
      <p:sp>
        <p:nvSpPr>
          <p:cNvPr id="8" name="Date Placeholder 4"/>
          <p:cNvSpPr>
            <a:spLocks noGrp="1"/>
          </p:cNvSpPr>
          <p:nvPr userDrawn="1">
            <p:ph type="dt" sz="half" idx="12"/>
          </p:nvPr>
        </p:nvSpPr>
        <p:spPr/>
        <p:txBody>
          <a:bodyPr/>
          <a:lstStyle>
            <a:lvl1pPr>
              <a:defRPr/>
            </a:lvl1pPr>
          </a:lstStyle>
          <a:p>
            <a:pPr>
              <a:defRPr/>
            </a:pPr>
            <a:fld id="{4295137B-FB23-4724-97C6-867D189C42F2}" type="datetime1">
              <a:rPr lang="en-US" altLang="ko-KR"/>
              <a:pPr>
                <a:defRPr/>
              </a:pPr>
              <a:t>09/03/2015</a:t>
            </a:fld>
            <a:r>
              <a:rPr lang="en-US" altLang="zh-CN"/>
              <a:t>Geneva, 6-7 December 2010</a:t>
            </a:r>
          </a:p>
        </p:txBody>
      </p:sp>
    </p:spTree>
    <p:extLst>
      <p:ext uri="{BB962C8B-B14F-4D97-AF65-F5344CB8AC3E}">
        <p14:creationId xmlns:p14="http://schemas.microsoft.com/office/powerpoint/2010/main" val="1359941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40650" y="6165850"/>
            <a:ext cx="522288"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0"/>
            <a:ext cx="9144000" cy="1143000"/>
          </a:xfrm>
        </p:spPr>
        <p:txBody>
          <a:bodyPr>
            <a:normAutofit/>
          </a:bodyPr>
          <a:lstStyle>
            <a:lvl1pPr>
              <a:defRPr sz="3600">
                <a:solidFill>
                  <a:srgbClr val="151ECD"/>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Slide Number Placeholder 8"/>
          <p:cNvSpPr>
            <a:spLocks noGrp="1"/>
          </p:cNvSpPr>
          <p:nvPr>
            <p:ph type="sldNum" sz="quarter" idx="10"/>
          </p:nvPr>
        </p:nvSpPr>
        <p:spPr/>
        <p:txBody>
          <a:bodyPr/>
          <a:lstStyle>
            <a:lvl1pPr>
              <a:defRPr/>
            </a:lvl1pPr>
          </a:lstStyle>
          <a:p>
            <a:pPr>
              <a:defRPr/>
            </a:pPr>
            <a:fld id="{B7ABEE34-A8C8-4503-8CF2-CE42CD153CE0}" type="slidenum">
              <a:rPr lang="zh-CN" altLang="en-US"/>
              <a:pPr>
                <a:defRPr/>
              </a:pPr>
              <a:t>‹#›</a:t>
            </a:fld>
            <a:endParaRPr lang="en-US" altLang="zh-CN"/>
          </a:p>
        </p:txBody>
      </p:sp>
      <p:sp>
        <p:nvSpPr>
          <p:cNvPr id="9" name="Footer Placeholder 5"/>
          <p:cNvSpPr>
            <a:spLocks noGrp="1"/>
          </p:cNvSpPr>
          <p:nvPr userDrawn="1">
            <p:ph type="ftr" sz="quarter" idx="11"/>
          </p:nvPr>
        </p:nvSpPr>
        <p:spPr/>
        <p:txBody>
          <a:bodyPr/>
          <a:lstStyle>
            <a:lvl1pPr>
              <a:defRPr/>
            </a:lvl1pPr>
          </a:lstStyle>
          <a:p>
            <a:pPr>
              <a:defRPr/>
            </a:pPr>
            <a:r>
              <a:rPr lang="en-US" altLang="zh-CN"/>
              <a:t>Addressing security challenges on a global scale </a:t>
            </a:r>
          </a:p>
        </p:txBody>
      </p:sp>
      <p:sp>
        <p:nvSpPr>
          <p:cNvPr id="10" name="Date Placeholder 4"/>
          <p:cNvSpPr>
            <a:spLocks noGrp="1"/>
          </p:cNvSpPr>
          <p:nvPr userDrawn="1">
            <p:ph type="dt" sz="half" idx="12"/>
          </p:nvPr>
        </p:nvSpPr>
        <p:spPr/>
        <p:txBody>
          <a:bodyPr/>
          <a:lstStyle>
            <a:lvl1pPr>
              <a:defRPr/>
            </a:lvl1pPr>
          </a:lstStyle>
          <a:p>
            <a:pPr>
              <a:defRPr/>
            </a:pPr>
            <a:fld id="{692E02DB-579A-49C0-80BB-A2C76EBD91D8}" type="datetime1">
              <a:rPr lang="en-US" altLang="ko-KR"/>
              <a:pPr>
                <a:defRPr/>
              </a:pPr>
              <a:t>09/03/2015</a:t>
            </a:fld>
            <a:r>
              <a:rPr lang="en-US" altLang="zh-CN"/>
              <a:t>Geneva, 6-7 December 2010</a:t>
            </a:r>
          </a:p>
        </p:txBody>
      </p:sp>
    </p:spTree>
    <p:extLst>
      <p:ext uri="{BB962C8B-B14F-4D97-AF65-F5344CB8AC3E}">
        <p14:creationId xmlns:p14="http://schemas.microsoft.com/office/powerpoint/2010/main" val="3532681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40650" y="6165850"/>
            <a:ext cx="522288"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3"/>
          <p:cNvSpPr>
            <a:spLocks noGrp="1"/>
          </p:cNvSpPr>
          <p:nvPr>
            <p:ph type="sldNum" sz="quarter" idx="10"/>
          </p:nvPr>
        </p:nvSpPr>
        <p:spPr/>
        <p:txBody>
          <a:bodyPr/>
          <a:lstStyle>
            <a:lvl1pPr>
              <a:defRPr/>
            </a:lvl1pPr>
          </a:lstStyle>
          <a:p>
            <a:pPr>
              <a:defRPr/>
            </a:pPr>
            <a:fld id="{93392288-74A7-496D-888F-9FBAF378C5C2}" type="slidenum">
              <a:rPr lang="zh-CN" altLang="en-US"/>
              <a:pPr>
                <a:defRPr/>
              </a:pPr>
              <a:t>‹#›</a:t>
            </a:fld>
            <a:endParaRPr lang="en-US" altLang="zh-CN"/>
          </a:p>
        </p:txBody>
      </p:sp>
      <p:sp>
        <p:nvSpPr>
          <p:cNvPr id="4" name="Footer Placeholder 5"/>
          <p:cNvSpPr>
            <a:spLocks noGrp="1"/>
          </p:cNvSpPr>
          <p:nvPr userDrawn="1">
            <p:ph type="ftr" sz="quarter" idx="11"/>
          </p:nvPr>
        </p:nvSpPr>
        <p:spPr/>
        <p:txBody>
          <a:bodyPr/>
          <a:lstStyle>
            <a:lvl1pPr>
              <a:defRPr/>
            </a:lvl1pPr>
          </a:lstStyle>
          <a:p>
            <a:pPr>
              <a:defRPr/>
            </a:pPr>
            <a:r>
              <a:rPr lang="en-US" altLang="zh-CN"/>
              <a:t>Addressing security challenges on a global scale </a:t>
            </a:r>
          </a:p>
        </p:txBody>
      </p:sp>
      <p:sp>
        <p:nvSpPr>
          <p:cNvPr id="5" name="Date Placeholder 4"/>
          <p:cNvSpPr>
            <a:spLocks noGrp="1"/>
          </p:cNvSpPr>
          <p:nvPr userDrawn="1">
            <p:ph type="dt" sz="half" idx="12"/>
          </p:nvPr>
        </p:nvSpPr>
        <p:spPr/>
        <p:txBody>
          <a:bodyPr/>
          <a:lstStyle>
            <a:lvl1pPr>
              <a:defRPr/>
            </a:lvl1pPr>
          </a:lstStyle>
          <a:p>
            <a:pPr>
              <a:defRPr/>
            </a:pPr>
            <a:fld id="{5DD7CC7C-2763-491D-A6E3-82D679371C8A}" type="datetime1">
              <a:rPr lang="en-US" altLang="ko-KR"/>
              <a:pPr>
                <a:defRPr/>
              </a:pPr>
              <a:t>09/03/2015</a:t>
            </a:fld>
            <a:r>
              <a:rPr lang="en-US" altLang="zh-CN"/>
              <a:t>Geneva, 6-7 December 2010</a:t>
            </a:r>
          </a:p>
        </p:txBody>
      </p:sp>
    </p:spTree>
    <p:extLst>
      <p:ext uri="{BB962C8B-B14F-4D97-AF65-F5344CB8AC3E}">
        <p14:creationId xmlns:p14="http://schemas.microsoft.com/office/powerpoint/2010/main" val="324203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40650" y="6165850"/>
            <a:ext cx="522288"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p:spPr>
        <p:txBody>
          <a:bodyPr anchor="b"/>
          <a:lstStyle>
            <a:lvl1pPr algn="l">
              <a:defRPr sz="2000" b="1">
                <a:solidFill>
                  <a:srgbClr val="151ECD"/>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solidFill>
                  <a:srgbClr val="151ECD"/>
                </a:solidFill>
              </a:defRPr>
            </a:lvl2pPr>
            <a:lvl3pPr>
              <a:defRPr sz="2400">
                <a:solidFill>
                  <a:srgbClr val="151ECD"/>
                </a:solidFill>
              </a:defRPr>
            </a:lvl3pPr>
            <a:lvl4pPr>
              <a:defRPr sz="2000">
                <a:solidFill>
                  <a:srgbClr val="151ECD"/>
                </a:solidFill>
              </a:defRPr>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rgbClr val="151ECD"/>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Slide Number Placeholder 6"/>
          <p:cNvSpPr>
            <a:spLocks noGrp="1"/>
          </p:cNvSpPr>
          <p:nvPr>
            <p:ph type="sldNum" sz="quarter" idx="10"/>
          </p:nvPr>
        </p:nvSpPr>
        <p:spPr/>
        <p:txBody>
          <a:bodyPr/>
          <a:lstStyle>
            <a:lvl1pPr>
              <a:defRPr/>
            </a:lvl1pPr>
          </a:lstStyle>
          <a:p>
            <a:pPr>
              <a:defRPr/>
            </a:pPr>
            <a:fld id="{8269A779-7BA5-4D6F-B335-73EECD74B86A}" type="slidenum">
              <a:rPr lang="zh-CN" altLang="en-US"/>
              <a:pPr>
                <a:defRPr/>
              </a:pPr>
              <a:t>‹#›</a:t>
            </a:fld>
            <a:endParaRPr lang="en-US" altLang="zh-CN"/>
          </a:p>
        </p:txBody>
      </p:sp>
      <p:sp>
        <p:nvSpPr>
          <p:cNvPr id="7" name="Footer Placeholder 5"/>
          <p:cNvSpPr>
            <a:spLocks noGrp="1"/>
          </p:cNvSpPr>
          <p:nvPr userDrawn="1">
            <p:ph type="ftr" sz="quarter" idx="11"/>
          </p:nvPr>
        </p:nvSpPr>
        <p:spPr/>
        <p:txBody>
          <a:bodyPr/>
          <a:lstStyle>
            <a:lvl1pPr>
              <a:defRPr/>
            </a:lvl1pPr>
          </a:lstStyle>
          <a:p>
            <a:pPr>
              <a:defRPr/>
            </a:pPr>
            <a:r>
              <a:rPr lang="en-US" altLang="zh-CN"/>
              <a:t>Addressing security challenges on a global scale </a:t>
            </a:r>
          </a:p>
        </p:txBody>
      </p:sp>
      <p:sp>
        <p:nvSpPr>
          <p:cNvPr id="8" name="Date Placeholder 4"/>
          <p:cNvSpPr>
            <a:spLocks noGrp="1"/>
          </p:cNvSpPr>
          <p:nvPr userDrawn="1">
            <p:ph type="dt" sz="half" idx="12"/>
          </p:nvPr>
        </p:nvSpPr>
        <p:spPr/>
        <p:txBody>
          <a:bodyPr/>
          <a:lstStyle>
            <a:lvl1pPr>
              <a:defRPr/>
            </a:lvl1pPr>
          </a:lstStyle>
          <a:p>
            <a:pPr>
              <a:defRPr/>
            </a:pPr>
            <a:fld id="{F4B15D19-E5A8-41C2-88CA-BBEE5D0A255D}" type="datetime1">
              <a:rPr lang="en-US" altLang="ko-KR"/>
              <a:pPr>
                <a:defRPr/>
              </a:pPr>
              <a:t>09/03/2015</a:t>
            </a:fld>
            <a:r>
              <a:rPr lang="en-US" altLang="zh-CN"/>
              <a:t>Geneva, 6-7 December 2010</a:t>
            </a:r>
          </a:p>
        </p:txBody>
      </p:sp>
    </p:spTree>
    <p:extLst>
      <p:ext uri="{BB962C8B-B14F-4D97-AF65-F5344CB8AC3E}">
        <p14:creationId xmlns:p14="http://schemas.microsoft.com/office/powerpoint/2010/main" val="3673330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40650" y="6165850"/>
            <a:ext cx="522288"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p:spPr>
        <p:txBody>
          <a:bodyPr anchor="b"/>
          <a:lstStyle>
            <a:lvl1pPr algn="l">
              <a:defRPr sz="2000" b="1">
                <a:solidFill>
                  <a:srgbClr val="151ECD"/>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rgbClr val="151ECD"/>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Slide Number Placeholder 6"/>
          <p:cNvSpPr>
            <a:spLocks noGrp="1"/>
          </p:cNvSpPr>
          <p:nvPr>
            <p:ph type="sldNum" sz="quarter" idx="10"/>
          </p:nvPr>
        </p:nvSpPr>
        <p:spPr/>
        <p:txBody>
          <a:bodyPr/>
          <a:lstStyle>
            <a:lvl1pPr>
              <a:defRPr/>
            </a:lvl1pPr>
          </a:lstStyle>
          <a:p>
            <a:pPr>
              <a:defRPr/>
            </a:pPr>
            <a:fld id="{35C0C5F1-F9A4-4421-BC42-A5C21FCE49F3}" type="slidenum">
              <a:rPr lang="zh-CN" altLang="en-US"/>
              <a:pPr>
                <a:defRPr/>
              </a:pPr>
              <a:t>‹#›</a:t>
            </a:fld>
            <a:endParaRPr lang="en-US" altLang="zh-CN"/>
          </a:p>
        </p:txBody>
      </p:sp>
      <p:sp>
        <p:nvSpPr>
          <p:cNvPr id="7" name="Footer Placeholder 5"/>
          <p:cNvSpPr>
            <a:spLocks noGrp="1"/>
          </p:cNvSpPr>
          <p:nvPr userDrawn="1">
            <p:ph type="ftr" sz="quarter" idx="11"/>
          </p:nvPr>
        </p:nvSpPr>
        <p:spPr/>
        <p:txBody>
          <a:bodyPr/>
          <a:lstStyle>
            <a:lvl1pPr>
              <a:defRPr/>
            </a:lvl1pPr>
          </a:lstStyle>
          <a:p>
            <a:pPr>
              <a:defRPr/>
            </a:pPr>
            <a:r>
              <a:rPr lang="en-US" altLang="zh-CN"/>
              <a:t>Addressing security challenges on a global scale </a:t>
            </a:r>
          </a:p>
        </p:txBody>
      </p:sp>
      <p:sp>
        <p:nvSpPr>
          <p:cNvPr id="8" name="Date Placeholder 4"/>
          <p:cNvSpPr>
            <a:spLocks noGrp="1"/>
          </p:cNvSpPr>
          <p:nvPr userDrawn="1">
            <p:ph type="dt" sz="half" idx="12"/>
          </p:nvPr>
        </p:nvSpPr>
        <p:spPr/>
        <p:txBody>
          <a:bodyPr/>
          <a:lstStyle>
            <a:lvl1pPr>
              <a:defRPr/>
            </a:lvl1pPr>
          </a:lstStyle>
          <a:p>
            <a:pPr>
              <a:defRPr/>
            </a:pPr>
            <a:fld id="{949D202D-7D3F-4AF1-B589-EF49EE09690C}" type="datetime1">
              <a:rPr lang="en-US" altLang="ko-KR"/>
              <a:pPr>
                <a:defRPr/>
              </a:pPr>
              <a:t>09/03/2015</a:t>
            </a:fld>
            <a:r>
              <a:rPr lang="en-US" altLang="zh-CN"/>
              <a:t>Geneva, 6-7 December 2010</a:t>
            </a:r>
          </a:p>
        </p:txBody>
      </p:sp>
    </p:spTree>
    <p:extLst>
      <p:ext uri="{BB962C8B-B14F-4D97-AF65-F5344CB8AC3E}">
        <p14:creationId xmlns:p14="http://schemas.microsoft.com/office/powerpoint/2010/main" val="2829227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67625" y="6165850"/>
            <a:ext cx="754063" cy="5635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75405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3"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67625" y="6165850"/>
            <a:ext cx="754063" cy="5635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0"/>
            <a:ext cx="9144000" cy="1143000"/>
          </a:xfrm>
        </p:spPr>
        <p:txBody>
          <a:bodyPr/>
          <a:lstStyle>
            <a:lvl1pPr>
              <a:defRPr>
                <a:solidFill>
                  <a:srgbClr val="151ECD"/>
                </a:solidFill>
              </a:defRPr>
            </a:lvl1pPr>
          </a:lstStyle>
          <a:p>
            <a:endParaRPr lang="en-US" dirty="0"/>
          </a:p>
        </p:txBody>
      </p:sp>
    </p:spTree>
    <p:extLst>
      <p:ext uri="{BB962C8B-B14F-4D97-AF65-F5344CB8AC3E}">
        <p14:creationId xmlns:p14="http://schemas.microsoft.com/office/powerpoint/2010/main" val="2731132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3" name="Picture 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40650" y="6165850"/>
            <a:ext cx="522288"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0"/>
            <a:ext cx="9144000" cy="1143000"/>
          </a:xfrm>
        </p:spPr>
        <p:txBody>
          <a:bodyPr/>
          <a:lstStyle>
            <a:lvl1pPr>
              <a:defRPr>
                <a:solidFill>
                  <a:srgbClr val="151ECD"/>
                </a:solidFill>
              </a:defRPr>
            </a:lvl1pPr>
          </a:lstStyle>
          <a:p>
            <a:endParaRPr lang="en-US" dirty="0"/>
          </a:p>
        </p:txBody>
      </p:sp>
      <p:sp>
        <p:nvSpPr>
          <p:cNvPr id="4" name="Slide Number Placeholder 5"/>
          <p:cNvSpPr>
            <a:spLocks noGrp="1"/>
          </p:cNvSpPr>
          <p:nvPr>
            <p:ph type="sldNum" sz="quarter" idx="10"/>
          </p:nvPr>
        </p:nvSpPr>
        <p:spPr/>
        <p:txBody>
          <a:bodyPr/>
          <a:lstStyle>
            <a:lvl1pPr>
              <a:defRPr/>
            </a:lvl1pPr>
          </a:lstStyle>
          <a:p>
            <a:pPr>
              <a:defRPr/>
            </a:pPr>
            <a:fld id="{2669CC2B-2BE7-451E-807E-345B96DAA26C}" type="slidenum">
              <a:rPr lang="en-US" altLang="en-US"/>
              <a:pPr>
                <a:defRPr/>
              </a:pPr>
              <a:t>‹#›</a:t>
            </a:fld>
            <a:endParaRPr lang="en-US" altLang="en-US"/>
          </a:p>
        </p:txBody>
      </p:sp>
      <p:sp>
        <p:nvSpPr>
          <p:cNvPr id="5" name="Footer Placeholder 5"/>
          <p:cNvSpPr>
            <a:spLocks noGrp="1"/>
          </p:cNvSpPr>
          <p:nvPr userDrawn="1">
            <p:ph type="ftr" sz="quarter" idx="11"/>
          </p:nvPr>
        </p:nvSpPr>
        <p:spPr/>
        <p:txBody>
          <a:bodyPr/>
          <a:lstStyle>
            <a:lvl1pPr>
              <a:defRPr/>
            </a:lvl1pPr>
          </a:lstStyle>
          <a:p>
            <a:pPr>
              <a:defRPr/>
            </a:pPr>
            <a:r>
              <a:rPr lang="en-US"/>
              <a:t>Addressing security challenges on a global scale </a:t>
            </a:r>
          </a:p>
        </p:txBody>
      </p:sp>
      <p:sp>
        <p:nvSpPr>
          <p:cNvPr id="6" name="Date Placeholder 4"/>
          <p:cNvSpPr>
            <a:spLocks noGrp="1"/>
          </p:cNvSpPr>
          <p:nvPr userDrawn="1">
            <p:ph type="dt" sz="half" idx="12"/>
          </p:nvPr>
        </p:nvSpPr>
        <p:spPr/>
        <p:txBody>
          <a:bodyPr/>
          <a:lstStyle>
            <a:lvl1pPr>
              <a:defRPr sz="1000"/>
            </a:lvl1pPr>
          </a:lstStyle>
          <a:p>
            <a:pPr>
              <a:defRPr/>
            </a:pPr>
            <a:r>
              <a:rPr lang="en-US"/>
              <a:t>Geneva, 6-7 December 2010</a:t>
            </a:r>
          </a:p>
        </p:txBody>
      </p:sp>
    </p:spTree>
    <p:extLst>
      <p:ext uri="{BB962C8B-B14F-4D97-AF65-F5344CB8AC3E}">
        <p14:creationId xmlns:p14="http://schemas.microsoft.com/office/powerpoint/2010/main" val="3533277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smtClean="0"/>
              <a:t>level 1</a:t>
            </a:r>
          </a:p>
          <a:p>
            <a:pPr lvl="1"/>
            <a:r>
              <a:rPr lang="en-US" altLang="zh-CN" smtClean="0"/>
              <a:t>level 2</a:t>
            </a:r>
          </a:p>
          <a:p>
            <a:pPr lvl="2"/>
            <a:r>
              <a:rPr lang="en-US" altLang="zh-CN" smtClean="0"/>
              <a:t>level 3</a:t>
            </a:r>
          </a:p>
          <a:p>
            <a:pPr lvl="3"/>
            <a:r>
              <a:rPr lang="en-US" altLang="zh-CN" smtClean="0"/>
              <a:t> level 4</a:t>
            </a:r>
          </a:p>
        </p:txBody>
      </p:sp>
      <p:sp>
        <p:nvSpPr>
          <p:cNvPr id="5" name="Footer Placeholder 4"/>
          <p:cNvSpPr>
            <a:spLocks noGrp="1"/>
          </p:cNvSpPr>
          <p:nvPr>
            <p:ph type="ftr" sz="quarter" idx="3"/>
          </p:nvPr>
        </p:nvSpPr>
        <p:spPr>
          <a:xfrm>
            <a:off x="2700338" y="6356350"/>
            <a:ext cx="3743325"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000" b="1">
                <a:solidFill>
                  <a:srgbClr val="151ECD"/>
                </a:solidFill>
                <a:latin typeface="Calibri" pitchFamily="34" charset="0"/>
                <a:cs typeface="Arial" charset="0"/>
              </a:defRPr>
            </a:lvl1pPr>
          </a:lstStyle>
          <a:p>
            <a:pPr>
              <a:defRPr/>
            </a:pPr>
            <a:r>
              <a:rPr lang="en-US" altLang="zh-CN"/>
              <a:t>Addressing security challenges on a global scale </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b="1">
                <a:solidFill>
                  <a:srgbClr val="898989"/>
                </a:solidFill>
                <a:latin typeface="Calibri" panose="020F0502020204030204" pitchFamily="34" charset="0"/>
              </a:defRPr>
            </a:lvl1pPr>
          </a:lstStyle>
          <a:p>
            <a:pPr>
              <a:defRPr/>
            </a:pPr>
            <a:fld id="{9708750F-499B-41D7-AD85-369257052CFE}" type="slidenum">
              <a:rPr lang="zh-CN" altLang="en-US"/>
              <a:pPr>
                <a:defRPr/>
              </a:pPr>
              <a:t>‹#›</a:t>
            </a:fld>
            <a:endParaRPr lang="en-US" altLang="zh-CN"/>
          </a:p>
        </p:txBody>
      </p:sp>
      <p:pic>
        <p:nvPicPr>
          <p:cNvPr id="1030" name="Picture 2"/>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7740650" y="6165850"/>
            <a:ext cx="522288"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Date Placeholder 4"/>
          <p:cNvSpPr>
            <a:spLocks noGrp="1"/>
          </p:cNvSpPr>
          <p:nvPr userDrawn="1">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000" b="1">
                <a:solidFill>
                  <a:srgbClr val="151ECD"/>
                </a:solidFill>
                <a:latin typeface="Calibri" pitchFamily="34" charset="0"/>
                <a:ea typeface="宋体" pitchFamily="2" charset="-122"/>
                <a:cs typeface="Arial" charset="0"/>
              </a:defRPr>
            </a:lvl1pPr>
          </a:lstStyle>
          <a:p>
            <a:pPr>
              <a:defRPr/>
            </a:pPr>
            <a:fld id="{CCB601F2-BE4A-4353-9B3E-168B254D8AC0}" type="datetime1">
              <a:rPr lang="en-US" altLang="ko-KR"/>
              <a:pPr>
                <a:defRPr/>
              </a:pPr>
              <a:t>09/03/2015</a:t>
            </a:fld>
            <a:r>
              <a:rPr lang="en-US" altLang="zh-CN"/>
              <a:t>Geneva, 6-7 December 2010</a:t>
            </a:r>
          </a:p>
        </p:txBody>
      </p:sp>
    </p:spTree>
  </p:cSld>
  <p:clrMap bg1="lt1" tx1="dk1" bg2="lt2" tx2="dk2" accent1="accent1" accent2="accent2" accent3="accent3" accent4="accent4" accent5="accent5" accent6="accent6" hlink="hlink" folHlink="folHlink"/>
  <p:sldLayoutIdLst>
    <p:sldLayoutId id="2147485691" r:id="rId1"/>
    <p:sldLayoutId id="2147485692" r:id="rId2"/>
    <p:sldLayoutId id="2147485693" r:id="rId3"/>
    <p:sldLayoutId id="2147485694" r:id="rId4"/>
    <p:sldLayoutId id="2147485695" r:id="rId5"/>
    <p:sldLayoutId id="2147485696" r:id="rId6"/>
    <p:sldLayoutId id="2147485697" r:id="rId7"/>
    <p:sldLayoutId id="2147485698" r:id="rId8"/>
    <p:sldLayoutId id="2147485699" r:id="rId9"/>
    <p:sldLayoutId id="2147485700" r:id="rId10"/>
  </p:sldLayoutIdLst>
  <p:hf hdr="0"/>
  <p:txStyles>
    <p:titleStyle>
      <a:lvl1pPr algn="ctr" rtl="0" eaLnBrk="0" fontAlgn="base" hangingPunct="0">
        <a:spcBef>
          <a:spcPct val="0"/>
        </a:spcBef>
        <a:spcAft>
          <a:spcPct val="0"/>
        </a:spcAft>
        <a:defRPr sz="3600" kern="1200">
          <a:solidFill>
            <a:srgbClr val="151ECD"/>
          </a:solidFill>
          <a:latin typeface="+mj-lt"/>
          <a:ea typeface="+mj-ea"/>
          <a:cs typeface="+mj-cs"/>
        </a:defRPr>
      </a:lvl1pPr>
      <a:lvl2pPr algn="ctr" rtl="0" eaLnBrk="0" fontAlgn="base" hangingPunct="0">
        <a:spcBef>
          <a:spcPct val="0"/>
        </a:spcBef>
        <a:spcAft>
          <a:spcPct val="0"/>
        </a:spcAft>
        <a:defRPr sz="3600">
          <a:solidFill>
            <a:srgbClr val="151ECD"/>
          </a:solidFill>
          <a:latin typeface="Calibri" pitchFamily="34" charset="0"/>
        </a:defRPr>
      </a:lvl2pPr>
      <a:lvl3pPr algn="ctr" rtl="0" eaLnBrk="0" fontAlgn="base" hangingPunct="0">
        <a:spcBef>
          <a:spcPct val="0"/>
        </a:spcBef>
        <a:spcAft>
          <a:spcPct val="0"/>
        </a:spcAft>
        <a:defRPr sz="3600">
          <a:solidFill>
            <a:srgbClr val="151ECD"/>
          </a:solidFill>
          <a:latin typeface="Calibri" pitchFamily="34" charset="0"/>
        </a:defRPr>
      </a:lvl3pPr>
      <a:lvl4pPr algn="ctr" rtl="0" eaLnBrk="0" fontAlgn="base" hangingPunct="0">
        <a:spcBef>
          <a:spcPct val="0"/>
        </a:spcBef>
        <a:spcAft>
          <a:spcPct val="0"/>
        </a:spcAft>
        <a:defRPr sz="3600">
          <a:solidFill>
            <a:srgbClr val="151ECD"/>
          </a:solidFill>
          <a:latin typeface="Calibri" pitchFamily="34" charset="0"/>
        </a:defRPr>
      </a:lvl4pPr>
      <a:lvl5pPr algn="ctr" rtl="0" eaLnBrk="0" fontAlgn="base" hangingPunct="0">
        <a:spcBef>
          <a:spcPct val="0"/>
        </a:spcBef>
        <a:spcAft>
          <a:spcPct val="0"/>
        </a:spcAft>
        <a:defRPr sz="3600">
          <a:solidFill>
            <a:srgbClr val="151ECD"/>
          </a:solidFill>
          <a:latin typeface="Calibri" pitchFamily="34" charset="0"/>
        </a:defRPr>
      </a:lvl5pPr>
      <a:lvl6pPr marL="457200" algn="ctr" rtl="0" fontAlgn="base">
        <a:spcBef>
          <a:spcPct val="0"/>
        </a:spcBef>
        <a:spcAft>
          <a:spcPct val="0"/>
        </a:spcAft>
        <a:defRPr sz="3600">
          <a:solidFill>
            <a:srgbClr val="151ECD"/>
          </a:solidFill>
          <a:latin typeface="Calibri" pitchFamily="34" charset="0"/>
        </a:defRPr>
      </a:lvl6pPr>
      <a:lvl7pPr marL="914400" algn="ctr" rtl="0" fontAlgn="base">
        <a:spcBef>
          <a:spcPct val="0"/>
        </a:spcBef>
        <a:spcAft>
          <a:spcPct val="0"/>
        </a:spcAft>
        <a:defRPr sz="3600">
          <a:solidFill>
            <a:srgbClr val="151ECD"/>
          </a:solidFill>
          <a:latin typeface="Calibri" pitchFamily="34" charset="0"/>
        </a:defRPr>
      </a:lvl7pPr>
      <a:lvl8pPr marL="1371600" algn="ctr" rtl="0" fontAlgn="base">
        <a:spcBef>
          <a:spcPct val="0"/>
        </a:spcBef>
        <a:spcAft>
          <a:spcPct val="0"/>
        </a:spcAft>
        <a:defRPr sz="3600">
          <a:solidFill>
            <a:srgbClr val="151ECD"/>
          </a:solidFill>
          <a:latin typeface="Calibri" pitchFamily="34" charset="0"/>
        </a:defRPr>
      </a:lvl8pPr>
      <a:lvl9pPr marL="1828800" algn="ctr" rtl="0" fontAlgn="base">
        <a:spcBef>
          <a:spcPct val="0"/>
        </a:spcBef>
        <a:spcAft>
          <a:spcPct val="0"/>
        </a:spcAft>
        <a:defRPr sz="3600">
          <a:solidFill>
            <a:srgbClr val="151ECD"/>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http://itu.int/ITU-T/studygroups/com17"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3.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24.png"/><Relationship Id="rId2" Type="http://schemas.openxmlformats.org/officeDocument/2006/relationships/hyperlink" Target="http://www.oecd.org/home/0,3305,en_2649_201185_1_1_1_1_1,00.html" TargetMode="External"/><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image" Target="../media/image28.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23.png"/><Relationship Id="rId5" Type="http://schemas.openxmlformats.org/officeDocument/2006/relationships/image" Target="../media/image1.png"/><Relationship Id="rId15" Type="http://schemas.openxmlformats.org/officeDocument/2006/relationships/image" Target="../media/image14.png"/><Relationship Id="rId23" Type="http://schemas.openxmlformats.org/officeDocument/2006/relationships/image" Target="../media/image22.png"/><Relationship Id="rId28" Type="http://schemas.openxmlformats.org/officeDocument/2006/relationships/image" Target="../media/image27.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4.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png"/><Relationship Id="rId30" Type="http://schemas.openxmlformats.org/officeDocument/2006/relationships/image" Target="../media/image29.png"/></Relationships>
</file>

<file path=ppt/slides/_rels/slide21.xml.rels><?xml version="1.0" encoding="UTF-8" standalone="yes"?>
<Relationships xmlns="http://schemas.openxmlformats.org/package/2006/relationships"><Relationship Id="rId2" Type="http://schemas.openxmlformats.org/officeDocument/2006/relationships/hyperlink" Target="http://www.itu.int/en/ITU-T/studygroups/2013-2016/17/ict/Pages/ict-part06.aspx"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hyperlink" Target="http://www.enisa.europa.eu/" TargetMode="External"/><Relationship Id="rId18" Type="http://schemas.openxmlformats.org/officeDocument/2006/relationships/image" Target="../media/image42.png"/><Relationship Id="rId26" Type="http://schemas.openxmlformats.org/officeDocument/2006/relationships/image" Target="../media/image48.png"/><Relationship Id="rId3" Type="http://schemas.openxmlformats.org/officeDocument/2006/relationships/image" Target="../media/image31.png"/><Relationship Id="rId21" Type="http://schemas.openxmlformats.org/officeDocument/2006/relationships/image" Target="../media/image44.png"/><Relationship Id="rId7" Type="http://schemas.openxmlformats.org/officeDocument/2006/relationships/image" Target="../media/image35.png"/><Relationship Id="rId12" Type="http://schemas.openxmlformats.org/officeDocument/2006/relationships/image" Target="../media/image39.png"/><Relationship Id="rId17" Type="http://schemas.openxmlformats.org/officeDocument/2006/relationships/image" Target="../media/image41.png"/><Relationship Id="rId25" Type="http://schemas.openxmlformats.org/officeDocument/2006/relationships/image" Target="../media/image47.png"/><Relationship Id="rId2" Type="http://schemas.openxmlformats.org/officeDocument/2006/relationships/image" Target="../media/image30.png"/><Relationship Id="rId16" Type="http://schemas.openxmlformats.org/officeDocument/2006/relationships/image" Target="../media/image3.png"/><Relationship Id="rId20" Type="http://schemas.openxmlformats.org/officeDocument/2006/relationships/image" Target="../media/image43.png"/><Relationship Id="rId1" Type="http://schemas.openxmlformats.org/officeDocument/2006/relationships/slideLayout" Target="../slideLayouts/slideLayout1.xml"/><Relationship Id="rId6" Type="http://schemas.openxmlformats.org/officeDocument/2006/relationships/image" Target="../media/image34.png"/><Relationship Id="rId11" Type="http://schemas.openxmlformats.org/officeDocument/2006/relationships/hyperlink" Target="http://fr.wikipedia.org/wiki/Fichier:NIST_logo.svg" TargetMode="External"/><Relationship Id="rId24" Type="http://schemas.openxmlformats.org/officeDocument/2006/relationships/image" Target="../media/image46.png"/><Relationship Id="rId5" Type="http://schemas.openxmlformats.org/officeDocument/2006/relationships/image" Target="../media/image33.png"/><Relationship Id="rId15" Type="http://schemas.openxmlformats.org/officeDocument/2006/relationships/hyperlink" Target="http://www.oecd.org/home/0,3305,en_2649_201185_1_1_1_1_1,00.html" TargetMode="External"/><Relationship Id="rId23" Type="http://schemas.openxmlformats.org/officeDocument/2006/relationships/image" Target="../media/image1.png"/><Relationship Id="rId10" Type="http://schemas.openxmlformats.org/officeDocument/2006/relationships/image" Target="../media/image38.png"/><Relationship Id="rId19" Type="http://schemas.openxmlformats.org/officeDocument/2006/relationships/image" Target="../media/image4.pn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40.png"/><Relationship Id="rId22" Type="http://schemas.openxmlformats.org/officeDocument/2006/relationships/image" Target="../media/image45.png"/><Relationship Id="rId27" Type="http://schemas.openxmlformats.org/officeDocument/2006/relationships/image" Target="../media/image4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hyperlink" Target="http://www.itu.int/pub/publications.aspx?lang=en&amp;parent=T-HDB-SEC.05-2011" TargetMode="Externa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54.png"/><Relationship Id="rId18" Type="http://schemas.openxmlformats.org/officeDocument/2006/relationships/hyperlink" Target="http://www.iec.ch/index.html" TargetMode="External"/><Relationship Id="rId26" Type="http://schemas.openxmlformats.org/officeDocument/2006/relationships/image" Target="../media/image4.png"/><Relationship Id="rId3" Type="http://schemas.openxmlformats.org/officeDocument/2006/relationships/image" Target="../media/image52.png"/><Relationship Id="rId21" Type="http://schemas.openxmlformats.org/officeDocument/2006/relationships/image" Target="../media/image39.png"/><Relationship Id="rId34" Type="http://schemas.openxmlformats.org/officeDocument/2006/relationships/image" Target="../media/image63.png"/><Relationship Id="rId7" Type="http://schemas.openxmlformats.org/officeDocument/2006/relationships/image" Target="../media/image32.png"/><Relationship Id="rId12" Type="http://schemas.openxmlformats.org/officeDocument/2006/relationships/image" Target="../media/image26.png"/><Relationship Id="rId17" Type="http://schemas.openxmlformats.org/officeDocument/2006/relationships/image" Target="../media/image56.png"/><Relationship Id="rId25" Type="http://schemas.openxmlformats.org/officeDocument/2006/relationships/image" Target="../media/image3.png"/><Relationship Id="rId33" Type="http://schemas.openxmlformats.org/officeDocument/2006/relationships/image" Target="../media/image62.png"/><Relationship Id="rId2" Type="http://schemas.openxmlformats.org/officeDocument/2006/relationships/image" Target="../media/image51.png"/><Relationship Id="rId16" Type="http://schemas.openxmlformats.org/officeDocument/2006/relationships/image" Target="../media/image55.png"/><Relationship Id="rId20" Type="http://schemas.openxmlformats.org/officeDocument/2006/relationships/hyperlink" Target="http://fr.wikipedia.org/wiki/Fichier:NIST_logo.svg" TargetMode="External"/><Relationship Id="rId29" Type="http://schemas.openxmlformats.org/officeDocument/2006/relationships/image" Target="../media/image59.png"/><Relationship Id="rId1" Type="http://schemas.openxmlformats.org/officeDocument/2006/relationships/slideLayout" Target="../slideLayouts/slideLayout1.xml"/><Relationship Id="rId6" Type="http://schemas.openxmlformats.org/officeDocument/2006/relationships/image" Target="../media/image31.png"/><Relationship Id="rId11" Type="http://schemas.openxmlformats.org/officeDocument/2006/relationships/image" Target="../media/image36.png"/><Relationship Id="rId24" Type="http://schemas.openxmlformats.org/officeDocument/2006/relationships/hyperlink" Target="http://www.oecd.org/home/0,3305,en_2649_201185_1_1_1_1_1,00.html" TargetMode="External"/><Relationship Id="rId32" Type="http://schemas.openxmlformats.org/officeDocument/2006/relationships/image" Target="../media/image61.png"/><Relationship Id="rId5" Type="http://schemas.openxmlformats.org/officeDocument/2006/relationships/image" Target="../media/image30.png"/><Relationship Id="rId15" Type="http://schemas.openxmlformats.org/officeDocument/2006/relationships/image" Target="../media/image38.png"/><Relationship Id="rId23" Type="http://schemas.openxmlformats.org/officeDocument/2006/relationships/image" Target="../media/image40.png"/><Relationship Id="rId28" Type="http://schemas.openxmlformats.org/officeDocument/2006/relationships/image" Target="../media/image58.png"/><Relationship Id="rId10" Type="http://schemas.openxmlformats.org/officeDocument/2006/relationships/image" Target="../media/image35.png"/><Relationship Id="rId19" Type="http://schemas.openxmlformats.org/officeDocument/2006/relationships/image" Target="../media/image57.png"/><Relationship Id="rId31" Type="http://schemas.openxmlformats.org/officeDocument/2006/relationships/image" Target="../media/image60.png"/><Relationship Id="rId4" Type="http://schemas.openxmlformats.org/officeDocument/2006/relationships/image" Target="../media/image53.png"/><Relationship Id="rId9" Type="http://schemas.openxmlformats.org/officeDocument/2006/relationships/image" Target="../media/image34.png"/><Relationship Id="rId14" Type="http://schemas.openxmlformats.org/officeDocument/2006/relationships/image" Target="../media/image37.png"/><Relationship Id="rId22" Type="http://schemas.openxmlformats.org/officeDocument/2006/relationships/hyperlink" Target="http://www.enisa.europa.eu/" TargetMode="External"/><Relationship Id="rId27" Type="http://schemas.openxmlformats.org/officeDocument/2006/relationships/image" Target="../media/image41.png"/><Relationship Id="rId30" Type="http://schemas.openxmlformats.org/officeDocument/2006/relationships/image" Target="../media/image42.png"/><Relationship Id="rId35" Type="http://schemas.openxmlformats.org/officeDocument/2006/relationships/image" Target="../media/image64.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hyperlink" Target="http://www.itu.int/en/ITU-T/studygroups/2013-2016/17/Documents/reference-info/Common-and-aligned-Rec-ISO.docx" TargetMode="External"/><Relationship Id="rId2" Type="http://schemas.openxmlformats.org/officeDocument/2006/relationships/hyperlink" Target="http://itu.int/rec/T-REC-A.23-201002-I!AnnA" TargetMode="External"/><Relationship Id="rId1" Type="http://schemas.openxmlformats.org/officeDocument/2006/relationships/slideLayout" Target="../slideLayouts/slideLayout7.xml"/><Relationship Id="rId5" Type="http://schemas.openxmlformats.org/officeDocument/2006/relationships/hyperlink" Target="http://itu.int/en/ITU-T/studygroups/com17/Pages/relationships.aspx" TargetMode="External"/><Relationship Id="rId4" Type="http://schemas.openxmlformats.org/officeDocument/2006/relationships/hyperlink" Target="http://www.itu.int/en/ITU-T/studygroups/2013-2016/17/Documents/reference-info/ISO-Rec-mapping-01-15.docx" TargetMode="Externa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hyperlink" Target="mailto:info@ictdiscovery.org" TargetMode="Externa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8" Type="http://schemas.openxmlformats.org/officeDocument/2006/relationships/hyperlink" Target="http://itu.int/en/ITU-T/studygroups/com17/Pages/idm.aspx" TargetMode="External"/><Relationship Id="rId3" Type="http://schemas.openxmlformats.org/officeDocument/2006/relationships/hyperlink" Target="http://itu.int/ITU-T/studygroups/com17/ict" TargetMode="External"/><Relationship Id="rId7" Type="http://schemas.openxmlformats.org/officeDocument/2006/relationships/hyperlink" Target="http://itu.int/en/ITU-T/studygroups/com17/Pages/telesecurity.aspx" TargetMode="External"/><Relationship Id="rId2" Type="http://schemas.openxmlformats.org/officeDocument/2006/relationships/hyperlink" Target="http://itu.int/ITU-T/studygroups/com17" TargetMode="External"/><Relationship Id="rId1" Type="http://schemas.openxmlformats.org/officeDocument/2006/relationships/slideLayout" Target="../slideLayouts/slideLayout7.xml"/><Relationship Id="rId6" Type="http://schemas.openxmlformats.org/officeDocument/2006/relationships/hyperlink" Target="http://www.itu.int/en/ITU-T/jca/COP" TargetMode="External"/><Relationship Id="rId5" Type="http://schemas.openxmlformats.org/officeDocument/2006/relationships/hyperlink" Target="http://www.itu.int/en/ITU-T/jca/idm" TargetMode="External"/><Relationship Id="rId10" Type="http://schemas.openxmlformats.org/officeDocument/2006/relationships/hyperlink" Target="http://www.itu.int/pub/publications.aspx?lang=en&amp;parent=T-HDB-SEC.05-2011" TargetMode="External"/><Relationship Id="rId4" Type="http://schemas.openxmlformats.org/officeDocument/2006/relationships/hyperlink" Target="http://itu.int/ITU-T/studygroups/com17/nfvo" TargetMode="External"/><Relationship Id="rId9" Type="http://schemas.openxmlformats.org/officeDocument/2006/relationships/hyperlink" Target="http://itu.int/en/ITU-T/studygroups/com17/Pages/ldt.aspx" TargetMode="Externa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8" Type="http://schemas.openxmlformats.org/officeDocument/2006/relationships/hyperlink" Target="http://www.itu.int/ITU-T/recommendations/rec.aspx?rec=3117" TargetMode="External"/><Relationship Id="rId13" Type="http://schemas.openxmlformats.org/officeDocument/2006/relationships/hyperlink" Target="http://www.itu.int/ITU-T/recommendations/rec.aspx?rec=3108" TargetMode="External"/><Relationship Id="rId18" Type="http://schemas.openxmlformats.org/officeDocument/2006/relationships/hyperlink" Target="http://www.itu.int/ITU-T/recommendations/rec.aspx?rec=5051" TargetMode="External"/><Relationship Id="rId3" Type="http://schemas.openxmlformats.org/officeDocument/2006/relationships/hyperlink" Target="http://www.itu.int/ITU-T/recommendations/rec.aspx?rec=3103" TargetMode="External"/><Relationship Id="rId21" Type="http://schemas.openxmlformats.org/officeDocument/2006/relationships/hyperlink" Target="http://www.itu.int/ITU-T/recommendations/rec.aspx?rec=10681" TargetMode="External"/><Relationship Id="rId7" Type="http://schemas.openxmlformats.org/officeDocument/2006/relationships/hyperlink" Target="http://www.itu.int/ITU-T/recommendations/rec.aspx?rec=3116" TargetMode="External"/><Relationship Id="rId12" Type="http://schemas.openxmlformats.org/officeDocument/2006/relationships/hyperlink" Target="http://www.itu.int/ITU-T/recommendations/rec.aspx?rec=3107" TargetMode="External"/><Relationship Id="rId17" Type="http://schemas.openxmlformats.org/officeDocument/2006/relationships/hyperlink" Target="http://www.itu.int/ITU-T/recommendations/rec.aspx?rec=3112" TargetMode="External"/><Relationship Id="rId2" Type="http://schemas.openxmlformats.org/officeDocument/2006/relationships/hyperlink" Target="http://www.itu.int/ITU-T/recommendations/rec.aspx?rec=3102" TargetMode="External"/><Relationship Id="rId16" Type="http://schemas.openxmlformats.org/officeDocument/2006/relationships/hyperlink" Target="http://www.itu.int/ITU-T/recommendations/rec.aspx?rec=3111" TargetMode="External"/><Relationship Id="rId20" Type="http://schemas.openxmlformats.org/officeDocument/2006/relationships/hyperlink" Target="http://www.itu.int/ITU-T/recommendations/rec.aspx?rec=9254" TargetMode="External"/><Relationship Id="rId1" Type="http://schemas.openxmlformats.org/officeDocument/2006/relationships/slideLayout" Target="../slideLayouts/slideLayout8.xml"/><Relationship Id="rId6" Type="http://schemas.openxmlformats.org/officeDocument/2006/relationships/hyperlink" Target="http://www.itu.int/ITU-T/recommendations/rec.aspx?rec=3115" TargetMode="External"/><Relationship Id="rId11" Type="http://schemas.openxmlformats.org/officeDocument/2006/relationships/hyperlink" Target="http://www.itu.int/ITU-T/recommendations/rec.aspx?rec=3106" TargetMode="External"/><Relationship Id="rId5" Type="http://schemas.openxmlformats.org/officeDocument/2006/relationships/hyperlink" Target="http://www.itu.int/ITU-T/recommendations/rec.aspx?rec=3114" TargetMode="External"/><Relationship Id="rId15" Type="http://schemas.openxmlformats.org/officeDocument/2006/relationships/hyperlink" Target="http://www.itu.int/ITU-T/recommendations/rec.aspx?rec=3110" TargetMode="External"/><Relationship Id="rId10" Type="http://schemas.openxmlformats.org/officeDocument/2006/relationships/hyperlink" Target="http://www.itu.int/ITU-T/recommendations/rec.aspx?rec=3119" TargetMode="External"/><Relationship Id="rId19" Type="http://schemas.openxmlformats.org/officeDocument/2006/relationships/hyperlink" Target="http://www.itu.int/ITU-T/recommendations/rec.aspx?rec=7024" TargetMode="External"/><Relationship Id="rId4" Type="http://schemas.openxmlformats.org/officeDocument/2006/relationships/hyperlink" Target="http://www.itu.int/ITU-T/recommendations/rec.aspx?rec=3104" TargetMode="External"/><Relationship Id="rId9" Type="http://schemas.openxmlformats.org/officeDocument/2006/relationships/hyperlink" Target="http://www.itu.int/ITU-T/recommendations/rec.aspx?rec=3118" TargetMode="External"/><Relationship Id="rId14" Type="http://schemas.openxmlformats.org/officeDocument/2006/relationships/hyperlink" Target="http://www.itu.int/ITU-T/recommendations/rec.aspx?rec=3109" TargetMode="External"/><Relationship Id="rId22" Type="http://schemas.openxmlformats.org/officeDocument/2006/relationships/image" Target="../media/image6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hyperlink" Target="http://www.itu.int/ITU-T/recommendations/rec.aspx?rec=11735" TargetMode="External"/><Relationship Id="rId2" Type="http://schemas.openxmlformats.org/officeDocument/2006/relationships/hyperlink" Target="http://www.itu.int/ITU-T/recommendations/rec.aspx?rec=9113" TargetMode="External"/><Relationship Id="rId1" Type="http://schemas.openxmlformats.org/officeDocument/2006/relationships/slideLayout" Target="../slideLayouts/slideLayout8.xml"/><Relationship Id="rId5" Type="http://schemas.openxmlformats.org/officeDocument/2006/relationships/hyperlink" Target="http://www.itu.int/ITU-T/recommendations/rec.aspx?rec=5053" TargetMode="External"/><Relationship Id="rId4" Type="http://schemas.openxmlformats.org/officeDocument/2006/relationships/hyperlink" Target="http://www.itu.int/ITU-T/recommendations/rec.aspx?rec=5052" TargetMode="External"/></Relationships>
</file>

<file path=ppt/slides/_rels/slide71.xml.rels><?xml version="1.0" encoding="UTF-8" standalone="yes"?>
<Relationships xmlns="http://schemas.openxmlformats.org/package/2006/relationships"><Relationship Id="rId3" Type="http://schemas.openxmlformats.org/officeDocument/2006/relationships/image" Target="../media/image67.wmf"/><Relationship Id="rId2" Type="http://schemas.openxmlformats.org/officeDocument/2006/relationships/image" Target="../media/image66.png"/><Relationship Id="rId1" Type="http://schemas.openxmlformats.org/officeDocument/2006/relationships/slideLayout" Target="../slideLayouts/slideLayout8.xml"/><Relationship Id="rId4" Type="http://schemas.openxmlformats.org/officeDocument/2006/relationships/image" Target="../media/image68.wmf"/></Relationships>
</file>

<file path=ppt/slides/_rels/slide72.xml.rels><?xml version="1.0" encoding="UTF-8" standalone="yes"?>
<Relationships xmlns="http://schemas.openxmlformats.org/package/2006/relationships"><Relationship Id="rId8" Type="http://schemas.openxmlformats.org/officeDocument/2006/relationships/hyperlink" Target="http://www.itu.int/ITU-T/recommendations/rec.aspx?rec=11748" TargetMode="External"/><Relationship Id="rId3" Type="http://schemas.openxmlformats.org/officeDocument/2006/relationships/hyperlink" Target="http://www.itu.int/ITU-T/recommendations/rec.aspx?rec=9057" TargetMode="External"/><Relationship Id="rId7" Type="http://schemas.openxmlformats.org/officeDocument/2006/relationships/hyperlink" Target="http://www.itu.int/ITU-T/recommendations/rec.aspx?rec=11056" TargetMode="External"/><Relationship Id="rId12" Type="http://schemas.openxmlformats.org/officeDocument/2006/relationships/hyperlink" Target="http://www.itu.int/ITU-T/recommendations/rec.aspx?rec=2888" TargetMode="External"/><Relationship Id="rId2" Type="http://schemas.openxmlformats.org/officeDocument/2006/relationships/hyperlink" Target="http://www.itu.int/ITU-T/recommendations/rec.aspx?rec=11055" TargetMode="External"/><Relationship Id="rId1" Type="http://schemas.openxmlformats.org/officeDocument/2006/relationships/slideLayout" Target="../slideLayouts/slideLayout8.xml"/><Relationship Id="rId6" Type="http://schemas.openxmlformats.org/officeDocument/2006/relationships/hyperlink" Target="http://www.itu.int/ITU-T/recommendations/rec.aspx?rec=9451" TargetMode="External"/><Relationship Id="rId11" Type="http://schemas.openxmlformats.org/officeDocument/2006/relationships/hyperlink" Target="http://www.itu.int/ITU-T/recommendations/rec.aspx?rec=2887" TargetMode="External"/><Relationship Id="rId5" Type="http://schemas.openxmlformats.org/officeDocument/2006/relationships/hyperlink" Target="http://www.itu.int/ITU-T/recommendations/rec.aspx?rec=9286" TargetMode="External"/><Relationship Id="rId10" Type="http://schemas.openxmlformats.org/officeDocument/2006/relationships/hyperlink" Target="http://www.itu.int/ITU-T/recommendations/rec.aspx?rec=12342" TargetMode="External"/><Relationship Id="rId4" Type="http://schemas.openxmlformats.org/officeDocument/2006/relationships/hyperlink" Target="http://www.itu.int/ITU-T/recommendations/rec.aspx?rec=11946" TargetMode="External"/><Relationship Id="rId9" Type="http://schemas.openxmlformats.org/officeDocument/2006/relationships/hyperlink" Target="http://www.itu.int/ITU-T/recommendations/rec.aspx?rec=11948" TargetMode="External"/></Relationships>
</file>

<file path=ppt/slides/_rels/slide73.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hyperlink" Target="http://www.itu.int/ITU-T/recommendations/rec.aspx?rec=11337" TargetMode="External"/><Relationship Id="rId7" Type="http://schemas.openxmlformats.org/officeDocument/2006/relationships/hyperlink" Target="http://www.itu.int/ITU-T/recommendations/rec.aspx?rec=11338" TargetMode="External"/><Relationship Id="rId2" Type="http://schemas.openxmlformats.org/officeDocument/2006/relationships/hyperlink" Target="http://www.itu.int/ITU-T/recommendations/rec.aspx?rec=9332" TargetMode="External"/><Relationship Id="rId1" Type="http://schemas.openxmlformats.org/officeDocument/2006/relationships/slideLayout" Target="../slideLayouts/slideLayout8.xml"/><Relationship Id="rId6" Type="http://schemas.openxmlformats.org/officeDocument/2006/relationships/hyperlink" Target="http://www.itu.int/ITU-T/recommendations/rec.aspx?rec=9615" TargetMode="External"/><Relationship Id="rId5" Type="http://schemas.openxmlformats.org/officeDocument/2006/relationships/hyperlink" Target="http://www.itu.int/ITU-T/recommendations/rec.aspx?rec=9614" TargetMode="External"/><Relationship Id="rId10" Type="http://schemas.openxmlformats.org/officeDocument/2006/relationships/image" Target="../media/image71.png"/><Relationship Id="rId4" Type="http://schemas.openxmlformats.org/officeDocument/2006/relationships/hyperlink" Target="http://www.itu.int/ITU-T/recommendations/rec.aspx?rec=11594" TargetMode="External"/><Relationship Id="rId9" Type="http://schemas.openxmlformats.org/officeDocument/2006/relationships/image" Target="../media/image70.png"/></Relationships>
</file>

<file path=ppt/slides/_rels/slide7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hyperlink" Target="http://www.itu.int/ITU-T/recommendations/rec.aspx?rec=6491" TargetMode="External"/><Relationship Id="rId1" Type="http://schemas.openxmlformats.org/officeDocument/2006/relationships/slideLayout" Target="../slideLayouts/slideLayout8.xml"/><Relationship Id="rId4" Type="http://schemas.openxmlformats.org/officeDocument/2006/relationships/image" Target="../media/image73.png"/></Relationships>
</file>

<file path=ppt/slides/_rels/slide75.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hyperlink" Target="http://www.itu.int/ITU-T/recommendations/rec.aspx?rec=11452" TargetMode="External"/><Relationship Id="rId7" Type="http://schemas.openxmlformats.org/officeDocument/2006/relationships/hyperlink" Target="http://www.itu.int/ITU-T/recommendations/rec.aspx?rec=9450" TargetMode="External"/><Relationship Id="rId2" Type="http://schemas.openxmlformats.org/officeDocument/2006/relationships/hyperlink" Target="http://www.itu.int/ITU-T/recommendations/rec.aspx?rec=11384" TargetMode="External"/><Relationship Id="rId1" Type="http://schemas.openxmlformats.org/officeDocument/2006/relationships/slideLayout" Target="../slideLayouts/slideLayout8.xml"/><Relationship Id="rId6" Type="http://schemas.openxmlformats.org/officeDocument/2006/relationships/hyperlink" Target="http://www.itu.int/ITU-T/recommendations/rec.aspx?rec=9449" TargetMode="External"/><Relationship Id="rId5" Type="http://schemas.openxmlformats.org/officeDocument/2006/relationships/hyperlink" Target="http://www.itu.int/ITU-T/recommendations/rec.aspx?rec=9448" TargetMode="External"/><Relationship Id="rId4" Type="http://schemas.openxmlformats.org/officeDocument/2006/relationships/hyperlink" Target="http://www.itu.int/ITU-T/recommendations/rec.aspx?rec=9257" TargetMode="External"/><Relationship Id="rId9" Type="http://schemas.openxmlformats.org/officeDocument/2006/relationships/image" Target="../media/image75.png"/></Relationships>
</file>

<file path=ppt/slides/_rels/slide76.xml.rels><?xml version="1.0" encoding="UTF-8" standalone="yes"?>
<Relationships xmlns="http://schemas.openxmlformats.org/package/2006/relationships"><Relationship Id="rId3" Type="http://schemas.openxmlformats.org/officeDocument/2006/relationships/hyperlink" Target="http://www.itu.int/ITU-T/recommendations/rec.aspx?rec=9059" TargetMode="External"/><Relationship Id="rId7" Type="http://schemas.openxmlformats.org/officeDocument/2006/relationships/image" Target="../media/image76.png"/><Relationship Id="rId2" Type="http://schemas.openxmlformats.org/officeDocument/2006/relationships/hyperlink" Target="http://www.itu.int/ITU-T/recommendations/rec.aspx?rec=10833" TargetMode="External"/><Relationship Id="rId1" Type="http://schemas.openxmlformats.org/officeDocument/2006/relationships/slideLayout" Target="../slideLayouts/slideLayout8.xml"/><Relationship Id="rId6" Type="http://schemas.openxmlformats.org/officeDocument/2006/relationships/hyperlink" Target="http://www.itu.int/ITU-T/recommendations/rec.aspx?rec=9617" TargetMode="External"/><Relationship Id="rId5" Type="http://schemas.openxmlformats.org/officeDocument/2006/relationships/hyperlink" Target="http://www.itu.int/ITU-T/recommendations/rec.aspx?rec=9259" TargetMode="External"/><Relationship Id="rId4" Type="http://schemas.openxmlformats.org/officeDocument/2006/relationships/hyperlink" Target="http://www.itu.int/ITU-T/recommendations/rec.aspx?rec=9258" TargetMode="External"/></Relationships>
</file>

<file path=ppt/slides/_rels/slide77.xml.rels><?xml version="1.0" encoding="UTF-8" standalone="yes"?>
<Relationships xmlns="http://schemas.openxmlformats.org/package/2006/relationships"><Relationship Id="rId8" Type="http://schemas.openxmlformats.org/officeDocument/2006/relationships/hyperlink" Target="http://www.itu.int/ITU-T/recommendations/rec.aspx?rec=12341" TargetMode="External"/><Relationship Id="rId3" Type="http://schemas.openxmlformats.org/officeDocument/2006/relationships/hyperlink" Target="http://www.itu.int/ITU-T/recommendations/rec.aspx?rec=7288" TargetMode="External"/><Relationship Id="rId7" Type="http://schemas.openxmlformats.org/officeDocument/2006/relationships/hyperlink" Target="http://www.itu.int/ITU-T/recommendations/rec.aspx?rec=9260"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hyperlink" Target="http://www.itu.int/ITU-T/recommendations/rec.aspx?rec=9263" TargetMode="External"/><Relationship Id="rId5" Type="http://schemas.openxmlformats.org/officeDocument/2006/relationships/hyperlink" Target="http://www.itu.int/ITU-T/recommendations/rec.aspx?rec=9264" TargetMode="External"/><Relationship Id="rId4" Type="http://schemas.openxmlformats.org/officeDocument/2006/relationships/hyperlink" Target="http://www.itu.int/ITU-T/recommendations/rec.aspx?rec=7289" TargetMode="External"/><Relationship Id="rId9" Type="http://schemas.openxmlformats.org/officeDocument/2006/relationships/image" Target="../media/image77.png"/></Relationships>
</file>

<file path=ppt/slides/_rels/slide78.xml.rels><?xml version="1.0" encoding="UTF-8" standalone="yes"?>
<Relationships xmlns="http://schemas.openxmlformats.org/package/2006/relationships"><Relationship Id="rId8" Type="http://schemas.openxmlformats.org/officeDocument/2006/relationships/hyperlink" Target="http://www.itu.int/ITU-T/recommendations/rec.aspx?rec=11581" TargetMode="External"/><Relationship Id="rId13" Type="http://schemas.openxmlformats.org/officeDocument/2006/relationships/image" Target="../media/image78.png"/><Relationship Id="rId3" Type="http://schemas.openxmlformats.org/officeDocument/2006/relationships/hyperlink" Target="http://www.itu.int/ITU-T/recommendations/rec.aspx?rec=9453" TargetMode="External"/><Relationship Id="rId7" Type="http://schemas.openxmlformats.org/officeDocument/2006/relationships/hyperlink" Target="http://www.itu.int/ITU-T/recommendations/rec.aspx?rec=11386" TargetMode="External"/><Relationship Id="rId12" Type="http://schemas.openxmlformats.org/officeDocument/2006/relationships/hyperlink" Target="http://www.itu.int/ITU-T/recommendations/rec.aspx?rec=11949" TargetMode="External"/><Relationship Id="rId2" Type="http://schemas.openxmlformats.org/officeDocument/2006/relationships/hyperlink" Target="http://www.itu.int/ITU-T/recommendations/rec.aspx?rec=9452" TargetMode="External"/><Relationship Id="rId1" Type="http://schemas.openxmlformats.org/officeDocument/2006/relationships/slideLayout" Target="../slideLayouts/slideLayout8.xml"/><Relationship Id="rId6" Type="http://schemas.openxmlformats.org/officeDocument/2006/relationships/hyperlink" Target="http://www.itu.int/ITU-T/recommendations/rec.aspx?rec=11340" TargetMode="External"/><Relationship Id="rId11" Type="http://schemas.openxmlformats.org/officeDocument/2006/relationships/hyperlink" Target="http://www.itu.int/ITU-T/recommendations/rec.aspx?rec=11582" TargetMode="External"/><Relationship Id="rId5" Type="http://schemas.openxmlformats.org/officeDocument/2006/relationships/hyperlink" Target="http://www.itu.int/ITU-T/recommendations/rec.aspx?rec=9627" TargetMode="External"/><Relationship Id="rId10" Type="http://schemas.openxmlformats.org/officeDocument/2006/relationships/hyperlink" Target="http://www.itu.int/ITU-T/recommendations/rec.aspx?rec=11761" TargetMode="External"/><Relationship Id="rId4" Type="http://schemas.openxmlformats.org/officeDocument/2006/relationships/hyperlink" Target="http://www.itu.int/ITU-T/recommendations/rec.aspx?rec=11749" TargetMode="External"/><Relationship Id="rId9" Type="http://schemas.openxmlformats.org/officeDocument/2006/relationships/hyperlink" Target="http://www.itu.int/ITU-T/recommendations/rec.aspx?rec=11057" TargetMode="External"/></Relationships>
</file>

<file path=ppt/slides/_rels/slide79.xml.rels><?xml version="1.0" encoding="UTF-8" standalone="yes"?>
<Relationships xmlns="http://schemas.openxmlformats.org/package/2006/relationships"><Relationship Id="rId3" Type="http://schemas.openxmlformats.org/officeDocument/2006/relationships/hyperlink" Target="http://www.itu.int/ITU-T/recommendations/rec.aspx?rec=8845" TargetMode="External"/><Relationship Id="rId2" Type="http://schemas.openxmlformats.org/officeDocument/2006/relationships/hyperlink" Target="http://www.itu.int/ITU-T/recommendations/rec.aspx?rec=8844" TargetMode="External"/><Relationship Id="rId1" Type="http://schemas.openxmlformats.org/officeDocument/2006/relationships/slideLayout" Target="../slideLayouts/slideLayout8.xml"/><Relationship Id="rId6" Type="http://schemas.openxmlformats.org/officeDocument/2006/relationships/image" Target="../media/image79.png"/><Relationship Id="rId5" Type="http://schemas.openxmlformats.org/officeDocument/2006/relationships/hyperlink" Target="http://www.itu.int/ITU-T/recommendations/rec.aspx?rec=9285" TargetMode="External"/><Relationship Id="rId4" Type="http://schemas.openxmlformats.org/officeDocument/2006/relationships/hyperlink" Target="http://www.itu.int/ITU-T/recommendations/rec.aspx?rec=12044"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hyperlink" Target="http://www.itu.int/ITU-T/recommendations/rec.aspx?rec=9454" TargetMode="External"/><Relationship Id="rId2" Type="http://schemas.openxmlformats.org/officeDocument/2006/relationships/slideLayout" Target="../slideLayouts/slideLayout8.xml"/><Relationship Id="rId1" Type="http://schemas.openxmlformats.org/officeDocument/2006/relationships/vmlDrawing" Target="../drawings/vmlDrawing1.vml"/><Relationship Id="rId6" Type="http://schemas.openxmlformats.org/officeDocument/2006/relationships/image" Target="../media/image80.wmf"/><Relationship Id="rId5" Type="http://schemas.openxmlformats.org/officeDocument/2006/relationships/oleObject" Target="../embeddings/oleObject1.bin"/><Relationship Id="rId4" Type="http://schemas.openxmlformats.org/officeDocument/2006/relationships/image" Target="../media/image81.png"/></Relationships>
</file>

<file path=ppt/slides/_rels/slide81.xml.rels><?xml version="1.0" encoding="UTF-8" standalone="yes"?>
<Relationships xmlns="http://schemas.openxmlformats.org/package/2006/relationships"><Relationship Id="rId3" Type="http://schemas.openxmlformats.org/officeDocument/2006/relationships/hyperlink" Target="http://www.itu.int/ITU-T/recommendations/rec.aspx?rec=11059" TargetMode="External"/><Relationship Id="rId7" Type="http://schemas.openxmlformats.org/officeDocument/2006/relationships/image" Target="../media/image83.png"/><Relationship Id="rId2" Type="http://schemas.openxmlformats.org/officeDocument/2006/relationships/hyperlink" Target="http://www.itu.int/ITU-T/recommendations/rec.aspx?rec=11058" TargetMode="External"/><Relationship Id="rId1" Type="http://schemas.openxmlformats.org/officeDocument/2006/relationships/slideLayout" Target="../slideLayouts/slideLayout8.xml"/><Relationship Id="rId6" Type="http://schemas.openxmlformats.org/officeDocument/2006/relationships/image" Target="../media/image82.png"/><Relationship Id="rId5" Type="http://schemas.openxmlformats.org/officeDocument/2006/relationships/hyperlink" Target="http://www.itu.int/ITU-T/recommendations/rec.aspx?rec=12345" TargetMode="External"/><Relationship Id="rId4" Type="http://schemas.openxmlformats.org/officeDocument/2006/relationships/hyperlink" Target="http://www.itu.int/ITU-T/recommendations/rec.aspx?rec=11750" TargetMode="External"/></Relationships>
</file>

<file path=ppt/slides/_rels/slide82.xml.rels><?xml version="1.0" encoding="UTF-8" standalone="yes"?>
<Relationships xmlns="http://schemas.openxmlformats.org/package/2006/relationships"><Relationship Id="rId8" Type="http://schemas.openxmlformats.org/officeDocument/2006/relationships/hyperlink" Target="http://www.itu.int/ITU-T/recommendations/rec.aspx?rec=9115" TargetMode="External"/><Relationship Id="rId3" Type="http://schemas.openxmlformats.org/officeDocument/2006/relationships/hyperlink" Target="http://www.itu.int/ITU-T/recommendations/rec.aspx?rec=9287" TargetMode="External"/><Relationship Id="rId7" Type="http://schemas.openxmlformats.org/officeDocument/2006/relationships/hyperlink" Target="http://www.itu.int/ITU-T/recommendations/rec.aspx?rec=12043" TargetMode="External"/><Relationship Id="rId2" Type="http://schemas.openxmlformats.org/officeDocument/2006/relationships/hyperlink" Target="http://www.itu.int/ITU-T/recommendations/rec.aspx?rec=9136" TargetMode="External"/><Relationship Id="rId1" Type="http://schemas.openxmlformats.org/officeDocument/2006/relationships/slideLayout" Target="../slideLayouts/slideLayout8.xml"/><Relationship Id="rId6" Type="http://schemas.openxmlformats.org/officeDocument/2006/relationships/hyperlink" Target="http://www.itu.int/ITU-T/recommendations/rec.aspx?rec=10828" TargetMode="External"/><Relationship Id="rId5" Type="http://schemas.openxmlformats.org/officeDocument/2006/relationships/hyperlink" Target="http://www.itu.int/ITU-T/recommendations/rec.aspx?rec=11950" TargetMode="External"/><Relationship Id="rId4" Type="http://schemas.openxmlformats.org/officeDocument/2006/relationships/hyperlink" Target="http://www.itu.int/ITU-T/recommendations/rec.aspx?rec=9288" TargetMode="External"/><Relationship Id="rId9" Type="http://schemas.openxmlformats.org/officeDocument/2006/relationships/hyperlink" Target="http://www.itu.int/ITU-T/recommendations/rec.aspx?rec=12150" TargetMode="External"/></Relationships>
</file>

<file path=ppt/slides/_rels/slide83.xml.rels><?xml version="1.0" encoding="UTF-8" standalone="yes"?>
<Relationships xmlns="http://schemas.openxmlformats.org/package/2006/relationships"><Relationship Id="rId2" Type="http://schemas.openxmlformats.org/officeDocument/2006/relationships/hyperlink" Target="http://www.itu.int/ITU-T/recommendations/rec.aspx?rec=9136" TargetMode="External"/><Relationship Id="rId1" Type="http://schemas.openxmlformats.org/officeDocument/2006/relationships/slideLayout" Target="../slideLayouts/slideLayout8.xml"/></Relationships>
</file>

<file path=ppt/slides/_rels/slide84.xml.rels><?xml version="1.0" encoding="UTF-8" standalone="yes"?>
<Relationships xmlns="http://schemas.openxmlformats.org/package/2006/relationships"><Relationship Id="rId3" Type="http://schemas.openxmlformats.org/officeDocument/2006/relationships/hyperlink" Target="http://www.itu.int/ITU-T/recommendations/rec.aspx?rec=11373" TargetMode="External"/><Relationship Id="rId2" Type="http://schemas.openxmlformats.org/officeDocument/2006/relationships/hyperlink" Target="http://www.itu.int/ITU-T/recommendations/rec.aspx?rec=11060" TargetMode="External"/><Relationship Id="rId1" Type="http://schemas.openxmlformats.org/officeDocument/2006/relationships/slideLayout" Target="../slideLayouts/slideLayout8.xml"/><Relationship Id="rId5" Type="http://schemas.openxmlformats.org/officeDocument/2006/relationships/image" Target="../media/image84.png"/><Relationship Id="rId4" Type="http://schemas.openxmlformats.org/officeDocument/2006/relationships/hyperlink" Target="http://www.itu.int/ITU-T/recommendations/rec.aspx?rec=11061" TargetMode="External"/></Relationships>
</file>

<file path=ppt/slides/_rels/slide85.xml.rels><?xml version="1.0" encoding="UTF-8" standalone="yes"?>
<Relationships xmlns="http://schemas.openxmlformats.org/package/2006/relationships"><Relationship Id="rId8" Type="http://schemas.openxmlformats.org/officeDocument/2006/relationships/hyperlink" Target="http://www.itu.int/ITU-T/recommendations/rec.aspx?rec=11613" TargetMode="External"/><Relationship Id="rId3" Type="http://schemas.openxmlformats.org/officeDocument/2006/relationships/hyperlink" Target="http://www.itu.int/ITU-T/recommendations/rec.aspx?rec=11374" TargetMode="External"/><Relationship Id="rId7" Type="http://schemas.openxmlformats.org/officeDocument/2006/relationships/hyperlink" Target="http://www.itu.int/ITU-T/recommendations/rec.aspx?rec=11612" TargetMode="External"/><Relationship Id="rId2" Type="http://schemas.openxmlformats.org/officeDocument/2006/relationships/hyperlink" Target="http://www.itu.int/ITU-T/recommendations/rec.aspx?rec=11062" TargetMode="External"/><Relationship Id="rId1" Type="http://schemas.openxmlformats.org/officeDocument/2006/relationships/slideLayout" Target="../slideLayouts/slideLayout8.xml"/><Relationship Id="rId6" Type="http://schemas.openxmlformats.org/officeDocument/2006/relationships/hyperlink" Target="http://www.itu.int/ITU-T/recommendations/rec.aspx?rec=11611" TargetMode="External"/><Relationship Id="rId5" Type="http://schemas.openxmlformats.org/officeDocument/2006/relationships/hyperlink" Target="http://www.itu.int/ITU-T/recommendations/rec.aspx?rec=11610" TargetMode="External"/><Relationship Id="rId10" Type="http://schemas.openxmlformats.org/officeDocument/2006/relationships/image" Target="../media/image85.png"/><Relationship Id="rId4" Type="http://schemas.openxmlformats.org/officeDocument/2006/relationships/hyperlink" Target="http://www.itu.int/ITU-T/recommendations/rec.aspx?rec=11752" TargetMode="External"/><Relationship Id="rId9" Type="http://schemas.openxmlformats.org/officeDocument/2006/relationships/hyperlink" Target="http://www.itu.int/ITU-T/recommendations/rec.aspx?rec=11614" TargetMode="External"/></Relationships>
</file>

<file path=ppt/slides/_rels/slide86.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hyperlink" Target="http://www.itu.int/ITU-T/recommendations/rec.aspx?rec=11344" TargetMode="External"/><Relationship Id="rId1" Type="http://schemas.openxmlformats.org/officeDocument/2006/relationships/slideLayout" Target="../slideLayouts/slideLayout8.xml"/></Relationships>
</file>

<file path=ppt/slides/_rels/slide87.xml.rels><?xml version="1.0" encoding="UTF-8" standalone="yes"?>
<Relationships xmlns="http://schemas.openxmlformats.org/package/2006/relationships"><Relationship Id="rId3" Type="http://schemas.openxmlformats.org/officeDocument/2006/relationships/hyperlink" Target="http://www.itu.int/ITU-T/recommendations/rec.aspx?rec=11753" TargetMode="External"/><Relationship Id="rId7" Type="http://schemas.openxmlformats.org/officeDocument/2006/relationships/hyperlink" Target="http://www.itu.int/ITU-T/recommendations/rec.aspx?rec=12037" TargetMode="External"/><Relationship Id="rId2" Type="http://schemas.openxmlformats.org/officeDocument/2006/relationships/hyperlink" Target="http://www.itu.int/ITU-T/recommendations/rec.aspx?rec=11375" TargetMode="External"/><Relationship Id="rId1" Type="http://schemas.openxmlformats.org/officeDocument/2006/relationships/slideLayout" Target="../slideLayouts/slideLayout8.xml"/><Relationship Id="rId6" Type="http://schemas.openxmlformats.org/officeDocument/2006/relationships/hyperlink" Target="http://www.itu.int/ITU-T/recommendations/rec.aspx?rec=11616" TargetMode="External"/><Relationship Id="rId5" Type="http://schemas.openxmlformats.org/officeDocument/2006/relationships/hyperlink" Target="http://www.itu.int/ITU-T/recommendations/rec.aspx?rec=11615" TargetMode="External"/><Relationship Id="rId4" Type="http://schemas.openxmlformats.org/officeDocument/2006/relationships/hyperlink" Target="http://www.itu.int/ITU-T/recommendations/rec.aspx?rec=12038" TargetMode="External"/></Relationships>
</file>

<file path=ppt/slides/_rels/slide88.xml.rels><?xml version="1.0" encoding="UTF-8" standalone="yes"?>
<Relationships xmlns="http://schemas.openxmlformats.org/package/2006/relationships"><Relationship Id="rId8" Type="http://schemas.openxmlformats.org/officeDocument/2006/relationships/hyperlink" Target="http://www.itu.int/ITU-T/recommendations/rec.aspx?rec=10830" TargetMode="External"/><Relationship Id="rId3" Type="http://schemas.openxmlformats.org/officeDocument/2006/relationships/hyperlink" Target="http://www.itu.int/ITU-T/recommendations/rec.aspx?rec=9334" TargetMode="External"/><Relationship Id="rId7" Type="http://schemas.openxmlformats.org/officeDocument/2006/relationships/hyperlink" Target="http://www.itu.int/ITU-T/recommendations/rec.aspx?rec=9455" TargetMode="External"/><Relationship Id="rId2" Type="http://schemas.openxmlformats.org/officeDocument/2006/relationships/hyperlink" Target="http://www.itu.int/ITU-T/recommendations/rec.aspx?rec=9333" TargetMode="External"/><Relationship Id="rId1" Type="http://schemas.openxmlformats.org/officeDocument/2006/relationships/slideLayout" Target="../slideLayouts/slideLayout8.xml"/><Relationship Id="rId6" Type="http://schemas.openxmlformats.org/officeDocument/2006/relationships/hyperlink" Target="http://www.itu.int/ITU-T/recommendations/rec.aspx?rec=10829" TargetMode="External"/><Relationship Id="rId5" Type="http://schemas.openxmlformats.org/officeDocument/2006/relationships/hyperlink" Target="http://www.itu.int/ITU-T/recommendations/rec.aspx?rec=9618" TargetMode="External"/><Relationship Id="rId4" Type="http://schemas.openxmlformats.org/officeDocument/2006/relationships/hyperlink" Target="http://www.itu.int/ITU-T/recommendations/rec.aspx?rec=9335" TargetMode="External"/><Relationship Id="rId9" Type="http://schemas.openxmlformats.org/officeDocument/2006/relationships/hyperlink" Target="http://www.itu.int/pub/S-CONF-WCIT-2012/en" TargetMode="External"/></Relationships>
</file>

<file path=ppt/slides/_rels/slide8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8.xml"/><Relationship Id="rId4" Type="http://schemas.openxmlformats.org/officeDocument/2006/relationships/image" Target="../media/image8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8" Type="http://schemas.openxmlformats.org/officeDocument/2006/relationships/hyperlink" Target="http://www.itu.int/ITU-T/recommendations/rec.aspx?rec=10441" TargetMode="External"/><Relationship Id="rId3" Type="http://schemas.openxmlformats.org/officeDocument/2006/relationships/hyperlink" Target="http://www.itu.int/ITU-T/recommendations/rec.aspx?rec=9619" TargetMode="External"/><Relationship Id="rId7" Type="http://schemas.openxmlformats.org/officeDocument/2006/relationships/hyperlink" Target="http://www.itu.int/ITU-T/recommendations/rec.aspx?rec=11951" TargetMode="External"/><Relationship Id="rId2" Type="http://schemas.openxmlformats.org/officeDocument/2006/relationships/hyperlink" Target="http://www.itu.int/ITU-T/recommendations/rec.aspx?rec=9456" TargetMode="External"/><Relationship Id="rId1" Type="http://schemas.openxmlformats.org/officeDocument/2006/relationships/slideLayout" Target="../slideLayouts/slideLayout8.xml"/><Relationship Id="rId6" Type="http://schemas.openxmlformats.org/officeDocument/2006/relationships/hyperlink" Target="http://www.itu.int/ITU-T/recommendations/rec.aspx?rec=11608" TargetMode="External"/><Relationship Id="rId5" Type="http://schemas.openxmlformats.org/officeDocument/2006/relationships/hyperlink" Target="http://www.itu.int/ITU-T/recommendations/rec.aspx?rec=11343" TargetMode="External"/><Relationship Id="rId4" Type="http://schemas.openxmlformats.org/officeDocument/2006/relationships/hyperlink" Target="http://www.itu.int/ITU-T/recommendations/rec.aspx?rec=10440" TargetMode="External"/></Relationships>
</file>

<file path=ppt/slides/_rels/slide91.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8.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3.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8.xml"/></Relationships>
</file>

<file path=ppt/slides/_rels/slide94.xml.rels><?xml version="1.0" encoding="UTF-8" standalone="yes"?>
<Relationships xmlns="http://schemas.openxmlformats.org/package/2006/relationships"><Relationship Id="rId2" Type="http://schemas.openxmlformats.org/officeDocument/2006/relationships/hyperlink" Target="http://www.itu.int/ITU-T/recommendations/rec.aspx?rec=12036" TargetMode="Externa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p:cNvSpPr>
          <p:nvPr>
            <p:ph type="ctrTitle" idx="4294967295"/>
          </p:nvPr>
        </p:nvSpPr>
        <p:spPr>
          <a:xfrm>
            <a:off x="685800" y="1557338"/>
            <a:ext cx="7772400" cy="1584325"/>
          </a:xfrm>
        </p:spPr>
        <p:txBody>
          <a:bodyPr/>
          <a:lstStyle/>
          <a:p>
            <a:r>
              <a:rPr lang="en-US" altLang="ko-KR" b="1" smtClean="0">
                <a:ea typeface="Gulim" panose="020B0600000101010101" pitchFamily="34" charset="-127"/>
              </a:rPr>
              <a:t>ITU-T Study Group 17 </a:t>
            </a:r>
            <a:br>
              <a:rPr lang="en-US" altLang="ko-KR" b="1" smtClean="0">
                <a:ea typeface="Gulim" panose="020B0600000101010101" pitchFamily="34" charset="-127"/>
              </a:rPr>
            </a:br>
            <a:r>
              <a:rPr lang="en-US" altLang="ko-KR" b="1" smtClean="0">
                <a:ea typeface="Gulim" panose="020B0600000101010101" pitchFamily="34" charset="-127"/>
              </a:rPr>
              <a:t>Security</a:t>
            </a:r>
          </a:p>
        </p:txBody>
      </p:sp>
      <p:sp>
        <p:nvSpPr>
          <p:cNvPr id="14339" name="Rectangle 5"/>
          <p:cNvSpPr>
            <a:spLocks noGrp="1"/>
          </p:cNvSpPr>
          <p:nvPr>
            <p:ph type="subTitle" idx="4294967295"/>
          </p:nvPr>
        </p:nvSpPr>
        <p:spPr>
          <a:xfrm>
            <a:off x="755650" y="3068638"/>
            <a:ext cx="7777163" cy="792162"/>
          </a:xfrm>
        </p:spPr>
        <p:txBody>
          <a:bodyPr/>
          <a:lstStyle/>
          <a:p>
            <a:pPr marL="0" indent="0" algn="ctr">
              <a:lnSpc>
                <a:spcPct val="80000"/>
              </a:lnSpc>
              <a:buFont typeface="Arial" panose="020B0604020202020204" pitchFamily="34" charset="0"/>
              <a:buNone/>
            </a:pPr>
            <a:r>
              <a:rPr lang="en-US" altLang="ko-KR" sz="4000" b="1" dirty="0" smtClean="0">
                <a:solidFill>
                  <a:srgbClr val="151ECD"/>
                </a:solidFill>
                <a:ea typeface="Gulim" panose="020B0600000101010101" pitchFamily="34" charset="-127"/>
              </a:rPr>
              <a:t>An overview for newcomers</a:t>
            </a:r>
            <a:br>
              <a:rPr lang="en-US" altLang="ko-KR" sz="4000" b="1" dirty="0" smtClean="0">
                <a:solidFill>
                  <a:srgbClr val="151ECD"/>
                </a:solidFill>
                <a:ea typeface="Gulim" panose="020B0600000101010101" pitchFamily="34" charset="-127"/>
              </a:rPr>
            </a:br>
            <a:r>
              <a:rPr lang="en-US" altLang="ko-KR" sz="4000" b="1" dirty="0" smtClean="0">
                <a:solidFill>
                  <a:srgbClr val="151ECD"/>
                </a:solidFill>
                <a:ea typeface="Gulim" panose="020B0600000101010101" pitchFamily="34" charset="-127"/>
              </a:rPr>
              <a:t/>
            </a:r>
            <a:br>
              <a:rPr lang="en-US" altLang="ko-KR" sz="4000" b="1" dirty="0" smtClean="0">
                <a:solidFill>
                  <a:srgbClr val="151ECD"/>
                </a:solidFill>
                <a:ea typeface="Gulim" panose="020B0600000101010101" pitchFamily="34" charset="-127"/>
              </a:rPr>
            </a:br>
            <a:r>
              <a:rPr lang="en-US" altLang="ko-KR" sz="3600" b="1" dirty="0" err="1" smtClean="0">
                <a:solidFill>
                  <a:srgbClr val="151ECD"/>
                </a:solidFill>
                <a:ea typeface="Gulim" panose="020B0600000101010101" pitchFamily="34" charset="-127"/>
              </a:rPr>
              <a:t>Arkadiy</a:t>
            </a:r>
            <a:r>
              <a:rPr lang="en-US" altLang="ko-KR" sz="3600" b="1" dirty="0" smtClean="0">
                <a:solidFill>
                  <a:srgbClr val="151ECD"/>
                </a:solidFill>
                <a:ea typeface="Gulim" panose="020B0600000101010101" pitchFamily="34" charset="-127"/>
              </a:rPr>
              <a:t> Kremer</a:t>
            </a:r>
          </a:p>
          <a:p>
            <a:pPr marL="0" indent="0" algn="ctr">
              <a:lnSpc>
                <a:spcPct val="80000"/>
              </a:lnSpc>
              <a:buFont typeface="Arial" panose="020B0604020202020204" pitchFamily="34" charset="0"/>
              <a:buNone/>
            </a:pPr>
            <a:r>
              <a:rPr lang="en-US" altLang="ko-KR" sz="2400" b="1" dirty="0" smtClean="0">
                <a:solidFill>
                  <a:srgbClr val="151ECD"/>
                </a:solidFill>
                <a:ea typeface="Gulim" panose="020B0600000101010101" pitchFamily="34" charset="-127"/>
              </a:rPr>
              <a:t>ITU-T SG17 chairman</a:t>
            </a:r>
          </a:p>
        </p:txBody>
      </p:sp>
      <p:sp>
        <p:nvSpPr>
          <p:cNvPr id="14340" name="TextBox 1"/>
          <p:cNvSpPr txBox="1">
            <a:spLocks noChangeArrowheads="1"/>
          </p:cNvSpPr>
          <p:nvPr/>
        </p:nvSpPr>
        <p:spPr bwMode="auto">
          <a:xfrm>
            <a:off x="2916238" y="5373688"/>
            <a:ext cx="3311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a:solidFill>
                  <a:srgbClr val="2932E9"/>
                </a:solidFill>
                <a:latin typeface="Arial" panose="020B0604020202020204" pitchFamily="34" charset="0"/>
              </a:rPr>
              <a:t>8 April 2015</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1"/>
          </p:nvPr>
        </p:nvSpPr>
        <p:spPr>
          <a:xfrm>
            <a:off x="457200" y="476250"/>
            <a:ext cx="8578850" cy="6192838"/>
          </a:xfrm>
        </p:spPr>
        <p:txBody>
          <a:bodyPr/>
          <a:lstStyle/>
          <a:p>
            <a:pPr>
              <a:buClr>
                <a:srgbClr val="FF0000"/>
              </a:buClr>
              <a:buFont typeface="Wingdings" pitchFamily="2" charset="2"/>
              <a:buChar char="§"/>
              <a:defRPr/>
            </a:pPr>
            <a:r>
              <a:rPr lang="en-GB" altLang="en-US" sz="3000" dirty="0" smtClean="0"/>
              <a:t>Importance of telecommunication/ICT security standardization</a:t>
            </a:r>
          </a:p>
          <a:p>
            <a:pPr>
              <a:buClr>
                <a:srgbClr val="FF0000"/>
              </a:buClr>
              <a:buFont typeface="Wingdings" pitchFamily="2" charset="2"/>
              <a:buChar char="§"/>
              <a:defRPr/>
            </a:pPr>
            <a:r>
              <a:rPr lang="en-GB" altLang="en-US" sz="3000" dirty="0" smtClean="0"/>
              <a:t>ITU Plenipotentiary Conference (PP-14) </a:t>
            </a:r>
            <a:r>
              <a:rPr lang="en-US" altLang="en-US" sz="3000" dirty="0" smtClean="0"/>
              <a:t>actions on telecommunication/ICT security</a:t>
            </a:r>
          </a:p>
          <a:p>
            <a:pPr>
              <a:buClr>
                <a:srgbClr val="FF0000"/>
              </a:buClr>
              <a:buFont typeface="Wingdings" pitchFamily="2" charset="2"/>
              <a:buChar char="§"/>
              <a:defRPr/>
            </a:pPr>
            <a:r>
              <a:rPr lang="en-US" altLang="en-US" sz="3000" b="1" dirty="0" smtClean="0">
                <a:solidFill>
                  <a:srgbClr val="FF0000"/>
                </a:solidFill>
              </a:rPr>
              <a:t>World Telecommunications Standardization Assembly (WTSA-12)  mandate for Study Group 17</a:t>
            </a:r>
          </a:p>
          <a:p>
            <a:pPr>
              <a:buClr>
                <a:srgbClr val="FF0000"/>
              </a:buClr>
              <a:buFont typeface="Wingdings" pitchFamily="2" charset="2"/>
              <a:buChar char="§"/>
              <a:defRPr/>
            </a:pPr>
            <a:r>
              <a:rPr lang="en-US" altLang="en-US" sz="2800" dirty="0" smtClean="0"/>
              <a:t>Study Group 17 overview</a:t>
            </a:r>
          </a:p>
          <a:p>
            <a:pPr lvl="1">
              <a:buClr>
                <a:srgbClr val="FF0000"/>
              </a:buClr>
              <a:buFont typeface="Wingdings" pitchFamily="2" charset="2"/>
              <a:buChar char="§"/>
              <a:defRPr/>
            </a:pPr>
            <a:r>
              <a:rPr lang="en-US" altLang="en-US" dirty="0" smtClean="0"/>
              <a:t>SG17 current activities</a:t>
            </a:r>
          </a:p>
          <a:p>
            <a:pPr>
              <a:buClr>
                <a:srgbClr val="FF0000"/>
              </a:buClr>
              <a:buFont typeface="Wingdings" pitchFamily="2" charset="2"/>
              <a:buChar char="§"/>
              <a:defRPr/>
            </a:pPr>
            <a:r>
              <a:rPr lang="en-US" altLang="en-US" sz="3000" dirty="0" smtClean="0"/>
              <a:t>Security Coordination</a:t>
            </a:r>
          </a:p>
          <a:p>
            <a:pPr>
              <a:buClr>
                <a:srgbClr val="FF0000"/>
              </a:buClr>
              <a:buFont typeface="Wingdings" pitchFamily="2" charset="2"/>
              <a:buChar char="§"/>
              <a:defRPr/>
            </a:pPr>
            <a:r>
              <a:rPr lang="en-US" altLang="en-US" sz="3000" dirty="0" smtClean="0"/>
              <a:t>Future meetings</a:t>
            </a:r>
          </a:p>
          <a:p>
            <a:pPr>
              <a:buClr>
                <a:srgbClr val="FF0000"/>
              </a:buClr>
              <a:buFont typeface="Wingdings" pitchFamily="2" charset="2"/>
              <a:buChar char="§"/>
              <a:defRPr/>
            </a:pPr>
            <a:r>
              <a:rPr lang="en-US" altLang="en-US" sz="3000" dirty="0" smtClean="0"/>
              <a:t>Useful references</a:t>
            </a:r>
          </a:p>
          <a:p>
            <a:pPr marL="342900" lvl="1" indent="-342900">
              <a:buClr>
                <a:srgbClr val="FF0000"/>
              </a:buClr>
              <a:buFont typeface="Wingdings" pitchFamily="2" charset="2"/>
              <a:buChar char="§"/>
              <a:defRPr/>
            </a:pPr>
            <a:r>
              <a:rPr lang="en-US" altLang="en-US" dirty="0" smtClean="0"/>
              <a:t>Backup – SG17 Security Recommendations</a:t>
            </a:r>
          </a:p>
        </p:txBody>
      </p:sp>
      <p:sp>
        <p:nvSpPr>
          <p:cNvPr id="23555"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Arial" panose="020B0604020202020204" pitchFamily="34" charset="0"/>
              <a:buNone/>
            </a:pPr>
            <a:fld id="{B327BDAF-3A14-4B89-8519-0DFFE5A4421D}" type="slidenum">
              <a:rPr lang="en-US" altLang="en-US" sz="1200" smtClean="0">
                <a:solidFill>
                  <a:srgbClr val="898989"/>
                </a:solidFill>
              </a:rPr>
              <a:pPr>
                <a:spcBef>
                  <a:spcPct val="0"/>
                </a:spcBef>
                <a:buFont typeface="Arial" panose="020B0604020202020204" pitchFamily="34" charset="0"/>
                <a:buNone/>
              </a:pPr>
              <a:t>10</a:t>
            </a:fld>
            <a:r>
              <a:rPr lang="en-US" altLang="en-US" sz="1200" dirty="0" smtClean="0">
                <a:solidFill>
                  <a:srgbClr val="898989"/>
                </a:solidFill>
              </a:rPr>
              <a:t>/94</a:t>
            </a:r>
            <a:endParaRPr lang="en-US" altLang="en-US" sz="1200" dirty="0" smtClean="0">
              <a:solidFill>
                <a:srgbClr val="898989"/>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107950" y="260350"/>
            <a:ext cx="8928100" cy="792163"/>
          </a:xfrm>
        </p:spPr>
        <p:txBody>
          <a:bodyPr/>
          <a:lstStyle/>
          <a:p>
            <a:r>
              <a:rPr lang="en-US" altLang="en-US" sz="2800" b="1" smtClean="0"/>
              <a:t>SG17 mandate established by World Telecommunication Standardization Assembly (WTSA-12)</a:t>
            </a:r>
          </a:p>
        </p:txBody>
      </p:sp>
      <p:sp>
        <p:nvSpPr>
          <p:cNvPr id="24579" name="Content Placeholder 2"/>
          <p:cNvSpPr>
            <a:spLocks noGrp="1"/>
          </p:cNvSpPr>
          <p:nvPr>
            <p:ph idx="1"/>
          </p:nvPr>
        </p:nvSpPr>
        <p:spPr>
          <a:xfrm>
            <a:off x="457200" y="1125538"/>
            <a:ext cx="8578850" cy="5616575"/>
          </a:xfrm>
        </p:spPr>
        <p:txBody>
          <a:bodyPr/>
          <a:lstStyle/>
          <a:p>
            <a:pPr marL="0" indent="0">
              <a:lnSpc>
                <a:spcPct val="80000"/>
              </a:lnSpc>
              <a:buFont typeface="Arial" panose="020B0604020202020204" pitchFamily="34" charset="0"/>
              <a:buNone/>
            </a:pPr>
            <a:r>
              <a:rPr lang="en-US" altLang="en-US" sz="2400" smtClean="0"/>
              <a:t>WTSA-12 decided the following for Study Group 17:</a:t>
            </a:r>
          </a:p>
          <a:p>
            <a:pPr marL="0" indent="0">
              <a:lnSpc>
                <a:spcPct val="80000"/>
              </a:lnSpc>
              <a:spcBef>
                <a:spcPts val="500"/>
              </a:spcBef>
              <a:buClr>
                <a:srgbClr val="FF0000"/>
              </a:buClr>
              <a:buFont typeface="Wingdings" panose="05000000000000000000" pitchFamily="2" charset="2"/>
              <a:buChar char="§"/>
            </a:pPr>
            <a:r>
              <a:rPr lang="en-US" altLang="en-US" sz="2400" smtClean="0"/>
              <a:t> Title: Security</a:t>
            </a:r>
          </a:p>
          <a:p>
            <a:pPr marL="400050" lvl="1" indent="0">
              <a:lnSpc>
                <a:spcPct val="90000"/>
              </a:lnSpc>
              <a:spcBef>
                <a:spcPts val="500"/>
              </a:spcBef>
              <a:buClr>
                <a:srgbClr val="FF0000"/>
              </a:buClr>
              <a:buFont typeface="Arial" panose="020B0604020202020204" pitchFamily="34" charset="0"/>
              <a:buNone/>
            </a:pPr>
            <a:r>
              <a:rPr lang="en-US" altLang="en-US" sz="1700" smtClean="0"/>
              <a:t>Responsible for building confidence and security in the use of information and communication technologies (ICTs). This includes studies relating to cybersecurity, security management, countering spam and identity management. It also includes security architecture and framework, protection of personally identifiable information, and security of applications and services for the Internet of things, smart grid, smartphone, IPTV, web services, social network, cloud computing, mobile financial system and telebiometrics. Also responsible for the application of open system communications including directory and object identifiers, and for technical languages, the method for their usage and other issues related to the software aspects of telecommunication systems, and for conformance testing to improve quality of Recommendations.</a:t>
            </a:r>
          </a:p>
          <a:p>
            <a:pPr marL="0" indent="0">
              <a:lnSpc>
                <a:spcPct val="80000"/>
              </a:lnSpc>
              <a:spcBef>
                <a:spcPts val="500"/>
              </a:spcBef>
              <a:buClr>
                <a:srgbClr val="FF0000"/>
              </a:buClr>
              <a:buFont typeface="Wingdings" panose="05000000000000000000" pitchFamily="2" charset="2"/>
              <a:buChar char="§"/>
            </a:pPr>
            <a:endParaRPr lang="en-US" altLang="en-US" sz="600" smtClean="0"/>
          </a:p>
          <a:p>
            <a:pPr marL="0" indent="0">
              <a:lnSpc>
                <a:spcPct val="80000"/>
              </a:lnSpc>
              <a:spcBef>
                <a:spcPts val="500"/>
              </a:spcBef>
              <a:buClr>
                <a:srgbClr val="FF0000"/>
              </a:buClr>
              <a:buFont typeface="Wingdings" panose="05000000000000000000" pitchFamily="2" charset="2"/>
              <a:buChar char="§"/>
            </a:pPr>
            <a:r>
              <a:rPr lang="en-US" altLang="en-US" sz="2400" smtClean="0"/>
              <a:t> Lead Study Group for:</a:t>
            </a:r>
          </a:p>
          <a:p>
            <a:pPr marL="400050" lvl="1" indent="0">
              <a:lnSpc>
                <a:spcPct val="80000"/>
              </a:lnSpc>
            </a:pPr>
            <a:r>
              <a:rPr lang="en-US" altLang="en-US" sz="2000" smtClean="0"/>
              <a:t> Security</a:t>
            </a:r>
          </a:p>
          <a:p>
            <a:pPr marL="400050" lvl="1" indent="0">
              <a:lnSpc>
                <a:spcPct val="80000"/>
              </a:lnSpc>
            </a:pPr>
            <a:r>
              <a:rPr lang="en-US" altLang="en-US" sz="2000" smtClean="0"/>
              <a:t> Identity management</a:t>
            </a:r>
          </a:p>
          <a:p>
            <a:pPr marL="400050" lvl="1" indent="0">
              <a:lnSpc>
                <a:spcPct val="80000"/>
              </a:lnSpc>
            </a:pPr>
            <a:r>
              <a:rPr lang="en-US" altLang="en-US" sz="2000" smtClean="0"/>
              <a:t> Languages and description techniques</a:t>
            </a:r>
          </a:p>
          <a:p>
            <a:pPr marL="0" indent="0">
              <a:lnSpc>
                <a:spcPct val="80000"/>
              </a:lnSpc>
              <a:spcBef>
                <a:spcPts val="500"/>
              </a:spcBef>
              <a:buClr>
                <a:srgbClr val="FF0000"/>
              </a:buClr>
              <a:buFont typeface="Wingdings" panose="05000000000000000000" pitchFamily="2" charset="2"/>
              <a:buChar char="§"/>
            </a:pPr>
            <a:endParaRPr lang="en-US" altLang="en-US" sz="600" smtClean="0"/>
          </a:p>
          <a:p>
            <a:pPr marL="0" indent="0">
              <a:lnSpc>
                <a:spcPct val="80000"/>
              </a:lnSpc>
              <a:spcBef>
                <a:spcPts val="500"/>
              </a:spcBef>
              <a:buClr>
                <a:srgbClr val="FF0000"/>
              </a:buClr>
              <a:buFont typeface="Wingdings" panose="05000000000000000000" pitchFamily="2" charset="2"/>
              <a:buChar char="§"/>
            </a:pPr>
            <a:r>
              <a:rPr lang="en-US" altLang="en-US" sz="2400" smtClean="0"/>
              <a:t> Responsible for specific E, F, X and Z series Recommendations</a:t>
            </a:r>
          </a:p>
          <a:p>
            <a:pPr marL="0" indent="0">
              <a:lnSpc>
                <a:spcPct val="80000"/>
              </a:lnSpc>
              <a:spcBef>
                <a:spcPts val="500"/>
              </a:spcBef>
              <a:buClr>
                <a:srgbClr val="FF0000"/>
              </a:buClr>
              <a:buFont typeface="Wingdings" panose="05000000000000000000" pitchFamily="2" charset="2"/>
              <a:buChar char="§"/>
            </a:pPr>
            <a:endParaRPr lang="en-US" altLang="en-US" sz="600" smtClean="0"/>
          </a:p>
          <a:p>
            <a:pPr marL="0" indent="0">
              <a:lnSpc>
                <a:spcPct val="80000"/>
              </a:lnSpc>
              <a:spcBef>
                <a:spcPts val="500"/>
              </a:spcBef>
              <a:buClr>
                <a:srgbClr val="FF0000"/>
              </a:buClr>
              <a:buFont typeface="Wingdings" panose="05000000000000000000" pitchFamily="2" charset="2"/>
              <a:buChar char="§"/>
            </a:pPr>
            <a:r>
              <a:rPr lang="en-US" altLang="en-US" sz="2400" smtClean="0"/>
              <a:t> Responsible for 12 Questions</a:t>
            </a:r>
          </a:p>
        </p:txBody>
      </p:sp>
      <p:sp>
        <p:nvSpPr>
          <p:cNvPr id="24580"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Arial" panose="020B0604020202020204" pitchFamily="34" charset="0"/>
              <a:buNone/>
            </a:pPr>
            <a:fld id="{2A800A87-6A16-4ECB-B72F-F706D9875F60}" type="slidenum">
              <a:rPr lang="en-US" altLang="en-US" sz="1200" smtClean="0">
                <a:solidFill>
                  <a:srgbClr val="898989"/>
                </a:solidFill>
              </a:rPr>
              <a:pPr>
                <a:spcBef>
                  <a:spcPct val="0"/>
                </a:spcBef>
                <a:buFont typeface="Arial" panose="020B0604020202020204" pitchFamily="34" charset="0"/>
                <a:buNone/>
              </a:pPr>
              <a:t>11</a:t>
            </a:fld>
            <a:r>
              <a:rPr lang="en-US" altLang="en-US" sz="1200" dirty="0" smtClean="0">
                <a:solidFill>
                  <a:srgbClr val="898989"/>
                </a:solidFill>
              </a:rPr>
              <a:t>/94</a:t>
            </a:r>
            <a:endParaRPr lang="en-US" altLang="en-US" sz="1200" dirty="0" smtClean="0">
              <a:solidFill>
                <a:srgbClr val="898989"/>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07950" y="260350"/>
            <a:ext cx="8928100" cy="792163"/>
          </a:xfrm>
        </p:spPr>
        <p:txBody>
          <a:bodyPr/>
          <a:lstStyle/>
          <a:p>
            <a:r>
              <a:rPr lang="en-US" altLang="en-US" sz="2800" b="1" smtClean="0"/>
              <a:t>SG17 Management Team</a:t>
            </a:r>
          </a:p>
        </p:txBody>
      </p:sp>
      <p:sp>
        <p:nvSpPr>
          <p:cNvPr id="25603"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Arial" panose="020B0604020202020204" pitchFamily="34" charset="0"/>
              <a:buNone/>
            </a:pPr>
            <a:fld id="{AC54D457-9F55-43A0-845E-9AC761B4A007}" type="slidenum">
              <a:rPr lang="en-US" altLang="en-US" sz="1200" smtClean="0">
                <a:solidFill>
                  <a:srgbClr val="898989"/>
                </a:solidFill>
              </a:rPr>
              <a:pPr>
                <a:spcBef>
                  <a:spcPct val="0"/>
                </a:spcBef>
                <a:buFont typeface="Arial" panose="020B0604020202020204" pitchFamily="34" charset="0"/>
                <a:buNone/>
              </a:pPr>
              <a:t>12</a:t>
            </a:fld>
            <a:r>
              <a:rPr lang="en-US" altLang="en-US" sz="1200" dirty="0" smtClean="0">
                <a:solidFill>
                  <a:srgbClr val="898989"/>
                </a:solidFill>
              </a:rPr>
              <a:t>/94</a:t>
            </a:r>
            <a:endParaRPr lang="en-US" altLang="en-US" sz="1200" dirty="0" smtClean="0">
              <a:solidFill>
                <a:srgbClr val="898989"/>
              </a:solidFill>
            </a:endParaRPr>
          </a:p>
        </p:txBody>
      </p:sp>
      <p:graphicFrame>
        <p:nvGraphicFramePr>
          <p:cNvPr id="7" name="Group 84"/>
          <p:cNvGraphicFramePr>
            <a:graphicFrameLocks noGrp="1"/>
          </p:cNvGraphicFramePr>
          <p:nvPr/>
        </p:nvGraphicFramePr>
        <p:xfrm>
          <a:off x="457200" y="1196975"/>
          <a:ext cx="8291513" cy="4075113"/>
        </p:xfrm>
        <a:graphic>
          <a:graphicData uri="http://schemas.openxmlformats.org/drawingml/2006/table">
            <a:tbl>
              <a:tblPr/>
              <a:tblGrid>
                <a:gridCol w="1522413"/>
                <a:gridCol w="3744912"/>
                <a:gridCol w="3024188"/>
              </a:tblGrid>
              <a:tr h="503238">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ts val="600"/>
                        </a:spcBef>
                        <a:spcAft>
                          <a:spcPts val="600"/>
                        </a:spcAft>
                        <a:buClrTx/>
                        <a:buSzPct val="75000"/>
                        <a:buFontTx/>
                        <a:buNone/>
                        <a:tabLst/>
                      </a:pPr>
                      <a:r>
                        <a:rPr kumimoji="0" lang="en-US" altLang="en-US" sz="2000" b="0"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Chairman</a:t>
                      </a:r>
                      <a:endParaRPr kumimoji="0" lang="en-GB" altLang="en-US" sz="2000" b="0" i="0" u="none" strike="noStrike" cap="none" normalizeH="0" baseline="0" smtClean="0">
                        <a:ln>
                          <a:noFill/>
                        </a:ln>
                        <a:solidFill>
                          <a:schemeClr val="tx1"/>
                        </a:solidFill>
                        <a:effectLst/>
                        <a:latin typeface="Verdana" panose="020B0604030504040204" pitchFamily="34" charset="0"/>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ts val="600"/>
                        </a:spcBef>
                        <a:spcAft>
                          <a:spcPts val="600"/>
                        </a:spcAft>
                        <a:buClrTx/>
                        <a:buSzPct val="75000"/>
                        <a:buFontTx/>
                        <a:buNone/>
                        <a:tabLst/>
                      </a:pPr>
                      <a:r>
                        <a:rPr kumimoji="0" lang="en-US" altLang="en-US" sz="2000" b="0"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Arkadiy KREMER</a:t>
                      </a:r>
                      <a:endParaRPr kumimoji="0" lang="en-GB" altLang="en-US" sz="2400" b="0" i="0" u="none" strike="noStrike" cap="none" normalizeH="0" baseline="0" smtClean="0">
                        <a:ln>
                          <a:noFill/>
                        </a:ln>
                        <a:solidFill>
                          <a:schemeClr val="tx1"/>
                        </a:solidFill>
                        <a:effectLst/>
                        <a:latin typeface="Verdana" panose="020B0604030504040204" pitchFamily="34" charset="0"/>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ts val="600"/>
                        </a:spcBef>
                        <a:spcAft>
                          <a:spcPts val="600"/>
                        </a:spcAft>
                        <a:buClrTx/>
                        <a:buSzPct val="75000"/>
                        <a:buFontTx/>
                        <a:buNone/>
                        <a:tabLst/>
                      </a:pPr>
                      <a:r>
                        <a:rPr kumimoji="0" lang="en-US" altLang="en-US" sz="2000" b="0"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Russian Federation</a:t>
                      </a:r>
                      <a:endParaRPr kumimoji="0" lang="en-GB" altLang="en-US" sz="2000" b="0" i="0" u="none" strike="noStrike" cap="none" normalizeH="0" baseline="0" smtClean="0">
                        <a:ln>
                          <a:noFill/>
                        </a:ln>
                        <a:solidFill>
                          <a:schemeClr val="tx1"/>
                        </a:solidFill>
                        <a:effectLst/>
                        <a:latin typeface="Verdana" panose="020B0604030504040204" pitchFamily="34" charset="0"/>
                        <a:cs typeface="Arial" panose="020B0604020202020204"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875">
                <a:tc rowSpan="9">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20000"/>
                        </a:spcBef>
                        <a:spcAft>
                          <a:spcPct val="0"/>
                        </a:spcAft>
                        <a:buClrTx/>
                        <a:buSzPct val="75000"/>
                        <a:buFontTx/>
                        <a:buNone/>
                        <a:tabLst/>
                      </a:pPr>
                      <a:r>
                        <a:rPr kumimoji="0" lang="en-US" altLang="en-US" sz="2000" b="0"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Vice-Chairmen</a:t>
                      </a:r>
                      <a:endParaRPr kumimoji="0" lang="en-GB" altLang="en-US" sz="2000" b="0" i="0" u="none" strike="noStrike" cap="none" normalizeH="0" baseline="0" smtClean="0">
                        <a:ln>
                          <a:noFill/>
                        </a:ln>
                        <a:solidFill>
                          <a:schemeClr val="tx1"/>
                        </a:solidFill>
                        <a:effectLst/>
                        <a:latin typeface="Verdana" panose="020B060403050404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20000"/>
                        </a:spcBef>
                        <a:spcAft>
                          <a:spcPct val="0"/>
                        </a:spcAft>
                        <a:buClrTx/>
                        <a:buSzPct val="75000"/>
                        <a:buFontTx/>
                        <a:buNone/>
                        <a:tabLst/>
                      </a:pPr>
                      <a:r>
                        <a:rPr kumimoji="0" lang="en-US" altLang="en-US" sz="2000" b="0"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Khalid BELHOUL</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20000"/>
                        </a:spcBef>
                        <a:spcAft>
                          <a:spcPct val="10000"/>
                        </a:spcAft>
                        <a:buClrTx/>
                        <a:buSzPct val="75000"/>
                        <a:buFontTx/>
                        <a:buNone/>
                        <a:tabLst/>
                      </a:pPr>
                      <a:r>
                        <a:rPr kumimoji="0" lang="en-US" altLang="en-US" sz="2000" b="0"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United Arab Emirates</a:t>
                      </a:r>
                      <a:endParaRPr kumimoji="0" lang="en-GB" altLang="en-US" sz="2000" b="0" i="0" u="none" strike="noStrike" cap="none" normalizeH="0" baseline="0" smtClean="0">
                        <a:ln>
                          <a:noFill/>
                        </a:ln>
                        <a:solidFill>
                          <a:schemeClr val="tx1"/>
                        </a:solidFill>
                        <a:effectLst/>
                        <a:latin typeface="Verdana" panose="020B060403050404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875">
                <a:tc vMerge="1">
                  <a:txBody>
                    <a:bodyPr/>
                    <a:lstStyle/>
                    <a:p>
                      <a:endParaRPr lang="en-US"/>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20000"/>
                        </a:spcBef>
                        <a:spcAft>
                          <a:spcPct val="10000"/>
                        </a:spcAft>
                        <a:buClrTx/>
                        <a:buSzPct val="75000"/>
                        <a:buFontTx/>
                        <a:buNone/>
                        <a:tabLst/>
                      </a:pPr>
                      <a:r>
                        <a:rPr kumimoji="0" lang="en-US" altLang="en-US" sz="2000" b="0"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Mohamed M.K. ELHAJ</a:t>
                      </a:r>
                      <a:endParaRPr kumimoji="0" lang="en-GB" altLang="en-US" sz="2000" b="0" i="0" u="none" strike="noStrike" cap="none" normalizeH="0" baseline="0" smtClean="0">
                        <a:ln>
                          <a:noFill/>
                        </a:ln>
                        <a:solidFill>
                          <a:schemeClr val="tx1"/>
                        </a:solidFill>
                        <a:effectLst/>
                        <a:latin typeface="Verdana" panose="020B060403050404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20000"/>
                        </a:spcBef>
                        <a:spcAft>
                          <a:spcPct val="10000"/>
                        </a:spcAft>
                        <a:buClrTx/>
                        <a:buSzPct val="75000"/>
                        <a:buFontTx/>
                        <a:buNone/>
                        <a:tabLst/>
                      </a:pPr>
                      <a:r>
                        <a:rPr kumimoji="0" lang="en-US" altLang="en-US" sz="2000" b="0"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Sudan</a:t>
                      </a:r>
                      <a:endParaRPr kumimoji="0" lang="en-GB" altLang="en-US" sz="2000" b="0" i="0" u="none" strike="noStrike" cap="none" normalizeH="0" baseline="0" smtClean="0">
                        <a:ln>
                          <a:noFill/>
                        </a:ln>
                        <a:solidFill>
                          <a:schemeClr val="tx1"/>
                        </a:solidFill>
                        <a:effectLst/>
                        <a:latin typeface="Verdana" panose="020B060403050404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875">
                <a:tc vMerge="1">
                  <a:txBody>
                    <a:bodyPr/>
                    <a:lstStyle/>
                    <a:p>
                      <a:endParaRPr lang="en-US"/>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20000"/>
                        </a:spcBef>
                        <a:spcAft>
                          <a:spcPct val="10000"/>
                        </a:spcAft>
                        <a:buClrTx/>
                        <a:buSzPct val="75000"/>
                        <a:buFontTx/>
                        <a:buNone/>
                        <a:tabLst/>
                      </a:pPr>
                      <a:r>
                        <a:rPr kumimoji="0" lang="en-US" altLang="en-US" sz="2000" b="0"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Antonio GUIMARAES</a:t>
                      </a:r>
                      <a:endParaRPr kumimoji="0" lang="en-GB" altLang="en-US" sz="2000" b="0" i="0" u="none" strike="noStrike" cap="none" normalizeH="0" baseline="0" smtClean="0">
                        <a:ln>
                          <a:noFill/>
                        </a:ln>
                        <a:solidFill>
                          <a:schemeClr val="tx1"/>
                        </a:solidFill>
                        <a:effectLst/>
                        <a:latin typeface="Verdana" panose="020B060403050404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20000"/>
                        </a:spcBef>
                        <a:spcAft>
                          <a:spcPct val="10000"/>
                        </a:spcAft>
                        <a:buClrTx/>
                        <a:buSzPct val="75000"/>
                        <a:buFontTx/>
                        <a:buNone/>
                        <a:tabLst/>
                      </a:pPr>
                      <a:r>
                        <a:rPr kumimoji="0" lang="en-US" altLang="en-US" sz="2000" b="0"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Brazil</a:t>
                      </a:r>
                      <a:endParaRPr kumimoji="0" lang="en-GB" altLang="en-US" sz="2000" b="0" i="0" u="none" strike="noStrike" cap="none" normalizeH="0" baseline="0" smtClean="0">
                        <a:ln>
                          <a:noFill/>
                        </a:ln>
                        <a:solidFill>
                          <a:schemeClr val="tx1"/>
                        </a:solidFill>
                        <a:effectLst/>
                        <a:latin typeface="Verdana" panose="020B060403050404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875">
                <a:tc vMerge="1">
                  <a:txBody>
                    <a:bodyPr/>
                    <a:lstStyle/>
                    <a:p>
                      <a:endParaRPr lang="en-US"/>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20000"/>
                        </a:spcBef>
                        <a:spcAft>
                          <a:spcPct val="10000"/>
                        </a:spcAft>
                        <a:buClrTx/>
                        <a:buSzPct val="75000"/>
                        <a:buFontTx/>
                        <a:buNone/>
                        <a:tabLst/>
                      </a:pPr>
                      <a:r>
                        <a:rPr kumimoji="0" lang="en-GB" altLang="en-US" sz="2000" b="0"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George LIN</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20000"/>
                        </a:spcBef>
                        <a:spcAft>
                          <a:spcPct val="10000"/>
                        </a:spcAft>
                        <a:buClrTx/>
                        <a:buSzPct val="75000"/>
                        <a:buFontTx/>
                        <a:buNone/>
                        <a:tabLst/>
                      </a:pPr>
                      <a:r>
                        <a:rPr kumimoji="0" lang="en-GB" altLang="en-US" sz="2000" b="0"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P.R. China</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875">
                <a:tc vMerge="1">
                  <a:txBody>
                    <a:bodyPr/>
                    <a:lstStyle/>
                    <a:p>
                      <a:endParaRPr lang="en-US"/>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20000"/>
                        </a:spcBef>
                        <a:spcAft>
                          <a:spcPct val="10000"/>
                        </a:spcAft>
                        <a:buClrTx/>
                        <a:buSzPct val="75000"/>
                        <a:buFontTx/>
                        <a:buNone/>
                        <a:tabLst/>
                      </a:pPr>
                      <a:r>
                        <a:rPr kumimoji="0" lang="en-US" altLang="en-US" sz="2000" b="0"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Patrick MWESIGWA</a:t>
                      </a:r>
                      <a:endParaRPr kumimoji="0" lang="en-GB" altLang="en-US" sz="2000" b="0" i="0" u="none" strike="noStrike" cap="none" normalizeH="0" baseline="0" smtClean="0">
                        <a:ln>
                          <a:noFill/>
                        </a:ln>
                        <a:solidFill>
                          <a:schemeClr val="tx1"/>
                        </a:solidFill>
                        <a:effectLst/>
                        <a:latin typeface="Verdana" panose="020B060403050404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20000"/>
                        </a:spcBef>
                        <a:spcAft>
                          <a:spcPct val="10000"/>
                        </a:spcAft>
                        <a:buClrTx/>
                        <a:buSzPct val="75000"/>
                        <a:buFontTx/>
                        <a:buNone/>
                        <a:tabLst/>
                      </a:pPr>
                      <a:r>
                        <a:rPr kumimoji="0" lang="en-US" altLang="en-US" sz="2000" b="0"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Uganda</a:t>
                      </a:r>
                      <a:endParaRPr kumimoji="0" lang="en-GB" altLang="en-US" sz="2000" b="0" i="0" u="none" strike="noStrike" cap="none" normalizeH="0" baseline="0" smtClean="0">
                        <a:ln>
                          <a:noFill/>
                        </a:ln>
                        <a:solidFill>
                          <a:schemeClr val="tx1"/>
                        </a:solidFill>
                        <a:effectLst/>
                        <a:latin typeface="Verdana" panose="020B060403050404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875">
                <a:tc vMerge="1">
                  <a:txBody>
                    <a:bodyPr/>
                    <a:lstStyle/>
                    <a:p>
                      <a:endParaRPr lang="en-US"/>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20000"/>
                        </a:spcBef>
                        <a:spcAft>
                          <a:spcPct val="10000"/>
                        </a:spcAft>
                        <a:buClrTx/>
                        <a:buSzPct val="75000"/>
                        <a:buFontTx/>
                        <a:buNone/>
                        <a:tabLst/>
                      </a:pPr>
                      <a:r>
                        <a:rPr kumimoji="0" lang="en-US" altLang="en-US" sz="2000" b="0"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Koji NAKAO</a:t>
                      </a:r>
                      <a:endParaRPr kumimoji="0" lang="en-GB" altLang="en-US" sz="2000" b="0" i="0" u="none" strike="noStrike" cap="none" normalizeH="0" baseline="0" smtClean="0">
                        <a:ln>
                          <a:noFill/>
                        </a:ln>
                        <a:solidFill>
                          <a:schemeClr val="tx1"/>
                        </a:solidFill>
                        <a:effectLst/>
                        <a:latin typeface="Verdana" panose="020B060403050404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20000"/>
                        </a:spcBef>
                        <a:spcAft>
                          <a:spcPct val="10000"/>
                        </a:spcAft>
                        <a:buClrTx/>
                        <a:buSzPct val="75000"/>
                        <a:buFontTx/>
                        <a:buNone/>
                        <a:tabLst/>
                      </a:pPr>
                      <a:r>
                        <a:rPr kumimoji="0" lang="en-US" altLang="en-US" sz="2000" b="0"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Japan</a:t>
                      </a:r>
                      <a:endParaRPr kumimoji="0" lang="en-GB" altLang="en-US" sz="2000" b="0" i="0" u="none" strike="noStrike" cap="none" normalizeH="0" baseline="0" smtClean="0">
                        <a:ln>
                          <a:noFill/>
                        </a:ln>
                        <a:solidFill>
                          <a:schemeClr val="tx1"/>
                        </a:solidFill>
                        <a:effectLst/>
                        <a:latin typeface="Verdana" panose="020B0604030504040204" pitchFamily="34" charset="0"/>
                        <a:cs typeface="Arial" panose="020B0604020202020204"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875">
                <a:tc vMerge="1">
                  <a:txBody>
                    <a:bodyPr/>
                    <a:lstStyle/>
                    <a:p>
                      <a:endParaRPr lang="en-US"/>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20000"/>
                        </a:spcBef>
                        <a:spcAft>
                          <a:spcPct val="10000"/>
                        </a:spcAft>
                        <a:buClrTx/>
                        <a:buSzPct val="75000"/>
                        <a:buFontTx/>
                        <a:buNone/>
                        <a:tabLst/>
                      </a:pPr>
                      <a:r>
                        <a:rPr kumimoji="0" lang="en-GB" altLang="en-US" sz="2000" b="0"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Mario FROMOW RANGEL</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20000"/>
                        </a:spcBef>
                        <a:spcAft>
                          <a:spcPct val="10000"/>
                        </a:spcAft>
                        <a:buClrTx/>
                        <a:buSzPct val="75000"/>
                        <a:buFontTx/>
                        <a:buNone/>
                        <a:tabLst/>
                      </a:pPr>
                      <a:r>
                        <a:rPr kumimoji="0" lang="en-GB" altLang="en-US" sz="2000" b="0"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Mexico</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875">
                <a:tc vMerge="1">
                  <a:txBody>
                    <a:bodyPr/>
                    <a:lstStyle/>
                    <a:p>
                      <a:endParaRPr lang="en-US"/>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20000"/>
                        </a:spcBef>
                        <a:spcAft>
                          <a:spcPct val="10000"/>
                        </a:spcAft>
                        <a:buClrTx/>
                        <a:buSzPct val="75000"/>
                        <a:buFontTx/>
                        <a:buNone/>
                        <a:tabLst/>
                      </a:pPr>
                      <a:r>
                        <a:rPr kumimoji="0" lang="en-GB" altLang="en-US" sz="2000" b="0"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Sacid SARIKAYA</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20000"/>
                        </a:spcBef>
                        <a:spcAft>
                          <a:spcPct val="10000"/>
                        </a:spcAft>
                        <a:buClrTx/>
                        <a:buSzPct val="75000"/>
                        <a:buFontTx/>
                        <a:buNone/>
                        <a:tabLst/>
                      </a:pPr>
                      <a:r>
                        <a:rPr kumimoji="0" lang="en-GB" altLang="en-US" sz="2000" b="0"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Turkey</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875">
                <a:tc vMerge="1">
                  <a:txBody>
                    <a:bodyPr/>
                    <a:lstStyle/>
                    <a:p>
                      <a:endParaRPr lang="en-US"/>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20000"/>
                        </a:spcBef>
                        <a:spcAft>
                          <a:spcPct val="10000"/>
                        </a:spcAft>
                        <a:buClrTx/>
                        <a:buSzPct val="75000"/>
                        <a:buFontTx/>
                        <a:buNone/>
                        <a:tabLst/>
                      </a:pPr>
                      <a:r>
                        <a:rPr kumimoji="0" lang="en-GB" altLang="en-US" sz="2000" b="0"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Heung Youl YOUM</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20000"/>
                        </a:spcBef>
                        <a:spcAft>
                          <a:spcPct val="10000"/>
                        </a:spcAft>
                        <a:buClrTx/>
                        <a:buSzPct val="75000"/>
                        <a:buFontTx/>
                        <a:buNone/>
                        <a:tabLst/>
                      </a:pPr>
                      <a:r>
                        <a:rPr kumimoji="0" lang="en-GB" altLang="en-US" sz="2000" b="0" i="0" u="none" strike="noStrike" cap="none" normalizeH="0" baseline="0" smtClean="0">
                          <a:ln>
                            <a:noFill/>
                          </a:ln>
                          <a:solidFill>
                            <a:schemeClr val="tx1"/>
                          </a:solidFill>
                          <a:effectLst/>
                          <a:latin typeface="Verdana" panose="020B0604030504040204" pitchFamily="34" charset="0"/>
                          <a:cs typeface="Arial" panose="020B0604020202020204" pitchFamily="34" charset="0"/>
                        </a:rPr>
                        <a:t>Korea (Republic of)</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1"/>
          </p:nvPr>
        </p:nvSpPr>
        <p:spPr>
          <a:xfrm>
            <a:off x="457200" y="404813"/>
            <a:ext cx="8458200" cy="6264275"/>
          </a:xfrm>
        </p:spPr>
        <p:txBody>
          <a:bodyPr/>
          <a:lstStyle/>
          <a:p>
            <a:pPr>
              <a:buClr>
                <a:srgbClr val="FF0000"/>
              </a:buClr>
              <a:buFont typeface="Wingdings" pitchFamily="2" charset="2"/>
              <a:buChar char="§"/>
              <a:defRPr/>
            </a:pPr>
            <a:r>
              <a:rPr lang="en-GB" altLang="en-US" sz="3000" dirty="0" smtClean="0"/>
              <a:t>Importance of telecommunication/ICT security standardization</a:t>
            </a:r>
          </a:p>
          <a:p>
            <a:pPr>
              <a:buClr>
                <a:srgbClr val="FF0000"/>
              </a:buClr>
              <a:buFont typeface="Wingdings" pitchFamily="2" charset="2"/>
              <a:buChar char="§"/>
              <a:defRPr/>
            </a:pPr>
            <a:r>
              <a:rPr lang="en-GB" altLang="en-US" sz="3000" dirty="0" smtClean="0"/>
              <a:t>ITU Plenipotentiary Conference (PP-14) </a:t>
            </a:r>
            <a:r>
              <a:rPr lang="en-US" altLang="en-US" sz="3000" dirty="0" smtClean="0"/>
              <a:t>actions on telecommunication/ICT security</a:t>
            </a:r>
          </a:p>
          <a:p>
            <a:pPr>
              <a:buClr>
                <a:srgbClr val="FF0000"/>
              </a:buClr>
              <a:buFont typeface="Wingdings" pitchFamily="2" charset="2"/>
              <a:buChar char="§"/>
              <a:defRPr/>
            </a:pPr>
            <a:r>
              <a:rPr lang="en-US" altLang="en-US" sz="3000" dirty="0" smtClean="0"/>
              <a:t>World Telecommunications Standardization Assembly (WTSA-12) mandate for Study Group 17</a:t>
            </a:r>
          </a:p>
          <a:p>
            <a:pPr>
              <a:buClr>
                <a:srgbClr val="FF0000"/>
              </a:buClr>
              <a:buFont typeface="Wingdings" pitchFamily="2" charset="2"/>
              <a:buChar char="§"/>
              <a:defRPr/>
            </a:pPr>
            <a:r>
              <a:rPr lang="en-US" altLang="en-US" sz="2800" b="1" dirty="0" smtClean="0">
                <a:solidFill>
                  <a:srgbClr val="FF0000"/>
                </a:solidFill>
              </a:rPr>
              <a:t>Study Group 17 overview</a:t>
            </a:r>
          </a:p>
          <a:p>
            <a:pPr lvl="1">
              <a:buClr>
                <a:srgbClr val="FF0000"/>
              </a:buClr>
              <a:buFont typeface="Wingdings" pitchFamily="2" charset="2"/>
              <a:buChar char="§"/>
              <a:defRPr/>
            </a:pPr>
            <a:r>
              <a:rPr lang="en-US" altLang="en-US" dirty="0" smtClean="0"/>
              <a:t>SG17 current activities</a:t>
            </a:r>
          </a:p>
          <a:p>
            <a:pPr>
              <a:buClr>
                <a:srgbClr val="FF0000"/>
              </a:buClr>
              <a:buFont typeface="Wingdings" pitchFamily="2" charset="2"/>
              <a:buChar char="§"/>
              <a:defRPr/>
            </a:pPr>
            <a:r>
              <a:rPr lang="en-US" altLang="en-US" sz="3000" dirty="0" smtClean="0"/>
              <a:t>Security Coordination</a:t>
            </a:r>
          </a:p>
          <a:p>
            <a:pPr>
              <a:buClr>
                <a:srgbClr val="FF0000"/>
              </a:buClr>
              <a:buFont typeface="Wingdings" pitchFamily="2" charset="2"/>
              <a:buChar char="§"/>
              <a:defRPr/>
            </a:pPr>
            <a:r>
              <a:rPr lang="en-US" altLang="en-US" sz="3000" dirty="0" smtClean="0"/>
              <a:t>Future meetings</a:t>
            </a:r>
          </a:p>
          <a:p>
            <a:pPr>
              <a:buClr>
                <a:srgbClr val="FF0000"/>
              </a:buClr>
              <a:buFont typeface="Wingdings" pitchFamily="2" charset="2"/>
              <a:buChar char="§"/>
              <a:defRPr/>
            </a:pPr>
            <a:r>
              <a:rPr lang="en-US" altLang="en-US" sz="3000" dirty="0" smtClean="0"/>
              <a:t>Useful references</a:t>
            </a:r>
          </a:p>
          <a:p>
            <a:pPr marL="342900" lvl="1" indent="-342900">
              <a:buClr>
                <a:srgbClr val="FF0000"/>
              </a:buClr>
              <a:buFont typeface="Wingdings" pitchFamily="2" charset="2"/>
              <a:buChar char="§"/>
              <a:defRPr/>
            </a:pPr>
            <a:r>
              <a:rPr lang="en-US" altLang="en-US" dirty="0" smtClean="0"/>
              <a:t>Backup – SG17 Security Recommendations</a:t>
            </a:r>
          </a:p>
        </p:txBody>
      </p:sp>
      <p:sp>
        <p:nvSpPr>
          <p:cNvPr id="26627"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Arial" panose="020B0604020202020204" pitchFamily="34" charset="0"/>
              <a:buNone/>
            </a:pPr>
            <a:fld id="{51B7EFE8-CEA3-447F-AEC1-A59DD6003E10}" type="slidenum">
              <a:rPr lang="en-US" altLang="en-US" sz="1200" smtClean="0">
                <a:solidFill>
                  <a:srgbClr val="898989"/>
                </a:solidFill>
              </a:rPr>
              <a:pPr>
                <a:spcBef>
                  <a:spcPct val="0"/>
                </a:spcBef>
                <a:buFont typeface="Arial" panose="020B0604020202020204" pitchFamily="34" charset="0"/>
                <a:buNone/>
              </a:pPr>
              <a:t>13</a:t>
            </a:fld>
            <a:r>
              <a:rPr lang="en-US" altLang="en-US" sz="1200" dirty="0" smtClean="0">
                <a:solidFill>
                  <a:srgbClr val="898989"/>
                </a:solidFill>
              </a:rPr>
              <a:t>/94</a:t>
            </a:r>
            <a:endParaRPr lang="en-US" altLang="en-US" sz="1200" dirty="0" smtClean="0">
              <a:solidFill>
                <a:srgbClr val="898989"/>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0" y="0"/>
            <a:ext cx="9144000" cy="765175"/>
          </a:xfrm>
        </p:spPr>
        <p:txBody>
          <a:bodyPr/>
          <a:lstStyle/>
          <a:p>
            <a:r>
              <a:rPr lang="en-US" altLang="en-US" sz="2800" b="1" smtClean="0"/>
              <a:t>Study Group 17 Overview</a:t>
            </a:r>
          </a:p>
        </p:txBody>
      </p:sp>
      <p:sp>
        <p:nvSpPr>
          <p:cNvPr id="27651" name="Content Placeholder 2"/>
          <p:cNvSpPr>
            <a:spLocks noGrp="1"/>
          </p:cNvSpPr>
          <p:nvPr>
            <p:ph idx="1"/>
          </p:nvPr>
        </p:nvSpPr>
        <p:spPr>
          <a:xfrm>
            <a:off x="468313" y="836613"/>
            <a:ext cx="8540750" cy="5976937"/>
          </a:xfrm>
        </p:spPr>
        <p:txBody>
          <a:bodyPr/>
          <a:lstStyle/>
          <a:p>
            <a:pPr>
              <a:lnSpc>
                <a:spcPct val="80000"/>
              </a:lnSpc>
              <a:buClr>
                <a:srgbClr val="FF0000"/>
              </a:buClr>
              <a:buFont typeface="Wingdings" panose="05000000000000000000" pitchFamily="2" charset="2"/>
              <a:buChar char="§"/>
            </a:pPr>
            <a:r>
              <a:rPr lang="en-US" altLang="en-US" sz="2200" smtClean="0"/>
              <a:t>Primary focus is to build confidence and security in the use of Information and Communication Technologies (ICTs) </a:t>
            </a:r>
          </a:p>
          <a:p>
            <a:pPr>
              <a:lnSpc>
                <a:spcPct val="80000"/>
              </a:lnSpc>
              <a:buClr>
                <a:srgbClr val="FF0000"/>
              </a:buClr>
              <a:buFont typeface="Wingdings" panose="05000000000000000000" pitchFamily="2" charset="2"/>
              <a:buChar char="§"/>
            </a:pPr>
            <a:r>
              <a:rPr lang="en-US" altLang="en-US" sz="2200" smtClean="0"/>
              <a:t>Meets twice a year.  Last meeting had 166 participants from 31 Member States, 17 Sector Members, 4 Associates, and 2 Academia. </a:t>
            </a:r>
          </a:p>
          <a:p>
            <a:pPr>
              <a:lnSpc>
                <a:spcPct val="80000"/>
              </a:lnSpc>
              <a:buClr>
                <a:srgbClr val="FF0000"/>
              </a:buClr>
              <a:buFont typeface="Wingdings" panose="05000000000000000000" pitchFamily="2" charset="2"/>
              <a:buChar char="§"/>
            </a:pPr>
            <a:r>
              <a:rPr lang="en-US" altLang="en-US" sz="2200" smtClean="0"/>
              <a:t>As of 8 April 2015, SG17 is responsible for 330 approved Recommendations, 22 approved Supplements and 3 approved Implementer’s Guides in the E, F, X and Z series.</a:t>
            </a:r>
          </a:p>
          <a:p>
            <a:pPr>
              <a:lnSpc>
                <a:spcPct val="90000"/>
              </a:lnSpc>
              <a:buClr>
                <a:srgbClr val="FF0000"/>
              </a:buClr>
              <a:buFont typeface="Wingdings" panose="05000000000000000000" pitchFamily="2" charset="2"/>
              <a:buChar char="§"/>
            </a:pPr>
            <a:r>
              <a:rPr lang="en-US" altLang="en-US" sz="2200" smtClean="0"/>
              <a:t>Large program of work:</a:t>
            </a:r>
          </a:p>
          <a:p>
            <a:pPr lvl="1">
              <a:lnSpc>
                <a:spcPct val="80000"/>
              </a:lnSpc>
              <a:buClr>
                <a:srgbClr val="FF0000"/>
              </a:buClr>
              <a:buFont typeface="Arial" panose="020B0604020202020204" pitchFamily="34" charset="0"/>
              <a:buChar char="•"/>
            </a:pPr>
            <a:r>
              <a:rPr lang="en-US" altLang="en-US" sz="2200" smtClean="0"/>
              <a:t>26 new work items added to work program in 2014</a:t>
            </a:r>
          </a:p>
          <a:p>
            <a:pPr lvl="1">
              <a:lnSpc>
                <a:spcPct val="80000"/>
              </a:lnSpc>
              <a:buClr>
                <a:srgbClr val="FF0000"/>
              </a:buClr>
              <a:buFont typeface="Arial" panose="020B0604020202020204" pitchFamily="34" charset="0"/>
              <a:buChar char="•"/>
            </a:pPr>
            <a:r>
              <a:rPr lang="en-US" altLang="en-US" sz="2200" smtClean="0"/>
              <a:t>Results of September 2014 meeting: approval of 5 Recommendation, 1 Amendment; 2 Supplements, 1 Recommendation in TAP;</a:t>
            </a:r>
            <a:endParaRPr lang="en-US" altLang="en-US" sz="2200" smtClean="0">
              <a:solidFill>
                <a:srgbClr val="FF0000"/>
              </a:solidFill>
            </a:endParaRPr>
          </a:p>
          <a:p>
            <a:pPr lvl="1">
              <a:lnSpc>
                <a:spcPct val="80000"/>
              </a:lnSpc>
              <a:buClr>
                <a:srgbClr val="FF0000"/>
              </a:buClr>
              <a:buFont typeface="Arial" panose="020B0604020202020204" pitchFamily="34" charset="0"/>
              <a:buChar char="•"/>
            </a:pPr>
            <a:r>
              <a:rPr lang="en-US" altLang="en-US" sz="2200" smtClean="0"/>
              <a:t>89 new or revised Recommendations and other texts are under development for approval in April 2015 or later</a:t>
            </a:r>
          </a:p>
          <a:p>
            <a:pPr>
              <a:lnSpc>
                <a:spcPct val="85000"/>
              </a:lnSpc>
              <a:buClr>
                <a:srgbClr val="FF0000"/>
              </a:buClr>
              <a:buFont typeface="Wingdings" panose="05000000000000000000" pitchFamily="2" charset="2"/>
              <a:buChar char="§"/>
            </a:pPr>
            <a:r>
              <a:rPr lang="en-US" altLang="en-US" sz="2200" smtClean="0"/>
              <a:t>Work organized into 5 Working Parties with 12 Questions</a:t>
            </a:r>
          </a:p>
          <a:p>
            <a:pPr>
              <a:lnSpc>
                <a:spcPct val="90000"/>
              </a:lnSpc>
              <a:buClr>
                <a:srgbClr val="FF0000"/>
              </a:buClr>
              <a:buFont typeface="Wingdings" panose="05000000000000000000" pitchFamily="2" charset="2"/>
              <a:buChar char="§"/>
            </a:pPr>
            <a:r>
              <a:rPr lang="en-US" altLang="en-US" sz="2200" smtClean="0"/>
              <a:t>3 Correspondence groups operating,</a:t>
            </a:r>
            <a:br>
              <a:rPr lang="en-US" altLang="en-US" sz="2200" smtClean="0"/>
            </a:br>
            <a:r>
              <a:rPr lang="en-US" altLang="en-US" sz="2200" smtClean="0"/>
              <a:t>6 interim Rapporteur groups met. </a:t>
            </a:r>
          </a:p>
          <a:p>
            <a:pPr>
              <a:lnSpc>
                <a:spcPct val="90000"/>
              </a:lnSpc>
              <a:buClr>
                <a:srgbClr val="FF0000"/>
              </a:buClr>
              <a:buFont typeface="Wingdings" panose="05000000000000000000" pitchFamily="2" charset="2"/>
              <a:buChar char="§"/>
            </a:pPr>
            <a:r>
              <a:rPr lang="en-US" altLang="en-US" sz="2200" smtClean="0"/>
              <a:t>See SG17 web page for more information</a:t>
            </a:r>
            <a:br>
              <a:rPr lang="en-US" altLang="en-US" sz="2200" smtClean="0"/>
            </a:br>
            <a:r>
              <a:rPr lang="en-US" altLang="en-US" sz="2200" smtClean="0">
                <a:hlinkClick r:id="rId2"/>
              </a:rPr>
              <a:t>http://itu.int/ITU-T/studygroups/com17</a:t>
            </a:r>
            <a:endParaRPr lang="en-US" altLang="en-US" sz="2200" smtClean="0"/>
          </a:p>
        </p:txBody>
      </p:sp>
      <p:sp>
        <p:nvSpPr>
          <p:cNvPr id="27652"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Arial" panose="020B0604020202020204" pitchFamily="34" charset="0"/>
              <a:buNone/>
            </a:pPr>
            <a:fld id="{229376B7-4617-4080-B5A7-88EC3B37AAB2}" type="slidenum">
              <a:rPr lang="en-US" altLang="en-US" sz="1200" smtClean="0">
                <a:solidFill>
                  <a:srgbClr val="898989"/>
                </a:solidFill>
              </a:rPr>
              <a:pPr>
                <a:spcBef>
                  <a:spcPct val="0"/>
                </a:spcBef>
                <a:buFont typeface="Arial" panose="020B0604020202020204" pitchFamily="34" charset="0"/>
                <a:buNone/>
              </a:pPr>
              <a:t>14</a:t>
            </a:fld>
            <a:r>
              <a:rPr lang="en-US" altLang="en-US" sz="1200" dirty="0" smtClean="0">
                <a:solidFill>
                  <a:srgbClr val="898989"/>
                </a:solidFill>
              </a:rPr>
              <a:t>/94</a:t>
            </a:r>
            <a:endParaRPr lang="en-US" altLang="en-US" sz="1200" dirty="0" smtClean="0">
              <a:solidFill>
                <a:srgbClr val="898989"/>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en-US" sz="2800" b="1" smtClean="0"/>
              <a:t>SG17, Security</a:t>
            </a:r>
            <a:endParaRPr lang="en-GB" altLang="en-US" sz="2800" b="1" smtClean="0"/>
          </a:p>
        </p:txBody>
      </p:sp>
      <p:sp>
        <p:nvSpPr>
          <p:cNvPr id="28675"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Arial" panose="020B0604020202020204" pitchFamily="34" charset="0"/>
              <a:buNone/>
            </a:pPr>
            <a:fld id="{AD3762BB-52D2-411A-875C-7790DF035266}" type="slidenum">
              <a:rPr lang="en-US" altLang="en-US" sz="1200" smtClean="0">
                <a:solidFill>
                  <a:srgbClr val="898989"/>
                </a:solidFill>
              </a:rPr>
              <a:pPr>
                <a:spcBef>
                  <a:spcPct val="0"/>
                </a:spcBef>
                <a:buFont typeface="Arial" panose="020B0604020202020204" pitchFamily="34" charset="0"/>
                <a:buNone/>
              </a:pPr>
              <a:t>15</a:t>
            </a:fld>
            <a:r>
              <a:rPr lang="en-US" altLang="en-US" sz="1200" dirty="0" smtClean="0">
                <a:solidFill>
                  <a:srgbClr val="898989"/>
                </a:solidFill>
              </a:rPr>
              <a:t>/94</a:t>
            </a:r>
            <a:endParaRPr lang="en-US" altLang="en-US" sz="1200" dirty="0" smtClean="0">
              <a:solidFill>
                <a:srgbClr val="898989"/>
              </a:solidFill>
            </a:endParaRPr>
          </a:p>
        </p:txBody>
      </p:sp>
      <p:sp>
        <p:nvSpPr>
          <p:cNvPr id="6" name="TextBox 5"/>
          <p:cNvSpPr txBox="1"/>
          <p:nvPr/>
        </p:nvSpPr>
        <p:spPr>
          <a:xfrm>
            <a:off x="3492500" y="1135063"/>
            <a:ext cx="1901825" cy="369887"/>
          </a:xfrm>
          <a:prstGeom prst="rect">
            <a:avLst/>
          </a:prstGeom>
          <a:solidFill>
            <a:schemeClr val="bg1">
              <a:lumMod val="75000"/>
            </a:schemeClr>
          </a:solidFill>
          <a:ln>
            <a:solidFill>
              <a:schemeClr val="tx1"/>
            </a:solidFill>
            <a:prstDash val="solid"/>
          </a:ln>
        </p:spPr>
        <p:txBody>
          <a:bodyPr>
            <a:spAutoFit/>
          </a:bodyPr>
          <a:lstStyle/>
          <a:p>
            <a:pPr algn="ctr" eaLnBrk="1" hangingPunct="1">
              <a:defRPr/>
            </a:pPr>
            <a:r>
              <a:rPr lang="en-US" b="1" dirty="0">
                <a:latin typeface="Arial" charset="0"/>
                <a:cs typeface="Arial" charset="0"/>
              </a:rPr>
              <a:t>Study Group 17</a:t>
            </a:r>
          </a:p>
        </p:txBody>
      </p:sp>
      <p:cxnSp>
        <p:nvCxnSpPr>
          <p:cNvPr id="7" name="Straight Connector 6"/>
          <p:cNvCxnSpPr>
            <a:stCxn id="6" idx="2"/>
            <a:endCxn id="28" idx="0"/>
          </p:cNvCxnSpPr>
          <p:nvPr/>
        </p:nvCxnSpPr>
        <p:spPr>
          <a:xfrm>
            <a:off x="4443413" y="1504950"/>
            <a:ext cx="0" cy="27813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a:endCxn id="26" idx="0"/>
          </p:cNvCxnSpPr>
          <p:nvPr/>
        </p:nvCxnSpPr>
        <p:spPr>
          <a:xfrm>
            <a:off x="2960688" y="1747838"/>
            <a:ext cx="0" cy="253841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a:endCxn id="17" idx="0"/>
          </p:cNvCxnSpPr>
          <p:nvPr/>
        </p:nvCxnSpPr>
        <p:spPr>
          <a:xfrm>
            <a:off x="5986463" y="1747838"/>
            <a:ext cx="0" cy="368617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062038" y="1963738"/>
            <a:ext cx="1150937" cy="893762"/>
          </a:xfrm>
          <a:prstGeom prst="rect">
            <a:avLst/>
          </a:prstGeom>
          <a:solidFill>
            <a:schemeClr val="tx2">
              <a:lumMod val="60000"/>
              <a:lumOff val="40000"/>
            </a:schemeClr>
          </a:solidFill>
          <a:ln>
            <a:solidFill>
              <a:schemeClr val="tx1"/>
            </a:solidFill>
            <a:prstDash val="soli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n-US" altLang="en-US" sz="1600" b="1" smtClean="0">
                <a:latin typeface="Arial" panose="020B0604020202020204" pitchFamily="34" charset="0"/>
              </a:rPr>
              <a:t>WP 1/17</a:t>
            </a:r>
          </a:p>
          <a:p>
            <a:pPr algn="ctr" eaLnBrk="1" hangingPunct="1">
              <a:spcBef>
                <a:spcPct val="0"/>
              </a:spcBef>
              <a:buFontTx/>
              <a:buNone/>
              <a:defRPr/>
            </a:pPr>
            <a:r>
              <a:rPr lang="en-GB" altLang="en-US" sz="1200" b="1" smtClean="0">
                <a:latin typeface="Arial" panose="020B0604020202020204" pitchFamily="34" charset="0"/>
              </a:rPr>
              <a:t>Fundamental security</a:t>
            </a:r>
            <a:endParaRPr lang="en-US" altLang="en-US" sz="1200" b="1" smtClean="0">
              <a:latin typeface="Arial" panose="020B0604020202020204" pitchFamily="34" charset="0"/>
            </a:endParaRPr>
          </a:p>
        </p:txBody>
      </p:sp>
      <p:sp>
        <p:nvSpPr>
          <p:cNvPr id="11" name="TextBox 10"/>
          <p:cNvSpPr txBox="1"/>
          <p:nvPr/>
        </p:nvSpPr>
        <p:spPr>
          <a:xfrm>
            <a:off x="2409825" y="1963738"/>
            <a:ext cx="1152525" cy="893762"/>
          </a:xfrm>
          <a:prstGeom prst="rect">
            <a:avLst/>
          </a:prstGeom>
          <a:solidFill>
            <a:schemeClr val="accent2">
              <a:lumMod val="60000"/>
              <a:lumOff val="40000"/>
            </a:schemeClr>
          </a:solidFill>
          <a:ln>
            <a:solidFill>
              <a:schemeClr val="tx1"/>
            </a:solidFill>
            <a:prstDash val="solid"/>
          </a:ln>
        </p:spPr>
        <p:txBody>
          <a:bodyPr/>
          <a:lstStyle/>
          <a:p>
            <a:pPr algn="ctr" eaLnBrk="1" hangingPunct="1">
              <a:defRPr/>
            </a:pPr>
            <a:r>
              <a:rPr lang="en-US" sz="1600" b="1" dirty="0">
                <a:latin typeface="Arial" charset="0"/>
                <a:cs typeface="Arial" charset="0"/>
              </a:rPr>
              <a:t>WP 2/17</a:t>
            </a:r>
          </a:p>
          <a:p>
            <a:pPr algn="ctr" eaLnBrk="1" hangingPunct="1">
              <a:defRPr/>
            </a:pPr>
            <a:r>
              <a:rPr lang="en-US" sz="1200" b="1" dirty="0">
                <a:latin typeface="Arial" charset="0"/>
                <a:cs typeface="Arial" charset="0"/>
              </a:rPr>
              <a:t>Network and information security</a:t>
            </a:r>
          </a:p>
        </p:txBody>
      </p:sp>
      <p:sp>
        <p:nvSpPr>
          <p:cNvPr id="12" name="TextBox 11"/>
          <p:cNvSpPr txBox="1"/>
          <p:nvPr/>
        </p:nvSpPr>
        <p:spPr>
          <a:xfrm>
            <a:off x="3867150" y="1963738"/>
            <a:ext cx="1152525" cy="893762"/>
          </a:xfrm>
          <a:prstGeom prst="rect">
            <a:avLst/>
          </a:prstGeom>
          <a:solidFill>
            <a:schemeClr val="accent3">
              <a:lumMod val="60000"/>
              <a:lumOff val="40000"/>
            </a:schemeClr>
          </a:solidFill>
          <a:ln>
            <a:solidFill>
              <a:schemeClr val="tx1"/>
            </a:solidFill>
            <a:prstDash val="solid"/>
          </a:ln>
        </p:spPr>
        <p:txBody>
          <a:bodyPr/>
          <a:lstStyle/>
          <a:p>
            <a:pPr algn="ctr" eaLnBrk="1" hangingPunct="1">
              <a:defRPr/>
            </a:pPr>
            <a:r>
              <a:rPr lang="en-US" sz="1600" b="1" dirty="0">
                <a:latin typeface="Arial" charset="0"/>
                <a:cs typeface="Arial" charset="0"/>
              </a:rPr>
              <a:t>WP 3/17</a:t>
            </a:r>
          </a:p>
          <a:p>
            <a:pPr algn="ctr" eaLnBrk="1" hangingPunct="1">
              <a:defRPr/>
            </a:pPr>
            <a:r>
              <a:rPr lang="en-US" sz="1200" b="1" dirty="0" err="1">
                <a:latin typeface="Arial" charset="0"/>
                <a:cs typeface="Arial" charset="0"/>
              </a:rPr>
              <a:t>IdM</a:t>
            </a:r>
            <a:r>
              <a:rPr lang="en-US" sz="1200" b="1" dirty="0">
                <a:latin typeface="Arial" charset="0"/>
                <a:cs typeface="Arial" charset="0"/>
              </a:rPr>
              <a:t> + </a:t>
            </a:r>
            <a:r>
              <a:rPr lang="en-US" sz="1200" b="1">
                <a:latin typeface="Arial" charset="0"/>
                <a:cs typeface="Arial" charset="0"/>
              </a:rPr>
              <a:t>Cloud computing security</a:t>
            </a:r>
            <a:endParaRPr lang="en-US" sz="1200" b="1" dirty="0">
              <a:latin typeface="Arial" charset="0"/>
              <a:cs typeface="Arial" charset="0"/>
            </a:endParaRPr>
          </a:p>
        </p:txBody>
      </p:sp>
      <p:sp>
        <p:nvSpPr>
          <p:cNvPr id="13" name="TextBox 12"/>
          <p:cNvSpPr txBox="1"/>
          <p:nvPr/>
        </p:nvSpPr>
        <p:spPr>
          <a:xfrm>
            <a:off x="5381625" y="1966913"/>
            <a:ext cx="1152525" cy="890587"/>
          </a:xfrm>
          <a:prstGeom prst="rect">
            <a:avLst/>
          </a:prstGeom>
          <a:solidFill>
            <a:schemeClr val="accent6">
              <a:lumMod val="60000"/>
              <a:lumOff val="40000"/>
            </a:schemeClr>
          </a:solidFill>
          <a:ln>
            <a:solidFill>
              <a:schemeClr val="tx1"/>
            </a:solidFill>
            <a:prstDash val="soli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n-US" altLang="en-US" sz="1600" b="1" smtClean="0">
                <a:latin typeface="Arial" panose="020B0604020202020204" pitchFamily="34" charset="0"/>
              </a:rPr>
              <a:t>WP 4/17</a:t>
            </a:r>
          </a:p>
          <a:p>
            <a:pPr algn="ctr" eaLnBrk="1" hangingPunct="1">
              <a:spcBef>
                <a:spcPct val="0"/>
              </a:spcBef>
              <a:buFontTx/>
              <a:buNone/>
              <a:defRPr/>
            </a:pPr>
            <a:r>
              <a:rPr lang="en-GB" altLang="en-US" sz="1200" b="1" smtClean="0">
                <a:latin typeface="Arial" panose="020B0604020202020204" pitchFamily="34" charset="0"/>
              </a:rPr>
              <a:t>Application security</a:t>
            </a:r>
            <a:endParaRPr lang="en-US" altLang="en-US" sz="1200" b="1" smtClean="0">
              <a:latin typeface="Arial" panose="020B0604020202020204" pitchFamily="34" charset="0"/>
            </a:endParaRPr>
          </a:p>
        </p:txBody>
      </p:sp>
      <p:sp>
        <p:nvSpPr>
          <p:cNvPr id="28684" name="TextBox 13"/>
          <p:cNvSpPr txBox="1">
            <a:spLocks noChangeArrowheads="1"/>
          </p:cNvSpPr>
          <p:nvPr/>
        </p:nvSpPr>
        <p:spPr bwMode="auto">
          <a:xfrm>
            <a:off x="6965950" y="1966913"/>
            <a:ext cx="1152525" cy="890587"/>
          </a:xfrm>
          <a:prstGeom prst="rect">
            <a:avLst/>
          </a:prstGeom>
          <a:solidFill>
            <a:srgbClr val="FFFF00"/>
          </a:solidFill>
          <a:ln w="9525">
            <a:solidFill>
              <a:schemeClr val="tx1"/>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600" b="1">
                <a:latin typeface="Arial" panose="020B0604020202020204" pitchFamily="34" charset="0"/>
              </a:rPr>
              <a:t>WP 5/17</a:t>
            </a:r>
          </a:p>
          <a:p>
            <a:pPr algn="ctr" eaLnBrk="1" hangingPunct="1">
              <a:spcBef>
                <a:spcPct val="0"/>
              </a:spcBef>
              <a:buFontTx/>
              <a:buNone/>
            </a:pPr>
            <a:r>
              <a:rPr lang="en-GB" altLang="en-US" sz="1200" b="1">
                <a:latin typeface="Arial" panose="020B0604020202020204" pitchFamily="34" charset="0"/>
              </a:rPr>
              <a:t>Formal languages</a:t>
            </a:r>
            <a:endParaRPr lang="en-US" altLang="en-US" sz="1200" b="1">
              <a:latin typeface="Arial" panose="020B0604020202020204" pitchFamily="34" charset="0"/>
            </a:endParaRPr>
          </a:p>
        </p:txBody>
      </p:sp>
      <p:sp>
        <p:nvSpPr>
          <p:cNvPr id="15" name="TextBox 14"/>
          <p:cNvSpPr txBox="1"/>
          <p:nvPr/>
        </p:nvSpPr>
        <p:spPr>
          <a:xfrm>
            <a:off x="5394325" y="3087688"/>
            <a:ext cx="1152525" cy="923925"/>
          </a:xfrm>
          <a:prstGeom prst="rect">
            <a:avLst/>
          </a:prstGeom>
          <a:solidFill>
            <a:schemeClr val="accent6">
              <a:lumMod val="40000"/>
              <a:lumOff val="60000"/>
            </a:schemeClr>
          </a:solidFill>
          <a:ln>
            <a:solidFill>
              <a:schemeClr val="tx1"/>
            </a:solidFill>
            <a:prstDash val="soli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n-US" altLang="en-US" sz="1400" smtClean="0">
                <a:latin typeface="Arial" panose="020B0604020202020204" pitchFamily="34" charset="0"/>
              </a:rPr>
              <a:t>Q6/17</a:t>
            </a:r>
          </a:p>
          <a:p>
            <a:pPr algn="ctr" eaLnBrk="1" hangingPunct="1">
              <a:spcBef>
                <a:spcPct val="0"/>
              </a:spcBef>
              <a:buFontTx/>
              <a:buNone/>
              <a:defRPr/>
            </a:pPr>
            <a:endParaRPr lang="en-US" altLang="en-US" sz="1000" smtClean="0">
              <a:latin typeface="Arial" panose="020B0604020202020204" pitchFamily="34" charset="0"/>
            </a:endParaRPr>
          </a:p>
          <a:p>
            <a:pPr algn="ctr" eaLnBrk="1" hangingPunct="1">
              <a:spcBef>
                <a:spcPct val="0"/>
              </a:spcBef>
              <a:buFontTx/>
              <a:buNone/>
              <a:defRPr/>
            </a:pPr>
            <a:r>
              <a:rPr lang="en-US" altLang="en-US" sz="1000" smtClean="0">
                <a:latin typeface="Arial" panose="020B0604020202020204" pitchFamily="34" charset="0"/>
              </a:rPr>
              <a:t>Ubiquitous</a:t>
            </a:r>
            <a:br>
              <a:rPr lang="en-US" altLang="en-US" sz="1000" smtClean="0">
                <a:latin typeface="Arial" panose="020B0604020202020204" pitchFamily="34" charset="0"/>
              </a:rPr>
            </a:br>
            <a:r>
              <a:rPr lang="en-US" altLang="en-US" sz="1000" smtClean="0">
                <a:latin typeface="Arial" panose="020B0604020202020204" pitchFamily="34" charset="0"/>
              </a:rPr>
              <a:t>services</a:t>
            </a:r>
            <a:br>
              <a:rPr lang="en-US" altLang="en-US" sz="1000" smtClean="0">
                <a:latin typeface="Arial" panose="020B0604020202020204" pitchFamily="34" charset="0"/>
              </a:rPr>
            </a:br>
            <a:endParaRPr lang="en-US" altLang="en-US" sz="1400" smtClean="0">
              <a:latin typeface="Arial" panose="020B0604020202020204" pitchFamily="34" charset="0"/>
            </a:endParaRPr>
          </a:p>
        </p:txBody>
      </p:sp>
      <p:sp>
        <p:nvSpPr>
          <p:cNvPr id="16" name="TextBox 15"/>
          <p:cNvSpPr txBox="1"/>
          <p:nvPr/>
        </p:nvSpPr>
        <p:spPr>
          <a:xfrm>
            <a:off x="5394325" y="4286250"/>
            <a:ext cx="1152525" cy="768350"/>
          </a:xfrm>
          <a:prstGeom prst="rect">
            <a:avLst/>
          </a:prstGeom>
          <a:solidFill>
            <a:schemeClr val="accent6">
              <a:lumMod val="40000"/>
              <a:lumOff val="60000"/>
            </a:schemeClr>
          </a:solidFill>
          <a:ln>
            <a:solidFill>
              <a:schemeClr val="tx1"/>
            </a:solidFill>
            <a:prstDash val="soli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n-US" altLang="en-US" sz="1400" smtClean="0">
                <a:latin typeface="Arial" panose="020B0604020202020204" pitchFamily="34" charset="0"/>
              </a:rPr>
              <a:t>Q7/17</a:t>
            </a:r>
          </a:p>
          <a:p>
            <a:pPr algn="ctr" eaLnBrk="1" hangingPunct="1">
              <a:spcBef>
                <a:spcPct val="0"/>
              </a:spcBef>
              <a:buFontTx/>
              <a:buNone/>
              <a:defRPr/>
            </a:pPr>
            <a:endParaRPr lang="en-US" altLang="en-US" sz="1000" smtClean="0">
              <a:latin typeface="Arial" panose="020B0604020202020204" pitchFamily="34" charset="0"/>
            </a:endParaRPr>
          </a:p>
          <a:p>
            <a:pPr algn="ctr" eaLnBrk="1" hangingPunct="1">
              <a:spcBef>
                <a:spcPct val="0"/>
              </a:spcBef>
              <a:buFontTx/>
              <a:buNone/>
              <a:defRPr/>
            </a:pPr>
            <a:r>
              <a:rPr lang="en-US" altLang="en-US" sz="1000" smtClean="0">
                <a:latin typeface="Arial" panose="020B0604020202020204" pitchFamily="34" charset="0"/>
              </a:rPr>
              <a:t>Applications</a:t>
            </a:r>
            <a:endParaRPr lang="en-US" altLang="en-US" sz="1400" smtClean="0">
              <a:latin typeface="Arial" panose="020B0604020202020204" pitchFamily="34" charset="0"/>
            </a:endParaRPr>
          </a:p>
        </p:txBody>
      </p:sp>
      <p:sp>
        <p:nvSpPr>
          <p:cNvPr id="17" name="TextBox 16"/>
          <p:cNvSpPr txBox="1"/>
          <p:nvPr/>
        </p:nvSpPr>
        <p:spPr>
          <a:xfrm>
            <a:off x="5410200" y="5434013"/>
            <a:ext cx="1152525" cy="769937"/>
          </a:xfrm>
          <a:prstGeom prst="rect">
            <a:avLst/>
          </a:prstGeom>
          <a:solidFill>
            <a:schemeClr val="accent6">
              <a:lumMod val="40000"/>
              <a:lumOff val="60000"/>
            </a:schemeClr>
          </a:solidFill>
          <a:ln>
            <a:solidFill>
              <a:schemeClr val="tx1"/>
            </a:solidFill>
            <a:prstDash val="soli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n-US" altLang="en-US" sz="1400" smtClean="0">
                <a:latin typeface="Arial" panose="020B0604020202020204" pitchFamily="34" charset="0"/>
              </a:rPr>
              <a:t>Q9/17</a:t>
            </a:r>
          </a:p>
          <a:p>
            <a:pPr algn="ctr" eaLnBrk="1" hangingPunct="1">
              <a:spcBef>
                <a:spcPct val="0"/>
              </a:spcBef>
              <a:buFontTx/>
              <a:buNone/>
              <a:defRPr/>
            </a:pPr>
            <a:endParaRPr lang="en-US" altLang="en-US" sz="1000" smtClean="0">
              <a:latin typeface="Arial" panose="020B0604020202020204" pitchFamily="34" charset="0"/>
            </a:endParaRPr>
          </a:p>
          <a:p>
            <a:pPr algn="ctr" eaLnBrk="1" hangingPunct="1">
              <a:spcBef>
                <a:spcPct val="0"/>
              </a:spcBef>
              <a:buFontTx/>
              <a:buNone/>
              <a:defRPr/>
            </a:pPr>
            <a:r>
              <a:rPr lang="en-US" altLang="en-US" sz="1000" smtClean="0">
                <a:latin typeface="Arial" panose="020B0604020202020204" pitchFamily="34" charset="0"/>
              </a:rPr>
              <a:t>Telebiometrics</a:t>
            </a:r>
          </a:p>
          <a:p>
            <a:pPr algn="ctr" eaLnBrk="1" hangingPunct="1">
              <a:spcBef>
                <a:spcPct val="0"/>
              </a:spcBef>
              <a:buFontTx/>
              <a:buNone/>
              <a:defRPr/>
            </a:pPr>
            <a:endParaRPr lang="en-US" altLang="en-US" sz="1000" smtClean="0">
              <a:latin typeface="Arial" panose="020B0604020202020204" pitchFamily="34" charset="0"/>
            </a:endParaRPr>
          </a:p>
        </p:txBody>
      </p:sp>
      <p:sp>
        <p:nvSpPr>
          <p:cNvPr id="28688" name="TextBox 17"/>
          <p:cNvSpPr txBox="1">
            <a:spLocks noChangeArrowheads="1"/>
          </p:cNvSpPr>
          <p:nvPr/>
        </p:nvSpPr>
        <p:spPr bwMode="auto">
          <a:xfrm>
            <a:off x="7021513" y="4286250"/>
            <a:ext cx="1152525" cy="768350"/>
          </a:xfrm>
          <a:prstGeom prst="rect">
            <a:avLst/>
          </a:prstGeom>
          <a:solidFill>
            <a:srgbClr val="FFFF99"/>
          </a:solidFill>
          <a:ln w="9525">
            <a:solidFill>
              <a:schemeClr val="tx1"/>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400">
                <a:latin typeface="Arial" panose="020B0604020202020204" pitchFamily="34" charset="0"/>
              </a:rPr>
              <a:t>Q12/17</a:t>
            </a:r>
          </a:p>
          <a:p>
            <a:pPr algn="ctr" eaLnBrk="1" hangingPunct="1">
              <a:spcBef>
                <a:spcPct val="0"/>
              </a:spcBef>
              <a:buFontTx/>
              <a:buNone/>
            </a:pPr>
            <a:endParaRPr lang="en-US" altLang="en-US" sz="1000">
              <a:latin typeface="Arial" panose="020B0604020202020204" pitchFamily="34" charset="0"/>
            </a:endParaRPr>
          </a:p>
          <a:p>
            <a:pPr algn="ctr" eaLnBrk="1" hangingPunct="1">
              <a:spcBef>
                <a:spcPct val="0"/>
              </a:spcBef>
              <a:buFontTx/>
              <a:buNone/>
            </a:pPr>
            <a:r>
              <a:rPr lang="en-US" altLang="en-US" sz="1000">
                <a:latin typeface="Arial" panose="020B0604020202020204" pitchFamily="34" charset="0"/>
              </a:rPr>
              <a:t>Languages + Testing</a:t>
            </a:r>
          </a:p>
        </p:txBody>
      </p:sp>
      <p:cxnSp>
        <p:nvCxnSpPr>
          <p:cNvPr id="19" name="Elbow Connector 18"/>
          <p:cNvCxnSpPr>
            <a:stCxn id="10" idx="0"/>
            <a:endCxn id="28684" idx="0"/>
          </p:cNvCxnSpPr>
          <p:nvPr/>
        </p:nvCxnSpPr>
        <p:spPr>
          <a:xfrm rot="16200000" flipH="1">
            <a:off x="4588669" y="-986631"/>
            <a:ext cx="3175" cy="5903913"/>
          </a:xfrm>
          <a:prstGeom prst="bentConnector3">
            <a:avLst>
              <a:gd name="adj1" fmla="val -9773407"/>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0" idx="2"/>
            <a:endCxn id="24" idx="0"/>
          </p:cNvCxnSpPr>
          <p:nvPr/>
        </p:nvCxnSpPr>
        <p:spPr>
          <a:xfrm>
            <a:off x="1638300" y="2857500"/>
            <a:ext cx="0" cy="259556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28684" idx="2"/>
            <a:endCxn id="28688" idx="0"/>
          </p:cNvCxnSpPr>
          <p:nvPr/>
        </p:nvCxnSpPr>
        <p:spPr>
          <a:xfrm>
            <a:off x="7542213" y="2857500"/>
            <a:ext cx="55562" cy="142875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046163" y="3089275"/>
            <a:ext cx="1150937" cy="922338"/>
          </a:xfrm>
          <a:prstGeom prst="rect">
            <a:avLst/>
          </a:prstGeom>
          <a:solidFill>
            <a:schemeClr val="tx2">
              <a:lumMod val="40000"/>
              <a:lumOff val="60000"/>
            </a:schemeClr>
          </a:solidFill>
          <a:ln>
            <a:solidFill>
              <a:schemeClr val="tx1"/>
            </a:solidFill>
            <a:prstDash val="soli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n-US" altLang="en-US" sz="1400" smtClean="0">
                <a:latin typeface="Arial" panose="020B0604020202020204" pitchFamily="34" charset="0"/>
              </a:rPr>
              <a:t>Q1/17</a:t>
            </a:r>
          </a:p>
          <a:p>
            <a:pPr algn="ctr" eaLnBrk="1" hangingPunct="1">
              <a:spcBef>
                <a:spcPct val="0"/>
              </a:spcBef>
              <a:buFontTx/>
              <a:buNone/>
              <a:defRPr/>
            </a:pPr>
            <a:endParaRPr lang="en-US" altLang="en-US" sz="1000" smtClean="0">
              <a:latin typeface="Arial" panose="020B0604020202020204" pitchFamily="34" charset="0"/>
            </a:endParaRPr>
          </a:p>
          <a:p>
            <a:pPr algn="ctr" eaLnBrk="1" hangingPunct="1">
              <a:spcBef>
                <a:spcPct val="0"/>
              </a:spcBef>
              <a:buFontTx/>
              <a:buNone/>
              <a:defRPr/>
            </a:pPr>
            <a:r>
              <a:rPr lang="en-US" altLang="en-US" sz="1000" smtClean="0">
                <a:latin typeface="Arial" panose="020B0604020202020204" pitchFamily="34" charset="0"/>
              </a:rPr>
              <a:t>Telecom./ICT security coordination</a:t>
            </a:r>
          </a:p>
        </p:txBody>
      </p:sp>
      <p:sp>
        <p:nvSpPr>
          <p:cNvPr id="23" name="TextBox 22"/>
          <p:cNvSpPr txBox="1"/>
          <p:nvPr/>
        </p:nvSpPr>
        <p:spPr>
          <a:xfrm>
            <a:off x="1062038" y="4286250"/>
            <a:ext cx="1150937" cy="768350"/>
          </a:xfrm>
          <a:prstGeom prst="rect">
            <a:avLst/>
          </a:prstGeom>
          <a:solidFill>
            <a:schemeClr val="tx2">
              <a:lumMod val="40000"/>
              <a:lumOff val="60000"/>
            </a:schemeClr>
          </a:solidFill>
          <a:ln>
            <a:solidFill>
              <a:schemeClr val="tx1"/>
            </a:solidFill>
            <a:prstDash val="solid"/>
          </a:ln>
        </p:spPr>
        <p:txBody>
          <a:bodyPr/>
          <a:lstStyle/>
          <a:p>
            <a:pPr algn="ctr" eaLnBrk="1" hangingPunct="1">
              <a:defRPr/>
            </a:pPr>
            <a:r>
              <a:rPr lang="en-US" sz="1400" dirty="0">
                <a:latin typeface="Arial" charset="0"/>
                <a:cs typeface="Arial" charset="0"/>
              </a:rPr>
              <a:t>Q2/17</a:t>
            </a:r>
          </a:p>
          <a:p>
            <a:pPr algn="ctr" eaLnBrk="1" hangingPunct="1">
              <a:defRPr/>
            </a:pPr>
            <a:r>
              <a:rPr lang="en-US" sz="1000" dirty="0">
                <a:latin typeface="Arial" charset="0"/>
                <a:cs typeface="Arial" charset="0"/>
              </a:rPr>
              <a:t>Security architecture and framework</a:t>
            </a:r>
          </a:p>
        </p:txBody>
      </p:sp>
      <p:sp>
        <p:nvSpPr>
          <p:cNvPr id="24" name="TextBox 23"/>
          <p:cNvSpPr txBox="1"/>
          <p:nvPr/>
        </p:nvSpPr>
        <p:spPr>
          <a:xfrm>
            <a:off x="1062038" y="5453063"/>
            <a:ext cx="1150937" cy="750887"/>
          </a:xfrm>
          <a:prstGeom prst="rect">
            <a:avLst/>
          </a:prstGeom>
          <a:solidFill>
            <a:schemeClr val="tx2">
              <a:lumMod val="40000"/>
              <a:lumOff val="60000"/>
            </a:schemeClr>
          </a:solidFill>
          <a:ln>
            <a:solidFill>
              <a:schemeClr val="tx1"/>
            </a:solidFill>
            <a:prstDash val="soli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n-US" altLang="en-US" sz="1400" smtClean="0">
                <a:latin typeface="Arial" panose="020B0604020202020204" pitchFamily="34" charset="0"/>
              </a:rPr>
              <a:t>Q3/17</a:t>
            </a:r>
          </a:p>
          <a:p>
            <a:pPr algn="ctr" eaLnBrk="1" hangingPunct="1">
              <a:spcBef>
                <a:spcPct val="0"/>
              </a:spcBef>
              <a:buFontTx/>
              <a:buNone/>
              <a:defRPr/>
            </a:pPr>
            <a:endParaRPr lang="en-US" altLang="en-US" sz="1000" smtClean="0">
              <a:latin typeface="Arial" panose="020B0604020202020204" pitchFamily="34" charset="0"/>
            </a:endParaRPr>
          </a:p>
          <a:p>
            <a:pPr algn="ctr" eaLnBrk="1" hangingPunct="1">
              <a:spcBef>
                <a:spcPct val="0"/>
              </a:spcBef>
              <a:buFontTx/>
              <a:buNone/>
              <a:defRPr/>
            </a:pPr>
            <a:r>
              <a:rPr lang="en-US" altLang="en-US" sz="1000" smtClean="0">
                <a:latin typeface="Arial" panose="020B0604020202020204" pitchFamily="34" charset="0"/>
              </a:rPr>
              <a:t>ISM</a:t>
            </a:r>
          </a:p>
          <a:p>
            <a:pPr algn="ctr" eaLnBrk="1" hangingPunct="1">
              <a:spcBef>
                <a:spcPct val="0"/>
              </a:spcBef>
              <a:buFontTx/>
              <a:buNone/>
              <a:defRPr/>
            </a:pPr>
            <a:endParaRPr lang="en-US" altLang="en-US" sz="1000" smtClean="0">
              <a:latin typeface="Arial" panose="020B0604020202020204" pitchFamily="34" charset="0"/>
            </a:endParaRPr>
          </a:p>
        </p:txBody>
      </p:sp>
      <p:sp>
        <p:nvSpPr>
          <p:cNvPr id="25" name="TextBox 24"/>
          <p:cNvSpPr txBox="1"/>
          <p:nvPr/>
        </p:nvSpPr>
        <p:spPr>
          <a:xfrm>
            <a:off x="2393950" y="3095625"/>
            <a:ext cx="1152525" cy="915988"/>
          </a:xfrm>
          <a:prstGeom prst="rect">
            <a:avLst/>
          </a:prstGeom>
          <a:solidFill>
            <a:schemeClr val="accent2">
              <a:lumMod val="40000"/>
              <a:lumOff val="60000"/>
            </a:schemeClr>
          </a:solidFill>
          <a:ln>
            <a:solidFill>
              <a:schemeClr val="tx1"/>
            </a:solidFill>
            <a:prstDash val="soli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n-US" altLang="en-US" sz="1400" smtClean="0">
                <a:latin typeface="Arial" panose="020B0604020202020204" pitchFamily="34" charset="0"/>
              </a:rPr>
              <a:t>Q4/17</a:t>
            </a:r>
          </a:p>
          <a:p>
            <a:pPr algn="ctr" eaLnBrk="1" hangingPunct="1">
              <a:spcBef>
                <a:spcPct val="0"/>
              </a:spcBef>
              <a:buFontTx/>
              <a:buNone/>
              <a:defRPr/>
            </a:pPr>
            <a:endParaRPr lang="en-US" altLang="en-US" sz="1000" smtClean="0">
              <a:latin typeface="Arial" panose="020B0604020202020204" pitchFamily="34" charset="0"/>
            </a:endParaRPr>
          </a:p>
          <a:p>
            <a:pPr algn="ctr" eaLnBrk="1" hangingPunct="1">
              <a:spcBef>
                <a:spcPct val="0"/>
              </a:spcBef>
              <a:buFontTx/>
              <a:buNone/>
              <a:defRPr/>
            </a:pPr>
            <a:r>
              <a:rPr lang="en-US" altLang="en-US" sz="1000" smtClean="0">
                <a:latin typeface="Arial" panose="020B0604020202020204" pitchFamily="34" charset="0"/>
              </a:rPr>
              <a:t>Cybersecurity</a:t>
            </a:r>
          </a:p>
          <a:p>
            <a:pPr algn="ctr" eaLnBrk="1" hangingPunct="1">
              <a:spcBef>
                <a:spcPct val="0"/>
              </a:spcBef>
              <a:buFontTx/>
              <a:buNone/>
              <a:defRPr/>
            </a:pPr>
            <a:endParaRPr lang="en-US" altLang="en-US" sz="1000" smtClean="0">
              <a:latin typeface="Arial" panose="020B0604020202020204" pitchFamily="34" charset="0"/>
            </a:endParaRPr>
          </a:p>
          <a:p>
            <a:pPr algn="ctr" eaLnBrk="1" hangingPunct="1">
              <a:spcBef>
                <a:spcPct val="0"/>
              </a:spcBef>
              <a:buFontTx/>
              <a:buNone/>
              <a:defRPr/>
            </a:pPr>
            <a:endParaRPr lang="en-US" altLang="en-US" sz="1000" smtClean="0">
              <a:latin typeface="Arial" panose="020B0604020202020204" pitchFamily="34" charset="0"/>
            </a:endParaRPr>
          </a:p>
        </p:txBody>
      </p:sp>
      <p:sp>
        <p:nvSpPr>
          <p:cNvPr id="26" name="TextBox 25"/>
          <p:cNvSpPr txBox="1"/>
          <p:nvPr/>
        </p:nvSpPr>
        <p:spPr>
          <a:xfrm>
            <a:off x="2384425" y="4286250"/>
            <a:ext cx="1150938" cy="768350"/>
          </a:xfrm>
          <a:prstGeom prst="rect">
            <a:avLst/>
          </a:prstGeom>
          <a:solidFill>
            <a:schemeClr val="accent2">
              <a:lumMod val="40000"/>
              <a:lumOff val="60000"/>
            </a:schemeClr>
          </a:solidFill>
          <a:ln>
            <a:solidFill>
              <a:schemeClr val="tx1"/>
            </a:solidFill>
            <a:prstDash val="soli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n-US" altLang="en-US" sz="1400" smtClean="0">
                <a:latin typeface="Arial" panose="020B0604020202020204" pitchFamily="34" charset="0"/>
              </a:rPr>
              <a:t>Q5/17</a:t>
            </a:r>
          </a:p>
          <a:p>
            <a:pPr algn="ctr" eaLnBrk="1" hangingPunct="1">
              <a:spcBef>
                <a:spcPct val="0"/>
              </a:spcBef>
              <a:buFontTx/>
              <a:buNone/>
              <a:defRPr/>
            </a:pPr>
            <a:endParaRPr lang="en-US" altLang="en-US" sz="1000" smtClean="0">
              <a:latin typeface="Arial" panose="020B0604020202020204" pitchFamily="34" charset="0"/>
            </a:endParaRPr>
          </a:p>
          <a:p>
            <a:pPr algn="ctr" eaLnBrk="1" hangingPunct="1">
              <a:spcBef>
                <a:spcPct val="0"/>
              </a:spcBef>
              <a:buFontTx/>
              <a:buNone/>
              <a:defRPr/>
            </a:pPr>
            <a:r>
              <a:rPr lang="en-US" altLang="en-US" sz="1000" smtClean="0">
                <a:latin typeface="Arial" panose="020B0604020202020204" pitchFamily="34" charset="0"/>
              </a:rPr>
              <a:t>Countering spam</a:t>
            </a:r>
          </a:p>
          <a:p>
            <a:pPr algn="ctr" eaLnBrk="1" hangingPunct="1">
              <a:spcBef>
                <a:spcPct val="0"/>
              </a:spcBef>
              <a:buFontTx/>
              <a:buNone/>
              <a:defRPr/>
            </a:pPr>
            <a:endParaRPr lang="en-US" altLang="en-US" sz="1000" smtClean="0">
              <a:latin typeface="Arial" panose="020B0604020202020204" pitchFamily="34" charset="0"/>
            </a:endParaRPr>
          </a:p>
          <a:p>
            <a:pPr algn="ctr" eaLnBrk="1" hangingPunct="1">
              <a:spcBef>
                <a:spcPct val="0"/>
              </a:spcBef>
              <a:buFontTx/>
              <a:buNone/>
              <a:defRPr/>
            </a:pPr>
            <a:endParaRPr lang="en-US" altLang="en-US" sz="1000" smtClean="0">
              <a:latin typeface="Arial" panose="020B0604020202020204" pitchFamily="34" charset="0"/>
            </a:endParaRPr>
          </a:p>
        </p:txBody>
      </p:sp>
      <p:sp>
        <p:nvSpPr>
          <p:cNvPr id="27" name="TextBox 26"/>
          <p:cNvSpPr txBox="1"/>
          <p:nvPr/>
        </p:nvSpPr>
        <p:spPr>
          <a:xfrm>
            <a:off x="3851275" y="3089275"/>
            <a:ext cx="1152525" cy="922338"/>
          </a:xfrm>
          <a:prstGeom prst="rect">
            <a:avLst/>
          </a:prstGeom>
          <a:solidFill>
            <a:schemeClr val="accent3">
              <a:lumMod val="40000"/>
              <a:lumOff val="60000"/>
            </a:schemeClr>
          </a:solidFill>
          <a:ln>
            <a:solidFill>
              <a:schemeClr val="tx1"/>
            </a:solidFill>
            <a:prstDash val="soli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n-US" altLang="en-US" sz="1400" smtClean="0">
                <a:latin typeface="Arial" panose="020B0604020202020204" pitchFamily="34" charset="0"/>
              </a:rPr>
              <a:t>Q8/17</a:t>
            </a:r>
          </a:p>
          <a:p>
            <a:pPr algn="ctr" eaLnBrk="1" hangingPunct="1">
              <a:spcBef>
                <a:spcPct val="0"/>
              </a:spcBef>
              <a:buFontTx/>
              <a:buNone/>
              <a:defRPr/>
            </a:pPr>
            <a:endParaRPr lang="en-US" altLang="en-US" sz="1000" smtClean="0">
              <a:latin typeface="Arial" panose="020B0604020202020204" pitchFamily="34" charset="0"/>
            </a:endParaRPr>
          </a:p>
          <a:p>
            <a:pPr algn="ctr" eaLnBrk="1" hangingPunct="1">
              <a:spcBef>
                <a:spcPct val="0"/>
              </a:spcBef>
              <a:buFontTx/>
              <a:buNone/>
              <a:defRPr/>
            </a:pPr>
            <a:r>
              <a:rPr lang="en-US" altLang="en-US" sz="1000" smtClean="0">
                <a:latin typeface="Arial" panose="020B0604020202020204" pitchFamily="34" charset="0"/>
              </a:rPr>
              <a:t>Cloud Computing Security</a:t>
            </a:r>
          </a:p>
          <a:p>
            <a:pPr algn="ctr" eaLnBrk="1" hangingPunct="1">
              <a:spcBef>
                <a:spcPct val="0"/>
              </a:spcBef>
              <a:buFontTx/>
              <a:buNone/>
              <a:defRPr/>
            </a:pPr>
            <a:endParaRPr lang="en-US" altLang="en-US" sz="1000" smtClean="0">
              <a:latin typeface="Arial" panose="020B0604020202020204" pitchFamily="34" charset="0"/>
            </a:endParaRPr>
          </a:p>
        </p:txBody>
      </p:sp>
      <p:sp>
        <p:nvSpPr>
          <p:cNvPr id="28" name="TextBox 27"/>
          <p:cNvSpPr txBox="1"/>
          <p:nvPr/>
        </p:nvSpPr>
        <p:spPr>
          <a:xfrm>
            <a:off x="3867150" y="4286250"/>
            <a:ext cx="1152525" cy="768350"/>
          </a:xfrm>
          <a:prstGeom prst="rect">
            <a:avLst/>
          </a:prstGeom>
          <a:solidFill>
            <a:schemeClr val="accent3">
              <a:lumMod val="40000"/>
              <a:lumOff val="60000"/>
            </a:schemeClr>
          </a:solidFill>
          <a:ln>
            <a:solidFill>
              <a:schemeClr val="tx1"/>
            </a:solidFill>
            <a:prstDash val="soli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n-US" altLang="en-US" sz="1400" smtClean="0">
                <a:latin typeface="Arial" panose="020B0604020202020204" pitchFamily="34" charset="0"/>
              </a:rPr>
              <a:t>Q10/17</a:t>
            </a:r>
          </a:p>
          <a:p>
            <a:pPr algn="ctr" eaLnBrk="1" hangingPunct="1">
              <a:spcBef>
                <a:spcPct val="0"/>
              </a:spcBef>
              <a:buFontTx/>
              <a:buNone/>
              <a:defRPr/>
            </a:pPr>
            <a:endParaRPr lang="en-US" altLang="en-US" sz="1000" smtClean="0">
              <a:latin typeface="Arial" panose="020B0604020202020204" pitchFamily="34" charset="0"/>
            </a:endParaRPr>
          </a:p>
          <a:p>
            <a:pPr algn="ctr" eaLnBrk="1" hangingPunct="1">
              <a:spcBef>
                <a:spcPct val="0"/>
              </a:spcBef>
              <a:buFontTx/>
              <a:buNone/>
              <a:defRPr/>
            </a:pPr>
            <a:r>
              <a:rPr lang="en-US" altLang="en-US" sz="1000" smtClean="0">
                <a:latin typeface="Arial" panose="020B0604020202020204" pitchFamily="34" charset="0"/>
              </a:rPr>
              <a:t>IdM</a:t>
            </a:r>
          </a:p>
          <a:p>
            <a:pPr algn="ctr" eaLnBrk="1" hangingPunct="1">
              <a:spcBef>
                <a:spcPct val="0"/>
              </a:spcBef>
              <a:buFontTx/>
              <a:buNone/>
              <a:defRPr/>
            </a:pPr>
            <a:endParaRPr lang="en-US" altLang="en-US" sz="1000" smtClean="0">
              <a:latin typeface="Arial" panose="020B0604020202020204" pitchFamily="34" charset="0"/>
            </a:endParaRPr>
          </a:p>
          <a:p>
            <a:pPr algn="ctr" eaLnBrk="1" hangingPunct="1">
              <a:spcBef>
                <a:spcPct val="0"/>
              </a:spcBef>
              <a:buFontTx/>
              <a:buNone/>
              <a:defRPr/>
            </a:pPr>
            <a:endParaRPr lang="en-US" altLang="en-US" sz="1000" smtClean="0">
              <a:latin typeface="Arial" panose="020B0604020202020204" pitchFamily="34" charset="0"/>
            </a:endParaRPr>
          </a:p>
        </p:txBody>
      </p:sp>
      <p:sp>
        <p:nvSpPr>
          <p:cNvPr id="28699" name="TextBox 28"/>
          <p:cNvSpPr txBox="1">
            <a:spLocks noChangeArrowheads="1"/>
          </p:cNvSpPr>
          <p:nvPr/>
        </p:nvSpPr>
        <p:spPr bwMode="auto">
          <a:xfrm>
            <a:off x="6986588" y="3089275"/>
            <a:ext cx="1152525" cy="922338"/>
          </a:xfrm>
          <a:prstGeom prst="rect">
            <a:avLst/>
          </a:prstGeom>
          <a:solidFill>
            <a:srgbClr val="FFFF99"/>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400">
                <a:latin typeface="Arial" panose="020B0604020202020204" pitchFamily="34" charset="0"/>
              </a:rPr>
              <a:t>Q11/17</a:t>
            </a:r>
          </a:p>
          <a:p>
            <a:pPr algn="ctr" eaLnBrk="1" hangingPunct="1">
              <a:spcBef>
                <a:spcPct val="0"/>
              </a:spcBef>
              <a:buFontTx/>
              <a:buNone/>
            </a:pPr>
            <a:r>
              <a:rPr lang="en-US" altLang="en-US" sz="1000">
                <a:latin typeface="Arial" panose="020B0604020202020204" pitchFamily="34" charset="0"/>
              </a:rPr>
              <a:t>Directory,</a:t>
            </a:r>
            <a:br>
              <a:rPr lang="en-US" altLang="en-US" sz="1000">
                <a:latin typeface="Arial" panose="020B0604020202020204" pitchFamily="34" charset="0"/>
              </a:rPr>
            </a:br>
            <a:r>
              <a:rPr lang="en-US" altLang="en-US" sz="1000">
                <a:latin typeface="Arial" panose="020B0604020202020204" pitchFamily="34" charset="0"/>
              </a:rPr>
              <a:t>       PKI, PMI, ODP, ASN.1, OID, OSI</a:t>
            </a:r>
            <a:endParaRPr lang="en-US" altLang="en-US" sz="1400">
              <a:latin typeface="Arial" panose="020B0604020202020204"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ltLang="en-US" sz="2800" b="1" smtClean="0"/>
              <a:t>SG17, Working Party Structure</a:t>
            </a:r>
            <a:endParaRPr lang="en-GB" altLang="en-US" sz="2800" b="1" smtClean="0"/>
          </a:p>
        </p:txBody>
      </p:sp>
      <p:sp>
        <p:nvSpPr>
          <p:cNvPr id="30723" name="Rectangle 3"/>
          <p:cNvSpPr>
            <a:spLocks noGrp="1" noChangeArrowheads="1"/>
          </p:cNvSpPr>
          <p:nvPr>
            <p:ph idx="1"/>
          </p:nvPr>
        </p:nvSpPr>
        <p:spPr>
          <a:xfrm>
            <a:off x="107950" y="765175"/>
            <a:ext cx="8928100" cy="6092825"/>
          </a:xfrm>
        </p:spPr>
        <p:txBody>
          <a:bodyPr/>
          <a:lstStyle/>
          <a:p>
            <a:r>
              <a:rPr lang="en-GB" altLang="en-US" sz="1800" b="1" smtClean="0"/>
              <a:t>WP 1 “Fundamental security”  		              	</a:t>
            </a:r>
            <a:r>
              <a:rPr lang="en-GB" altLang="en-US" sz="1600" b="1" smtClean="0"/>
              <a:t>                           Chairman: Koji NAKAO</a:t>
            </a:r>
            <a:endParaRPr lang="en-GB" altLang="en-US" sz="1600" b="1" smtClean="0">
              <a:solidFill>
                <a:srgbClr val="FF0000"/>
              </a:solidFill>
            </a:endParaRPr>
          </a:p>
          <a:p>
            <a:pPr lvl="1"/>
            <a:r>
              <a:rPr lang="en-GB" altLang="en-US" sz="1800" smtClean="0"/>
              <a:t>Q1/17	Telecommunication/ICT security coordination</a:t>
            </a:r>
          </a:p>
          <a:p>
            <a:pPr lvl="1"/>
            <a:r>
              <a:rPr lang="en-US" altLang="en-US" sz="1800" smtClean="0"/>
              <a:t>Q2/17	Security architecture and framework</a:t>
            </a:r>
          </a:p>
          <a:p>
            <a:pPr lvl="1"/>
            <a:r>
              <a:rPr lang="en-GB" altLang="en-US" sz="1800" smtClean="0"/>
              <a:t>Q3/17	Telecommunication information security management</a:t>
            </a:r>
          </a:p>
          <a:p>
            <a:pPr>
              <a:buFontTx/>
              <a:buNone/>
            </a:pPr>
            <a:endParaRPr lang="en-GB" altLang="en-US" sz="400" smtClean="0"/>
          </a:p>
          <a:p>
            <a:r>
              <a:rPr lang="en-GB" altLang="en-US" sz="1800" b="1" smtClean="0"/>
              <a:t>WP 2 “Network and information security” 	                	</a:t>
            </a:r>
            <a:r>
              <a:rPr lang="en-GB" altLang="en-US" sz="1600" b="1" smtClean="0"/>
              <a:t>                     Chairman: Sacid SARIKAYA</a:t>
            </a:r>
          </a:p>
          <a:p>
            <a:pPr lvl="1"/>
            <a:r>
              <a:rPr lang="en-GB" altLang="en-US" sz="1800" smtClean="0"/>
              <a:t>Q4/17	Cybersecurity</a:t>
            </a:r>
          </a:p>
          <a:p>
            <a:pPr lvl="1"/>
            <a:r>
              <a:rPr lang="en-US" altLang="en-US" sz="1800" smtClean="0"/>
              <a:t>Q5/17	Countering spam by technical means</a:t>
            </a:r>
          </a:p>
          <a:p>
            <a:endParaRPr lang="en-GB" altLang="en-US" sz="400" smtClean="0"/>
          </a:p>
          <a:p>
            <a:r>
              <a:rPr lang="en-GB" altLang="en-US" sz="1800" b="1" smtClean="0"/>
              <a:t>WP 3 “Identity management and cloud computing security”     </a:t>
            </a:r>
            <a:r>
              <a:rPr lang="en-GB" altLang="en-US" sz="1600" b="1" smtClean="0"/>
              <a:t>Chairman: Heung Youl YOUM</a:t>
            </a:r>
          </a:p>
          <a:p>
            <a:pPr lvl="1"/>
            <a:r>
              <a:rPr lang="en-GB" altLang="en-US" sz="1800" smtClean="0"/>
              <a:t>Q8/17	Cloud computing security</a:t>
            </a:r>
          </a:p>
          <a:p>
            <a:pPr lvl="1"/>
            <a:r>
              <a:rPr lang="en-US" altLang="en-US" sz="1800" smtClean="0"/>
              <a:t>Q10/17	Identity management architecture and mechanisms </a:t>
            </a:r>
          </a:p>
          <a:p>
            <a:pPr>
              <a:buFont typeface="Arial" panose="020B0604020202020204" pitchFamily="34" charset="0"/>
              <a:buNone/>
            </a:pPr>
            <a:endParaRPr lang="en-GB" altLang="en-US" sz="400" smtClean="0"/>
          </a:p>
          <a:p>
            <a:r>
              <a:rPr lang="en-GB" altLang="en-US" sz="1800" b="1" smtClean="0"/>
              <a:t>WP 4 “Application security”		                           </a:t>
            </a:r>
            <a:r>
              <a:rPr lang="en-GB" altLang="en-US" sz="1600" b="1" smtClean="0"/>
              <a:t>Chairman: Antonio GUIMARAES</a:t>
            </a:r>
          </a:p>
          <a:p>
            <a:pPr lvl="1"/>
            <a:r>
              <a:rPr lang="en-US" altLang="ko-KR" sz="1800" smtClean="0">
                <a:ea typeface="Gulim" panose="020B0600000101010101" pitchFamily="34" charset="-127"/>
              </a:rPr>
              <a:t>Q6/17	Security aspects of ubiquitous telecommunication services</a:t>
            </a:r>
          </a:p>
          <a:p>
            <a:pPr lvl="1"/>
            <a:r>
              <a:rPr lang="en-US" altLang="ko-KR" sz="1800" smtClean="0">
                <a:ea typeface="Gulim" panose="020B0600000101010101" pitchFamily="34" charset="-127"/>
              </a:rPr>
              <a:t>Q7/17	Secure application services</a:t>
            </a:r>
          </a:p>
          <a:p>
            <a:pPr lvl="1"/>
            <a:r>
              <a:rPr lang="en-GB" altLang="ko-KR" sz="1800" smtClean="0">
                <a:ea typeface="Gulim" panose="020B0600000101010101" pitchFamily="34" charset="-127"/>
              </a:rPr>
              <a:t>Q9/17	Telebiometrics</a:t>
            </a:r>
          </a:p>
          <a:p>
            <a:pPr lvl="1"/>
            <a:endParaRPr lang="en-GB" altLang="en-US" sz="400" smtClean="0"/>
          </a:p>
          <a:p>
            <a:r>
              <a:rPr lang="en-GB" altLang="en-US" sz="1800" b="1" smtClean="0"/>
              <a:t>WP 5 “Formal languages”</a:t>
            </a:r>
            <a:r>
              <a:rPr lang="en-GB" altLang="en-US" sz="1800" smtClean="0"/>
              <a:t>			                          </a:t>
            </a:r>
            <a:r>
              <a:rPr lang="en-GB" altLang="en-US" sz="1600" b="1" smtClean="0"/>
              <a:t>Chairman: George LIN</a:t>
            </a:r>
          </a:p>
          <a:p>
            <a:pPr lvl="1"/>
            <a:r>
              <a:rPr lang="en-US" altLang="ko-KR" sz="1800" smtClean="0">
                <a:ea typeface="Gulim" panose="020B0600000101010101" pitchFamily="34" charset="-127"/>
              </a:rPr>
              <a:t>Q11/17	Generic technologies to support secure applications </a:t>
            </a:r>
            <a:endParaRPr lang="en-US" altLang="en-US" sz="1800" smtClean="0">
              <a:ea typeface="Gulim" panose="020B0600000101010101" pitchFamily="34" charset="-127"/>
            </a:endParaRPr>
          </a:p>
          <a:p>
            <a:pPr lvl="1"/>
            <a:r>
              <a:rPr lang="en-US" altLang="en-US" sz="1800" smtClean="0">
                <a:ea typeface="Gulim" panose="020B0600000101010101" pitchFamily="34" charset="-127"/>
              </a:rPr>
              <a:t>Q12/17	Formal languages for telecommunication software and testing</a:t>
            </a:r>
            <a:endParaRPr lang="en-GB" altLang="en-US" sz="1800" smtClean="0">
              <a:ea typeface="Gulim" panose="020B0600000101010101" pitchFamily="34" charset="-127"/>
            </a:endParaRPr>
          </a:p>
        </p:txBody>
      </p:sp>
      <p:sp>
        <p:nvSpPr>
          <p:cNvPr id="30724"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Arial" panose="020B0604020202020204" pitchFamily="34" charset="0"/>
              <a:buNone/>
            </a:pPr>
            <a:fld id="{7183F8A3-AE2D-47AA-A05D-89CE3DFA0F5D}" type="slidenum">
              <a:rPr lang="en-US" altLang="en-US" sz="1200" smtClean="0">
                <a:solidFill>
                  <a:srgbClr val="898989"/>
                </a:solidFill>
              </a:rPr>
              <a:pPr>
                <a:spcBef>
                  <a:spcPct val="0"/>
                </a:spcBef>
                <a:buFont typeface="Arial" panose="020B0604020202020204" pitchFamily="34" charset="0"/>
                <a:buNone/>
              </a:pPr>
              <a:t>16</a:t>
            </a:fld>
            <a:r>
              <a:rPr lang="en-US" altLang="en-US" sz="1200" dirty="0" smtClean="0">
                <a:solidFill>
                  <a:srgbClr val="898989"/>
                </a:solidFill>
              </a:rPr>
              <a:t>/94</a:t>
            </a:r>
            <a:endParaRPr lang="en-US" altLang="en-US" sz="1200" dirty="0" smtClean="0">
              <a:solidFill>
                <a:srgbClr val="898989"/>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0" y="115888"/>
            <a:ext cx="9144000" cy="1944687"/>
          </a:xfrm>
        </p:spPr>
        <p:txBody>
          <a:bodyPr/>
          <a:lstStyle/>
          <a:p>
            <a:r>
              <a:rPr lang="en-US" altLang="en-US" sz="2800" b="1" smtClean="0"/>
              <a:t>Study Group 17 is the Lead Study Group on:</a:t>
            </a:r>
            <a:br>
              <a:rPr lang="en-US" altLang="en-US" sz="2800" b="1" smtClean="0"/>
            </a:br>
            <a:r>
              <a:rPr lang="en-US" altLang="en-US" sz="1800" smtClean="0"/>
              <a:t>●</a:t>
            </a:r>
            <a:r>
              <a:rPr lang="en-US" altLang="en-US" sz="2000" smtClean="0"/>
              <a:t> </a:t>
            </a:r>
            <a:r>
              <a:rPr lang="en-US" altLang="en-US" sz="2400" smtClean="0"/>
              <a:t>Security</a:t>
            </a:r>
            <a:br>
              <a:rPr lang="en-US" altLang="en-US" sz="2400" smtClean="0"/>
            </a:br>
            <a:r>
              <a:rPr lang="en-US" altLang="en-US" sz="1800" smtClean="0"/>
              <a:t>●</a:t>
            </a:r>
            <a:r>
              <a:rPr lang="en-US" altLang="en-US" sz="2400" smtClean="0"/>
              <a:t> Identity management (IdM)</a:t>
            </a:r>
            <a:br>
              <a:rPr lang="en-US" altLang="en-US" sz="2400" smtClean="0"/>
            </a:br>
            <a:r>
              <a:rPr lang="en-US" altLang="en-US" sz="1800" smtClean="0"/>
              <a:t>●</a:t>
            </a:r>
            <a:r>
              <a:rPr lang="en-US" altLang="en-US" sz="2400" smtClean="0"/>
              <a:t> Languages and description techniques</a:t>
            </a:r>
          </a:p>
        </p:txBody>
      </p:sp>
      <p:sp>
        <p:nvSpPr>
          <p:cNvPr id="3" name="Content Placeholder 2"/>
          <p:cNvSpPr>
            <a:spLocks noGrp="1"/>
          </p:cNvSpPr>
          <p:nvPr>
            <p:ph idx="1"/>
          </p:nvPr>
        </p:nvSpPr>
        <p:spPr>
          <a:xfrm>
            <a:off x="539750" y="1989138"/>
            <a:ext cx="8496300" cy="4752975"/>
          </a:xfrm>
        </p:spPr>
        <p:txBody>
          <a:bodyPr/>
          <a:lstStyle/>
          <a:p>
            <a:pPr>
              <a:buClr>
                <a:srgbClr val="FF0000"/>
              </a:buClr>
              <a:buFont typeface="Wingdings" pitchFamily="2" charset="2"/>
              <a:buChar char="§"/>
              <a:defRPr/>
            </a:pPr>
            <a:r>
              <a:rPr lang="en-US" sz="2000" dirty="0" smtClean="0"/>
              <a:t>A study group may be designated by WTSA or TSAG as the lead study group for ITU‑T studies forming a defined </a:t>
            </a:r>
            <a:r>
              <a:rPr lang="en-US" sz="2000" dirty="0" err="1" smtClean="0"/>
              <a:t>programme</a:t>
            </a:r>
            <a:r>
              <a:rPr lang="en-US" sz="2000" dirty="0" smtClean="0"/>
              <a:t> of work involving a number of study groups.</a:t>
            </a:r>
          </a:p>
          <a:p>
            <a:pPr>
              <a:buClr>
                <a:srgbClr val="FF0000"/>
              </a:buClr>
              <a:buFont typeface="Wingdings" pitchFamily="2" charset="2"/>
              <a:buChar char="§"/>
              <a:defRPr/>
            </a:pPr>
            <a:r>
              <a:rPr lang="en-US" sz="2000" dirty="0" smtClean="0"/>
              <a:t>This lead study group is </a:t>
            </a:r>
            <a:r>
              <a:rPr lang="en-US" sz="2000" b="1" dirty="0" smtClean="0">
                <a:solidFill>
                  <a:srgbClr val="FF0000"/>
                </a:solidFill>
              </a:rPr>
              <a:t>responsible for the study of </a:t>
            </a:r>
            <a:r>
              <a:rPr lang="en-US" sz="2000" dirty="0" smtClean="0"/>
              <a:t>the appropriate </a:t>
            </a:r>
            <a:r>
              <a:rPr lang="en-US" sz="2000" b="1" dirty="0" smtClean="0">
                <a:solidFill>
                  <a:srgbClr val="FF0000"/>
                </a:solidFill>
              </a:rPr>
              <a:t>core Questions</a:t>
            </a:r>
            <a:r>
              <a:rPr lang="en-US" sz="2000" dirty="0" smtClean="0"/>
              <a:t>. </a:t>
            </a:r>
          </a:p>
          <a:p>
            <a:pPr>
              <a:buClr>
                <a:srgbClr val="FF0000"/>
              </a:buClr>
              <a:buFont typeface="Wingdings" pitchFamily="2" charset="2"/>
              <a:buChar char="§"/>
              <a:defRPr/>
            </a:pPr>
            <a:r>
              <a:rPr lang="en-US" sz="2000" dirty="0" smtClean="0"/>
              <a:t>In addition, in consultation with the relevant study groups and in collaboration, where appropriate, with other standards bodies, the lead study group has the </a:t>
            </a:r>
            <a:r>
              <a:rPr lang="en-US" sz="2000" b="1" dirty="0" smtClean="0">
                <a:solidFill>
                  <a:srgbClr val="FF0000"/>
                </a:solidFill>
              </a:rPr>
              <a:t>responsibility to define and maintain the overall framework</a:t>
            </a:r>
            <a:r>
              <a:rPr lang="en-US" sz="2000" dirty="0" smtClean="0"/>
              <a:t> </a:t>
            </a:r>
            <a:r>
              <a:rPr lang="en-US" sz="2000" b="1" dirty="0" smtClean="0">
                <a:solidFill>
                  <a:srgbClr val="FF0000"/>
                </a:solidFill>
              </a:rPr>
              <a:t>and to coordinate, assign </a:t>
            </a:r>
            <a:r>
              <a:rPr lang="en-US" sz="2000" dirty="0" smtClean="0"/>
              <a:t>(recognizing the mandates of the study groups) </a:t>
            </a:r>
            <a:r>
              <a:rPr lang="en-US" sz="2000" b="1" dirty="0" smtClean="0">
                <a:solidFill>
                  <a:srgbClr val="FF0000"/>
                </a:solidFill>
              </a:rPr>
              <a:t>and prioritize the studies </a:t>
            </a:r>
            <a:r>
              <a:rPr lang="en-US" sz="2000" dirty="0" smtClean="0"/>
              <a:t>to be carried out by the study groups, and to ensure the preparation of consistent, complete and timely Recommendations.</a:t>
            </a:r>
          </a:p>
          <a:p>
            <a:pPr marL="0" indent="0">
              <a:spcBef>
                <a:spcPts val="600"/>
              </a:spcBef>
              <a:buFont typeface="Arial" panose="020B0604020202020204" pitchFamily="34" charset="0"/>
              <a:buNone/>
              <a:defRPr/>
            </a:pPr>
            <a:r>
              <a:rPr lang="en-US" sz="2000" dirty="0" smtClean="0"/>
              <a:t>* Extracted from WTSA-12 Resolution 1</a:t>
            </a:r>
            <a:endParaRPr lang="en-US" sz="2000" dirty="0"/>
          </a:p>
        </p:txBody>
      </p:sp>
      <p:sp>
        <p:nvSpPr>
          <p:cNvPr id="32772"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Arial" panose="020B0604020202020204" pitchFamily="34" charset="0"/>
              <a:buNone/>
            </a:pPr>
            <a:fld id="{4803E1D9-24BB-492C-9C26-F360CA8CB1CE}" type="slidenum">
              <a:rPr lang="en-US" altLang="en-US" sz="1200" smtClean="0">
                <a:solidFill>
                  <a:srgbClr val="898989"/>
                </a:solidFill>
              </a:rPr>
              <a:pPr>
                <a:spcBef>
                  <a:spcPct val="0"/>
                </a:spcBef>
                <a:buFont typeface="Arial" panose="020B0604020202020204" pitchFamily="34" charset="0"/>
                <a:buNone/>
              </a:pPr>
              <a:t>17</a:t>
            </a:fld>
            <a:r>
              <a:rPr lang="en-US" altLang="en-US" sz="1200" dirty="0" smtClean="0">
                <a:solidFill>
                  <a:srgbClr val="898989"/>
                </a:solidFill>
              </a:rPr>
              <a:t>/94</a:t>
            </a:r>
            <a:endParaRPr lang="en-US" altLang="en-US" sz="1200" dirty="0" smtClean="0">
              <a:solidFill>
                <a:srgbClr val="898989"/>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0" y="44450"/>
            <a:ext cx="9144000" cy="1512888"/>
          </a:xfrm>
        </p:spPr>
        <p:txBody>
          <a:bodyPr/>
          <a:lstStyle/>
          <a:p>
            <a:r>
              <a:rPr lang="en-US" altLang="en-US" sz="2800" b="1" smtClean="0"/>
              <a:t>SG17 is “Parent” for Joint Coordination Activities (JCAs) on:</a:t>
            </a:r>
            <a:br>
              <a:rPr lang="en-US" altLang="en-US" sz="2800" b="1" smtClean="0"/>
            </a:br>
            <a:r>
              <a:rPr lang="en-US" altLang="en-US" sz="1800" smtClean="0"/>
              <a:t>● </a:t>
            </a:r>
            <a:r>
              <a:rPr lang="en-US" altLang="en-US" sz="2400" smtClean="0"/>
              <a:t>Identity management</a:t>
            </a:r>
            <a:br>
              <a:rPr lang="en-US" altLang="en-US" sz="2400" smtClean="0"/>
            </a:br>
            <a:r>
              <a:rPr lang="en-US" altLang="en-US" sz="1800" smtClean="0"/>
              <a:t>●</a:t>
            </a:r>
            <a:r>
              <a:rPr lang="en-US" altLang="en-US" sz="2400" smtClean="0"/>
              <a:t> Child online protection</a:t>
            </a:r>
          </a:p>
        </p:txBody>
      </p:sp>
      <p:sp>
        <p:nvSpPr>
          <p:cNvPr id="3" name="Content Placeholder 2"/>
          <p:cNvSpPr>
            <a:spLocks noGrp="1"/>
          </p:cNvSpPr>
          <p:nvPr>
            <p:ph idx="1"/>
          </p:nvPr>
        </p:nvSpPr>
        <p:spPr>
          <a:xfrm>
            <a:off x="468313" y="1628775"/>
            <a:ext cx="8229600" cy="5184775"/>
          </a:xfrm>
        </p:spPr>
        <p:txBody>
          <a:bodyPr/>
          <a:lstStyle/>
          <a:p>
            <a:pPr>
              <a:lnSpc>
                <a:spcPct val="90000"/>
              </a:lnSpc>
              <a:buClr>
                <a:srgbClr val="FF0000"/>
              </a:buClr>
              <a:buFont typeface="Wingdings" pitchFamily="2" charset="2"/>
              <a:buChar char="§"/>
              <a:defRPr/>
            </a:pPr>
            <a:r>
              <a:rPr lang="en-US" sz="2000" dirty="0" smtClean="0"/>
              <a:t>A joint coordination activity (JCA) is a tool for management of the work </a:t>
            </a:r>
            <a:r>
              <a:rPr lang="en-US" sz="2000" dirty="0" err="1" smtClean="0"/>
              <a:t>programme</a:t>
            </a:r>
            <a:r>
              <a:rPr lang="en-US" sz="2000" dirty="0" smtClean="0"/>
              <a:t> of ITU-T when there is a need to address a broad subject covering the area of competence of more than one study group. A JCA may help to coordinate the planned work effort in terms of subject matter, time-frames for meetings, collocated meetings where necessary and publication goals including, where appropriate, release planning of the resulting Recommendations.</a:t>
            </a:r>
          </a:p>
          <a:p>
            <a:pPr>
              <a:lnSpc>
                <a:spcPct val="90000"/>
              </a:lnSpc>
              <a:buClr>
                <a:srgbClr val="FF0000"/>
              </a:buClr>
              <a:buFont typeface="Wingdings" pitchFamily="2" charset="2"/>
              <a:buChar char="§"/>
              <a:defRPr/>
            </a:pPr>
            <a:r>
              <a:rPr lang="en-US" sz="2000" dirty="0" smtClean="0"/>
              <a:t>The establishment of a </a:t>
            </a:r>
            <a:r>
              <a:rPr lang="en-US" sz="2000" b="1" dirty="0" smtClean="0">
                <a:solidFill>
                  <a:srgbClr val="FF0000"/>
                </a:solidFill>
              </a:rPr>
              <a:t>JCA aims mainly at improving coordination and planning</a:t>
            </a:r>
            <a:r>
              <a:rPr lang="en-US" sz="2000" dirty="0" smtClean="0"/>
              <a:t>. The work itself will continue to be conducted by the relevant study groups and the results are subject to the normal approval processes within each study group.</a:t>
            </a:r>
            <a:r>
              <a:rPr lang="en-US" sz="2000" i="1" dirty="0" smtClean="0"/>
              <a:t> </a:t>
            </a:r>
            <a:r>
              <a:rPr lang="en-US" sz="2000" dirty="0" smtClean="0"/>
              <a:t>A JCA may identify technical and strategic issues within the scope of its coordination role, but will not perform technical studies nor write Recommendations. A JCA may also address coordination of activities with recognized standards development organizations (SDOs) and forums, including periodic discussion of work plans and schedules of deliverables. The study groups take JCA suggestions into consideration as they carry out their work.</a:t>
            </a:r>
          </a:p>
          <a:p>
            <a:pPr marL="0" indent="0">
              <a:buClr>
                <a:srgbClr val="FF0000"/>
              </a:buClr>
              <a:buFont typeface="Arial" panose="020B0604020202020204" pitchFamily="34" charset="0"/>
              <a:buNone/>
              <a:defRPr/>
            </a:pPr>
            <a:r>
              <a:rPr lang="en-US" sz="1800" dirty="0" smtClean="0"/>
              <a:t>* Extracted from Recommendation ITU-T A.1</a:t>
            </a:r>
            <a:endParaRPr lang="en-US" sz="1800" dirty="0"/>
          </a:p>
        </p:txBody>
      </p:sp>
      <p:sp>
        <p:nvSpPr>
          <p:cNvPr id="33796"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Arial" panose="020B0604020202020204" pitchFamily="34" charset="0"/>
              <a:buNone/>
            </a:pPr>
            <a:fld id="{D4BE4BC2-2E17-41B8-8511-97341C331DD1}" type="slidenum">
              <a:rPr lang="en-US" altLang="en-US" sz="1200" smtClean="0">
                <a:solidFill>
                  <a:srgbClr val="898989"/>
                </a:solidFill>
              </a:rPr>
              <a:pPr>
                <a:spcBef>
                  <a:spcPct val="0"/>
                </a:spcBef>
                <a:buFont typeface="Arial" panose="020B0604020202020204" pitchFamily="34" charset="0"/>
                <a:buNone/>
              </a:pPr>
              <a:t>18</a:t>
            </a:fld>
            <a:r>
              <a:rPr lang="en-US" altLang="en-US" sz="1200" dirty="0" smtClean="0">
                <a:solidFill>
                  <a:srgbClr val="898989"/>
                </a:solidFill>
              </a:rPr>
              <a:t>/94</a:t>
            </a:r>
            <a:endParaRPr lang="en-US" altLang="en-US" sz="1200" dirty="0" smtClean="0">
              <a:solidFill>
                <a:srgbClr val="898989"/>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0" y="44450"/>
            <a:ext cx="9144000" cy="1223963"/>
          </a:xfrm>
        </p:spPr>
        <p:txBody>
          <a:bodyPr/>
          <a:lstStyle/>
          <a:p>
            <a:r>
              <a:rPr lang="en-US" altLang="en-US" sz="2800" b="1" smtClean="0"/>
              <a:t>ITU-T Joint Coordination Activity on Child Online Protection (JCA-COP)</a:t>
            </a:r>
            <a:endParaRPr lang="en-US" altLang="en-US" sz="2400" smtClean="0"/>
          </a:p>
        </p:txBody>
      </p:sp>
      <p:sp>
        <p:nvSpPr>
          <p:cNvPr id="33795" name="Content Placeholder 2"/>
          <p:cNvSpPr>
            <a:spLocks noGrp="1"/>
          </p:cNvSpPr>
          <p:nvPr>
            <p:ph idx="1"/>
          </p:nvPr>
        </p:nvSpPr>
        <p:spPr>
          <a:xfrm>
            <a:off x="468313" y="1125538"/>
            <a:ext cx="8675687" cy="5688012"/>
          </a:xfrm>
        </p:spPr>
        <p:txBody>
          <a:bodyPr/>
          <a:lstStyle/>
          <a:p>
            <a:pPr marL="0" indent="0">
              <a:lnSpc>
                <a:spcPct val="90000"/>
              </a:lnSpc>
              <a:buClr>
                <a:srgbClr val="FF0000"/>
              </a:buClr>
              <a:buFont typeface="Arial" panose="020B0604020202020204" pitchFamily="34" charset="0"/>
              <a:buNone/>
              <a:defRPr/>
            </a:pPr>
            <a:r>
              <a:rPr lang="en-US" altLang="en-US" sz="2000" dirty="0" smtClean="0"/>
              <a:t>Purpose and objectives:</a:t>
            </a:r>
          </a:p>
          <a:p>
            <a:pPr>
              <a:lnSpc>
                <a:spcPct val="90000"/>
              </a:lnSpc>
              <a:buClr>
                <a:srgbClr val="FF0000"/>
              </a:buClr>
              <a:buFont typeface="Wingdings" pitchFamily="2" charset="2"/>
              <a:buChar char="§"/>
              <a:defRPr/>
            </a:pPr>
            <a:r>
              <a:rPr lang="en-US" altLang="en-US" sz="1800" dirty="0"/>
              <a:t>coordinates activity on COP across ITU-T study groups, in particular Study Groups 2, 9, 13, 15, 16 and 17, and coordinates with ITU-R, ITU-D and the Council Working Group on Child Online Protection</a:t>
            </a:r>
          </a:p>
          <a:p>
            <a:pPr>
              <a:lnSpc>
                <a:spcPct val="90000"/>
              </a:lnSpc>
              <a:buClr>
                <a:srgbClr val="FF0000"/>
              </a:buClr>
              <a:buFont typeface="Wingdings" pitchFamily="2" charset="2"/>
              <a:buChar char="§"/>
              <a:defRPr/>
            </a:pPr>
            <a:r>
              <a:rPr lang="en-US" altLang="en-US" sz="1800" dirty="0"/>
              <a:t>provides a visible contact point for COP in ITU-T</a:t>
            </a:r>
          </a:p>
          <a:p>
            <a:pPr>
              <a:lnSpc>
                <a:spcPct val="90000"/>
              </a:lnSpc>
              <a:buClr>
                <a:srgbClr val="FF0000"/>
              </a:buClr>
              <a:buFont typeface="Wingdings" pitchFamily="2" charset="2"/>
              <a:buChar char="§"/>
              <a:defRPr/>
            </a:pPr>
            <a:r>
              <a:rPr lang="en-US" altLang="en-US" sz="1800" dirty="0"/>
              <a:t>cooperates with external bodies working in the field of COP, and enables effective two-way communication with these bodies</a:t>
            </a:r>
          </a:p>
          <a:p>
            <a:pPr marL="0" indent="0">
              <a:lnSpc>
                <a:spcPct val="90000"/>
              </a:lnSpc>
              <a:buClr>
                <a:srgbClr val="FF0000"/>
              </a:buClr>
              <a:buFont typeface="Arial" panose="020B0604020202020204" pitchFamily="34" charset="0"/>
              <a:buNone/>
              <a:defRPr/>
            </a:pPr>
            <a:r>
              <a:rPr lang="en-US" altLang="en-US" sz="2000" dirty="0" smtClean="0"/>
              <a:t>Tasks:</a:t>
            </a:r>
          </a:p>
          <a:p>
            <a:pPr>
              <a:lnSpc>
                <a:spcPct val="90000"/>
              </a:lnSpc>
              <a:buClr>
                <a:srgbClr val="FF0000"/>
              </a:buClr>
              <a:buFont typeface="Wingdings" pitchFamily="2" charset="2"/>
              <a:buChar char="§"/>
              <a:defRPr/>
            </a:pPr>
            <a:r>
              <a:rPr lang="en-US" altLang="en-US" sz="1800" dirty="0"/>
              <a:t>Maintain a list of representatives for COP in each study group</a:t>
            </a:r>
          </a:p>
          <a:p>
            <a:pPr>
              <a:lnSpc>
                <a:spcPct val="90000"/>
              </a:lnSpc>
              <a:buClr>
                <a:srgbClr val="FF0000"/>
              </a:buClr>
              <a:buFont typeface="Wingdings" pitchFamily="2" charset="2"/>
              <a:buChar char="§"/>
              <a:defRPr/>
            </a:pPr>
            <a:r>
              <a:rPr lang="en-US" altLang="en-US" sz="1800" dirty="0"/>
              <a:t>Exchange information relevant to COP between all stakeholders; e.g. information from:</a:t>
            </a:r>
          </a:p>
          <a:p>
            <a:pPr lvl="1">
              <a:defRPr/>
            </a:pPr>
            <a:r>
              <a:rPr lang="en-US" altLang="en-US" sz="1400" dirty="0" smtClean="0"/>
              <a:t>Member States on their national efforts to develop COP related technical approaches and standards</a:t>
            </a:r>
          </a:p>
          <a:p>
            <a:pPr lvl="1">
              <a:defRPr/>
            </a:pPr>
            <a:r>
              <a:rPr lang="en-US" altLang="en-US" sz="1400" dirty="0" smtClean="0"/>
              <a:t>NGOs on their COP activities and on COP information repositories</a:t>
            </a:r>
          </a:p>
          <a:p>
            <a:pPr lvl="1">
              <a:defRPr/>
            </a:pPr>
            <a:r>
              <a:rPr lang="en-US" altLang="en-US" sz="1400" dirty="0" smtClean="0"/>
              <a:t>GSMA on an industry perspective on COP </a:t>
            </a:r>
          </a:p>
          <a:p>
            <a:pPr>
              <a:lnSpc>
                <a:spcPct val="90000"/>
              </a:lnSpc>
              <a:buClr>
                <a:srgbClr val="FF0000"/>
              </a:buClr>
              <a:buFont typeface="Wingdings" pitchFamily="2" charset="2"/>
              <a:buChar char="§"/>
              <a:defRPr/>
            </a:pPr>
            <a:r>
              <a:rPr lang="en-US" altLang="en-US" sz="1800" dirty="0"/>
              <a:t>Promote a coordinated approach towards any identified and necessary areas of standardization</a:t>
            </a:r>
          </a:p>
          <a:p>
            <a:pPr>
              <a:lnSpc>
                <a:spcPct val="90000"/>
              </a:lnSpc>
              <a:buClr>
                <a:srgbClr val="FF0000"/>
              </a:buClr>
              <a:buFont typeface="Wingdings" pitchFamily="2" charset="2"/>
              <a:buChar char="§"/>
              <a:defRPr/>
            </a:pPr>
            <a:r>
              <a:rPr lang="en-US" altLang="en-US" sz="1800" dirty="0"/>
              <a:t>Address coordination of activity with relevant SDOs and forums, including periodic discussion of work plans and schedules of deliverables on COP (if any)</a:t>
            </a:r>
          </a:p>
          <a:p>
            <a:pPr marL="0" indent="0">
              <a:lnSpc>
                <a:spcPct val="90000"/>
              </a:lnSpc>
              <a:buClr>
                <a:srgbClr val="FF0000"/>
              </a:buClr>
              <a:buFont typeface="Arial" panose="020B0604020202020204" pitchFamily="34" charset="0"/>
              <a:buNone/>
              <a:defRPr/>
            </a:pPr>
            <a:r>
              <a:rPr lang="en-GB" altLang="en-US" sz="1800" dirty="0" smtClean="0"/>
              <a:t>JCA-COP co-chairmen:</a:t>
            </a:r>
          </a:p>
          <a:p>
            <a:pPr lvl="1">
              <a:defRPr/>
            </a:pPr>
            <a:r>
              <a:rPr lang="en-GB" altLang="en-US" sz="1600" dirty="0" smtClean="0"/>
              <a:t>Ms Ashley Heineman, Mr Philip Rushton.</a:t>
            </a:r>
            <a:endParaRPr lang="en-US" altLang="en-US" sz="1600" dirty="0" smtClean="0"/>
          </a:p>
        </p:txBody>
      </p:sp>
      <p:sp>
        <p:nvSpPr>
          <p:cNvPr id="34820"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Arial" panose="020B0604020202020204" pitchFamily="34" charset="0"/>
              <a:buNone/>
            </a:pPr>
            <a:fld id="{6C3A3227-0437-4C49-BCDE-EB8068A9C785}" type="slidenum">
              <a:rPr lang="en-US" altLang="en-US" sz="1200" smtClean="0">
                <a:solidFill>
                  <a:srgbClr val="898989"/>
                </a:solidFill>
              </a:rPr>
              <a:pPr>
                <a:spcBef>
                  <a:spcPct val="0"/>
                </a:spcBef>
                <a:buFont typeface="Arial" panose="020B0604020202020204" pitchFamily="34" charset="0"/>
                <a:buNone/>
              </a:pPr>
              <a:t>19</a:t>
            </a:fld>
            <a:r>
              <a:rPr lang="en-US" altLang="en-US" sz="1200" dirty="0" smtClean="0">
                <a:solidFill>
                  <a:srgbClr val="898989"/>
                </a:solidFill>
              </a:rPr>
              <a:t>/94</a:t>
            </a:r>
            <a:endParaRPr lang="en-US" altLang="en-US" sz="1200" dirty="0" smtClean="0">
              <a:solidFill>
                <a:srgbClr val="898989"/>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274638"/>
            <a:ext cx="8229600" cy="706437"/>
          </a:xfrm>
        </p:spPr>
        <p:txBody>
          <a:bodyPr/>
          <a:lstStyle/>
          <a:p>
            <a:r>
              <a:rPr lang="en-US" altLang="en-US" sz="2800" b="1" smtClean="0"/>
              <a:t>Contents</a:t>
            </a:r>
          </a:p>
        </p:txBody>
      </p:sp>
      <p:sp>
        <p:nvSpPr>
          <p:cNvPr id="12291" name="Content Placeholder 2"/>
          <p:cNvSpPr>
            <a:spLocks noGrp="1"/>
          </p:cNvSpPr>
          <p:nvPr>
            <p:ph idx="1"/>
          </p:nvPr>
        </p:nvSpPr>
        <p:spPr>
          <a:xfrm>
            <a:off x="457200" y="908050"/>
            <a:ext cx="8578850" cy="5949950"/>
          </a:xfrm>
        </p:spPr>
        <p:txBody>
          <a:bodyPr/>
          <a:lstStyle/>
          <a:p>
            <a:pPr>
              <a:buClr>
                <a:srgbClr val="FF0000"/>
              </a:buClr>
              <a:buFont typeface="Wingdings" pitchFamily="2" charset="2"/>
              <a:buChar char="§"/>
              <a:defRPr/>
            </a:pPr>
            <a:r>
              <a:rPr lang="en-GB" altLang="en-US" sz="2800" b="1" dirty="0" smtClean="0">
                <a:solidFill>
                  <a:srgbClr val="FF0000"/>
                </a:solidFill>
              </a:rPr>
              <a:t>Importance of telecommunication/ICT security standardization</a:t>
            </a:r>
          </a:p>
          <a:p>
            <a:pPr>
              <a:buClr>
                <a:srgbClr val="FF0000"/>
              </a:buClr>
              <a:buFont typeface="Wingdings" pitchFamily="2" charset="2"/>
              <a:buChar char="§"/>
              <a:defRPr/>
            </a:pPr>
            <a:r>
              <a:rPr lang="en-GB" altLang="en-US" sz="2800" dirty="0" smtClean="0"/>
              <a:t>ITU Plenipotentiary Conference (PP-14) </a:t>
            </a:r>
            <a:r>
              <a:rPr lang="en-US" altLang="en-US" sz="2800" dirty="0" smtClean="0"/>
              <a:t>actions on ICT security</a:t>
            </a:r>
          </a:p>
          <a:p>
            <a:pPr>
              <a:buClr>
                <a:srgbClr val="FF0000"/>
              </a:buClr>
              <a:buFont typeface="Wingdings" pitchFamily="2" charset="2"/>
              <a:buChar char="§"/>
              <a:defRPr/>
            </a:pPr>
            <a:r>
              <a:rPr lang="en-US" altLang="en-US" sz="2800" dirty="0" smtClean="0"/>
              <a:t>World Telecommunications Standardization Assembly (WTSA-12) mandate for Study Group 17</a:t>
            </a:r>
          </a:p>
          <a:p>
            <a:pPr>
              <a:buClr>
                <a:srgbClr val="FF0000"/>
              </a:buClr>
              <a:buFont typeface="Wingdings" pitchFamily="2" charset="2"/>
              <a:buChar char="§"/>
              <a:defRPr/>
            </a:pPr>
            <a:r>
              <a:rPr lang="en-US" altLang="en-US" sz="2800" dirty="0" smtClean="0"/>
              <a:t>Study Group 17 overview</a:t>
            </a:r>
          </a:p>
          <a:p>
            <a:pPr lvl="1">
              <a:buClr>
                <a:srgbClr val="FF0000"/>
              </a:buClr>
              <a:buFont typeface="Wingdings" pitchFamily="2" charset="2"/>
              <a:buChar char="§"/>
              <a:defRPr/>
            </a:pPr>
            <a:r>
              <a:rPr lang="en-US" altLang="en-US" dirty="0" smtClean="0"/>
              <a:t>SG17 current activities</a:t>
            </a:r>
          </a:p>
          <a:p>
            <a:pPr>
              <a:buClr>
                <a:srgbClr val="FF0000"/>
              </a:buClr>
              <a:buFont typeface="Wingdings" pitchFamily="2" charset="2"/>
              <a:buChar char="§"/>
              <a:defRPr/>
            </a:pPr>
            <a:r>
              <a:rPr lang="en-US" altLang="en-US" sz="2800" dirty="0" smtClean="0"/>
              <a:t>Security Coordination</a:t>
            </a:r>
          </a:p>
          <a:p>
            <a:pPr>
              <a:buClr>
                <a:srgbClr val="FF0000"/>
              </a:buClr>
              <a:buFont typeface="Wingdings" pitchFamily="2" charset="2"/>
              <a:buChar char="§"/>
              <a:defRPr/>
            </a:pPr>
            <a:r>
              <a:rPr lang="en-US" altLang="en-US" sz="2800" dirty="0" smtClean="0"/>
              <a:t>Future meetings</a:t>
            </a:r>
          </a:p>
          <a:p>
            <a:pPr>
              <a:buClr>
                <a:srgbClr val="FF0000"/>
              </a:buClr>
              <a:buFont typeface="Wingdings" pitchFamily="2" charset="2"/>
              <a:buChar char="§"/>
              <a:defRPr/>
            </a:pPr>
            <a:r>
              <a:rPr lang="en-US" altLang="en-US" sz="2800" dirty="0" smtClean="0"/>
              <a:t>Useful references</a:t>
            </a:r>
          </a:p>
          <a:p>
            <a:pPr marL="342900" lvl="1" indent="-342900">
              <a:buClr>
                <a:srgbClr val="FF0000"/>
              </a:buClr>
              <a:buFont typeface="Wingdings" pitchFamily="2" charset="2"/>
              <a:buChar char="§"/>
              <a:defRPr/>
            </a:pPr>
            <a:r>
              <a:rPr lang="en-US" altLang="en-US" dirty="0" smtClean="0"/>
              <a:t>Backup – SG17 Security Recommendations</a:t>
            </a:r>
          </a:p>
        </p:txBody>
      </p:sp>
      <p:sp>
        <p:nvSpPr>
          <p:cNvPr id="15364"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5C03638-E479-410A-BE4E-91C0124DC293}" type="slidenum">
              <a:rPr lang="en-US" altLang="en-US" sz="1200" smtClean="0">
                <a:solidFill>
                  <a:srgbClr val="898989"/>
                </a:solidFill>
              </a:rPr>
              <a:pPr>
                <a:spcBef>
                  <a:spcPct val="0"/>
                </a:spcBef>
                <a:buFontTx/>
                <a:buNone/>
              </a:pPr>
              <a:t>2</a:t>
            </a:fld>
            <a:r>
              <a:rPr lang="en-US" altLang="en-US" sz="1200" dirty="0" smtClean="0">
                <a:solidFill>
                  <a:srgbClr val="898989"/>
                </a:solidFill>
              </a:rPr>
              <a:t>/94</a:t>
            </a:r>
            <a:endParaRPr lang="en-US" altLang="en-US" sz="1200" dirty="0" smtClean="0">
              <a:solidFill>
                <a:srgbClr val="898989"/>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p:cNvSpPr>
          <p:nvPr>
            <p:ph type="title" idx="4294967295"/>
          </p:nvPr>
        </p:nvSpPr>
        <p:spPr>
          <a:xfrm>
            <a:off x="468313" y="260350"/>
            <a:ext cx="8229600" cy="563563"/>
          </a:xfrm>
        </p:spPr>
        <p:txBody>
          <a:bodyPr/>
          <a:lstStyle/>
          <a:p>
            <a:r>
              <a:rPr lang="en-US" altLang="zh-CN" sz="2800" b="1" smtClean="0">
                <a:solidFill>
                  <a:srgbClr val="2932E9"/>
                </a:solidFill>
              </a:rPr>
              <a:t>Coordination on Child Online Protection</a:t>
            </a:r>
          </a:p>
        </p:txBody>
      </p:sp>
      <p:sp>
        <p:nvSpPr>
          <p:cNvPr id="36867" name="TextBox 25"/>
          <p:cNvSpPr txBox="1">
            <a:spLocks noChangeArrowheads="1"/>
          </p:cNvSpPr>
          <p:nvPr/>
        </p:nvSpPr>
        <p:spPr bwMode="auto">
          <a:xfrm>
            <a:off x="6745288" y="4884738"/>
            <a:ext cx="2282825"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r>
              <a:rPr lang="en-US" altLang="en-US" sz="1600" b="1">
                <a:latin typeface="Arial" panose="020B0604020202020204" pitchFamily="34" charset="0"/>
              </a:rPr>
              <a:t>- ITU Member States</a:t>
            </a:r>
          </a:p>
          <a:p>
            <a:pPr eaLnBrk="1" hangingPunct="1">
              <a:spcBef>
                <a:spcPct val="0"/>
              </a:spcBef>
              <a:buFont typeface="Arial" panose="020B0604020202020204" pitchFamily="34" charset="0"/>
              <a:buNone/>
            </a:pPr>
            <a:r>
              <a:rPr lang="en-US" altLang="en-US" sz="1600" b="1">
                <a:latin typeface="Arial" panose="020B0604020202020204" pitchFamily="34" charset="0"/>
              </a:rPr>
              <a:t>- ITU-SGx</a:t>
            </a:r>
          </a:p>
          <a:p>
            <a:pPr eaLnBrk="1" hangingPunct="1">
              <a:spcBef>
                <a:spcPct val="0"/>
              </a:spcBef>
              <a:buFont typeface="Arial" panose="020B0604020202020204" pitchFamily="34" charset="0"/>
              <a:buNone/>
            </a:pPr>
            <a:r>
              <a:rPr lang="en-US" altLang="en-US" sz="1600" b="1">
                <a:latin typeface="Arial" panose="020B0604020202020204" pitchFamily="34" charset="0"/>
              </a:rPr>
              <a:t>- ITU CWG COP</a:t>
            </a:r>
          </a:p>
          <a:p>
            <a:pPr eaLnBrk="1" hangingPunct="1">
              <a:spcBef>
                <a:spcPct val="0"/>
              </a:spcBef>
              <a:buFont typeface="Arial" panose="020B0604020202020204" pitchFamily="34" charset="0"/>
              <a:buNone/>
            </a:pPr>
            <a:r>
              <a:rPr lang="en-US" altLang="en-US" sz="1600" b="1">
                <a:latin typeface="Arial" panose="020B0604020202020204" pitchFamily="34" charset="0"/>
              </a:rPr>
              <a:t>- ITU-R, ITU-D</a:t>
            </a:r>
          </a:p>
        </p:txBody>
      </p:sp>
      <p:sp>
        <p:nvSpPr>
          <p:cNvPr id="46" name="Oval 45"/>
          <p:cNvSpPr/>
          <p:nvPr/>
        </p:nvSpPr>
        <p:spPr>
          <a:xfrm>
            <a:off x="3419475" y="3335338"/>
            <a:ext cx="2241550" cy="220186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endParaRPr lang="en-US" altLang="en-US" sz="1800" smtClean="0">
              <a:solidFill>
                <a:srgbClr val="FFFFFF"/>
              </a:solidFill>
              <a:cs typeface="Arial" panose="020B0604020202020204" pitchFamily="34" charset="0"/>
            </a:endParaRPr>
          </a:p>
        </p:txBody>
      </p:sp>
      <p:sp>
        <p:nvSpPr>
          <p:cNvPr id="36869" name="TextBox 2"/>
          <p:cNvSpPr txBox="1">
            <a:spLocks noChangeArrowheads="1"/>
          </p:cNvSpPr>
          <p:nvPr/>
        </p:nvSpPr>
        <p:spPr bwMode="auto">
          <a:xfrm>
            <a:off x="3779838" y="4005263"/>
            <a:ext cx="15351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b="1">
                <a:latin typeface="Arial" panose="020B0604020202020204" pitchFamily="34" charset="0"/>
              </a:rPr>
              <a:t>     ITU-T JCA-COP</a:t>
            </a:r>
          </a:p>
        </p:txBody>
      </p:sp>
      <p:pic>
        <p:nvPicPr>
          <p:cNvPr id="36870" name="Picture 15" descr="Organisation for Economic Co-operation and Development">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3613" y="5959475"/>
            <a:ext cx="2373312"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1"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Arial" panose="020B0604020202020204" pitchFamily="34" charset="0"/>
              <a:buNone/>
            </a:pPr>
            <a:fld id="{39449410-4BD7-4720-A3C8-C53FDA5BD988}" type="slidenum">
              <a:rPr lang="en-US" altLang="en-US" sz="1200" smtClean="0">
                <a:solidFill>
                  <a:srgbClr val="898989"/>
                </a:solidFill>
              </a:rPr>
              <a:pPr>
                <a:spcBef>
                  <a:spcPct val="0"/>
                </a:spcBef>
                <a:buFont typeface="Arial" panose="020B0604020202020204" pitchFamily="34" charset="0"/>
                <a:buNone/>
              </a:pPr>
              <a:t>20</a:t>
            </a:fld>
            <a:r>
              <a:rPr lang="en-US" altLang="en-US" sz="1200" dirty="0" smtClean="0">
                <a:solidFill>
                  <a:srgbClr val="898989"/>
                </a:solidFill>
              </a:rPr>
              <a:t>/94</a:t>
            </a:r>
            <a:endParaRPr lang="en-US" altLang="en-US" sz="1200" dirty="0" smtClean="0">
              <a:solidFill>
                <a:srgbClr val="898989"/>
              </a:solidFill>
            </a:endParaRPr>
          </a:p>
        </p:txBody>
      </p:sp>
      <p:pic>
        <p:nvPicPr>
          <p:cNvPr id="36872" name="Picture 6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5825" y="2459038"/>
            <a:ext cx="638175" cy="919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7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30938" y="5126038"/>
            <a:ext cx="522287"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59438" y="2509838"/>
            <a:ext cx="1576387" cy="876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87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35825" y="2586038"/>
            <a:ext cx="1343025" cy="561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876"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68988" y="4260850"/>
            <a:ext cx="1508125" cy="58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877"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26288" y="3484563"/>
            <a:ext cx="817562" cy="631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878"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34263" y="1814513"/>
            <a:ext cx="1125537" cy="488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879"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15050" y="3378200"/>
            <a:ext cx="622300" cy="738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880"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31900" y="4489450"/>
            <a:ext cx="2133600" cy="65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881" name="Picture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59113" y="2162175"/>
            <a:ext cx="1336675" cy="928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882" name="Picture 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360488" y="3638550"/>
            <a:ext cx="1844675" cy="60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883" name="Picture 1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395788" y="2058988"/>
            <a:ext cx="1816100" cy="655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884" name="Picture 1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891088" y="6269038"/>
            <a:ext cx="2209800" cy="447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885" name="Picture 1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6675" y="2981325"/>
            <a:ext cx="1954213" cy="64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886" name="Picture 1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066088" y="3305175"/>
            <a:ext cx="962025" cy="828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887" name="Picture 15"/>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476875" y="5075238"/>
            <a:ext cx="735013" cy="684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888" name="Picture 16"/>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825625" y="5260975"/>
            <a:ext cx="1631950" cy="433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889" name="Picture 17"/>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084888" y="1517650"/>
            <a:ext cx="1204912" cy="433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890" name="Picture 18"/>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242175" y="1079500"/>
            <a:ext cx="1657350" cy="43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891" name="Picture 19"/>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98438" y="5724525"/>
            <a:ext cx="1033462" cy="966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892" name="Picture 20"/>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27025" y="2303463"/>
            <a:ext cx="1390650" cy="561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893" name="Picture 21"/>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65100" y="1708150"/>
            <a:ext cx="1714500" cy="48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894" name="Picture 22"/>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3500" y="979488"/>
            <a:ext cx="1762125" cy="555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895" name="Picture 20"/>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935538" y="1236663"/>
            <a:ext cx="106045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96" name="Picture 23"/>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98438" y="4479925"/>
            <a:ext cx="962025"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897" name="Picture 24"/>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555875" y="1604963"/>
            <a:ext cx="151447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898" name="Picture 4"/>
          <p:cNvPicPr>
            <a:picLocks noChangeAspect="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101600" y="3660775"/>
            <a:ext cx="1044575"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0" y="44450"/>
            <a:ext cx="9144000" cy="1152525"/>
          </a:xfrm>
        </p:spPr>
        <p:txBody>
          <a:bodyPr/>
          <a:lstStyle/>
          <a:p>
            <a:r>
              <a:rPr lang="en-US" altLang="en-US" sz="2800" b="1" smtClean="0"/>
              <a:t>ITU-T Joint Coordination Activity on Identity Management (JCA-IdM)</a:t>
            </a:r>
            <a:endParaRPr lang="en-US" altLang="en-US" sz="2400" smtClean="0"/>
          </a:p>
        </p:txBody>
      </p:sp>
      <p:sp>
        <p:nvSpPr>
          <p:cNvPr id="37891" name="Content Placeholder 2"/>
          <p:cNvSpPr>
            <a:spLocks noGrp="1"/>
          </p:cNvSpPr>
          <p:nvPr>
            <p:ph idx="1"/>
          </p:nvPr>
        </p:nvSpPr>
        <p:spPr>
          <a:xfrm>
            <a:off x="468313" y="1341438"/>
            <a:ext cx="8567737" cy="5472112"/>
          </a:xfrm>
        </p:spPr>
        <p:txBody>
          <a:bodyPr/>
          <a:lstStyle/>
          <a:p>
            <a:pPr>
              <a:lnSpc>
                <a:spcPct val="90000"/>
              </a:lnSpc>
              <a:buClr>
                <a:srgbClr val="FF0000"/>
              </a:buClr>
              <a:buFont typeface="Wingdings" panose="05000000000000000000" pitchFamily="2" charset="2"/>
              <a:buChar char="§"/>
            </a:pPr>
            <a:r>
              <a:rPr lang="en-US" altLang="en-US" sz="2000" smtClean="0"/>
              <a:t>Coordinates the ITU-T identity management (IdM) work.</a:t>
            </a:r>
          </a:p>
          <a:p>
            <a:pPr>
              <a:lnSpc>
                <a:spcPct val="90000"/>
              </a:lnSpc>
              <a:buClr>
                <a:srgbClr val="FF0000"/>
              </a:buClr>
              <a:buFont typeface="Wingdings" panose="05000000000000000000" pitchFamily="2" charset="2"/>
              <a:buChar char="§"/>
            </a:pPr>
            <a:r>
              <a:rPr lang="en-US" altLang="en-US" sz="2000" smtClean="0"/>
              <a:t>Ensures that the ITU-T IdM work is progressed in a well-coordinated way between study groups, in particular with SG2, SG13 and SG17.</a:t>
            </a:r>
          </a:p>
          <a:p>
            <a:pPr>
              <a:lnSpc>
                <a:spcPct val="90000"/>
              </a:lnSpc>
              <a:buClr>
                <a:srgbClr val="FF0000"/>
              </a:buClr>
              <a:buFont typeface="Wingdings" panose="05000000000000000000" pitchFamily="2" charset="2"/>
              <a:buChar char="§"/>
            </a:pPr>
            <a:r>
              <a:rPr lang="en-US" altLang="en-US" sz="2000" smtClean="0"/>
              <a:t>Analyzes IdM standardization items and coordinates an associated roadmap with ITU-T Q10/17.</a:t>
            </a:r>
          </a:p>
          <a:p>
            <a:pPr>
              <a:lnSpc>
                <a:spcPct val="90000"/>
              </a:lnSpc>
              <a:buClr>
                <a:srgbClr val="FF0000"/>
              </a:buClr>
              <a:buFont typeface="Wingdings" panose="05000000000000000000" pitchFamily="2" charset="2"/>
              <a:buChar char="§"/>
            </a:pPr>
            <a:r>
              <a:rPr lang="en-US" altLang="en-US" sz="2000" smtClean="0"/>
              <a:t>Acts as a point of contact within ITU-T and with other SDOs/Fora on IdM in order to avoid duplication of work and assist in implementing the IdM tasks assigned by WTSA-12 Resolution 2 and in implementing GSC-17 Resolution 4 on identity management.</a:t>
            </a:r>
          </a:p>
          <a:p>
            <a:pPr>
              <a:lnSpc>
                <a:spcPct val="90000"/>
              </a:lnSpc>
              <a:buClr>
                <a:srgbClr val="FF0000"/>
              </a:buClr>
              <a:buFont typeface="Wingdings" panose="05000000000000000000" pitchFamily="2" charset="2"/>
              <a:buChar char="§"/>
            </a:pPr>
            <a:r>
              <a:rPr lang="en-US" altLang="en-US" sz="2000" smtClean="0"/>
              <a:t>In carrying out the JCA-IdM’s external collaboration role, representatives from other relevant recognized SDOs/Fora and regional/national organizations may be invited to join the JCA-IdM.</a:t>
            </a:r>
          </a:p>
          <a:p>
            <a:pPr>
              <a:lnSpc>
                <a:spcPct val="90000"/>
              </a:lnSpc>
              <a:buClr>
                <a:srgbClr val="FF0000"/>
              </a:buClr>
              <a:buFont typeface="Wingdings" panose="05000000000000000000" pitchFamily="2" charset="2"/>
              <a:buChar char="§"/>
            </a:pPr>
            <a:r>
              <a:rPr lang="en-US" altLang="en-US" sz="2000" smtClean="0"/>
              <a:t>Maintains </a:t>
            </a:r>
            <a:r>
              <a:rPr lang="en-US" altLang="en-US" sz="2000" smtClean="0">
                <a:hlinkClick r:id="rId2"/>
              </a:rPr>
              <a:t>IdM roadmap and landscape document/WIKI</a:t>
            </a:r>
            <a:r>
              <a:rPr lang="en-US" altLang="en-US" sz="2000" smtClean="0"/>
              <a:t>.</a:t>
            </a:r>
          </a:p>
          <a:p>
            <a:pPr>
              <a:lnSpc>
                <a:spcPct val="90000"/>
              </a:lnSpc>
              <a:buClr>
                <a:srgbClr val="FF0000"/>
              </a:buClr>
              <a:buFont typeface="Wingdings" panose="05000000000000000000" pitchFamily="2" charset="2"/>
              <a:buChar char="§"/>
            </a:pPr>
            <a:endParaRPr lang="en-US" altLang="en-US" sz="2000" smtClean="0"/>
          </a:p>
          <a:p>
            <a:pPr>
              <a:lnSpc>
                <a:spcPct val="90000"/>
              </a:lnSpc>
              <a:buClr>
                <a:srgbClr val="FF0000"/>
              </a:buClr>
              <a:buFont typeface="Arial" panose="020B0604020202020204" pitchFamily="34" charset="0"/>
              <a:buNone/>
            </a:pPr>
            <a:r>
              <a:rPr lang="en-US" altLang="en-US" sz="2000" smtClean="0"/>
              <a:t>JCA-IdM co-chairmen:</a:t>
            </a:r>
          </a:p>
          <a:p>
            <a:pPr>
              <a:lnSpc>
                <a:spcPct val="90000"/>
              </a:lnSpc>
              <a:buClr>
                <a:srgbClr val="FF0000"/>
              </a:buClr>
              <a:buFont typeface="Wingdings" panose="05000000000000000000" pitchFamily="2" charset="2"/>
              <a:buChar char="§"/>
            </a:pPr>
            <a:r>
              <a:rPr lang="en-US" altLang="en-US" sz="2000" smtClean="0"/>
              <a:t>Mr. Abbie Barbir, Mr. Hiroshi Takechi.</a:t>
            </a:r>
          </a:p>
        </p:txBody>
      </p:sp>
      <p:sp>
        <p:nvSpPr>
          <p:cNvPr id="37892"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Arial" panose="020B0604020202020204" pitchFamily="34" charset="0"/>
              <a:buNone/>
            </a:pPr>
            <a:fld id="{C2D1B0C5-A25E-4070-AE79-DCE79AED42C3}" type="slidenum">
              <a:rPr lang="en-US" altLang="en-US" sz="1200" smtClean="0">
                <a:solidFill>
                  <a:srgbClr val="898989"/>
                </a:solidFill>
              </a:rPr>
              <a:pPr>
                <a:spcBef>
                  <a:spcPct val="0"/>
                </a:spcBef>
                <a:buFont typeface="Arial" panose="020B0604020202020204" pitchFamily="34" charset="0"/>
                <a:buNone/>
              </a:pPr>
              <a:t>21</a:t>
            </a:fld>
            <a:r>
              <a:rPr lang="en-US" altLang="en-US" sz="1200" dirty="0" smtClean="0">
                <a:solidFill>
                  <a:srgbClr val="898989"/>
                </a:solidFill>
              </a:rPr>
              <a:t>/94</a:t>
            </a:r>
            <a:endParaRPr lang="en-US" altLang="en-US" sz="1200" dirty="0" smtClean="0">
              <a:solidFill>
                <a:srgbClr val="898989"/>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p:cNvSpPr>
          <p:nvPr>
            <p:ph type="title" idx="4294967295"/>
          </p:nvPr>
        </p:nvSpPr>
        <p:spPr>
          <a:xfrm>
            <a:off x="468313" y="260350"/>
            <a:ext cx="8229600" cy="563563"/>
          </a:xfrm>
        </p:spPr>
        <p:txBody>
          <a:bodyPr/>
          <a:lstStyle/>
          <a:p>
            <a:r>
              <a:rPr lang="en-US" altLang="zh-CN" sz="2800" b="1" smtClean="0">
                <a:solidFill>
                  <a:srgbClr val="2932E9"/>
                </a:solidFill>
              </a:rPr>
              <a:t>IdM Coordination with other bodies</a:t>
            </a:r>
          </a:p>
        </p:txBody>
      </p:sp>
      <p:pic>
        <p:nvPicPr>
          <p:cNvPr id="389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9363" y="3557588"/>
            <a:ext cx="1138237"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Picture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625" y="2754313"/>
            <a:ext cx="17145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8917" name="Picture 13" descr="ets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438" y="4116388"/>
            <a:ext cx="1690687"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125" y="1655763"/>
            <a:ext cx="974725" cy="91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9" name="Picture 12" descr="3gpp"/>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03575" y="1196975"/>
            <a:ext cx="16557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0" name="Picture 14" descr="oma_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013" y="4943475"/>
            <a:ext cx="160972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1" name="Picture 18" descr="ietflogo2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14950" y="1087438"/>
            <a:ext cx="1655763"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2" name="Picture 16" descr="log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42050" y="4144963"/>
            <a:ext cx="1647825"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3" name="Picture 8" descr="kantara_logo"/>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3357563"/>
            <a:ext cx="1889125"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4" name="TextBox 25"/>
          <p:cNvSpPr txBox="1">
            <a:spLocks noChangeArrowheads="1"/>
          </p:cNvSpPr>
          <p:nvPr/>
        </p:nvSpPr>
        <p:spPr bwMode="auto">
          <a:xfrm>
            <a:off x="6958013" y="5262563"/>
            <a:ext cx="12239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a:latin typeface="Arial" panose="020B0604020202020204" pitchFamily="34" charset="0"/>
              </a:rPr>
              <a:t>ITU-SGx</a:t>
            </a:r>
          </a:p>
        </p:txBody>
      </p:sp>
      <p:sp>
        <p:nvSpPr>
          <p:cNvPr id="46" name="Oval 45"/>
          <p:cNvSpPr/>
          <p:nvPr/>
        </p:nvSpPr>
        <p:spPr>
          <a:xfrm>
            <a:off x="3419475" y="3335338"/>
            <a:ext cx="2241550" cy="220186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endParaRPr lang="en-US" altLang="en-US" sz="1800" smtClean="0">
              <a:solidFill>
                <a:srgbClr val="FFFFFF"/>
              </a:solidFill>
              <a:cs typeface="Arial" panose="020B0604020202020204" pitchFamily="34" charset="0"/>
            </a:endParaRPr>
          </a:p>
        </p:txBody>
      </p:sp>
      <p:sp>
        <p:nvSpPr>
          <p:cNvPr id="38926" name="TextBox 2"/>
          <p:cNvSpPr txBox="1">
            <a:spLocks noChangeArrowheads="1"/>
          </p:cNvSpPr>
          <p:nvPr/>
        </p:nvSpPr>
        <p:spPr bwMode="auto">
          <a:xfrm>
            <a:off x="3170238" y="3884613"/>
            <a:ext cx="2952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b="1">
                <a:latin typeface="Arial" panose="020B0604020202020204" pitchFamily="34" charset="0"/>
              </a:rPr>
              <a:t>     ITU-T JCA-IdM</a:t>
            </a:r>
          </a:p>
        </p:txBody>
      </p:sp>
      <p:pic>
        <p:nvPicPr>
          <p:cNvPr id="38927" name="Picture 17" descr="200px-NIST_logo">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80288" y="1771650"/>
            <a:ext cx="131445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8" name="Picture 16" descr="logo">
            <a:hlinkClick r:id="rId13"/>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325563" y="5973763"/>
            <a:ext cx="1598612"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9" name="Picture 15" descr="Organisation for Economic Co-operation and Development">
            <a:hlinkClick r:id="rId15"/>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059113" y="5989638"/>
            <a:ext cx="2373312"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30" name="Picture 6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989138" y="5154613"/>
            <a:ext cx="1376362"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931" name="Picture 66"/>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600700" y="6080125"/>
            <a:ext cx="1866900"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932"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Arial" panose="020B0604020202020204" pitchFamily="34" charset="0"/>
              <a:buNone/>
            </a:pPr>
            <a:fld id="{3A22EAD9-A34D-41D1-8E73-1218CAEADD83}" type="slidenum">
              <a:rPr lang="en-US" altLang="en-US" sz="1200" smtClean="0">
                <a:solidFill>
                  <a:srgbClr val="898989"/>
                </a:solidFill>
              </a:rPr>
              <a:pPr>
                <a:spcBef>
                  <a:spcPct val="0"/>
                </a:spcBef>
                <a:buFont typeface="Arial" panose="020B0604020202020204" pitchFamily="34" charset="0"/>
                <a:buNone/>
              </a:pPr>
              <a:t>22</a:t>
            </a:fld>
            <a:r>
              <a:rPr lang="en-US" altLang="en-US" sz="1200" dirty="0" smtClean="0">
                <a:solidFill>
                  <a:srgbClr val="898989"/>
                </a:solidFill>
              </a:rPr>
              <a:t>/94</a:t>
            </a:r>
            <a:endParaRPr lang="en-US" altLang="en-US" sz="1200" dirty="0" smtClean="0">
              <a:solidFill>
                <a:srgbClr val="898989"/>
              </a:solidFill>
            </a:endParaRPr>
          </a:p>
        </p:txBody>
      </p:sp>
      <p:pic>
        <p:nvPicPr>
          <p:cNvPr id="38933" name="Picture 6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160588" y="3240088"/>
            <a:ext cx="638175" cy="919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934" name="Picture 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956550" y="2592388"/>
            <a:ext cx="968375" cy="64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935" name="Picture 3"/>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00013" y="5862638"/>
            <a:ext cx="1112837" cy="64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936" name="Picture 4"/>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940050" y="2574925"/>
            <a:ext cx="3019425" cy="585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937" name="Picture 2"/>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426200" y="5132388"/>
            <a:ext cx="522288"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38" name="Picture 5"/>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678113" y="2016125"/>
            <a:ext cx="4010025" cy="41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939" name="Picture 6"/>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440488" y="2574925"/>
            <a:ext cx="1250950" cy="844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940" name="Picture 1"/>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146050" y="1025525"/>
            <a:ext cx="1268413"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41" name="Picture 2"/>
          <p:cNvPicPr>
            <a:picLocks noChangeAspect="1"/>
          </p:cNvPicPr>
          <p:nvPr/>
        </p:nvPicPr>
        <p:blipFill>
          <a:blip r:embed="rId27">
            <a:extLst>
              <a:ext uri="{28A0092B-C50C-407E-A947-70E740481C1C}">
                <a14:useLocalDpi xmlns:a14="http://schemas.microsoft.com/office/drawing/2010/main" val="0"/>
              </a:ext>
            </a:extLst>
          </a:blip>
          <a:srcRect/>
          <a:stretch>
            <a:fillRect/>
          </a:stretch>
        </p:blipFill>
        <p:spPr bwMode="auto">
          <a:xfrm>
            <a:off x="1535113" y="1209675"/>
            <a:ext cx="1522412"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2"/>
          <p:cNvSpPr>
            <a:spLocks noGrp="1"/>
          </p:cNvSpPr>
          <p:nvPr>
            <p:ph idx="1"/>
          </p:nvPr>
        </p:nvSpPr>
        <p:spPr>
          <a:xfrm>
            <a:off x="457200" y="404813"/>
            <a:ext cx="8458200" cy="6264275"/>
          </a:xfrm>
        </p:spPr>
        <p:txBody>
          <a:bodyPr/>
          <a:lstStyle/>
          <a:p>
            <a:pPr>
              <a:buClr>
                <a:srgbClr val="FF0000"/>
              </a:buClr>
              <a:buFont typeface="Wingdings" pitchFamily="2" charset="2"/>
              <a:buChar char="§"/>
              <a:defRPr/>
            </a:pPr>
            <a:r>
              <a:rPr lang="en-GB" altLang="en-US" sz="3000" dirty="0" smtClean="0"/>
              <a:t>Importance of telecommunication/ICT security standardization</a:t>
            </a:r>
          </a:p>
          <a:p>
            <a:pPr>
              <a:buClr>
                <a:srgbClr val="FF0000"/>
              </a:buClr>
              <a:buFont typeface="Wingdings" pitchFamily="2" charset="2"/>
              <a:buChar char="§"/>
              <a:defRPr/>
            </a:pPr>
            <a:r>
              <a:rPr lang="en-GB" altLang="en-US" sz="3000" dirty="0" smtClean="0"/>
              <a:t>ITU Plenipotentiary Conference (PP-14) </a:t>
            </a:r>
            <a:r>
              <a:rPr lang="en-US" altLang="en-US" sz="3000" dirty="0" smtClean="0"/>
              <a:t>actions on telecommunication/ICT security</a:t>
            </a:r>
          </a:p>
          <a:p>
            <a:pPr>
              <a:buClr>
                <a:srgbClr val="FF0000"/>
              </a:buClr>
              <a:buFont typeface="Wingdings" pitchFamily="2" charset="2"/>
              <a:buChar char="§"/>
              <a:defRPr/>
            </a:pPr>
            <a:r>
              <a:rPr lang="en-US" altLang="en-US" sz="3000" dirty="0" smtClean="0"/>
              <a:t>World Telecommunications Standardization Assembly (WTSA-12) mandate for Study Group 17</a:t>
            </a:r>
          </a:p>
          <a:p>
            <a:pPr>
              <a:buClr>
                <a:srgbClr val="FF0000"/>
              </a:buClr>
              <a:buFont typeface="Wingdings" pitchFamily="2" charset="2"/>
              <a:buChar char="§"/>
              <a:defRPr/>
            </a:pPr>
            <a:r>
              <a:rPr lang="en-US" altLang="en-US" sz="2800" dirty="0" smtClean="0"/>
              <a:t>Study Group 17 overview</a:t>
            </a:r>
          </a:p>
          <a:p>
            <a:pPr lvl="1">
              <a:buClr>
                <a:srgbClr val="FF0000"/>
              </a:buClr>
              <a:buFont typeface="Wingdings" pitchFamily="2" charset="2"/>
              <a:buChar char="§"/>
              <a:defRPr/>
            </a:pPr>
            <a:r>
              <a:rPr lang="en-US" altLang="en-US" b="1" dirty="0" smtClean="0">
                <a:solidFill>
                  <a:srgbClr val="FF0000"/>
                </a:solidFill>
              </a:rPr>
              <a:t>SG17 current activities</a:t>
            </a:r>
          </a:p>
          <a:p>
            <a:pPr>
              <a:buClr>
                <a:srgbClr val="FF0000"/>
              </a:buClr>
              <a:buFont typeface="Wingdings" pitchFamily="2" charset="2"/>
              <a:buChar char="§"/>
              <a:defRPr/>
            </a:pPr>
            <a:r>
              <a:rPr lang="en-US" altLang="en-US" sz="3000" dirty="0" smtClean="0"/>
              <a:t>Security Coordination</a:t>
            </a:r>
          </a:p>
          <a:p>
            <a:pPr>
              <a:buClr>
                <a:srgbClr val="FF0000"/>
              </a:buClr>
              <a:buFont typeface="Wingdings" pitchFamily="2" charset="2"/>
              <a:buChar char="§"/>
              <a:defRPr/>
            </a:pPr>
            <a:r>
              <a:rPr lang="en-US" altLang="en-US" sz="3000" dirty="0" smtClean="0"/>
              <a:t>Future meetings</a:t>
            </a:r>
          </a:p>
          <a:p>
            <a:pPr>
              <a:buClr>
                <a:srgbClr val="FF0000"/>
              </a:buClr>
              <a:buFont typeface="Wingdings" pitchFamily="2" charset="2"/>
              <a:buChar char="§"/>
              <a:defRPr/>
            </a:pPr>
            <a:r>
              <a:rPr lang="en-US" altLang="en-US" sz="3000" dirty="0" smtClean="0"/>
              <a:t>Useful references</a:t>
            </a:r>
          </a:p>
          <a:p>
            <a:pPr marL="342900" lvl="1" indent="-342900">
              <a:buClr>
                <a:srgbClr val="FF0000"/>
              </a:buClr>
              <a:buFont typeface="Wingdings" pitchFamily="2" charset="2"/>
              <a:buChar char="§"/>
              <a:defRPr/>
            </a:pPr>
            <a:r>
              <a:rPr lang="en-US" altLang="en-US" dirty="0" smtClean="0"/>
              <a:t>Backup – SG17 Security Recommendations</a:t>
            </a:r>
          </a:p>
        </p:txBody>
      </p:sp>
      <p:sp>
        <p:nvSpPr>
          <p:cNvPr id="39939"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Arial" panose="020B0604020202020204" pitchFamily="34" charset="0"/>
              <a:buNone/>
            </a:pPr>
            <a:fld id="{A8A77F3D-7F2B-4768-9D4F-6EFCF1D446F5}" type="slidenum">
              <a:rPr lang="en-US" altLang="en-US" sz="1200" smtClean="0">
                <a:solidFill>
                  <a:srgbClr val="898989"/>
                </a:solidFill>
              </a:rPr>
              <a:pPr>
                <a:spcBef>
                  <a:spcPct val="0"/>
                </a:spcBef>
                <a:buFont typeface="Arial" panose="020B0604020202020204" pitchFamily="34" charset="0"/>
                <a:buNone/>
              </a:pPr>
              <a:t>23</a:t>
            </a:fld>
            <a:r>
              <a:rPr lang="en-US" altLang="en-US" sz="1200" dirty="0" smtClean="0">
                <a:solidFill>
                  <a:srgbClr val="898989"/>
                </a:solidFill>
              </a:rPr>
              <a:t>/94</a:t>
            </a:r>
            <a:endParaRPr lang="en-US" altLang="en-US" sz="1200" dirty="0" smtClean="0">
              <a:solidFill>
                <a:srgbClr val="898989"/>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0" y="115888"/>
            <a:ext cx="9144000" cy="1081087"/>
          </a:xfrm>
        </p:spPr>
        <p:txBody>
          <a:bodyPr/>
          <a:lstStyle/>
          <a:p>
            <a:r>
              <a:rPr lang="en-US" altLang="en-US" sz="2800" b="1" smtClean="0"/>
              <a:t>Working Party 1/17</a:t>
            </a:r>
            <a:br>
              <a:rPr lang="en-US" altLang="en-US" sz="2800" b="1" smtClean="0"/>
            </a:br>
            <a:r>
              <a:rPr lang="en-US" altLang="en-US" sz="2800" b="1" smtClean="0"/>
              <a:t>Fundamental security</a:t>
            </a:r>
          </a:p>
        </p:txBody>
      </p:sp>
      <p:sp>
        <p:nvSpPr>
          <p:cNvPr id="7" name="Rectangle 7"/>
          <p:cNvSpPr>
            <a:spLocks noChangeArrowheads="1"/>
          </p:cNvSpPr>
          <p:nvPr/>
        </p:nvSpPr>
        <p:spPr bwMode="auto">
          <a:xfrm>
            <a:off x="827088" y="2205038"/>
            <a:ext cx="7129462" cy="457200"/>
          </a:xfrm>
          <a:prstGeom prst="rect">
            <a:avLst/>
          </a:prstGeom>
          <a:solidFill>
            <a:srgbClr val="FFFFFF"/>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CA" altLang="en-US" sz="2000" b="1"/>
          </a:p>
        </p:txBody>
      </p:sp>
      <p:sp>
        <p:nvSpPr>
          <p:cNvPr id="8" name="Rectangle 8"/>
          <p:cNvSpPr>
            <a:spLocks noChangeArrowheads="1"/>
          </p:cNvSpPr>
          <p:nvPr/>
        </p:nvSpPr>
        <p:spPr bwMode="auto">
          <a:xfrm>
            <a:off x="827088" y="2778125"/>
            <a:ext cx="7129462" cy="457200"/>
          </a:xfrm>
          <a:prstGeom prst="rect">
            <a:avLst/>
          </a:prstGeom>
          <a:solidFill>
            <a:srgbClr val="FFFFFF"/>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CA" altLang="en-US" sz="2000" b="1"/>
          </a:p>
        </p:txBody>
      </p:sp>
      <p:sp>
        <p:nvSpPr>
          <p:cNvPr id="9" name="Rectangle 9"/>
          <p:cNvSpPr>
            <a:spLocks noChangeArrowheads="1"/>
          </p:cNvSpPr>
          <p:nvPr/>
        </p:nvSpPr>
        <p:spPr bwMode="auto">
          <a:xfrm>
            <a:off x="838200" y="3373438"/>
            <a:ext cx="7113588" cy="457200"/>
          </a:xfrm>
          <a:prstGeom prst="rect">
            <a:avLst/>
          </a:prstGeom>
          <a:solidFill>
            <a:srgbClr val="FFFFFF"/>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CA" altLang="en-US" sz="2000" b="1"/>
          </a:p>
        </p:txBody>
      </p:sp>
      <p:sp>
        <p:nvSpPr>
          <p:cNvPr id="12" name="Text Box 39"/>
          <p:cNvSpPr txBox="1">
            <a:spLocks noChangeArrowheads="1"/>
          </p:cNvSpPr>
          <p:nvPr/>
        </p:nvSpPr>
        <p:spPr bwMode="auto">
          <a:xfrm>
            <a:off x="838200" y="2308225"/>
            <a:ext cx="6958013" cy="344488"/>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ct val="80000"/>
              </a:lnSpc>
              <a:defRPr/>
            </a:pPr>
            <a:r>
              <a:rPr lang="en-US" sz="2000" b="1" dirty="0">
                <a:solidFill>
                  <a:srgbClr val="009900"/>
                </a:solidFill>
                <a:latin typeface="+mn-lt"/>
              </a:rPr>
              <a:t>Q1/17</a:t>
            </a:r>
            <a:r>
              <a:rPr lang="en-US" sz="2000" b="1" dirty="0" smtClean="0">
                <a:latin typeface="+mn-lt"/>
              </a:rPr>
              <a:t>   </a:t>
            </a:r>
            <a:r>
              <a:rPr lang="en-US" sz="2000" b="1" dirty="0">
                <a:latin typeface="+mn-lt"/>
              </a:rPr>
              <a:t>Telecommunication/ICT security </a:t>
            </a:r>
            <a:r>
              <a:rPr lang="en-US" sz="2000" b="1" dirty="0" smtClean="0">
                <a:latin typeface="+mn-lt"/>
              </a:rPr>
              <a:t>coordination</a:t>
            </a:r>
          </a:p>
        </p:txBody>
      </p:sp>
      <p:sp>
        <p:nvSpPr>
          <p:cNvPr id="14" name="Text Box 41"/>
          <p:cNvSpPr txBox="1">
            <a:spLocks noChangeArrowheads="1"/>
          </p:cNvSpPr>
          <p:nvPr/>
        </p:nvSpPr>
        <p:spPr bwMode="auto">
          <a:xfrm>
            <a:off x="827088" y="2852738"/>
            <a:ext cx="7026275" cy="400050"/>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sz="2000" b="1" dirty="0" smtClean="0">
                <a:solidFill>
                  <a:srgbClr val="009900"/>
                </a:solidFill>
                <a:latin typeface="+mn-lt"/>
              </a:rPr>
              <a:t>Q2/17</a:t>
            </a:r>
            <a:r>
              <a:rPr lang="en-US" sz="2000" b="1" dirty="0" smtClean="0">
                <a:latin typeface="+mn-lt"/>
              </a:rPr>
              <a:t>   Security architecture and framework</a:t>
            </a:r>
          </a:p>
        </p:txBody>
      </p:sp>
      <p:sp>
        <p:nvSpPr>
          <p:cNvPr id="15" name="Text Box 42"/>
          <p:cNvSpPr txBox="1">
            <a:spLocks noChangeArrowheads="1"/>
          </p:cNvSpPr>
          <p:nvPr/>
        </p:nvSpPr>
        <p:spPr bwMode="auto">
          <a:xfrm>
            <a:off x="827088" y="3429000"/>
            <a:ext cx="7129462" cy="400050"/>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sz="2000" b="1" dirty="0" smtClean="0">
                <a:solidFill>
                  <a:srgbClr val="009900"/>
                </a:solidFill>
                <a:latin typeface="+mn-lt"/>
              </a:rPr>
              <a:t>Q3/17</a:t>
            </a:r>
            <a:r>
              <a:rPr lang="en-US" sz="2000" b="1" dirty="0" smtClean="0">
                <a:latin typeface="+mn-lt"/>
              </a:rPr>
              <a:t>   Telecommunication information security management</a:t>
            </a:r>
          </a:p>
        </p:txBody>
      </p:sp>
      <p:sp>
        <p:nvSpPr>
          <p:cNvPr id="19" name="TextBox 18"/>
          <p:cNvSpPr txBox="1"/>
          <p:nvPr/>
        </p:nvSpPr>
        <p:spPr>
          <a:xfrm>
            <a:off x="2287588" y="1628775"/>
            <a:ext cx="4105275" cy="461963"/>
          </a:xfrm>
          <a:prstGeom prst="rect">
            <a:avLst/>
          </a:prstGeom>
          <a:noFill/>
        </p:spPr>
        <p:txBody>
          <a:bodyPr>
            <a:spAutoFit/>
          </a:bodyPr>
          <a:lstStyle/>
          <a:p>
            <a:pPr algn="ctr" eaLnBrk="1" hangingPunct="1">
              <a:defRPr/>
            </a:pPr>
            <a:r>
              <a:rPr lang="en-US" sz="2400" dirty="0">
                <a:latin typeface="+mn-lt"/>
              </a:rPr>
              <a:t>Chairman: Koji NAKAO</a:t>
            </a:r>
          </a:p>
        </p:txBody>
      </p:sp>
      <p:sp>
        <p:nvSpPr>
          <p:cNvPr id="40970"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Arial" panose="020B0604020202020204" pitchFamily="34" charset="0"/>
              <a:buNone/>
            </a:pPr>
            <a:fld id="{6EE1310C-6125-4035-8A95-D6DC8247AE91}" type="slidenum">
              <a:rPr lang="en-US" altLang="en-US" sz="1200" smtClean="0">
                <a:solidFill>
                  <a:srgbClr val="898989"/>
                </a:solidFill>
              </a:rPr>
              <a:pPr>
                <a:spcBef>
                  <a:spcPct val="0"/>
                </a:spcBef>
                <a:buFont typeface="Arial" panose="020B0604020202020204" pitchFamily="34" charset="0"/>
                <a:buNone/>
              </a:pPr>
              <a:t>24</a:t>
            </a:fld>
            <a:r>
              <a:rPr lang="en-US" altLang="en-US" sz="1200" dirty="0" smtClean="0">
                <a:solidFill>
                  <a:srgbClr val="898989"/>
                </a:solidFill>
              </a:rPr>
              <a:t>/94</a:t>
            </a:r>
            <a:endParaRPr lang="en-US" altLang="en-US" sz="1200" dirty="0" smtClean="0">
              <a:solidFill>
                <a:srgbClr val="89898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ox(in)">
                                      <p:cBhvr>
                                        <p:cTn id="10" dur="500"/>
                                        <p:tgtEl>
                                          <p:spTgt spid="8"/>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ox(in)">
                                      <p:cBhvr>
                                        <p:cTn id="13" dur="500"/>
                                        <p:tgtEl>
                                          <p:spTgt spid="9"/>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ox(in)">
                                      <p:cBhvr>
                                        <p:cTn id="16" dur="500"/>
                                        <p:tgtEl>
                                          <p:spTgt spid="12"/>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ox(in)">
                                      <p:cBhvr>
                                        <p:cTn id="19" dur="500"/>
                                        <p:tgtEl>
                                          <p:spTgt spid="14"/>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ox(in)">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2" grpId="0"/>
      <p:bldP spid="14" grpId="0"/>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ltLang="en-US" sz="2800" b="1" smtClean="0"/>
              <a:t>Question 1/17</a:t>
            </a:r>
            <a:br>
              <a:rPr lang="en-US" altLang="en-US" sz="2800" b="1" smtClean="0"/>
            </a:br>
            <a:r>
              <a:rPr lang="en-US" altLang="en-US" sz="2800" b="1" smtClean="0"/>
              <a:t>Telecommunication/ICT security coordination</a:t>
            </a:r>
          </a:p>
        </p:txBody>
      </p:sp>
      <p:sp>
        <p:nvSpPr>
          <p:cNvPr id="41987" name="Rectangle 6"/>
          <p:cNvSpPr>
            <a:spLocks noChangeArrowheads="1"/>
          </p:cNvSpPr>
          <p:nvPr/>
        </p:nvSpPr>
        <p:spPr bwMode="auto">
          <a:xfrm>
            <a:off x="539750" y="1196975"/>
            <a:ext cx="8496300" cy="554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800100" indent="-3429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2400"/>
              </a:lnSpc>
              <a:spcBef>
                <a:spcPts val="600"/>
              </a:spcBef>
              <a:buClr>
                <a:srgbClr val="FF0000"/>
              </a:buClr>
              <a:buFont typeface="Wingdings" panose="05000000000000000000" pitchFamily="2" charset="2"/>
              <a:buChar char="§"/>
            </a:pPr>
            <a:r>
              <a:rPr lang="en-US" altLang="en-US" sz="2400">
                <a:latin typeface="Arial" panose="020B0604020202020204" pitchFamily="34" charset="0"/>
              </a:rPr>
              <a:t>Security Coordination</a:t>
            </a:r>
          </a:p>
          <a:p>
            <a:pPr lvl="1" eaLnBrk="1" hangingPunct="1">
              <a:lnSpc>
                <a:spcPct val="90000"/>
              </a:lnSpc>
              <a:spcBef>
                <a:spcPts val="300"/>
              </a:spcBef>
              <a:buClr>
                <a:srgbClr val="FF0000"/>
              </a:buClr>
              <a:buFont typeface="Arial" panose="020B0604020202020204" pitchFamily="34" charset="0"/>
              <a:buChar char="•"/>
            </a:pPr>
            <a:r>
              <a:rPr lang="en-US" altLang="en-US" sz="2000">
                <a:latin typeface="Arial" panose="020B0604020202020204" pitchFamily="34" charset="0"/>
              </a:rPr>
              <a:t>Coordinate security matters within SG17, with ITU-T SGs, ITU-D, ITU-R and externally with other SDOs</a:t>
            </a:r>
          </a:p>
          <a:p>
            <a:pPr lvl="1" eaLnBrk="1" hangingPunct="1">
              <a:lnSpc>
                <a:spcPct val="90000"/>
              </a:lnSpc>
              <a:spcBef>
                <a:spcPts val="300"/>
              </a:spcBef>
              <a:buClr>
                <a:srgbClr val="FF0000"/>
              </a:buClr>
              <a:buFont typeface="Arial" panose="020B0604020202020204" pitchFamily="34" charset="0"/>
              <a:buChar char="•"/>
            </a:pPr>
            <a:r>
              <a:rPr lang="en-US" altLang="en-US" sz="2000">
                <a:latin typeface="Arial" panose="020B0604020202020204" pitchFamily="34" charset="0"/>
              </a:rPr>
              <a:t>Maintain reference information on LSG security webpage</a:t>
            </a:r>
            <a:endParaRPr lang="en-US" altLang="en-US" sz="2000" b="1">
              <a:latin typeface="Arial" panose="020B0604020202020204" pitchFamily="34" charset="0"/>
            </a:endParaRPr>
          </a:p>
          <a:p>
            <a:pPr eaLnBrk="1" hangingPunct="1">
              <a:lnSpc>
                <a:spcPts val="2400"/>
              </a:lnSpc>
              <a:spcBef>
                <a:spcPts val="600"/>
              </a:spcBef>
              <a:buClr>
                <a:srgbClr val="FF0000"/>
              </a:buClr>
              <a:buFont typeface="Wingdings" panose="05000000000000000000" pitchFamily="2" charset="2"/>
              <a:buChar char="§"/>
            </a:pPr>
            <a:r>
              <a:rPr lang="en-US" altLang="en-US" sz="2400">
                <a:latin typeface="Arial" panose="020B0604020202020204" pitchFamily="34" charset="0"/>
              </a:rPr>
              <a:t>ICT Security Standards Roadmap</a:t>
            </a:r>
          </a:p>
          <a:p>
            <a:pPr lvl="1" eaLnBrk="1" hangingPunct="1">
              <a:lnSpc>
                <a:spcPts val="2400"/>
              </a:lnSpc>
              <a:spcBef>
                <a:spcPts val="300"/>
              </a:spcBef>
              <a:buClr>
                <a:srgbClr val="FF0000"/>
              </a:buClr>
              <a:buFont typeface="Arial" panose="020B0604020202020204" pitchFamily="34" charset="0"/>
              <a:buChar char="•"/>
            </a:pPr>
            <a:r>
              <a:rPr lang="en-US" altLang="en-US" sz="2000">
                <a:latin typeface="Arial" panose="020B0604020202020204" pitchFamily="34" charset="0"/>
              </a:rPr>
              <a:t>Searchable database of approved ICT security standards from ITU-T, ISO/IEC, ETSI and others</a:t>
            </a:r>
            <a:endParaRPr lang="en-US" altLang="en-US" sz="2000" b="1">
              <a:latin typeface="Arial" panose="020B0604020202020204" pitchFamily="34" charset="0"/>
            </a:endParaRPr>
          </a:p>
          <a:p>
            <a:pPr eaLnBrk="1" hangingPunct="1">
              <a:lnSpc>
                <a:spcPts val="2400"/>
              </a:lnSpc>
              <a:spcBef>
                <a:spcPts val="600"/>
              </a:spcBef>
              <a:buClr>
                <a:srgbClr val="FF0000"/>
              </a:buClr>
              <a:buFont typeface="Wingdings" panose="05000000000000000000" pitchFamily="2" charset="2"/>
              <a:buChar char="§"/>
            </a:pPr>
            <a:r>
              <a:rPr lang="en-US" altLang="en-US" sz="2400">
                <a:latin typeface="Arial" panose="020B0604020202020204" pitchFamily="34" charset="0"/>
              </a:rPr>
              <a:t>Security Compendium</a:t>
            </a:r>
          </a:p>
          <a:p>
            <a:pPr lvl="1" eaLnBrk="1" hangingPunct="1">
              <a:lnSpc>
                <a:spcPts val="2400"/>
              </a:lnSpc>
              <a:spcBef>
                <a:spcPts val="300"/>
              </a:spcBef>
              <a:buClr>
                <a:srgbClr val="FF0000"/>
              </a:buClr>
              <a:buFont typeface="Arial" panose="020B0604020202020204" pitchFamily="34" charset="0"/>
              <a:buChar char="•"/>
            </a:pPr>
            <a:r>
              <a:rPr lang="en-US" altLang="en-US" sz="2000">
                <a:latin typeface="Arial" panose="020B0604020202020204" pitchFamily="34" charset="0"/>
              </a:rPr>
              <a:t>Catalogue of approved security-related Recommendations and security definitions extracted from approved Recommendations</a:t>
            </a:r>
            <a:endParaRPr lang="en-US" altLang="en-US" sz="2000" b="1">
              <a:latin typeface="Arial" panose="020B0604020202020204" pitchFamily="34" charset="0"/>
            </a:endParaRPr>
          </a:p>
          <a:p>
            <a:pPr eaLnBrk="1" hangingPunct="1">
              <a:lnSpc>
                <a:spcPts val="2400"/>
              </a:lnSpc>
              <a:spcBef>
                <a:spcPts val="600"/>
              </a:spcBef>
              <a:buClr>
                <a:srgbClr val="FF0000"/>
              </a:buClr>
              <a:buFont typeface="Wingdings" panose="05000000000000000000" pitchFamily="2" charset="2"/>
              <a:buChar char="§"/>
            </a:pPr>
            <a:r>
              <a:rPr lang="en-US" altLang="en-US" sz="2400">
                <a:latin typeface="Arial" panose="020B0604020202020204" pitchFamily="34" charset="0"/>
              </a:rPr>
              <a:t>ITU-T Security Manual </a:t>
            </a:r>
          </a:p>
          <a:p>
            <a:pPr lvl="1" eaLnBrk="1" hangingPunct="1">
              <a:lnSpc>
                <a:spcPts val="2400"/>
              </a:lnSpc>
              <a:spcBef>
                <a:spcPts val="600"/>
              </a:spcBef>
              <a:buClr>
                <a:srgbClr val="FF0000"/>
              </a:buClr>
              <a:buFont typeface="Arial" panose="020B0604020202020204" pitchFamily="34" charset="0"/>
              <a:buChar char="•"/>
            </a:pPr>
            <a:r>
              <a:rPr lang="en-US" altLang="en-US" sz="2000">
                <a:latin typeface="Arial" panose="020B0604020202020204" pitchFamily="34" charset="0"/>
                <a:hlinkClick r:id="rId2"/>
              </a:rPr>
              <a:t>5</a:t>
            </a:r>
            <a:r>
              <a:rPr lang="en-US" altLang="en-US" sz="2000" baseline="30000">
                <a:latin typeface="Arial" panose="020B0604020202020204" pitchFamily="34" charset="0"/>
                <a:hlinkClick r:id="rId2"/>
              </a:rPr>
              <a:t>th</a:t>
            </a:r>
            <a:r>
              <a:rPr lang="en-US" altLang="en-US" sz="2000">
                <a:latin typeface="Arial" panose="020B0604020202020204" pitchFamily="34" charset="0"/>
                <a:hlinkClick r:id="rId2"/>
              </a:rPr>
              <a:t> edition</a:t>
            </a:r>
            <a:r>
              <a:rPr lang="en-US" altLang="en-US" sz="2000">
                <a:latin typeface="Arial" panose="020B0604020202020204" pitchFamily="34" charset="0"/>
              </a:rPr>
              <a:t> was published in January 2013</a:t>
            </a:r>
            <a:br>
              <a:rPr lang="en-US" altLang="en-US" sz="2000">
                <a:latin typeface="Arial" panose="020B0604020202020204" pitchFamily="34" charset="0"/>
              </a:rPr>
            </a:br>
            <a:r>
              <a:rPr lang="en-GB" altLang="en-US" sz="1600"/>
              <a:t>X.TRSM6ed, Technical Report 6</a:t>
            </a:r>
            <a:r>
              <a:rPr lang="en-GB" altLang="en-US" sz="1600" baseline="30000"/>
              <a:t>th</a:t>
            </a:r>
            <a:r>
              <a:rPr lang="en-GB" altLang="en-US" sz="1600"/>
              <a:t> edition under development</a:t>
            </a:r>
            <a:endParaRPr lang="en-US" altLang="en-US" sz="1600">
              <a:latin typeface="Arial" panose="020B0604020202020204" pitchFamily="34" charset="0"/>
            </a:endParaRPr>
          </a:p>
          <a:p>
            <a:pPr eaLnBrk="1" hangingPunct="1">
              <a:lnSpc>
                <a:spcPts val="2400"/>
              </a:lnSpc>
              <a:spcBef>
                <a:spcPts val="600"/>
              </a:spcBef>
              <a:buClr>
                <a:srgbClr val="FF0000"/>
              </a:buClr>
              <a:buFont typeface="Wingdings" panose="05000000000000000000" pitchFamily="2" charset="2"/>
              <a:buChar char="§"/>
            </a:pPr>
            <a:r>
              <a:rPr lang="en-US" altLang="en-US" sz="2400">
                <a:latin typeface="Arial" panose="020B0604020202020204" pitchFamily="34" charset="0"/>
              </a:rPr>
              <a:t>Promotion (</a:t>
            </a:r>
            <a:r>
              <a:rPr lang="en-GB" altLang="en-US" sz="2400"/>
              <a:t>ITU-T security work and attract participation) </a:t>
            </a:r>
            <a:endParaRPr lang="en-US" altLang="en-US" sz="2400">
              <a:latin typeface="Arial" panose="020B0604020202020204" pitchFamily="34" charset="0"/>
            </a:endParaRPr>
          </a:p>
          <a:p>
            <a:pPr eaLnBrk="1" hangingPunct="1">
              <a:lnSpc>
                <a:spcPts val="2400"/>
              </a:lnSpc>
              <a:spcBef>
                <a:spcPts val="600"/>
              </a:spcBef>
              <a:buClr>
                <a:srgbClr val="FF0000"/>
              </a:buClr>
              <a:buFont typeface="Wingdings" panose="05000000000000000000" pitchFamily="2" charset="2"/>
              <a:buChar char="§"/>
            </a:pPr>
            <a:r>
              <a:rPr lang="en-US" altLang="en-US" sz="2400">
                <a:latin typeface="Arial" panose="020B0604020202020204" pitchFamily="34" charset="0"/>
              </a:rPr>
              <a:t>Security Workshops</a:t>
            </a:r>
          </a:p>
        </p:txBody>
      </p:sp>
      <p:sp>
        <p:nvSpPr>
          <p:cNvPr id="41988"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Arial" panose="020B0604020202020204" pitchFamily="34" charset="0"/>
              <a:buNone/>
            </a:pPr>
            <a:fld id="{8050A675-EB4E-4AF0-9015-050C9FBEC0A1}" type="slidenum">
              <a:rPr lang="en-US" altLang="en-US" sz="1200" smtClean="0">
                <a:solidFill>
                  <a:srgbClr val="898989"/>
                </a:solidFill>
              </a:rPr>
              <a:pPr>
                <a:spcBef>
                  <a:spcPct val="0"/>
                </a:spcBef>
                <a:buFont typeface="Arial" panose="020B0604020202020204" pitchFamily="34" charset="0"/>
                <a:buNone/>
              </a:pPr>
              <a:t>25</a:t>
            </a:fld>
            <a:r>
              <a:rPr lang="en-US" altLang="en-US" sz="1200" dirty="0" smtClean="0">
                <a:solidFill>
                  <a:srgbClr val="898989"/>
                </a:solidFill>
              </a:rPr>
              <a:t>/94</a:t>
            </a:r>
            <a:endParaRPr lang="en-US" altLang="en-US" sz="1200" dirty="0" smtClean="0">
              <a:solidFill>
                <a:srgbClr val="898989"/>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79388" y="20638"/>
            <a:ext cx="8856662" cy="1143000"/>
          </a:xfrm>
        </p:spPr>
        <p:txBody>
          <a:bodyPr/>
          <a:lstStyle/>
          <a:p>
            <a:r>
              <a:rPr lang="en-US" altLang="en-US" sz="2800" b="1" smtClean="0"/>
              <a:t>Question 1/17 (cnt’d)</a:t>
            </a:r>
            <a:br>
              <a:rPr lang="en-US" altLang="en-US" sz="2800" b="1" smtClean="0"/>
            </a:br>
            <a:r>
              <a:rPr lang="en-US" altLang="en-US" sz="2800" b="1" smtClean="0"/>
              <a:t>Telecommunication/ICT security coordination</a:t>
            </a:r>
            <a:endParaRPr lang="en-US" altLang="en-US" sz="2800" smtClean="0"/>
          </a:p>
        </p:txBody>
      </p:sp>
      <p:sp>
        <p:nvSpPr>
          <p:cNvPr id="43011" name="Rectangle 6"/>
          <p:cNvSpPr>
            <a:spLocks noChangeArrowheads="1"/>
          </p:cNvSpPr>
          <p:nvPr/>
        </p:nvSpPr>
        <p:spPr bwMode="auto">
          <a:xfrm>
            <a:off x="539750" y="1341438"/>
            <a:ext cx="8604250" cy="504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2075" tIns="46038" rIns="92075" bIns="46038"/>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800100" indent="-3429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2400"/>
              </a:lnSpc>
              <a:spcBef>
                <a:spcPts val="600"/>
              </a:spcBef>
              <a:buClr>
                <a:srgbClr val="FF0000"/>
              </a:buClr>
              <a:buFont typeface="Wingdings" panose="05000000000000000000" pitchFamily="2" charset="2"/>
              <a:buChar char="§"/>
            </a:pPr>
            <a:r>
              <a:rPr lang="en-US" altLang="en-US" sz="2400">
                <a:latin typeface="Arial" panose="020B0604020202020204" pitchFamily="34" charset="0"/>
              </a:rPr>
              <a:t>SG17 Strategic Plan / Vision for SG17</a:t>
            </a:r>
          </a:p>
          <a:p>
            <a:pPr eaLnBrk="1" hangingPunct="1">
              <a:lnSpc>
                <a:spcPts val="2400"/>
              </a:lnSpc>
              <a:spcBef>
                <a:spcPts val="600"/>
              </a:spcBef>
              <a:buClr>
                <a:srgbClr val="FF0000"/>
              </a:buClr>
              <a:buFont typeface="Wingdings" panose="05000000000000000000" pitchFamily="2" charset="2"/>
              <a:buChar char="§"/>
            </a:pPr>
            <a:r>
              <a:rPr lang="en-US" altLang="en-US" sz="2400">
                <a:latin typeface="Arial" panose="020B0604020202020204" pitchFamily="34" charset="0"/>
              </a:rPr>
              <a:t>Internal SG17 Coordination</a:t>
            </a:r>
          </a:p>
          <a:p>
            <a:pPr lvl="1" eaLnBrk="1" hangingPunct="1">
              <a:lnSpc>
                <a:spcPts val="2400"/>
              </a:lnSpc>
              <a:spcBef>
                <a:spcPts val="600"/>
              </a:spcBef>
              <a:buClr>
                <a:srgbClr val="FF0000"/>
              </a:buClr>
              <a:buFont typeface="Wingdings" panose="05000000000000000000" pitchFamily="2" charset="2"/>
              <a:buChar char="§"/>
            </a:pPr>
            <a:r>
              <a:rPr lang="en-US" altLang="en-US" sz="2000">
                <a:latin typeface="Arial" panose="020B0604020202020204" pitchFamily="34" charset="0"/>
              </a:rPr>
              <a:t>SDN security</a:t>
            </a:r>
          </a:p>
          <a:p>
            <a:pPr lvl="1" eaLnBrk="1" hangingPunct="1">
              <a:lnSpc>
                <a:spcPts val="2400"/>
              </a:lnSpc>
              <a:spcBef>
                <a:spcPts val="600"/>
              </a:spcBef>
              <a:buClr>
                <a:srgbClr val="FF0000"/>
              </a:buClr>
              <a:buFont typeface="Wingdings" panose="05000000000000000000" pitchFamily="2" charset="2"/>
              <a:buChar char="§"/>
            </a:pPr>
            <a:r>
              <a:rPr lang="en-US" altLang="en-US" sz="2000">
                <a:latin typeface="Arial" panose="020B0604020202020204" pitchFamily="34" charset="0"/>
              </a:rPr>
              <a:t>Future Network security</a:t>
            </a:r>
          </a:p>
          <a:p>
            <a:pPr lvl="1" eaLnBrk="1" hangingPunct="1">
              <a:lnSpc>
                <a:spcPts val="2400"/>
              </a:lnSpc>
              <a:spcBef>
                <a:spcPts val="600"/>
              </a:spcBef>
              <a:buClr>
                <a:srgbClr val="FF0000"/>
              </a:buClr>
              <a:buFont typeface="Wingdings" panose="05000000000000000000" pitchFamily="2" charset="2"/>
              <a:buChar char="§"/>
            </a:pPr>
            <a:r>
              <a:rPr lang="en-US" altLang="en-US" sz="2000">
                <a:latin typeface="Arial" panose="020B0604020202020204" pitchFamily="34" charset="0"/>
              </a:rPr>
              <a:t>Verification process for cryptographic protocols </a:t>
            </a:r>
          </a:p>
          <a:p>
            <a:pPr lvl="1" eaLnBrk="1" hangingPunct="1">
              <a:lnSpc>
                <a:spcPts val="2400"/>
              </a:lnSpc>
              <a:spcBef>
                <a:spcPts val="600"/>
              </a:spcBef>
              <a:buClr>
                <a:srgbClr val="FF0000"/>
              </a:buClr>
              <a:buFont typeface="Wingdings" panose="05000000000000000000" pitchFamily="2" charset="2"/>
              <a:buChar char="§"/>
            </a:pPr>
            <a:r>
              <a:rPr lang="en-US" altLang="en-US" sz="2000">
                <a:latin typeface="Arial" panose="020B0604020202020204" pitchFamily="34" charset="0"/>
              </a:rPr>
              <a:t>Terminology issues that impact users of Recommendations</a:t>
            </a:r>
          </a:p>
          <a:p>
            <a:pPr lvl="1" eaLnBrk="1" hangingPunct="1">
              <a:lnSpc>
                <a:spcPts val="2400"/>
              </a:lnSpc>
              <a:spcBef>
                <a:spcPts val="600"/>
              </a:spcBef>
              <a:buClr>
                <a:srgbClr val="FF0000"/>
              </a:buClr>
              <a:buFont typeface="Wingdings" panose="05000000000000000000" pitchFamily="2" charset="2"/>
              <a:buChar char="§"/>
            </a:pPr>
            <a:r>
              <a:rPr lang="en-US" altLang="en-US" sz="2000">
                <a:latin typeface="Arial" panose="020B0604020202020204" pitchFamily="34" charset="0"/>
              </a:rPr>
              <a:t>References in Recommendations to withdrawn standards</a:t>
            </a:r>
          </a:p>
          <a:p>
            <a:pPr lvl="1" eaLnBrk="1" hangingPunct="1">
              <a:lnSpc>
                <a:spcPts val="2400"/>
              </a:lnSpc>
              <a:spcBef>
                <a:spcPts val="600"/>
              </a:spcBef>
              <a:buClr>
                <a:srgbClr val="FF0000"/>
              </a:buClr>
              <a:buFont typeface="Wingdings" panose="05000000000000000000" pitchFamily="2" charset="2"/>
              <a:buChar char="§"/>
            </a:pPr>
            <a:r>
              <a:rPr lang="en-US" altLang="en-US" sz="2000">
                <a:latin typeface="Arial" panose="020B0604020202020204" pitchFamily="34" charset="0"/>
              </a:rPr>
              <a:t>Guidelines for correspondence groups</a:t>
            </a:r>
          </a:p>
          <a:p>
            <a:pPr lvl="1" eaLnBrk="1" hangingPunct="1">
              <a:lnSpc>
                <a:spcPts val="2400"/>
              </a:lnSpc>
              <a:spcBef>
                <a:spcPts val="600"/>
              </a:spcBef>
              <a:buClr>
                <a:srgbClr val="FF0000"/>
              </a:buClr>
              <a:buFont typeface="Wingdings" panose="05000000000000000000" pitchFamily="2" charset="2"/>
              <a:buChar char="§"/>
            </a:pPr>
            <a:r>
              <a:rPr lang="en-US" altLang="en-US" sz="2000">
                <a:latin typeface="Arial" panose="020B0604020202020204" pitchFamily="34" charset="0"/>
              </a:rPr>
              <a:t>Regional and sub-regional coordinators for SG17</a:t>
            </a:r>
          </a:p>
          <a:p>
            <a:pPr lvl="1" eaLnBrk="1" hangingPunct="1">
              <a:lnSpc>
                <a:spcPts val="2400"/>
              </a:lnSpc>
              <a:spcBef>
                <a:spcPts val="600"/>
              </a:spcBef>
              <a:buClr>
                <a:srgbClr val="FF0000"/>
              </a:buClr>
              <a:buFont typeface="Wingdings" panose="05000000000000000000" pitchFamily="2" charset="2"/>
              <a:buChar char="§"/>
            </a:pPr>
            <a:r>
              <a:rPr lang="en-US" altLang="en-US" sz="2000">
                <a:latin typeface="Arial" panose="020B0604020202020204" pitchFamily="34" charset="0"/>
              </a:rPr>
              <a:t>Actions/achievements in support of WTSA, PP, WTDC Resolutions</a:t>
            </a:r>
          </a:p>
          <a:p>
            <a:pPr eaLnBrk="1" hangingPunct="1">
              <a:lnSpc>
                <a:spcPts val="2400"/>
              </a:lnSpc>
              <a:spcBef>
                <a:spcPts val="600"/>
              </a:spcBef>
              <a:buClr>
                <a:srgbClr val="FF0000"/>
              </a:buClr>
              <a:buFont typeface="Wingdings" panose="05000000000000000000" pitchFamily="2" charset="2"/>
              <a:buChar char="§"/>
            </a:pPr>
            <a:endParaRPr lang="en-US" altLang="en-US" sz="2400">
              <a:latin typeface="Arial" panose="020B0604020202020204" pitchFamily="34" charset="0"/>
            </a:endParaRPr>
          </a:p>
          <a:p>
            <a:pPr eaLnBrk="1" hangingPunct="1">
              <a:lnSpc>
                <a:spcPts val="2400"/>
              </a:lnSpc>
              <a:spcBef>
                <a:spcPts val="600"/>
              </a:spcBef>
              <a:buClr>
                <a:srgbClr val="FF0000"/>
              </a:buClr>
              <a:buFont typeface="Wingdings" panose="05000000000000000000" pitchFamily="2" charset="2"/>
              <a:buChar char="§"/>
            </a:pPr>
            <a:r>
              <a:rPr lang="en-US" altLang="en-US" sz="2400">
                <a:latin typeface="Arial" panose="020B0604020202020204" pitchFamily="34" charset="0"/>
              </a:rPr>
              <a:t>Bridging the standardization gap</a:t>
            </a:r>
          </a:p>
          <a:p>
            <a:pPr eaLnBrk="1" hangingPunct="1">
              <a:lnSpc>
                <a:spcPts val="2400"/>
              </a:lnSpc>
              <a:spcBef>
                <a:spcPts val="1800"/>
              </a:spcBef>
              <a:buClr>
                <a:srgbClr val="FF0000"/>
              </a:buClr>
              <a:buFont typeface="Wingdings" panose="05000000000000000000" pitchFamily="2" charset="2"/>
              <a:buChar char="§"/>
            </a:pPr>
            <a:r>
              <a:rPr lang="en-US" altLang="en-US" sz="2400">
                <a:latin typeface="Arial" panose="020B0604020202020204" pitchFamily="34" charset="0"/>
              </a:rPr>
              <a:t>Rapporteur: Mohamed M.K. ELHAJ </a:t>
            </a:r>
          </a:p>
        </p:txBody>
      </p:sp>
      <p:sp>
        <p:nvSpPr>
          <p:cNvPr id="43012" name="Slide Number Placeholder 1"/>
          <p:cNvSpPr>
            <a:spLocks noGrp="1"/>
          </p:cNvSpPr>
          <p:nvPr>
            <p:ph type="sldNum" sz="quarter" idx="10"/>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Arial" panose="020B0604020202020204" pitchFamily="34" charset="0"/>
              <a:buNone/>
            </a:pPr>
            <a:fld id="{6087295C-0E7F-4166-8D3F-1E1D571DC0E0}" type="slidenum">
              <a:rPr lang="en-US" altLang="en-US" sz="1200" smtClean="0">
                <a:solidFill>
                  <a:srgbClr val="898989"/>
                </a:solidFill>
              </a:rPr>
              <a:pPr>
                <a:spcBef>
                  <a:spcPct val="0"/>
                </a:spcBef>
                <a:buFont typeface="Arial" panose="020B0604020202020204" pitchFamily="34" charset="0"/>
                <a:buNone/>
              </a:pPr>
              <a:t>26</a:t>
            </a:fld>
            <a:r>
              <a:rPr lang="en-US" altLang="en-US" sz="1200" dirty="0" smtClean="0">
                <a:solidFill>
                  <a:srgbClr val="898989"/>
                </a:solidFill>
              </a:rPr>
              <a:t>/94</a:t>
            </a:r>
            <a:endParaRPr lang="en-US" altLang="en-US" sz="1200" dirty="0" smtClean="0">
              <a:solidFill>
                <a:srgbClr val="898989"/>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제목 1"/>
          <p:cNvSpPr>
            <a:spLocks noGrp="1"/>
          </p:cNvSpPr>
          <p:nvPr>
            <p:ph type="title"/>
          </p:nvPr>
        </p:nvSpPr>
        <p:spPr/>
        <p:txBody>
          <a:bodyPr/>
          <a:lstStyle/>
          <a:p>
            <a:r>
              <a:rPr lang="en-US" altLang="ko-KR" sz="2800" b="1" smtClean="0"/>
              <a:t>Question 2/17</a:t>
            </a:r>
            <a:br>
              <a:rPr lang="en-US" altLang="ko-KR" sz="2800" b="1" smtClean="0"/>
            </a:br>
            <a:r>
              <a:rPr lang="en-US" altLang="ko-KR" sz="2800" b="1" smtClean="0"/>
              <a:t>Security Architecture and Framework</a:t>
            </a:r>
            <a:endParaRPr lang="ko-KR" altLang="en-US" sz="2800" b="1" smtClean="0"/>
          </a:p>
        </p:txBody>
      </p:sp>
      <p:sp>
        <p:nvSpPr>
          <p:cNvPr id="44035" name="내용 개체 틀 2"/>
          <p:cNvSpPr>
            <a:spLocks noGrp="1"/>
          </p:cNvSpPr>
          <p:nvPr>
            <p:ph idx="1"/>
          </p:nvPr>
        </p:nvSpPr>
        <p:spPr>
          <a:xfrm>
            <a:off x="457200" y="1125538"/>
            <a:ext cx="8507413" cy="5543550"/>
          </a:xfrm>
        </p:spPr>
        <p:txBody>
          <a:bodyPr/>
          <a:lstStyle/>
          <a:p>
            <a:pPr>
              <a:spcBef>
                <a:spcPct val="0"/>
              </a:spcBef>
              <a:buClr>
                <a:srgbClr val="FF0000"/>
              </a:buClr>
              <a:buFont typeface="Wingdings" panose="05000000000000000000" pitchFamily="2" charset="2"/>
              <a:buChar char="§"/>
            </a:pPr>
            <a:r>
              <a:rPr lang="en-US" altLang="ko-KR" sz="2000" smtClean="0">
                <a:cs typeface="Times New Roman" panose="02020603050405020304" pitchFamily="18" charset="0"/>
              </a:rPr>
              <a:t>Responsible for general security architecture and framework for telecommunication systems</a:t>
            </a:r>
          </a:p>
          <a:p>
            <a:pPr>
              <a:spcBef>
                <a:spcPct val="0"/>
              </a:spcBef>
              <a:buClr>
                <a:srgbClr val="FF0000"/>
              </a:buClr>
              <a:buFont typeface="Wingdings" panose="05000000000000000000" pitchFamily="2" charset="2"/>
              <a:buChar char="§"/>
            </a:pPr>
            <a:endParaRPr lang="en-US" altLang="ko-KR" sz="2000" smtClean="0">
              <a:cs typeface="Times New Roman" panose="02020603050405020304" pitchFamily="18" charset="0"/>
            </a:endParaRPr>
          </a:p>
          <a:p>
            <a:pPr>
              <a:spcBef>
                <a:spcPct val="0"/>
              </a:spcBef>
              <a:buClr>
                <a:srgbClr val="FF0000"/>
              </a:buClr>
              <a:buFont typeface="Wingdings" panose="05000000000000000000" pitchFamily="2" charset="2"/>
              <a:buChar char="§"/>
            </a:pPr>
            <a:r>
              <a:rPr lang="en-US" altLang="ko-KR" sz="2000" smtClean="0">
                <a:cs typeface="Times New Roman" panose="02020603050405020304" pitchFamily="18" charset="0"/>
              </a:rPr>
              <a:t>2 Recommendations and 4 Supplements approved in last study period</a:t>
            </a:r>
          </a:p>
          <a:p>
            <a:pPr>
              <a:spcBef>
                <a:spcPct val="0"/>
              </a:spcBef>
              <a:buClr>
                <a:srgbClr val="FF0000"/>
              </a:buClr>
              <a:buFont typeface="Wingdings" panose="05000000000000000000" pitchFamily="2" charset="2"/>
              <a:buChar char="§"/>
            </a:pPr>
            <a:r>
              <a:rPr lang="en-US" altLang="ko-KR" sz="2000" smtClean="0">
                <a:cs typeface="Times New Roman" panose="02020603050405020304" pitchFamily="18" charset="0"/>
              </a:rPr>
              <a:t>1 Recommendation and 1 Supplement approved in this study period</a:t>
            </a:r>
          </a:p>
          <a:p>
            <a:pPr>
              <a:spcBef>
                <a:spcPct val="0"/>
              </a:spcBef>
              <a:buClr>
                <a:srgbClr val="FF0000"/>
              </a:buClr>
              <a:buFont typeface="Wingdings" panose="05000000000000000000" pitchFamily="2" charset="2"/>
              <a:buChar char="§"/>
            </a:pPr>
            <a:endParaRPr lang="en-US" altLang="ko-KR" sz="2000" smtClean="0">
              <a:cs typeface="Times New Roman" panose="02020603050405020304" pitchFamily="18" charset="0"/>
            </a:endParaRPr>
          </a:p>
          <a:p>
            <a:pPr>
              <a:spcBef>
                <a:spcPct val="0"/>
              </a:spcBef>
              <a:buClr>
                <a:srgbClr val="FF0000"/>
              </a:buClr>
              <a:buFont typeface="Wingdings" panose="05000000000000000000" pitchFamily="2" charset="2"/>
              <a:buChar char="§"/>
            </a:pPr>
            <a:r>
              <a:rPr lang="en-US" altLang="ko-KR" sz="2000" smtClean="0">
                <a:cs typeface="Times New Roman" panose="02020603050405020304" pitchFamily="18" charset="0"/>
              </a:rPr>
              <a:t>Recommendations currently under study include:</a:t>
            </a:r>
          </a:p>
          <a:p>
            <a:pPr lvl="1">
              <a:spcBef>
                <a:spcPct val="0"/>
              </a:spcBef>
              <a:buClr>
                <a:srgbClr val="FF0000"/>
              </a:buClr>
              <a:buFont typeface="Arial" panose="020B0604020202020204" pitchFamily="34" charset="0"/>
              <a:buChar char="•"/>
            </a:pPr>
            <a:r>
              <a:rPr lang="en-US" altLang="ko-KR" sz="2000" b="1" smtClean="0">
                <a:cs typeface="Times New Roman" panose="02020603050405020304" pitchFamily="18" charset="0"/>
              </a:rPr>
              <a:t>X.gsiiso,</a:t>
            </a:r>
            <a:r>
              <a:rPr lang="en-US" altLang="ko-KR" sz="2000" smtClean="0">
                <a:cs typeface="Times New Roman" panose="02020603050405020304" pitchFamily="18" charset="0"/>
              </a:rPr>
              <a:t> Guidelines on security of the individual information service for</a:t>
            </a:r>
            <a:br>
              <a:rPr lang="en-US" altLang="ko-KR" sz="2000" smtClean="0">
                <a:cs typeface="Times New Roman" panose="02020603050405020304" pitchFamily="18" charset="0"/>
              </a:rPr>
            </a:br>
            <a:r>
              <a:rPr lang="en-US" altLang="ko-KR" sz="2000" smtClean="0">
                <a:cs typeface="Times New Roman" panose="02020603050405020304" pitchFamily="18" charset="0"/>
              </a:rPr>
              <a:t>                operators</a:t>
            </a:r>
          </a:p>
          <a:p>
            <a:pPr lvl="1">
              <a:spcBef>
                <a:spcPct val="0"/>
              </a:spcBef>
              <a:buClr>
                <a:srgbClr val="FF0000"/>
              </a:buClr>
              <a:buFont typeface="Arial" panose="020B0604020202020204" pitchFamily="34" charset="0"/>
              <a:buChar char="•"/>
            </a:pPr>
            <a:r>
              <a:rPr lang="en-US" altLang="ko-KR" sz="2000" b="1" smtClean="0">
                <a:cs typeface="Times New Roman" panose="02020603050405020304" pitchFamily="18" charset="0"/>
              </a:rPr>
              <a:t>X.tigsc</a:t>
            </a:r>
            <a:r>
              <a:rPr lang="en-US" altLang="ko-KR" sz="2000" smtClean="0">
                <a:cs typeface="Times New Roman" panose="02020603050405020304" pitchFamily="18" charset="0"/>
              </a:rPr>
              <a:t>, </a:t>
            </a:r>
            <a:r>
              <a:rPr lang="fr-FR" altLang="ko-KR" sz="2000" smtClean="0">
                <a:cs typeface="Times New Roman" panose="02020603050405020304" pitchFamily="18" charset="0"/>
              </a:rPr>
              <a:t>Technical implementation guidelines for ITU-T X.805</a:t>
            </a:r>
            <a:endParaRPr lang="en-US" altLang="ko-KR" sz="2000" smtClean="0">
              <a:cs typeface="Times New Roman" panose="02020603050405020304" pitchFamily="18" charset="0"/>
            </a:endParaRPr>
          </a:p>
          <a:p>
            <a:pPr lvl="1">
              <a:spcBef>
                <a:spcPct val="0"/>
              </a:spcBef>
              <a:buClr>
                <a:srgbClr val="FF0000"/>
              </a:buClr>
              <a:buFont typeface="Arial" panose="020B0604020202020204" pitchFamily="34" charset="0"/>
              <a:buChar char="•"/>
            </a:pPr>
            <a:r>
              <a:rPr lang="en-GB" altLang="en-US" sz="2000" b="1" smtClean="0">
                <a:ea typeface="맑은 고딕" panose="020B0503020000020004" pitchFamily="34" charset="-127"/>
                <a:cs typeface="Times New Roman" panose="02020603050405020304" pitchFamily="18" charset="0"/>
              </a:rPr>
              <a:t>X.sgmvno, </a:t>
            </a:r>
            <a:r>
              <a:rPr lang="en-US" altLang="en-US" sz="2000" smtClean="0">
                <a:ea typeface="맑은 고딕" panose="020B0503020000020004" pitchFamily="34" charset="-127"/>
                <a:cs typeface="Times New Roman" panose="02020603050405020304" pitchFamily="18" charset="0"/>
              </a:rPr>
              <a:t>Supplement to ITU-T X.805 – Security guideline for mobile</a:t>
            </a:r>
            <a:br>
              <a:rPr lang="en-US" altLang="en-US" sz="2000" smtClean="0">
                <a:ea typeface="맑은 고딕" panose="020B0503020000020004" pitchFamily="34" charset="-127"/>
                <a:cs typeface="Times New Roman" panose="02020603050405020304" pitchFamily="18" charset="0"/>
              </a:rPr>
            </a:br>
            <a:r>
              <a:rPr lang="en-US" altLang="en-US" sz="2000" smtClean="0">
                <a:ea typeface="맑은 고딕" panose="020B0503020000020004" pitchFamily="34" charset="-127"/>
                <a:cs typeface="Times New Roman" panose="02020603050405020304" pitchFamily="18" charset="0"/>
              </a:rPr>
              <a:t>                    virtual network operator (MVNO)</a:t>
            </a:r>
            <a:endParaRPr lang="en-US" altLang="ko-KR" sz="2000" smtClean="0">
              <a:cs typeface="Times New Roman" panose="02020603050405020304" pitchFamily="18" charset="0"/>
            </a:endParaRPr>
          </a:p>
          <a:p>
            <a:pPr>
              <a:spcBef>
                <a:spcPct val="0"/>
              </a:spcBef>
              <a:buClr>
                <a:srgbClr val="FF0000"/>
              </a:buClr>
              <a:buFont typeface="Wingdings" panose="05000000000000000000" pitchFamily="2" charset="2"/>
              <a:buChar char="§"/>
            </a:pPr>
            <a:endParaRPr lang="en-US" altLang="ko-KR" sz="2000" smtClean="0">
              <a:cs typeface="Times New Roman" panose="02020603050405020304" pitchFamily="18" charset="0"/>
            </a:endParaRPr>
          </a:p>
          <a:p>
            <a:pPr>
              <a:spcBef>
                <a:spcPct val="0"/>
              </a:spcBef>
              <a:buClr>
                <a:srgbClr val="FF0000"/>
              </a:buClr>
              <a:buFont typeface="Wingdings" panose="05000000000000000000" pitchFamily="2" charset="2"/>
              <a:buChar char="§"/>
            </a:pPr>
            <a:r>
              <a:rPr lang="en-US" altLang="ko-KR" sz="2000" smtClean="0">
                <a:cs typeface="Times New Roman" panose="02020603050405020304" pitchFamily="18" charset="0"/>
              </a:rPr>
              <a:t>Relationships with ISO/IEC JTC 1 SCs 27 and 37, IEC TC 25, ISO TC 12, IETF, ATIS, ETSI, 3GPP, 3GPP2</a:t>
            </a:r>
          </a:p>
          <a:p>
            <a:pPr>
              <a:spcBef>
                <a:spcPct val="0"/>
              </a:spcBef>
              <a:buClr>
                <a:srgbClr val="FF0000"/>
              </a:buClr>
              <a:buFont typeface="Wingdings" panose="05000000000000000000" pitchFamily="2" charset="2"/>
              <a:buChar char="§"/>
            </a:pPr>
            <a:endParaRPr lang="en-US" altLang="ko-KR" sz="2000" smtClean="0">
              <a:cs typeface="Times New Roman" panose="02020603050405020304" pitchFamily="18" charset="0"/>
            </a:endParaRPr>
          </a:p>
          <a:p>
            <a:pPr>
              <a:spcBef>
                <a:spcPct val="0"/>
              </a:spcBef>
              <a:buClr>
                <a:srgbClr val="FF0000"/>
              </a:buClr>
              <a:buFont typeface="Wingdings" panose="05000000000000000000" pitchFamily="2" charset="2"/>
              <a:buChar char="§"/>
            </a:pPr>
            <a:r>
              <a:rPr lang="en-US" altLang="ko-KR" sz="2000" smtClean="0">
                <a:cs typeface="Times New Roman" panose="02020603050405020304" pitchFamily="18" charset="0"/>
              </a:rPr>
              <a:t>Rapporteur: Patrick MWESIGWA</a:t>
            </a:r>
            <a:endParaRPr lang="en-GB" altLang="ko-KR" sz="2000" smtClean="0">
              <a:solidFill>
                <a:srgbClr val="000000"/>
              </a:solidFill>
              <a:cs typeface="Times New Roman" panose="02020603050405020304" pitchFamily="18" charset="0"/>
            </a:endParaRPr>
          </a:p>
        </p:txBody>
      </p:sp>
      <p:sp>
        <p:nvSpPr>
          <p:cNvPr id="44036"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Arial" panose="020B0604020202020204" pitchFamily="34" charset="0"/>
              <a:buNone/>
            </a:pPr>
            <a:fld id="{98E826F8-BC0E-40DB-B8BF-CCF7C31DDCA3}" type="slidenum">
              <a:rPr lang="en-US" altLang="en-US" sz="1200" smtClean="0">
                <a:solidFill>
                  <a:srgbClr val="898989"/>
                </a:solidFill>
              </a:rPr>
              <a:pPr>
                <a:spcBef>
                  <a:spcPct val="0"/>
                </a:spcBef>
                <a:buFont typeface="Arial" panose="020B0604020202020204" pitchFamily="34" charset="0"/>
                <a:buNone/>
              </a:pPr>
              <a:t>27</a:t>
            </a:fld>
            <a:r>
              <a:rPr lang="en-US" altLang="en-US" sz="1200" dirty="0" smtClean="0">
                <a:solidFill>
                  <a:srgbClr val="898989"/>
                </a:solidFill>
              </a:rPr>
              <a:t>/94</a:t>
            </a:r>
            <a:endParaRPr lang="en-US" altLang="en-US" sz="1200" dirty="0" smtClean="0">
              <a:solidFill>
                <a:srgbClr val="898989"/>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179388" y="174625"/>
            <a:ext cx="8785225" cy="877888"/>
          </a:xfrm>
        </p:spPr>
        <p:txBody>
          <a:bodyPr/>
          <a:lstStyle/>
          <a:p>
            <a:r>
              <a:rPr lang="en-US" altLang="ja-JP" sz="2800" b="1" smtClean="0"/>
              <a:t>Question 3/17</a:t>
            </a:r>
            <a:br>
              <a:rPr lang="en-US" altLang="ja-JP" sz="2800" b="1" smtClean="0"/>
            </a:br>
            <a:r>
              <a:rPr lang="en-US" altLang="ja-JP" sz="2800" b="1" smtClean="0"/>
              <a:t>Telecommunication information security management</a:t>
            </a:r>
          </a:p>
        </p:txBody>
      </p:sp>
      <p:sp>
        <p:nvSpPr>
          <p:cNvPr id="45059" name="Rectangle 3"/>
          <p:cNvSpPr>
            <a:spLocks noGrp="1" noChangeArrowheads="1"/>
          </p:cNvSpPr>
          <p:nvPr>
            <p:ph type="body" idx="1"/>
          </p:nvPr>
        </p:nvSpPr>
        <p:spPr>
          <a:xfrm>
            <a:off x="200025" y="1125538"/>
            <a:ext cx="8764588" cy="5616575"/>
          </a:xfrm>
        </p:spPr>
        <p:txBody>
          <a:bodyPr/>
          <a:lstStyle/>
          <a:p>
            <a:pPr>
              <a:lnSpc>
                <a:spcPct val="90000"/>
              </a:lnSpc>
              <a:buClr>
                <a:srgbClr val="FF0000"/>
              </a:buClr>
              <a:buFont typeface="Wingdings" panose="05000000000000000000" pitchFamily="2" charset="2"/>
              <a:buChar char="§"/>
            </a:pPr>
            <a:r>
              <a:rPr lang="en-US" altLang="ja-JP" sz="2400" smtClean="0"/>
              <a:t>Responsible for information security management - X.1051, etc.</a:t>
            </a:r>
          </a:p>
          <a:p>
            <a:pPr>
              <a:lnSpc>
                <a:spcPct val="90000"/>
              </a:lnSpc>
              <a:spcBef>
                <a:spcPts val="400"/>
              </a:spcBef>
              <a:buClr>
                <a:srgbClr val="FF0000"/>
              </a:buClr>
              <a:buFont typeface="Wingdings" panose="05000000000000000000" pitchFamily="2" charset="2"/>
              <a:buChar char="§"/>
            </a:pPr>
            <a:r>
              <a:rPr lang="en-US" altLang="ko-KR" sz="2400" smtClean="0">
                <a:cs typeface="Times New Roman" panose="02020603050405020304" pitchFamily="18" charset="0"/>
              </a:rPr>
              <a:t>5 Recommendations approved in last study period</a:t>
            </a:r>
          </a:p>
          <a:p>
            <a:pPr>
              <a:lnSpc>
                <a:spcPct val="90000"/>
              </a:lnSpc>
              <a:spcBef>
                <a:spcPts val="400"/>
              </a:spcBef>
              <a:buClr>
                <a:srgbClr val="FF0000"/>
              </a:buClr>
              <a:buFont typeface="Wingdings" panose="05000000000000000000" pitchFamily="2" charset="2"/>
              <a:buChar char="§"/>
            </a:pPr>
            <a:r>
              <a:rPr lang="en-US" altLang="ja-JP" sz="2400" smtClean="0"/>
              <a:t>Developing specific guidelines including: </a:t>
            </a:r>
          </a:p>
          <a:p>
            <a:pPr lvl="1">
              <a:lnSpc>
                <a:spcPct val="90000"/>
              </a:lnSpc>
              <a:spcBef>
                <a:spcPts val="200"/>
              </a:spcBef>
              <a:buClr>
                <a:srgbClr val="FF0000"/>
              </a:buClr>
              <a:buFont typeface="Arial" panose="020B0604020202020204" pitchFamily="34" charset="0"/>
              <a:buChar char="•"/>
            </a:pPr>
            <a:r>
              <a:rPr lang="en-US" altLang="ja-JP" sz="2000" b="1" smtClean="0"/>
              <a:t>X.1051rev</a:t>
            </a:r>
            <a:r>
              <a:rPr lang="en-US" altLang="ja-JP" sz="2000" smtClean="0"/>
              <a:t>,  Information technology – Security techniques – Information</a:t>
            </a:r>
            <a:br>
              <a:rPr lang="en-US" altLang="ja-JP" sz="2000" smtClean="0"/>
            </a:br>
            <a:r>
              <a:rPr lang="en-US" altLang="ja-JP" sz="2000" smtClean="0"/>
              <a:t>                      security management guidelines for telecommunications</a:t>
            </a:r>
            <a:br>
              <a:rPr lang="en-US" altLang="ja-JP" sz="2000" smtClean="0"/>
            </a:br>
            <a:r>
              <a:rPr lang="en-US" altLang="ja-JP" sz="2000" smtClean="0"/>
              <a:t>                      organizations based on ISO/IEC 27002</a:t>
            </a:r>
          </a:p>
          <a:p>
            <a:pPr lvl="1">
              <a:lnSpc>
                <a:spcPct val="90000"/>
              </a:lnSpc>
              <a:spcBef>
                <a:spcPts val="200"/>
              </a:spcBef>
              <a:buClr>
                <a:srgbClr val="FF0000"/>
              </a:buClr>
              <a:buFont typeface="Arial" panose="020B0604020202020204" pitchFamily="34" charset="0"/>
              <a:buChar char="•"/>
            </a:pPr>
            <a:r>
              <a:rPr lang="en-US" altLang="ja-JP" sz="2000" b="1" smtClean="0"/>
              <a:t>X.gpim, </a:t>
            </a:r>
            <a:r>
              <a:rPr lang="en-US" altLang="ja-JP" sz="2000" smtClean="0"/>
              <a:t>Code of practice for personally identifiable information protection</a:t>
            </a:r>
            <a:br>
              <a:rPr lang="en-US" altLang="ja-JP" sz="2000" smtClean="0"/>
            </a:br>
            <a:r>
              <a:rPr lang="en-US" altLang="ja-JP" sz="2000" smtClean="0"/>
              <a:t>               (common text with ISO/IEC 29151)</a:t>
            </a:r>
            <a:endParaRPr lang="en-US" altLang="ja-JP" sz="2000" b="1" smtClean="0"/>
          </a:p>
          <a:p>
            <a:pPr lvl="1">
              <a:lnSpc>
                <a:spcPct val="90000"/>
              </a:lnSpc>
              <a:spcBef>
                <a:spcPts val="200"/>
              </a:spcBef>
              <a:buClr>
                <a:srgbClr val="FF0000"/>
              </a:buClr>
              <a:buFont typeface="Arial" panose="020B0604020202020204" pitchFamily="34" charset="0"/>
              <a:buChar char="•"/>
            </a:pPr>
            <a:r>
              <a:rPr lang="en-US" altLang="ja-JP" sz="2000" b="1" smtClean="0"/>
              <a:t>X.sgsm</a:t>
            </a:r>
            <a:r>
              <a:rPr lang="en-US" altLang="ja-JP" sz="2000" smtClean="0"/>
              <a:t>, Information security management guidelines</a:t>
            </a:r>
            <a:br>
              <a:rPr lang="en-US" altLang="ja-JP" sz="2000" smtClean="0"/>
            </a:br>
            <a:r>
              <a:rPr lang="en-US" altLang="ja-JP" sz="2000" smtClean="0"/>
              <a:t>               for small and medium telecommunication</a:t>
            </a:r>
            <a:br>
              <a:rPr lang="en-US" altLang="ja-JP" sz="2000" smtClean="0"/>
            </a:br>
            <a:r>
              <a:rPr lang="en-US" altLang="ja-JP" sz="2000" smtClean="0"/>
              <a:t>               organizations</a:t>
            </a:r>
          </a:p>
          <a:p>
            <a:pPr lvl="1">
              <a:lnSpc>
                <a:spcPct val="90000"/>
              </a:lnSpc>
              <a:spcBef>
                <a:spcPts val="200"/>
              </a:spcBef>
              <a:buClr>
                <a:srgbClr val="FF0000"/>
              </a:buClr>
              <a:buFont typeface="Arial" panose="020B0604020202020204" pitchFamily="34" charset="0"/>
              <a:buChar char="•"/>
            </a:pPr>
            <a:r>
              <a:rPr lang="en-US" altLang="ja-JP" sz="2000" b="1" smtClean="0"/>
              <a:t>X.sup-gpim</a:t>
            </a:r>
            <a:r>
              <a:rPr lang="en-US" altLang="ja-JP" sz="2000" smtClean="0"/>
              <a:t>, Supplement to ITU-T X.gpim</a:t>
            </a:r>
            <a:br>
              <a:rPr lang="en-US" altLang="ja-JP" sz="2000" smtClean="0"/>
            </a:br>
            <a:r>
              <a:rPr lang="en-US" altLang="ja-JP" sz="2000" smtClean="0"/>
              <a:t>                       Code of practice for personally identifiable</a:t>
            </a:r>
            <a:br>
              <a:rPr lang="en-US" altLang="ja-JP" sz="2000" smtClean="0"/>
            </a:br>
            <a:r>
              <a:rPr lang="en-US" altLang="ja-JP" sz="2000" smtClean="0"/>
              <a:t>                      information protection based on </a:t>
            </a:r>
            <a:br>
              <a:rPr lang="en-US" altLang="ja-JP" sz="2000" smtClean="0"/>
            </a:br>
            <a:r>
              <a:rPr lang="en-US" altLang="ja-JP" sz="2000" smtClean="0"/>
              <a:t>         ITU-T X.gpim for telecommunications organizations</a:t>
            </a:r>
            <a:endParaRPr lang="en-US" altLang="ja-JP" sz="2400" smtClean="0"/>
          </a:p>
          <a:p>
            <a:pPr>
              <a:lnSpc>
                <a:spcPct val="90000"/>
              </a:lnSpc>
              <a:spcBef>
                <a:spcPts val="400"/>
              </a:spcBef>
              <a:buClr>
                <a:srgbClr val="FF0000"/>
              </a:buClr>
              <a:buFont typeface="Wingdings" panose="05000000000000000000" pitchFamily="2" charset="2"/>
              <a:buChar char="§"/>
            </a:pPr>
            <a:r>
              <a:rPr lang="en-US" altLang="ja-JP" sz="2400" smtClean="0"/>
              <a:t>Close collaboration with ISO/IEC JTC 1/SC 27</a:t>
            </a:r>
          </a:p>
          <a:p>
            <a:pPr>
              <a:lnSpc>
                <a:spcPct val="90000"/>
              </a:lnSpc>
              <a:spcBef>
                <a:spcPts val="400"/>
              </a:spcBef>
              <a:buClr>
                <a:srgbClr val="FF0000"/>
              </a:buClr>
              <a:buFont typeface="Wingdings" panose="05000000000000000000" pitchFamily="2" charset="2"/>
              <a:buChar char="§"/>
            </a:pPr>
            <a:r>
              <a:rPr lang="en-US" altLang="ja-JP" sz="2400" smtClean="0"/>
              <a:t>Rapporteur:  Miho NAGANUMA</a:t>
            </a:r>
          </a:p>
        </p:txBody>
      </p:sp>
      <p:pic>
        <p:nvPicPr>
          <p:cNvPr id="4506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025" y="3429000"/>
            <a:ext cx="2305050"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Arial" panose="020B0604020202020204" pitchFamily="34" charset="0"/>
              <a:buNone/>
            </a:pPr>
            <a:fld id="{2D246DAD-9305-48FB-890E-811742DDE765}" type="slidenum">
              <a:rPr lang="en-US" altLang="en-US" sz="1200" smtClean="0">
                <a:solidFill>
                  <a:srgbClr val="898989"/>
                </a:solidFill>
              </a:rPr>
              <a:pPr>
                <a:spcBef>
                  <a:spcPct val="0"/>
                </a:spcBef>
                <a:buFont typeface="Arial" panose="020B0604020202020204" pitchFamily="34" charset="0"/>
                <a:buNone/>
              </a:pPr>
              <a:t>28</a:t>
            </a:fld>
            <a:r>
              <a:rPr lang="en-US" altLang="en-US" sz="1200" dirty="0" smtClean="0">
                <a:solidFill>
                  <a:srgbClr val="898989"/>
                </a:solidFill>
              </a:rPr>
              <a:t>/94</a:t>
            </a:r>
            <a:endParaRPr lang="en-US" altLang="en-US" sz="1200" dirty="0" smtClean="0">
              <a:solidFill>
                <a:srgbClr val="898989"/>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0" y="115888"/>
            <a:ext cx="9144000" cy="1081087"/>
          </a:xfrm>
        </p:spPr>
        <p:txBody>
          <a:bodyPr/>
          <a:lstStyle/>
          <a:p>
            <a:r>
              <a:rPr lang="en-US" altLang="en-US" sz="2800" b="1" smtClean="0"/>
              <a:t>Working Party 2/17</a:t>
            </a:r>
            <a:br>
              <a:rPr lang="en-US" altLang="en-US" sz="2800" b="1" smtClean="0"/>
            </a:br>
            <a:r>
              <a:rPr lang="en-US" altLang="en-US" sz="2800" b="1" smtClean="0"/>
              <a:t>Network and information security</a:t>
            </a:r>
          </a:p>
        </p:txBody>
      </p:sp>
      <p:sp>
        <p:nvSpPr>
          <p:cNvPr id="10" name="Rectangle 10"/>
          <p:cNvSpPr>
            <a:spLocks noChangeArrowheads="1"/>
          </p:cNvSpPr>
          <p:nvPr/>
        </p:nvSpPr>
        <p:spPr bwMode="auto">
          <a:xfrm>
            <a:off x="792163" y="2349500"/>
            <a:ext cx="7140575" cy="457200"/>
          </a:xfrm>
          <a:prstGeom prst="rect">
            <a:avLst/>
          </a:prstGeom>
          <a:solidFill>
            <a:srgbClr val="FFFFFF"/>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CA" altLang="en-US" sz="2000" b="1"/>
          </a:p>
        </p:txBody>
      </p:sp>
      <p:sp>
        <p:nvSpPr>
          <p:cNvPr id="11" name="Rectangle 11"/>
          <p:cNvSpPr>
            <a:spLocks noChangeArrowheads="1"/>
          </p:cNvSpPr>
          <p:nvPr/>
        </p:nvSpPr>
        <p:spPr bwMode="auto">
          <a:xfrm>
            <a:off x="792163" y="2940050"/>
            <a:ext cx="7156450" cy="457200"/>
          </a:xfrm>
          <a:prstGeom prst="rect">
            <a:avLst/>
          </a:prstGeom>
          <a:solidFill>
            <a:srgbClr val="FFFFFF"/>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CA" altLang="en-US" sz="2000" b="1"/>
          </a:p>
        </p:txBody>
      </p:sp>
      <p:sp>
        <p:nvSpPr>
          <p:cNvPr id="16" name="Text Box 43"/>
          <p:cNvSpPr txBox="1">
            <a:spLocks noChangeArrowheads="1"/>
          </p:cNvSpPr>
          <p:nvPr/>
        </p:nvSpPr>
        <p:spPr bwMode="auto">
          <a:xfrm>
            <a:off x="803275" y="2409825"/>
            <a:ext cx="2576513" cy="400050"/>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sz="2000" b="1" dirty="0" smtClean="0">
                <a:solidFill>
                  <a:srgbClr val="009900"/>
                </a:solidFill>
                <a:latin typeface="+mn-lt"/>
              </a:rPr>
              <a:t>Q4/17</a:t>
            </a:r>
            <a:r>
              <a:rPr lang="en-US" sz="2000" b="1" dirty="0" smtClean="0">
                <a:latin typeface="+mn-lt"/>
              </a:rPr>
              <a:t>   </a:t>
            </a:r>
            <a:r>
              <a:rPr lang="en-US" sz="2000" b="1" dirty="0" err="1" smtClean="0">
                <a:latin typeface="+mn-lt"/>
              </a:rPr>
              <a:t>Cybersecurity</a:t>
            </a:r>
            <a:endParaRPr lang="en-US" sz="2000" b="1" dirty="0" smtClean="0">
              <a:latin typeface="+mn-lt"/>
            </a:endParaRPr>
          </a:p>
        </p:txBody>
      </p:sp>
      <p:sp>
        <p:nvSpPr>
          <p:cNvPr id="17" name="Text Box 44"/>
          <p:cNvSpPr txBox="1">
            <a:spLocks noChangeArrowheads="1"/>
          </p:cNvSpPr>
          <p:nvPr/>
        </p:nvSpPr>
        <p:spPr bwMode="auto">
          <a:xfrm>
            <a:off x="809625" y="2968625"/>
            <a:ext cx="6842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b="1">
                <a:solidFill>
                  <a:srgbClr val="009900"/>
                </a:solidFill>
              </a:rPr>
              <a:t>Q5/17   </a:t>
            </a:r>
            <a:r>
              <a:rPr lang="en-US" altLang="en-US" sz="2000" b="1"/>
              <a:t>Countering spam by technical means</a:t>
            </a:r>
            <a:endParaRPr lang="en-US" altLang="en-US" sz="2000" b="1">
              <a:solidFill>
                <a:srgbClr val="009900"/>
              </a:solidFill>
            </a:endParaRPr>
          </a:p>
        </p:txBody>
      </p:sp>
      <p:sp>
        <p:nvSpPr>
          <p:cNvPr id="19" name="TextBox 18"/>
          <p:cNvSpPr txBox="1"/>
          <p:nvPr/>
        </p:nvSpPr>
        <p:spPr>
          <a:xfrm>
            <a:off x="2287588" y="1628775"/>
            <a:ext cx="4105275" cy="461963"/>
          </a:xfrm>
          <a:prstGeom prst="rect">
            <a:avLst/>
          </a:prstGeom>
          <a:noFill/>
        </p:spPr>
        <p:txBody>
          <a:bodyPr>
            <a:spAutoFit/>
          </a:bodyPr>
          <a:lstStyle/>
          <a:p>
            <a:pPr algn="ctr" eaLnBrk="1" hangingPunct="1">
              <a:defRPr/>
            </a:pPr>
            <a:r>
              <a:rPr lang="en-US" sz="2400" dirty="0">
                <a:latin typeface="+mn-lt"/>
              </a:rPr>
              <a:t>Chairman: </a:t>
            </a:r>
            <a:r>
              <a:rPr lang="en-US" sz="2400" dirty="0" err="1">
                <a:latin typeface="+mn-lt"/>
              </a:rPr>
              <a:t>Sacid</a:t>
            </a:r>
            <a:r>
              <a:rPr lang="en-US" sz="2400" dirty="0">
                <a:latin typeface="+mn-lt"/>
              </a:rPr>
              <a:t> SARIKAYA</a:t>
            </a:r>
          </a:p>
        </p:txBody>
      </p:sp>
      <p:sp>
        <p:nvSpPr>
          <p:cNvPr id="46088"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Arial" panose="020B0604020202020204" pitchFamily="34" charset="0"/>
              <a:buNone/>
            </a:pPr>
            <a:fld id="{AD73648D-F749-44E1-93AE-7A37A5F90846}" type="slidenum">
              <a:rPr lang="en-US" altLang="en-US" sz="1200" smtClean="0">
                <a:solidFill>
                  <a:srgbClr val="898989"/>
                </a:solidFill>
              </a:rPr>
              <a:pPr>
                <a:spcBef>
                  <a:spcPct val="0"/>
                </a:spcBef>
                <a:buFont typeface="Arial" panose="020B0604020202020204" pitchFamily="34" charset="0"/>
                <a:buNone/>
              </a:pPr>
              <a:t>29</a:t>
            </a:fld>
            <a:r>
              <a:rPr lang="en-US" altLang="en-US" sz="1200" dirty="0" smtClean="0">
                <a:solidFill>
                  <a:srgbClr val="898989"/>
                </a:solidFill>
              </a:rPr>
              <a:t>/94</a:t>
            </a:r>
            <a:endParaRPr lang="en-US" altLang="en-US" sz="1200" dirty="0" smtClean="0">
              <a:solidFill>
                <a:srgbClr val="89898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ox(in)">
                                      <p:cBhvr>
                                        <p:cTn id="10" dur="500"/>
                                        <p:tgtEl>
                                          <p:spTgt spid="11"/>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ox(in)">
                                      <p:cBhvr>
                                        <p:cTn id="13" dur="500"/>
                                        <p:tgtEl>
                                          <p:spTgt spid="16"/>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box(in)">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6"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260350"/>
            <a:ext cx="8229600" cy="720725"/>
          </a:xfrm>
        </p:spPr>
        <p:txBody>
          <a:bodyPr/>
          <a:lstStyle/>
          <a:p>
            <a:r>
              <a:rPr lang="en-GB" altLang="en-US" sz="2800" b="1" smtClean="0">
                <a:solidFill>
                  <a:srgbClr val="2932E9"/>
                </a:solidFill>
              </a:rPr>
              <a:t>Importance of telecommunication/ICT security standardization (1/4)</a:t>
            </a:r>
          </a:p>
        </p:txBody>
      </p:sp>
      <p:sp>
        <p:nvSpPr>
          <p:cNvPr id="16387" name="Content Placeholder 2"/>
          <p:cNvSpPr>
            <a:spLocks noGrp="1"/>
          </p:cNvSpPr>
          <p:nvPr>
            <p:ph idx="1"/>
          </p:nvPr>
        </p:nvSpPr>
        <p:spPr>
          <a:xfrm>
            <a:off x="381000" y="1052513"/>
            <a:ext cx="8534400" cy="5653087"/>
          </a:xfrm>
        </p:spPr>
        <p:txBody>
          <a:bodyPr/>
          <a:lstStyle/>
          <a:p>
            <a:pPr marL="365125" lvl="1" indent="-273050">
              <a:lnSpc>
                <a:spcPct val="90000"/>
              </a:lnSpc>
              <a:spcBef>
                <a:spcPts val="800"/>
              </a:spcBef>
              <a:buClr>
                <a:srgbClr val="FF0000"/>
              </a:buClr>
              <a:buFont typeface="Wingdings" panose="05000000000000000000" pitchFamily="2" charset="2"/>
              <a:buChar char="§"/>
            </a:pPr>
            <a:r>
              <a:rPr lang="en-US" altLang="en-US" sz="2400" smtClean="0"/>
              <a:t>National laws are oftentimes inadequate to protect against attacks.</a:t>
            </a:r>
          </a:p>
          <a:p>
            <a:pPr marL="365125" lvl="1" indent="-273050">
              <a:lnSpc>
                <a:spcPct val="90000"/>
              </a:lnSpc>
              <a:spcBef>
                <a:spcPts val="800"/>
              </a:spcBef>
              <a:buClr>
                <a:srgbClr val="FF0000"/>
              </a:buClr>
              <a:buFont typeface="Wingdings" panose="05000000000000000000" pitchFamily="2" charset="2"/>
              <a:buChar char="§"/>
            </a:pPr>
            <a:r>
              <a:rPr lang="en-US" altLang="en-US" sz="2400" smtClean="0"/>
              <a:t>They are insufficient from the timing perspective</a:t>
            </a:r>
            <a:br>
              <a:rPr lang="en-US" altLang="en-US" sz="2400" smtClean="0"/>
            </a:br>
            <a:r>
              <a:rPr lang="en-US" altLang="en-US" sz="2400" smtClean="0"/>
              <a:t>(i.e. laws cannot keep up with the pace of technological change),</a:t>
            </a:r>
            <a:br>
              <a:rPr lang="en-US" altLang="en-US" sz="2400" smtClean="0"/>
            </a:br>
            <a:r>
              <a:rPr lang="en-US" altLang="en-US" sz="2400" smtClean="0"/>
              <a:t>and, since attacks are often transnational, national laws may well be inapplicable anyway. </a:t>
            </a:r>
          </a:p>
          <a:p>
            <a:pPr marL="365125" lvl="1" indent="-273050">
              <a:lnSpc>
                <a:spcPct val="90000"/>
              </a:lnSpc>
              <a:spcBef>
                <a:spcPts val="800"/>
              </a:spcBef>
              <a:buClr>
                <a:srgbClr val="FF0000"/>
              </a:buClr>
              <a:buFont typeface="Wingdings" panose="05000000000000000000" pitchFamily="2" charset="2"/>
              <a:buChar char="§"/>
            </a:pPr>
            <a:r>
              <a:rPr lang="en-US" altLang="en-US" sz="2400" smtClean="0"/>
              <a:t>What this means is that the defenses must be largely technical, procedural and administrative; i.e. those that can be addressed in standards.</a:t>
            </a:r>
          </a:p>
          <a:p>
            <a:pPr marL="365125" lvl="1" indent="-273050">
              <a:lnSpc>
                <a:spcPct val="90000"/>
              </a:lnSpc>
              <a:spcBef>
                <a:spcPts val="800"/>
              </a:spcBef>
              <a:buClr>
                <a:srgbClr val="FF0000"/>
              </a:buClr>
              <a:buFont typeface="Wingdings" panose="05000000000000000000" pitchFamily="2" charset="2"/>
              <a:buChar char="§"/>
            </a:pPr>
            <a:r>
              <a:rPr lang="en-US" altLang="en-US" sz="2400" smtClean="0"/>
              <a:t>The development of standards in an open forum that comprises international specialists from a wide variety of environments and backgrounds provides the best possible opportunity to ensure relevant, complete and effective standards.</a:t>
            </a:r>
          </a:p>
          <a:p>
            <a:pPr marL="365125" lvl="1" indent="-273050">
              <a:lnSpc>
                <a:spcPct val="90000"/>
              </a:lnSpc>
              <a:spcBef>
                <a:spcPts val="800"/>
              </a:spcBef>
              <a:buClr>
                <a:srgbClr val="FF0000"/>
              </a:buClr>
              <a:buFont typeface="Wingdings" panose="05000000000000000000" pitchFamily="2" charset="2"/>
              <a:buChar char="§"/>
            </a:pPr>
            <a:r>
              <a:rPr lang="en-US" altLang="en-US" sz="2400" smtClean="0"/>
              <a:t>SG17 provides the environment in which such standards can be, and are being, developed.</a:t>
            </a:r>
          </a:p>
          <a:p>
            <a:pPr marL="365125" lvl="1" indent="-273050">
              <a:lnSpc>
                <a:spcPct val="90000"/>
              </a:lnSpc>
              <a:spcBef>
                <a:spcPts val="800"/>
              </a:spcBef>
              <a:buClr>
                <a:srgbClr val="FF0000"/>
              </a:buClr>
              <a:buFont typeface="Arial" panose="020B0604020202020204" pitchFamily="34" charset="0"/>
              <a:buNone/>
            </a:pPr>
            <a:endParaRPr lang="en-US" altLang="en-US" sz="2200" b="1" smtClean="0"/>
          </a:p>
        </p:txBody>
      </p:sp>
      <p:sp>
        <p:nvSpPr>
          <p:cNvPr id="16388"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4A54EFC-D46D-4AD3-A616-E5C1DA55E11F}" type="slidenum">
              <a:rPr lang="en-US" altLang="en-US" sz="1200" smtClean="0">
                <a:solidFill>
                  <a:srgbClr val="898989"/>
                </a:solidFill>
              </a:rPr>
              <a:pPr>
                <a:spcBef>
                  <a:spcPct val="0"/>
                </a:spcBef>
                <a:buFontTx/>
                <a:buNone/>
              </a:pPr>
              <a:t>3</a:t>
            </a:fld>
            <a:r>
              <a:rPr lang="en-US" altLang="en-US" sz="1200" dirty="0" smtClean="0">
                <a:solidFill>
                  <a:srgbClr val="898989"/>
                </a:solidFill>
              </a:rPr>
              <a:t>/94</a:t>
            </a:r>
            <a:endParaRPr lang="en-US" altLang="en-US" sz="1200" dirty="0" smtClean="0">
              <a:solidFill>
                <a:srgbClr val="898989"/>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0" y="0"/>
            <a:ext cx="9144000" cy="1052513"/>
          </a:xfrm>
        </p:spPr>
        <p:txBody>
          <a:bodyPr/>
          <a:lstStyle/>
          <a:p>
            <a:r>
              <a:rPr lang="en-US" altLang="en-US" sz="2800" b="1" smtClean="0"/>
              <a:t>Question 4/17 </a:t>
            </a:r>
            <a:br>
              <a:rPr lang="en-US" altLang="en-US" sz="2800" b="1" smtClean="0"/>
            </a:br>
            <a:r>
              <a:rPr lang="en-US" altLang="en-US" sz="2800" b="1" smtClean="0"/>
              <a:t>Cybersecurity</a:t>
            </a:r>
            <a:endParaRPr lang="en-US" altLang="en-US" sz="2800" smtClean="0"/>
          </a:p>
        </p:txBody>
      </p:sp>
      <p:sp>
        <p:nvSpPr>
          <p:cNvPr id="47107" name="Content Placeholder 2"/>
          <p:cNvSpPr>
            <a:spLocks noGrp="1"/>
          </p:cNvSpPr>
          <p:nvPr>
            <p:ph idx="1"/>
          </p:nvPr>
        </p:nvSpPr>
        <p:spPr>
          <a:xfrm>
            <a:off x="323850" y="1052513"/>
            <a:ext cx="8820150" cy="5761037"/>
          </a:xfrm>
        </p:spPr>
        <p:txBody>
          <a:bodyPr/>
          <a:lstStyle/>
          <a:p>
            <a:pPr>
              <a:spcBef>
                <a:spcPts val="200"/>
              </a:spcBef>
              <a:buClr>
                <a:srgbClr val="FF0000"/>
              </a:buClr>
              <a:buFont typeface="Wingdings" panose="05000000000000000000" pitchFamily="2" charset="2"/>
              <a:buChar char="§"/>
            </a:pPr>
            <a:r>
              <a:rPr lang="en-US" altLang="en-US" sz="2400" smtClean="0"/>
              <a:t>Cybersecurity by design no longer possible; a new paradigm:</a:t>
            </a:r>
          </a:p>
          <a:p>
            <a:pPr lvl="1">
              <a:lnSpc>
                <a:spcPts val="2000"/>
              </a:lnSpc>
              <a:spcBef>
                <a:spcPts val="100"/>
              </a:spcBef>
              <a:buClr>
                <a:srgbClr val="FF0000"/>
              </a:buClr>
              <a:buFont typeface="Arial" panose="020B0604020202020204" pitchFamily="34" charset="0"/>
              <a:buChar char="•"/>
            </a:pPr>
            <a:r>
              <a:rPr lang="en-US" altLang="en-US" sz="2000" smtClean="0"/>
              <a:t>know your weaknesses </a:t>
            </a:r>
            <a:r>
              <a:rPr lang="en-US" altLang="en-US" sz="1400" smtClean="0">
                <a:sym typeface="Wingdings" panose="05000000000000000000" pitchFamily="2" charset="2"/>
              </a:rPr>
              <a:t></a:t>
            </a:r>
            <a:r>
              <a:rPr lang="en-US" altLang="en-US" sz="2000" smtClean="0"/>
              <a:t> minimize the vulnerabilities</a:t>
            </a:r>
          </a:p>
          <a:p>
            <a:pPr lvl="1">
              <a:lnSpc>
                <a:spcPts val="2000"/>
              </a:lnSpc>
              <a:spcBef>
                <a:spcPts val="100"/>
              </a:spcBef>
              <a:buClr>
                <a:srgbClr val="FF0000"/>
              </a:buClr>
              <a:buFont typeface="Arial" panose="020B0604020202020204" pitchFamily="34" charset="0"/>
              <a:buChar char="•"/>
            </a:pPr>
            <a:r>
              <a:rPr lang="en-US" altLang="en-US" sz="2000" smtClean="0"/>
              <a:t>know your attacks  </a:t>
            </a:r>
            <a:r>
              <a:rPr lang="en-US" altLang="en-US" sz="1400" smtClean="0">
                <a:sym typeface="Wingdings" panose="05000000000000000000" pitchFamily="2" charset="2"/>
              </a:rPr>
              <a:t> </a:t>
            </a:r>
            <a:r>
              <a:rPr lang="en-US" altLang="en-US" sz="2000" smtClean="0"/>
              <a:t> share the heuristics within trust communities</a:t>
            </a:r>
          </a:p>
          <a:p>
            <a:pPr>
              <a:lnSpc>
                <a:spcPct val="90000"/>
              </a:lnSpc>
              <a:buClr>
                <a:srgbClr val="FF0000"/>
              </a:buClr>
              <a:buFont typeface="Wingdings" panose="05000000000000000000" pitchFamily="2" charset="2"/>
              <a:buChar char="§"/>
            </a:pPr>
            <a:r>
              <a:rPr lang="en-US" altLang="en-US" sz="2400" smtClean="0"/>
              <a:t>Current work program (17 Recommendations under development) </a:t>
            </a:r>
          </a:p>
          <a:p>
            <a:pPr lvl="1">
              <a:lnSpc>
                <a:spcPct val="90000"/>
              </a:lnSpc>
              <a:spcBef>
                <a:spcPts val="400"/>
              </a:spcBef>
              <a:buClr>
                <a:srgbClr val="FF0000"/>
              </a:buClr>
              <a:buFont typeface="Wingdings" panose="05000000000000000000" pitchFamily="2" charset="2"/>
              <a:buChar char="§"/>
            </a:pPr>
            <a:r>
              <a:rPr lang="en-US" altLang="en-US" sz="2000" smtClean="0"/>
              <a:t>X.1500 suite: Cybersecurity Information Exchange (CYBEX) – non-prescriptive, extensible, complementary techniques for the new paradigm </a:t>
            </a:r>
          </a:p>
          <a:p>
            <a:pPr lvl="2">
              <a:spcBef>
                <a:spcPct val="0"/>
              </a:spcBef>
              <a:buClr>
                <a:srgbClr val="FF0000"/>
              </a:buClr>
            </a:pPr>
            <a:r>
              <a:rPr lang="en-US" altLang="en-US" sz="1800" smtClean="0"/>
              <a:t>Weakness, vulnerability and state </a:t>
            </a:r>
          </a:p>
          <a:p>
            <a:pPr lvl="2">
              <a:spcBef>
                <a:spcPct val="0"/>
              </a:spcBef>
              <a:buClr>
                <a:srgbClr val="FF0000"/>
              </a:buClr>
            </a:pPr>
            <a:r>
              <a:rPr lang="en-US" altLang="en-US" sz="1800" smtClean="0"/>
              <a:t>Event, incident, and heuristics</a:t>
            </a:r>
          </a:p>
          <a:p>
            <a:pPr lvl="2">
              <a:spcBef>
                <a:spcPct val="0"/>
              </a:spcBef>
              <a:buClr>
                <a:srgbClr val="FF0000"/>
              </a:buClr>
            </a:pPr>
            <a:r>
              <a:rPr lang="en-US" altLang="en-US" sz="1800" smtClean="0"/>
              <a:t>Information exchange policy</a:t>
            </a:r>
          </a:p>
          <a:p>
            <a:pPr lvl="2">
              <a:spcBef>
                <a:spcPct val="0"/>
              </a:spcBef>
              <a:buClr>
                <a:srgbClr val="FF0000"/>
              </a:buClr>
            </a:pPr>
            <a:r>
              <a:rPr lang="en-US" altLang="en-US" sz="1800" smtClean="0"/>
              <a:t>Identification, discovery, and query </a:t>
            </a:r>
          </a:p>
          <a:p>
            <a:pPr lvl="2">
              <a:spcBef>
                <a:spcPct val="0"/>
              </a:spcBef>
              <a:buClr>
                <a:srgbClr val="FF0000"/>
              </a:buClr>
            </a:pPr>
            <a:r>
              <a:rPr lang="en-US" altLang="en-US" sz="1800" smtClean="0"/>
              <a:t>Identity assurance </a:t>
            </a:r>
          </a:p>
          <a:p>
            <a:pPr lvl="2">
              <a:spcBef>
                <a:spcPct val="0"/>
              </a:spcBef>
              <a:buClr>
                <a:srgbClr val="FF0000"/>
              </a:buClr>
            </a:pPr>
            <a:r>
              <a:rPr lang="en-US" altLang="en-US" sz="1800" smtClean="0"/>
              <a:t>Exchange protocols </a:t>
            </a:r>
          </a:p>
          <a:p>
            <a:pPr lvl="1">
              <a:spcBef>
                <a:spcPts val="400"/>
              </a:spcBef>
              <a:buClr>
                <a:srgbClr val="FF0000"/>
              </a:buClr>
              <a:buFont typeface="Wingdings" panose="05000000000000000000" pitchFamily="2" charset="2"/>
              <a:buChar char="§"/>
            </a:pPr>
            <a:r>
              <a:rPr lang="en-US" altLang="en-US" sz="2000" smtClean="0"/>
              <a:t>Non-CYBEX deliverables include compendiums and guidelines for</a:t>
            </a:r>
          </a:p>
          <a:p>
            <a:pPr lvl="2">
              <a:spcBef>
                <a:spcPct val="0"/>
              </a:spcBef>
              <a:buClr>
                <a:srgbClr val="FF0000"/>
              </a:buClr>
            </a:pPr>
            <a:r>
              <a:rPr lang="en-US" altLang="en-US" sz="1800" smtClean="0"/>
              <a:t>Abnormal traffic detection</a:t>
            </a:r>
          </a:p>
          <a:p>
            <a:pPr lvl="2">
              <a:spcBef>
                <a:spcPct val="0"/>
              </a:spcBef>
              <a:buClr>
                <a:srgbClr val="FF0000"/>
              </a:buClr>
            </a:pPr>
            <a:r>
              <a:rPr lang="en-US" altLang="en-US" sz="1800" smtClean="0"/>
              <a:t>Botnet mitigation</a:t>
            </a:r>
          </a:p>
          <a:p>
            <a:pPr lvl="2">
              <a:spcBef>
                <a:spcPct val="0"/>
              </a:spcBef>
              <a:buClr>
                <a:srgbClr val="FF0000"/>
              </a:buClr>
            </a:pPr>
            <a:r>
              <a:rPr lang="en-US" altLang="en-US" sz="1800" smtClean="0"/>
              <a:t>Attack source attribution (including traceback)</a:t>
            </a:r>
          </a:p>
          <a:p>
            <a:pPr>
              <a:spcBef>
                <a:spcPct val="0"/>
              </a:spcBef>
              <a:buClr>
                <a:srgbClr val="FF0000"/>
              </a:buClr>
            </a:pPr>
            <a:r>
              <a:rPr lang="en-US" altLang="en-US" sz="2400" smtClean="0"/>
              <a:t>Extensive relationships with many external bodies</a:t>
            </a:r>
          </a:p>
          <a:p>
            <a:pPr>
              <a:spcBef>
                <a:spcPct val="0"/>
              </a:spcBef>
              <a:buClr>
                <a:srgbClr val="FF0000"/>
              </a:buClr>
            </a:pPr>
            <a:r>
              <a:rPr lang="en-US" altLang="en-US" sz="2400" smtClean="0">
                <a:ea typeface="맑은 고딕" panose="020B0503020000020004" pitchFamily="34" charset="-127"/>
                <a:cs typeface="Times New Roman" panose="02020603050405020304" pitchFamily="18" charset="0"/>
              </a:rPr>
              <a:t>Rapporteur: Youki KADOBAYASHI</a:t>
            </a:r>
          </a:p>
        </p:txBody>
      </p:sp>
      <p:sp>
        <p:nvSpPr>
          <p:cNvPr id="47108"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Arial" panose="020B0604020202020204" pitchFamily="34" charset="0"/>
              <a:buNone/>
            </a:pPr>
            <a:fld id="{11806CB5-DD2E-4999-BEC7-D6DACABDB20C}" type="slidenum">
              <a:rPr lang="en-US" altLang="en-US" sz="1200" smtClean="0">
                <a:solidFill>
                  <a:srgbClr val="898989"/>
                </a:solidFill>
              </a:rPr>
              <a:pPr>
                <a:spcBef>
                  <a:spcPct val="0"/>
                </a:spcBef>
                <a:buFont typeface="Arial" panose="020B0604020202020204" pitchFamily="34" charset="0"/>
                <a:buNone/>
              </a:pPr>
              <a:t>30</a:t>
            </a:fld>
            <a:r>
              <a:rPr lang="en-US" altLang="en-US" sz="1200" dirty="0" smtClean="0">
                <a:solidFill>
                  <a:srgbClr val="898989"/>
                </a:solidFill>
              </a:rPr>
              <a:t>/94</a:t>
            </a:r>
            <a:endParaRPr lang="en-US" altLang="en-US" sz="1200" dirty="0" smtClean="0">
              <a:solidFill>
                <a:srgbClr val="898989"/>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0" y="0"/>
            <a:ext cx="9144000" cy="1052513"/>
          </a:xfrm>
        </p:spPr>
        <p:txBody>
          <a:bodyPr/>
          <a:lstStyle/>
          <a:p>
            <a:r>
              <a:rPr lang="en-US" altLang="en-US" sz="2800" b="1" smtClean="0"/>
              <a:t>Question 4/17 (cnt’d)</a:t>
            </a:r>
            <a:br>
              <a:rPr lang="en-US" altLang="en-US" sz="2800" b="1" smtClean="0"/>
            </a:br>
            <a:r>
              <a:rPr lang="en-US" altLang="en-US" sz="2800" b="1" smtClean="0"/>
              <a:t>Cybersecurity</a:t>
            </a:r>
          </a:p>
        </p:txBody>
      </p:sp>
      <p:sp>
        <p:nvSpPr>
          <p:cNvPr id="48131" name="Content Placeholder 2"/>
          <p:cNvSpPr>
            <a:spLocks noGrp="1"/>
          </p:cNvSpPr>
          <p:nvPr>
            <p:ph idx="1"/>
          </p:nvPr>
        </p:nvSpPr>
        <p:spPr>
          <a:xfrm>
            <a:off x="457200" y="1052513"/>
            <a:ext cx="8578850" cy="5689600"/>
          </a:xfrm>
        </p:spPr>
        <p:txBody>
          <a:bodyPr/>
          <a:lstStyle/>
          <a:p>
            <a:pPr>
              <a:spcBef>
                <a:spcPts val="200"/>
              </a:spcBef>
              <a:buClr>
                <a:srgbClr val="FF0000"/>
              </a:buClr>
              <a:buFont typeface="Wingdings" panose="05000000000000000000" pitchFamily="2" charset="2"/>
              <a:buChar char="§"/>
            </a:pPr>
            <a:r>
              <a:rPr lang="en-US" altLang="en-US" sz="2400" smtClean="0"/>
              <a:t>16 Recommendations and 3 Supplements approved in last study period</a:t>
            </a:r>
          </a:p>
          <a:p>
            <a:pPr>
              <a:spcBef>
                <a:spcPts val="200"/>
              </a:spcBef>
              <a:buClr>
                <a:srgbClr val="FF0000"/>
              </a:buClr>
              <a:buFont typeface="Wingdings" panose="05000000000000000000" pitchFamily="2" charset="2"/>
              <a:buChar char="§"/>
            </a:pPr>
            <a:r>
              <a:rPr lang="en-US" altLang="en-US" sz="2400" smtClean="0"/>
              <a:t>10 Recommendations and 3 Supplements approved in this study period</a:t>
            </a:r>
          </a:p>
          <a:p>
            <a:pPr>
              <a:spcBef>
                <a:spcPts val="200"/>
              </a:spcBef>
              <a:buClr>
                <a:srgbClr val="FF0000"/>
              </a:buClr>
              <a:buFont typeface="Wingdings" panose="05000000000000000000" pitchFamily="2" charset="2"/>
              <a:buChar char="§"/>
            </a:pPr>
            <a:endParaRPr lang="en-US" altLang="en-US" sz="2400" smtClean="0"/>
          </a:p>
          <a:p>
            <a:pPr>
              <a:spcBef>
                <a:spcPts val="200"/>
              </a:spcBef>
              <a:buClr>
                <a:srgbClr val="FF0000"/>
              </a:buClr>
              <a:buFont typeface="Wingdings" panose="05000000000000000000" pitchFamily="2" charset="2"/>
              <a:buChar char="§"/>
            </a:pPr>
            <a:r>
              <a:rPr lang="en-US" altLang="en-US" sz="2400" smtClean="0"/>
              <a:t>Recommendation in TAP approval process</a:t>
            </a:r>
          </a:p>
          <a:p>
            <a:pPr lvl="1">
              <a:lnSpc>
                <a:spcPts val="1900"/>
              </a:lnSpc>
              <a:spcBef>
                <a:spcPts val="200"/>
              </a:spcBef>
              <a:buClr>
                <a:srgbClr val="FF0000"/>
              </a:buClr>
              <a:buFont typeface="Arial" panose="020B0604020202020204" pitchFamily="34" charset="0"/>
              <a:buChar char="•"/>
            </a:pPr>
            <a:endParaRPr lang="en-GB" altLang="en-US" sz="2000" smtClean="0">
              <a:ea typeface="맑은 고딕" panose="020B0503020000020004" pitchFamily="34" charset="-127"/>
            </a:endParaRPr>
          </a:p>
          <a:p>
            <a:pPr lvl="1">
              <a:lnSpc>
                <a:spcPts val="1900"/>
              </a:lnSpc>
              <a:spcBef>
                <a:spcPts val="200"/>
              </a:spcBef>
              <a:buClr>
                <a:srgbClr val="FF0000"/>
              </a:buClr>
              <a:buFont typeface="Arial" panose="020B0604020202020204" pitchFamily="34" charset="0"/>
              <a:buChar char="•"/>
            </a:pPr>
            <a:endParaRPr lang="en-US" altLang="en-US" sz="2000" smtClean="0"/>
          </a:p>
        </p:txBody>
      </p:sp>
      <p:sp>
        <p:nvSpPr>
          <p:cNvPr id="48132"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Arial" panose="020B0604020202020204" pitchFamily="34" charset="0"/>
              <a:buNone/>
            </a:pPr>
            <a:fld id="{0572F5E7-EDAD-4A04-9CBD-57AE22FC3194}" type="slidenum">
              <a:rPr lang="en-US" altLang="en-US" sz="1200" smtClean="0">
                <a:solidFill>
                  <a:srgbClr val="898989"/>
                </a:solidFill>
              </a:rPr>
              <a:pPr>
                <a:spcBef>
                  <a:spcPct val="0"/>
                </a:spcBef>
                <a:buFont typeface="Arial" panose="020B0604020202020204" pitchFamily="34" charset="0"/>
                <a:buNone/>
              </a:pPr>
              <a:t>31</a:t>
            </a:fld>
            <a:r>
              <a:rPr lang="en-US" altLang="en-US" sz="1200" dirty="0" smtClean="0">
                <a:solidFill>
                  <a:srgbClr val="898989"/>
                </a:solidFill>
              </a:rPr>
              <a:t>/94</a:t>
            </a:r>
            <a:endParaRPr lang="en-US" altLang="en-US" sz="1200" dirty="0" smtClean="0">
              <a:solidFill>
                <a:srgbClr val="898989"/>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0" y="0"/>
            <a:ext cx="9144000" cy="1052513"/>
          </a:xfrm>
        </p:spPr>
        <p:txBody>
          <a:bodyPr/>
          <a:lstStyle/>
          <a:p>
            <a:r>
              <a:rPr lang="en-US" altLang="en-US" sz="2800" b="1" smtClean="0"/>
              <a:t>Question 4/17 (cnt’d)</a:t>
            </a:r>
            <a:br>
              <a:rPr lang="en-US" altLang="en-US" sz="2800" b="1" smtClean="0"/>
            </a:br>
            <a:r>
              <a:rPr lang="en-US" altLang="en-US" sz="2800" b="1" smtClean="0"/>
              <a:t>Cybersecurity</a:t>
            </a:r>
          </a:p>
        </p:txBody>
      </p:sp>
      <p:sp>
        <p:nvSpPr>
          <p:cNvPr id="49155" name="Content Placeholder 2"/>
          <p:cNvSpPr>
            <a:spLocks noGrp="1"/>
          </p:cNvSpPr>
          <p:nvPr>
            <p:ph idx="1"/>
          </p:nvPr>
        </p:nvSpPr>
        <p:spPr>
          <a:xfrm>
            <a:off x="457200" y="1052513"/>
            <a:ext cx="8578850" cy="5689600"/>
          </a:xfrm>
        </p:spPr>
        <p:txBody>
          <a:bodyPr/>
          <a:lstStyle/>
          <a:p>
            <a:pPr>
              <a:spcBef>
                <a:spcPts val="200"/>
              </a:spcBef>
              <a:buClr>
                <a:srgbClr val="FF0000"/>
              </a:buClr>
              <a:buFont typeface="Wingdings" panose="05000000000000000000" pitchFamily="2" charset="2"/>
              <a:buChar char="§"/>
            </a:pPr>
            <a:r>
              <a:rPr lang="en-US" altLang="ko-KR" sz="2400" dirty="0" smtClean="0">
                <a:cs typeface="Times New Roman" panose="02020603050405020304" pitchFamily="18" charset="0"/>
              </a:rPr>
              <a:t>Recommendations on CYBEX currently under study include:</a:t>
            </a:r>
          </a:p>
          <a:p>
            <a:pPr lvl="1">
              <a:lnSpc>
                <a:spcPts val="1900"/>
              </a:lnSpc>
              <a:spcBef>
                <a:spcPts val="200"/>
              </a:spcBef>
              <a:buClr>
                <a:srgbClr val="FF0000"/>
              </a:buClr>
              <a:buFont typeface="Arial" panose="020B0604020202020204" pitchFamily="34" charset="0"/>
              <a:buChar char="•"/>
            </a:pPr>
            <a:r>
              <a:rPr lang="en-US" altLang="en-US" sz="2000" b="1" dirty="0" smtClean="0">
                <a:ea typeface="맑은 고딕" panose="020B0503020000020004" pitchFamily="34" charset="-127"/>
                <a:cs typeface="Times New Roman" panose="02020603050405020304" pitchFamily="18" charset="0"/>
              </a:rPr>
              <a:t>X.1500 Amd.7, </a:t>
            </a:r>
            <a:r>
              <a:rPr lang="en-US" altLang="en-US" sz="2000" dirty="0" smtClean="0">
                <a:ea typeface="맑은 고딕" panose="020B0503020000020004" pitchFamily="34" charset="-127"/>
                <a:cs typeface="Times New Roman" panose="02020603050405020304" pitchFamily="18" charset="0"/>
              </a:rPr>
              <a:t>Overview of cybersecurity information exchange –</a:t>
            </a:r>
            <a:br>
              <a:rPr lang="en-US" altLang="en-US" sz="2000" dirty="0" smtClean="0">
                <a:ea typeface="맑은 고딕" panose="020B0503020000020004" pitchFamily="34" charset="-127"/>
                <a:cs typeface="Times New Roman" panose="02020603050405020304" pitchFamily="18" charset="0"/>
              </a:rPr>
            </a:br>
            <a:r>
              <a:rPr lang="en-US" altLang="en-US" sz="2000" dirty="0" smtClean="0">
                <a:ea typeface="맑은 고딕" panose="020B0503020000020004" pitchFamily="34" charset="-127"/>
                <a:cs typeface="Times New Roman" panose="02020603050405020304" pitchFamily="18" charset="0"/>
              </a:rPr>
              <a:t>                             Amendment 7 - Revised structured cybersecurity</a:t>
            </a:r>
            <a:br>
              <a:rPr lang="en-US" altLang="en-US" sz="2000" dirty="0" smtClean="0">
                <a:ea typeface="맑은 고딕" panose="020B0503020000020004" pitchFamily="34" charset="-127"/>
                <a:cs typeface="Times New Roman" panose="02020603050405020304" pitchFamily="18" charset="0"/>
              </a:rPr>
            </a:br>
            <a:r>
              <a:rPr lang="en-US" altLang="en-US" sz="2000" dirty="0" smtClean="0">
                <a:ea typeface="맑은 고딕" panose="020B0503020000020004" pitchFamily="34" charset="-127"/>
                <a:cs typeface="Times New Roman" panose="02020603050405020304" pitchFamily="18" charset="0"/>
              </a:rPr>
              <a:t>                             information exchange techniques</a:t>
            </a:r>
          </a:p>
          <a:p>
            <a:pPr lvl="1">
              <a:lnSpc>
                <a:spcPts val="1900"/>
              </a:lnSpc>
              <a:spcBef>
                <a:spcPts val="200"/>
              </a:spcBef>
              <a:buClr>
                <a:srgbClr val="FF0000"/>
              </a:buClr>
              <a:buFont typeface="Arial" panose="020B0604020202020204" pitchFamily="34" charset="0"/>
              <a:buChar char="•"/>
            </a:pPr>
            <a:r>
              <a:rPr lang="en-US" altLang="en-US" sz="2000" b="1" dirty="0" smtClean="0">
                <a:ea typeface="맑은 고딕" panose="020B0503020000020004" pitchFamily="34" charset="-127"/>
                <a:cs typeface="Times New Roman" panose="02020603050405020304" pitchFamily="18" charset="0"/>
              </a:rPr>
              <a:t>X.1525 (</a:t>
            </a:r>
            <a:r>
              <a:rPr lang="en-US" altLang="en-US" sz="2000" b="1" dirty="0" err="1" smtClean="0">
                <a:ea typeface="맑은 고딕" panose="020B0503020000020004" pitchFamily="34" charset="-127"/>
                <a:cs typeface="Times New Roman" panose="02020603050405020304" pitchFamily="18" charset="0"/>
              </a:rPr>
              <a:t>X.cwss</a:t>
            </a:r>
            <a:r>
              <a:rPr lang="en-US" altLang="en-US" sz="2000" b="1" dirty="0" smtClean="0">
                <a:ea typeface="맑은 고딕" panose="020B0503020000020004" pitchFamily="34" charset="-127"/>
                <a:cs typeface="Times New Roman" panose="02020603050405020304" pitchFamily="18" charset="0"/>
              </a:rPr>
              <a:t>), </a:t>
            </a:r>
            <a:r>
              <a:rPr lang="en-US" altLang="en-US" sz="2000" dirty="0" smtClean="0">
                <a:ea typeface="맑은 고딕" panose="020B0503020000020004" pitchFamily="34" charset="-127"/>
                <a:cs typeface="Times New Roman" panose="02020603050405020304" pitchFamily="18" charset="0"/>
              </a:rPr>
              <a:t>Common weakness scoring system</a:t>
            </a:r>
          </a:p>
          <a:p>
            <a:pPr lvl="1">
              <a:lnSpc>
                <a:spcPts val="1900"/>
              </a:lnSpc>
              <a:spcBef>
                <a:spcPts val="200"/>
              </a:spcBef>
              <a:buClr>
                <a:srgbClr val="FF0000"/>
              </a:buClr>
              <a:buFont typeface="Arial" panose="020B0604020202020204" pitchFamily="34" charset="0"/>
              <a:buChar char="•"/>
            </a:pPr>
            <a:r>
              <a:rPr lang="en-GB" altLang="en-US" sz="2000" b="1" strike="sngStrike" dirty="0" err="1" smtClean="0">
                <a:ea typeface="맑은 고딕" panose="020B0503020000020004" pitchFamily="34" charset="-127"/>
                <a:cs typeface="Times New Roman" panose="02020603050405020304" pitchFamily="18" charset="0"/>
              </a:rPr>
              <a:t>X.cee</a:t>
            </a:r>
            <a:r>
              <a:rPr lang="en-GB" altLang="en-US" sz="2000" b="1" strike="sngStrike" dirty="0" smtClean="0">
                <a:ea typeface="맑은 고딕" panose="020B0503020000020004" pitchFamily="34" charset="-127"/>
                <a:cs typeface="Times New Roman" panose="02020603050405020304" pitchFamily="18" charset="0"/>
              </a:rPr>
              <a:t>, </a:t>
            </a:r>
            <a:r>
              <a:rPr lang="en-GB" altLang="en-US" sz="2000" strike="sngStrike" dirty="0" smtClean="0">
                <a:ea typeface="맑은 고딕" panose="020B0503020000020004" pitchFamily="34" charset="-127"/>
                <a:cs typeface="Times New Roman" panose="02020603050405020304" pitchFamily="18" charset="0"/>
              </a:rPr>
              <a:t>Common event expression</a:t>
            </a:r>
          </a:p>
          <a:p>
            <a:pPr lvl="1">
              <a:lnSpc>
                <a:spcPts val="1900"/>
              </a:lnSpc>
              <a:spcBef>
                <a:spcPts val="200"/>
              </a:spcBef>
              <a:buClr>
                <a:srgbClr val="FF0000"/>
              </a:buClr>
              <a:buFont typeface="Arial" panose="020B0604020202020204" pitchFamily="34" charset="0"/>
              <a:buChar char="•"/>
            </a:pPr>
            <a:r>
              <a:rPr lang="en-GB" altLang="en-US" sz="2000" b="1" strike="sngStrike" dirty="0" smtClean="0">
                <a:ea typeface="맑은 고딕" panose="020B0503020000020004" pitchFamily="34" charset="-127"/>
                <a:cs typeface="Times New Roman" panose="02020603050405020304" pitchFamily="18" charset="0"/>
              </a:rPr>
              <a:t>X.cee.1</a:t>
            </a:r>
            <a:r>
              <a:rPr lang="en-GB" altLang="en-US" sz="2000" strike="sngStrike" dirty="0" smtClean="0">
                <a:ea typeface="맑은 고딕" panose="020B0503020000020004" pitchFamily="34" charset="-127"/>
                <a:cs typeface="Times New Roman" panose="02020603050405020304" pitchFamily="18" charset="0"/>
              </a:rPr>
              <a:t>, CEE overview</a:t>
            </a:r>
          </a:p>
          <a:p>
            <a:pPr lvl="1">
              <a:lnSpc>
                <a:spcPts val="1900"/>
              </a:lnSpc>
              <a:spcBef>
                <a:spcPts val="200"/>
              </a:spcBef>
              <a:buClr>
                <a:srgbClr val="FF0000"/>
              </a:buClr>
              <a:buFont typeface="Arial" panose="020B0604020202020204" pitchFamily="34" charset="0"/>
              <a:buChar char="•"/>
            </a:pPr>
            <a:r>
              <a:rPr lang="en-GB" altLang="en-US" sz="2000" b="1" strike="sngStrike" dirty="0" smtClean="0">
                <a:ea typeface="맑은 고딕" panose="020B0503020000020004" pitchFamily="34" charset="-127"/>
                <a:cs typeface="Times New Roman" panose="02020603050405020304" pitchFamily="18" charset="0"/>
              </a:rPr>
              <a:t>X.cee.2, </a:t>
            </a:r>
            <a:r>
              <a:rPr lang="en-GB" altLang="en-US" sz="2000" strike="sngStrike" dirty="0" smtClean="0">
                <a:ea typeface="맑은 고딕" panose="020B0503020000020004" pitchFamily="34" charset="-127"/>
                <a:cs typeface="Times New Roman" panose="02020603050405020304" pitchFamily="18" charset="0"/>
              </a:rPr>
              <a:t>CEE profile</a:t>
            </a:r>
          </a:p>
          <a:p>
            <a:pPr lvl="1">
              <a:lnSpc>
                <a:spcPts val="1900"/>
              </a:lnSpc>
              <a:spcBef>
                <a:spcPts val="200"/>
              </a:spcBef>
              <a:buClr>
                <a:srgbClr val="FF0000"/>
              </a:buClr>
              <a:buFont typeface="Arial" panose="020B0604020202020204" pitchFamily="34" charset="0"/>
              <a:buChar char="•"/>
            </a:pPr>
            <a:r>
              <a:rPr lang="en-GB" altLang="en-US" sz="2000" b="1" strike="sngStrike" dirty="0" smtClean="0">
                <a:ea typeface="맑은 고딕" panose="020B0503020000020004" pitchFamily="34" charset="-127"/>
                <a:cs typeface="Times New Roman" panose="02020603050405020304" pitchFamily="18" charset="0"/>
              </a:rPr>
              <a:t>X.cee.3,</a:t>
            </a:r>
            <a:r>
              <a:rPr lang="en-GB" altLang="en-US" sz="2000" strike="sngStrike" dirty="0" smtClean="0">
                <a:ea typeface="맑은 고딕" panose="020B0503020000020004" pitchFamily="34" charset="-127"/>
                <a:cs typeface="Times New Roman" panose="02020603050405020304" pitchFamily="18" charset="0"/>
              </a:rPr>
              <a:t> </a:t>
            </a:r>
            <a:r>
              <a:rPr lang="en-US" altLang="en-US" sz="2000" strike="sngStrike" dirty="0" smtClean="0">
                <a:ea typeface="맑은 고딕" panose="020B0503020000020004" pitchFamily="34" charset="-127"/>
                <a:cs typeface="Times New Roman" panose="02020603050405020304" pitchFamily="18" charset="0"/>
              </a:rPr>
              <a:t>CEE common log syntax (CLS)</a:t>
            </a:r>
            <a:endParaRPr lang="en-GB" altLang="en-US" sz="2000" strike="sngStrike" dirty="0" smtClean="0">
              <a:ea typeface="맑은 고딕" panose="020B0503020000020004" pitchFamily="34" charset="-127"/>
              <a:cs typeface="Times New Roman" panose="02020603050405020304" pitchFamily="18" charset="0"/>
            </a:endParaRPr>
          </a:p>
          <a:p>
            <a:pPr lvl="1">
              <a:lnSpc>
                <a:spcPts val="1900"/>
              </a:lnSpc>
              <a:spcBef>
                <a:spcPts val="200"/>
              </a:spcBef>
              <a:buClr>
                <a:srgbClr val="FF0000"/>
              </a:buClr>
              <a:buFont typeface="Arial" panose="020B0604020202020204" pitchFamily="34" charset="0"/>
              <a:buChar char="•"/>
            </a:pPr>
            <a:r>
              <a:rPr lang="en-GB" altLang="en-US" sz="2000" b="1" strike="sngStrike" dirty="0" smtClean="0">
                <a:ea typeface="맑은 고딕" panose="020B0503020000020004" pitchFamily="34" charset="-127"/>
                <a:cs typeface="Times New Roman" panose="02020603050405020304" pitchFamily="18" charset="0"/>
              </a:rPr>
              <a:t>X.cee.4, </a:t>
            </a:r>
            <a:r>
              <a:rPr lang="en-GB" altLang="en-US" sz="2000" strike="sngStrike" dirty="0" smtClean="0">
                <a:ea typeface="맑은 고딕" panose="020B0503020000020004" pitchFamily="34" charset="-127"/>
                <a:cs typeface="Times New Roman" panose="02020603050405020304" pitchFamily="18" charset="0"/>
              </a:rPr>
              <a:t>CEE common log transport (CLT) requirements</a:t>
            </a:r>
          </a:p>
          <a:p>
            <a:pPr lvl="1">
              <a:lnSpc>
                <a:spcPts val="1900"/>
              </a:lnSpc>
              <a:spcBef>
                <a:spcPts val="200"/>
              </a:spcBef>
              <a:buClr>
                <a:srgbClr val="FF0000"/>
              </a:buClr>
              <a:buFont typeface="Arial" panose="020B0604020202020204" pitchFamily="34" charset="0"/>
              <a:buChar char="•"/>
            </a:pPr>
            <a:r>
              <a:rPr lang="en-GB" altLang="en-US" sz="2000" b="1" dirty="0" err="1" smtClean="0">
                <a:ea typeface="맑은 고딕" panose="020B0503020000020004" pitchFamily="34" charset="-127"/>
                <a:cs typeface="Times New Roman" panose="02020603050405020304" pitchFamily="18" charset="0"/>
              </a:rPr>
              <a:t>X.csmc</a:t>
            </a:r>
            <a:r>
              <a:rPr lang="en-GB" altLang="en-US" sz="2000" b="1" dirty="0" smtClean="0">
                <a:ea typeface="맑은 고딕" panose="020B0503020000020004" pitchFamily="34" charset="-127"/>
                <a:cs typeface="Times New Roman" panose="02020603050405020304" pitchFamily="18" charset="0"/>
              </a:rPr>
              <a:t>,</a:t>
            </a:r>
            <a:r>
              <a:rPr lang="en-GB" altLang="en-US" sz="2000" dirty="0" smtClean="0">
                <a:ea typeface="맑은 고딕" panose="020B0503020000020004" pitchFamily="34" charset="-127"/>
                <a:cs typeface="Times New Roman" panose="02020603050405020304" pitchFamily="18" charset="0"/>
              </a:rPr>
              <a:t> </a:t>
            </a:r>
            <a:r>
              <a:rPr lang="en-US" altLang="en-US" sz="2000" dirty="0" smtClean="0">
                <a:ea typeface="맑은 고딕" panose="020B0503020000020004" pitchFamily="34" charset="-127"/>
                <a:cs typeface="Times New Roman" panose="02020603050405020304" pitchFamily="18" charset="0"/>
              </a:rPr>
              <a:t>An iterative model for cybersecurity operation using CYBEX</a:t>
            </a:r>
            <a:br>
              <a:rPr lang="en-US" altLang="en-US" sz="2000" dirty="0" smtClean="0">
                <a:ea typeface="맑은 고딕" panose="020B0503020000020004" pitchFamily="34" charset="-127"/>
                <a:cs typeface="Times New Roman" panose="02020603050405020304" pitchFamily="18" charset="0"/>
              </a:rPr>
            </a:br>
            <a:r>
              <a:rPr lang="en-US" altLang="en-US" sz="2000" dirty="0" smtClean="0">
                <a:ea typeface="맑은 고딕" panose="020B0503020000020004" pitchFamily="34" charset="-127"/>
                <a:cs typeface="Times New Roman" panose="02020603050405020304" pitchFamily="18" charset="0"/>
              </a:rPr>
              <a:t>               techniques</a:t>
            </a:r>
          </a:p>
          <a:p>
            <a:pPr lvl="1">
              <a:lnSpc>
                <a:spcPts val="1900"/>
              </a:lnSpc>
              <a:spcBef>
                <a:spcPts val="200"/>
              </a:spcBef>
              <a:buClr>
                <a:srgbClr val="FF0000"/>
              </a:buClr>
              <a:buFont typeface="Arial" panose="020B0604020202020204" pitchFamily="34" charset="0"/>
              <a:buChar char="•"/>
            </a:pPr>
            <a:r>
              <a:rPr lang="en-GB" altLang="en-US" sz="2000" b="1" dirty="0" err="1" smtClean="0">
                <a:ea typeface="맑은 고딕" panose="020B0503020000020004" pitchFamily="34" charset="-127"/>
                <a:cs typeface="Times New Roman" panose="02020603050405020304" pitchFamily="18" charset="0"/>
              </a:rPr>
              <a:t>X.simef</a:t>
            </a:r>
            <a:r>
              <a:rPr lang="en-GB" altLang="en-US" sz="2000" b="1" dirty="0" smtClean="0">
                <a:ea typeface="맑은 고딕" panose="020B0503020000020004" pitchFamily="34" charset="-127"/>
                <a:cs typeface="Times New Roman" panose="02020603050405020304" pitchFamily="18" charset="0"/>
              </a:rPr>
              <a:t>, </a:t>
            </a:r>
            <a:r>
              <a:rPr lang="en-GB" altLang="en-US" sz="2000" dirty="0" smtClean="0">
                <a:ea typeface="맑은 고딕" panose="020B0503020000020004" pitchFamily="34" charset="-127"/>
                <a:cs typeface="Times New Roman" panose="02020603050405020304" pitchFamily="18" charset="0"/>
              </a:rPr>
              <a:t>Session information message exchange format (SIMEF)</a:t>
            </a:r>
          </a:p>
          <a:p>
            <a:pPr lvl="1">
              <a:lnSpc>
                <a:spcPts val="1900"/>
              </a:lnSpc>
              <a:spcBef>
                <a:spcPts val="200"/>
              </a:spcBef>
              <a:buClr>
                <a:srgbClr val="FF0000"/>
              </a:buClr>
              <a:buFont typeface="Arial" panose="020B0604020202020204" pitchFamily="34" charset="0"/>
              <a:buChar char="•"/>
            </a:pPr>
            <a:endParaRPr lang="en-US" altLang="en-US" sz="2000" dirty="0" smtClean="0">
              <a:ea typeface="맑은 고딕" panose="020B0503020000020004" pitchFamily="34" charset="-127"/>
              <a:cs typeface="Times New Roman" panose="02020603050405020304" pitchFamily="18" charset="0"/>
            </a:endParaRPr>
          </a:p>
          <a:p>
            <a:pPr>
              <a:spcBef>
                <a:spcPts val="200"/>
              </a:spcBef>
              <a:buClr>
                <a:srgbClr val="FF0000"/>
              </a:buClr>
              <a:buFont typeface="Wingdings" panose="05000000000000000000" pitchFamily="2" charset="2"/>
              <a:buChar char="§"/>
            </a:pPr>
            <a:r>
              <a:rPr lang="en-US" altLang="ko-KR" sz="2400" dirty="0" smtClean="0">
                <a:cs typeface="Times New Roman" panose="02020603050405020304" pitchFamily="18" charset="0"/>
              </a:rPr>
              <a:t>Recommendations (non-CYBEX) currently under study include:</a:t>
            </a:r>
          </a:p>
          <a:p>
            <a:pPr lvl="1">
              <a:lnSpc>
                <a:spcPts val="1900"/>
              </a:lnSpc>
              <a:spcBef>
                <a:spcPts val="200"/>
              </a:spcBef>
              <a:buClr>
                <a:srgbClr val="FF0000"/>
              </a:buClr>
              <a:buFont typeface="Arial" panose="020B0604020202020204" pitchFamily="34" charset="0"/>
              <a:buChar char="•"/>
            </a:pPr>
            <a:r>
              <a:rPr lang="en-US" altLang="en-US" sz="2000" b="1" dirty="0" err="1" smtClean="0">
                <a:ea typeface="맑은 고딕" panose="020B0503020000020004" pitchFamily="34" charset="-127"/>
                <a:cs typeface="Times New Roman" panose="02020603050405020304" pitchFamily="18" charset="0"/>
              </a:rPr>
              <a:t>X.cogent</a:t>
            </a:r>
            <a:r>
              <a:rPr lang="en-US" altLang="en-US" sz="2000" b="1" dirty="0" smtClean="0">
                <a:ea typeface="맑은 고딕" panose="020B0503020000020004" pitchFamily="34" charset="-127"/>
                <a:cs typeface="Times New Roman" panose="02020603050405020304" pitchFamily="18" charset="0"/>
              </a:rPr>
              <a:t>, </a:t>
            </a:r>
            <a:r>
              <a:rPr lang="en-US" altLang="en-US" sz="2000" dirty="0" smtClean="0">
                <a:ea typeface="맑은 고딕" panose="020B0503020000020004" pitchFamily="34" charset="-127"/>
                <a:cs typeface="Times New Roman" panose="02020603050405020304" pitchFamily="18" charset="0"/>
              </a:rPr>
              <a:t>Design considerations for improved end-user perception of trustworthiness indicators</a:t>
            </a:r>
          </a:p>
          <a:p>
            <a:pPr lvl="1">
              <a:lnSpc>
                <a:spcPts val="1900"/>
              </a:lnSpc>
              <a:spcBef>
                <a:spcPts val="200"/>
              </a:spcBef>
              <a:buClr>
                <a:srgbClr val="FF0000"/>
              </a:buClr>
              <a:buFont typeface="Arial" panose="020B0604020202020204" pitchFamily="34" charset="0"/>
              <a:buChar char="•"/>
            </a:pPr>
            <a:r>
              <a:rPr lang="en-US" altLang="en-US" sz="2000" b="1" dirty="0" err="1" smtClean="0">
                <a:ea typeface="맑은 고딕" panose="020B0503020000020004" pitchFamily="34" charset="-127"/>
                <a:cs typeface="Times New Roman" panose="02020603050405020304" pitchFamily="18" charset="0"/>
              </a:rPr>
              <a:t>X.sbb</a:t>
            </a:r>
            <a:r>
              <a:rPr lang="en-US" altLang="en-US" sz="2000" dirty="0" smtClean="0">
                <a:ea typeface="맑은 고딕" panose="020B0503020000020004" pitchFamily="34" charset="-127"/>
                <a:cs typeface="Times New Roman" panose="02020603050405020304" pitchFamily="18" charset="0"/>
              </a:rPr>
              <a:t>, Security capability requirements for countering smartphone-based botnets</a:t>
            </a:r>
            <a:endParaRPr lang="en-GB" altLang="en-US" sz="2000" dirty="0" smtClean="0">
              <a:ea typeface="맑은 고딕" panose="020B0503020000020004" pitchFamily="34" charset="-127"/>
              <a:cs typeface="Times New Roman" panose="02020603050405020304" pitchFamily="18" charset="0"/>
            </a:endParaRPr>
          </a:p>
        </p:txBody>
      </p:sp>
      <p:sp>
        <p:nvSpPr>
          <p:cNvPr id="49156"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Arial" panose="020B0604020202020204" pitchFamily="34" charset="0"/>
              <a:buNone/>
            </a:pPr>
            <a:fld id="{51CABCF5-438A-4D69-BB32-381CED7F6243}" type="slidenum">
              <a:rPr lang="en-US" altLang="en-US" sz="1200" smtClean="0">
                <a:solidFill>
                  <a:srgbClr val="898989"/>
                </a:solidFill>
              </a:rPr>
              <a:pPr>
                <a:spcBef>
                  <a:spcPct val="0"/>
                </a:spcBef>
                <a:buFont typeface="Arial" panose="020B0604020202020204" pitchFamily="34" charset="0"/>
                <a:buNone/>
              </a:pPr>
              <a:t>32</a:t>
            </a:fld>
            <a:r>
              <a:rPr lang="en-US" altLang="en-US" sz="1200" dirty="0" smtClean="0">
                <a:solidFill>
                  <a:srgbClr val="898989"/>
                </a:solidFill>
              </a:rPr>
              <a:t>/94</a:t>
            </a:r>
            <a:endParaRPr lang="en-US" altLang="en-US" sz="1200" dirty="0" smtClean="0">
              <a:solidFill>
                <a:srgbClr val="898989"/>
              </a:solidFill>
            </a:endParaRPr>
          </a:p>
        </p:txBody>
      </p:sp>
      <p:sp>
        <p:nvSpPr>
          <p:cNvPr id="49157" name="TextBox 8"/>
          <p:cNvSpPr txBox="1">
            <a:spLocks noChangeArrowheads="1"/>
          </p:cNvSpPr>
          <p:nvPr/>
        </p:nvSpPr>
        <p:spPr bwMode="auto">
          <a:xfrm>
            <a:off x="114300" y="1516063"/>
            <a:ext cx="800100" cy="400050"/>
          </a:xfrm>
          <a:prstGeom prst="rect">
            <a:avLst/>
          </a:prstGeom>
          <a:solidFill>
            <a:srgbClr val="FF0000"/>
          </a:solidFill>
          <a:ln w="9525">
            <a:solidFill>
              <a:schemeClr val="accent1"/>
            </a:solidFill>
            <a:miter lim="800000"/>
            <a:headEnd/>
            <a:tailEnd/>
          </a:ln>
        </p:spPr>
        <p:txBody>
          <a:bodyPr lIns="0" r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000">
                <a:solidFill>
                  <a:srgbClr val="FFFF00"/>
                </a:solidFill>
                <a:latin typeface="Arial" panose="020B0604020202020204" pitchFamily="34" charset="0"/>
              </a:rPr>
              <a:t>For agreement</a:t>
            </a:r>
          </a:p>
        </p:txBody>
      </p:sp>
      <p:sp>
        <p:nvSpPr>
          <p:cNvPr id="49158" name="TextBox 5"/>
          <p:cNvSpPr txBox="1">
            <a:spLocks noChangeArrowheads="1"/>
          </p:cNvSpPr>
          <p:nvPr/>
        </p:nvSpPr>
        <p:spPr bwMode="auto">
          <a:xfrm>
            <a:off x="123825" y="2209800"/>
            <a:ext cx="800100" cy="246063"/>
          </a:xfrm>
          <a:prstGeom prst="rect">
            <a:avLst/>
          </a:prstGeom>
          <a:solidFill>
            <a:srgbClr val="FF0000"/>
          </a:solidFill>
          <a:ln w="9525">
            <a:solidFill>
              <a:schemeClr val="accent1"/>
            </a:solidFill>
            <a:miter lim="800000"/>
            <a:headEnd/>
            <a:tailEnd/>
          </a:ln>
        </p:spPr>
        <p:txBody>
          <a:bodyPr lIns="0" r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000">
                <a:solidFill>
                  <a:srgbClr val="FFFF00"/>
                </a:solidFill>
                <a:latin typeface="Arial" panose="020B0604020202020204" pitchFamily="34" charset="0"/>
              </a:rPr>
              <a:t>For approval</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el 1"/>
          <p:cNvSpPr>
            <a:spLocks noGrp="1"/>
          </p:cNvSpPr>
          <p:nvPr>
            <p:ph type="title"/>
          </p:nvPr>
        </p:nvSpPr>
        <p:spPr>
          <a:xfrm>
            <a:off x="457200" y="304800"/>
            <a:ext cx="8229600" cy="884238"/>
          </a:xfrm>
        </p:spPr>
        <p:txBody>
          <a:bodyPr/>
          <a:lstStyle/>
          <a:p>
            <a:pPr eaLnBrk="1" hangingPunct="1"/>
            <a:r>
              <a:rPr lang="en-GB" altLang="en-US" sz="2800" b="1" smtClean="0"/>
              <a:t>Question </a:t>
            </a:r>
            <a:r>
              <a:rPr lang="en-GB" altLang="zh-CN" sz="2800" b="1" smtClean="0"/>
              <a:t>5</a:t>
            </a:r>
            <a:r>
              <a:rPr lang="en-GB" altLang="en-US" sz="2800" b="1" smtClean="0"/>
              <a:t>/17</a:t>
            </a:r>
            <a:br>
              <a:rPr lang="en-GB" altLang="en-US" sz="2800" b="1" smtClean="0"/>
            </a:br>
            <a:r>
              <a:rPr lang="en-GB" altLang="en-US" sz="2800" b="1" smtClean="0"/>
              <a:t>Countering spam by technical means</a:t>
            </a:r>
            <a:endParaRPr lang="de-DE" altLang="zh-CN" smtClean="0"/>
          </a:p>
        </p:txBody>
      </p:sp>
      <p:sp>
        <p:nvSpPr>
          <p:cNvPr id="50179" name="Inhaltsplatzhalter 2"/>
          <p:cNvSpPr>
            <a:spLocks noGrp="1"/>
          </p:cNvSpPr>
          <p:nvPr>
            <p:ph idx="1"/>
          </p:nvPr>
        </p:nvSpPr>
        <p:spPr>
          <a:xfrm>
            <a:off x="395288" y="1189038"/>
            <a:ext cx="8748712" cy="5408612"/>
          </a:xfrm>
        </p:spPr>
        <p:txBody>
          <a:bodyPr/>
          <a:lstStyle/>
          <a:p>
            <a:pPr eaLnBrk="1" hangingPunct="1">
              <a:buClr>
                <a:srgbClr val="FF0000"/>
              </a:buClr>
              <a:buFont typeface="Wingdings" panose="05000000000000000000" pitchFamily="2" charset="2"/>
              <a:buChar char="§"/>
            </a:pPr>
            <a:r>
              <a:rPr lang="en-US" altLang="zh-CN" sz="2000" smtClean="0"/>
              <a:t>Lead group in ITU-T on countering spam by technical means in support of WTSA-12 Resolution 52 (Countering and combating spam)</a:t>
            </a:r>
          </a:p>
          <a:p>
            <a:pPr eaLnBrk="1" hangingPunct="1">
              <a:spcBef>
                <a:spcPct val="0"/>
              </a:spcBef>
              <a:buClr>
                <a:srgbClr val="FF0000"/>
              </a:buClr>
              <a:buFont typeface="Wingdings" panose="05000000000000000000" pitchFamily="2" charset="2"/>
              <a:buChar char="§"/>
            </a:pPr>
            <a:r>
              <a:rPr lang="en-US" altLang="zh-CN" sz="2000" smtClean="0"/>
              <a:t>3 Recommendations and 4 Supplements approved in last study period </a:t>
            </a:r>
          </a:p>
          <a:p>
            <a:pPr eaLnBrk="1" hangingPunct="1">
              <a:spcBef>
                <a:spcPct val="0"/>
              </a:spcBef>
              <a:buClr>
                <a:srgbClr val="FF0000"/>
              </a:buClr>
              <a:buFont typeface="Wingdings" panose="05000000000000000000" pitchFamily="2" charset="2"/>
              <a:buChar char="§"/>
            </a:pPr>
            <a:r>
              <a:rPr lang="en-US" altLang="zh-CN" sz="2000" smtClean="0"/>
              <a:t>Recommendations currently under study include</a:t>
            </a:r>
            <a:br>
              <a:rPr lang="en-US" altLang="zh-CN" sz="2000" smtClean="0"/>
            </a:br>
            <a:r>
              <a:rPr lang="en-US" altLang="zh-CN" sz="2000" smtClean="0"/>
              <a:t>(see structure in next slide):</a:t>
            </a:r>
          </a:p>
          <a:p>
            <a:pPr lvl="1" eaLnBrk="1" hangingPunct="1">
              <a:spcBef>
                <a:spcPct val="0"/>
              </a:spcBef>
              <a:buClr>
                <a:srgbClr val="FF0000"/>
              </a:buClr>
              <a:buFont typeface="Arial" panose="020B0604020202020204" pitchFamily="34" charset="0"/>
              <a:buChar char="•"/>
            </a:pPr>
            <a:r>
              <a:rPr lang="en-US" altLang="zh-CN" sz="2000" b="1" smtClean="0"/>
              <a:t>X.cspim, </a:t>
            </a:r>
            <a:r>
              <a:rPr lang="en-US" altLang="en-US" sz="2000" smtClean="0"/>
              <a:t>Technical requirements for countering instant messaging spam (SPIM)</a:t>
            </a:r>
            <a:endParaRPr lang="en-US" altLang="zh-CN" sz="2000" smtClean="0"/>
          </a:p>
          <a:p>
            <a:pPr lvl="1" eaLnBrk="1" hangingPunct="1">
              <a:spcBef>
                <a:spcPct val="0"/>
              </a:spcBef>
              <a:buClr>
                <a:srgbClr val="FF0000"/>
              </a:buClr>
              <a:buFont typeface="Arial" panose="020B0604020202020204" pitchFamily="34" charset="0"/>
              <a:buChar char="•"/>
            </a:pPr>
            <a:r>
              <a:rPr lang="en-US" altLang="zh-CN" sz="2000" b="1" smtClean="0"/>
              <a:t>X.tfcmm, </a:t>
            </a:r>
            <a:r>
              <a:rPr lang="en-US" altLang="zh-CN" sz="2000" smtClean="0"/>
              <a:t>Technical framework for countering mobile messaging spam</a:t>
            </a:r>
          </a:p>
          <a:p>
            <a:pPr lvl="1" eaLnBrk="1" hangingPunct="1">
              <a:spcBef>
                <a:spcPct val="0"/>
              </a:spcBef>
              <a:buClr>
                <a:srgbClr val="FF0000"/>
              </a:buClr>
              <a:buFont typeface="Arial" panose="020B0604020202020204" pitchFamily="34" charset="0"/>
              <a:buChar char="•"/>
            </a:pPr>
            <a:r>
              <a:rPr lang="en-US" altLang="zh-CN" sz="2000" b="1" smtClean="0"/>
              <a:t>X.ticvs, </a:t>
            </a:r>
            <a:r>
              <a:rPr lang="en-US" altLang="zh-CN" sz="2000" smtClean="0"/>
              <a:t>Technologies involved in countering voice spam in</a:t>
            </a:r>
            <a:br>
              <a:rPr lang="en-US" altLang="zh-CN" sz="2000" smtClean="0"/>
            </a:br>
            <a:r>
              <a:rPr lang="en-US" altLang="zh-CN" sz="2000" smtClean="0"/>
              <a:t>               telecommunication organizations</a:t>
            </a:r>
          </a:p>
          <a:p>
            <a:pPr lvl="1" eaLnBrk="1" hangingPunct="1">
              <a:spcBef>
                <a:spcPct val="0"/>
              </a:spcBef>
              <a:buClr>
                <a:srgbClr val="FF0000"/>
              </a:buClr>
              <a:buFont typeface="Arial" panose="020B0604020202020204" pitchFamily="34" charset="0"/>
              <a:buChar char="•"/>
            </a:pPr>
            <a:r>
              <a:rPr lang="en-US" altLang="zh-CN" sz="2000" b="1" smtClean="0"/>
              <a:t>X.gcspi</a:t>
            </a:r>
            <a:r>
              <a:rPr lang="en-US" altLang="zh-CN" sz="2000" smtClean="0"/>
              <a:t>, Supplement to ITU-T X.1242 – Guideline for countermeasures</a:t>
            </a:r>
            <a:br>
              <a:rPr lang="en-US" altLang="zh-CN" sz="2000" smtClean="0"/>
            </a:br>
            <a:r>
              <a:rPr lang="en-US" altLang="zh-CN" sz="2000" smtClean="0"/>
              <a:t>              against short message service (SMS) phishing incidents</a:t>
            </a:r>
          </a:p>
          <a:p>
            <a:pPr lvl="1" eaLnBrk="1" hangingPunct="1">
              <a:spcBef>
                <a:spcPct val="0"/>
              </a:spcBef>
              <a:buClr>
                <a:srgbClr val="FF0000"/>
              </a:buClr>
              <a:buFont typeface="Arial" panose="020B0604020202020204" pitchFamily="34" charset="0"/>
              <a:buChar char="•"/>
            </a:pPr>
            <a:r>
              <a:rPr lang="en-US" altLang="zh-CN" sz="2000" b="1" smtClean="0"/>
              <a:t>X.ticsc</a:t>
            </a:r>
            <a:r>
              <a:rPr lang="en-US" altLang="zh-CN" sz="2000" smtClean="0"/>
              <a:t>, Supplement to ITU-T X.1245 – Technical measures and mechanism</a:t>
            </a:r>
            <a:br>
              <a:rPr lang="en-US" altLang="zh-CN" sz="2000" smtClean="0"/>
            </a:br>
            <a:r>
              <a:rPr lang="en-US" altLang="zh-CN" sz="2000" smtClean="0"/>
              <a:t>              on countering the spoofed call in the visited network of VoLTE</a:t>
            </a:r>
          </a:p>
          <a:p>
            <a:pPr eaLnBrk="1" hangingPunct="1">
              <a:spcBef>
                <a:spcPct val="0"/>
              </a:spcBef>
              <a:buClr>
                <a:srgbClr val="FF0000"/>
              </a:buClr>
              <a:buFont typeface="Wingdings" panose="05000000000000000000" pitchFamily="2" charset="2"/>
              <a:buChar char="§"/>
            </a:pPr>
            <a:r>
              <a:rPr lang="en-US" altLang="zh-CN" sz="2000" smtClean="0"/>
              <a:t>Effective cooperation with ITU-D, IETF, ISO/IEC JTC 1, 3GPP, OECD, MAAWG, ENISA and other organizations </a:t>
            </a:r>
            <a:endParaRPr lang="en-US" altLang="en-US" sz="2000" smtClean="0"/>
          </a:p>
          <a:p>
            <a:pPr eaLnBrk="1" hangingPunct="1">
              <a:buClr>
                <a:srgbClr val="FF0000"/>
              </a:buClr>
              <a:buFont typeface="Wingdings" panose="05000000000000000000" pitchFamily="2" charset="2"/>
              <a:buChar char="§"/>
            </a:pPr>
            <a:r>
              <a:rPr lang="en-US" altLang="en-US" sz="2000" smtClean="0"/>
              <a:t>Rapporteur: </a:t>
            </a:r>
            <a:r>
              <a:rPr lang="en-US" altLang="zh-CN" sz="2000" smtClean="0"/>
              <a:t>Hongwei LUO</a:t>
            </a:r>
            <a:endParaRPr lang="en-US" altLang="en-US" sz="2000" smtClean="0"/>
          </a:p>
        </p:txBody>
      </p:sp>
      <p:sp>
        <p:nvSpPr>
          <p:cNvPr id="50180"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Arial" panose="020B0604020202020204" pitchFamily="34" charset="0"/>
              <a:buNone/>
            </a:pPr>
            <a:fld id="{C923CA4D-4A87-40B9-BC61-B5BA8D6451F3}" type="slidenum">
              <a:rPr lang="en-US" altLang="en-US" sz="1200" smtClean="0">
                <a:solidFill>
                  <a:srgbClr val="898989"/>
                </a:solidFill>
              </a:rPr>
              <a:pPr>
                <a:spcBef>
                  <a:spcPct val="0"/>
                </a:spcBef>
                <a:buFont typeface="Arial" panose="020B0604020202020204" pitchFamily="34" charset="0"/>
                <a:buNone/>
              </a:pPr>
              <a:t>33</a:t>
            </a:fld>
            <a:r>
              <a:rPr lang="en-US" altLang="en-US" sz="1200" dirty="0" smtClean="0">
                <a:solidFill>
                  <a:srgbClr val="898989"/>
                </a:solidFill>
              </a:rPr>
              <a:t>/94</a:t>
            </a:r>
            <a:endParaRPr lang="en-US" altLang="en-US" sz="1200" dirty="0" smtClean="0">
              <a:solidFill>
                <a:srgbClr val="898989"/>
              </a:solidFill>
            </a:endParaRPr>
          </a:p>
        </p:txBody>
      </p:sp>
      <p:sp>
        <p:nvSpPr>
          <p:cNvPr id="50181" name="TextBox 2"/>
          <p:cNvSpPr txBox="1">
            <a:spLocks noChangeArrowheads="1"/>
          </p:cNvSpPr>
          <p:nvPr/>
        </p:nvSpPr>
        <p:spPr bwMode="auto">
          <a:xfrm>
            <a:off x="28575" y="3759200"/>
            <a:ext cx="857250" cy="247650"/>
          </a:xfrm>
          <a:prstGeom prst="rect">
            <a:avLst/>
          </a:prstGeom>
          <a:solidFill>
            <a:srgbClr val="FFFF00"/>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000">
                <a:solidFill>
                  <a:srgbClr val="FF0000"/>
                </a:solidFill>
                <a:latin typeface="Arial" panose="020B0604020202020204" pitchFamily="34" charset="0"/>
              </a:rPr>
              <a:t>For determ</a:t>
            </a:r>
            <a:endParaRPr lang="en-US" altLang="en-US" sz="1000">
              <a:latin typeface="Arial" panose="020B0604020202020204"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0" y="188913"/>
            <a:ext cx="9144000" cy="954087"/>
          </a:xfrm>
        </p:spPr>
        <p:txBody>
          <a:bodyPr/>
          <a:lstStyle/>
          <a:p>
            <a:r>
              <a:rPr lang="en-GB" altLang="en-US" sz="2800" b="1" smtClean="0"/>
              <a:t>Question </a:t>
            </a:r>
            <a:r>
              <a:rPr lang="en-GB" altLang="zh-CN" sz="2800" b="1" smtClean="0"/>
              <a:t>5</a:t>
            </a:r>
            <a:r>
              <a:rPr lang="en-GB" altLang="en-US" sz="2800" b="1" smtClean="0"/>
              <a:t>/17 (cnt’d)</a:t>
            </a:r>
            <a:br>
              <a:rPr lang="en-GB" altLang="en-US" sz="2800" b="1" smtClean="0"/>
            </a:br>
            <a:r>
              <a:rPr lang="en-GB" altLang="en-US" sz="2800" b="1" smtClean="0"/>
              <a:t>Countering spam by technical means</a:t>
            </a:r>
            <a:endParaRPr lang="en-US" altLang="en-US" sz="2800" b="1" smtClean="0"/>
          </a:p>
        </p:txBody>
      </p:sp>
      <p:sp>
        <p:nvSpPr>
          <p:cNvPr id="51204" name="Slide Number Placeholder 1"/>
          <p:cNvSpPr txBox="1">
            <a:spLocks/>
          </p:cNvSpPr>
          <p:nvPr/>
        </p:nvSpPr>
        <p:spPr bwMode="auto">
          <a:xfrm>
            <a:off x="6850063" y="6423048"/>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 typeface="Arial" panose="020B0604020202020204" pitchFamily="34" charset="0"/>
              <a:buNone/>
            </a:pPr>
            <a:fld id="{32F06B51-AC14-4BD8-A97F-261A063773E6}" type="slidenum">
              <a:rPr lang="en-US" altLang="en-US" sz="1200" b="1" smtClean="0">
                <a:solidFill>
                  <a:srgbClr val="898989"/>
                </a:solidFill>
              </a:rPr>
              <a:pPr algn="r" eaLnBrk="1" hangingPunct="1">
                <a:spcBef>
                  <a:spcPct val="0"/>
                </a:spcBef>
                <a:buFont typeface="Arial" panose="020B0604020202020204" pitchFamily="34" charset="0"/>
                <a:buNone/>
              </a:pPr>
              <a:t>34</a:t>
            </a:fld>
            <a:r>
              <a:rPr lang="en-US" altLang="en-US" sz="1200" b="1" dirty="0" smtClean="0">
                <a:solidFill>
                  <a:srgbClr val="898989"/>
                </a:solidFill>
              </a:rPr>
              <a:t>/94</a:t>
            </a:r>
            <a:endParaRPr lang="en-US" altLang="en-US" sz="1200" b="1" dirty="0">
              <a:solidFill>
                <a:srgbClr val="898989"/>
              </a:solidFill>
            </a:endParaRPr>
          </a:p>
        </p:txBody>
      </p:sp>
      <p:sp>
        <p:nvSpPr>
          <p:cNvPr id="51205" name="Text Box 58"/>
          <p:cNvSpPr txBox="1">
            <a:spLocks noChangeArrowheads="1"/>
          </p:cNvSpPr>
          <p:nvPr/>
        </p:nvSpPr>
        <p:spPr bwMode="auto">
          <a:xfrm>
            <a:off x="144463" y="1604963"/>
            <a:ext cx="1308100" cy="7683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BBE0E3"/>
                </a:solidFill>
              </a14:hiddenFill>
            </a:ext>
          </a:extLst>
        </p:spPr>
        <p:txBody>
          <a:bodyPr lIns="36000" rIns="36000"/>
          <a:lstStyle>
            <a:lvl1pPr>
              <a:spcBef>
                <a:spcPct val="20000"/>
              </a:spcBef>
              <a:buFont typeface="Arial" panose="020B0604020202020204" pitchFamily="34" charset="0"/>
              <a:buChar char="•"/>
              <a:tabLst>
                <a:tab pos="504825" algn="l"/>
                <a:tab pos="755650" algn="l"/>
                <a:tab pos="1008063" algn="l"/>
                <a:tab pos="1260475"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504825" algn="l"/>
                <a:tab pos="755650" algn="l"/>
                <a:tab pos="1008063" algn="l"/>
                <a:tab pos="1260475"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504825" algn="l"/>
                <a:tab pos="755650" algn="l"/>
                <a:tab pos="1008063" algn="l"/>
                <a:tab pos="1260475"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9pPr>
          </a:lstStyle>
          <a:p>
            <a:pPr algn="ctr">
              <a:spcBef>
                <a:spcPct val="0"/>
              </a:spcBef>
              <a:buFontTx/>
              <a:buNone/>
            </a:pPr>
            <a:r>
              <a:rPr lang="en-GB" altLang="zh-CN" sz="1000">
                <a:solidFill>
                  <a:srgbClr val="000000"/>
                </a:solidFill>
                <a:latin typeface="Times New Roman" panose="02020603050405020304" pitchFamily="18" charset="0"/>
                <a:ea typeface="MS Mincho" panose="02020609040205080304" pitchFamily="49" charset="-128"/>
              </a:rPr>
              <a:t>Technologies involved in countering e-mail spam</a:t>
            </a:r>
            <a:br>
              <a:rPr lang="en-GB" altLang="zh-CN" sz="1000">
                <a:solidFill>
                  <a:srgbClr val="000000"/>
                </a:solidFill>
                <a:latin typeface="Times New Roman" panose="02020603050405020304" pitchFamily="18" charset="0"/>
                <a:ea typeface="MS Mincho" panose="02020609040205080304" pitchFamily="49" charset="-128"/>
              </a:rPr>
            </a:br>
            <a:r>
              <a:rPr lang="en-GB" altLang="zh-CN" sz="1000">
                <a:solidFill>
                  <a:srgbClr val="000000"/>
                </a:solidFill>
                <a:latin typeface="Times New Roman" panose="02020603050405020304" pitchFamily="18" charset="0"/>
                <a:ea typeface="MS Mincho" panose="02020609040205080304" pitchFamily="49" charset="-128"/>
              </a:rPr>
              <a:t>(X.1240)</a:t>
            </a:r>
            <a:endParaRPr lang="en-GB" altLang="zh-CN" sz="1800">
              <a:latin typeface="Arial" panose="020B0604020202020204" pitchFamily="34" charset="0"/>
            </a:endParaRPr>
          </a:p>
        </p:txBody>
      </p:sp>
      <p:sp>
        <p:nvSpPr>
          <p:cNvPr id="51206" name="Text Box 59"/>
          <p:cNvSpPr txBox="1">
            <a:spLocks noChangeArrowheads="1"/>
          </p:cNvSpPr>
          <p:nvPr/>
        </p:nvSpPr>
        <p:spPr bwMode="auto">
          <a:xfrm>
            <a:off x="152400" y="2587625"/>
            <a:ext cx="1330325" cy="9048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BBE0E3"/>
                </a:solidFill>
              </a14:hiddenFill>
            </a:ext>
          </a:extLst>
        </p:spPr>
        <p:txBody>
          <a:bodyPr/>
          <a:lstStyle>
            <a:lvl1pPr>
              <a:spcBef>
                <a:spcPct val="20000"/>
              </a:spcBef>
              <a:buFont typeface="Arial" panose="020B0604020202020204" pitchFamily="34" charset="0"/>
              <a:buChar char="•"/>
              <a:tabLst>
                <a:tab pos="504825" algn="l"/>
                <a:tab pos="755650" algn="l"/>
                <a:tab pos="1008063" algn="l"/>
                <a:tab pos="1260475"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504825" algn="l"/>
                <a:tab pos="755650" algn="l"/>
                <a:tab pos="1008063" algn="l"/>
                <a:tab pos="1260475"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504825" algn="l"/>
                <a:tab pos="755650" algn="l"/>
                <a:tab pos="1008063" algn="l"/>
                <a:tab pos="1260475"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9pPr>
          </a:lstStyle>
          <a:p>
            <a:pPr algn="ctr">
              <a:spcBef>
                <a:spcPct val="0"/>
              </a:spcBef>
              <a:buFontTx/>
              <a:buNone/>
            </a:pPr>
            <a:r>
              <a:rPr lang="en-GB" altLang="zh-CN" sz="1000">
                <a:solidFill>
                  <a:srgbClr val="000000"/>
                </a:solidFill>
                <a:latin typeface="Times New Roman" panose="02020603050405020304" pitchFamily="18" charset="0"/>
                <a:ea typeface="MS Mincho" panose="02020609040205080304" pitchFamily="49" charset="-128"/>
              </a:rPr>
              <a:t>Technical framework for countering e-mail spam</a:t>
            </a:r>
            <a:br>
              <a:rPr lang="en-GB" altLang="zh-CN" sz="1000">
                <a:solidFill>
                  <a:srgbClr val="000000"/>
                </a:solidFill>
                <a:latin typeface="Times New Roman" panose="02020603050405020304" pitchFamily="18" charset="0"/>
                <a:ea typeface="MS Mincho" panose="02020609040205080304" pitchFamily="49" charset="-128"/>
              </a:rPr>
            </a:br>
            <a:r>
              <a:rPr lang="en-GB" altLang="zh-CN" sz="1000">
                <a:solidFill>
                  <a:srgbClr val="000000"/>
                </a:solidFill>
                <a:latin typeface="Times New Roman" panose="02020603050405020304" pitchFamily="18" charset="0"/>
                <a:ea typeface="MS Mincho" panose="02020609040205080304" pitchFamily="49" charset="-128"/>
              </a:rPr>
              <a:t>(X.1241)</a:t>
            </a:r>
            <a:endParaRPr lang="en-GB" altLang="zh-CN" sz="1800">
              <a:latin typeface="Arial" panose="020B0604020202020204" pitchFamily="34" charset="0"/>
            </a:endParaRPr>
          </a:p>
        </p:txBody>
      </p:sp>
      <p:sp>
        <p:nvSpPr>
          <p:cNvPr id="51207" name="Text Box 62"/>
          <p:cNvSpPr txBox="1">
            <a:spLocks noChangeArrowheads="1"/>
          </p:cNvSpPr>
          <p:nvPr/>
        </p:nvSpPr>
        <p:spPr bwMode="auto">
          <a:xfrm>
            <a:off x="1636713" y="2595563"/>
            <a:ext cx="3122612" cy="8969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BBE0E3"/>
                </a:solidFill>
              </a14:hiddenFill>
            </a:ext>
          </a:extLst>
        </p:spPr>
        <p:txBody>
          <a:bodyPr lIns="0" rIns="0"/>
          <a:lstStyle>
            <a:lvl1pPr>
              <a:spcBef>
                <a:spcPct val="20000"/>
              </a:spcBef>
              <a:buFont typeface="Arial" panose="020B0604020202020204" pitchFamily="34" charset="0"/>
              <a:buChar char="•"/>
              <a:tabLst>
                <a:tab pos="504825" algn="l"/>
                <a:tab pos="755650" algn="l"/>
                <a:tab pos="1008063" algn="l"/>
                <a:tab pos="1260475"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504825" algn="l"/>
                <a:tab pos="755650" algn="l"/>
                <a:tab pos="1008063" algn="l"/>
                <a:tab pos="1260475"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504825" algn="l"/>
                <a:tab pos="755650" algn="l"/>
                <a:tab pos="1008063" algn="l"/>
                <a:tab pos="1260475"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9pPr>
          </a:lstStyle>
          <a:p>
            <a:pPr algn="ctr">
              <a:spcBef>
                <a:spcPct val="0"/>
              </a:spcBef>
              <a:buFontTx/>
              <a:buNone/>
            </a:pPr>
            <a:r>
              <a:rPr lang="en-GB" altLang="zh-CN" sz="1000">
                <a:solidFill>
                  <a:srgbClr val="000000"/>
                </a:solidFill>
                <a:latin typeface="Times New Roman" panose="02020603050405020304" pitchFamily="18" charset="0"/>
                <a:ea typeface="MS Mincho" panose="02020609040205080304" pitchFamily="49" charset="-128"/>
              </a:rPr>
              <a:t>Framework for countering IP multimedia spam</a:t>
            </a:r>
            <a:br>
              <a:rPr lang="en-GB" altLang="zh-CN" sz="1000">
                <a:solidFill>
                  <a:srgbClr val="000000"/>
                </a:solidFill>
                <a:latin typeface="Times New Roman" panose="02020603050405020304" pitchFamily="18" charset="0"/>
                <a:ea typeface="MS Mincho" panose="02020609040205080304" pitchFamily="49" charset="-128"/>
              </a:rPr>
            </a:br>
            <a:r>
              <a:rPr lang="en-GB" altLang="zh-CN" sz="1000">
                <a:solidFill>
                  <a:srgbClr val="000000"/>
                </a:solidFill>
                <a:latin typeface="Times New Roman" panose="02020603050405020304" pitchFamily="18" charset="0"/>
                <a:ea typeface="MS Mincho" panose="02020609040205080304" pitchFamily="49" charset="-128"/>
              </a:rPr>
              <a:t>(X.1245)</a:t>
            </a:r>
            <a:endParaRPr lang="en-US" altLang="zh-CN" sz="800">
              <a:latin typeface="Arial" panose="020B0604020202020204" pitchFamily="34" charset="0"/>
            </a:endParaRPr>
          </a:p>
          <a:p>
            <a:pPr algn="ctr">
              <a:spcBef>
                <a:spcPct val="0"/>
              </a:spcBef>
              <a:buFontTx/>
              <a:buNone/>
            </a:pPr>
            <a:r>
              <a:rPr lang="en-GB" altLang="zh-CN" sz="1000">
                <a:solidFill>
                  <a:srgbClr val="000000"/>
                </a:solidFill>
                <a:latin typeface="Times New Roman" panose="02020603050405020304" pitchFamily="18" charset="0"/>
                <a:ea typeface="MS Mincho" panose="02020609040205080304" pitchFamily="49" charset="-128"/>
              </a:rPr>
              <a:t>Framework based on real-time blocking list (RBL) for countering VoIP spam</a:t>
            </a:r>
            <a:br>
              <a:rPr lang="en-GB" altLang="zh-CN" sz="1000">
                <a:solidFill>
                  <a:srgbClr val="000000"/>
                </a:solidFill>
                <a:latin typeface="Times New Roman" panose="02020603050405020304" pitchFamily="18" charset="0"/>
                <a:ea typeface="MS Mincho" panose="02020609040205080304" pitchFamily="49" charset="-128"/>
              </a:rPr>
            </a:br>
            <a:r>
              <a:rPr lang="en-GB" altLang="zh-CN" sz="1000">
                <a:solidFill>
                  <a:srgbClr val="000000"/>
                </a:solidFill>
                <a:latin typeface="Times New Roman" panose="02020603050405020304" pitchFamily="18" charset="0"/>
                <a:ea typeface="MS Mincho" panose="02020609040205080304" pitchFamily="49" charset="-128"/>
              </a:rPr>
              <a:t>(X-series Supplement 11 to ITU-T X.1245)</a:t>
            </a:r>
            <a:endParaRPr lang="en-GB" altLang="zh-CN" sz="1800">
              <a:latin typeface="Arial" panose="020B0604020202020204" pitchFamily="34" charset="0"/>
            </a:endParaRPr>
          </a:p>
        </p:txBody>
      </p:sp>
      <p:sp>
        <p:nvSpPr>
          <p:cNvPr id="51208" name="Text Box 63"/>
          <p:cNvSpPr txBox="1">
            <a:spLocks noChangeArrowheads="1"/>
          </p:cNvSpPr>
          <p:nvPr/>
        </p:nvSpPr>
        <p:spPr bwMode="auto">
          <a:xfrm>
            <a:off x="1614488" y="1604963"/>
            <a:ext cx="3144837" cy="7747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BBE0E3"/>
                </a:solidFill>
              </a14:hiddenFill>
            </a:ext>
          </a:extLst>
        </p:spPr>
        <p:txBody>
          <a:bodyPr/>
          <a:lstStyle>
            <a:lvl1pPr>
              <a:spcBef>
                <a:spcPct val="20000"/>
              </a:spcBef>
              <a:buFont typeface="Arial" panose="020B0604020202020204" pitchFamily="34" charset="0"/>
              <a:buChar char="•"/>
              <a:tabLst>
                <a:tab pos="504825" algn="l"/>
                <a:tab pos="755650" algn="l"/>
                <a:tab pos="1008063" algn="l"/>
                <a:tab pos="1260475"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504825" algn="l"/>
                <a:tab pos="755650" algn="l"/>
                <a:tab pos="1008063" algn="l"/>
                <a:tab pos="1260475"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504825" algn="l"/>
                <a:tab pos="755650" algn="l"/>
                <a:tab pos="1008063" algn="l"/>
                <a:tab pos="1260475"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9pPr>
          </a:lstStyle>
          <a:p>
            <a:pPr algn="ctr">
              <a:spcBef>
                <a:spcPct val="0"/>
              </a:spcBef>
              <a:buFontTx/>
              <a:buNone/>
            </a:pPr>
            <a:r>
              <a:rPr lang="en-GB" altLang="zh-CN" sz="1000">
                <a:solidFill>
                  <a:srgbClr val="000000"/>
                </a:solidFill>
                <a:latin typeface="Times New Roman" panose="02020603050405020304" pitchFamily="18" charset="0"/>
                <a:ea typeface="MS Mincho" panose="02020609040205080304" pitchFamily="49" charset="-128"/>
              </a:rPr>
              <a:t>Overall aspects of countering spam in IP-based multimedia applications</a:t>
            </a:r>
            <a:br>
              <a:rPr lang="en-GB" altLang="zh-CN" sz="1000">
                <a:solidFill>
                  <a:srgbClr val="000000"/>
                </a:solidFill>
                <a:latin typeface="Times New Roman" panose="02020603050405020304" pitchFamily="18" charset="0"/>
                <a:ea typeface="MS Mincho" panose="02020609040205080304" pitchFamily="49" charset="-128"/>
              </a:rPr>
            </a:br>
            <a:r>
              <a:rPr lang="en-GB" altLang="zh-CN" sz="1000">
                <a:solidFill>
                  <a:srgbClr val="000000"/>
                </a:solidFill>
                <a:latin typeface="Times New Roman" panose="02020603050405020304" pitchFamily="18" charset="0"/>
                <a:ea typeface="MS Mincho" panose="02020609040205080304" pitchFamily="49" charset="-128"/>
              </a:rPr>
              <a:t>(X.1244)</a:t>
            </a:r>
            <a:endParaRPr lang="en-GB" altLang="zh-CN" sz="1800">
              <a:latin typeface="Arial" panose="020B0604020202020204" pitchFamily="34" charset="0"/>
            </a:endParaRPr>
          </a:p>
        </p:txBody>
      </p:sp>
      <p:sp>
        <p:nvSpPr>
          <p:cNvPr id="51209" name="Text Box 69"/>
          <p:cNvSpPr txBox="1">
            <a:spLocks noChangeArrowheads="1"/>
          </p:cNvSpPr>
          <p:nvPr/>
        </p:nvSpPr>
        <p:spPr bwMode="auto">
          <a:xfrm>
            <a:off x="5003800" y="2587625"/>
            <a:ext cx="2160588" cy="9048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BBE0E3"/>
                </a:solidFill>
              </a14:hiddenFill>
            </a:ext>
          </a:extLst>
        </p:spPr>
        <p:txBody>
          <a:bodyPr/>
          <a:lstStyle>
            <a:lvl1pPr>
              <a:spcBef>
                <a:spcPct val="20000"/>
              </a:spcBef>
              <a:buFont typeface="Arial" panose="020B0604020202020204" pitchFamily="34" charset="0"/>
              <a:buChar char="•"/>
              <a:tabLst>
                <a:tab pos="504825" algn="l"/>
                <a:tab pos="755650" algn="l"/>
                <a:tab pos="1008063" algn="l"/>
                <a:tab pos="1260475"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504825" algn="l"/>
                <a:tab pos="755650" algn="l"/>
                <a:tab pos="1008063" algn="l"/>
                <a:tab pos="1260475"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504825" algn="l"/>
                <a:tab pos="755650" algn="l"/>
                <a:tab pos="1008063" algn="l"/>
                <a:tab pos="1260475"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9pPr>
          </a:lstStyle>
          <a:p>
            <a:pPr algn="ctr">
              <a:spcBef>
                <a:spcPct val="0"/>
              </a:spcBef>
              <a:buFontTx/>
              <a:buNone/>
            </a:pPr>
            <a:r>
              <a:rPr lang="en-GB" altLang="zh-CN" sz="1000">
                <a:solidFill>
                  <a:srgbClr val="000000"/>
                </a:solidFill>
                <a:latin typeface="Times New Roman" panose="02020603050405020304" pitchFamily="18" charset="0"/>
                <a:ea typeface="MS Mincho" panose="02020609040205080304" pitchFamily="49" charset="-128"/>
              </a:rPr>
              <a:t>Technical framework for countering mobile messaging spam</a:t>
            </a:r>
            <a:br>
              <a:rPr lang="en-GB" altLang="zh-CN" sz="1000">
                <a:solidFill>
                  <a:srgbClr val="000000"/>
                </a:solidFill>
                <a:latin typeface="Times New Roman" panose="02020603050405020304" pitchFamily="18" charset="0"/>
                <a:ea typeface="MS Mincho" panose="02020609040205080304" pitchFamily="49" charset="-128"/>
              </a:rPr>
            </a:br>
            <a:r>
              <a:rPr lang="en-GB" altLang="zh-CN" sz="1000">
                <a:solidFill>
                  <a:srgbClr val="000000"/>
                </a:solidFill>
                <a:latin typeface="Times New Roman" panose="02020603050405020304" pitchFamily="18" charset="0"/>
                <a:ea typeface="MS Mincho" panose="02020609040205080304" pitchFamily="49" charset="-128"/>
              </a:rPr>
              <a:t>(X.tfcmm)</a:t>
            </a:r>
            <a:endParaRPr lang="en-GB" altLang="zh-CN" sz="1800">
              <a:latin typeface="Arial" panose="020B0604020202020204" pitchFamily="34" charset="0"/>
            </a:endParaRPr>
          </a:p>
        </p:txBody>
      </p:sp>
      <p:sp>
        <p:nvSpPr>
          <p:cNvPr id="51210" name="Text Box 70"/>
          <p:cNvSpPr txBox="1">
            <a:spLocks noChangeArrowheads="1"/>
          </p:cNvSpPr>
          <p:nvPr/>
        </p:nvSpPr>
        <p:spPr bwMode="auto">
          <a:xfrm>
            <a:off x="5016500" y="1604963"/>
            <a:ext cx="2147888" cy="762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BBE0E3"/>
                </a:solidFill>
              </a14:hiddenFill>
            </a:ext>
          </a:extLst>
        </p:spPr>
        <p:txBody>
          <a:bodyPr lIns="0" rIns="0"/>
          <a:lstStyle>
            <a:lvl1pPr>
              <a:spcBef>
                <a:spcPct val="20000"/>
              </a:spcBef>
              <a:buFont typeface="Arial" panose="020B0604020202020204" pitchFamily="34" charset="0"/>
              <a:buChar char="•"/>
              <a:tabLst>
                <a:tab pos="504825" algn="l"/>
                <a:tab pos="755650" algn="l"/>
                <a:tab pos="1008063" algn="l"/>
                <a:tab pos="1260475"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504825" algn="l"/>
                <a:tab pos="755650" algn="l"/>
                <a:tab pos="1008063" algn="l"/>
                <a:tab pos="1260475"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504825" algn="l"/>
                <a:tab pos="755650" algn="l"/>
                <a:tab pos="1008063" algn="l"/>
                <a:tab pos="1260475"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9pPr>
          </a:lstStyle>
          <a:p>
            <a:pPr algn="ctr">
              <a:spcBef>
                <a:spcPct val="0"/>
              </a:spcBef>
              <a:buFontTx/>
              <a:buNone/>
            </a:pPr>
            <a:r>
              <a:rPr lang="en-GB" altLang="zh-CN" sz="1000">
                <a:solidFill>
                  <a:srgbClr val="000000"/>
                </a:solidFill>
                <a:latin typeface="Times New Roman" panose="02020603050405020304" pitchFamily="18" charset="0"/>
                <a:ea typeface="MS Mincho" panose="02020609040205080304" pitchFamily="49" charset="-128"/>
              </a:rPr>
              <a:t>Overall aspects of countering mobile messaging spam</a:t>
            </a:r>
            <a:br>
              <a:rPr lang="en-GB" altLang="zh-CN" sz="1000">
                <a:solidFill>
                  <a:srgbClr val="000000"/>
                </a:solidFill>
                <a:latin typeface="Times New Roman" panose="02020603050405020304" pitchFamily="18" charset="0"/>
                <a:ea typeface="MS Mincho" panose="02020609040205080304" pitchFamily="49" charset="-128"/>
              </a:rPr>
            </a:br>
            <a:r>
              <a:rPr lang="en-GB" altLang="zh-CN" sz="1000">
                <a:solidFill>
                  <a:srgbClr val="000000"/>
                </a:solidFill>
                <a:latin typeface="Times New Roman" panose="02020603050405020304" pitchFamily="18" charset="0"/>
                <a:ea typeface="MS Mincho" panose="02020609040205080304" pitchFamily="49" charset="-128"/>
              </a:rPr>
              <a:t>(X-series Supplement 12 to ITU-T X.1240)</a:t>
            </a:r>
            <a:endParaRPr lang="en-GB" altLang="zh-CN" sz="1800">
              <a:latin typeface="Arial" panose="020B0604020202020204" pitchFamily="34" charset="0"/>
            </a:endParaRPr>
          </a:p>
        </p:txBody>
      </p:sp>
      <p:sp>
        <p:nvSpPr>
          <p:cNvPr id="51211" name="Text Box 100"/>
          <p:cNvSpPr txBox="1">
            <a:spLocks noChangeArrowheads="1"/>
          </p:cNvSpPr>
          <p:nvPr/>
        </p:nvSpPr>
        <p:spPr bwMode="auto">
          <a:xfrm>
            <a:off x="7308850" y="2587625"/>
            <a:ext cx="1295400" cy="9048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BBE0E3"/>
                </a:solidFill>
              </a14:hiddenFill>
            </a:ext>
          </a:extLst>
        </p:spPr>
        <p:txBody>
          <a:bodyPr lIns="36000" rIns="36000"/>
          <a:lstStyle>
            <a:lvl1pPr>
              <a:spcBef>
                <a:spcPct val="20000"/>
              </a:spcBef>
              <a:buFont typeface="Arial" panose="020B0604020202020204" pitchFamily="34" charset="0"/>
              <a:buChar char="•"/>
              <a:tabLst>
                <a:tab pos="504825" algn="l"/>
                <a:tab pos="755650" algn="l"/>
                <a:tab pos="1008063" algn="l"/>
                <a:tab pos="1260475"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504825" algn="l"/>
                <a:tab pos="755650" algn="l"/>
                <a:tab pos="1008063" algn="l"/>
                <a:tab pos="1260475"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504825" algn="l"/>
                <a:tab pos="755650" algn="l"/>
                <a:tab pos="1008063" algn="l"/>
                <a:tab pos="1260475"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9pPr>
          </a:lstStyle>
          <a:p>
            <a:pPr algn="ctr">
              <a:spcBef>
                <a:spcPct val="0"/>
              </a:spcBef>
              <a:buFontTx/>
              <a:buNone/>
            </a:pPr>
            <a:r>
              <a:rPr lang="en-GB" altLang="en-US" sz="1000">
                <a:solidFill>
                  <a:srgbClr val="000000"/>
                </a:solidFill>
                <a:latin typeface="Times New Roman" panose="02020603050405020304" pitchFamily="18" charset="0"/>
                <a:ea typeface="MS Mincho" panose="02020609040205080304" pitchFamily="49" charset="-128"/>
              </a:rPr>
              <a:t>Technical requirements for countering instant messaging spam (SPIM)</a:t>
            </a:r>
            <a:br>
              <a:rPr lang="en-GB" altLang="en-US" sz="1000">
                <a:solidFill>
                  <a:srgbClr val="000000"/>
                </a:solidFill>
                <a:latin typeface="Times New Roman" panose="02020603050405020304" pitchFamily="18" charset="0"/>
                <a:ea typeface="MS Mincho" panose="02020609040205080304" pitchFamily="49" charset="-128"/>
              </a:rPr>
            </a:br>
            <a:r>
              <a:rPr lang="en-GB" altLang="en-US" sz="1000">
                <a:solidFill>
                  <a:srgbClr val="000000"/>
                </a:solidFill>
                <a:latin typeface="Times New Roman" panose="02020603050405020304" pitchFamily="18" charset="0"/>
                <a:ea typeface="MS Mincho" panose="02020609040205080304" pitchFamily="49" charset="-128"/>
              </a:rPr>
              <a:t>(X.cspim)</a:t>
            </a:r>
            <a:endParaRPr lang="en-GB" altLang="en-US" sz="1800">
              <a:latin typeface="Arial" panose="020B0604020202020204" pitchFamily="34" charset="0"/>
              <a:ea typeface="MS Mincho" panose="02020609040205080304" pitchFamily="49" charset="-128"/>
            </a:endParaRPr>
          </a:p>
        </p:txBody>
      </p:sp>
      <p:sp>
        <p:nvSpPr>
          <p:cNvPr id="51212" name="Text Box 98"/>
          <p:cNvSpPr txBox="1">
            <a:spLocks noChangeArrowheads="1"/>
          </p:cNvSpPr>
          <p:nvPr/>
        </p:nvSpPr>
        <p:spPr bwMode="auto">
          <a:xfrm>
            <a:off x="152400" y="3733800"/>
            <a:ext cx="1338263" cy="14938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BBE0E3"/>
                </a:solidFill>
              </a14:hiddenFill>
            </a:ext>
          </a:extLst>
        </p:spPr>
        <p:txBody>
          <a:bodyPr/>
          <a:lstStyle>
            <a:lvl1pPr>
              <a:spcBef>
                <a:spcPct val="20000"/>
              </a:spcBef>
              <a:buFont typeface="Arial" panose="020B0604020202020204" pitchFamily="34" charset="0"/>
              <a:buChar char="•"/>
              <a:tabLst>
                <a:tab pos="504825" algn="l"/>
                <a:tab pos="755650" algn="l"/>
                <a:tab pos="1008063" algn="l"/>
                <a:tab pos="1260475"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504825" algn="l"/>
                <a:tab pos="755650" algn="l"/>
                <a:tab pos="1008063" algn="l"/>
                <a:tab pos="1260475"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504825" algn="l"/>
                <a:tab pos="755650" algn="l"/>
                <a:tab pos="1008063" algn="l"/>
                <a:tab pos="1260475"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9pPr>
          </a:lstStyle>
          <a:p>
            <a:pPr algn="ctr">
              <a:spcBef>
                <a:spcPct val="0"/>
              </a:spcBef>
              <a:buFontTx/>
              <a:buNone/>
            </a:pPr>
            <a:r>
              <a:rPr lang="en-GB" altLang="en-US" sz="1000">
                <a:solidFill>
                  <a:srgbClr val="000000"/>
                </a:solidFill>
                <a:latin typeface="Times New Roman" panose="02020603050405020304" pitchFamily="18" charset="0"/>
                <a:ea typeface="MS Mincho" panose="02020609040205080304" pitchFamily="49" charset="-128"/>
              </a:rPr>
              <a:t>A practical reference model for countering e-mail spam using botnet information</a:t>
            </a:r>
            <a:br>
              <a:rPr lang="en-GB" altLang="en-US" sz="1000">
                <a:solidFill>
                  <a:srgbClr val="000000"/>
                </a:solidFill>
                <a:latin typeface="Times New Roman" panose="02020603050405020304" pitchFamily="18" charset="0"/>
                <a:ea typeface="MS Mincho" panose="02020609040205080304" pitchFamily="49" charset="-128"/>
              </a:rPr>
            </a:br>
            <a:r>
              <a:rPr lang="en-GB" altLang="en-US" sz="1000">
                <a:solidFill>
                  <a:srgbClr val="000000"/>
                </a:solidFill>
                <a:latin typeface="Times New Roman" panose="02020603050405020304" pitchFamily="18" charset="0"/>
                <a:ea typeface="MS Mincho" panose="02020609040205080304" pitchFamily="49" charset="-128"/>
              </a:rPr>
              <a:t>(X-series Supplement 14 to ITU-T X.1243)</a:t>
            </a:r>
            <a:endParaRPr lang="en-GB" altLang="en-US" sz="1800">
              <a:latin typeface="Arial" panose="020B0604020202020204" pitchFamily="34" charset="0"/>
              <a:ea typeface="MS Mincho" panose="02020609040205080304" pitchFamily="49" charset="-128"/>
            </a:endParaRPr>
          </a:p>
        </p:txBody>
      </p:sp>
      <p:sp>
        <p:nvSpPr>
          <p:cNvPr id="51213" name="Text Box 94"/>
          <p:cNvSpPr txBox="1">
            <a:spLocks noChangeArrowheads="1"/>
          </p:cNvSpPr>
          <p:nvPr/>
        </p:nvSpPr>
        <p:spPr bwMode="auto">
          <a:xfrm>
            <a:off x="1636713" y="3727450"/>
            <a:ext cx="3122612" cy="15001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BBE0E3"/>
                </a:solidFill>
              </a14:hiddenFill>
            </a:ext>
          </a:extLst>
        </p:spPr>
        <p:txBody>
          <a:bodyPr lIns="0" rIns="0"/>
          <a:lstStyle>
            <a:lvl1pPr>
              <a:spcBef>
                <a:spcPct val="20000"/>
              </a:spcBef>
              <a:buFont typeface="Arial" panose="020B0604020202020204" pitchFamily="34" charset="0"/>
              <a:buChar char="•"/>
              <a:tabLst>
                <a:tab pos="504825" algn="l"/>
                <a:tab pos="755650" algn="l"/>
                <a:tab pos="1008063" algn="l"/>
                <a:tab pos="1260475"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504825" algn="l"/>
                <a:tab pos="755650" algn="l"/>
                <a:tab pos="1008063" algn="l"/>
                <a:tab pos="1260475"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504825" algn="l"/>
                <a:tab pos="755650" algn="l"/>
                <a:tab pos="1008063" algn="l"/>
                <a:tab pos="1260475"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9pPr>
          </a:lstStyle>
          <a:p>
            <a:pPr algn="ctr">
              <a:spcBef>
                <a:spcPct val="0"/>
              </a:spcBef>
              <a:buFontTx/>
              <a:buNone/>
            </a:pPr>
            <a:r>
              <a:rPr lang="en-GB" altLang="en-US" sz="1000">
                <a:solidFill>
                  <a:srgbClr val="000000"/>
                </a:solidFill>
                <a:latin typeface="Times New Roman" panose="02020603050405020304" pitchFamily="18" charset="0"/>
                <a:ea typeface="MS Mincho" panose="02020609040205080304" pitchFamily="49" charset="-128"/>
              </a:rPr>
              <a:t>Technologies involved in countering voice spam in telecommunication organizations</a:t>
            </a:r>
            <a:br>
              <a:rPr lang="en-GB" altLang="en-US" sz="1000">
                <a:solidFill>
                  <a:srgbClr val="000000"/>
                </a:solidFill>
                <a:latin typeface="Times New Roman" panose="02020603050405020304" pitchFamily="18" charset="0"/>
                <a:ea typeface="MS Mincho" panose="02020609040205080304" pitchFamily="49" charset="-128"/>
              </a:rPr>
            </a:br>
            <a:r>
              <a:rPr lang="en-GB" altLang="en-US" sz="1000">
                <a:solidFill>
                  <a:srgbClr val="000000"/>
                </a:solidFill>
                <a:latin typeface="Times New Roman" panose="02020603050405020304" pitchFamily="18" charset="0"/>
                <a:ea typeface="MS Mincho" panose="02020609040205080304" pitchFamily="49" charset="-128"/>
              </a:rPr>
              <a:t>(X.ticvs)</a:t>
            </a:r>
            <a:endParaRPr lang="en-US" altLang="en-US" sz="800">
              <a:latin typeface="Arial" panose="020B0604020202020204" pitchFamily="34" charset="0"/>
              <a:ea typeface="MS Mincho" panose="02020609040205080304" pitchFamily="49" charset="-128"/>
            </a:endParaRPr>
          </a:p>
          <a:p>
            <a:pPr algn="ctr">
              <a:spcBef>
                <a:spcPct val="0"/>
              </a:spcBef>
              <a:buFontTx/>
              <a:buNone/>
            </a:pPr>
            <a:r>
              <a:rPr lang="en-GB" altLang="en-US" sz="1000">
                <a:solidFill>
                  <a:srgbClr val="000000"/>
                </a:solidFill>
                <a:latin typeface="Times New Roman" panose="02020603050405020304" pitchFamily="18" charset="0"/>
                <a:ea typeface="MS Mincho" panose="02020609040205080304" pitchFamily="49" charset="-128"/>
              </a:rPr>
              <a:t>Supplement to ITU-T X.1245, Technical measures and mechanism on countering the spoofed call in the visited network of VoLTE</a:t>
            </a:r>
            <a:br>
              <a:rPr lang="en-GB" altLang="en-US" sz="1000">
                <a:solidFill>
                  <a:srgbClr val="000000"/>
                </a:solidFill>
                <a:latin typeface="Times New Roman" panose="02020603050405020304" pitchFamily="18" charset="0"/>
                <a:ea typeface="MS Mincho" panose="02020609040205080304" pitchFamily="49" charset="-128"/>
              </a:rPr>
            </a:br>
            <a:r>
              <a:rPr lang="en-GB" altLang="en-US" sz="1000">
                <a:solidFill>
                  <a:srgbClr val="000000"/>
                </a:solidFill>
                <a:latin typeface="Times New Roman" panose="02020603050405020304" pitchFamily="18" charset="0"/>
                <a:ea typeface="MS Mincho" panose="02020609040205080304" pitchFamily="49" charset="-128"/>
              </a:rPr>
              <a:t>(X.ticsc)</a:t>
            </a:r>
            <a:endParaRPr lang="en-GB" altLang="en-US" sz="1800">
              <a:latin typeface="Arial" panose="020B0604020202020204" pitchFamily="34" charset="0"/>
              <a:ea typeface="MS Mincho" panose="02020609040205080304" pitchFamily="49" charset="-128"/>
            </a:endParaRPr>
          </a:p>
        </p:txBody>
      </p:sp>
      <p:sp>
        <p:nvSpPr>
          <p:cNvPr id="51214" name="Text Box 92"/>
          <p:cNvSpPr txBox="1">
            <a:spLocks noChangeArrowheads="1"/>
          </p:cNvSpPr>
          <p:nvPr/>
        </p:nvSpPr>
        <p:spPr bwMode="auto">
          <a:xfrm>
            <a:off x="5003800" y="3741738"/>
            <a:ext cx="2160588" cy="14859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BBE0E3"/>
                </a:solidFill>
              </a14:hiddenFill>
            </a:ext>
          </a:extLst>
        </p:spPr>
        <p:txBody>
          <a:bodyPr lIns="36000" rIns="36000"/>
          <a:lstStyle>
            <a:lvl1pPr>
              <a:spcBef>
                <a:spcPct val="20000"/>
              </a:spcBef>
              <a:buFont typeface="Arial" panose="020B0604020202020204" pitchFamily="34" charset="0"/>
              <a:buChar char="•"/>
              <a:tabLst>
                <a:tab pos="504825" algn="l"/>
                <a:tab pos="755650" algn="l"/>
                <a:tab pos="1008063" algn="l"/>
                <a:tab pos="1260475"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504825" algn="l"/>
                <a:tab pos="755650" algn="l"/>
                <a:tab pos="1008063" algn="l"/>
                <a:tab pos="1260475"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504825" algn="l"/>
                <a:tab pos="755650" algn="l"/>
                <a:tab pos="1008063" algn="l"/>
                <a:tab pos="1260475"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9pPr>
          </a:lstStyle>
          <a:p>
            <a:pPr algn="ctr">
              <a:spcBef>
                <a:spcPct val="0"/>
              </a:spcBef>
              <a:buFontTx/>
              <a:buNone/>
            </a:pPr>
            <a:r>
              <a:rPr lang="en-GB" altLang="en-US" sz="1000">
                <a:solidFill>
                  <a:srgbClr val="000000"/>
                </a:solidFill>
                <a:latin typeface="Times New Roman" panose="02020603050405020304" pitchFamily="18" charset="0"/>
                <a:ea typeface="MS Mincho" panose="02020609040205080304" pitchFamily="49" charset="-128"/>
              </a:rPr>
              <a:t>Short message service (SMS) spam filtering system based on user-specified rules</a:t>
            </a:r>
            <a:br>
              <a:rPr lang="en-GB" altLang="en-US" sz="1000">
                <a:solidFill>
                  <a:srgbClr val="000000"/>
                </a:solidFill>
                <a:latin typeface="Times New Roman" panose="02020603050405020304" pitchFamily="18" charset="0"/>
                <a:ea typeface="MS Mincho" panose="02020609040205080304" pitchFamily="49" charset="-128"/>
              </a:rPr>
            </a:br>
            <a:r>
              <a:rPr lang="en-GB" altLang="en-US" sz="1000">
                <a:solidFill>
                  <a:srgbClr val="000000"/>
                </a:solidFill>
                <a:latin typeface="Times New Roman" panose="02020603050405020304" pitchFamily="18" charset="0"/>
                <a:ea typeface="MS Mincho" panose="02020609040205080304" pitchFamily="49" charset="-128"/>
              </a:rPr>
              <a:t>(X.1242)</a:t>
            </a:r>
            <a:endParaRPr lang="en-US" altLang="en-US" sz="800">
              <a:latin typeface="Arial" panose="020B0604020202020204" pitchFamily="34" charset="0"/>
              <a:ea typeface="MS Mincho" panose="02020609040205080304" pitchFamily="49" charset="-128"/>
            </a:endParaRPr>
          </a:p>
          <a:p>
            <a:pPr algn="ctr">
              <a:spcBef>
                <a:spcPct val="0"/>
              </a:spcBef>
              <a:buFontTx/>
              <a:buNone/>
            </a:pPr>
            <a:r>
              <a:rPr lang="en-GB" altLang="en-US" sz="1000">
                <a:solidFill>
                  <a:srgbClr val="000000"/>
                </a:solidFill>
                <a:latin typeface="Times New Roman" panose="02020603050405020304" pitchFamily="18" charset="0"/>
                <a:ea typeface="MS Mincho" panose="02020609040205080304" pitchFamily="49" charset="-128"/>
              </a:rPr>
              <a:t>Supplement to ITU-T X.1242, Guideline for countermeasures against short message service (SMS) phishing incidents</a:t>
            </a:r>
            <a:br>
              <a:rPr lang="en-GB" altLang="en-US" sz="1000">
                <a:solidFill>
                  <a:srgbClr val="000000"/>
                </a:solidFill>
                <a:latin typeface="Times New Roman" panose="02020603050405020304" pitchFamily="18" charset="0"/>
                <a:ea typeface="MS Mincho" panose="02020609040205080304" pitchFamily="49" charset="-128"/>
              </a:rPr>
            </a:br>
            <a:r>
              <a:rPr lang="en-GB" altLang="en-US" sz="1000">
                <a:solidFill>
                  <a:srgbClr val="000000"/>
                </a:solidFill>
                <a:latin typeface="Times New Roman" panose="02020603050405020304" pitchFamily="18" charset="0"/>
                <a:ea typeface="MS Mincho" panose="02020609040205080304" pitchFamily="49" charset="-128"/>
              </a:rPr>
              <a:t>(X.gcspi)</a:t>
            </a:r>
            <a:endParaRPr lang="en-GB" altLang="en-US" sz="1800">
              <a:latin typeface="Arial" panose="020B0604020202020204" pitchFamily="34" charset="0"/>
              <a:ea typeface="MS Mincho" panose="02020609040205080304" pitchFamily="49" charset="-128"/>
            </a:endParaRPr>
          </a:p>
        </p:txBody>
      </p:sp>
      <p:sp>
        <p:nvSpPr>
          <p:cNvPr id="51215" name="Text Box 84"/>
          <p:cNvSpPr txBox="1">
            <a:spLocks noChangeArrowheads="1"/>
          </p:cNvSpPr>
          <p:nvPr/>
        </p:nvSpPr>
        <p:spPr bwMode="auto">
          <a:xfrm>
            <a:off x="152400" y="1046163"/>
            <a:ext cx="8451850" cy="4064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BBE0E3"/>
                </a:solidFill>
              </a14:hiddenFill>
            </a:ext>
          </a:extLst>
        </p:spPr>
        <p:txBody>
          <a:bodyPr/>
          <a:lstStyle>
            <a:lvl1pPr>
              <a:spcBef>
                <a:spcPct val="20000"/>
              </a:spcBef>
              <a:buFont typeface="Arial" panose="020B0604020202020204" pitchFamily="34" charset="0"/>
              <a:buChar char="•"/>
              <a:tabLst>
                <a:tab pos="504825" algn="l"/>
                <a:tab pos="755650" algn="l"/>
                <a:tab pos="1008063" algn="l"/>
                <a:tab pos="1260475"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504825" algn="l"/>
                <a:tab pos="755650" algn="l"/>
                <a:tab pos="1008063" algn="l"/>
                <a:tab pos="1260475"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504825" algn="l"/>
                <a:tab pos="755650" algn="l"/>
                <a:tab pos="1008063" algn="l"/>
                <a:tab pos="1260475"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9pPr>
          </a:lstStyle>
          <a:p>
            <a:pPr algn="ctr">
              <a:spcBef>
                <a:spcPct val="0"/>
              </a:spcBef>
              <a:buFontTx/>
              <a:buNone/>
            </a:pPr>
            <a:r>
              <a:rPr lang="en-GB" altLang="zh-CN" sz="1000">
                <a:solidFill>
                  <a:srgbClr val="000000"/>
                </a:solidFill>
                <a:latin typeface="Times New Roman" panose="02020603050405020304" pitchFamily="18" charset="0"/>
                <a:ea typeface="MS Mincho" panose="02020609040205080304" pitchFamily="49" charset="-128"/>
              </a:rPr>
              <a:t>Technical strategies on countering spam</a:t>
            </a:r>
            <a:br>
              <a:rPr lang="en-GB" altLang="zh-CN" sz="1000">
                <a:solidFill>
                  <a:srgbClr val="000000"/>
                </a:solidFill>
                <a:latin typeface="Times New Roman" panose="02020603050405020304" pitchFamily="18" charset="0"/>
                <a:ea typeface="MS Mincho" panose="02020609040205080304" pitchFamily="49" charset="-128"/>
              </a:rPr>
            </a:br>
            <a:r>
              <a:rPr lang="en-GB" altLang="zh-CN" sz="1000">
                <a:solidFill>
                  <a:srgbClr val="000000"/>
                </a:solidFill>
                <a:latin typeface="Times New Roman" panose="02020603050405020304" pitchFamily="18" charset="0"/>
                <a:ea typeface="MS Mincho" panose="02020609040205080304" pitchFamily="49" charset="-128"/>
              </a:rPr>
              <a:t>(X.1231)</a:t>
            </a:r>
            <a:endParaRPr lang="en-GB" altLang="zh-CN" sz="1800">
              <a:latin typeface="Arial" panose="020B0604020202020204" pitchFamily="34" charset="0"/>
            </a:endParaRPr>
          </a:p>
        </p:txBody>
      </p:sp>
      <p:sp>
        <p:nvSpPr>
          <p:cNvPr id="51216" name="Text Box 83"/>
          <p:cNvSpPr txBox="1">
            <a:spLocks noChangeArrowheads="1"/>
          </p:cNvSpPr>
          <p:nvPr/>
        </p:nvSpPr>
        <p:spPr bwMode="auto">
          <a:xfrm>
            <a:off x="161925" y="5435600"/>
            <a:ext cx="8461375" cy="4699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BBE0E3"/>
                </a:solidFill>
              </a14:hiddenFill>
            </a:ext>
          </a:extLst>
        </p:spPr>
        <p:txBody>
          <a:bodyPr/>
          <a:lstStyle>
            <a:lvl1pPr>
              <a:spcBef>
                <a:spcPct val="20000"/>
              </a:spcBef>
              <a:buFont typeface="Arial" panose="020B0604020202020204" pitchFamily="34" charset="0"/>
              <a:buChar char="•"/>
              <a:tabLst>
                <a:tab pos="504825" algn="l"/>
                <a:tab pos="755650" algn="l"/>
                <a:tab pos="1008063" algn="l"/>
                <a:tab pos="1260475"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504825" algn="l"/>
                <a:tab pos="755650" algn="l"/>
                <a:tab pos="1008063" algn="l"/>
                <a:tab pos="1260475"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504825" algn="l"/>
                <a:tab pos="755650" algn="l"/>
                <a:tab pos="1008063" algn="l"/>
                <a:tab pos="1260475"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9pPr>
          </a:lstStyle>
          <a:p>
            <a:pPr algn="ctr">
              <a:spcBef>
                <a:spcPct val="0"/>
              </a:spcBef>
              <a:buFontTx/>
              <a:buNone/>
            </a:pPr>
            <a:r>
              <a:rPr lang="en-GB" altLang="en-US" sz="1000">
                <a:solidFill>
                  <a:srgbClr val="000000"/>
                </a:solidFill>
                <a:latin typeface="Times New Roman" panose="02020603050405020304" pitchFamily="18" charset="0"/>
                <a:ea typeface="MS Mincho" panose="02020609040205080304" pitchFamily="49" charset="-128"/>
              </a:rPr>
              <a:t>Interactive gateway system</a:t>
            </a:r>
            <a:r>
              <a:rPr lang="en-GB" altLang="zh-CN" sz="1000">
                <a:solidFill>
                  <a:srgbClr val="000000"/>
                </a:solidFill>
                <a:latin typeface="Times New Roman" panose="02020603050405020304" pitchFamily="18" charset="0"/>
                <a:ea typeface="MS Mincho" panose="02020609040205080304" pitchFamily="49" charset="-128"/>
              </a:rPr>
              <a:t> for countering spam</a:t>
            </a:r>
            <a:br>
              <a:rPr lang="en-GB" altLang="zh-CN" sz="1000">
                <a:solidFill>
                  <a:srgbClr val="000000"/>
                </a:solidFill>
                <a:latin typeface="Times New Roman" panose="02020603050405020304" pitchFamily="18" charset="0"/>
                <a:ea typeface="MS Mincho" panose="02020609040205080304" pitchFamily="49" charset="-128"/>
              </a:rPr>
            </a:br>
            <a:r>
              <a:rPr lang="en-GB" altLang="zh-CN" sz="1000">
                <a:solidFill>
                  <a:srgbClr val="000000"/>
                </a:solidFill>
                <a:latin typeface="Times New Roman" panose="02020603050405020304" pitchFamily="18" charset="0"/>
                <a:ea typeface="MS Mincho" panose="02020609040205080304" pitchFamily="49" charset="-128"/>
              </a:rPr>
              <a:t>(X.1243)</a:t>
            </a:r>
            <a:endParaRPr lang="en-US" altLang="zh-CN" sz="800">
              <a:latin typeface="Arial" panose="020B0604020202020204" pitchFamily="34" charset="0"/>
            </a:endParaRPr>
          </a:p>
          <a:p>
            <a:pPr>
              <a:spcBef>
                <a:spcPct val="0"/>
              </a:spcBef>
              <a:buFontTx/>
              <a:buNone/>
            </a:pPr>
            <a:endParaRPr lang="en-US" altLang="zh-CN" sz="1800">
              <a:latin typeface="Arial" panose="020B0604020202020204" pitchFamily="34" charset="0"/>
            </a:endParaRPr>
          </a:p>
        </p:txBody>
      </p:sp>
      <p:sp>
        <p:nvSpPr>
          <p:cNvPr id="51217" name="Text Box 82"/>
          <p:cNvSpPr txBox="1">
            <a:spLocks noChangeArrowheads="1"/>
          </p:cNvSpPr>
          <p:nvPr/>
        </p:nvSpPr>
        <p:spPr bwMode="auto">
          <a:xfrm>
            <a:off x="161925" y="6069013"/>
            <a:ext cx="8453438" cy="4699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BBE0E3"/>
                </a:solidFill>
              </a14:hiddenFill>
            </a:ext>
          </a:extLst>
        </p:spPr>
        <p:txBody>
          <a:bodyPr/>
          <a:lstStyle>
            <a:lvl1pPr>
              <a:spcBef>
                <a:spcPct val="20000"/>
              </a:spcBef>
              <a:buFont typeface="Arial" panose="020B0604020202020204" pitchFamily="34" charset="0"/>
              <a:buChar char="•"/>
              <a:tabLst>
                <a:tab pos="504825" algn="l"/>
                <a:tab pos="755650" algn="l"/>
                <a:tab pos="1008063" algn="l"/>
                <a:tab pos="1260475"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504825" algn="l"/>
                <a:tab pos="755650" algn="l"/>
                <a:tab pos="1008063" algn="l"/>
                <a:tab pos="1260475"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504825" algn="l"/>
                <a:tab pos="755650" algn="l"/>
                <a:tab pos="1008063" algn="l"/>
                <a:tab pos="1260475"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9pPr>
          </a:lstStyle>
          <a:p>
            <a:pPr algn="ctr">
              <a:spcBef>
                <a:spcPct val="0"/>
              </a:spcBef>
              <a:buFontTx/>
              <a:buNone/>
            </a:pPr>
            <a:r>
              <a:rPr lang="en-GB" altLang="en-US" sz="1000">
                <a:solidFill>
                  <a:srgbClr val="000000"/>
                </a:solidFill>
                <a:latin typeface="Times New Roman" panose="02020603050405020304" pitchFamily="18" charset="0"/>
                <a:ea typeface="MS Mincho" panose="02020609040205080304" pitchFamily="49" charset="-128"/>
              </a:rPr>
              <a:t>Supplement on countering spam and associated threats</a:t>
            </a:r>
            <a:br>
              <a:rPr lang="en-GB" altLang="en-US" sz="1000">
                <a:solidFill>
                  <a:srgbClr val="000000"/>
                </a:solidFill>
                <a:latin typeface="Times New Roman" panose="02020603050405020304" pitchFamily="18" charset="0"/>
                <a:ea typeface="MS Mincho" panose="02020609040205080304" pitchFamily="49" charset="-128"/>
              </a:rPr>
            </a:br>
            <a:r>
              <a:rPr lang="en-GB" altLang="en-US" sz="1000">
                <a:solidFill>
                  <a:srgbClr val="000000"/>
                </a:solidFill>
                <a:latin typeface="Times New Roman" panose="02020603050405020304" pitchFamily="18" charset="0"/>
                <a:ea typeface="MS Mincho" panose="02020609040205080304" pitchFamily="49" charset="-128"/>
              </a:rPr>
              <a:t>(X-series Supplement 6 to ITU-T X.1240 series)</a:t>
            </a:r>
            <a:endParaRPr lang="en-US" altLang="en-US" sz="800">
              <a:latin typeface="Arial" panose="020B0604020202020204" pitchFamily="34" charset="0"/>
              <a:ea typeface="MS Mincho" panose="02020609040205080304" pitchFamily="49" charset="-128"/>
            </a:endParaRPr>
          </a:p>
          <a:p>
            <a:pPr>
              <a:spcBef>
                <a:spcPct val="0"/>
              </a:spcBef>
              <a:buFontTx/>
              <a:buNone/>
            </a:pPr>
            <a:endParaRPr lang="en-US" altLang="en-US" sz="1800">
              <a:latin typeface="Arial" panose="020B0604020202020204" pitchFamily="34" charset="0"/>
              <a:ea typeface="MS Mincho" panose="02020609040205080304" pitchFamily="49" charset="-128"/>
            </a:endParaRPr>
          </a:p>
        </p:txBody>
      </p:sp>
      <p:sp>
        <p:nvSpPr>
          <p:cNvPr id="51218" name="Text Box 70"/>
          <p:cNvSpPr txBox="1">
            <a:spLocks noChangeArrowheads="1"/>
          </p:cNvSpPr>
          <p:nvPr/>
        </p:nvSpPr>
        <p:spPr bwMode="auto">
          <a:xfrm>
            <a:off x="7308850" y="1611313"/>
            <a:ext cx="1295400" cy="7683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BBE0E3"/>
                </a:solidFill>
              </a14:hiddenFill>
            </a:ext>
          </a:extLst>
        </p:spPr>
        <p:txBody>
          <a:bodyPr lIns="0" rIns="0"/>
          <a:lstStyle>
            <a:lvl1pPr>
              <a:spcBef>
                <a:spcPct val="20000"/>
              </a:spcBef>
              <a:buFont typeface="Arial" panose="020B0604020202020204" pitchFamily="34" charset="0"/>
              <a:buChar char="•"/>
              <a:tabLst>
                <a:tab pos="503238" algn="l"/>
                <a:tab pos="755650" algn="l"/>
                <a:tab pos="1008063" algn="l"/>
                <a:tab pos="1260475"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503238" algn="l"/>
                <a:tab pos="755650" algn="l"/>
                <a:tab pos="1008063" algn="l"/>
                <a:tab pos="1260475"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503238" algn="l"/>
                <a:tab pos="755650" algn="l"/>
                <a:tab pos="1008063" algn="l"/>
                <a:tab pos="1260475"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9pPr>
          </a:lstStyle>
          <a:p>
            <a:pPr algn="ctr">
              <a:spcBef>
                <a:spcPts val="100"/>
              </a:spcBef>
              <a:buFontTx/>
              <a:buNone/>
            </a:pPr>
            <a:r>
              <a:rPr lang="en-GB" altLang="en-US" sz="100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endParaRPr lang="en-US" altLang="en-US" sz="1200">
              <a:latin typeface="Times New Roman" panose="02020603050405020304" pitchFamily="18" charset="0"/>
              <a:ea typeface="MS Mincho" panose="02020609040205080304" pitchFamily="49" charset="-128"/>
              <a:cs typeface="Times New Roman" panose="02020603050405020304" pitchFamily="18" charset="0"/>
            </a:endParaRPr>
          </a:p>
        </p:txBody>
      </p:sp>
      <p:sp>
        <p:nvSpPr>
          <p:cNvPr id="51219" name="Text Box 69"/>
          <p:cNvSpPr txBox="1">
            <a:spLocks noChangeArrowheads="1"/>
          </p:cNvSpPr>
          <p:nvPr/>
        </p:nvSpPr>
        <p:spPr bwMode="auto">
          <a:xfrm>
            <a:off x="7308850" y="3733800"/>
            <a:ext cx="1295400" cy="14938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BBE0E3"/>
                </a:solidFill>
              </a14:hiddenFill>
            </a:ext>
          </a:extLst>
        </p:spPr>
        <p:txBody>
          <a:bodyPr/>
          <a:lstStyle>
            <a:lvl1pPr>
              <a:spcBef>
                <a:spcPct val="20000"/>
              </a:spcBef>
              <a:buFont typeface="Arial" panose="020B0604020202020204" pitchFamily="34" charset="0"/>
              <a:buChar char="•"/>
              <a:tabLst>
                <a:tab pos="503238" algn="l"/>
                <a:tab pos="755650" algn="l"/>
                <a:tab pos="1008063" algn="l"/>
                <a:tab pos="1260475"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503238" algn="l"/>
                <a:tab pos="755650" algn="l"/>
                <a:tab pos="1008063" algn="l"/>
                <a:tab pos="1260475"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503238" algn="l"/>
                <a:tab pos="755650" algn="l"/>
                <a:tab pos="1008063" algn="l"/>
                <a:tab pos="1260475"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9pPr>
          </a:lstStyle>
          <a:p>
            <a:pPr algn="ctr">
              <a:spcBef>
                <a:spcPts val="600"/>
              </a:spcBef>
              <a:buFontTx/>
              <a:buNone/>
            </a:pPr>
            <a:r>
              <a:rPr lang="en-GB" altLang="en-US" sz="100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endParaRPr lang="en-US" altLang="en-US" sz="1200">
              <a:latin typeface="Times New Roman" panose="02020603050405020304" pitchFamily="18" charset="0"/>
              <a:ea typeface="MS Mincho" panose="02020609040205080304" pitchFamily="49" charset="-128"/>
              <a:cs typeface="Times New Roman" panose="02020603050405020304" pitchFamily="18" charset="0"/>
            </a:endParaRPr>
          </a:p>
        </p:txBody>
      </p:sp>
      <p:cxnSp>
        <p:nvCxnSpPr>
          <p:cNvPr id="51220" name="Line 74"/>
          <p:cNvCxnSpPr>
            <a:cxnSpLocks noChangeShapeType="1"/>
          </p:cNvCxnSpPr>
          <p:nvPr/>
        </p:nvCxnSpPr>
        <p:spPr bwMode="auto">
          <a:xfrm>
            <a:off x="819150" y="1446213"/>
            <a:ext cx="1588" cy="17145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1221" name="Line 74"/>
          <p:cNvCxnSpPr>
            <a:cxnSpLocks noChangeShapeType="1"/>
          </p:cNvCxnSpPr>
          <p:nvPr/>
        </p:nvCxnSpPr>
        <p:spPr bwMode="auto">
          <a:xfrm>
            <a:off x="3192463" y="1462088"/>
            <a:ext cx="1587" cy="17145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1222" name="Line 74"/>
          <p:cNvCxnSpPr>
            <a:cxnSpLocks noChangeShapeType="1"/>
          </p:cNvCxnSpPr>
          <p:nvPr/>
        </p:nvCxnSpPr>
        <p:spPr bwMode="auto">
          <a:xfrm>
            <a:off x="6099175" y="1438275"/>
            <a:ext cx="0" cy="17145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1223" name="Line 74"/>
          <p:cNvCxnSpPr>
            <a:cxnSpLocks noChangeShapeType="1"/>
          </p:cNvCxnSpPr>
          <p:nvPr/>
        </p:nvCxnSpPr>
        <p:spPr bwMode="auto">
          <a:xfrm>
            <a:off x="7958138" y="1452563"/>
            <a:ext cx="1587" cy="17145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1224" name="Line 74"/>
          <p:cNvCxnSpPr>
            <a:cxnSpLocks noChangeShapeType="1"/>
          </p:cNvCxnSpPr>
          <p:nvPr/>
        </p:nvCxnSpPr>
        <p:spPr bwMode="auto">
          <a:xfrm>
            <a:off x="800100" y="2370138"/>
            <a:ext cx="0" cy="17145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1225" name="Line 74"/>
          <p:cNvCxnSpPr>
            <a:cxnSpLocks noChangeShapeType="1"/>
          </p:cNvCxnSpPr>
          <p:nvPr/>
        </p:nvCxnSpPr>
        <p:spPr bwMode="auto">
          <a:xfrm>
            <a:off x="3195638" y="2382838"/>
            <a:ext cx="0" cy="17145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1226" name="Line 74"/>
          <p:cNvCxnSpPr>
            <a:cxnSpLocks noChangeShapeType="1"/>
          </p:cNvCxnSpPr>
          <p:nvPr/>
        </p:nvCxnSpPr>
        <p:spPr bwMode="auto">
          <a:xfrm>
            <a:off x="6097588" y="2370138"/>
            <a:ext cx="0" cy="17145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1227" name="Line 74"/>
          <p:cNvCxnSpPr>
            <a:cxnSpLocks noChangeShapeType="1"/>
          </p:cNvCxnSpPr>
          <p:nvPr/>
        </p:nvCxnSpPr>
        <p:spPr bwMode="auto">
          <a:xfrm>
            <a:off x="7956550" y="2374900"/>
            <a:ext cx="1588" cy="17145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1228" name="Line 74"/>
          <p:cNvCxnSpPr>
            <a:cxnSpLocks noChangeShapeType="1"/>
          </p:cNvCxnSpPr>
          <p:nvPr/>
        </p:nvCxnSpPr>
        <p:spPr bwMode="auto">
          <a:xfrm>
            <a:off x="798513" y="3502025"/>
            <a:ext cx="0" cy="17145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1229" name="Line 74"/>
          <p:cNvCxnSpPr>
            <a:cxnSpLocks noChangeShapeType="1"/>
          </p:cNvCxnSpPr>
          <p:nvPr/>
        </p:nvCxnSpPr>
        <p:spPr bwMode="auto">
          <a:xfrm>
            <a:off x="3186113" y="3490913"/>
            <a:ext cx="0" cy="17145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1230" name="Line 74"/>
          <p:cNvCxnSpPr>
            <a:cxnSpLocks noChangeShapeType="1"/>
          </p:cNvCxnSpPr>
          <p:nvPr/>
        </p:nvCxnSpPr>
        <p:spPr bwMode="auto">
          <a:xfrm>
            <a:off x="6056313" y="3519488"/>
            <a:ext cx="0" cy="17145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1231" name="Line 74"/>
          <p:cNvCxnSpPr>
            <a:cxnSpLocks noChangeShapeType="1"/>
          </p:cNvCxnSpPr>
          <p:nvPr/>
        </p:nvCxnSpPr>
        <p:spPr bwMode="auto">
          <a:xfrm>
            <a:off x="7934325" y="3535363"/>
            <a:ext cx="0" cy="17145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1232" name="Line 74"/>
          <p:cNvCxnSpPr>
            <a:cxnSpLocks noChangeShapeType="1"/>
          </p:cNvCxnSpPr>
          <p:nvPr/>
        </p:nvCxnSpPr>
        <p:spPr bwMode="auto">
          <a:xfrm>
            <a:off x="800100" y="5226050"/>
            <a:ext cx="0" cy="17145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1233" name="Line 74"/>
          <p:cNvCxnSpPr>
            <a:cxnSpLocks noChangeShapeType="1"/>
          </p:cNvCxnSpPr>
          <p:nvPr/>
        </p:nvCxnSpPr>
        <p:spPr bwMode="auto">
          <a:xfrm>
            <a:off x="3192463" y="5221288"/>
            <a:ext cx="1587" cy="17145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1234" name="Line 74"/>
          <p:cNvCxnSpPr>
            <a:cxnSpLocks noChangeShapeType="1"/>
          </p:cNvCxnSpPr>
          <p:nvPr/>
        </p:nvCxnSpPr>
        <p:spPr bwMode="auto">
          <a:xfrm>
            <a:off x="6096000" y="5235575"/>
            <a:ext cx="1588" cy="17145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1235" name="Line 74"/>
          <p:cNvCxnSpPr>
            <a:cxnSpLocks noChangeShapeType="1"/>
          </p:cNvCxnSpPr>
          <p:nvPr/>
        </p:nvCxnSpPr>
        <p:spPr bwMode="auto">
          <a:xfrm>
            <a:off x="7924800" y="5246688"/>
            <a:ext cx="1588" cy="17145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1236" name="Line 74"/>
          <p:cNvCxnSpPr>
            <a:cxnSpLocks noChangeShapeType="1"/>
          </p:cNvCxnSpPr>
          <p:nvPr/>
        </p:nvCxnSpPr>
        <p:spPr bwMode="auto">
          <a:xfrm>
            <a:off x="792163" y="5918200"/>
            <a:ext cx="0" cy="17145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1237" name="Line 74"/>
          <p:cNvCxnSpPr>
            <a:cxnSpLocks noChangeShapeType="1"/>
          </p:cNvCxnSpPr>
          <p:nvPr/>
        </p:nvCxnSpPr>
        <p:spPr bwMode="auto">
          <a:xfrm>
            <a:off x="3186113" y="5913438"/>
            <a:ext cx="0" cy="17145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1238" name="Line 74"/>
          <p:cNvCxnSpPr>
            <a:cxnSpLocks noChangeShapeType="1"/>
          </p:cNvCxnSpPr>
          <p:nvPr/>
        </p:nvCxnSpPr>
        <p:spPr bwMode="auto">
          <a:xfrm>
            <a:off x="6089650" y="5913438"/>
            <a:ext cx="0" cy="17145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1239" name="Line 74"/>
          <p:cNvCxnSpPr>
            <a:cxnSpLocks noChangeShapeType="1"/>
          </p:cNvCxnSpPr>
          <p:nvPr/>
        </p:nvCxnSpPr>
        <p:spPr bwMode="auto">
          <a:xfrm>
            <a:off x="7916863" y="5916613"/>
            <a:ext cx="1587" cy="17145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0" y="188913"/>
            <a:ext cx="9144000" cy="954087"/>
          </a:xfrm>
        </p:spPr>
        <p:txBody>
          <a:bodyPr/>
          <a:lstStyle/>
          <a:p>
            <a:r>
              <a:rPr lang="en-US" altLang="en-US" sz="2800" b="1" smtClean="0"/>
              <a:t>Working Party 3/17</a:t>
            </a:r>
            <a:br>
              <a:rPr lang="en-US" altLang="en-US" sz="2800" b="1" smtClean="0"/>
            </a:br>
            <a:r>
              <a:rPr lang="en-US" altLang="en-US" sz="2800" b="1" smtClean="0"/>
              <a:t>Identity management and cloud computing security</a:t>
            </a:r>
          </a:p>
        </p:txBody>
      </p:sp>
      <p:sp>
        <p:nvSpPr>
          <p:cNvPr id="8" name="Rectangle 12"/>
          <p:cNvSpPr>
            <a:spLocks noChangeArrowheads="1"/>
          </p:cNvSpPr>
          <p:nvPr/>
        </p:nvSpPr>
        <p:spPr bwMode="auto">
          <a:xfrm>
            <a:off x="900113" y="2990850"/>
            <a:ext cx="7704137" cy="450850"/>
          </a:xfrm>
          <a:prstGeom prst="rect">
            <a:avLst/>
          </a:prstGeom>
          <a:solidFill>
            <a:srgbClr val="FFFFFF"/>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CA" altLang="en-US" sz="1400" b="1">
              <a:latin typeface="Times New Roman" panose="02020603050405020304" pitchFamily="18" charset="0"/>
            </a:endParaRPr>
          </a:p>
        </p:txBody>
      </p:sp>
      <p:sp>
        <p:nvSpPr>
          <p:cNvPr id="9" name="Rectangle 13"/>
          <p:cNvSpPr>
            <a:spLocks noChangeArrowheads="1"/>
          </p:cNvSpPr>
          <p:nvPr/>
        </p:nvSpPr>
        <p:spPr bwMode="auto">
          <a:xfrm>
            <a:off x="915988" y="2414588"/>
            <a:ext cx="7704137" cy="457200"/>
          </a:xfrm>
          <a:prstGeom prst="rect">
            <a:avLst/>
          </a:prstGeom>
          <a:solidFill>
            <a:srgbClr val="FFFFFF"/>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CA" altLang="en-US" sz="1400" b="1">
              <a:latin typeface="Times New Roman" panose="02020603050405020304" pitchFamily="18" charset="0"/>
            </a:endParaRPr>
          </a:p>
        </p:txBody>
      </p:sp>
      <p:sp>
        <p:nvSpPr>
          <p:cNvPr id="15" name="Text Box 37"/>
          <p:cNvSpPr txBox="1">
            <a:spLocks noChangeArrowheads="1"/>
          </p:cNvSpPr>
          <p:nvPr/>
        </p:nvSpPr>
        <p:spPr bwMode="auto">
          <a:xfrm>
            <a:off x="915988" y="2990850"/>
            <a:ext cx="76327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b="1">
                <a:solidFill>
                  <a:srgbClr val="009900"/>
                </a:solidFill>
              </a:rPr>
              <a:t>Q10/17    </a:t>
            </a:r>
            <a:r>
              <a:rPr lang="en-US" altLang="en-US" sz="2000" b="1"/>
              <a:t>Identity management architecture and mechanisms </a:t>
            </a:r>
          </a:p>
          <a:p>
            <a:pPr eaLnBrk="1" hangingPunct="1">
              <a:spcBef>
                <a:spcPct val="0"/>
              </a:spcBef>
              <a:buFontTx/>
              <a:buNone/>
            </a:pPr>
            <a:endParaRPr lang="en-US" altLang="en-US" sz="2000" b="1"/>
          </a:p>
        </p:txBody>
      </p:sp>
      <p:sp>
        <p:nvSpPr>
          <p:cNvPr id="52230"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Arial" panose="020B0604020202020204" pitchFamily="34" charset="0"/>
              <a:buNone/>
            </a:pPr>
            <a:fld id="{0A9FB054-89C5-4F36-BEDA-2ABF743A7C1D}" type="slidenum">
              <a:rPr lang="en-US" altLang="en-US" sz="1200" smtClean="0">
                <a:solidFill>
                  <a:srgbClr val="898989"/>
                </a:solidFill>
              </a:rPr>
              <a:pPr>
                <a:spcBef>
                  <a:spcPct val="0"/>
                </a:spcBef>
                <a:buFont typeface="Arial" panose="020B0604020202020204" pitchFamily="34" charset="0"/>
                <a:buNone/>
              </a:pPr>
              <a:t>35</a:t>
            </a:fld>
            <a:r>
              <a:rPr lang="en-US" altLang="en-US" sz="1200" dirty="0" smtClean="0">
                <a:solidFill>
                  <a:srgbClr val="898989"/>
                </a:solidFill>
              </a:rPr>
              <a:t>/94</a:t>
            </a:r>
            <a:endParaRPr lang="en-US" altLang="en-US" sz="1200" dirty="0" smtClean="0">
              <a:solidFill>
                <a:srgbClr val="898989"/>
              </a:solidFill>
            </a:endParaRPr>
          </a:p>
        </p:txBody>
      </p:sp>
      <p:sp>
        <p:nvSpPr>
          <p:cNvPr id="16" name="Text Box 34"/>
          <p:cNvSpPr txBox="1">
            <a:spLocks noChangeArrowheads="1"/>
          </p:cNvSpPr>
          <p:nvPr/>
        </p:nvSpPr>
        <p:spPr bwMode="auto">
          <a:xfrm>
            <a:off x="906463" y="2471738"/>
            <a:ext cx="5688012" cy="400050"/>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sz="2000" b="1" dirty="0" smtClean="0">
                <a:solidFill>
                  <a:srgbClr val="009900"/>
                </a:solidFill>
                <a:latin typeface="+mn-lt"/>
              </a:rPr>
              <a:t>Q8/17</a:t>
            </a:r>
            <a:r>
              <a:rPr lang="en-US" sz="2000" b="1" dirty="0" smtClean="0">
                <a:latin typeface="+mn-lt"/>
              </a:rPr>
              <a:t>       Cloud computing security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ox(in)">
                                      <p:cBhvr>
                                        <p:cTn id="10" dur="500"/>
                                        <p:tgtEl>
                                          <p:spTgt spid="9"/>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ox(in)">
                                      <p:cBhvr>
                                        <p:cTn id="13" dur="500"/>
                                        <p:tgtEl>
                                          <p:spTgt spid="15"/>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ox(in)">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5" grpId="0"/>
      <p:bldP spid="1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0" y="188913"/>
            <a:ext cx="9144000" cy="954087"/>
          </a:xfrm>
        </p:spPr>
        <p:txBody>
          <a:bodyPr/>
          <a:lstStyle/>
          <a:p>
            <a:r>
              <a:rPr lang="en-US" altLang="en-US" sz="2800" b="1" smtClean="0"/>
              <a:t>Question 8/17</a:t>
            </a:r>
            <a:br>
              <a:rPr lang="en-US" altLang="en-US" sz="2800" b="1" smtClean="0"/>
            </a:br>
            <a:r>
              <a:rPr lang="en-US" altLang="en-US" sz="2800" b="1" smtClean="0"/>
              <a:t>Cloud computing security</a:t>
            </a:r>
          </a:p>
        </p:txBody>
      </p:sp>
      <p:sp>
        <p:nvSpPr>
          <p:cNvPr id="53251" name="Content Placeholder 2"/>
          <p:cNvSpPr>
            <a:spLocks noGrp="1"/>
          </p:cNvSpPr>
          <p:nvPr>
            <p:ph idx="1"/>
          </p:nvPr>
        </p:nvSpPr>
        <p:spPr>
          <a:xfrm>
            <a:off x="323850" y="1268413"/>
            <a:ext cx="8712200" cy="5256212"/>
          </a:xfrm>
        </p:spPr>
        <p:txBody>
          <a:bodyPr/>
          <a:lstStyle/>
          <a:p>
            <a:pPr>
              <a:spcBef>
                <a:spcPct val="0"/>
              </a:spcBef>
              <a:buClr>
                <a:srgbClr val="FF0000"/>
              </a:buClr>
            </a:pPr>
            <a:r>
              <a:rPr lang="en-US" altLang="ko-KR" sz="2400" smtClean="0">
                <a:cs typeface="Times New Roman" panose="02020603050405020304" pitchFamily="18" charset="0"/>
              </a:rPr>
              <a:t>1 Recommendation approved in this study period.</a:t>
            </a:r>
          </a:p>
          <a:p>
            <a:pPr>
              <a:spcBef>
                <a:spcPct val="0"/>
              </a:spcBef>
              <a:buClr>
                <a:srgbClr val="FF0000"/>
              </a:buClr>
            </a:pPr>
            <a:r>
              <a:rPr lang="en-US" altLang="ko-KR" sz="2400" smtClean="0">
                <a:cs typeface="Times New Roman" panose="02020603050405020304" pitchFamily="18" charset="0"/>
              </a:rPr>
              <a:t>Recommendations currently under study include:</a:t>
            </a:r>
          </a:p>
          <a:p>
            <a:pPr lvl="1">
              <a:spcBef>
                <a:spcPct val="0"/>
              </a:spcBef>
              <a:buClr>
                <a:srgbClr val="FF0000"/>
              </a:buClr>
            </a:pPr>
            <a:r>
              <a:rPr lang="en-US" altLang="en-US" sz="2000" smtClean="0">
                <a:ea typeface="맑은 고딕" panose="020B0503020000020004" pitchFamily="34" charset="-127"/>
                <a:cs typeface="Times New Roman" panose="02020603050405020304" pitchFamily="18" charset="0"/>
              </a:rPr>
              <a:t>Security aspects of cloud computing</a:t>
            </a:r>
          </a:p>
          <a:p>
            <a:pPr lvl="2">
              <a:spcBef>
                <a:spcPct val="0"/>
              </a:spcBef>
              <a:buClr>
                <a:srgbClr val="FF0000"/>
              </a:buClr>
              <a:buFont typeface="Calibri" panose="020F0502020204030204" pitchFamily="34" charset="0"/>
              <a:buChar char="-"/>
            </a:pPr>
            <a:r>
              <a:rPr lang="en-US" altLang="en-US" sz="2000" b="1" smtClean="0">
                <a:ea typeface="맑은 고딕" panose="020B0503020000020004" pitchFamily="34" charset="-127"/>
                <a:cs typeface="Times New Roman" panose="02020603050405020304" pitchFamily="18" charset="0"/>
              </a:rPr>
              <a:t>X.cc-control, </a:t>
            </a:r>
            <a:r>
              <a:rPr lang="en-US" altLang="en-US" sz="2000" smtClean="0">
                <a:ea typeface="맑은 고딕" panose="020B0503020000020004" pitchFamily="34" charset="-127"/>
                <a:cs typeface="Times New Roman" panose="02020603050405020304" pitchFamily="18" charset="0"/>
              </a:rPr>
              <a:t>Information technology – Security techniques – Code of</a:t>
            </a:r>
            <a:br>
              <a:rPr lang="en-US" altLang="en-US" sz="2000" smtClean="0">
                <a:ea typeface="맑은 고딕" panose="020B0503020000020004" pitchFamily="34" charset="-127"/>
                <a:cs typeface="Times New Roman" panose="02020603050405020304" pitchFamily="18" charset="0"/>
              </a:rPr>
            </a:br>
            <a:r>
              <a:rPr lang="en-US" altLang="en-US" sz="2000" smtClean="0">
                <a:ea typeface="맑은 고딕" panose="020B0503020000020004" pitchFamily="34" charset="-127"/>
                <a:cs typeface="Times New Roman" panose="02020603050405020304" pitchFamily="18" charset="0"/>
              </a:rPr>
              <a:t>                        practice for information security controls for cloud</a:t>
            </a:r>
            <a:br>
              <a:rPr lang="en-US" altLang="en-US" sz="2000" smtClean="0">
                <a:ea typeface="맑은 고딕" panose="020B0503020000020004" pitchFamily="34" charset="-127"/>
                <a:cs typeface="Times New Roman" panose="02020603050405020304" pitchFamily="18" charset="0"/>
              </a:rPr>
            </a:br>
            <a:r>
              <a:rPr lang="en-US" altLang="en-US" sz="2000" smtClean="0">
                <a:ea typeface="맑은 고딕" panose="020B0503020000020004" pitchFamily="34" charset="-127"/>
                <a:cs typeface="Times New Roman" panose="02020603050405020304" pitchFamily="18" charset="0"/>
              </a:rPr>
              <a:t>                        computing services based on ISO/IEC 27002</a:t>
            </a:r>
          </a:p>
          <a:p>
            <a:pPr lvl="2">
              <a:spcBef>
                <a:spcPct val="0"/>
              </a:spcBef>
              <a:buClr>
                <a:srgbClr val="FF0000"/>
              </a:buClr>
              <a:buFont typeface="Calibri" panose="020F0502020204030204" pitchFamily="34" charset="0"/>
              <a:buChar char="-"/>
            </a:pPr>
            <a:r>
              <a:rPr lang="en-US" altLang="en-US" sz="2000" b="1" smtClean="0">
                <a:ea typeface="맑은 고딕" panose="020B0503020000020004" pitchFamily="34" charset="-127"/>
                <a:cs typeface="Times New Roman" panose="02020603050405020304" pitchFamily="18" charset="0"/>
              </a:rPr>
              <a:t>X.CSCDataSec, </a:t>
            </a:r>
            <a:r>
              <a:rPr lang="en-US" altLang="en-US" sz="2000" smtClean="0">
                <a:ea typeface="맑은 고딕" panose="020B0503020000020004" pitchFamily="34" charset="-127"/>
                <a:cs typeface="Times New Roman" panose="02020603050405020304" pitchFamily="18" charset="0"/>
              </a:rPr>
              <a:t>Guidelines for cloud service customer data security</a:t>
            </a:r>
          </a:p>
          <a:p>
            <a:pPr lvl="2">
              <a:spcBef>
                <a:spcPct val="0"/>
              </a:spcBef>
              <a:buClr>
                <a:srgbClr val="FF0000"/>
              </a:buClr>
              <a:buFont typeface="Calibri" panose="020F0502020204030204" pitchFamily="34" charset="0"/>
              <a:buChar char="-"/>
            </a:pPr>
            <a:r>
              <a:rPr lang="en-US" altLang="en-US" sz="2000" b="1" smtClean="0">
                <a:ea typeface="맑은 고딕" panose="020B0503020000020004" pitchFamily="34" charset="-127"/>
                <a:cs typeface="Times New Roman" panose="02020603050405020304" pitchFamily="18" charset="0"/>
              </a:rPr>
              <a:t>X.goscc,</a:t>
            </a:r>
            <a:r>
              <a:rPr lang="en-US" altLang="en-US" sz="2000" smtClean="0">
                <a:ea typeface="맑은 고딕" panose="020B0503020000020004" pitchFamily="34" charset="-127"/>
                <a:cs typeface="Times New Roman" panose="02020603050405020304" pitchFamily="18" charset="0"/>
              </a:rPr>
              <a:t> Guidelines of operational security for cloud computing</a:t>
            </a:r>
          </a:p>
          <a:p>
            <a:pPr lvl="1">
              <a:spcBef>
                <a:spcPct val="0"/>
              </a:spcBef>
              <a:buClr>
                <a:srgbClr val="FF0000"/>
              </a:buClr>
            </a:pPr>
            <a:endParaRPr lang="en-US" altLang="en-US" sz="2000" smtClean="0">
              <a:ea typeface="맑은 고딕" panose="020B0503020000020004" pitchFamily="34" charset="-127"/>
              <a:cs typeface="Times New Roman" panose="02020603050405020304" pitchFamily="18" charset="0"/>
            </a:endParaRPr>
          </a:p>
          <a:p>
            <a:pPr lvl="1">
              <a:spcBef>
                <a:spcPct val="0"/>
              </a:spcBef>
              <a:buClr>
                <a:srgbClr val="FF0000"/>
              </a:buClr>
            </a:pPr>
            <a:r>
              <a:rPr lang="en-US" altLang="en-US" sz="2000" smtClean="0">
                <a:ea typeface="맑은 고딕" panose="020B0503020000020004" pitchFamily="34" charset="-127"/>
                <a:cs typeface="Times New Roman" panose="02020603050405020304" pitchFamily="18" charset="0"/>
              </a:rPr>
              <a:t>Security aspects of service oriented architecture </a:t>
            </a:r>
          </a:p>
          <a:p>
            <a:pPr lvl="2">
              <a:spcBef>
                <a:spcPct val="0"/>
              </a:spcBef>
              <a:buClr>
                <a:srgbClr val="FF0000"/>
              </a:buClr>
              <a:buFont typeface="Calibri" panose="020F0502020204030204" pitchFamily="34" charset="0"/>
              <a:buChar char="-"/>
            </a:pPr>
            <a:r>
              <a:rPr lang="en-US" altLang="en-US" sz="2000" b="1" smtClean="0">
                <a:ea typeface="맑은 고딕" panose="020B0503020000020004" pitchFamily="34" charset="-127"/>
                <a:cs typeface="Times New Roman" panose="02020603050405020304" pitchFamily="18" charset="0"/>
              </a:rPr>
              <a:t>X.sfcsc,</a:t>
            </a:r>
            <a:r>
              <a:rPr lang="en-US" altLang="en-US" sz="2000" smtClean="0">
                <a:ea typeface="맑은 고딕" panose="020B0503020000020004" pitchFamily="34" charset="-127"/>
                <a:cs typeface="Times New Roman" panose="02020603050405020304" pitchFamily="18" charset="0"/>
              </a:rPr>
              <a:t> Security functional requirements for Software as a Service</a:t>
            </a:r>
            <a:br>
              <a:rPr lang="en-US" altLang="en-US" sz="2000" smtClean="0">
                <a:ea typeface="맑은 고딕" panose="020B0503020000020004" pitchFamily="34" charset="-127"/>
                <a:cs typeface="Times New Roman" panose="02020603050405020304" pitchFamily="18" charset="0"/>
              </a:rPr>
            </a:br>
            <a:r>
              <a:rPr lang="en-US" altLang="en-US" sz="2000" smtClean="0">
                <a:ea typeface="맑은 고딕" panose="020B0503020000020004" pitchFamily="34" charset="-127"/>
                <a:cs typeface="Times New Roman" panose="02020603050405020304" pitchFamily="18" charset="0"/>
              </a:rPr>
              <a:t>              (SaaS) application environment</a:t>
            </a:r>
          </a:p>
          <a:p>
            <a:pPr>
              <a:spcBef>
                <a:spcPts val="1200"/>
              </a:spcBef>
              <a:buClr>
                <a:srgbClr val="FF0000"/>
              </a:buClr>
              <a:buFont typeface="Wingdings" panose="05000000000000000000" pitchFamily="2" charset="2"/>
              <a:buChar char="§"/>
            </a:pPr>
            <a:r>
              <a:rPr lang="en-US" altLang="en-US" sz="2400" smtClean="0">
                <a:ea typeface="맑은 고딕" panose="020B0503020000020004" pitchFamily="34" charset="-127"/>
                <a:cs typeface="Times New Roman" panose="02020603050405020304" pitchFamily="18" charset="0"/>
              </a:rPr>
              <a:t>Working closely with ITU-T SG 13, JCA-Cloud, ISO/IEC JTC 1/SCs 27 and 38, and Cloud Security Alliance on cloud computing</a:t>
            </a:r>
          </a:p>
          <a:p>
            <a:pPr>
              <a:spcBef>
                <a:spcPts val="1200"/>
              </a:spcBef>
              <a:buClr>
                <a:srgbClr val="FF0000"/>
              </a:buClr>
              <a:buFont typeface="Wingdings" panose="05000000000000000000" pitchFamily="2" charset="2"/>
              <a:buChar char="§"/>
            </a:pPr>
            <a:r>
              <a:rPr lang="en-US" altLang="en-US" sz="2400" smtClean="0">
                <a:ea typeface="맑은 고딕" panose="020B0503020000020004" pitchFamily="34" charset="-127"/>
                <a:cs typeface="Times New Roman" panose="02020603050405020304" pitchFamily="18" charset="0"/>
              </a:rPr>
              <a:t>Rapporteur: Liang WEI</a:t>
            </a:r>
          </a:p>
        </p:txBody>
      </p:sp>
      <p:sp>
        <p:nvSpPr>
          <p:cNvPr id="53252"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Arial" panose="020B0604020202020204" pitchFamily="34" charset="0"/>
              <a:buNone/>
            </a:pPr>
            <a:fld id="{96DE7AB9-3503-43C0-A427-0F47DFABC042}" type="slidenum">
              <a:rPr lang="en-US" altLang="en-US" sz="1200" smtClean="0">
                <a:solidFill>
                  <a:srgbClr val="898989"/>
                </a:solidFill>
              </a:rPr>
              <a:pPr>
                <a:spcBef>
                  <a:spcPct val="0"/>
                </a:spcBef>
                <a:buFont typeface="Arial" panose="020B0604020202020204" pitchFamily="34" charset="0"/>
                <a:buNone/>
              </a:pPr>
              <a:t>36</a:t>
            </a:fld>
            <a:r>
              <a:rPr lang="en-US" altLang="en-US" sz="1200" dirty="0" smtClean="0">
                <a:solidFill>
                  <a:srgbClr val="898989"/>
                </a:solidFill>
              </a:rPr>
              <a:t>/94</a:t>
            </a:r>
            <a:endParaRPr lang="en-US" altLang="en-US" sz="1200" dirty="0" smtClean="0">
              <a:solidFill>
                <a:srgbClr val="898989"/>
              </a:solidFill>
            </a:endParaRPr>
          </a:p>
        </p:txBody>
      </p:sp>
      <p:sp>
        <p:nvSpPr>
          <p:cNvPr id="53253" name="TextBox 2"/>
          <p:cNvSpPr txBox="1">
            <a:spLocks noChangeArrowheads="1"/>
          </p:cNvSpPr>
          <p:nvPr/>
        </p:nvSpPr>
        <p:spPr bwMode="auto">
          <a:xfrm>
            <a:off x="179388" y="2420938"/>
            <a:ext cx="857250" cy="247650"/>
          </a:xfrm>
          <a:prstGeom prst="rect">
            <a:avLst/>
          </a:prstGeom>
          <a:solidFill>
            <a:srgbClr val="FFFF00"/>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000">
                <a:solidFill>
                  <a:srgbClr val="FF0000"/>
                </a:solidFill>
                <a:latin typeface="Arial" panose="020B0604020202020204" pitchFamily="34" charset="0"/>
              </a:rPr>
              <a:t>For determ</a:t>
            </a:r>
            <a:endParaRPr lang="en-US" altLang="en-US" sz="1000">
              <a:latin typeface="Arial" panose="020B0604020202020204"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idx="4294967295"/>
          </p:nvPr>
        </p:nvSpPr>
        <p:spPr>
          <a:xfrm>
            <a:off x="0" y="188913"/>
            <a:ext cx="9144000" cy="954087"/>
          </a:xfrm>
        </p:spPr>
        <p:txBody>
          <a:bodyPr/>
          <a:lstStyle/>
          <a:p>
            <a:r>
              <a:rPr lang="en-US" altLang="en-US" sz="2800" b="1" smtClean="0"/>
              <a:t>Question 8/17</a:t>
            </a:r>
            <a:br>
              <a:rPr lang="en-US" altLang="en-US" sz="2800" b="1" smtClean="0"/>
            </a:br>
            <a:r>
              <a:rPr lang="en-US" altLang="en-US" sz="2800" b="1" smtClean="0"/>
              <a:t>Cloud computing security</a:t>
            </a:r>
          </a:p>
        </p:txBody>
      </p:sp>
      <p:sp>
        <p:nvSpPr>
          <p:cNvPr id="54275" name="Rectangle 2"/>
          <p:cNvSpPr>
            <a:spLocks noChangeArrowheads="1"/>
          </p:cNvSpPr>
          <p:nvPr/>
        </p:nvSpPr>
        <p:spPr bwMode="auto">
          <a:xfrm>
            <a:off x="2555875" y="1196975"/>
            <a:ext cx="43148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800" b="1">
                <a:latin typeface="Arial" panose="020B0604020202020204" pitchFamily="34" charset="0"/>
              </a:rPr>
              <a:t>Structure of Q8/17 Recommendations</a:t>
            </a:r>
            <a:endParaRPr lang="en-US" altLang="en-US" sz="1800" b="1">
              <a:latin typeface="Arial" panose="020B0604020202020204" pitchFamily="34" charset="0"/>
            </a:endParaRPr>
          </a:p>
        </p:txBody>
      </p:sp>
      <p:sp>
        <p:nvSpPr>
          <p:cNvPr id="54276" name="Text Box 4"/>
          <p:cNvSpPr txBox="1">
            <a:spLocks noChangeArrowheads="1"/>
          </p:cNvSpPr>
          <p:nvPr/>
        </p:nvSpPr>
        <p:spPr bwMode="auto">
          <a:xfrm>
            <a:off x="1597025" y="1835150"/>
            <a:ext cx="7027863" cy="492125"/>
          </a:xfrm>
          <a:prstGeom prst="rect">
            <a:avLst/>
          </a:prstGeom>
          <a:solidFill>
            <a:srgbClr val="C6D9F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tabLst>
                <a:tab pos="503238" algn="l"/>
                <a:tab pos="755650" algn="l"/>
                <a:tab pos="1008063" algn="l"/>
                <a:tab pos="1260475"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503238" algn="l"/>
                <a:tab pos="755650" algn="l"/>
                <a:tab pos="1008063" algn="l"/>
                <a:tab pos="1260475"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503238" algn="l"/>
                <a:tab pos="755650" algn="l"/>
                <a:tab pos="1008063" algn="l"/>
                <a:tab pos="1260475"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9pPr>
          </a:lstStyle>
          <a:p>
            <a:pPr eaLnBrk="1">
              <a:lnSpc>
                <a:spcPts val="1200"/>
              </a:lnSpc>
              <a:spcBef>
                <a:spcPts val="600"/>
              </a:spcBef>
              <a:buFontTx/>
              <a:buNone/>
            </a:pPr>
            <a:r>
              <a:rPr lang="en-GB" altLang="en-US" sz="1800" b="1">
                <a:solidFill>
                  <a:srgbClr val="000000"/>
                </a:solidFill>
                <a:latin typeface="Times New Roman" panose="02020603050405020304" pitchFamily="18" charset="0"/>
                <a:ea typeface="MS Mincho" panose="02020609040205080304" pitchFamily="49" charset="-128"/>
              </a:rPr>
              <a:t>Overview</a:t>
            </a:r>
            <a:endParaRPr lang="en-US" altLang="en-US" sz="1800" b="1">
              <a:latin typeface="Times New Roman" panose="02020603050405020304" pitchFamily="18" charset="0"/>
              <a:ea typeface="MS Mincho" panose="02020609040205080304" pitchFamily="49" charset="-128"/>
            </a:endParaRPr>
          </a:p>
        </p:txBody>
      </p:sp>
      <p:sp>
        <p:nvSpPr>
          <p:cNvPr id="54277" name="Text Box 3"/>
          <p:cNvSpPr txBox="1">
            <a:spLocks noChangeArrowheads="1"/>
          </p:cNvSpPr>
          <p:nvPr/>
        </p:nvSpPr>
        <p:spPr bwMode="auto">
          <a:xfrm>
            <a:off x="1597025" y="3592513"/>
            <a:ext cx="7027863" cy="679450"/>
          </a:xfrm>
          <a:prstGeom prst="rect">
            <a:avLst/>
          </a:prstGeom>
          <a:solidFill>
            <a:srgbClr val="C6D9F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tabLst>
                <a:tab pos="503238" algn="l"/>
                <a:tab pos="755650" algn="l"/>
                <a:tab pos="1008063" algn="l"/>
                <a:tab pos="1260475"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503238" algn="l"/>
                <a:tab pos="755650" algn="l"/>
                <a:tab pos="1008063" algn="l"/>
                <a:tab pos="1260475"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503238" algn="l"/>
                <a:tab pos="755650" algn="l"/>
                <a:tab pos="1008063" algn="l"/>
                <a:tab pos="1260475"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9pPr>
          </a:lstStyle>
          <a:p>
            <a:pPr eaLnBrk="1">
              <a:spcBef>
                <a:spcPts val="600"/>
              </a:spcBef>
              <a:buFontTx/>
              <a:buNone/>
            </a:pPr>
            <a:r>
              <a:rPr lang="en-GB" altLang="en-US" sz="1800" b="1">
                <a:solidFill>
                  <a:srgbClr val="000000"/>
                </a:solidFill>
                <a:latin typeface="Times New Roman" panose="02020603050405020304" pitchFamily="18" charset="0"/>
                <a:ea typeface="MS Mincho" panose="02020609040205080304" pitchFamily="49" charset="-128"/>
              </a:rPr>
              <a:t>Best practices</a:t>
            </a:r>
            <a:br>
              <a:rPr lang="en-GB" altLang="en-US" sz="1800" b="1">
                <a:solidFill>
                  <a:srgbClr val="000000"/>
                </a:solidFill>
                <a:latin typeface="Times New Roman" panose="02020603050405020304" pitchFamily="18" charset="0"/>
                <a:ea typeface="MS Mincho" panose="02020609040205080304" pitchFamily="49" charset="-128"/>
              </a:rPr>
            </a:br>
            <a:r>
              <a:rPr lang="en-GB" altLang="en-US" sz="1800" b="1">
                <a:solidFill>
                  <a:srgbClr val="000000"/>
                </a:solidFill>
                <a:latin typeface="Times New Roman" panose="02020603050405020304" pitchFamily="18" charset="0"/>
                <a:ea typeface="宋体" panose="02010600030101010101" pitchFamily="2" charset="-122"/>
              </a:rPr>
              <a:t>and </a:t>
            </a:r>
            <a:r>
              <a:rPr lang="en-GB" altLang="en-US" sz="1800" b="1">
                <a:solidFill>
                  <a:srgbClr val="000000"/>
                </a:solidFill>
                <a:latin typeface="Times New Roman" panose="02020603050405020304" pitchFamily="18" charset="0"/>
                <a:ea typeface="MS Mincho" panose="02020609040205080304" pitchFamily="49" charset="-128"/>
              </a:rPr>
              <a:t>guidelines</a:t>
            </a:r>
            <a:endParaRPr lang="en-US" altLang="en-US" sz="1800" b="1">
              <a:latin typeface="Times New Roman" panose="02020603050405020304" pitchFamily="18" charset="0"/>
              <a:ea typeface="MS Mincho" panose="02020609040205080304" pitchFamily="49" charset="-128"/>
            </a:endParaRPr>
          </a:p>
        </p:txBody>
      </p:sp>
      <p:sp>
        <p:nvSpPr>
          <p:cNvPr id="54278" name="Text Box 2"/>
          <p:cNvSpPr txBox="1">
            <a:spLocks noChangeArrowheads="1"/>
          </p:cNvSpPr>
          <p:nvPr/>
        </p:nvSpPr>
        <p:spPr bwMode="auto">
          <a:xfrm>
            <a:off x="1597025" y="2413000"/>
            <a:ext cx="6997700" cy="985838"/>
          </a:xfrm>
          <a:prstGeom prst="rect">
            <a:avLst/>
          </a:prstGeom>
          <a:solidFill>
            <a:srgbClr val="C6D9F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tabLst>
                <a:tab pos="503238" algn="l"/>
                <a:tab pos="755650" algn="l"/>
                <a:tab pos="1008063" algn="l"/>
                <a:tab pos="1260475"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503238" algn="l"/>
                <a:tab pos="755650" algn="l"/>
                <a:tab pos="1008063" algn="l"/>
                <a:tab pos="1260475"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503238" algn="l"/>
                <a:tab pos="755650" algn="l"/>
                <a:tab pos="1008063" algn="l"/>
                <a:tab pos="1260475"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9pPr>
          </a:lstStyle>
          <a:p>
            <a:pPr eaLnBrk="1">
              <a:spcBef>
                <a:spcPts val="600"/>
              </a:spcBef>
              <a:buFontTx/>
              <a:buNone/>
            </a:pPr>
            <a:r>
              <a:rPr lang="en-GB" altLang="en-US" sz="1800" b="1">
                <a:solidFill>
                  <a:srgbClr val="000000"/>
                </a:solidFill>
                <a:latin typeface="Times New Roman" panose="02020603050405020304" pitchFamily="18" charset="0"/>
                <a:ea typeface="MS Mincho" panose="02020609040205080304" pitchFamily="49" charset="-128"/>
              </a:rPr>
              <a:t>Security</a:t>
            </a:r>
            <a:br>
              <a:rPr lang="en-GB" altLang="en-US" sz="1800" b="1">
                <a:solidFill>
                  <a:srgbClr val="000000"/>
                </a:solidFill>
                <a:latin typeface="Times New Roman" panose="02020603050405020304" pitchFamily="18" charset="0"/>
                <a:ea typeface="MS Mincho" panose="02020609040205080304" pitchFamily="49" charset="-128"/>
              </a:rPr>
            </a:br>
            <a:r>
              <a:rPr lang="en-GB" altLang="en-US" sz="1800" b="1">
                <a:solidFill>
                  <a:srgbClr val="000000"/>
                </a:solidFill>
                <a:latin typeface="Times New Roman" panose="02020603050405020304" pitchFamily="18" charset="0"/>
                <a:ea typeface="MS Mincho" panose="02020609040205080304" pitchFamily="49" charset="-128"/>
              </a:rPr>
              <a:t>design</a:t>
            </a:r>
            <a:endParaRPr lang="en-US" altLang="en-US" sz="1800" b="1">
              <a:solidFill>
                <a:srgbClr val="000000"/>
              </a:solidFill>
              <a:latin typeface="Times New Roman" panose="02020603050405020304" pitchFamily="18" charset="0"/>
              <a:ea typeface="MS Mincho" panose="02020609040205080304" pitchFamily="49" charset="-128"/>
            </a:endParaRPr>
          </a:p>
        </p:txBody>
      </p:sp>
      <p:sp>
        <p:nvSpPr>
          <p:cNvPr id="54279" name="Rectangle 9"/>
          <p:cNvSpPr>
            <a:spLocks/>
          </p:cNvSpPr>
          <p:nvPr/>
        </p:nvSpPr>
        <p:spPr bwMode="auto">
          <a:xfrm>
            <a:off x="3419475" y="2436813"/>
            <a:ext cx="5173663" cy="933450"/>
          </a:xfrm>
          <a:prstGeom prst="rect">
            <a:avLst/>
          </a:prstGeom>
          <a:noFill/>
          <a:ln w="12700" algn="ctr">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54280" name="Text Box 19"/>
          <p:cNvSpPr txBox="1">
            <a:spLocks noChangeArrowheads="1"/>
          </p:cNvSpPr>
          <p:nvPr/>
        </p:nvSpPr>
        <p:spPr bwMode="auto">
          <a:xfrm>
            <a:off x="3419475" y="1851025"/>
            <a:ext cx="5176838" cy="457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BBE0E3"/>
                </a:solidFill>
              </a14:hiddenFill>
            </a:ext>
          </a:extLst>
        </p:spPr>
        <p:txBody>
          <a:bodyPr/>
          <a:lstStyle>
            <a:lvl1pPr>
              <a:spcBef>
                <a:spcPct val="20000"/>
              </a:spcBef>
              <a:buFont typeface="Arial" panose="020B0604020202020204" pitchFamily="34" charset="0"/>
              <a:buChar char="•"/>
              <a:tabLst>
                <a:tab pos="503238" algn="l"/>
                <a:tab pos="755650" algn="l"/>
                <a:tab pos="1008063" algn="l"/>
                <a:tab pos="1260475"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503238" algn="l"/>
                <a:tab pos="755650" algn="l"/>
                <a:tab pos="1008063" algn="l"/>
                <a:tab pos="1260475"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503238" algn="l"/>
                <a:tab pos="755650" algn="l"/>
                <a:tab pos="1008063" algn="l"/>
                <a:tab pos="1260475"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9pPr>
          </a:lstStyle>
          <a:p>
            <a:pPr algn="ctr" eaLnBrk="1">
              <a:spcBef>
                <a:spcPts val="600"/>
              </a:spcBef>
              <a:buFontTx/>
              <a:buNone/>
            </a:pPr>
            <a:r>
              <a:rPr lang="en-GB" altLang="en-US" sz="1800">
                <a:solidFill>
                  <a:srgbClr val="000000"/>
                </a:solidFill>
                <a:latin typeface="Times New Roman" panose="02020603050405020304" pitchFamily="18" charset="0"/>
                <a:ea typeface="MS Mincho" panose="02020609040205080304" pitchFamily="49" charset="-128"/>
              </a:rPr>
              <a:t>X.1601: Security framework for cloud computing</a:t>
            </a:r>
            <a:endParaRPr lang="en-US" altLang="en-US" sz="1800">
              <a:latin typeface="Times New Roman" panose="02020603050405020304" pitchFamily="18" charset="0"/>
              <a:ea typeface="MS Mincho" panose="02020609040205080304" pitchFamily="49" charset="-128"/>
            </a:endParaRPr>
          </a:p>
        </p:txBody>
      </p:sp>
      <p:sp>
        <p:nvSpPr>
          <p:cNvPr id="54281" name="Text Box 15"/>
          <p:cNvSpPr txBox="1">
            <a:spLocks noChangeArrowheads="1"/>
          </p:cNvSpPr>
          <p:nvPr/>
        </p:nvSpPr>
        <p:spPr bwMode="auto">
          <a:xfrm>
            <a:off x="6899275" y="2484438"/>
            <a:ext cx="1622425" cy="7747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BBE0E3"/>
                </a:solidFill>
              </a14:hiddenFill>
            </a:ext>
          </a:extLst>
        </p:spPr>
        <p:txBody>
          <a:bodyPr/>
          <a:lstStyle>
            <a:lvl1pPr>
              <a:spcBef>
                <a:spcPct val="20000"/>
              </a:spcBef>
              <a:buFont typeface="Arial" panose="020B0604020202020204" pitchFamily="34" charset="0"/>
              <a:buChar char="•"/>
              <a:tabLst>
                <a:tab pos="503238" algn="l"/>
                <a:tab pos="755650" algn="l"/>
                <a:tab pos="1008063" algn="l"/>
                <a:tab pos="1260475"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503238" algn="l"/>
                <a:tab pos="755650" algn="l"/>
                <a:tab pos="1008063" algn="l"/>
                <a:tab pos="1260475"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503238" algn="l"/>
                <a:tab pos="755650" algn="l"/>
                <a:tab pos="1008063" algn="l"/>
                <a:tab pos="1260475"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9pPr>
          </a:lstStyle>
          <a:p>
            <a:pPr algn="ctr" eaLnBrk="1">
              <a:lnSpc>
                <a:spcPts val="1200"/>
              </a:lnSpc>
              <a:spcBef>
                <a:spcPts val="600"/>
              </a:spcBef>
              <a:buFontTx/>
              <a:buNone/>
            </a:pPr>
            <a:r>
              <a:rPr lang="en-GB" altLang="en-US" sz="1400">
                <a:solidFill>
                  <a:srgbClr val="2932E9"/>
                </a:solidFill>
                <a:latin typeface="Times New Roman" panose="02020603050405020304" pitchFamily="18" charset="0"/>
                <a:ea typeface="MS Mincho" panose="02020609040205080304" pitchFamily="49" charset="-128"/>
              </a:rPr>
              <a:t>X.1630 - X.1639</a:t>
            </a:r>
            <a:endParaRPr lang="en-US" altLang="en-US" sz="1400">
              <a:solidFill>
                <a:srgbClr val="2932E9"/>
              </a:solidFill>
              <a:latin typeface="Times New Roman" panose="02020603050405020304" pitchFamily="18" charset="0"/>
              <a:ea typeface="MS Mincho" panose="02020609040205080304" pitchFamily="49" charset="-128"/>
            </a:endParaRPr>
          </a:p>
          <a:p>
            <a:pPr algn="ctr" eaLnBrk="1">
              <a:lnSpc>
                <a:spcPts val="1200"/>
              </a:lnSpc>
              <a:spcBef>
                <a:spcPts val="600"/>
              </a:spcBef>
              <a:buFontTx/>
              <a:buNone/>
            </a:pPr>
            <a:r>
              <a:rPr lang="en-GB" altLang="en-US" sz="1400">
                <a:solidFill>
                  <a:srgbClr val="000000"/>
                </a:solidFill>
                <a:latin typeface="Times New Roman" panose="02020603050405020304" pitchFamily="18" charset="0"/>
                <a:ea typeface="MS Mincho" panose="02020609040205080304" pitchFamily="49" charset="-128"/>
              </a:rPr>
              <a:t>Security controls (e.g. X.cc-control)</a:t>
            </a:r>
            <a:endParaRPr lang="en-US" altLang="en-US" sz="1400">
              <a:latin typeface="Times New Roman" panose="02020603050405020304" pitchFamily="18" charset="0"/>
              <a:ea typeface="MS Mincho" panose="02020609040205080304" pitchFamily="49" charset="-128"/>
            </a:endParaRPr>
          </a:p>
          <a:p>
            <a:pPr algn="ctr" eaLnBrk="1">
              <a:spcBef>
                <a:spcPts val="600"/>
              </a:spcBef>
              <a:buFontTx/>
              <a:buNone/>
            </a:pPr>
            <a:r>
              <a:rPr lang="en-GB" altLang="en-US" sz="900">
                <a:solidFill>
                  <a:srgbClr val="000000"/>
                </a:solidFill>
                <a:latin typeface="Times New Roman" panose="02020603050405020304" pitchFamily="18" charset="0"/>
                <a:ea typeface="MS Mincho" panose="02020609040205080304" pitchFamily="49" charset="-128"/>
              </a:rPr>
              <a:t> </a:t>
            </a:r>
            <a:endParaRPr lang="en-US" altLang="en-US" sz="1200">
              <a:latin typeface="Times New Roman" panose="02020603050405020304" pitchFamily="18" charset="0"/>
              <a:ea typeface="MS Mincho" panose="02020609040205080304" pitchFamily="49" charset="-128"/>
            </a:endParaRPr>
          </a:p>
        </p:txBody>
      </p:sp>
      <p:sp>
        <p:nvSpPr>
          <p:cNvPr id="54282" name="Text Box 13"/>
          <p:cNvSpPr txBox="1">
            <a:spLocks noChangeArrowheads="1"/>
          </p:cNvSpPr>
          <p:nvPr/>
        </p:nvSpPr>
        <p:spPr bwMode="auto">
          <a:xfrm>
            <a:off x="3492500" y="2473325"/>
            <a:ext cx="1684338" cy="7858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BBE0E3"/>
                </a:solidFill>
              </a14:hiddenFill>
            </a:ext>
          </a:extLst>
        </p:spPr>
        <p:txBody>
          <a:bodyPr/>
          <a:lstStyle>
            <a:lvl1pPr>
              <a:spcBef>
                <a:spcPct val="20000"/>
              </a:spcBef>
              <a:buFont typeface="Arial" panose="020B0604020202020204" pitchFamily="34" charset="0"/>
              <a:buChar char="•"/>
              <a:tabLst>
                <a:tab pos="503238" algn="l"/>
                <a:tab pos="755650" algn="l"/>
                <a:tab pos="1008063" algn="l"/>
                <a:tab pos="1260475"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503238" algn="l"/>
                <a:tab pos="755650" algn="l"/>
                <a:tab pos="1008063" algn="l"/>
                <a:tab pos="1260475"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503238" algn="l"/>
                <a:tab pos="755650" algn="l"/>
                <a:tab pos="1008063" algn="l"/>
                <a:tab pos="1260475"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9pPr>
          </a:lstStyle>
          <a:p>
            <a:pPr algn="ctr" eaLnBrk="1">
              <a:lnSpc>
                <a:spcPts val="1200"/>
              </a:lnSpc>
              <a:spcBef>
                <a:spcPts val="600"/>
              </a:spcBef>
              <a:buFontTx/>
              <a:buNone/>
            </a:pPr>
            <a:r>
              <a:rPr lang="en-GB" altLang="en-US" sz="1400">
                <a:solidFill>
                  <a:srgbClr val="2932E9"/>
                </a:solidFill>
                <a:latin typeface="Times New Roman" panose="02020603050405020304" pitchFamily="18" charset="0"/>
                <a:ea typeface="MS Mincho" panose="02020609040205080304" pitchFamily="49" charset="-128"/>
              </a:rPr>
              <a:t>X.1602 - X.1619</a:t>
            </a:r>
            <a:r>
              <a:rPr lang="en-US" altLang="en-US" sz="1400">
                <a:solidFill>
                  <a:srgbClr val="2932E9"/>
                </a:solidFill>
                <a:latin typeface="Times New Roman" panose="02020603050405020304" pitchFamily="18" charset="0"/>
                <a:ea typeface="MS Mincho" panose="02020609040205080304" pitchFamily="49" charset="-128"/>
              </a:rPr>
              <a:t/>
            </a:r>
            <a:br>
              <a:rPr lang="en-US" altLang="en-US" sz="1400">
                <a:solidFill>
                  <a:srgbClr val="2932E9"/>
                </a:solidFill>
                <a:latin typeface="Times New Roman" panose="02020603050405020304" pitchFamily="18" charset="0"/>
                <a:ea typeface="MS Mincho" panose="02020609040205080304" pitchFamily="49" charset="-128"/>
              </a:rPr>
            </a:br>
            <a:r>
              <a:rPr lang="en-GB" altLang="en-US" sz="1400">
                <a:solidFill>
                  <a:srgbClr val="000000"/>
                </a:solidFill>
                <a:latin typeface="Times New Roman" panose="02020603050405020304" pitchFamily="18" charset="0"/>
                <a:ea typeface="MS Mincho" panose="02020609040205080304" pitchFamily="49" charset="-128"/>
              </a:rPr>
              <a:t>Security requirements</a:t>
            </a:r>
            <a:br>
              <a:rPr lang="en-GB" altLang="en-US" sz="1400">
                <a:solidFill>
                  <a:srgbClr val="000000"/>
                </a:solidFill>
                <a:latin typeface="Times New Roman" panose="02020603050405020304" pitchFamily="18" charset="0"/>
                <a:ea typeface="MS Mincho" panose="02020609040205080304" pitchFamily="49" charset="-128"/>
              </a:rPr>
            </a:br>
            <a:r>
              <a:rPr lang="en-GB" altLang="en-US" sz="1400">
                <a:solidFill>
                  <a:srgbClr val="000000"/>
                </a:solidFill>
                <a:latin typeface="Times New Roman" panose="02020603050405020304" pitchFamily="18" charset="0"/>
                <a:ea typeface="MS Mincho" panose="02020609040205080304" pitchFamily="49" charset="-128"/>
              </a:rPr>
              <a:t>(e.g. X.sfcse), Security capabilities</a:t>
            </a:r>
            <a:endParaRPr lang="en-US" altLang="en-US" sz="1400">
              <a:latin typeface="Times New Roman" panose="02020603050405020304" pitchFamily="18" charset="0"/>
              <a:ea typeface="MS Mincho" panose="02020609040205080304" pitchFamily="49" charset="-128"/>
            </a:endParaRPr>
          </a:p>
          <a:p>
            <a:pPr algn="ctr" eaLnBrk="1">
              <a:lnSpc>
                <a:spcPts val="1200"/>
              </a:lnSpc>
              <a:spcBef>
                <a:spcPts val="600"/>
              </a:spcBef>
              <a:buFontTx/>
              <a:buNone/>
            </a:pPr>
            <a:r>
              <a:rPr lang="en-GB" altLang="en-US" sz="900">
                <a:solidFill>
                  <a:srgbClr val="000000"/>
                </a:solidFill>
                <a:latin typeface="Times New Roman" panose="02020603050405020304" pitchFamily="18" charset="0"/>
                <a:ea typeface="MS Mincho" panose="02020609040205080304" pitchFamily="49" charset="-128"/>
              </a:rPr>
              <a:t> </a:t>
            </a:r>
            <a:endParaRPr lang="en-US" altLang="en-US" sz="1200">
              <a:latin typeface="Times New Roman" panose="02020603050405020304" pitchFamily="18" charset="0"/>
              <a:ea typeface="MS Mincho" panose="02020609040205080304" pitchFamily="49" charset="-128"/>
            </a:endParaRPr>
          </a:p>
        </p:txBody>
      </p:sp>
      <p:sp>
        <p:nvSpPr>
          <p:cNvPr id="54283" name="Text Box 14"/>
          <p:cNvSpPr txBox="1">
            <a:spLocks noChangeArrowheads="1"/>
          </p:cNvSpPr>
          <p:nvPr/>
        </p:nvSpPr>
        <p:spPr bwMode="auto">
          <a:xfrm>
            <a:off x="5210175" y="2479675"/>
            <a:ext cx="1655763" cy="7794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BBE0E3"/>
                </a:solidFill>
              </a14:hiddenFill>
            </a:ext>
          </a:extLst>
        </p:spPr>
        <p:txBody>
          <a:bodyPr lIns="36000" rIns="36000"/>
          <a:lstStyle>
            <a:lvl1pPr>
              <a:spcBef>
                <a:spcPct val="20000"/>
              </a:spcBef>
              <a:buFont typeface="Arial" panose="020B0604020202020204" pitchFamily="34" charset="0"/>
              <a:buChar char="•"/>
              <a:tabLst>
                <a:tab pos="503238" algn="l"/>
                <a:tab pos="755650" algn="l"/>
                <a:tab pos="1008063" algn="l"/>
                <a:tab pos="1260475"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503238" algn="l"/>
                <a:tab pos="755650" algn="l"/>
                <a:tab pos="1008063" algn="l"/>
                <a:tab pos="1260475"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503238" algn="l"/>
                <a:tab pos="755650" algn="l"/>
                <a:tab pos="1008063" algn="l"/>
                <a:tab pos="1260475"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9pPr>
          </a:lstStyle>
          <a:p>
            <a:pPr algn="ctr" eaLnBrk="1">
              <a:lnSpc>
                <a:spcPts val="1200"/>
              </a:lnSpc>
              <a:spcBef>
                <a:spcPts val="600"/>
              </a:spcBef>
              <a:buFontTx/>
              <a:buNone/>
            </a:pPr>
            <a:r>
              <a:rPr lang="en-GB" altLang="en-US" sz="1400">
                <a:solidFill>
                  <a:srgbClr val="2932E9"/>
                </a:solidFill>
                <a:latin typeface="Times New Roman" panose="02020603050405020304" pitchFamily="18" charset="0"/>
                <a:ea typeface="MS Mincho" panose="02020609040205080304" pitchFamily="49" charset="-128"/>
              </a:rPr>
              <a:t>X.1620 - X.1629</a:t>
            </a:r>
            <a:endParaRPr lang="en-US" altLang="en-US" sz="1400">
              <a:solidFill>
                <a:srgbClr val="2932E9"/>
              </a:solidFill>
              <a:latin typeface="Times New Roman" panose="02020603050405020304" pitchFamily="18" charset="0"/>
              <a:ea typeface="MS Mincho" panose="02020609040205080304" pitchFamily="49" charset="-128"/>
            </a:endParaRPr>
          </a:p>
          <a:p>
            <a:pPr algn="ctr" eaLnBrk="1">
              <a:lnSpc>
                <a:spcPts val="1200"/>
              </a:lnSpc>
              <a:spcBef>
                <a:spcPts val="600"/>
              </a:spcBef>
              <a:buFontTx/>
              <a:buNone/>
            </a:pPr>
            <a:r>
              <a:rPr lang="en-GB" altLang="en-US" sz="1400">
                <a:solidFill>
                  <a:srgbClr val="000000"/>
                </a:solidFill>
                <a:latin typeface="Times New Roman" panose="02020603050405020304" pitchFamily="18" charset="0"/>
                <a:ea typeface="MS Mincho" panose="02020609040205080304" pitchFamily="49" charset="-128"/>
              </a:rPr>
              <a:t>Trust models</a:t>
            </a:r>
            <a:r>
              <a:rPr lang="en-US" altLang="en-US" sz="1400">
                <a:latin typeface="Times New Roman" panose="02020603050405020304" pitchFamily="18" charset="0"/>
                <a:ea typeface="MS Mincho" panose="02020609040205080304" pitchFamily="49" charset="-128"/>
              </a:rPr>
              <a:t/>
            </a:r>
            <a:br>
              <a:rPr lang="en-US" altLang="en-US" sz="1400">
                <a:latin typeface="Times New Roman" panose="02020603050405020304" pitchFamily="18" charset="0"/>
                <a:ea typeface="MS Mincho" panose="02020609040205080304" pitchFamily="49" charset="-128"/>
              </a:rPr>
            </a:br>
            <a:r>
              <a:rPr lang="en-GB" altLang="en-US" sz="1200">
                <a:solidFill>
                  <a:srgbClr val="000000"/>
                </a:solidFill>
                <a:latin typeface="Times New Roman" panose="02020603050405020304" pitchFamily="18" charset="0"/>
                <a:ea typeface="MS Mincho" panose="02020609040205080304" pitchFamily="49" charset="-128"/>
              </a:rPr>
              <a:t>Security architectures/ functions</a:t>
            </a:r>
            <a:endParaRPr lang="en-US" altLang="en-US" sz="1200">
              <a:latin typeface="Times New Roman" panose="02020603050405020304" pitchFamily="18" charset="0"/>
              <a:ea typeface="MS Mincho" panose="02020609040205080304" pitchFamily="49" charset="-128"/>
            </a:endParaRPr>
          </a:p>
          <a:p>
            <a:pPr algn="ctr" eaLnBrk="1">
              <a:spcBef>
                <a:spcPts val="600"/>
              </a:spcBef>
              <a:buFontTx/>
              <a:buNone/>
            </a:pPr>
            <a:r>
              <a:rPr lang="en-GB" altLang="en-US" sz="900">
                <a:solidFill>
                  <a:srgbClr val="000000"/>
                </a:solidFill>
                <a:latin typeface="Times New Roman" panose="02020603050405020304" pitchFamily="18" charset="0"/>
                <a:ea typeface="MS Mincho" panose="02020609040205080304" pitchFamily="49" charset="-128"/>
              </a:rPr>
              <a:t> </a:t>
            </a:r>
            <a:endParaRPr lang="en-US" altLang="en-US" sz="1200">
              <a:latin typeface="Times New Roman" panose="02020603050405020304" pitchFamily="18" charset="0"/>
              <a:ea typeface="MS Mincho" panose="02020609040205080304" pitchFamily="49" charset="-128"/>
            </a:endParaRPr>
          </a:p>
        </p:txBody>
      </p:sp>
      <p:sp>
        <p:nvSpPr>
          <p:cNvPr id="54284" name="Text Box 6"/>
          <p:cNvSpPr txBox="1">
            <a:spLocks noChangeArrowheads="1"/>
          </p:cNvSpPr>
          <p:nvPr/>
        </p:nvSpPr>
        <p:spPr bwMode="auto">
          <a:xfrm>
            <a:off x="3419475" y="3614738"/>
            <a:ext cx="5205413" cy="635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BBE0E3"/>
                </a:solidFill>
              </a14:hiddenFill>
            </a:ext>
          </a:extLst>
        </p:spPr>
        <p:txBody>
          <a:bodyPr anchor="ctr"/>
          <a:lstStyle>
            <a:lvl1pPr>
              <a:spcBef>
                <a:spcPct val="20000"/>
              </a:spcBef>
              <a:buFont typeface="Arial" panose="020B0604020202020204" pitchFamily="34" charset="0"/>
              <a:buChar char="•"/>
              <a:tabLst>
                <a:tab pos="503238" algn="l"/>
                <a:tab pos="755650" algn="l"/>
                <a:tab pos="1008063" algn="l"/>
                <a:tab pos="1260475"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503238" algn="l"/>
                <a:tab pos="755650" algn="l"/>
                <a:tab pos="1008063" algn="l"/>
                <a:tab pos="1260475"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503238" algn="l"/>
                <a:tab pos="755650" algn="l"/>
                <a:tab pos="1008063" algn="l"/>
                <a:tab pos="1260475"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9pPr>
          </a:lstStyle>
          <a:p>
            <a:pPr algn="ctr" eaLnBrk="1">
              <a:lnSpc>
                <a:spcPts val="1200"/>
              </a:lnSpc>
              <a:spcBef>
                <a:spcPts val="600"/>
              </a:spcBef>
              <a:buFontTx/>
              <a:buNone/>
            </a:pPr>
            <a:r>
              <a:rPr lang="en-GB" altLang="en-US" sz="1400">
                <a:solidFill>
                  <a:srgbClr val="2932E9"/>
                </a:solidFill>
                <a:latin typeface="Times New Roman" panose="02020603050405020304" pitchFamily="18" charset="0"/>
                <a:ea typeface="MS Mincho" panose="02020609040205080304" pitchFamily="49" charset="-128"/>
              </a:rPr>
              <a:t>X.1640 - X.1659</a:t>
            </a:r>
            <a:endParaRPr lang="en-US" altLang="en-US" sz="1400">
              <a:solidFill>
                <a:srgbClr val="2932E9"/>
              </a:solidFill>
              <a:latin typeface="Times New Roman" panose="02020603050405020304" pitchFamily="18" charset="0"/>
              <a:ea typeface="MS Mincho" panose="02020609040205080304" pitchFamily="49" charset="-128"/>
            </a:endParaRPr>
          </a:p>
          <a:p>
            <a:pPr algn="ctr" eaLnBrk="1">
              <a:lnSpc>
                <a:spcPts val="1200"/>
              </a:lnSpc>
              <a:spcBef>
                <a:spcPts val="600"/>
              </a:spcBef>
              <a:buFontTx/>
              <a:buNone/>
            </a:pPr>
            <a:r>
              <a:rPr lang="en-GB" altLang="en-US" sz="1400">
                <a:solidFill>
                  <a:srgbClr val="000000"/>
                </a:solidFill>
                <a:latin typeface="Times New Roman" panose="02020603050405020304" pitchFamily="18" charset="0"/>
                <a:ea typeface="MS Mincho" panose="02020609040205080304" pitchFamily="49" charset="-128"/>
              </a:rPr>
              <a:t>Best practices / guidelines (e.g. X.goscc)</a:t>
            </a:r>
            <a:endParaRPr lang="en-US" altLang="en-US" sz="1400">
              <a:latin typeface="Times New Roman" panose="02020603050405020304" pitchFamily="18" charset="0"/>
              <a:ea typeface="MS Mincho" panose="02020609040205080304" pitchFamily="49" charset="-128"/>
            </a:endParaRPr>
          </a:p>
        </p:txBody>
      </p:sp>
      <p:sp>
        <p:nvSpPr>
          <p:cNvPr id="54285" name="Text Box 5"/>
          <p:cNvSpPr txBox="1">
            <a:spLocks noChangeArrowheads="1"/>
          </p:cNvSpPr>
          <p:nvPr/>
        </p:nvSpPr>
        <p:spPr bwMode="auto">
          <a:xfrm>
            <a:off x="1597025" y="4483100"/>
            <a:ext cx="7070725" cy="1031875"/>
          </a:xfrm>
          <a:prstGeom prst="rect">
            <a:avLst/>
          </a:prstGeom>
          <a:solidFill>
            <a:srgbClr val="C6D9F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tabLst>
                <a:tab pos="503238" algn="l"/>
                <a:tab pos="755650" algn="l"/>
                <a:tab pos="1008063" algn="l"/>
                <a:tab pos="1260475"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503238" algn="l"/>
                <a:tab pos="755650" algn="l"/>
                <a:tab pos="1008063" algn="l"/>
                <a:tab pos="1260475"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503238" algn="l"/>
                <a:tab pos="755650" algn="l"/>
                <a:tab pos="1008063" algn="l"/>
                <a:tab pos="1260475"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9pPr>
          </a:lstStyle>
          <a:p>
            <a:pPr eaLnBrk="1">
              <a:spcBef>
                <a:spcPts val="600"/>
              </a:spcBef>
              <a:buFontTx/>
              <a:buNone/>
            </a:pPr>
            <a:r>
              <a:rPr lang="en-GB" altLang="en-US" sz="1800" b="1">
                <a:solidFill>
                  <a:srgbClr val="000000"/>
                </a:solidFill>
                <a:latin typeface="Times New Roman" panose="02020603050405020304" pitchFamily="18" charset="0"/>
                <a:ea typeface="MS Mincho" panose="02020609040205080304" pitchFamily="49" charset="-128"/>
              </a:rPr>
              <a:t>Security</a:t>
            </a:r>
            <a:br>
              <a:rPr lang="en-GB" altLang="en-US" sz="1800" b="1">
                <a:solidFill>
                  <a:srgbClr val="000000"/>
                </a:solidFill>
                <a:latin typeface="Times New Roman" panose="02020603050405020304" pitchFamily="18" charset="0"/>
                <a:ea typeface="MS Mincho" panose="02020609040205080304" pitchFamily="49" charset="-128"/>
              </a:rPr>
            </a:br>
            <a:r>
              <a:rPr lang="en-GB" altLang="en-US" sz="1800" b="1">
                <a:solidFill>
                  <a:srgbClr val="000000"/>
                </a:solidFill>
                <a:latin typeface="Times New Roman" panose="02020603050405020304" pitchFamily="18" charset="0"/>
                <a:ea typeface="MS Mincho" panose="02020609040205080304" pitchFamily="49" charset="-128"/>
              </a:rPr>
              <a:t>implementation</a:t>
            </a:r>
            <a:endParaRPr lang="en-US" altLang="en-US" sz="1800" b="1">
              <a:latin typeface="Times New Roman" panose="02020603050405020304" pitchFamily="18" charset="0"/>
              <a:ea typeface="MS Mincho" panose="02020609040205080304" pitchFamily="49" charset="-128"/>
            </a:endParaRPr>
          </a:p>
        </p:txBody>
      </p:sp>
      <p:sp>
        <p:nvSpPr>
          <p:cNvPr id="54286" name="Rectangle 16"/>
          <p:cNvSpPr>
            <a:spLocks/>
          </p:cNvSpPr>
          <p:nvPr/>
        </p:nvSpPr>
        <p:spPr bwMode="auto">
          <a:xfrm>
            <a:off x="3419475" y="4522788"/>
            <a:ext cx="5173663" cy="955675"/>
          </a:xfrm>
          <a:prstGeom prst="rect">
            <a:avLst/>
          </a:prstGeom>
          <a:noFill/>
          <a:ln w="12700" algn="ctr">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54287" name="Text Box 22"/>
          <p:cNvSpPr txBox="1">
            <a:spLocks noChangeArrowheads="1"/>
          </p:cNvSpPr>
          <p:nvPr/>
        </p:nvSpPr>
        <p:spPr bwMode="auto">
          <a:xfrm>
            <a:off x="3560763" y="4589463"/>
            <a:ext cx="2400300" cy="8239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BBE0E3"/>
                </a:solidFill>
              </a14:hiddenFill>
            </a:ext>
          </a:extLst>
        </p:spPr>
        <p:txBody>
          <a:bodyPr/>
          <a:lstStyle>
            <a:lvl1pPr>
              <a:spcBef>
                <a:spcPct val="20000"/>
              </a:spcBef>
              <a:buFont typeface="Arial" panose="020B0604020202020204" pitchFamily="34" charset="0"/>
              <a:buChar char="•"/>
              <a:tabLst>
                <a:tab pos="503238" algn="l"/>
                <a:tab pos="755650" algn="l"/>
                <a:tab pos="1008063" algn="l"/>
                <a:tab pos="1260475"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503238" algn="l"/>
                <a:tab pos="755650" algn="l"/>
                <a:tab pos="1008063" algn="l"/>
                <a:tab pos="1260475"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503238" algn="l"/>
                <a:tab pos="755650" algn="l"/>
                <a:tab pos="1008063" algn="l"/>
                <a:tab pos="1260475"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9pPr>
          </a:lstStyle>
          <a:p>
            <a:pPr algn="ctr" eaLnBrk="1">
              <a:lnSpc>
                <a:spcPts val="1200"/>
              </a:lnSpc>
              <a:spcBef>
                <a:spcPts val="600"/>
              </a:spcBef>
              <a:buFontTx/>
              <a:buNone/>
            </a:pPr>
            <a:r>
              <a:rPr lang="en-GB" altLang="en-US" sz="1400">
                <a:solidFill>
                  <a:srgbClr val="2932E9"/>
                </a:solidFill>
                <a:latin typeface="Times New Roman" panose="02020603050405020304" pitchFamily="18" charset="0"/>
                <a:ea typeface="MS Mincho" panose="02020609040205080304" pitchFamily="49" charset="-128"/>
              </a:rPr>
              <a:t>X.1660 - X.1669</a:t>
            </a:r>
            <a:endParaRPr lang="en-US" altLang="en-US" sz="1400">
              <a:solidFill>
                <a:srgbClr val="2932E9"/>
              </a:solidFill>
              <a:latin typeface="Times New Roman" panose="02020603050405020304" pitchFamily="18" charset="0"/>
              <a:ea typeface="MS Mincho" panose="02020609040205080304" pitchFamily="49" charset="-128"/>
            </a:endParaRPr>
          </a:p>
          <a:p>
            <a:pPr algn="ctr" eaLnBrk="1">
              <a:lnSpc>
                <a:spcPts val="1200"/>
              </a:lnSpc>
              <a:spcBef>
                <a:spcPts val="600"/>
              </a:spcBef>
              <a:buFontTx/>
              <a:buNone/>
            </a:pPr>
            <a:r>
              <a:rPr lang="en-GB" altLang="en-US" sz="1400">
                <a:solidFill>
                  <a:srgbClr val="000000"/>
                </a:solidFill>
                <a:latin typeface="Times New Roman" panose="02020603050405020304" pitchFamily="18" charset="0"/>
                <a:ea typeface="MS Mincho" panose="02020609040205080304" pitchFamily="49" charset="-128"/>
              </a:rPr>
              <a:t>Security solutions</a:t>
            </a:r>
            <a:endParaRPr lang="en-US" altLang="en-US" sz="1400">
              <a:latin typeface="Times New Roman" panose="02020603050405020304" pitchFamily="18" charset="0"/>
              <a:ea typeface="MS Mincho" panose="02020609040205080304" pitchFamily="49" charset="-128"/>
            </a:endParaRPr>
          </a:p>
          <a:p>
            <a:pPr algn="ctr" eaLnBrk="1">
              <a:lnSpc>
                <a:spcPts val="1200"/>
              </a:lnSpc>
              <a:spcBef>
                <a:spcPts val="600"/>
              </a:spcBef>
              <a:buFontTx/>
              <a:buNone/>
            </a:pPr>
            <a:r>
              <a:rPr lang="en-GB" altLang="en-US" sz="1400">
                <a:solidFill>
                  <a:srgbClr val="000000"/>
                </a:solidFill>
                <a:latin typeface="Times New Roman" panose="02020603050405020304" pitchFamily="18" charset="0"/>
                <a:ea typeface="MS Mincho" panose="02020609040205080304" pitchFamily="49" charset="-128"/>
              </a:rPr>
              <a:t>Security mechanisms</a:t>
            </a:r>
            <a:endParaRPr lang="en-US" altLang="en-US" sz="1400">
              <a:latin typeface="Times New Roman" panose="02020603050405020304" pitchFamily="18" charset="0"/>
              <a:ea typeface="MS Mincho" panose="02020609040205080304" pitchFamily="49" charset="-128"/>
            </a:endParaRPr>
          </a:p>
          <a:p>
            <a:pPr algn="ctr" eaLnBrk="1">
              <a:lnSpc>
                <a:spcPts val="1200"/>
              </a:lnSpc>
              <a:spcBef>
                <a:spcPts val="600"/>
              </a:spcBef>
              <a:buFontTx/>
              <a:buNone/>
            </a:pPr>
            <a:r>
              <a:rPr lang="en-GB" altLang="en-US" sz="900">
                <a:solidFill>
                  <a:srgbClr val="000000"/>
                </a:solidFill>
                <a:latin typeface="Times New Roman" panose="02020603050405020304" pitchFamily="18" charset="0"/>
                <a:ea typeface="MS Mincho" panose="02020609040205080304" pitchFamily="49" charset="-128"/>
              </a:rPr>
              <a:t> </a:t>
            </a:r>
            <a:endParaRPr lang="en-US" altLang="en-US" sz="1200">
              <a:latin typeface="Times New Roman" panose="02020603050405020304" pitchFamily="18" charset="0"/>
              <a:ea typeface="MS Mincho" panose="02020609040205080304" pitchFamily="49" charset="-128"/>
            </a:endParaRPr>
          </a:p>
        </p:txBody>
      </p:sp>
      <p:sp>
        <p:nvSpPr>
          <p:cNvPr id="54288" name="Text Box 23"/>
          <p:cNvSpPr txBox="1">
            <a:spLocks noChangeArrowheads="1"/>
          </p:cNvSpPr>
          <p:nvPr/>
        </p:nvSpPr>
        <p:spPr bwMode="auto">
          <a:xfrm>
            <a:off x="6002338" y="4589463"/>
            <a:ext cx="2519362" cy="8143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BBE0E3"/>
                </a:solidFill>
              </a14:hiddenFill>
            </a:ext>
          </a:extLst>
        </p:spPr>
        <p:txBody>
          <a:bodyPr/>
          <a:lstStyle>
            <a:lvl1pPr>
              <a:spcBef>
                <a:spcPct val="20000"/>
              </a:spcBef>
              <a:buFont typeface="Arial" panose="020B0604020202020204" pitchFamily="34" charset="0"/>
              <a:buChar char="•"/>
              <a:tabLst>
                <a:tab pos="503238" algn="l"/>
                <a:tab pos="755650" algn="l"/>
                <a:tab pos="1008063" algn="l"/>
                <a:tab pos="1260475"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503238" algn="l"/>
                <a:tab pos="755650" algn="l"/>
                <a:tab pos="1008063" algn="l"/>
                <a:tab pos="1260475"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503238" algn="l"/>
                <a:tab pos="755650" algn="l"/>
                <a:tab pos="1008063" algn="l"/>
                <a:tab pos="1260475"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9pPr>
          </a:lstStyle>
          <a:p>
            <a:pPr algn="ctr" eaLnBrk="1">
              <a:lnSpc>
                <a:spcPts val="1200"/>
              </a:lnSpc>
              <a:spcBef>
                <a:spcPts val="600"/>
              </a:spcBef>
              <a:buFontTx/>
              <a:buNone/>
            </a:pPr>
            <a:r>
              <a:rPr lang="en-GB" altLang="en-US" sz="1400">
                <a:solidFill>
                  <a:srgbClr val="2932E9"/>
                </a:solidFill>
                <a:latin typeface="Times New Roman" panose="02020603050405020304" pitchFamily="18" charset="0"/>
                <a:ea typeface="MS Mincho" panose="02020609040205080304" pitchFamily="49" charset="-128"/>
              </a:rPr>
              <a:t>X.1670 - X.1679</a:t>
            </a:r>
            <a:endParaRPr lang="en-US" altLang="en-US" sz="1400">
              <a:solidFill>
                <a:srgbClr val="2932E9"/>
              </a:solidFill>
              <a:latin typeface="Times New Roman" panose="02020603050405020304" pitchFamily="18" charset="0"/>
              <a:ea typeface="MS Mincho" panose="02020609040205080304" pitchFamily="49" charset="-128"/>
            </a:endParaRPr>
          </a:p>
          <a:p>
            <a:pPr algn="ctr" eaLnBrk="1">
              <a:lnSpc>
                <a:spcPts val="1200"/>
              </a:lnSpc>
              <a:spcBef>
                <a:spcPts val="600"/>
              </a:spcBef>
              <a:buFontTx/>
              <a:buNone/>
            </a:pPr>
            <a:r>
              <a:rPr lang="en-GB" altLang="en-US" sz="1400">
                <a:solidFill>
                  <a:srgbClr val="000000"/>
                </a:solidFill>
                <a:latin typeface="Times New Roman" panose="02020603050405020304" pitchFamily="18" charset="0"/>
                <a:ea typeface="MS Mincho" panose="02020609040205080304" pitchFamily="49" charset="-128"/>
              </a:rPr>
              <a:t>Incident management,</a:t>
            </a:r>
            <a:br>
              <a:rPr lang="en-GB" altLang="en-US" sz="1400">
                <a:solidFill>
                  <a:srgbClr val="000000"/>
                </a:solidFill>
                <a:latin typeface="Times New Roman" panose="02020603050405020304" pitchFamily="18" charset="0"/>
                <a:ea typeface="MS Mincho" panose="02020609040205080304" pitchFamily="49" charset="-128"/>
              </a:rPr>
            </a:br>
            <a:r>
              <a:rPr lang="en-GB" altLang="en-US" sz="1400">
                <a:solidFill>
                  <a:srgbClr val="000000"/>
                </a:solidFill>
                <a:latin typeface="Times New Roman" panose="02020603050405020304" pitchFamily="18" charset="0"/>
                <a:ea typeface="MS Mincho" panose="02020609040205080304" pitchFamily="49" charset="-128"/>
              </a:rPr>
              <a:t>disaster recovery</a:t>
            </a:r>
            <a:endParaRPr lang="en-US" altLang="en-US" sz="1400">
              <a:latin typeface="Times New Roman" panose="02020603050405020304" pitchFamily="18" charset="0"/>
              <a:ea typeface="MS Mincho" panose="02020609040205080304" pitchFamily="49" charset="-128"/>
            </a:endParaRPr>
          </a:p>
          <a:p>
            <a:pPr algn="ctr" eaLnBrk="1">
              <a:lnSpc>
                <a:spcPts val="1200"/>
              </a:lnSpc>
              <a:spcBef>
                <a:spcPts val="600"/>
              </a:spcBef>
              <a:buFontTx/>
              <a:buNone/>
            </a:pPr>
            <a:r>
              <a:rPr lang="en-GB" altLang="en-US" sz="1400">
                <a:solidFill>
                  <a:srgbClr val="000000"/>
                </a:solidFill>
                <a:latin typeface="Times New Roman" panose="02020603050405020304" pitchFamily="18" charset="0"/>
                <a:ea typeface="MS Mincho" panose="02020609040205080304" pitchFamily="49" charset="-128"/>
              </a:rPr>
              <a:t>Security assessment and audit</a:t>
            </a:r>
            <a:endParaRPr lang="en-US" altLang="en-US" sz="1400">
              <a:latin typeface="Times New Roman" panose="02020603050405020304" pitchFamily="18" charset="0"/>
              <a:ea typeface="MS Mincho" panose="02020609040205080304" pitchFamily="49" charset="-128"/>
            </a:endParaRPr>
          </a:p>
          <a:p>
            <a:pPr algn="ctr" eaLnBrk="1">
              <a:spcBef>
                <a:spcPts val="600"/>
              </a:spcBef>
              <a:buFontTx/>
              <a:buNone/>
            </a:pPr>
            <a:r>
              <a:rPr lang="en-GB" altLang="en-US" sz="900">
                <a:solidFill>
                  <a:srgbClr val="000000"/>
                </a:solidFill>
                <a:latin typeface="Times New Roman" panose="02020603050405020304" pitchFamily="18" charset="0"/>
                <a:ea typeface="MS Mincho" panose="02020609040205080304" pitchFamily="49" charset="-128"/>
              </a:rPr>
              <a:t> </a:t>
            </a:r>
            <a:endParaRPr lang="en-US" altLang="en-US" sz="1200">
              <a:latin typeface="Times New Roman" panose="02020603050405020304" pitchFamily="18" charset="0"/>
              <a:ea typeface="MS Mincho" panose="02020609040205080304" pitchFamily="49" charset="-128"/>
            </a:endParaRPr>
          </a:p>
        </p:txBody>
      </p:sp>
      <p:sp>
        <p:nvSpPr>
          <p:cNvPr id="54289" name="Text Box 7"/>
          <p:cNvSpPr txBox="1">
            <a:spLocks noChangeArrowheads="1"/>
          </p:cNvSpPr>
          <p:nvPr/>
        </p:nvSpPr>
        <p:spPr bwMode="auto">
          <a:xfrm>
            <a:off x="1597025" y="5572125"/>
            <a:ext cx="7070725" cy="695325"/>
          </a:xfrm>
          <a:prstGeom prst="rect">
            <a:avLst/>
          </a:prstGeom>
          <a:solidFill>
            <a:srgbClr val="C6D9F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tabLst>
                <a:tab pos="503238" algn="l"/>
                <a:tab pos="755650" algn="l"/>
                <a:tab pos="1008063" algn="l"/>
                <a:tab pos="1260475"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503238" algn="l"/>
                <a:tab pos="755650" algn="l"/>
                <a:tab pos="1008063" algn="l"/>
                <a:tab pos="1260475"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503238" algn="l"/>
                <a:tab pos="755650" algn="l"/>
                <a:tab pos="1008063" algn="l"/>
                <a:tab pos="1260475"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9pPr>
          </a:lstStyle>
          <a:p>
            <a:pPr eaLnBrk="1">
              <a:lnSpc>
                <a:spcPts val="1200"/>
              </a:lnSpc>
              <a:spcBef>
                <a:spcPts val="600"/>
              </a:spcBef>
              <a:buFontTx/>
              <a:buNone/>
            </a:pPr>
            <a:r>
              <a:rPr lang="en-GB" altLang="en-US" sz="1800" b="1">
                <a:solidFill>
                  <a:srgbClr val="000000"/>
                </a:solidFill>
                <a:latin typeface="Times New Roman" panose="02020603050405020304" pitchFamily="18" charset="0"/>
                <a:ea typeface="MS Mincho" panose="02020609040205080304" pitchFamily="49" charset="-128"/>
              </a:rPr>
              <a:t>Others</a:t>
            </a:r>
            <a:endParaRPr lang="en-US" altLang="en-US" sz="1800" b="1">
              <a:latin typeface="Times New Roman" panose="02020603050405020304" pitchFamily="18" charset="0"/>
              <a:ea typeface="MS Mincho" panose="02020609040205080304" pitchFamily="49" charset="-128"/>
            </a:endParaRPr>
          </a:p>
        </p:txBody>
      </p:sp>
      <p:sp>
        <p:nvSpPr>
          <p:cNvPr id="54290" name="Text Box 8"/>
          <p:cNvSpPr txBox="1">
            <a:spLocks noChangeArrowheads="1"/>
          </p:cNvSpPr>
          <p:nvPr/>
        </p:nvSpPr>
        <p:spPr bwMode="auto">
          <a:xfrm>
            <a:off x="3419475" y="5618163"/>
            <a:ext cx="5186363" cy="5889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BBE0E3"/>
                </a:solidFill>
              </a14:hiddenFill>
            </a:ext>
          </a:extLst>
        </p:spPr>
        <p:txBody>
          <a:bodyPr/>
          <a:lstStyle>
            <a:lvl1pPr>
              <a:spcBef>
                <a:spcPct val="20000"/>
              </a:spcBef>
              <a:buFont typeface="Arial" panose="020B0604020202020204" pitchFamily="34" charset="0"/>
              <a:buChar char="•"/>
              <a:tabLst>
                <a:tab pos="503238" algn="l"/>
                <a:tab pos="755650" algn="l"/>
                <a:tab pos="1008063" algn="l"/>
                <a:tab pos="1260475"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503238" algn="l"/>
                <a:tab pos="755650" algn="l"/>
                <a:tab pos="1008063" algn="l"/>
                <a:tab pos="1260475"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503238" algn="l"/>
                <a:tab pos="755650" algn="l"/>
                <a:tab pos="1008063" algn="l"/>
                <a:tab pos="1260475"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503238" algn="l"/>
                <a:tab pos="755650" algn="l"/>
                <a:tab pos="1008063" algn="l"/>
                <a:tab pos="1260475" algn="l"/>
              </a:tabLst>
              <a:defRPr sz="2000">
                <a:solidFill>
                  <a:schemeClr val="tx1"/>
                </a:solidFill>
                <a:latin typeface="Calibri" panose="020F0502020204030204" pitchFamily="34" charset="0"/>
              </a:defRPr>
            </a:lvl9pPr>
          </a:lstStyle>
          <a:p>
            <a:pPr algn="ctr" eaLnBrk="1">
              <a:spcBef>
                <a:spcPts val="600"/>
              </a:spcBef>
              <a:buFontTx/>
              <a:buNone/>
            </a:pPr>
            <a:r>
              <a:rPr lang="en-GB" altLang="en-US" sz="1400">
                <a:solidFill>
                  <a:srgbClr val="2932E9"/>
                </a:solidFill>
                <a:latin typeface="Times New Roman" panose="02020603050405020304" pitchFamily="18" charset="0"/>
                <a:ea typeface="MS Mincho" panose="02020609040205080304" pitchFamily="49" charset="-128"/>
              </a:rPr>
              <a:t>X.1680 - X.1699</a:t>
            </a:r>
            <a:endParaRPr lang="en-US" altLang="en-US" sz="1400">
              <a:solidFill>
                <a:srgbClr val="2932E9"/>
              </a:solidFill>
              <a:latin typeface="Times New Roman" panose="02020603050405020304" pitchFamily="18" charset="0"/>
              <a:ea typeface="MS Mincho" panose="02020609040205080304" pitchFamily="49" charset="-128"/>
            </a:endParaRPr>
          </a:p>
          <a:p>
            <a:pPr algn="ctr" eaLnBrk="1">
              <a:spcBef>
                <a:spcPts val="600"/>
              </a:spcBef>
              <a:buFontTx/>
              <a:buNone/>
            </a:pPr>
            <a:r>
              <a:rPr lang="en-GB" altLang="en-US" sz="1400">
                <a:solidFill>
                  <a:srgbClr val="000000"/>
                </a:solidFill>
                <a:latin typeface="Times New Roman" panose="02020603050405020304" pitchFamily="18" charset="0"/>
                <a:ea typeface="宋体" panose="02010600030101010101" pitchFamily="2" charset="-122"/>
              </a:rPr>
              <a:t>Others</a:t>
            </a:r>
            <a:endParaRPr lang="en-US" altLang="en-US" sz="1400">
              <a:latin typeface="Times New Roman" panose="02020603050405020304" pitchFamily="18" charset="0"/>
              <a:ea typeface="MS Mincho" panose="02020609040205080304" pitchFamily="49" charset="-128"/>
            </a:endParaRPr>
          </a:p>
        </p:txBody>
      </p:sp>
      <p:sp>
        <p:nvSpPr>
          <p:cNvPr id="54291" name="Rectangle 19"/>
          <p:cNvSpPr>
            <a:spLocks noChangeArrowheads="1"/>
          </p:cNvSpPr>
          <p:nvPr/>
        </p:nvSpPr>
        <p:spPr bwMode="auto">
          <a:xfrm>
            <a:off x="381000" y="685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tabLst>
                <a:tab pos="504825" algn="l"/>
                <a:tab pos="755650" algn="l"/>
                <a:tab pos="1008063" algn="l"/>
                <a:tab pos="1260475"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504825" algn="l"/>
                <a:tab pos="755650" algn="l"/>
                <a:tab pos="1008063" algn="l"/>
                <a:tab pos="1260475"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504825" algn="l"/>
                <a:tab pos="755650" algn="l"/>
                <a:tab pos="1008063" algn="l"/>
                <a:tab pos="1260475"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9pPr>
          </a:lstStyle>
          <a:p>
            <a:pPr>
              <a:spcBef>
                <a:spcPct val="0"/>
              </a:spcBef>
              <a:buFontTx/>
              <a:buNone/>
            </a:pPr>
            <a:endParaRPr lang="en-US" altLang="en-US" sz="1800">
              <a:latin typeface="Arial" panose="020B0604020202020204" pitchFamily="34" charset="0"/>
            </a:endParaRPr>
          </a:p>
        </p:txBody>
      </p:sp>
      <p:sp>
        <p:nvSpPr>
          <p:cNvPr id="54292" name="Rectangle 24"/>
          <p:cNvSpPr>
            <a:spLocks noChangeArrowheads="1"/>
          </p:cNvSpPr>
          <p:nvPr/>
        </p:nvSpPr>
        <p:spPr bwMode="auto">
          <a:xfrm>
            <a:off x="381000" y="685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tabLst>
                <a:tab pos="504825" algn="l"/>
                <a:tab pos="755650" algn="l"/>
                <a:tab pos="1008063" algn="l"/>
                <a:tab pos="1260475"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504825" algn="l"/>
                <a:tab pos="755650" algn="l"/>
                <a:tab pos="1008063" algn="l"/>
                <a:tab pos="1260475"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504825" algn="l"/>
                <a:tab pos="755650" algn="l"/>
                <a:tab pos="1008063" algn="l"/>
                <a:tab pos="1260475"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9pPr>
          </a:lstStyle>
          <a:p>
            <a:pPr>
              <a:spcBef>
                <a:spcPct val="0"/>
              </a:spcBef>
              <a:buFontTx/>
              <a:buNone/>
            </a:pPr>
            <a:r>
              <a:rPr lang="en-US" altLang="en-US" sz="1800">
                <a:latin typeface="Arial" panose="020B0604020202020204" pitchFamily="34" charset="0"/>
              </a:rPr>
              <a:t/>
            </a:r>
            <a:br>
              <a:rPr lang="en-US" altLang="en-US" sz="1800">
                <a:latin typeface="Arial" panose="020B0604020202020204" pitchFamily="34" charset="0"/>
              </a:rPr>
            </a:br>
            <a:endParaRPr lang="en-US" altLang="en-US" sz="1800">
              <a:latin typeface="Arial" panose="020B0604020202020204" pitchFamily="34" charset="0"/>
            </a:endParaRPr>
          </a:p>
          <a:p>
            <a:pPr>
              <a:spcBef>
                <a:spcPct val="0"/>
              </a:spcBef>
              <a:buFontTx/>
              <a:buNone/>
            </a:pPr>
            <a:endParaRPr lang="en-US" altLang="en-US" sz="1800">
              <a:latin typeface="Arial" panose="020B0604020202020204" pitchFamily="34" charset="0"/>
            </a:endParaRPr>
          </a:p>
        </p:txBody>
      </p:sp>
      <p:sp>
        <p:nvSpPr>
          <p:cNvPr id="54293" name="Rectangle 31"/>
          <p:cNvSpPr>
            <a:spLocks noChangeArrowheads="1"/>
          </p:cNvSpPr>
          <p:nvPr/>
        </p:nvSpPr>
        <p:spPr bwMode="auto">
          <a:xfrm>
            <a:off x="152400" y="685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tabLst>
                <a:tab pos="504825" algn="l"/>
                <a:tab pos="755650" algn="l"/>
                <a:tab pos="1008063" algn="l"/>
                <a:tab pos="1260475"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504825" algn="l"/>
                <a:tab pos="755650" algn="l"/>
                <a:tab pos="1008063" algn="l"/>
                <a:tab pos="1260475"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504825" algn="l"/>
                <a:tab pos="755650" algn="l"/>
                <a:tab pos="1008063" algn="l"/>
                <a:tab pos="1260475"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9pPr>
          </a:lstStyle>
          <a:p>
            <a:pPr>
              <a:spcBef>
                <a:spcPct val="0"/>
              </a:spcBef>
              <a:buFontTx/>
              <a:buNone/>
            </a:pPr>
            <a:r>
              <a:rPr lang="en-US" altLang="en-US" sz="1800">
                <a:latin typeface="Arial" panose="020B0604020202020204" pitchFamily="34" charset="0"/>
              </a:rPr>
              <a:t/>
            </a:r>
            <a:br>
              <a:rPr lang="en-US" altLang="en-US" sz="1800">
                <a:latin typeface="Arial" panose="020B0604020202020204" pitchFamily="34" charset="0"/>
              </a:rPr>
            </a:br>
            <a:endParaRPr lang="en-US" altLang="en-US" sz="1800">
              <a:latin typeface="Arial" panose="020B0604020202020204" pitchFamily="34" charset="0"/>
            </a:endParaRPr>
          </a:p>
          <a:p>
            <a:pPr>
              <a:spcBef>
                <a:spcPct val="0"/>
              </a:spcBef>
              <a:buFontTx/>
              <a:buNone/>
            </a:pPr>
            <a:endParaRPr lang="en-US" altLang="en-US" sz="1800">
              <a:latin typeface="Arial" panose="020B0604020202020204" pitchFamily="34" charset="0"/>
            </a:endParaRPr>
          </a:p>
        </p:txBody>
      </p:sp>
      <p:sp>
        <p:nvSpPr>
          <p:cNvPr id="54294" name="Rectangle 33"/>
          <p:cNvSpPr>
            <a:spLocks noChangeArrowheads="1"/>
          </p:cNvSpPr>
          <p:nvPr/>
        </p:nvSpPr>
        <p:spPr bwMode="auto">
          <a:xfrm>
            <a:off x="152400" y="685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tabLst>
                <a:tab pos="504825" algn="l"/>
                <a:tab pos="755650" algn="l"/>
                <a:tab pos="1008063" algn="l"/>
                <a:tab pos="1260475"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504825" algn="l"/>
                <a:tab pos="755650" algn="l"/>
                <a:tab pos="1008063" algn="l"/>
                <a:tab pos="1260475"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504825" algn="l"/>
                <a:tab pos="755650" algn="l"/>
                <a:tab pos="1008063" algn="l"/>
                <a:tab pos="1260475"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504825" algn="l"/>
                <a:tab pos="755650" algn="l"/>
                <a:tab pos="1008063" algn="l"/>
                <a:tab pos="1260475" algn="l"/>
              </a:tabLst>
              <a:defRPr sz="2000">
                <a:solidFill>
                  <a:schemeClr val="tx1"/>
                </a:solidFill>
                <a:latin typeface="Calibri" panose="020F0502020204030204" pitchFamily="34" charset="0"/>
              </a:defRPr>
            </a:lvl9pPr>
          </a:lstStyle>
          <a:p>
            <a:pPr>
              <a:spcBef>
                <a:spcPct val="0"/>
              </a:spcBef>
              <a:buFontTx/>
              <a:buNone/>
            </a:pPr>
            <a:endParaRPr lang="en-US" altLang="en-US" sz="1800">
              <a:latin typeface="Arial" panose="020B0604020202020204" pitchFamily="34" charset="0"/>
            </a:endParaRPr>
          </a:p>
        </p:txBody>
      </p:sp>
      <p:sp>
        <p:nvSpPr>
          <p:cNvPr id="54295" name="Slide Number Placeholder 1"/>
          <p:cNvSpPr txBox="1">
            <a:spLocks/>
          </p:cNvSpPr>
          <p:nvPr/>
        </p:nvSpPr>
        <p:spPr bwMode="auto">
          <a:xfrm>
            <a:off x="6875463" y="63817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 typeface="Arial" panose="020B0604020202020204" pitchFamily="34" charset="0"/>
              <a:buNone/>
            </a:pPr>
            <a:fld id="{7D0AF9F9-644F-4F02-A6B3-512310757D42}" type="slidenum">
              <a:rPr lang="en-US" altLang="en-US" sz="1200" b="1" smtClean="0">
                <a:solidFill>
                  <a:srgbClr val="898989"/>
                </a:solidFill>
              </a:rPr>
              <a:pPr algn="r" eaLnBrk="1" hangingPunct="1">
                <a:spcBef>
                  <a:spcPct val="0"/>
                </a:spcBef>
                <a:buFont typeface="Arial" panose="020B0604020202020204" pitchFamily="34" charset="0"/>
                <a:buNone/>
              </a:pPr>
              <a:t>37</a:t>
            </a:fld>
            <a:r>
              <a:rPr lang="en-US" altLang="en-US" sz="1200" b="1" dirty="0" smtClean="0">
                <a:solidFill>
                  <a:srgbClr val="898989"/>
                </a:solidFill>
              </a:rPr>
              <a:t>/94</a:t>
            </a:r>
            <a:endParaRPr lang="en-US" altLang="en-US" sz="1200" b="1" dirty="0">
              <a:solidFill>
                <a:srgbClr val="898989"/>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323850" y="188913"/>
            <a:ext cx="8620125" cy="647700"/>
          </a:xfrm>
        </p:spPr>
        <p:txBody>
          <a:bodyPr/>
          <a:lstStyle/>
          <a:p>
            <a:r>
              <a:rPr lang="en-US" altLang="en-US" sz="2800" b="1" smtClean="0"/>
              <a:t>Question 10/17</a:t>
            </a:r>
            <a:br>
              <a:rPr lang="en-US" altLang="en-US" sz="2800" b="1" smtClean="0"/>
            </a:br>
            <a:r>
              <a:rPr lang="en-US" altLang="en-US" sz="2800" b="1" smtClean="0"/>
              <a:t>Identity Management (IdM)</a:t>
            </a:r>
          </a:p>
        </p:txBody>
      </p:sp>
      <p:sp>
        <p:nvSpPr>
          <p:cNvPr id="55299" name="Rectangle 3"/>
          <p:cNvSpPr>
            <a:spLocks noGrp="1" noChangeArrowheads="1"/>
          </p:cNvSpPr>
          <p:nvPr>
            <p:ph type="body" idx="1"/>
          </p:nvPr>
        </p:nvSpPr>
        <p:spPr>
          <a:xfrm>
            <a:off x="395288" y="1125538"/>
            <a:ext cx="8640762" cy="5537200"/>
          </a:xfrm>
        </p:spPr>
        <p:txBody>
          <a:bodyPr/>
          <a:lstStyle/>
          <a:p>
            <a:pPr>
              <a:spcBef>
                <a:spcPct val="0"/>
              </a:spcBef>
              <a:buClr>
                <a:srgbClr val="FF0000"/>
              </a:buClr>
              <a:buFont typeface="Wingdings" panose="05000000000000000000" pitchFamily="2" charset="2"/>
              <a:buChar char="§"/>
            </a:pPr>
            <a:r>
              <a:rPr lang="en-US" altLang="en-US" sz="1800" smtClean="0"/>
              <a:t>Identity Management (IdM)</a:t>
            </a:r>
          </a:p>
          <a:p>
            <a:pPr lvl="1">
              <a:spcBef>
                <a:spcPct val="0"/>
              </a:spcBef>
              <a:buClr>
                <a:srgbClr val="FF0000"/>
              </a:buClr>
              <a:buFont typeface="Arial" panose="020B0604020202020204" pitchFamily="34" charset="0"/>
              <a:buChar char="•"/>
            </a:pPr>
            <a:r>
              <a:rPr lang="en-US" altLang="en-US" sz="1600" smtClean="0"/>
              <a:t>IdM is a security enabler by providing trust in the identity of both parties to an e-transaction</a:t>
            </a:r>
          </a:p>
          <a:p>
            <a:pPr lvl="1">
              <a:spcBef>
                <a:spcPct val="0"/>
              </a:spcBef>
              <a:buClr>
                <a:srgbClr val="FF0000"/>
              </a:buClr>
              <a:buFont typeface="Arial" panose="020B0604020202020204" pitchFamily="34" charset="0"/>
              <a:buChar char="•"/>
            </a:pPr>
            <a:r>
              <a:rPr lang="en-US" altLang="en-US" sz="1600" smtClean="0"/>
              <a:t>IdM also provides network operators an opportunity to increase revenues by offering advanced identity-based services</a:t>
            </a:r>
          </a:p>
          <a:p>
            <a:pPr lvl="1">
              <a:spcBef>
                <a:spcPct val="0"/>
              </a:spcBef>
              <a:buClr>
                <a:srgbClr val="FF0000"/>
              </a:buClr>
              <a:buFont typeface="Arial" panose="020B0604020202020204" pitchFamily="34" charset="0"/>
              <a:buChar char="•"/>
            </a:pPr>
            <a:r>
              <a:rPr lang="en-US" altLang="en-US" sz="1600" smtClean="0"/>
              <a:t>The focus of ITU-T’s IdM work is on global trust and interoperability of diverse IdM capabilities in telecommunication. </a:t>
            </a:r>
          </a:p>
          <a:p>
            <a:pPr lvl="1">
              <a:spcBef>
                <a:spcPct val="0"/>
              </a:spcBef>
              <a:buClr>
                <a:srgbClr val="FF0000"/>
              </a:buClr>
              <a:buFont typeface="Arial" panose="020B0604020202020204" pitchFamily="34" charset="0"/>
              <a:buChar char="•"/>
            </a:pPr>
            <a:r>
              <a:rPr lang="en-US" altLang="en-US" sz="1600" smtClean="0"/>
              <a:t>Work is focused on leveraging and bridging existing solutions</a:t>
            </a:r>
          </a:p>
          <a:p>
            <a:pPr lvl="1">
              <a:spcBef>
                <a:spcPct val="0"/>
              </a:spcBef>
              <a:buClr>
                <a:srgbClr val="FF0000"/>
              </a:buClr>
              <a:buFont typeface="Arial" panose="020B0604020202020204" pitchFamily="34" charset="0"/>
              <a:buChar char="•"/>
            </a:pPr>
            <a:r>
              <a:rPr lang="en-CA" altLang="en-US" sz="1600" smtClean="0">
                <a:cs typeface="Times New Roman" panose="02020603050405020304" pitchFamily="18" charset="0"/>
              </a:rPr>
              <a:t>This Question is dedicated to the vision setting and the coordination and organization of the entire range of IdM activities within ITU-T </a:t>
            </a:r>
            <a:endParaRPr lang="en-US" altLang="zh-CN" sz="1600" smtClean="0"/>
          </a:p>
          <a:p>
            <a:pPr>
              <a:spcBef>
                <a:spcPct val="0"/>
              </a:spcBef>
              <a:buClr>
                <a:srgbClr val="FF0000"/>
              </a:buClr>
              <a:buFont typeface="Wingdings" panose="05000000000000000000" pitchFamily="2" charset="2"/>
              <a:buChar char="§"/>
            </a:pPr>
            <a:endParaRPr lang="en-US" altLang="en-US" sz="1800" smtClean="0"/>
          </a:p>
          <a:p>
            <a:pPr>
              <a:spcBef>
                <a:spcPct val="0"/>
              </a:spcBef>
              <a:buClr>
                <a:srgbClr val="FF0000"/>
              </a:buClr>
              <a:buFont typeface="Wingdings" panose="05000000000000000000" pitchFamily="2" charset="2"/>
              <a:buChar char="§"/>
            </a:pPr>
            <a:r>
              <a:rPr lang="en-US" altLang="en-US" sz="1800" smtClean="0"/>
              <a:t>Key focus</a:t>
            </a:r>
          </a:p>
          <a:p>
            <a:pPr lvl="1">
              <a:spcBef>
                <a:spcPct val="0"/>
              </a:spcBef>
              <a:buClr>
                <a:srgbClr val="FF0000"/>
              </a:buClr>
              <a:buFont typeface="Arial" panose="020B0604020202020204" pitchFamily="34" charset="0"/>
              <a:buChar char="•"/>
            </a:pPr>
            <a:r>
              <a:rPr lang="en-US" altLang="en-US" sz="1600" smtClean="0"/>
              <a:t>Adoption of interoperable federated identity frameworks that use a variety of authentication methods with well understood security and privacy</a:t>
            </a:r>
          </a:p>
          <a:p>
            <a:pPr lvl="1">
              <a:spcBef>
                <a:spcPct val="0"/>
              </a:spcBef>
              <a:buClr>
                <a:srgbClr val="FF0000"/>
              </a:buClr>
              <a:buFont typeface="Arial" panose="020B0604020202020204" pitchFamily="34" charset="0"/>
              <a:buChar char="•"/>
            </a:pPr>
            <a:r>
              <a:rPr lang="en-US" altLang="en-US" sz="1600" smtClean="0"/>
              <a:t>Encourage the use of authentication methods resistant to known and projected threats</a:t>
            </a:r>
          </a:p>
          <a:p>
            <a:pPr lvl="1">
              <a:spcBef>
                <a:spcPct val="0"/>
              </a:spcBef>
              <a:buClr>
                <a:srgbClr val="FF0000"/>
              </a:buClr>
              <a:buFont typeface="Arial" panose="020B0604020202020204" pitchFamily="34" charset="0"/>
              <a:buChar char="•"/>
            </a:pPr>
            <a:r>
              <a:rPr lang="en-US" altLang="en-US" sz="1600" smtClean="0"/>
              <a:t>Provide a general trust model for making trust-based authentication decisions between two or more parties</a:t>
            </a:r>
          </a:p>
          <a:p>
            <a:pPr lvl="1">
              <a:spcBef>
                <a:spcPct val="0"/>
              </a:spcBef>
              <a:buClr>
                <a:srgbClr val="FF0000"/>
              </a:buClr>
              <a:buFont typeface="Arial" panose="020B0604020202020204" pitchFamily="34" charset="0"/>
              <a:buChar char="•"/>
            </a:pPr>
            <a:r>
              <a:rPr lang="en-US" altLang="en-US" sz="1600" smtClean="0"/>
              <a:t>Ensure security of online transactions with focus on end-to-end identification and authentication of the participants and components involved in conducting the transaction, including people, devices, and services</a:t>
            </a:r>
          </a:p>
          <a:p>
            <a:pPr>
              <a:spcBef>
                <a:spcPct val="0"/>
              </a:spcBef>
              <a:buClr>
                <a:srgbClr val="FF0000"/>
              </a:buClr>
              <a:buFont typeface="Wingdings" panose="05000000000000000000" pitchFamily="2" charset="2"/>
              <a:buChar char="§"/>
            </a:pPr>
            <a:endParaRPr lang="en-US" altLang="zh-CN" sz="1800" smtClean="0"/>
          </a:p>
          <a:p>
            <a:pPr>
              <a:spcBef>
                <a:spcPct val="0"/>
              </a:spcBef>
              <a:buClr>
                <a:srgbClr val="FF0000"/>
              </a:buClr>
              <a:buFont typeface="Wingdings" panose="05000000000000000000" pitchFamily="2" charset="2"/>
              <a:buChar char="§"/>
            </a:pPr>
            <a:r>
              <a:rPr lang="en-US" altLang="zh-CN" sz="1800" smtClean="0"/>
              <a:t>8 Recommendations and 1 Supplement approved in last study period.</a:t>
            </a:r>
          </a:p>
          <a:p>
            <a:pPr>
              <a:spcBef>
                <a:spcPct val="0"/>
              </a:spcBef>
              <a:buClr>
                <a:srgbClr val="FF0000"/>
              </a:buClr>
              <a:buFont typeface="Wingdings" panose="05000000000000000000" pitchFamily="2" charset="2"/>
              <a:buChar char="§"/>
            </a:pPr>
            <a:r>
              <a:rPr lang="en-US" altLang="zh-CN" sz="1800" smtClean="0"/>
              <a:t>1 Recommendation approved in this study period</a:t>
            </a:r>
          </a:p>
        </p:txBody>
      </p:sp>
      <p:sp>
        <p:nvSpPr>
          <p:cNvPr id="55300"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F0675EF-C600-4F4E-AC48-8D01FBADE1FD}" type="slidenum">
              <a:rPr lang="en-US" altLang="en-US" sz="1200" smtClean="0">
                <a:solidFill>
                  <a:srgbClr val="898989"/>
                </a:solidFill>
              </a:rPr>
              <a:pPr>
                <a:spcBef>
                  <a:spcPct val="0"/>
                </a:spcBef>
                <a:buFontTx/>
                <a:buNone/>
              </a:pPr>
              <a:t>38</a:t>
            </a:fld>
            <a:r>
              <a:rPr lang="en-US" altLang="en-US" sz="1200" dirty="0" smtClean="0">
                <a:solidFill>
                  <a:srgbClr val="898989"/>
                </a:solidFill>
              </a:rPr>
              <a:t>/94</a:t>
            </a:r>
            <a:endParaRPr lang="en-US" altLang="en-US" sz="1200" dirty="0" smtClean="0">
              <a:solidFill>
                <a:srgbClr val="898989"/>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0" y="0"/>
            <a:ext cx="9144000" cy="1052513"/>
          </a:xfrm>
        </p:spPr>
        <p:txBody>
          <a:bodyPr/>
          <a:lstStyle/>
          <a:p>
            <a:r>
              <a:rPr lang="en-US" altLang="en-US" sz="2800" b="1" smtClean="0"/>
              <a:t>Question 10/17 (cnt’d)</a:t>
            </a:r>
            <a:br>
              <a:rPr lang="en-US" altLang="en-US" sz="2800" b="1" smtClean="0"/>
            </a:br>
            <a:r>
              <a:rPr lang="en-US" altLang="en-US" sz="2800" b="1" smtClean="0"/>
              <a:t>Identity Management (IdM)</a:t>
            </a:r>
            <a:endParaRPr lang="en-US" altLang="en-US" sz="2800" smtClean="0"/>
          </a:p>
        </p:txBody>
      </p:sp>
      <p:sp>
        <p:nvSpPr>
          <p:cNvPr id="56323" name="Content Placeholder 2"/>
          <p:cNvSpPr>
            <a:spLocks noGrp="1"/>
          </p:cNvSpPr>
          <p:nvPr>
            <p:ph idx="1"/>
          </p:nvPr>
        </p:nvSpPr>
        <p:spPr>
          <a:xfrm>
            <a:off x="457200" y="908050"/>
            <a:ext cx="8578850" cy="5834063"/>
          </a:xfrm>
        </p:spPr>
        <p:txBody>
          <a:bodyPr/>
          <a:lstStyle/>
          <a:p>
            <a:pPr>
              <a:lnSpc>
                <a:spcPct val="90000"/>
              </a:lnSpc>
              <a:spcBef>
                <a:spcPts val="300"/>
              </a:spcBef>
              <a:buClr>
                <a:srgbClr val="FF0000"/>
              </a:buClr>
              <a:buFont typeface="Wingdings" panose="05000000000000000000" pitchFamily="2" charset="2"/>
              <a:buChar char="§"/>
            </a:pPr>
            <a:r>
              <a:rPr lang="en-US" altLang="en-US" sz="2000" smtClean="0"/>
              <a:t>Recommendations under development:</a:t>
            </a:r>
          </a:p>
          <a:p>
            <a:pPr lvl="1">
              <a:lnSpc>
                <a:spcPct val="90000"/>
              </a:lnSpc>
              <a:spcBef>
                <a:spcPts val="300"/>
              </a:spcBef>
              <a:buClr>
                <a:srgbClr val="FF0000"/>
              </a:buClr>
              <a:buFont typeface="Wingdings" panose="05000000000000000000" pitchFamily="2" charset="2"/>
              <a:buChar char="§"/>
            </a:pPr>
            <a:r>
              <a:rPr lang="en-US" altLang="zh-CN" sz="1600" b="1" smtClean="0"/>
              <a:t>X.authi,</a:t>
            </a:r>
            <a:r>
              <a:rPr lang="en-US" altLang="zh-CN" sz="1600" smtClean="0"/>
              <a:t> Guideline to implement the authentication integration of the network layer and the</a:t>
            </a:r>
            <a:br>
              <a:rPr lang="en-US" altLang="zh-CN" sz="1600" smtClean="0"/>
            </a:br>
            <a:r>
              <a:rPr lang="en-US" altLang="zh-CN" sz="1600" smtClean="0"/>
              <a:t>               service layer.</a:t>
            </a:r>
          </a:p>
          <a:p>
            <a:pPr lvl="1">
              <a:lnSpc>
                <a:spcPct val="90000"/>
              </a:lnSpc>
              <a:spcBef>
                <a:spcPts val="300"/>
              </a:spcBef>
              <a:buClr>
                <a:srgbClr val="FF0000"/>
              </a:buClr>
              <a:buFont typeface="Wingdings" panose="05000000000000000000" pitchFamily="2" charset="2"/>
              <a:buChar char="§"/>
            </a:pPr>
            <a:r>
              <a:rPr lang="en-US" altLang="zh-CN" sz="1600" b="1" smtClean="0"/>
              <a:t>X.eaaa, </a:t>
            </a:r>
            <a:r>
              <a:rPr lang="en-US" altLang="zh-CN" sz="1600" smtClean="0"/>
              <a:t>Enhanced entity authentication based on aggregated attributes</a:t>
            </a:r>
          </a:p>
          <a:p>
            <a:pPr lvl="1">
              <a:lnSpc>
                <a:spcPct val="90000"/>
              </a:lnSpc>
              <a:spcBef>
                <a:spcPts val="300"/>
              </a:spcBef>
              <a:buClr>
                <a:srgbClr val="FF0000"/>
              </a:buClr>
              <a:buFont typeface="Wingdings" panose="05000000000000000000" pitchFamily="2" charset="2"/>
              <a:buChar char="§"/>
            </a:pPr>
            <a:r>
              <a:rPr lang="en-US" altLang="zh-CN" sz="1600" b="1" smtClean="0"/>
              <a:t>X.iamt</a:t>
            </a:r>
            <a:r>
              <a:rPr lang="en-US" altLang="zh-CN" sz="1600" smtClean="0"/>
              <a:t>, Identity and access management taxonomy</a:t>
            </a:r>
          </a:p>
          <a:p>
            <a:pPr lvl="1">
              <a:lnSpc>
                <a:spcPct val="90000"/>
              </a:lnSpc>
              <a:spcBef>
                <a:spcPts val="300"/>
              </a:spcBef>
              <a:buClr>
                <a:srgbClr val="FF0000"/>
              </a:buClr>
              <a:buFont typeface="Wingdings" panose="05000000000000000000" pitchFamily="2" charset="2"/>
              <a:buChar char="§"/>
            </a:pPr>
            <a:r>
              <a:rPr lang="en-US" altLang="zh-CN" sz="1600" b="1" smtClean="0"/>
              <a:t>X.idmcc</a:t>
            </a:r>
            <a:r>
              <a:rPr lang="en-US" altLang="zh-CN" sz="1600" smtClean="0"/>
              <a:t>, Requirement of IdM in cloud computing</a:t>
            </a:r>
          </a:p>
          <a:p>
            <a:pPr lvl="1">
              <a:lnSpc>
                <a:spcPct val="90000"/>
              </a:lnSpc>
              <a:spcBef>
                <a:spcPts val="300"/>
              </a:spcBef>
              <a:buClr>
                <a:srgbClr val="FF0000"/>
              </a:buClr>
              <a:buFont typeface="Wingdings" panose="05000000000000000000" pitchFamily="2" charset="2"/>
              <a:buChar char="§"/>
            </a:pPr>
            <a:r>
              <a:rPr lang="en-US" altLang="en-US" sz="1600" b="1" smtClean="0"/>
              <a:t>X.scim-use</a:t>
            </a:r>
            <a:r>
              <a:rPr lang="en-US" altLang="en-US" sz="1600" smtClean="0"/>
              <a:t>, Application of system for cross identity management (SCIM) in</a:t>
            </a:r>
            <a:br>
              <a:rPr lang="en-US" altLang="en-US" sz="1600" smtClean="0"/>
            </a:br>
            <a:r>
              <a:rPr lang="en-US" altLang="en-US" sz="1600" smtClean="0"/>
              <a:t>                     telecommunication environments</a:t>
            </a:r>
          </a:p>
          <a:p>
            <a:pPr lvl="1">
              <a:lnSpc>
                <a:spcPct val="90000"/>
              </a:lnSpc>
              <a:spcBef>
                <a:spcPts val="300"/>
              </a:spcBef>
              <a:buClr>
                <a:srgbClr val="FF0000"/>
              </a:buClr>
              <a:buFont typeface="Wingdings" panose="05000000000000000000" pitchFamily="2" charset="2"/>
              <a:buChar char="§"/>
            </a:pPr>
            <a:r>
              <a:rPr lang="en-US" altLang="en-US" sz="1600" b="1" smtClean="0"/>
              <a:t>X.1255sup</a:t>
            </a:r>
            <a:r>
              <a:rPr lang="en-US" altLang="en-US" sz="1600" smtClean="0"/>
              <a:t>, Supplement to Recommendation ITU-T X.1255 – Proposed conceptual models</a:t>
            </a:r>
            <a:br>
              <a:rPr lang="en-US" altLang="en-US" sz="1600" smtClean="0"/>
            </a:br>
            <a:r>
              <a:rPr lang="en-US" altLang="en-US" sz="1600" smtClean="0"/>
              <a:t>                     based on ITU-T X.1255 frameworks</a:t>
            </a:r>
          </a:p>
          <a:p>
            <a:pPr>
              <a:lnSpc>
                <a:spcPct val="80000"/>
              </a:lnSpc>
              <a:spcBef>
                <a:spcPts val="600"/>
              </a:spcBef>
              <a:buClr>
                <a:srgbClr val="FF0000"/>
              </a:buClr>
              <a:buFont typeface="Wingdings" panose="05000000000000000000" pitchFamily="2" charset="2"/>
              <a:buChar char="§"/>
            </a:pPr>
            <a:r>
              <a:rPr lang="en-US" altLang="en-US" sz="2000" smtClean="0">
                <a:cs typeface="Times New Roman" panose="02020603050405020304" pitchFamily="18" charset="0"/>
              </a:rPr>
              <a:t>Engagement</a:t>
            </a:r>
          </a:p>
          <a:p>
            <a:pPr lvl="1">
              <a:lnSpc>
                <a:spcPct val="80000"/>
              </a:lnSpc>
              <a:spcBef>
                <a:spcPts val="400"/>
              </a:spcBef>
              <a:buClr>
                <a:srgbClr val="FF0000"/>
              </a:buClr>
              <a:buFont typeface="Arial" panose="020B0604020202020204" pitchFamily="34" charset="0"/>
              <a:buChar char="•"/>
            </a:pPr>
            <a:r>
              <a:rPr lang="en-US" altLang="en-US" sz="1800" smtClean="0">
                <a:cs typeface="Times New Roman" panose="02020603050405020304" pitchFamily="18" charset="0"/>
              </a:rPr>
              <a:t>JCA-IdM</a:t>
            </a:r>
          </a:p>
          <a:p>
            <a:pPr lvl="1">
              <a:lnSpc>
                <a:spcPct val="80000"/>
              </a:lnSpc>
              <a:spcBef>
                <a:spcPts val="400"/>
              </a:spcBef>
              <a:buClr>
                <a:srgbClr val="FF0000"/>
              </a:buClr>
              <a:buFont typeface="Arial" panose="020B0604020202020204" pitchFamily="34" charset="0"/>
              <a:buChar char="•"/>
            </a:pPr>
            <a:r>
              <a:rPr lang="en-US" altLang="en-US" sz="1800" smtClean="0">
                <a:cs typeface="Times New Roman" panose="02020603050405020304" pitchFamily="18" charset="0"/>
              </a:rPr>
              <a:t>Related standardization bodies: ISO/IEC JTC 1 SCs 6, 27 and 37; IETF; ATIS;</a:t>
            </a:r>
            <a:br>
              <a:rPr lang="en-US" altLang="en-US" sz="1800" smtClean="0">
                <a:cs typeface="Times New Roman" panose="02020603050405020304" pitchFamily="18" charset="0"/>
              </a:rPr>
            </a:br>
            <a:r>
              <a:rPr lang="en-US" altLang="en-US" sz="1800" smtClean="0">
                <a:cs typeface="Times New Roman" panose="02020603050405020304" pitchFamily="18" charset="0"/>
              </a:rPr>
              <a:t>ETSI INS ISG, OASIS; Kantara Initiative; OMA; NIST; 3GPP; 3GPP2; Eclipse;</a:t>
            </a:r>
            <a:br>
              <a:rPr lang="en-US" altLang="en-US" sz="1800" smtClean="0">
                <a:cs typeface="Times New Roman" panose="02020603050405020304" pitchFamily="18" charset="0"/>
              </a:rPr>
            </a:br>
            <a:r>
              <a:rPr lang="en-US" altLang="en-US" sz="1800" smtClean="0">
                <a:cs typeface="Times New Roman" panose="02020603050405020304" pitchFamily="18" charset="0"/>
              </a:rPr>
              <a:t>OpenID Foundation; OIX etc.</a:t>
            </a:r>
            <a:endParaRPr lang="en-US" altLang="en-US" sz="1800" smtClean="0"/>
          </a:p>
          <a:p>
            <a:pPr>
              <a:spcBef>
                <a:spcPts val="300"/>
              </a:spcBef>
              <a:buClr>
                <a:srgbClr val="FF0000"/>
              </a:buClr>
              <a:buFont typeface="Wingdings" panose="05000000000000000000" pitchFamily="2" charset="2"/>
              <a:buChar char="§"/>
            </a:pPr>
            <a:endParaRPr lang="en-US" altLang="en-US" sz="2000" smtClean="0"/>
          </a:p>
          <a:p>
            <a:pPr>
              <a:spcBef>
                <a:spcPts val="300"/>
              </a:spcBef>
              <a:buClr>
                <a:srgbClr val="FF0000"/>
              </a:buClr>
              <a:buFont typeface="Wingdings" panose="05000000000000000000" pitchFamily="2" charset="2"/>
              <a:buChar char="§"/>
            </a:pPr>
            <a:r>
              <a:rPr lang="en-US" altLang="en-US" sz="2000" smtClean="0"/>
              <a:t>Rapporteur:  Abbie BARBIR</a:t>
            </a:r>
          </a:p>
        </p:txBody>
      </p:sp>
      <p:sp>
        <p:nvSpPr>
          <p:cNvPr id="56324"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E37A608-75D6-47CF-8143-AC843106D632}" type="slidenum">
              <a:rPr lang="en-US" altLang="en-US" sz="1200" smtClean="0">
                <a:solidFill>
                  <a:srgbClr val="898989"/>
                </a:solidFill>
              </a:rPr>
              <a:pPr>
                <a:spcBef>
                  <a:spcPct val="0"/>
                </a:spcBef>
                <a:buFontTx/>
                <a:buNone/>
              </a:pPr>
              <a:t>39</a:t>
            </a:fld>
            <a:r>
              <a:rPr lang="en-US" altLang="en-US" sz="1200" dirty="0" smtClean="0">
                <a:solidFill>
                  <a:srgbClr val="898989"/>
                </a:solidFill>
              </a:rPr>
              <a:t>/94</a:t>
            </a:r>
            <a:endParaRPr lang="en-US" altLang="en-US" sz="1200" dirty="0" smtClean="0">
              <a:solidFill>
                <a:srgbClr val="898989"/>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260350"/>
            <a:ext cx="8229600" cy="720725"/>
          </a:xfrm>
        </p:spPr>
        <p:txBody>
          <a:bodyPr/>
          <a:lstStyle/>
          <a:p>
            <a:r>
              <a:rPr lang="en-GB" altLang="en-US" sz="2800" b="1" smtClean="0">
                <a:solidFill>
                  <a:srgbClr val="2932E9"/>
                </a:solidFill>
              </a:rPr>
              <a:t>Importance of telecommunication/ICT security standardization (2/4)</a:t>
            </a:r>
          </a:p>
        </p:txBody>
      </p:sp>
      <p:sp>
        <p:nvSpPr>
          <p:cNvPr id="17411" name="Content Placeholder 2"/>
          <p:cNvSpPr>
            <a:spLocks noGrp="1"/>
          </p:cNvSpPr>
          <p:nvPr>
            <p:ph idx="1"/>
          </p:nvPr>
        </p:nvSpPr>
        <p:spPr>
          <a:xfrm>
            <a:off x="381000" y="1052513"/>
            <a:ext cx="8534400" cy="5653087"/>
          </a:xfrm>
        </p:spPr>
        <p:txBody>
          <a:bodyPr/>
          <a:lstStyle/>
          <a:p>
            <a:pPr marL="365125" lvl="1" indent="-273050">
              <a:lnSpc>
                <a:spcPct val="90000"/>
              </a:lnSpc>
              <a:spcBef>
                <a:spcPts val="800"/>
              </a:spcBef>
              <a:buClr>
                <a:srgbClr val="FF0000"/>
              </a:buClr>
              <a:buFont typeface="Wingdings" panose="05000000000000000000" pitchFamily="2" charset="2"/>
              <a:buChar char="§"/>
            </a:pPr>
            <a:r>
              <a:rPr lang="en-US" altLang="en-US" sz="2400" smtClean="0"/>
              <a:t>The primary challenges are the time it takes to develop a standard (compared to the speed of technological change and the emergence of new threats) and the shortage of skilled and available resources. </a:t>
            </a:r>
          </a:p>
          <a:p>
            <a:pPr marL="365125" lvl="1" indent="-273050">
              <a:lnSpc>
                <a:spcPct val="90000"/>
              </a:lnSpc>
              <a:spcBef>
                <a:spcPts val="800"/>
              </a:spcBef>
              <a:buClr>
                <a:srgbClr val="FF0000"/>
              </a:buClr>
              <a:buFont typeface="Wingdings" panose="05000000000000000000" pitchFamily="2" charset="2"/>
              <a:buChar char="§"/>
            </a:pPr>
            <a:r>
              <a:rPr lang="en-US" altLang="en-US" sz="2400" smtClean="0"/>
              <a:t>We must work quickly to respond to the rapidly-evolving technical and threat environment but we must also ensure that the standards we produce are given sufficient consideration and review to ensure that they are complete and effective.</a:t>
            </a:r>
          </a:p>
          <a:p>
            <a:pPr marL="365125" lvl="1" indent="-273050">
              <a:lnSpc>
                <a:spcPct val="90000"/>
              </a:lnSpc>
              <a:spcBef>
                <a:spcPts val="800"/>
              </a:spcBef>
              <a:buClr>
                <a:srgbClr val="FF0000"/>
              </a:buClr>
              <a:buFont typeface="Wingdings" panose="05000000000000000000" pitchFamily="2" charset="2"/>
              <a:buChar char="§"/>
            </a:pPr>
            <a:r>
              <a:rPr lang="en-US" altLang="en-US" sz="2400" smtClean="0"/>
              <a:t>We must recognize and respect the differences in developing countries respective environments: their telecom infrastructures may be at different levels of development from those of the developed countries; their ability to participate in, and contribute directly to the security standards work may be limited by economic and other considerations; and their needs and priorities may be quite different.</a:t>
            </a:r>
          </a:p>
        </p:txBody>
      </p:sp>
      <p:sp>
        <p:nvSpPr>
          <p:cNvPr id="17412"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Arial" panose="020B0604020202020204" pitchFamily="34" charset="0"/>
              <a:buNone/>
            </a:pPr>
            <a:fld id="{0128C088-0C26-4D6E-95A8-A7787E62D088}" type="slidenum">
              <a:rPr lang="en-US" altLang="en-US" sz="1200" smtClean="0">
                <a:solidFill>
                  <a:srgbClr val="898989"/>
                </a:solidFill>
              </a:rPr>
              <a:pPr>
                <a:spcBef>
                  <a:spcPct val="0"/>
                </a:spcBef>
                <a:buFont typeface="Arial" panose="020B0604020202020204" pitchFamily="34" charset="0"/>
                <a:buNone/>
              </a:pPr>
              <a:t>4</a:t>
            </a:fld>
            <a:r>
              <a:rPr lang="en-US" altLang="en-US" sz="1200" dirty="0" smtClean="0">
                <a:solidFill>
                  <a:srgbClr val="898989"/>
                </a:solidFill>
              </a:rPr>
              <a:t>/94</a:t>
            </a:r>
            <a:endParaRPr lang="en-US" altLang="en-US" sz="1200" dirty="0" smtClean="0">
              <a:solidFill>
                <a:srgbClr val="898989"/>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0" y="188913"/>
            <a:ext cx="9144000" cy="954087"/>
          </a:xfrm>
        </p:spPr>
        <p:txBody>
          <a:bodyPr/>
          <a:lstStyle/>
          <a:p>
            <a:r>
              <a:rPr lang="en-US" altLang="en-US" sz="2800" b="1" smtClean="0"/>
              <a:t>Working Party 4/17</a:t>
            </a:r>
            <a:br>
              <a:rPr lang="en-US" altLang="en-US" sz="2800" b="1" smtClean="0"/>
            </a:br>
            <a:r>
              <a:rPr lang="en-US" altLang="en-US" sz="2800" b="1" smtClean="0"/>
              <a:t>Application Security</a:t>
            </a:r>
          </a:p>
        </p:txBody>
      </p:sp>
      <p:sp>
        <p:nvSpPr>
          <p:cNvPr id="8" name="Rectangle 12"/>
          <p:cNvSpPr>
            <a:spLocks noChangeArrowheads="1"/>
          </p:cNvSpPr>
          <p:nvPr/>
        </p:nvSpPr>
        <p:spPr bwMode="auto">
          <a:xfrm>
            <a:off x="900113" y="2420938"/>
            <a:ext cx="7704137" cy="450850"/>
          </a:xfrm>
          <a:prstGeom prst="rect">
            <a:avLst/>
          </a:prstGeom>
          <a:solidFill>
            <a:srgbClr val="FFFFFF"/>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CA" altLang="en-US" sz="1400" b="1">
              <a:latin typeface="Times New Roman" panose="02020603050405020304" pitchFamily="18" charset="0"/>
            </a:endParaRPr>
          </a:p>
        </p:txBody>
      </p:sp>
      <p:sp>
        <p:nvSpPr>
          <p:cNvPr id="9" name="Rectangle 13"/>
          <p:cNvSpPr>
            <a:spLocks noChangeArrowheads="1"/>
          </p:cNvSpPr>
          <p:nvPr/>
        </p:nvSpPr>
        <p:spPr bwMode="auto">
          <a:xfrm>
            <a:off x="900113" y="3030538"/>
            <a:ext cx="7704137" cy="457200"/>
          </a:xfrm>
          <a:prstGeom prst="rect">
            <a:avLst/>
          </a:prstGeom>
          <a:solidFill>
            <a:srgbClr val="FFFFFF"/>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CA" altLang="en-US" sz="1400" b="1">
              <a:latin typeface="Times New Roman" panose="02020603050405020304" pitchFamily="18" charset="0"/>
            </a:endParaRPr>
          </a:p>
        </p:txBody>
      </p:sp>
      <p:sp>
        <p:nvSpPr>
          <p:cNvPr id="11" name="Rectangle 15"/>
          <p:cNvSpPr>
            <a:spLocks noChangeArrowheads="1"/>
          </p:cNvSpPr>
          <p:nvPr/>
        </p:nvSpPr>
        <p:spPr bwMode="auto">
          <a:xfrm>
            <a:off x="900113" y="3702050"/>
            <a:ext cx="7704137" cy="450850"/>
          </a:xfrm>
          <a:prstGeom prst="rect">
            <a:avLst/>
          </a:prstGeom>
          <a:solidFill>
            <a:srgbClr val="FFFFFF"/>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CA" altLang="en-US" sz="1400" b="1">
              <a:latin typeface="Times New Roman" panose="02020603050405020304" pitchFamily="18" charset="0"/>
            </a:endParaRPr>
          </a:p>
        </p:txBody>
      </p:sp>
      <p:sp>
        <p:nvSpPr>
          <p:cNvPr id="13" name="Text Box 35"/>
          <p:cNvSpPr txBox="1">
            <a:spLocks noChangeArrowheads="1"/>
          </p:cNvSpPr>
          <p:nvPr/>
        </p:nvSpPr>
        <p:spPr bwMode="auto">
          <a:xfrm>
            <a:off x="971550" y="3705225"/>
            <a:ext cx="4392613" cy="400050"/>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600"/>
              </a:spcBef>
              <a:defRPr/>
            </a:pPr>
            <a:r>
              <a:rPr lang="en-US" sz="2000" b="1" dirty="0" smtClean="0">
                <a:solidFill>
                  <a:srgbClr val="009900"/>
                </a:solidFill>
                <a:latin typeface="+mn-lt"/>
              </a:rPr>
              <a:t>Q9/17</a:t>
            </a:r>
            <a:r>
              <a:rPr lang="en-US" sz="2000" b="1" dirty="0" smtClean="0">
                <a:latin typeface="+mn-lt"/>
              </a:rPr>
              <a:t>    </a:t>
            </a:r>
            <a:r>
              <a:rPr lang="en-US" sz="2000" b="1" dirty="0" err="1" smtClean="0">
                <a:latin typeface="+mn-lt"/>
              </a:rPr>
              <a:t>Telebiometrics</a:t>
            </a:r>
            <a:endParaRPr lang="en-US" sz="2000" b="1" dirty="0" smtClean="0">
              <a:latin typeface="+mn-lt"/>
            </a:endParaRPr>
          </a:p>
        </p:txBody>
      </p:sp>
      <p:sp>
        <p:nvSpPr>
          <p:cNvPr id="14" name="Text Box 36"/>
          <p:cNvSpPr txBox="1">
            <a:spLocks noChangeArrowheads="1"/>
          </p:cNvSpPr>
          <p:nvPr/>
        </p:nvSpPr>
        <p:spPr bwMode="auto">
          <a:xfrm>
            <a:off x="995363" y="3059113"/>
            <a:ext cx="4124325" cy="400050"/>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sz="2000" b="1" dirty="0" smtClean="0">
                <a:solidFill>
                  <a:srgbClr val="009900"/>
                </a:solidFill>
                <a:latin typeface="+mn-lt"/>
              </a:rPr>
              <a:t>Q7/17</a:t>
            </a:r>
            <a:r>
              <a:rPr lang="en-US" sz="2000" b="1" dirty="0" smtClean="0">
                <a:latin typeface="+mn-lt"/>
              </a:rPr>
              <a:t>   </a:t>
            </a:r>
            <a:r>
              <a:rPr lang="en-US" sz="1400" b="1" dirty="0" smtClean="0">
                <a:latin typeface="Times New Roman" pitchFamily="18" charset="0"/>
              </a:rPr>
              <a:t> </a:t>
            </a:r>
            <a:r>
              <a:rPr lang="en-US" sz="2000" b="1" dirty="0" smtClean="0">
                <a:latin typeface="+mn-lt"/>
              </a:rPr>
              <a:t>Secure application services</a:t>
            </a:r>
          </a:p>
        </p:txBody>
      </p:sp>
      <p:sp>
        <p:nvSpPr>
          <p:cNvPr id="15" name="Text Box 37"/>
          <p:cNvSpPr txBox="1">
            <a:spLocks noChangeArrowheads="1"/>
          </p:cNvSpPr>
          <p:nvPr/>
        </p:nvSpPr>
        <p:spPr bwMode="auto">
          <a:xfrm>
            <a:off x="971550" y="2420938"/>
            <a:ext cx="7632700" cy="400050"/>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sz="2000" b="1" dirty="0" smtClean="0">
                <a:solidFill>
                  <a:srgbClr val="009900"/>
                </a:solidFill>
                <a:latin typeface="+mn-lt"/>
              </a:rPr>
              <a:t>Q6/17    </a:t>
            </a:r>
            <a:r>
              <a:rPr lang="en-US" sz="2000" b="1" dirty="0" smtClean="0">
                <a:latin typeface="+mn-lt"/>
              </a:rPr>
              <a:t>Security </a:t>
            </a:r>
            <a:r>
              <a:rPr lang="en-US" sz="2000" b="1" dirty="0">
                <a:latin typeface="+mn-lt"/>
              </a:rPr>
              <a:t>aspects of ubiquitous telecommunication services</a:t>
            </a:r>
          </a:p>
        </p:txBody>
      </p:sp>
      <p:sp>
        <p:nvSpPr>
          <p:cNvPr id="57353"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FF19E0A-7E95-480C-8E5C-F208626029B3}" type="slidenum">
              <a:rPr lang="en-US" altLang="en-US" sz="1200" smtClean="0">
                <a:solidFill>
                  <a:srgbClr val="898989"/>
                </a:solidFill>
              </a:rPr>
              <a:pPr>
                <a:spcBef>
                  <a:spcPct val="0"/>
                </a:spcBef>
                <a:buFontTx/>
                <a:buNone/>
              </a:pPr>
              <a:t>40</a:t>
            </a:fld>
            <a:r>
              <a:rPr lang="en-US" altLang="en-US" sz="1200" dirty="0" smtClean="0">
                <a:solidFill>
                  <a:srgbClr val="898989"/>
                </a:solidFill>
              </a:rPr>
              <a:t>/94</a:t>
            </a:r>
            <a:endParaRPr lang="en-US" altLang="en-US" sz="1200" dirty="0" smtClean="0">
              <a:solidFill>
                <a:srgbClr val="89898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ox(in)">
                                      <p:cBhvr>
                                        <p:cTn id="10" dur="500"/>
                                        <p:tgtEl>
                                          <p:spTgt spid="9"/>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ox(in)">
                                      <p:cBhvr>
                                        <p:cTn id="13" dur="500"/>
                                        <p:tgtEl>
                                          <p:spTgt spid="11"/>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ox(in)">
                                      <p:cBhvr>
                                        <p:cTn id="16" dur="500"/>
                                        <p:tgtEl>
                                          <p:spTgt spid="13"/>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ox(in)">
                                      <p:cBhvr>
                                        <p:cTn id="19" dur="500"/>
                                        <p:tgtEl>
                                          <p:spTgt spid="14"/>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ox(in)">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3" grpId="0"/>
      <p:bldP spid="14" grpId="0"/>
      <p:bldP spid="1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0" y="26988"/>
            <a:ext cx="9144000" cy="1020762"/>
          </a:xfrm>
        </p:spPr>
        <p:txBody>
          <a:bodyPr/>
          <a:lstStyle/>
          <a:p>
            <a:pPr>
              <a:lnSpc>
                <a:spcPct val="90000"/>
              </a:lnSpc>
            </a:pPr>
            <a:r>
              <a:rPr lang="en-US" altLang="en-US" sz="2800" b="1" smtClean="0"/>
              <a:t>Question 6/17</a:t>
            </a:r>
            <a:br>
              <a:rPr lang="en-US" altLang="en-US" sz="2800" b="1" smtClean="0"/>
            </a:br>
            <a:r>
              <a:rPr lang="en-US" altLang="en-US" sz="2800" b="1" smtClean="0"/>
              <a:t>Security aspects of ubiquitous telecommunication services</a:t>
            </a:r>
          </a:p>
        </p:txBody>
      </p:sp>
      <p:sp>
        <p:nvSpPr>
          <p:cNvPr id="58371" name="Content Placeholder 2"/>
          <p:cNvSpPr>
            <a:spLocks noGrp="1"/>
          </p:cNvSpPr>
          <p:nvPr>
            <p:ph idx="1"/>
          </p:nvPr>
        </p:nvSpPr>
        <p:spPr>
          <a:xfrm>
            <a:off x="395288" y="1047750"/>
            <a:ext cx="8640762" cy="5699125"/>
          </a:xfrm>
        </p:spPr>
        <p:txBody>
          <a:bodyPr/>
          <a:lstStyle/>
          <a:p>
            <a:pPr>
              <a:lnSpc>
                <a:spcPct val="80000"/>
              </a:lnSpc>
              <a:buClr>
                <a:srgbClr val="FF0000"/>
              </a:buClr>
              <a:buFont typeface="Wingdings" panose="05000000000000000000" pitchFamily="2" charset="2"/>
              <a:buChar char="§"/>
            </a:pPr>
            <a:r>
              <a:rPr lang="en-US" altLang="ko-KR" sz="2000" smtClean="0">
                <a:cs typeface="Times New Roman" panose="02020603050405020304" pitchFamily="18" charset="0"/>
              </a:rPr>
              <a:t>Responsible for multicast security, home network security, mobile security, networked ID security, IPTV security, ubiquitous sensor network security, intelligent transport system security, and smart grid security</a:t>
            </a:r>
            <a:endParaRPr lang="en-US" altLang="zh-CN" sz="2000" smtClean="0">
              <a:cs typeface="Times New Roman" panose="02020603050405020304" pitchFamily="18" charset="0"/>
            </a:endParaRPr>
          </a:p>
          <a:p>
            <a:pPr>
              <a:lnSpc>
                <a:spcPct val="80000"/>
              </a:lnSpc>
              <a:buClr>
                <a:srgbClr val="FF0000"/>
              </a:buClr>
              <a:buFont typeface="Wingdings" panose="05000000000000000000" pitchFamily="2" charset="2"/>
              <a:buChar char="§"/>
            </a:pPr>
            <a:r>
              <a:rPr lang="en-US" altLang="zh-CN" sz="2000" smtClean="0">
                <a:cs typeface="Times New Roman" panose="02020603050405020304" pitchFamily="18" charset="0"/>
              </a:rPr>
              <a:t>13 Recommendations approved in last study period.</a:t>
            </a:r>
          </a:p>
          <a:p>
            <a:pPr>
              <a:lnSpc>
                <a:spcPct val="80000"/>
              </a:lnSpc>
              <a:buClr>
                <a:srgbClr val="FF0000"/>
              </a:buClr>
              <a:buFont typeface="Wingdings" panose="05000000000000000000" pitchFamily="2" charset="2"/>
              <a:buChar char="§"/>
            </a:pPr>
            <a:r>
              <a:rPr lang="en-US" altLang="zh-CN" sz="2000" smtClean="0">
                <a:cs typeface="Times New Roman" panose="02020603050405020304" pitchFamily="18" charset="0"/>
              </a:rPr>
              <a:t>2 Recommendations and 2 Supplements approved in this study period.</a:t>
            </a:r>
          </a:p>
          <a:p>
            <a:pPr>
              <a:lnSpc>
                <a:spcPct val="80000"/>
              </a:lnSpc>
              <a:buClr>
                <a:srgbClr val="FF0000"/>
              </a:buClr>
              <a:buFont typeface="Wingdings" panose="05000000000000000000" pitchFamily="2" charset="2"/>
              <a:buChar char="§"/>
            </a:pPr>
            <a:r>
              <a:rPr lang="en-US" altLang="ko-KR" sz="2000" smtClean="0">
                <a:cs typeface="Times New Roman" panose="02020603050405020304" pitchFamily="18" charset="0"/>
              </a:rPr>
              <a:t>Recommendations currently under study include:</a:t>
            </a:r>
          </a:p>
          <a:p>
            <a:pPr lvl="1">
              <a:lnSpc>
                <a:spcPct val="80000"/>
              </a:lnSpc>
              <a:buClr>
                <a:srgbClr val="FF0000"/>
              </a:buClr>
              <a:buFont typeface="Wingdings" panose="05000000000000000000" pitchFamily="2" charset="2"/>
              <a:buChar char="§"/>
            </a:pPr>
            <a:r>
              <a:rPr lang="en-US" altLang="zh-CN" sz="1800" b="1" smtClean="0"/>
              <a:t>X.iotsec-1, </a:t>
            </a:r>
            <a:r>
              <a:rPr lang="en-US" altLang="zh-CN" sz="1800" smtClean="0"/>
              <a:t>Simple encryption procedure for IoT device security</a:t>
            </a:r>
          </a:p>
          <a:p>
            <a:pPr lvl="1">
              <a:lnSpc>
                <a:spcPct val="80000"/>
              </a:lnSpc>
              <a:buClr>
                <a:srgbClr val="FF0000"/>
              </a:buClr>
              <a:buFont typeface="Wingdings" panose="05000000000000000000" pitchFamily="2" charset="2"/>
              <a:buChar char="§"/>
            </a:pPr>
            <a:r>
              <a:rPr lang="en-US" altLang="zh-CN" sz="1800" b="1" smtClean="0"/>
              <a:t>X.itssec-1, </a:t>
            </a:r>
            <a:r>
              <a:rPr lang="en-US" altLang="zh-CN" sz="1800" smtClean="0"/>
              <a:t>Software update capability for ITS communications devices</a:t>
            </a:r>
          </a:p>
          <a:p>
            <a:pPr lvl="1">
              <a:lnSpc>
                <a:spcPct val="80000"/>
              </a:lnSpc>
              <a:buClr>
                <a:srgbClr val="FF0000"/>
              </a:buClr>
              <a:buFont typeface="Wingdings" panose="05000000000000000000" pitchFamily="2" charset="2"/>
              <a:buChar char="§"/>
            </a:pPr>
            <a:r>
              <a:rPr lang="en-US" altLang="zh-CN" sz="1800" b="1" smtClean="0"/>
              <a:t>X.itssec-2, </a:t>
            </a:r>
            <a:r>
              <a:rPr lang="en-US" altLang="zh-CN" sz="1800" smtClean="0"/>
              <a:t>Security guidelines for V2X communication systems</a:t>
            </a:r>
          </a:p>
          <a:p>
            <a:pPr lvl="1">
              <a:lnSpc>
                <a:spcPct val="80000"/>
              </a:lnSpc>
              <a:buClr>
                <a:srgbClr val="FF0000"/>
              </a:buClr>
              <a:buFont typeface="Wingdings" panose="05000000000000000000" pitchFamily="2" charset="2"/>
              <a:buChar char="§"/>
            </a:pPr>
            <a:r>
              <a:rPr lang="en-US" altLang="zh-CN" sz="1800" b="1" smtClean="0"/>
              <a:t>X.msec-7, </a:t>
            </a:r>
            <a:r>
              <a:rPr lang="en-US" altLang="zh-CN" sz="1800" smtClean="0"/>
              <a:t>Guidelines on the management of infected terminals in mobile networks</a:t>
            </a:r>
          </a:p>
          <a:p>
            <a:pPr lvl="1">
              <a:lnSpc>
                <a:spcPct val="80000"/>
              </a:lnSpc>
              <a:buClr>
                <a:srgbClr val="FF0000"/>
              </a:buClr>
              <a:buFont typeface="Wingdings" panose="05000000000000000000" pitchFamily="2" charset="2"/>
              <a:buChar char="§"/>
            </a:pPr>
            <a:r>
              <a:rPr lang="en-US" altLang="zh-CN" sz="1800" b="1" smtClean="0"/>
              <a:t>X.msec-9</a:t>
            </a:r>
            <a:r>
              <a:rPr lang="en-US" altLang="zh-CN" sz="1800" smtClean="0"/>
              <a:t>, Functional security requirements and architecture for mobile phone</a:t>
            </a:r>
            <a:br>
              <a:rPr lang="en-US" altLang="zh-CN" sz="1800" smtClean="0"/>
            </a:br>
            <a:r>
              <a:rPr lang="en-US" altLang="zh-CN" sz="1800" smtClean="0"/>
              <a:t>                  anti-theft measures</a:t>
            </a:r>
          </a:p>
          <a:p>
            <a:pPr lvl="1">
              <a:lnSpc>
                <a:spcPct val="80000"/>
              </a:lnSpc>
              <a:buClr>
                <a:srgbClr val="FF0000"/>
              </a:buClr>
              <a:buFont typeface="Wingdings" panose="05000000000000000000" pitchFamily="2" charset="2"/>
              <a:buChar char="§"/>
            </a:pPr>
            <a:r>
              <a:rPr lang="en-US" altLang="zh-CN" sz="1800" b="1" smtClean="0"/>
              <a:t>X.sdnsec-1</a:t>
            </a:r>
            <a:r>
              <a:rPr lang="en-US" altLang="zh-CN" sz="1800" smtClean="0"/>
              <a:t>, Requirements for security services based on software-defined</a:t>
            </a:r>
            <a:br>
              <a:rPr lang="en-US" altLang="zh-CN" sz="1800" smtClean="0"/>
            </a:br>
            <a:r>
              <a:rPr lang="en-US" altLang="zh-CN" sz="1800" smtClean="0"/>
              <a:t>                     networking</a:t>
            </a:r>
          </a:p>
          <a:p>
            <a:pPr lvl="1">
              <a:lnSpc>
                <a:spcPct val="80000"/>
              </a:lnSpc>
              <a:buClr>
                <a:srgbClr val="FF0000"/>
              </a:buClr>
              <a:buFont typeface="Wingdings" panose="05000000000000000000" pitchFamily="2" charset="2"/>
              <a:buChar char="§"/>
            </a:pPr>
            <a:r>
              <a:rPr lang="en-US" altLang="zh-CN" sz="1800" b="1" smtClean="0"/>
              <a:t>X.sgsec-1, </a:t>
            </a:r>
            <a:r>
              <a:rPr lang="en-US" altLang="zh-CN" sz="1800" smtClean="0"/>
              <a:t>Security functional architecture for smart grid services using</a:t>
            </a:r>
            <a:br>
              <a:rPr lang="en-US" altLang="zh-CN" sz="1800" smtClean="0"/>
            </a:br>
            <a:r>
              <a:rPr lang="en-US" altLang="zh-CN" sz="1800" smtClean="0"/>
              <a:t>                   telecommunication network</a:t>
            </a:r>
          </a:p>
          <a:p>
            <a:pPr lvl="1">
              <a:lnSpc>
                <a:spcPct val="80000"/>
              </a:lnSpc>
              <a:buClr>
                <a:srgbClr val="FF0000"/>
              </a:buClr>
              <a:buFont typeface="Wingdings" panose="05000000000000000000" pitchFamily="2" charset="2"/>
              <a:buChar char="§"/>
            </a:pPr>
            <a:r>
              <a:rPr lang="en-US" altLang="zh-CN" sz="1800" b="1" smtClean="0"/>
              <a:t>X.sgsec-2</a:t>
            </a:r>
            <a:r>
              <a:rPr lang="en-US" altLang="zh-CN" sz="1800" smtClean="0"/>
              <a:t>, Security guidelines for home area network (HAN) devices in smart grid</a:t>
            </a:r>
            <a:br>
              <a:rPr lang="en-US" altLang="zh-CN" sz="1800" smtClean="0"/>
            </a:br>
            <a:r>
              <a:rPr lang="en-US" altLang="zh-CN" sz="1800" smtClean="0"/>
              <a:t>                  systems</a:t>
            </a:r>
          </a:p>
          <a:p>
            <a:pPr lvl="1">
              <a:lnSpc>
                <a:spcPct val="80000"/>
              </a:lnSpc>
              <a:buClr>
                <a:srgbClr val="FF0000"/>
              </a:buClr>
              <a:buFont typeface="Wingdings" panose="05000000000000000000" pitchFamily="2" charset="2"/>
              <a:buChar char="§"/>
            </a:pPr>
            <a:r>
              <a:rPr lang="en-US" altLang="zh-CN" sz="1800" b="1" smtClean="0"/>
              <a:t>X.unsec-1, </a:t>
            </a:r>
            <a:r>
              <a:rPr lang="en-US" altLang="zh-CN" sz="1800" smtClean="0"/>
              <a:t>Security requirements and framework of ubiquitous networking</a:t>
            </a:r>
          </a:p>
          <a:p>
            <a:pPr>
              <a:lnSpc>
                <a:spcPct val="80000"/>
              </a:lnSpc>
              <a:spcBef>
                <a:spcPts val="1200"/>
              </a:spcBef>
              <a:buClr>
                <a:srgbClr val="FF0000"/>
              </a:buClr>
              <a:buFont typeface="Wingdings" panose="05000000000000000000" pitchFamily="2" charset="2"/>
              <a:buChar char="§"/>
            </a:pPr>
            <a:r>
              <a:rPr lang="en-US" altLang="ko-KR" sz="2000" smtClean="0"/>
              <a:t>Close relationship with JCA-IPTV and ISO/IEC JTC 1/SC 6/WG 7</a:t>
            </a:r>
          </a:p>
          <a:p>
            <a:pPr>
              <a:lnSpc>
                <a:spcPct val="80000"/>
              </a:lnSpc>
              <a:buClr>
                <a:srgbClr val="FF0000"/>
              </a:buClr>
              <a:buFont typeface="Wingdings" panose="05000000000000000000" pitchFamily="2" charset="2"/>
              <a:buChar char="§"/>
            </a:pPr>
            <a:r>
              <a:rPr lang="en-US" altLang="ko-KR" sz="2000" smtClean="0"/>
              <a:t>Rapporteur: Jonghyun BAEK</a:t>
            </a:r>
          </a:p>
          <a:p>
            <a:pPr lvl="1">
              <a:lnSpc>
                <a:spcPct val="80000"/>
              </a:lnSpc>
              <a:buClr>
                <a:srgbClr val="FF0000"/>
              </a:buClr>
              <a:buFont typeface="Wingdings" panose="05000000000000000000" pitchFamily="2" charset="2"/>
              <a:buChar char="§"/>
            </a:pPr>
            <a:endParaRPr lang="en-US" altLang="zh-CN" sz="2000" b="1" smtClean="0"/>
          </a:p>
          <a:p>
            <a:pPr>
              <a:lnSpc>
                <a:spcPct val="80000"/>
              </a:lnSpc>
              <a:buClr>
                <a:srgbClr val="FF0000"/>
              </a:buClr>
              <a:buFont typeface="Wingdings" panose="05000000000000000000" pitchFamily="2" charset="2"/>
              <a:buChar char="§"/>
            </a:pPr>
            <a:endParaRPr lang="en-US" altLang="ko-KR" sz="2000" b="1" smtClean="0"/>
          </a:p>
        </p:txBody>
      </p:sp>
      <p:sp>
        <p:nvSpPr>
          <p:cNvPr id="58372"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EC68D24-3627-40D8-9F1D-FCEFFDF9E74C}" type="slidenum">
              <a:rPr lang="en-US" altLang="en-US" sz="1200" smtClean="0">
                <a:solidFill>
                  <a:srgbClr val="898989"/>
                </a:solidFill>
              </a:rPr>
              <a:pPr>
                <a:spcBef>
                  <a:spcPct val="0"/>
                </a:spcBef>
                <a:buFontTx/>
                <a:buNone/>
              </a:pPr>
              <a:t>41</a:t>
            </a:fld>
            <a:r>
              <a:rPr lang="en-US" altLang="en-US" sz="1200" dirty="0" smtClean="0">
                <a:solidFill>
                  <a:srgbClr val="898989"/>
                </a:solidFill>
              </a:rPr>
              <a:t>/94</a:t>
            </a:r>
            <a:endParaRPr lang="en-US" altLang="en-US" sz="1200" dirty="0" smtClean="0">
              <a:solidFill>
                <a:srgbClr val="898989"/>
              </a:solidFill>
            </a:endParaRPr>
          </a:p>
        </p:txBody>
      </p:sp>
      <p:sp>
        <p:nvSpPr>
          <p:cNvPr id="58373" name="TextBox 2"/>
          <p:cNvSpPr txBox="1">
            <a:spLocks noChangeArrowheads="1"/>
          </p:cNvSpPr>
          <p:nvPr/>
        </p:nvSpPr>
        <p:spPr bwMode="auto">
          <a:xfrm>
            <a:off x="53975" y="3651250"/>
            <a:ext cx="857250" cy="246063"/>
          </a:xfrm>
          <a:prstGeom prst="rect">
            <a:avLst/>
          </a:prstGeom>
          <a:solidFill>
            <a:srgbClr val="FFFF00"/>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000">
                <a:solidFill>
                  <a:srgbClr val="FF0000"/>
                </a:solidFill>
                <a:latin typeface="Arial" panose="020B0604020202020204" pitchFamily="34" charset="0"/>
              </a:rPr>
              <a:t>For consent</a:t>
            </a:r>
            <a:endParaRPr lang="en-US" altLang="en-US" sz="1000">
              <a:latin typeface="Arial" panose="020B0604020202020204" pitchFamily="34" charset="0"/>
            </a:endParaRPr>
          </a:p>
        </p:txBody>
      </p:sp>
      <p:sp>
        <p:nvSpPr>
          <p:cNvPr id="58374" name="TextBox 2"/>
          <p:cNvSpPr txBox="1">
            <a:spLocks noChangeArrowheads="1"/>
          </p:cNvSpPr>
          <p:nvPr/>
        </p:nvSpPr>
        <p:spPr bwMode="auto">
          <a:xfrm>
            <a:off x="53975" y="4797425"/>
            <a:ext cx="857250" cy="246063"/>
          </a:xfrm>
          <a:prstGeom prst="rect">
            <a:avLst/>
          </a:prstGeom>
          <a:solidFill>
            <a:srgbClr val="FFFF00"/>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000">
                <a:solidFill>
                  <a:srgbClr val="FF0000"/>
                </a:solidFill>
                <a:latin typeface="Arial" panose="020B0604020202020204" pitchFamily="34" charset="0"/>
              </a:rPr>
              <a:t>For consent</a:t>
            </a:r>
            <a:endParaRPr lang="en-US" altLang="en-US" sz="1000">
              <a:latin typeface="Arial" panose="020B0604020202020204"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altLang="en-US" sz="2800" b="1" smtClean="0"/>
              <a:t>Question 7/17</a:t>
            </a:r>
            <a:br>
              <a:rPr lang="en-US" altLang="en-US" sz="2800" b="1" smtClean="0"/>
            </a:br>
            <a:r>
              <a:rPr lang="en-US" altLang="en-US" sz="2800" b="1" smtClean="0"/>
              <a:t>Secure application services</a:t>
            </a:r>
          </a:p>
        </p:txBody>
      </p:sp>
      <p:sp>
        <p:nvSpPr>
          <p:cNvPr id="60419" name="Content Placeholder 2"/>
          <p:cNvSpPr>
            <a:spLocks noGrp="1"/>
          </p:cNvSpPr>
          <p:nvPr>
            <p:ph idx="1"/>
          </p:nvPr>
        </p:nvSpPr>
        <p:spPr>
          <a:xfrm>
            <a:off x="250825" y="1052513"/>
            <a:ext cx="8785225" cy="5689600"/>
          </a:xfrm>
        </p:spPr>
        <p:txBody>
          <a:bodyPr/>
          <a:lstStyle/>
          <a:p>
            <a:pPr>
              <a:lnSpc>
                <a:spcPct val="80000"/>
              </a:lnSpc>
              <a:spcBef>
                <a:spcPts val="500"/>
              </a:spcBef>
              <a:buClr>
                <a:srgbClr val="FF0000"/>
              </a:buClr>
              <a:buFont typeface="Wingdings" panose="05000000000000000000" pitchFamily="2" charset="2"/>
              <a:buChar char="§"/>
            </a:pPr>
            <a:r>
              <a:rPr lang="en-US" altLang="zh-CN" sz="2000" smtClean="0"/>
              <a:t>Responsible for web security, security protocols,</a:t>
            </a:r>
            <a:r>
              <a:rPr lang="en-US" altLang="ko-KR" sz="2000" smtClean="0"/>
              <a:t> peer-to-peer security</a:t>
            </a:r>
          </a:p>
          <a:p>
            <a:pPr>
              <a:lnSpc>
                <a:spcPct val="80000"/>
              </a:lnSpc>
              <a:spcBef>
                <a:spcPts val="500"/>
              </a:spcBef>
              <a:buClr>
                <a:srgbClr val="FF0000"/>
              </a:buClr>
              <a:buFont typeface="Wingdings" panose="05000000000000000000" pitchFamily="2" charset="2"/>
              <a:buChar char="§"/>
            </a:pPr>
            <a:endParaRPr lang="en-US" altLang="zh-CN" sz="2000" smtClean="0"/>
          </a:p>
          <a:p>
            <a:pPr>
              <a:lnSpc>
                <a:spcPct val="80000"/>
              </a:lnSpc>
              <a:spcBef>
                <a:spcPts val="500"/>
              </a:spcBef>
              <a:buClr>
                <a:srgbClr val="FF0000"/>
              </a:buClr>
              <a:buFont typeface="Wingdings" panose="05000000000000000000" pitchFamily="2" charset="2"/>
              <a:buChar char="§"/>
            </a:pPr>
            <a:r>
              <a:rPr lang="en-US" altLang="zh-CN" sz="2000" smtClean="0"/>
              <a:t>2 Recommendations, and 1 Supplement approved in last study period</a:t>
            </a:r>
          </a:p>
          <a:p>
            <a:pPr>
              <a:lnSpc>
                <a:spcPct val="80000"/>
              </a:lnSpc>
              <a:spcBef>
                <a:spcPts val="500"/>
              </a:spcBef>
              <a:buClr>
                <a:srgbClr val="FF0000"/>
              </a:buClr>
              <a:buFont typeface="Wingdings" panose="05000000000000000000" pitchFamily="2" charset="2"/>
              <a:buChar char="§"/>
            </a:pPr>
            <a:r>
              <a:rPr lang="en-US" altLang="zh-CN" sz="2000" smtClean="0"/>
              <a:t>6 Recommendations, and 2 Supplements approved in this study period</a:t>
            </a:r>
            <a:endParaRPr lang="en-US" altLang="ko-KR" sz="2000" smtClean="0">
              <a:cs typeface="Times New Roman" panose="02020603050405020304" pitchFamily="18" charset="0"/>
            </a:endParaRPr>
          </a:p>
          <a:p>
            <a:pPr>
              <a:lnSpc>
                <a:spcPct val="80000"/>
              </a:lnSpc>
              <a:spcBef>
                <a:spcPts val="500"/>
              </a:spcBef>
              <a:buClr>
                <a:srgbClr val="FF0000"/>
              </a:buClr>
              <a:buFont typeface="Wingdings" panose="05000000000000000000" pitchFamily="2" charset="2"/>
              <a:buChar char="§"/>
            </a:pPr>
            <a:r>
              <a:rPr lang="en-US" altLang="ko-KR" sz="2000" smtClean="0">
                <a:cs typeface="Times New Roman" panose="02020603050405020304" pitchFamily="18" charset="0"/>
              </a:rPr>
              <a:t>Recommendations currently under study include:</a:t>
            </a:r>
          </a:p>
          <a:p>
            <a:pPr lvl="1">
              <a:lnSpc>
                <a:spcPct val="80000"/>
              </a:lnSpc>
              <a:spcBef>
                <a:spcPts val="500"/>
              </a:spcBef>
              <a:buClr>
                <a:srgbClr val="FF0000"/>
              </a:buClr>
              <a:buFont typeface="Wingdings" panose="05000000000000000000" pitchFamily="2" charset="2"/>
              <a:buChar char="§"/>
            </a:pPr>
            <a:r>
              <a:rPr lang="en-GB" altLang="en-US" sz="1600" b="1" smtClean="0"/>
              <a:t>X.1141 Amd.1, </a:t>
            </a:r>
            <a:r>
              <a:rPr lang="en-GB" altLang="en-US" sz="1600" smtClean="0"/>
              <a:t>Security Assertion Markup Language (SAML) 2.0 – Amendment 1: Errata</a:t>
            </a:r>
          </a:p>
          <a:p>
            <a:pPr lvl="1">
              <a:lnSpc>
                <a:spcPct val="80000"/>
              </a:lnSpc>
              <a:spcBef>
                <a:spcPts val="500"/>
              </a:spcBef>
              <a:buClr>
                <a:srgbClr val="FF0000"/>
              </a:buClr>
              <a:buFont typeface="Wingdings" panose="05000000000000000000" pitchFamily="2" charset="2"/>
              <a:buChar char="§"/>
            </a:pPr>
            <a:r>
              <a:rPr lang="en-GB" altLang="en-US" sz="1600" b="1" smtClean="0"/>
              <a:t>X.1142 Amd.1, </a:t>
            </a:r>
            <a:r>
              <a:rPr lang="en-GB" altLang="en-US" sz="1600" smtClean="0"/>
              <a:t>eXtensible Access Control Markup Language (XACML 2.0)</a:t>
            </a:r>
            <a:br>
              <a:rPr lang="en-GB" altLang="en-US" sz="1600" smtClean="0"/>
            </a:br>
            <a:r>
              <a:rPr lang="en-GB" altLang="en-US" sz="1600" smtClean="0"/>
              <a:t>                            Amendment 1: Errata</a:t>
            </a:r>
          </a:p>
          <a:p>
            <a:pPr lvl="1">
              <a:lnSpc>
                <a:spcPct val="80000"/>
              </a:lnSpc>
              <a:spcBef>
                <a:spcPts val="500"/>
              </a:spcBef>
              <a:buClr>
                <a:srgbClr val="FF0000"/>
              </a:buClr>
              <a:buFont typeface="Wingdings" panose="05000000000000000000" pitchFamily="2" charset="2"/>
              <a:buChar char="§"/>
            </a:pPr>
            <a:r>
              <a:rPr lang="en-US" altLang="zh-CN" sz="1600" b="1" smtClean="0"/>
              <a:t>X.1157 (X.sap-7), </a:t>
            </a:r>
            <a:r>
              <a:rPr lang="en-US" altLang="zh-CN" sz="1600" smtClean="0"/>
              <a:t>Technical capabilities of fraud detection and response for services with high</a:t>
            </a:r>
            <a:br>
              <a:rPr lang="en-US" altLang="zh-CN" sz="1600" smtClean="0"/>
            </a:br>
            <a:r>
              <a:rPr lang="en-US" altLang="zh-CN" sz="1600" smtClean="0"/>
              <a:t>                                assurance level requirements</a:t>
            </a:r>
          </a:p>
          <a:p>
            <a:pPr lvl="1">
              <a:lnSpc>
                <a:spcPct val="80000"/>
              </a:lnSpc>
              <a:spcBef>
                <a:spcPts val="500"/>
              </a:spcBef>
              <a:buClr>
                <a:srgbClr val="FF0000"/>
              </a:buClr>
              <a:buFont typeface="Wingdings" panose="05000000000000000000" pitchFamily="2" charset="2"/>
              <a:buChar char="§"/>
            </a:pPr>
            <a:r>
              <a:rPr lang="en-US" altLang="zh-CN" sz="1600" b="1" smtClean="0"/>
              <a:t>X.p2p-3, </a:t>
            </a:r>
            <a:r>
              <a:rPr lang="en-US" altLang="zh-CN" sz="1600" smtClean="0"/>
              <a:t>Security requirements and mechanisms of peer-to-peer based telecommunication</a:t>
            </a:r>
            <a:br>
              <a:rPr lang="en-US" altLang="zh-CN" sz="1600" smtClean="0"/>
            </a:br>
            <a:r>
              <a:rPr lang="en-US" altLang="zh-CN" sz="1600" smtClean="0"/>
              <a:t>                network</a:t>
            </a:r>
          </a:p>
          <a:p>
            <a:pPr lvl="1">
              <a:lnSpc>
                <a:spcPct val="80000"/>
              </a:lnSpc>
              <a:spcBef>
                <a:spcPts val="500"/>
              </a:spcBef>
              <a:buClr>
                <a:srgbClr val="FF0000"/>
              </a:buClr>
              <a:buFont typeface="Wingdings" panose="05000000000000000000" pitchFamily="2" charset="2"/>
              <a:buChar char="§"/>
            </a:pPr>
            <a:r>
              <a:rPr lang="en-US" altLang="zh-CN" sz="1600" b="1" smtClean="0"/>
              <a:t>X.sap-5, </a:t>
            </a:r>
            <a:r>
              <a:rPr lang="en-US" altLang="zh-CN" sz="1600" smtClean="0"/>
              <a:t>Guideline on local linkable anonymous authentication for electronic services</a:t>
            </a:r>
          </a:p>
          <a:p>
            <a:pPr lvl="1">
              <a:lnSpc>
                <a:spcPct val="80000"/>
              </a:lnSpc>
              <a:spcBef>
                <a:spcPts val="500"/>
              </a:spcBef>
              <a:buClr>
                <a:srgbClr val="FF0000"/>
              </a:buClr>
              <a:buFont typeface="Wingdings" panose="05000000000000000000" pitchFamily="2" charset="2"/>
              <a:buChar char="§"/>
            </a:pPr>
            <a:r>
              <a:rPr lang="en-US" altLang="zh-CN" sz="1600" b="1" smtClean="0"/>
              <a:t>X.websec-6</a:t>
            </a:r>
            <a:r>
              <a:rPr lang="en-US" altLang="zh-CN" sz="1600" smtClean="0"/>
              <a:t>, Security framework and requirements for open capabilities of telecommunication</a:t>
            </a:r>
            <a:br>
              <a:rPr lang="en-US" altLang="zh-CN" sz="1600" smtClean="0"/>
            </a:br>
            <a:r>
              <a:rPr lang="en-US" altLang="zh-CN" sz="1600" smtClean="0"/>
              <a:t>                      services</a:t>
            </a:r>
          </a:p>
          <a:p>
            <a:pPr lvl="1">
              <a:lnSpc>
                <a:spcPct val="80000"/>
              </a:lnSpc>
              <a:spcBef>
                <a:spcPts val="500"/>
              </a:spcBef>
              <a:buClr>
                <a:srgbClr val="FF0000"/>
              </a:buClr>
              <a:buFont typeface="Wingdings" panose="05000000000000000000" pitchFamily="2" charset="2"/>
              <a:buChar char="§"/>
            </a:pPr>
            <a:r>
              <a:rPr lang="en-US" altLang="zh-CN" sz="1600" b="1" smtClean="0"/>
              <a:t>X.websec-7</a:t>
            </a:r>
            <a:r>
              <a:rPr lang="en-US" altLang="zh-CN" sz="1600" smtClean="0"/>
              <a:t>, Reference monitor for online analytics services</a:t>
            </a:r>
          </a:p>
          <a:p>
            <a:pPr>
              <a:lnSpc>
                <a:spcPct val="80000"/>
              </a:lnSpc>
              <a:spcBef>
                <a:spcPts val="600"/>
              </a:spcBef>
              <a:buClr>
                <a:srgbClr val="FF0000"/>
              </a:buClr>
              <a:buFont typeface="Wingdings" panose="05000000000000000000" pitchFamily="2" charset="2"/>
              <a:buChar char="§"/>
            </a:pPr>
            <a:endParaRPr lang="en-US" altLang="en-US" sz="2000" smtClean="0"/>
          </a:p>
          <a:p>
            <a:pPr>
              <a:lnSpc>
                <a:spcPct val="80000"/>
              </a:lnSpc>
              <a:spcBef>
                <a:spcPts val="600"/>
              </a:spcBef>
              <a:buClr>
                <a:srgbClr val="FF0000"/>
              </a:buClr>
              <a:buFont typeface="Wingdings" panose="05000000000000000000" pitchFamily="2" charset="2"/>
              <a:buChar char="§"/>
            </a:pPr>
            <a:r>
              <a:rPr lang="en-US" altLang="en-US" sz="2000" smtClean="0"/>
              <a:t>Relationships include: OASIS, OMA, W3C, ISO/IEC JTC 1/SC 27, Kantara Initiative</a:t>
            </a:r>
          </a:p>
          <a:p>
            <a:pPr>
              <a:lnSpc>
                <a:spcPct val="80000"/>
              </a:lnSpc>
              <a:spcBef>
                <a:spcPts val="200"/>
              </a:spcBef>
              <a:buClr>
                <a:srgbClr val="FF0000"/>
              </a:buClr>
              <a:buFont typeface="Wingdings" panose="05000000000000000000" pitchFamily="2" charset="2"/>
              <a:buChar char="§"/>
            </a:pPr>
            <a:endParaRPr lang="en-US" altLang="en-US" sz="2000" smtClean="0"/>
          </a:p>
          <a:p>
            <a:pPr>
              <a:lnSpc>
                <a:spcPct val="80000"/>
              </a:lnSpc>
              <a:spcBef>
                <a:spcPts val="200"/>
              </a:spcBef>
              <a:buClr>
                <a:srgbClr val="FF0000"/>
              </a:buClr>
              <a:buFont typeface="Wingdings" panose="05000000000000000000" pitchFamily="2" charset="2"/>
              <a:buChar char="§"/>
            </a:pPr>
            <a:r>
              <a:rPr lang="en-US" altLang="en-US" sz="2000" smtClean="0"/>
              <a:t>Rapporteur: </a:t>
            </a:r>
            <a:r>
              <a:rPr lang="en-US" altLang="zh-CN" sz="2000" smtClean="0"/>
              <a:t>Jae Hoon NAH</a:t>
            </a:r>
            <a:endParaRPr lang="en-US" altLang="en-US" sz="2000" smtClean="0"/>
          </a:p>
        </p:txBody>
      </p:sp>
      <p:sp>
        <p:nvSpPr>
          <p:cNvPr id="60420"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4CC44F3-5360-4EBC-BECD-C772324B095A}" type="slidenum">
              <a:rPr lang="en-US" altLang="en-US" sz="1200" smtClean="0">
                <a:solidFill>
                  <a:srgbClr val="898989"/>
                </a:solidFill>
              </a:rPr>
              <a:pPr>
                <a:spcBef>
                  <a:spcPct val="0"/>
                </a:spcBef>
                <a:buFontTx/>
                <a:buNone/>
              </a:pPr>
              <a:t>42</a:t>
            </a:fld>
            <a:r>
              <a:rPr lang="en-US" altLang="en-US" sz="1200" dirty="0" smtClean="0">
                <a:solidFill>
                  <a:srgbClr val="898989"/>
                </a:solidFill>
              </a:rPr>
              <a:t>/94</a:t>
            </a:r>
            <a:endParaRPr lang="en-US" altLang="en-US" sz="1200" dirty="0" smtClean="0">
              <a:solidFill>
                <a:srgbClr val="898989"/>
              </a:solidFill>
            </a:endParaRPr>
          </a:p>
        </p:txBody>
      </p:sp>
      <p:sp>
        <p:nvSpPr>
          <p:cNvPr id="60421" name="TextBox 9"/>
          <p:cNvSpPr txBox="1">
            <a:spLocks noChangeArrowheads="1"/>
          </p:cNvSpPr>
          <p:nvPr/>
        </p:nvSpPr>
        <p:spPr bwMode="auto">
          <a:xfrm>
            <a:off x="38100" y="3694113"/>
            <a:ext cx="727075" cy="247650"/>
          </a:xfrm>
          <a:prstGeom prst="rect">
            <a:avLst/>
          </a:prstGeom>
          <a:solidFill>
            <a:srgbClr val="FFFF00"/>
          </a:solidFill>
          <a:ln w="9525">
            <a:solidFill>
              <a:schemeClr val="accent1"/>
            </a:solidFill>
            <a:miter lim="800000"/>
            <a:headEnd/>
            <a:tailEnd/>
          </a:ln>
        </p:spPr>
        <p:txBody>
          <a:bodyPr lIns="0" r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000">
                <a:solidFill>
                  <a:srgbClr val="FF0000"/>
                </a:solidFill>
                <a:latin typeface="Arial" panose="020B0604020202020204" pitchFamily="34" charset="0"/>
              </a:rPr>
              <a:t>For consent</a:t>
            </a:r>
          </a:p>
        </p:txBody>
      </p:sp>
      <p:sp>
        <p:nvSpPr>
          <p:cNvPr id="60422" name="TextBox 9"/>
          <p:cNvSpPr txBox="1">
            <a:spLocks noChangeArrowheads="1"/>
          </p:cNvSpPr>
          <p:nvPr/>
        </p:nvSpPr>
        <p:spPr bwMode="auto">
          <a:xfrm>
            <a:off x="38100" y="4162425"/>
            <a:ext cx="727075" cy="247650"/>
          </a:xfrm>
          <a:prstGeom prst="rect">
            <a:avLst/>
          </a:prstGeom>
          <a:solidFill>
            <a:srgbClr val="FFFF00"/>
          </a:solidFill>
          <a:ln w="9525">
            <a:solidFill>
              <a:schemeClr val="accent1"/>
            </a:solidFill>
            <a:miter lim="800000"/>
            <a:headEnd/>
            <a:tailEnd/>
          </a:ln>
        </p:spPr>
        <p:txBody>
          <a:bodyPr lIns="0" r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000">
                <a:solidFill>
                  <a:srgbClr val="FF0000"/>
                </a:solidFill>
                <a:latin typeface="Arial" panose="020B0604020202020204" pitchFamily="34" charset="0"/>
              </a:rPr>
              <a:t>For consent</a:t>
            </a:r>
          </a:p>
        </p:txBody>
      </p:sp>
      <p:sp>
        <p:nvSpPr>
          <p:cNvPr id="60423" name="TextBox 5"/>
          <p:cNvSpPr txBox="1">
            <a:spLocks noChangeArrowheads="1"/>
          </p:cNvSpPr>
          <p:nvPr/>
        </p:nvSpPr>
        <p:spPr bwMode="auto">
          <a:xfrm>
            <a:off x="-3175" y="3082925"/>
            <a:ext cx="800100" cy="554038"/>
          </a:xfrm>
          <a:prstGeom prst="rect">
            <a:avLst/>
          </a:prstGeom>
          <a:solidFill>
            <a:srgbClr val="FF0000"/>
          </a:solidFill>
          <a:ln w="9525">
            <a:solidFill>
              <a:schemeClr val="accent1"/>
            </a:solidFill>
            <a:miter lim="800000"/>
            <a:headEnd/>
            <a:tailEnd/>
          </a:ln>
        </p:spPr>
        <p:txBody>
          <a:bodyPr lIns="0" r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000">
                <a:solidFill>
                  <a:srgbClr val="FFFF00"/>
                </a:solidFill>
                <a:latin typeface="Arial" panose="020B0604020202020204" pitchFamily="34" charset="0"/>
              </a:rPr>
              <a:t>LJ deferred to SG - For consideration</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0" y="0"/>
            <a:ext cx="9144000" cy="981075"/>
          </a:xfrm>
        </p:spPr>
        <p:txBody>
          <a:bodyPr/>
          <a:lstStyle/>
          <a:p>
            <a:r>
              <a:rPr lang="en-US" altLang="en-US" sz="2800" b="1" smtClean="0"/>
              <a:t>Question 9/17</a:t>
            </a:r>
            <a:br>
              <a:rPr lang="en-US" altLang="en-US" sz="2800" b="1" smtClean="0"/>
            </a:br>
            <a:r>
              <a:rPr lang="en-US" altLang="en-US" sz="2800" b="1" smtClean="0"/>
              <a:t>Telebiometrics</a:t>
            </a:r>
          </a:p>
        </p:txBody>
      </p:sp>
      <p:sp>
        <p:nvSpPr>
          <p:cNvPr id="62467" name="Content Placeholder 2"/>
          <p:cNvSpPr>
            <a:spLocks noGrp="1"/>
          </p:cNvSpPr>
          <p:nvPr>
            <p:ph idx="1"/>
          </p:nvPr>
        </p:nvSpPr>
        <p:spPr>
          <a:xfrm>
            <a:off x="323850" y="908050"/>
            <a:ext cx="8712200" cy="5834063"/>
          </a:xfrm>
        </p:spPr>
        <p:txBody>
          <a:bodyPr/>
          <a:lstStyle/>
          <a:p>
            <a:pPr>
              <a:spcBef>
                <a:spcPts val="300"/>
              </a:spcBef>
              <a:buClr>
                <a:srgbClr val="FF0000"/>
              </a:buClr>
              <a:buFont typeface="Wingdings" panose="05000000000000000000" pitchFamily="2" charset="2"/>
              <a:buChar char="§"/>
            </a:pPr>
            <a:r>
              <a:rPr lang="en-US" altLang="en-US" sz="2400" smtClean="0"/>
              <a:t>Current focus:</a:t>
            </a:r>
          </a:p>
          <a:p>
            <a:pPr marL="457200" lvl="1" eaLnBrk="1" hangingPunct="1">
              <a:lnSpc>
                <a:spcPct val="80000"/>
              </a:lnSpc>
              <a:spcBef>
                <a:spcPts val="500"/>
              </a:spcBef>
              <a:buClr>
                <a:srgbClr val="FF0000"/>
              </a:buClr>
              <a:buFont typeface="Arial" panose="020B0604020202020204" pitchFamily="34" charset="0"/>
              <a:buChar char="•"/>
            </a:pPr>
            <a:r>
              <a:rPr lang="en-US" altLang="zh-CN" sz="1900" smtClean="0"/>
              <a:t>Security requirements and guidelines for applications of telebiometrics</a:t>
            </a:r>
          </a:p>
          <a:p>
            <a:pPr marL="457200" lvl="1" eaLnBrk="1" hangingPunct="1">
              <a:lnSpc>
                <a:spcPct val="80000"/>
              </a:lnSpc>
              <a:spcBef>
                <a:spcPts val="500"/>
              </a:spcBef>
              <a:buClr>
                <a:srgbClr val="FF0000"/>
              </a:buClr>
              <a:buFont typeface="Arial" panose="020B0604020202020204" pitchFamily="34" charset="0"/>
              <a:buChar char="•"/>
            </a:pPr>
            <a:r>
              <a:rPr lang="en-US" altLang="ko-KR" sz="1900" smtClean="0"/>
              <a:t>Requirements for</a:t>
            </a:r>
            <a:r>
              <a:rPr lang="en-US" altLang="zh-CN" sz="1900" smtClean="0"/>
              <a:t> evaluating security, conformance and interoperability with privacy protection techniques for applications of telebiometrics</a:t>
            </a:r>
          </a:p>
          <a:p>
            <a:pPr marL="457200" lvl="1" eaLnBrk="1" hangingPunct="1">
              <a:lnSpc>
                <a:spcPct val="80000"/>
              </a:lnSpc>
              <a:spcBef>
                <a:spcPts val="500"/>
              </a:spcBef>
              <a:buClr>
                <a:srgbClr val="FF0000"/>
              </a:buClr>
              <a:buFont typeface="Arial" panose="020B0604020202020204" pitchFamily="34" charset="0"/>
              <a:buChar char="•"/>
            </a:pPr>
            <a:r>
              <a:rPr lang="en-US" altLang="zh-CN" sz="1900" smtClean="0"/>
              <a:t>Requirements for telebiometric applications in a high functionality network</a:t>
            </a:r>
          </a:p>
          <a:p>
            <a:pPr marL="457200" lvl="1" eaLnBrk="1" hangingPunct="1">
              <a:lnSpc>
                <a:spcPct val="80000"/>
              </a:lnSpc>
              <a:spcBef>
                <a:spcPts val="500"/>
              </a:spcBef>
              <a:buClr>
                <a:srgbClr val="FF0000"/>
              </a:buClr>
              <a:buFont typeface="Arial" panose="020B0604020202020204" pitchFamily="34" charset="0"/>
              <a:buChar char="•"/>
            </a:pPr>
            <a:r>
              <a:rPr lang="en-US" altLang="ko-KR" sz="1900" smtClean="0"/>
              <a:t>Requirements for </a:t>
            </a:r>
            <a:r>
              <a:rPr lang="en-US" altLang="zh-CN" sz="1900" smtClean="0"/>
              <a:t>telebiometric multi-factor authentication techniques based on biometric </a:t>
            </a:r>
            <a:r>
              <a:rPr lang="en-US" altLang="ja-JP" sz="1900" smtClean="0"/>
              <a:t>data protection and biometric </a:t>
            </a:r>
            <a:r>
              <a:rPr lang="en-US" altLang="zh-CN" sz="1900" smtClean="0"/>
              <a:t>encryption</a:t>
            </a:r>
          </a:p>
          <a:p>
            <a:pPr marL="457200" lvl="1" eaLnBrk="1" hangingPunct="1">
              <a:lnSpc>
                <a:spcPct val="80000"/>
              </a:lnSpc>
              <a:spcBef>
                <a:spcPts val="500"/>
              </a:spcBef>
              <a:buClr>
                <a:srgbClr val="FF0000"/>
              </a:buClr>
              <a:buFont typeface="Arial" panose="020B0604020202020204" pitchFamily="34" charset="0"/>
              <a:buChar char="•"/>
            </a:pPr>
            <a:r>
              <a:rPr lang="en-US" altLang="ko-KR" sz="1900" smtClean="0"/>
              <a:t>Requirements for </a:t>
            </a:r>
            <a:r>
              <a:rPr lang="en-US" altLang="zh-CN" sz="1900" smtClean="0"/>
              <a:t>appropriate generic protocols providing safety, security, privacy protection, and consent “for manipulating biometric data” in applications of telebiometrics, e.g., e-health, telemedicine</a:t>
            </a:r>
          </a:p>
          <a:p>
            <a:pPr>
              <a:lnSpc>
                <a:spcPct val="80000"/>
              </a:lnSpc>
              <a:buClr>
                <a:srgbClr val="FF0000"/>
              </a:buClr>
              <a:buFont typeface="Wingdings" panose="05000000000000000000" pitchFamily="2" charset="2"/>
              <a:buChar char="§"/>
            </a:pPr>
            <a:endParaRPr lang="en-US" altLang="zh-CN" sz="2400" smtClean="0"/>
          </a:p>
          <a:p>
            <a:pPr>
              <a:lnSpc>
                <a:spcPct val="80000"/>
              </a:lnSpc>
              <a:buClr>
                <a:srgbClr val="FF0000"/>
              </a:buClr>
              <a:buFont typeface="Wingdings" panose="05000000000000000000" pitchFamily="2" charset="2"/>
              <a:buChar char="§"/>
            </a:pPr>
            <a:r>
              <a:rPr lang="en-US" altLang="zh-CN" sz="2400" smtClean="0"/>
              <a:t>11 Recommendations approved in last study period.</a:t>
            </a:r>
          </a:p>
          <a:p>
            <a:pPr>
              <a:lnSpc>
                <a:spcPct val="80000"/>
              </a:lnSpc>
              <a:buClr>
                <a:srgbClr val="FF0000"/>
              </a:buClr>
              <a:buFont typeface="Wingdings" panose="05000000000000000000" pitchFamily="2" charset="2"/>
              <a:buChar char="§"/>
            </a:pPr>
            <a:r>
              <a:rPr lang="en-US" altLang="zh-CN" sz="2400" smtClean="0"/>
              <a:t>1 Recommendation approved in this study period.</a:t>
            </a:r>
          </a:p>
        </p:txBody>
      </p:sp>
      <p:sp>
        <p:nvSpPr>
          <p:cNvPr id="62468"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7419494-9FCA-4B76-88BD-78E1D25CBDB9}" type="slidenum">
              <a:rPr lang="en-US" altLang="en-US" sz="1200" smtClean="0">
                <a:solidFill>
                  <a:srgbClr val="898989"/>
                </a:solidFill>
              </a:rPr>
              <a:pPr>
                <a:spcBef>
                  <a:spcPct val="0"/>
                </a:spcBef>
                <a:buFontTx/>
                <a:buNone/>
              </a:pPr>
              <a:t>43</a:t>
            </a:fld>
            <a:r>
              <a:rPr lang="en-US" altLang="en-US" sz="1200" dirty="0" smtClean="0">
                <a:solidFill>
                  <a:srgbClr val="898989"/>
                </a:solidFill>
              </a:rPr>
              <a:t>/94</a:t>
            </a:r>
            <a:endParaRPr lang="en-US" altLang="en-US" sz="1200" dirty="0" smtClean="0">
              <a:solidFill>
                <a:srgbClr val="898989"/>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0" y="0"/>
            <a:ext cx="9144000" cy="981075"/>
          </a:xfrm>
        </p:spPr>
        <p:txBody>
          <a:bodyPr/>
          <a:lstStyle/>
          <a:p>
            <a:r>
              <a:rPr lang="en-US" altLang="en-US" sz="2800" b="1" smtClean="0"/>
              <a:t>Question 9/17 (cnt’d)</a:t>
            </a:r>
            <a:br>
              <a:rPr lang="en-US" altLang="en-US" sz="2800" b="1" smtClean="0"/>
            </a:br>
            <a:r>
              <a:rPr lang="en-US" altLang="en-US" sz="2800" b="1" smtClean="0"/>
              <a:t>Telebiometrics</a:t>
            </a:r>
          </a:p>
        </p:txBody>
      </p:sp>
      <p:sp>
        <p:nvSpPr>
          <p:cNvPr id="63491" name="Content Placeholder 2"/>
          <p:cNvSpPr>
            <a:spLocks noGrp="1"/>
          </p:cNvSpPr>
          <p:nvPr>
            <p:ph idx="1"/>
          </p:nvPr>
        </p:nvSpPr>
        <p:spPr>
          <a:xfrm>
            <a:off x="611188" y="1052513"/>
            <a:ext cx="8424862" cy="5689600"/>
          </a:xfrm>
        </p:spPr>
        <p:txBody>
          <a:bodyPr/>
          <a:lstStyle/>
          <a:p>
            <a:pPr eaLnBrk="1" hangingPunct="1">
              <a:lnSpc>
                <a:spcPct val="80000"/>
              </a:lnSpc>
              <a:spcBef>
                <a:spcPts val="500"/>
              </a:spcBef>
              <a:buClr>
                <a:srgbClr val="FF0000"/>
              </a:buClr>
              <a:buFont typeface="Wingdings" panose="05000000000000000000" pitchFamily="2" charset="2"/>
              <a:buChar char="§"/>
            </a:pPr>
            <a:r>
              <a:rPr lang="en-US" altLang="en-US" sz="2400" smtClean="0"/>
              <a:t>Recommendations under development:</a:t>
            </a:r>
          </a:p>
          <a:p>
            <a:pPr marL="457200" lvl="1" eaLnBrk="1" hangingPunct="1">
              <a:lnSpc>
                <a:spcPct val="80000"/>
              </a:lnSpc>
              <a:spcBef>
                <a:spcPts val="500"/>
              </a:spcBef>
              <a:buClr>
                <a:srgbClr val="FF0000"/>
              </a:buClr>
              <a:buFont typeface="Arial" panose="020B0604020202020204" pitchFamily="34" charset="0"/>
              <a:buChar char="•"/>
            </a:pPr>
            <a:r>
              <a:rPr lang="en-US" altLang="en-US" sz="1800" b="1" smtClean="0"/>
              <a:t>X.bhsm, </a:t>
            </a:r>
            <a:r>
              <a:rPr lang="en-US" altLang="en-US" sz="1800" smtClean="0"/>
              <a:t>Information technology – Security Techniques – Telebiometric</a:t>
            </a:r>
            <a:br>
              <a:rPr lang="en-US" altLang="en-US" sz="1800" smtClean="0"/>
            </a:br>
            <a:r>
              <a:rPr lang="en-US" altLang="en-US" sz="1800" smtClean="0"/>
              <a:t>                authentication framework using biometric hardware security module</a:t>
            </a:r>
          </a:p>
          <a:p>
            <a:pPr marL="457200" lvl="1" eaLnBrk="1" hangingPunct="1">
              <a:lnSpc>
                <a:spcPct val="80000"/>
              </a:lnSpc>
              <a:spcBef>
                <a:spcPts val="500"/>
              </a:spcBef>
              <a:buClr>
                <a:srgbClr val="FF0000"/>
              </a:buClr>
              <a:buFont typeface="Arial" panose="020B0604020202020204" pitchFamily="34" charset="0"/>
              <a:buChar char="•"/>
            </a:pPr>
            <a:r>
              <a:rPr lang="en-US" altLang="en-US" sz="1800" b="1" smtClean="0"/>
              <a:t>X.tam, </a:t>
            </a:r>
            <a:r>
              <a:rPr lang="en-US" altLang="en-US" sz="1800" smtClean="0"/>
              <a:t>A guideline to technical and operational countermeasures for telebiometric</a:t>
            </a:r>
            <a:br>
              <a:rPr lang="en-US" altLang="en-US" sz="1800" smtClean="0"/>
            </a:br>
            <a:r>
              <a:rPr lang="en-US" altLang="en-US" sz="1800" smtClean="0"/>
              <a:t>             applications using mobile devices</a:t>
            </a:r>
          </a:p>
          <a:p>
            <a:pPr marL="457200" lvl="1" eaLnBrk="1" hangingPunct="1">
              <a:lnSpc>
                <a:spcPct val="80000"/>
              </a:lnSpc>
              <a:spcBef>
                <a:spcPts val="500"/>
              </a:spcBef>
              <a:buClr>
                <a:srgbClr val="FF0000"/>
              </a:buClr>
              <a:buFont typeface="Arial" panose="020B0604020202020204" pitchFamily="34" charset="0"/>
              <a:buChar char="•"/>
            </a:pPr>
            <a:r>
              <a:rPr lang="en-US" altLang="en-US" sz="1800" b="1" smtClean="0"/>
              <a:t>X.th-series,</a:t>
            </a:r>
            <a:r>
              <a:rPr lang="en-US" altLang="en-US" sz="1800" smtClean="0"/>
              <a:t> e-Health and world-wide telemedicines</a:t>
            </a:r>
          </a:p>
          <a:p>
            <a:pPr marL="857250" lvl="2" eaLnBrk="1" hangingPunct="1">
              <a:lnSpc>
                <a:spcPct val="80000"/>
              </a:lnSpc>
              <a:spcBef>
                <a:spcPts val="500"/>
              </a:spcBef>
              <a:buClr>
                <a:srgbClr val="FF0000"/>
              </a:buClr>
            </a:pPr>
            <a:r>
              <a:rPr lang="en-US" altLang="en-US" sz="1600" b="1" smtClean="0"/>
              <a:t>X.th2,</a:t>
            </a:r>
            <a:r>
              <a:rPr lang="en-US" altLang="en-US" sz="1600" smtClean="0"/>
              <a:t> Telebiometrics related to physics</a:t>
            </a:r>
          </a:p>
          <a:p>
            <a:pPr marL="857250" lvl="2" eaLnBrk="1" hangingPunct="1">
              <a:lnSpc>
                <a:spcPct val="80000"/>
              </a:lnSpc>
              <a:spcBef>
                <a:spcPts val="500"/>
              </a:spcBef>
              <a:buClr>
                <a:srgbClr val="FF0000"/>
              </a:buClr>
            </a:pPr>
            <a:r>
              <a:rPr lang="en-US" altLang="en-US" sz="1600" b="1" smtClean="0"/>
              <a:t>X.th3,</a:t>
            </a:r>
            <a:r>
              <a:rPr lang="en-US" altLang="en-US" sz="1600" smtClean="0"/>
              <a:t> Telebiometrics related to chemistry</a:t>
            </a:r>
          </a:p>
          <a:p>
            <a:pPr marL="857250" lvl="2" eaLnBrk="1" hangingPunct="1">
              <a:lnSpc>
                <a:spcPct val="80000"/>
              </a:lnSpc>
              <a:spcBef>
                <a:spcPts val="500"/>
              </a:spcBef>
              <a:buClr>
                <a:srgbClr val="FF0000"/>
              </a:buClr>
            </a:pPr>
            <a:r>
              <a:rPr lang="en-US" altLang="en-US" sz="1600" b="1" smtClean="0"/>
              <a:t>X.th4,</a:t>
            </a:r>
            <a:r>
              <a:rPr lang="en-US" altLang="en-US" sz="1600" smtClean="0"/>
              <a:t> Telebiometrics related to biology</a:t>
            </a:r>
          </a:p>
          <a:p>
            <a:pPr marL="857250" lvl="2" eaLnBrk="1" hangingPunct="1">
              <a:lnSpc>
                <a:spcPct val="80000"/>
              </a:lnSpc>
              <a:spcBef>
                <a:spcPts val="500"/>
              </a:spcBef>
              <a:buClr>
                <a:srgbClr val="FF0000"/>
              </a:buClr>
            </a:pPr>
            <a:r>
              <a:rPr lang="en-US" altLang="en-US" sz="1600" b="1" smtClean="0"/>
              <a:t>X.th5,</a:t>
            </a:r>
            <a:r>
              <a:rPr lang="en-US" altLang="en-US" sz="1600" smtClean="0"/>
              <a:t> Telebiometrics related to culturology</a:t>
            </a:r>
          </a:p>
          <a:p>
            <a:pPr marL="857250" lvl="2" eaLnBrk="1" hangingPunct="1">
              <a:lnSpc>
                <a:spcPct val="80000"/>
              </a:lnSpc>
              <a:spcBef>
                <a:spcPts val="500"/>
              </a:spcBef>
              <a:buClr>
                <a:srgbClr val="FF0000"/>
              </a:buClr>
            </a:pPr>
            <a:r>
              <a:rPr lang="en-US" altLang="en-US" sz="1600" b="1" smtClean="0"/>
              <a:t>X.th6,</a:t>
            </a:r>
            <a:r>
              <a:rPr lang="en-US" altLang="en-US" sz="1600" smtClean="0"/>
              <a:t> Telebiometrics related to psychology</a:t>
            </a:r>
          </a:p>
          <a:p>
            <a:pPr marL="857250" lvl="2" eaLnBrk="1" hangingPunct="1">
              <a:lnSpc>
                <a:spcPct val="80000"/>
              </a:lnSpc>
              <a:spcBef>
                <a:spcPts val="500"/>
              </a:spcBef>
              <a:buClr>
                <a:srgbClr val="FF0000"/>
              </a:buClr>
            </a:pPr>
            <a:r>
              <a:rPr lang="en-US" altLang="en-US" sz="1600" b="1" smtClean="0"/>
              <a:t>X.th13,</a:t>
            </a:r>
            <a:r>
              <a:rPr lang="en-US" altLang="en-US" sz="1600" smtClean="0"/>
              <a:t> Holosphere to biosphere secure data acquisition and telecommunication protocol</a:t>
            </a:r>
          </a:p>
          <a:p>
            <a:pPr>
              <a:lnSpc>
                <a:spcPct val="80000"/>
              </a:lnSpc>
              <a:spcBef>
                <a:spcPts val="500"/>
              </a:spcBef>
              <a:buClr>
                <a:srgbClr val="FF0000"/>
              </a:buClr>
              <a:buFont typeface="Wingdings" panose="05000000000000000000" pitchFamily="2" charset="2"/>
              <a:buChar char="§"/>
            </a:pPr>
            <a:endParaRPr lang="en-US" altLang="en-US" sz="2400" smtClean="0"/>
          </a:p>
          <a:p>
            <a:pPr>
              <a:lnSpc>
                <a:spcPct val="80000"/>
              </a:lnSpc>
              <a:spcBef>
                <a:spcPts val="500"/>
              </a:spcBef>
              <a:buClr>
                <a:srgbClr val="FF0000"/>
              </a:buClr>
              <a:buFont typeface="Wingdings" panose="05000000000000000000" pitchFamily="2" charset="2"/>
              <a:buChar char="§"/>
            </a:pPr>
            <a:r>
              <a:rPr lang="en-US" altLang="en-US" sz="2400" smtClean="0"/>
              <a:t>Close working relationship with ISO/IEC JTC 1/SCs 17, 27 and 37, ISO TCs 12, 68 and 215, IEC TC 25, IETF, IEEE</a:t>
            </a:r>
          </a:p>
          <a:p>
            <a:pPr>
              <a:lnSpc>
                <a:spcPct val="80000"/>
              </a:lnSpc>
              <a:spcBef>
                <a:spcPts val="400"/>
              </a:spcBef>
              <a:buClr>
                <a:srgbClr val="FF0000"/>
              </a:buClr>
              <a:buFont typeface="Wingdings" panose="05000000000000000000" pitchFamily="2" charset="2"/>
              <a:buChar char="§"/>
            </a:pPr>
            <a:endParaRPr lang="en-US" altLang="en-US" sz="2400" smtClean="0"/>
          </a:p>
          <a:p>
            <a:pPr>
              <a:lnSpc>
                <a:spcPct val="80000"/>
              </a:lnSpc>
              <a:spcBef>
                <a:spcPts val="400"/>
              </a:spcBef>
              <a:buClr>
                <a:srgbClr val="FF0000"/>
              </a:buClr>
              <a:buFont typeface="Wingdings" panose="05000000000000000000" pitchFamily="2" charset="2"/>
              <a:buChar char="§"/>
            </a:pPr>
            <a:r>
              <a:rPr lang="en-US" altLang="en-US" sz="2400" smtClean="0"/>
              <a:t>Rapporteur:  John CARAS</a:t>
            </a:r>
            <a:endParaRPr lang="en-US" altLang="en-US" smtClean="0"/>
          </a:p>
        </p:txBody>
      </p:sp>
      <p:sp>
        <p:nvSpPr>
          <p:cNvPr id="63492"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5C23FD9-3E43-419F-90BE-0ADADEAEF95E}" type="slidenum">
              <a:rPr lang="en-US" altLang="en-US" sz="1200" smtClean="0">
                <a:solidFill>
                  <a:srgbClr val="898989"/>
                </a:solidFill>
              </a:rPr>
              <a:pPr>
                <a:spcBef>
                  <a:spcPct val="0"/>
                </a:spcBef>
                <a:buFontTx/>
                <a:buNone/>
              </a:pPr>
              <a:t>44</a:t>
            </a:fld>
            <a:r>
              <a:rPr lang="en-US" altLang="en-US" sz="1200" dirty="0" smtClean="0">
                <a:solidFill>
                  <a:srgbClr val="898989"/>
                </a:solidFill>
              </a:rPr>
              <a:t>/94</a:t>
            </a:r>
            <a:endParaRPr lang="en-US" altLang="en-US" sz="1200" dirty="0" smtClean="0">
              <a:solidFill>
                <a:srgbClr val="898989"/>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altLang="en-US" sz="2800" b="1" smtClean="0"/>
              <a:t>Working Party 5/17</a:t>
            </a:r>
            <a:br>
              <a:rPr lang="en-US" altLang="en-US" sz="2800" b="1" smtClean="0"/>
            </a:br>
            <a:r>
              <a:rPr lang="en-US" altLang="en-US" sz="2800" b="1" smtClean="0"/>
              <a:t>Formal languages</a:t>
            </a:r>
          </a:p>
        </p:txBody>
      </p:sp>
      <p:sp>
        <p:nvSpPr>
          <p:cNvPr id="8" name="Rectangle 16"/>
          <p:cNvSpPr>
            <a:spLocks noChangeArrowheads="1"/>
          </p:cNvSpPr>
          <p:nvPr/>
        </p:nvSpPr>
        <p:spPr bwMode="auto">
          <a:xfrm>
            <a:off x="468313" y="2459038"/>
            <a:ext cx="8567737" cy="538162"/>
          </a:xfrm>
          <a:prstGeom prst="rect">
            <a:avLst/>
          </a:prstGeom>
          <a:solidFill>
            <a:srgbClr val="FFFFFF"/>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CA" altLang="en-US" sz="1400" b="1">
              <a:latin typeface="Times New Roman" panose="02020603050405020304" pitchFamily="18" charset="0"/>
            </a:endParaRPr>
          </a:p>
        </p:txBody>
      </p:sp>
      <p:sp>
        <p:nvSpPr>
          <p:cNvPr id="10" name="Rectangle 18"/>
          <p:cNvSpPr>
            <a:spLocks noChangeArrowheads="1"/>
          </p:cNvSpPr>
          <p:nvPr/>
        </p:nvSpPr>
        <p:spPr bwMode="auto">
          <a:xfrm>
            <a:off x="468313" y="3246438"/>
            <a:ext cx="8567737" cy="438150"/>
          </a:xfrm>
          <a:prstGeom prst="rect">
            <a:avLst/>
          </a:prstGeom>
          <a:solidFill>
            <a:srgbClr val="FFFFFF"/>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CA" altLang="en-US" sz="1400" b="1">
              <a:latin typeface="Times New Roman" panose="02020603050405020304" pitchFamily="18" charset="0"/>
            </a:endParaRPr>
          </a:p>
        </p:txBody>
      </p:sp>
      <p:sp>
        <p:nvSpPr>
          <p:cNvPr id="15" name="Text Box 29"/>
          <p:cNvSpPr txBox="1">
            <a:spLocks noChangeArrowheads="1"/>
          </p:cNvSpPr>
          <p:nvPr/>
        </p:nvSpPr>
        <p:spPr bwMode="auto">
          <a:xfrm>
            <a:off x="500063" y="2473325"/>
            <a:ext cx="8567737" cy="400050"/>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sz="2000" b="1" dirty="0" smtClean="0">
                <a:solidFill>
                  <a:srgbClr val="009900"/>
                </a:solidFill>
                <a:latin typeface="+mn-lt"/>
              </a:rPr>
              <a:t>Q11/17</a:t>
            </a:r>
            <a:r>
              <a:rPr lang="en-US" sz="2000" b="1" dirty="0" smtClean="0">
                <a:latin typeface="+mn-lt"/>
              </a:rPr>
              <a:t> </a:t>
            </a:r>
            <a:r>
              <a:rPr lang="en-US" sz="2000" b="1" dirty="0">
                <a:latin typeface="+mn-lt"/>
              </a:rPr>
              <a:t>Generic technologies to support secure </a:t>
            </a:r>
            <a:r>
              <a:rPr lang="en-US" sz="2000" b="1" dirty="0" smtClean="0">
                <a:latin typeface="+mn-lt"/>
              </a:rPr>
              <a:t>applications</a:t>
            </a:r>
          </a:p>
        </p:txBody>
      </p:sp>
      <p:sp>
        <p:nvSpPr>
          <p:cNvPr id="16" name="Text Box 30"/>
          <p:cNvSpPr txBox="1">
            <a:spLocks noChangeArrowheads="1"/>
          </p:cNvSpPr>
          <p:nvPr/>
        </p:nvSpPr>
        <p:spPr bwMode="auto">
          <a:xfrm>
            <a:off x="468313" y="3284538"/>
            <a:ext cx="7653337" cy="400050"/>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sz="2000" b="1" dirty="0" smtClean="0">
                <a:solidFill>
                  <a:srgbClr val="009900"/>
                </a:solidFill>
                <a:latin typeface="+mn-lt"/>
              </a:rPr>
              <a:t>Q12/17</a:t>
            </a:r>
            <a:r>
              <a:rPr lang="en-US" sz="2000" b="1" dirty="0" smtClean="0">
                <a:latin typeface="+mn-lt"/>
              </a:rPr>
              <a:t> </a:t>
            </a:r>
            <a:r>
              <a:rPr lang="en-US" sz="2000" b="1" dirty="0">
                <a:latin typeface="+mn-lt"/>
              </a:rPr>
              <a:t>Formal languages for telecommunication software and testing</a:t>
            </a:r>
            <a:endParaRPr lang="en-US" sz="2000" b="1" dirty="0" smtClean="0">
              <a:latin typeface="+mn-lt"/>
            </a:endParaRPr>
          </a:p>
        </p:txBody>
      </p:sp>
      <p:sp>
        <p:nvSpPr>
          <p:cNvPr id="21" name="TextBox 20"/>
          <p:cNvSpPr txBox="1"/>
          <p:nvPr/>
        </p:nvSpPr>
        <p:spPr>
          <a:xfrm>
            <a:off x="1835150" y="1268413"/>
            <a:ext cx="5040313" cy="461962"/>
          </a:xfrm>
          <a:prstGeom prst="rect">
            <a:avLst/>
          </a:prstGeom>
          <a:noFill/>
        </p:spPr>
        <p:txBody>
          <a:bodyPr>
            <a:spAutoFit/>
          </a:bodyPr>
          <a:lstStyle/>
          <a:p>
            <a:pPr algn="ctr" eaLnBrk="1" hangingPunct="1">
              <a:defRPr/>
            </a:pPr>
            <a:r>
              <a:rPr lang="en-US" sz="2400" dirty="0">
                <a:latin typeface="+mn-lt"/>
              </a:rPr>
              <a:t>Chairman: George LIN</a:t>
            </a:r>
          </a:p>
        </p:txBody>
      </p:sp>
      <p:sp>
        <p:nvSpPr>
          <p:cNvPr id="64520"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9453288-F358-4D9D-B6CD-F172A4D2A079}" type="slidenum">
              <a:rPr lang="en-US" altLang="en-US" sz="1200" smtClean="0">
                <a:solidFill>
                  <a:srgbClr val="898989"/>
                </a:solidFill>
              </a:rPr>
              <a:pPr>
                <a:spcBef>
                  <a:spcPct val="0"/>
                </a:spcBef>
                <a:buFontTx/>
                <a:buNone/>
              </a:pPr>
              <a:t>45</a:t>
            </a:fld>
            <a:r>
              <a:rPr lang="en-US" altLang="en-US" sz="1200" dirty="0" smtClean="0">
                <a:solidFill>
                  <a:srgbClr val="898989"/>
                </a:solidFill>
              </a:rPr>
              <a:t>/94</a:t>
            </a:r>
            <a:endParaRPr lang="en-US" altLang="en-US" sz="1200" dirty="0" smtClean="0">
              <a:solidFill>
                <a:srgbClr val="89898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ox(in)">
                                      <p:cBhvr>
                                        <p:cTn id="10" dur="500"/>
                                        <p:tgtEl>
                                          <p:spTgt spid="10"/>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ox(in)">
                                      <p:cBhvr>
                                        <p:cTn id="13" dur="500"/>
                                        <p:tgtEl>
                                          <p:spTgt spid="15"/>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ox(in)">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5" grpId="0"/>
      <p:bldP spid="1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el 1"/>
          <p:cNvSpPr>
            <a:spLocks noGrp="1"/>
          </p:cNvSpPr>
          <p:nvPr>
            <p:ph type="title"/>
          </p:nvPr>
        </p:nvSpPr>
        <p:spPr>
          <a:xfrm>
            <a:off x="468313" y="188913"/>
            <a:ext cx="8229600" cy="1108075"/>
          </a:xfrm>
        </p:spPr>
        <p:txBody>
          <a:bodyPr/>
          <a:lstStyle/>
          <a:p>
            <a:r>
              <a:rPr lang="en-GB" altLang="en-US" sz="2800" b="1" smtClean="0"/>
              <a:t>Question 11/17</a:t>
            </a:r>
            <a:br>
              <a:rPr lang="en-GB" altLang="en-US" sz="2800" b="1" smtClean="0"/>
            </a:br>
            <a:r>
              <a:rPr lang="en-US" altLang="en-US" sz="2800" b="1" smtClean="0"/>
              <a:t>Generic technologies to support secure applications</a:t>
            </a:r>
            <a:br>
              <a:rPr lang="en-US" altLang="en-US" sz="2800" b="1" smtClean="0"/>
            </a:br>
            <a:endParaRPr lang="de-DE" altLang="en-US" sz="2800" b="1" smtClean="0"/>
          </a:p>
        </p:txBody>
      </p:sp>
      <p:sp>
        <p:nvSpPr>
          <p:cNvPr id="65539" name="Inhaltsplatzhalter 2"/>
          <p:cNvSpPr>
            <a:spLocks noGrp="1"/>
          </p:cNvSpPr>
          <p:nvPr>
            <p:ph idx="1"/>
          </p:nvPr>
        </p:nvSpPr>
        <p:spPr>
          <a:xfrm>
            <a:off x="323850" y="1341438"/>
            <a:ext cx="8640763" cy="5327650"/>
          </a:xfrm>
        </p:spPr>
        <p:txBody>
          <a:bodyPr/>
          <a:lstStyle/>
          <a:p>
            <a:pPr eaLnBrk="1" hangingPunct="1">
              <a:spcBef>
                <a:spcPts val="500"/>
              </a:spcBef>
              <a:buClr>
                <a:srgbClr val="FF0000"/>
              </a:buClr>
              <a:buFont typeface="Wingdings" panose="05000000000000000000" pitchFamily="2" charset="2"/>
              <a:buChar char="§"/>
            </a:pPr>
            <a:r>
              <a:rPr lang="en-US" altLang="en-US" sz="2400" smtClean="0"/>
              <a:t>Q11/17 consists of four main parts:</a:t>
            </a:r>
          </a:p>
          <a:p>
            <a:pPr lvl="1" eaLnBrk="1" hangingPunct="1">
              <a:spcBef>
                <a:spcPts val="500"/>
              </a:spcBef>
              <a:buClr>
                <a:srgbClr val="FF0000"/>
              </a:buClr>
              <a:buFont typeface="Wingdings" panose="05000000000000000000" pitchFamily="2" charset="2"/>
              <a:buChar char="§"/>
            </a:pPr>
            <a:r>
              <a:rPr lang="en-US" altLang="en-US" sz="2000" smtClean="0"/>
              <a:t>X.500 directory, Public-Key Infrastructure (PKI), Privilege Management Infrastructure (PMI)</a:t>
            </a:r>
          </a:p>
          <a:p>
            <a:pPr lvl="1" eaLnBrk="1" hangingPunct="1">
              <a:spcBef>
                <a:spcPts val="500"/>
              </a:spcBef>
              <a:buClr>
                <a:srgbClr val="FF0000"/>
              </a:buClr>
              <a:buFont typeface="Wingdings" panose="05000000000000000000" pitchFamily="2" charset="2"/>
              <a:buChar char="§"/>
            </a:pPr>
            <a:r>
              <a:rPr lang="en-US" altLang="en-US" sz="2000" smtClean="0"/>
              <a:t>Abstract Syntax Notation 1 (ASN.1), Object Identifier (OID)</a:t>
            </a:r>
          </a:p>
          <a:p>
            <a:pPr lvl="1" eaLnBrk="1" hangingPunct="1">
              <a:spcBef>
                <a:spcPts val="500"/>
              </a:spcBef>
              <a:buClr>
                <a:srgbClr val="FF0000"/>
              </a:buClr>
              <a:buFont typeface="Wingdings" panose="05000000000000000000" pitchFamily="2" charset="2"/>
              <a:buChar char="§"/>
            </a:pPr>
            <a:r>
              <a:rPr lang="en-US" altLang="en-US" sz="2000" smtClean="0"/>
              <a:t>Open Distributed Processing (ODP)</a:t>
            </a:r>
          </a:p>
          <a:p>
            <a:pPr lvl="1" eaLnBrk="1" hangingPunct="1">
              <a:spcBef>
                <a:spcPts val="500"/>
              </a:spcBef>
              <a:buClr>
                <a:srgbClr val="FF0000"/>
              </a:buClr>
              <a:buFont typeface="Wingdings" panose="05000000000000000000" pitchFamily="2" charset="2"/>
              <a:buChar char="§"/>
            </a:pPr>
            <a:r>
              <a:rPr lang="en-US" altLang="en-US" sz="2000" smtClean="0"/>
              <a:t>Open Systems Interconnection (OSI)</a:t>
            </a:r>
          </a:p>
          <a:p>
            <a:pPr lvl="1" eaLnBrk="1" hangingPunct="1">
              <a:spcBef>
                <a:spcPts val="500"/>
              </a:spcBef>
              <a:buClr>
                <a:srgbClr val="FF0000"/>
              </a:buClr>
              <a:buFont typeface="Wingdings" panose="05000000000000000000" pitchFamily="2" charset="2"/>
              <a:buChar char="§"/>
            </a:pPr>
            <a:endParaRPr lang="en-US" altLang="en-US" sz="1400" smtClean="0"/>
          </a:p>
          <a:p>
            <a:pPr eaLnBrk="1" hangingPunct="1">
              <a:spcBef>
                <a:spcPts val="500"/>
              </a:spcBef>
              <a:buClr>
                <a:srgbClr val="FF0000"/>
              </a:buClr>
              <a:buFont typeface="Arial" panose="020B0604020202020204" pitchFamily="34" charset="0"/>
              <a:buNone/>
            </a:pPr>
            <a:endParaRPr lang="en-US" altLang="en-US" sz="1800" smtClean="0"/>
          </a:p>
          <a:p>
            <a:pPr eaLnBrk="1" hangingPunct="1">
              <a:spcBef>
                <a:spcPts val="500"/>
              </a:spcBef>
              <a:buClr>
                <a:srgbClr val="FF0000"/>
              </a:buClr>
              <a:buFont typeface="Wingdings" panose="05000000000000000000" pitchFamily="2" charset="2"/>
              <a:buChar char="§"/>
            </a:pPr>
            <a:r>
              <a:rPr lang="en-US" altLang="en-US" sz="2400" smtClean="0"/>
              <a:t>Rapporteur: Erik ANDERSEN</a:t>
            </a:r>
            <a:endParaRPr lang="en-US" altLang="en-US" sz="2400" smtClean="0">
              <a:solidFill>
                <a:srgbClr val="FF0000"/>
              </a:solidFill>
            </a:endParaRPr>
          </a:p>
        </p:txBody>
      </p:sp>
      <p:sp>
        <p:nvSpPr>
          <p:cNvPr id="65540"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6336BFA-61AD-436E-A3CC-FC232C6D0F2D}" type="slidenum">
              <a:rPr lang="en-US" altLang="en-US" sz="1200" smtClean="0">
                <a:solidFill>
                  <a:srgbClr val="898989"/>
                </a:solidFill>
              </a:rPr>
              <a:pPr>
                <a:spcBef>
                  <a:spcPct val="0"/>
                </a:spcBef>
                <a:buFontTx/>
                <a:buNone/>
              </a:pPr>
              <a:t>46</a:t>
            </a:fld>
            <a:r>
              <a:rPr lang="en-US" altLang="en-US" sz="1200" dirty="0" smtClean="0">
                <a:solidFill>
                  <a:srgbClr val="898989"/>
                </a:solidFill>
              </a:rPr>
              <a:t>/94</a:t>
            </a:r>
            <a:endParaRPr lang="en-US" altLang="en-US" sz="1200" dirty="0" smtClean="0">
              <a:solidFill>
                <a:srgbClr val="898989"/>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el 1"/>
          <p:cNvSpPr>
            <a:spLocks noGrp="1"/>
          </p:cNvSpPr>
          <p:nvPr>
            <p:ph type="title"/>
          </p:nvPr>
        </p:nvSpPr>
        <p:spPr>
          <a:xfrm>
            <a:off x="250825" y="115888"/>
            <a:ext cx="8785225" cy="1296987"/>
          </a:xfrm>
        </p:spPr>
        <p:txBody>
          <a:bodyPr/>
          <a:lstStyle/>
          <a:p>
            <a:r>
              <a:rPr lang="en-US" altLang="en-US" sz="2800" b="1" smtClean="0"/>
              <a:t>Question 11/17</a:t>
            </a:r>
            <a:br>
              <a:rPr lang="en-US" altLang="en-US" sz="2800" b="1" smtClean="0"/>
            </a:br>
            <a:r>
              <a:rPr lang="en-US" altLang="en-US" sz="2800" b="1" smtClean="0"/>
              <a:t>Generic technologies to support secure applications</a:t>
            </a:r>
            <a:br>
              <a:rPr lang="en-US" altLang="en-US" sz="2800" b="1" smtClean="0"/>
            </a:br>
            <a:r>
              <a:rPr lang="en-US" altLang="en-US" sz="2800" b="1" smtClean="0"/>
              <a:t>(parts: Directory, PKI, PMI)</a:t>
            </a:r>
          </a:p>
        </p:txBody>
      </p:sp>
      <p:sp>
        <p:nvSpPr>
          <p:cNvPr id="67587" name="Pladsholder til indhold 2"/>
          <p:cNvSpPr>
            <a:spLocks noGrp="1"/>
          </p:cNvSpPr>
          <p:nvPr>
            <p:ph idx="1"/>
          </p:nvPr>
        </p:nvSpPr>
        <p:spPr>
          <a:xfrm>
            <a:off x="395288" y="1557338"/>
            <a:ext cx="8429625" cy="5111750"/>
          </a:xfrm>
        </p:spPr>
        <p:txBody>
          <a:bodyPr/>
          <a:lstStyle/>
          <a:p>
            <a:pPr>
              <a:spcBef>
                <a:spcPts val="800"/>
              </a:spcBef>
              <a:buClr>
                <a:srgbClr val="FF0000"/>
              </a:buClr>
              <a:buFont typeface="Wingdings" panose="05000000000000000000" pitchFamily="2" charset="2"/>
              <a:buChar char="§"/>
            </a:pPr>
            <a:r>
              <a:rPr lang="en-US" altLang="en-US" sz="2400" smtClean="0"/>
              <a:t>Three Directory Projects:</a:t>
            </a:r>
          </a:p>
          <a:p>
            <a:pPr lvl="1">
              <a:lnSpc>
                <a:spcPct val="90000"/>
              </a:lnSpc>
              <a:spcBef>
                <a:spcPts val="200"/>
              </a:spcBef>
              <a:buClr>
                <a:srgbClr val="FF0000"/>
              </a:buClr>
              <a:buFont typeface="Arial" panose="020B0604020202020204" pitchFamily="34" charset="0"/>
              <a:buChar char="•"/>
            </a:pPr>
            <a:r>
              <a:rPr lang="en-US" altLang="en-US" sz="2000" smtClean="0"/>
              <a:t>ITU-T X.500 Series of Recommendations | ISO/IEC 9594 - all parts – The Directory</a:t>
            </a:r>
          </a:p>
          <a:p>
            <a:pPr lvl="1">
              <a:lnSpc>
                <a:spcPct val="90000"/>
              </a:lnSpc>
              <a:spcBef>
                <a:spcPts val="200"/>
              </a:spcBef>
              <a:buClr>
                <a:srgbClr val="FF0000"/>
              </a:buClr>
              <a:buFont typeface="Arial" panose="020B0604020202020204" pitchFamily="34" charset="0"/>
              <a:buChar char="•"/>
            </a:pPr>
            <a:r>
              <a:rPr lang="en-US" altLang="en-US" sz="2000" smtClean="0"/>
              <a:t>ITU-T E.115 - Computerized directory assistance</a:t>
            </a:r>
          </a:p>
          <a:p>
            <a:pPr lvl="1">
              <a:lnSpc>
                <a:spcPct val="90000"/>
              </a:lnSpc>
              <a:spcBef>
                <a:spcPts val="200"/>
              </a:spcBef>
              <a:buClr>
                <a:srgbClr val="FF0000"/>
              </a:buClr>
              <a:buFont typeface="Arial" panose="020B0604020202020204" pitchFamily="34" charset="0"/>
              <a:buChar char="•"/>
            </a:pPr>
            <a:r>
              <a:rPr lang="en-US" altLang="en-US" sz="2000" smtClean="0"/>
              <a:t>ITU-T F.511 - Directory Service - Support of tag-based identification services</a:t>
            </a:r>
          </a:p>
          <a:p>
            <a:pPr>
              <a:lnSpc>
                <a:spcPts val="2400"/>
              </a:lnSpc>
              <a:spcBef>
                <a:spcPts val="800"/>
              </a:spcBef>
              <a:buClr>
                <a:srgbClr val="FF0000"/>
              </a:buClr>
              <a:buFont typeface="Wingdings" panose="05000000000000000000" pitchFamily="2" charset="2"/>
              <a:buChar char="§"/>
            </a:pPr>
            <a:r>
              <a:rPr lang="en-US" altLang="en-US" sz="2400" smtClean="0"/>
              <a:t>X.500 series is a specification for a highly secure, versatile and distributed directory</a:t>
            </a:r>
          </a:p>
          <a:p>
            <a:pPr>
              <a:spcBef>
                <a:spcPts val="800"/>
              </a:spcBef>
              <a:buClr>
                <a:srgbClr val="FF0000"/>
              </a:buClr>
              <a:buFont typeface="Wingdings" panose="05000000000000000000" pitchFamily="2" charset="2"/>
              <a:buChar char="§"/>
            </a:pPr>
            <a:r>
              <a:rPr lang="en-US" altLang="en-US" sz="2400" smtClean="0"/>
              <a:t>X.500 work is collaborative with ISO/IEC JTC 1/SC 6/WG 10</a:t>
            </a:r>
          </a:p>
          <a:p>
            <a:pPr>
              <a:lnSpc>
                <a:spcPct val="90000"/>
              </a:lnSpc>
              <a:spcBef>
                <a:spcPts val="300"/>
              </a:spcBef>
              <a:buClr>
                <a:srgbClr val="FF0000"/>
              </a:buClr>
              <a:buFont typeface="Wingdings" panose="05000000000000000000" pitchFamily="2" charset="2"/>
              <a:buChar char="§"/>
            </a:pPr>
            <a:r>
              <a:rPr lang="en-US" altLang="zh-CN" sz="2400" smtClean="0"/>
              <a:t>20 Recommendations and many Corrigenda approved in last study period.</a:t>
            </a:r>
            <a:endParaRPr lang="en-US" altLang="en-US" sz="2400" smtClean="0"/>
          </a:p>
        </p:txBody>
      </p:sp>
      <p:sp>
        <p:nvSpPr>
          <p:cNvPr id="67588"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27DBE31-8093-4431-8D49-2C8AE791756E}" type="slidenum">
              <a:rPr lang="en-US" altLang="en-US" sz="1200" smtClean="0">
                <a:solidFill>
                  <a:srgbClr val="898989"/>
                </a:solidFill>
              </a:rPr>
              <a:pPr>
                <a:spcBef>
                  <a:spcPct val="0"/>
                </a:spcBef>
                <a:buFontTx/>
                <a:buNone/>
              </a:pPr>
              <a:t>47</a:t>
            </a:fld>
            <a:r>
              <a:rPr lang="en-US" altLang="en-US" sz="1200" dirty="0" smtClean="0">
                <a:solidFill>
                  <a:srgbClr val="898989"/>
                </a:solidFill>
              </a:rPr>
              <a:t>/94</a:t>
            </a:r>
            <a:endParaRPr lang="en-US" altLang="en-US" sz="1200" dirty="0" smtClean="0">
              <a:solidFill>
                <a:srgbClr val="898989"/>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el 1"/>
          <p:cNvSpPr>
            <a:spLocks noGrp="1"/>
          </p:cNvSpPr>
          <p:nvPr>
            <p:ph type="title"/>
          </p:nvPr>
        </p:nvSpPr>
        <p:spPr>
          <a:xfrm>
            <a:off x="250825" y="115888"/>
            <a:ext cx="8785225" cy="1296987"/>
          </a:xfrm>
        </p:spPr>
        <p:txBody>
          <a:bodyPr/>
          <a:lstStyle/>
          <a:p>
            <a:r>
              <a:rPr lang="en-US" altLang="en-US" sz="2800" b="1" smtClean="0"/>
              <a:t>Question 11/17</a:t>
            </a:r>
            <a:br>
              <a:rPr lang="en-US" altLang="en-US" sz="2800" b="1" smtClean="0"/>
            </a:br>
            <a:r>
              <a:rPr lang="en-US" altLang="en-US" sz="2800" b="1" smtClean="0"/>
              <a:t>Generic technologies to support secure applications</a:t>
            </a:r>
            <a:br>
              <a:rPr lang="en-US" altLang="en-US" sz="2800" b="1" smtClean="0"/>
            </a:br>
            <a:r>
              <a:rPr lang="en-US" altLang="en-US" sz="2800" b="1" smtClean="0"/>
              <a:t>(parts: Directory, PKI, PMI)</a:t>
            </a:r>
          </a:p>
        </p:txBody>
      </p:sp>
      <p:sp>
        <p:nvSpPr>
          <p:cNvPr id="68611" name="Pladsholder til indhold 2"/>
          <p:cNvSpPr>
            <a:spLocks noGrp="1"/>
          </p:cNvSpPr>
          <p:nvPr>
            <p:ph idx="1"/>
          </p:nvPr>
        </p:nvSpPr>
        <p:spPr>
          <a:xfrm>
            <a:off x="250825" y="1412875"/>
            <a:ext cx="8785225" cy="5256213"/>
          </a:xfrm>
        </p:spPr>
        <p:txBody>
          <a:bodyPr/>
          <a:lstStyle/>
          <a:p>
            <a:pPr>
              <a:lnSpc>
                <a:spcPct val="90000"/>
              </a:lnSpc>
              <a:spcBef>
                <a:spcPts val="300"/>
              </a:spcBef>
              <a:buClr>
                <a:srgbClr val="FF0000"/>
              </a:buClr>
              <a:buFont typeface="Wingdings" panose="05000000000000000000" pitchFamily="2" charset="2"/>
              <a:buChar char="§"/>
            </a:pPr>
            <a:r>
              <a:rPr lang="en-US" altLang="en-US" sz="2400" smtClean="0"/>
              <a:t>Recommendations under development:</a:t>
            </a:r>
          </a:p>
          <a:p>
            <a:pPr lvl="1">
              <a:lnSpc>
                <a:spcPct val="90000"/>
              </a:lnSpc>
              <a:spcBef>
                <a:spcPts val="300"/>
              </a:spcBef>
              <a:buClr>
                <a:srgbClr val="FF0000"/>
              </a:buClr>
              <a:buFont typeface="Arial" panose="020B0604020202020204" pitchFamily="34" charset="0"/>
              <a:buChar char="•"/>
            </a:pPr>
            <a:r>
              <a:rPr lang="en-US" altLang="en-US" sz="1400" b="1" smtClean="0"/>
              <a:t>X.500rev (8</a:t>
            </a:r>
            <a:r>
              <a:rPr lang="en-US" altLang="en-US" sz="1400" b="1" baseline="30000" smtClean="0"/>
              <a:t>th</a:t>
            </a:r>
            <a:r>
              <a:rPr lang="en-US" altLang="en-US" sz="1400" b="1" smtClean="0"/>
              <a:t> ed)</a:t>
            </a:r>
            <a:r>
              <a:rPr lang="en-US" altLang="en-US" sz="1400" smtClean="0"/>
              <a:t>, Information technology – Open Systems Interconnection – The Directory: Overview of</a:t>
            </a:r>
            <a:br>
              <a:rPr lang="en-US" altLang="en-US" sz="1400" smtClean="0"/>
            </a:br>
            <a:r>
              <a:rPr lang="en-US" altLang="en-US" sz="1400" smtClean="0"/>
              <a:t>                                 concepts, models and services</a:t>
            </a:r>
          </a:p>
          <a:p>
            <a:pPr lvl="1">
              <a:lnSpc>
                <a:spcPct val="90000"/>
              </a:lnSpc>
              <a:spcBef>
                <a:spcPts val="300"/>
              </a:spcBef>
              <a:buClr>
                <a:srgbClr val="FF0000"/>
              </a:buClr>
              <a:buFont typeface="Arial" panose="020B0604020202020204" pitchFamily="34" charset="0"/>
              <a:buChar char="•"/>
            </a:pPr>
            <a:r>
              <a:rPr lang="en-US" altLang="en-US" sz="1400" b="1" smtClean="0"/>
              <a:t>X.501rev (8</a:t>
            </a:r>
            <a:r>
              <a:rPr lang="en-US" altLang="en-US" sz="1400" b="1" baseline="30000" smtClean="0"/>
              <a:t>th</a:t>
            </a:r>
            <a:r>
              <a:rPr lang="en-US" altLang="en-US" sz="1400" b="1" smtClean="0"/>
              <a:t> ed)</a:t>
            </a:r>
            <a:r>
              <a:rPr lang="en-US" altLang="en-US" sz="1400" smtClean="0"/>
              <a:t>, Information technology – Open Systems Interconnection – The Directory – Models</a:t>
            </a:r>
          </a:p>
          <a:p>
            <a:pPr lvl="1">
              <a:lnSpc>
                <a:spcPct val="90000"/>
              </a:lnSpc>
              <a:spcBef>
                <a:spcPts val="300"/>
              </a:spcBef>
              <a:buClr>
                <a:srgbClr val="FF0000"/>
              </a:buClr>
              <a:buFont typeface="Arial" panose="020B0604020202020204" pitchFamily="34" charset="0"/>
              <a:buChar char="•"/>
            </a:pPr>
            <a:r>
              <a:rPr lang="en-US" altLang="en-US" sz="1400" b="1" smtClean="0"/>
              <a:t>X.509rev (8</a:t>
            </a:r>
            <a:r>
              <a:rPr lang="en-US" altLang="en-US" sz="1400" b="1" baseline="30000" smtClean="0"/>
              <a:t>th</a:t>
            </a:r>
            <a:r>
              <a:rPr lang="en-US" altLang="en-US" sz="1400" b="1" smtClean="0"/>
              <a:t> ed)</a:t>
            </a:r>
            <a:r>
              <a:rPr lang="en-US" altLang="en-US" sz="1400" smtClean="0"/>
              <a:t>, Information technology – Open Systems Interconnection – The Directory – Public-key and</a:t>
            </a:r>
            <a:br>
              <a:rPr lang="en-US" altLang="en-US" sz="1400" smtClean="0"/>
            </a:br>
            <a:r>
              <a:rPr lang="en-US" altLang="en-US" sz="1400" smtClean="0"/>
              <a:t>                                 attribute certificate frameworks</a:t>
            </a:r>
          </a:p>
          <a:p>
            <a:pPr lvl="1">
              <a:lnSpc>
                <a:spcPct val="90000"/>
              </a:lnSpc>
              <a:spcBef>
                <a:spcPts val="300"/>
              </a:spcBef>
              <a:buClr>
                <a:srgbClr val="FF0000"/>
              </a:buClr>
              <a:buFont typeface="Arial" panose="020B0604020202020204" pitchFamily="34" charset="0"/>
              <a:buChar char="•"/>
            </a:pPr>
            <a:r>
              <a:rPr lang="en-US" altLang="en-US" sz="1400" b="1" smtClean="0"/>
              <a:t>X.511rev (8</a:t>
            </a:r>
            <a:r>
              <a:rPr lang="en-US" altLang="en-US" sz="1400" b="1" baseline="30000" smtClean="0"/>
              <a:t>th</a:t>
            </a:r>
            <a:r>
              <a:rPr lang="en-US" altLang="en-US" sz="1400" b="1" smtClean="0"/>
              <a:t> ed)</a:t>
            </a:r>
            <a:r>
              <a:rPr lang="en-US" altLang="en-US" sz="1400" smtClean="0"/>
              <a:t>, Information technology – Open Systems Interconnection – The Directory – Abstract</a:t>
            </a:r>
            <a:br>
              <a:rPr lang="en-US" altLang="en-US" sz="1400" smtClean="0"/>
            </a:br>
            <a:r>
              <a:rPr lang="en-US" altLang="en-US" sz="1400" smtClean="0"/>
              <a:t>                                 Service Definition</a:t>
            </a:r>
          </a:p>
          <a:p>
            <a:pPr lvl="1">
              <a:lnSpc>
                <a:spcPct val="90000"/>
              </a:lnSpc>
              <a:spcBef>
                <a:spcPts val="300"/>
              </a:spcBef>
              <a:buClr>
                <a:srgbClr val="FF0000"/>
              </a:buClr>
              <a:buFont typeface="Arial" panose="020B0604020202020204" pitchFamily="34" charset="0"/>
              <a:buChar char="•"/>
            </a:pPr>
            <a:r>
              <a:rPr lang="en-US" altLang="en-US" sz="1400" b="1" smtClean="0"/>
              <a:t>X.518rev (8</a:t>
            </a:r>
            <a:r>
              <a:rPr lang="en-US" altLang="en-US" sz="1400" b="1" baseline="30000" smtClean="0"/>
              <a:t>th</a:t>
            </a:r>
            <a:r>
              <a:rPr lang="en-US" altLang="en-US" sz="1400" b="1" smtClean="0"/>
              <a:t> ed), </a:t>
            </a:r>
            <a:r>
              <a:rPr lang="en-US" altLang="en-US" sz="1400" smtClean="0"/>
              <a:t>Information technology – Open Systems Interconnection – The Directory – Procedures for</a:t>
            </a:r>
            <a:br>
              <a:rPr lang="en-US" altLang="en-US" sz="1400" smtClean="0"/>
            </a:br>
            <a:r>
              <a:rPr lang="en-US" altLang="en-US" sz="1400" smtClean="0"/>
              <a:t>                                 Distributed Operations</a:t>
            </a:r>
          </a:p>
          <a:p>
            <a:pPr lvl="1">
              <a:lnSpc>
                <a:spcPct val="90000"/>
              </a:lnSpc>
              <a:spcBef>
                <a:spcPts val="300"/>
              </a:spcBef>
              <a:buClr>
                <a:srgbClr val="FF0000"/>
              </a:buClr>
              <a:buFont typeface="Arial" panose="020B0604020202020204" pitchFamily="34" charset="0"/>
              <a:buChar char="•"/>
            </a:pPr>
            <a:r>
              <a:rPr lang="en-US" altLang="en-US" sz="1400" b="1" smtClean="0"/>
              <a:t>X.519rev (8</a:t>
            </a:r>
            <a:r>
              <a:rPr lang="en-US" altLang="en-US" sz="1400" b="1" baseline="30000" smtClean="0"/>
              <a:t>th</a:t>
            </a:r>
            <a:r>
              <a:rPr lang="en-US" altLang="en-US" sz="1400" b="1" smtClean="0"/>
              <a:t> ed), </a:t>
            </a:r>
            <a:r>
              <a:rPr lang="en-US" altLang="en-US" sz="1400" smtClean="0"/>
              <a:t>Information technology – Open Systems Interconnection – The Directory – Protocols</a:t>
            </a:r>
          </a:p>
          <a:p>
            <a:pPr lvl="1">
              <a:lnSpc>
                <a:spcPct val="90000"/>
              </a:lnSpc>
              <a:spcBef>
                <a:spcPts val="300"/>
              </a:spcBef>
              <a:buClr>
                <a:srgbClr val="FF0000"/>
              </a:buClr>
              <a:buFont typeface="Arial" panose="020B0604020202020204" pitchFamily="34" charset="0"/>
              <a:buChar char="•"/>
            </a:pPr>
            <a:r>
              <a:rPr lang="en-US" altLang="en-US" sz="1400" b="1" smtClean="0"/>
              <a:t>X.520rev (8</a:t>
            </a:r>
            <a:r>
              <a:rPr lang="en-US" altLang="en-US" sz="1400" b="1" baseline="30000" smtClean="0"/>
              <a:t>th</a:t>
            </a:r>
            <a:r>
              <a:rPr lang="en-US" altLang="en-US" sz="1400" b="1" smtClean="0"/>
              <a:t> ed), </a:t>
            </a:r>
            <a:r>
              <a:rPr lang="en-US" altLang="en-US" sz="1400" smtClean="0"/>
              <a:t>Information technology – Open Systems Interconnection – The Directory – Selected</a:t>
            </a:r>
            <a:br>
              <a:rPr lang="en-US" altLang="en-US" sz="1400" smtClean="0"/>
            </a:br>
            <a:r>
              <a:rPr lang="en-US" altLang="en-US" sz="1400" smtClean="0"/>
              <a:t>                                Attribute Types</a:t>
            </a:r>
          </a:p>
          <a:p>
            <a:pPr lvl="1">
              <a:lnSpc>
                <a:spcPct val="90000"/>
              </a:lnSpc>
              <a:spcBef>
                <a:spcPts val="300"/>
              </a:spcBef>
              <a:buClr>
                <a:srgbClr val="FF0000"/>
              </a:buClr>
              <a:buFont typeface="Arial" panose="020B0604020202020204" pitchFamily="34" charset="0"/>
              <a:buChar char="•"/>
            </a:pPr>
            <a:r>
              <a:rPr lang="en-US" altLang="en-US" sz="1400" b="1" smtClean="0"/>
              <a:t>X.521rev (8</a:t>
            </a:r>
            <a:r>
              <a:rPr lang="en-US" altLang="en-US" sz="1400" b="1" baseline="30000" smtClean="0"/>
              <a:t>th</a:t>
            </a:r>
            <a:r>
              <a:rPr lang="en-US" altLang="en-US" sz="1400" b="1" smtClean="0"/>
              <a:t> ed), </a:t>
            </a:r>
            <a:r>
              <a:rPr lang="en-US" altLang="en-US" sz="1400" smtClean="0"/>
              <a:t>Information technology – Open Systems Interconnection – The Directory – Selected object</a:t>
            </a:r>
            <a:br>
              <a:rPr lang="en-US" altLang="en-US" sz="1400" smtClean="0"/>
            </a:br>
            <a:r>
              <a:rPr lang="en-US" altLang="en-US" sz="1400" smtClean="0"/>
              <a:t>                                 classes</a:t>
            </a:r>
          </a:p>
          <a:p>
            <a:pPr lvl="1">
              <a:lnSpc>
                <a:spcPct val="90000"/>
              </a:lnSpc>
              <a:spcBef>
                <a:spcPts val="300"/>
              </a:spcBef>
              <a:buClr>
                <a:srgbClr val="FF0000"/>
              </a:buClr>
              <a:buFont typeface="Arial" panose="020B0604020202020204" pitchFamily="34" charset="0"/>
              <a:buChar char="•"/>
            </a:pPr>
            <a:r>
              <a:rPr lang="en-US" altLang="en-US" sz="1400" b="1" smtClean="0"/>
              <a:t>X.525rev (8</a:t>
            </a:r>
            <a:r>
              <a:rPr lang="en-US" altLang="en-US" sz="1400" b="1" baseline="30000" smtClean="0"/>
              <a:t>th</a:t>
            </a:r>
            <a:r>
              <a:rPr lang="en-US" altLang="en-US" sz="1400" b="1" smtClean="0"/>
              <a:t> ed), </a:t>
            </a:r>
            <a:r>
              <a:rPr lang="en-US" altLang="en-US" sz="1400" smtClean="0"/>
              <a:t>Information technology – Open Systems Interconnection – The Directory – Replication</a:t>
            </a:r>
          </a:p>
          <a:p>
            <a:pPr lvl="1">
              <a:lnSpc>
                <a:spcPct val="90000"/>
              </a:lnSpc>
              <a:spcBef>
                <a:spcPts val="300"/>
              </a:spcBef>
              <a:buClr>
                <a:srgbClr val="FF0000"/>
              </a:buClr>
              <a:buFont typeface="Arial" panose="020B0604020202020204" pitchFamily="34" charset="0"/>
              <a:buChar char="•"/>
            </a:pPr>
            <a:r>
              <a:rPr lang="en-GB" altLang="en-US" sz="1400" b="1" smtClean="0"/>
              <a:t>X.509 Technical Corrigendum</a:t>
            </a:r>
          </a:p>
          <a:p>
            <a:pPr lvl="1">
              <a:lnSpc>
                <a:spcPct val="90000"/>
              </a:lnSpc>
              <a:spcBef>
                <a:spcPts val="300"/>
              </a:spcBef>
              <a:buClr>
                <a:srgbClr val="FF0000"/>
              </a:buClr>
              <a:buFont typeface="Arial" panose="020B0604020202020204" pitchFamily="34" charset="0"/>
              <a:buChar char="•"/>
            </a:pPr>
            <a:endParaRPr lang="en-US" altLang="en-US" sz="1400" b="1" smtClean="0"/>
          </a:p>
          <a:p>
            <a:pPr lvl="1">
              <a:lnSpc>
                <a:spcPct val="90000"/>
              </a:lnSpc>
              <a:spcBef>
                <a:spcPts val="300"/>
              </a:spcBef>
              <a:buClr>
                <a:srgbClr val="FF0000"/>
              </a:buClr>
              <a:buFont typeface="Arial" panose="020B0604020202020204" pitchFamily="34" charset="0"/>
              <a:buChar char="•"/>
            </a:pPr>
            <a:r>
              <a:rPr lang="en-US" altLang="en-US" sz="1400" b="1" smtClean="0"/>
              <a:t>X.1341 (X.cmail), </a:t>
            </a:r>
            <a:r>
              <a:rPr lang="en-US" altLang="en-US" sz="1400" smtClean="0"/>
              <a:t>Certified mail transport and certified post office protocols</a:t>
            </a:r>
          </a:p>
          <a:p>
            <a:pPr lvl="1">
              <a:lnSpc>
                <a:spcPct val="90000"/>
              </a:lnSpc>
              <a:spcBef>
                <a:spcPts val="300"/>
              </a:spcBef>
              <a:buClr>
                <a:srgbClr val="FF0000"/>
              </a:buClr>
              <a:buFont typeface="Arial" panose="020B0604020202020204" pitchFamily="34" charset="0"/>
              <a:buChar char="•"/>
            </a:pPr>
            <a:endParaRPr lang="en-US" altLang="en-US" sz="1400" b="1" smtClean="0"/>
          </a:p>
          <a:p>
            <a:pPr lvl="1">
              <a:lnSpc>
                <a:spcPct val="90000"/>
              </a:lnSpc>
              <a:spcBef>
                <a:spcPts val="300"/>
              </a:spcBef>
              <a:buClr>
                <a:srgbClr val="FF0000"/>
              </a:buClr>
              <a:buFont typeface="Arial" panose="020B0604020202020204" pitchFamily="34" charset="0"/>
              <a:buChar char="•"/>
            </a:pPr>
            <a:r>
              <a:rPr lang="en-US" altLang="en-US" sz="1400" b="1" smtClean="0"/>
              <a:t>X.pki-em</a:t>
            </a:r>
            <a:r>
              <a:rPr lang="en-US" altLang="en-US" sz="1400" smtClean="0"/>
              <a:t>, Information Technology - Public-Key Infrastructure: Establishment and maintenance</a:t>
            </a:r>
          </a:p>
          <a:p>
            <a:pPr lvl="1">
              <a:lnSpc>
                <a:spcPct val="90000"/>
              </a:lnSpc>
              <a:spcBef>
                <a:spcPts val="300"/>
              </a:spcBef>
              <a:buClr>
                <a:srgbClr val="FF0000"/>
              </a:buClr>
              <a:buFont typeface="Arial" panose="020B0604020202020204" pitchFamily="34" charset="0"/>
              <a:buChar char="•"/>
            </a:pPr>
            <a:r>
              <a:rPr lang="en-US" altLang="en-US" sz="1400" b="1" smtClean="0"/>
              <a:t>X.pki-prof,</a:t>
            </a:r>
            <a:r>
              <a:rPr lang="en-US" altLang="en-US" sz="1400" smtClean="0"/>
              <a:t> Information Technology - Public-Key Infrastructure: Profile</a:t>
            </a:r>
          </a:p>
        </p:txBody>
      </p:sp>
      <p:sp>
        <p:nvSpPr>
          <p:cNvPr id="68612"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B735FC7-69D1-4D37-A799-4E7D1B4BC442}" type="slidenum">
              <a:rPr lang="en-US" altLang="en-US" sz="1200" smtClean="0">
                <a:solidFill>
                  <a:srgbClr val="898989"/>
                </a:solidFill>
              </a:rPr>
              <a:pPr>
                <a:spcBef>
                  <a:spcPct val="0"/>
                </a:spcBef>
                <a:buFontTx/>
                <a:buNone/>
              </a:pPr>
              <a:t>48</a:t>
            </a:fld>
            <a:r>
              <a:rPr lang="en-US" altLang="en-US" sz="1200" dirty="0" smtClean="0">
                <a:solidFill>
                  <a:srgbClr val="898989"/>
                </a:solidFill>
              </a:rPr>
              <a:t>/94</a:t>
            </a:r>
            <a:endParaRPr lang="en-US" altLang="en-US" sz="1200" dirty="0" smtClean="0">
              <a:solidFill>
                <a:srgbClr val="898989"/>
              </a:solidFill>
            </a:endParaRPr>
          </a:p>
        </p:txBody>
      </p:sp>
      <p:sp>
        <p:nvSpPr>
          <p:cNvPr id="68613" name="TextBox 8"/>
          <p:cNvSpPr txBox="1">
            <a:spLocks noChangeArrowheads="1"/>
          </p:cNvSpPr>
          <p:nvPr/>
        </p:nvSpPr>
        <p:spPr bwMode="auto">
          <a:xfrm>
            <a:off x="36513" y="4989513"/>
            <a:ext cx="735012" cy="246062"/>
          </a:xfrm>
          <a:prstGeom prst="rect">
            <a:avLst/>
          </a:prstGeom>
          <a:solidFill>
            <a:srgbClr val="FFFF00"/>
          </a:solidFill>
          <a:ln w="9525">
            <a:solidFill>
              <a:schemeClr val="accent1"/>
            </a:solidFill>
            <a:miter lim="800000"/>
            <a:headEnd/>
            <a:tailEnd/>
          </a:ln>
        </p:spPr>
        <p:txBody>
          <a:bodyPr lIns="0" r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000">
                <a:solidFill>
                  <a:srgbClr val="FF0000"/>
                </a:solidFill>
                <a:latin typeface="Arial" panose="020B0604020202020204" pitchFamily="34" charset="0"/>
              </a:rPr>
              <a:t>For consent</a:t>
            </a:r>
          </a:p>
        </p:txBody>
      </p:sp>
      <p:sp>
        <p:nvSpPr>
          <p:cNvPr id="68614" name="TextBox 5"/>
          <p:cNvSpPr txBox="1">
            <a:spLocks noChangeArrowheads="1"/>
          </p:cNvSpPr>
          <p:nvPr/>
        </p:nvSpPr>
        <p:spPr bwMode="auto">
          <a:xfrm>
            <a:off x="0" y="5300663"/>
            <a:ext cx="800100" cy="554037"/>
          </a:xfrm>
          <a:prstGeom prst="rect">
            <a:avLst/>
          </a:prstGeom>
          <a:solidFill>
            <a:srgbClr val="FF0000"/>
          </a:solidFill>
          <a:ln w="9525">
            <a:solidFill>
              <a:schemeClr val="accent1"/>
            </a:solidFill>
            <a:miter lim="800000"/>
            <a:headEnd/>
            <a:tailEnd/>
          </a:ln>
        </p:spPr>
        <p:txBody>
          <a:bodyPr lIns="0" r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000">
                <a:solidFill>
                  <a:srgbClr val="FFFF00"/>
                </a:solidFill>
                <a:latin typeface="Arial" panose="020B0604020202020204" pitchFamily="34" charset="0"/>
              </a:rPr>
              <a:t>LJ deferred to SG - For consideration</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el 1"/>
          <p:cNvSpPr>
            <a:spLocks noGrp="1"/>
          </p:cNvSpPr>
          <p:nvPr>
            <p:ph type="title"/>
          </p:nvPr>
        </p:nvSpPr>
        <p:spPr>
          <a:xfrm>
            <a:off x="395288" y="76200"/>
            <a:ext cx="8640762" cy="1265238"/>
          </a:xfrm>
        </p:spPr>
        <p:txBody>
          <a:bodyPr/>
          <a:lstStyle/>
          <a:p>
            <a:r>
              <a:rPr lang="en-US" altLang="en-US" sz="2800" b="1" smtClean="0"/>
              <a:t>Question 11/17</a:t>
            </a:r>
            <a:br>
              <a:rPr lang="en-US" altLang="en-US" sz="2800" b="1" smtClean="0"/>
            </a:br>
            <a:r>
              <a:rPr lang="en-US" altLang="en-US" sz="2800" b="1" smtClean="0"/>
              <a:t>Generic technologies to support secure applications</a:t>
            </a:r>
            <a:br>
              <a:rPr lang="en-US" altLang="en-US" sz="2800" b="1" smtClean="0"/>
            </a:br>
            <a:r>
              <a:rPr lang="en-US" altLang="en-US" sz="2800" b="1" smtClean="0"/>
              <a:t>(parts: Directory, PKI, PMI)</a:t>
            </a:r>
            <a:endParaRPr lang="en-US" altLang="en-US" sz="2800" smtClean="0"/>
          </a:p>
        </p:txBody>
      </p:sp>
      <p:sp>
        <p:nvSpPr>
          <p:cNvPr id="69635" name="Pladsholder til indhold 2"/>
          <p:cNvSpPr>
            <a:spLocks noGrp="1"/>
          </p:cNvSpPr>
          <p:nvPr>
            <p:ph idx="1"/>
          </p:nvPr>
        </p:nvSpPr>
        <p:spPr>
          <a:xfrm>
            <a:off x="430213" y="1484313"/>
            <a:ext cx="8605837" cy="5257800"/>
          </a:xfrm>
        </p:spPr>
        <p:txBody>
          <a:bodyPr/>
          <a:lstStyle/>
          <a:p>
            <a:pPr>
              <a:spcBef>
                <a:spcPts val="800"/>
              </a:spcBef>
              <a:buClr>
                <a:srgbClr val="FF0000"/>
              </a:buClr>
              <a:buFont typeface="Wingdings" panose="05000000000000000000" pitchFamily="2" charset="2"/>
              <a:buChar char="§"/>
            </a:pPr>
            <a:r>
              <a:rPr lang="en-US" altLang="en-US" sz="2400" smtClean="0"/>
              <a:t>ITU-T X.509 on public-key/attribute certificates is the cornerstone for security:</a:t>
            </a:r>
          </a:p>
          <a:p>
            <a:pPr lvl="1">
              <a:spcBef>
                <a:spcPts val="300"/>
              </a:spcBef>
              <a:buClr>
                <a:srgbClr val="FF0000"/>
              </a:buClr>
              <a:buFont typeface="Arial" panose="020B0604020202020204" pitchFamily="34" charset="0"/>
              <a:buChar char="•"/>
            </a:pPr>
            <a:r>
              <a:rPr lang="en-US" altLang="en-US" sz="2000" smtClean="0"/>
              <a:t>Base specification for public-key certificates and for attribute certificates</a:t>
            </a:r>
          </a:p>
          <a:p>
            <a:pPr lvl="1">
              <a:spcBef>
                <a:spcPts val="300"/>
              </a:spcBef>
              <a:buClr>
                <a:srgbClr val="FF0000"/>
              </a:buClr>
              <a:buFont typeface="Arial" panose="020B0604020202020204" pitchFamily="34" charset="0"/>
              <a:buChar char="•"/>
            </a:pPr>
            <a:r>
              <a:rPr lang="en-US" altLang="en-US" sz="2000" smtClean="0"/>
              <a:t>Has a versatile  extension feature allowing additions of new fields to certificates</a:t>
            </a:r>
          </a:p>
          <a:p>
            <a:pPr lvl="1">
              <a:spcBef>
                <a:spcPts val="300"/>
              </a:spcBef>
              <a:buClr>
                <a:srgbClr val="FF0000"/>
              </a:buClr>
              <a:buFont typeface="Arial" panose="020B0604020202020204" pitchFamily="34" charset="0"/>
              <a:buChar char="•"/>
            </a:pPr>
            <a:r>
              <a:rPr lang="en-US" altLang="en-US" sz="2000" smtClean="0"/>
              <a:t>Basic architecture for revocation</a:t>
            </a:r>
          </a:p>
          <a:p>
            <a:pPr lvl="1">
              <a:spcBef>
                <a:spcPts val="300"/>
              </a:spcBef>
              <a:buClr>
                <a:srgbClr val="FF0000"/>
              </a:buClr>
              <a:buFont typeface="Arial" panose="020B0604020202020204" pitchFamily="34" charset="0"/>
              <a:buChar char="•"/>
            </a:pPr>
            <a:r>
              <a:rPr lang="en-US" altLang="en-US" sz="2000" smtClean="0"/>
              <a:t>Base specification for Public-Key Infrastructure (PKI)</a:t>
            </a:r>
          </a:p>
          <a:p>
            <a:pPr lvl="1">
              <a:spcBef>
                <a:spcPts val="300"/>
              </a:spcBef>
              <a:buClr>
                <a:srgbClr val="FF0000"/>
              </a:buClr>
              <a:buFont typeface="Arial" panose="020B0604020202020204" pitchFamily="34" charset="0"/>
              <a:buChar char="•"/>
            </a:pPr>
            <a:r>
              <a:rPr lang="en-US" altLang="en-US" sz="2000" smtClean="0"/>
              <a:t>Base specifications for Privilege Management Infrastructure (PMI)</a:t>
            </a:r>
          </a:p>
          <a:p>
            <a:pPr>
              <a:spcBef>
                <a:spcPts val="800"/>
              </a:spcBef>
              <a:buClr>
                <a:srgbClr val="FF0000"/>
              </a:buClr>
              <a:buFont typeface="Wingdings" panose="05000000000000000000" pitchFamily="2" charset="2"/>
              <a:buChar char="§"/>
            </a:pPr>
            <a:r>
              <a:rPr lang="en-US" altLang="en-US" sz="2400" smtClean="0"/>
              <a:t> ITU-T X.509 is used in many different areas:</a:t>
            </a:r>
          </a:p>
          <a:p>
            <a:pPr lvl="1">
              <a:spcBef>
                <a:spcPts val="800"/>
              </a:spcBef>
              <a:buClr>
                <a:srgbClr val="FF0000"/>
              </a:buClr>
              <a:buFont typeface="Arial" panose="020B0604020202020204" pitchFamily="34" charset="0"/>
              <a:buChar char="•"/>
            </a:pPr>
            <a:r>
              <a:rPr lang="en-US" altLang="en-US" sz="2000" smtClean="0"/>
              <a:t>Basis for eGovernment, eBusiness, etc. all over the world</a:t>
            </a:r>
          </a:p>
          <a:p>
            <a:pPr lvl="1">
              <a:spcBef>
                <a:spcPts val="800"/>
              </a:spcBef>
              <a:buClr>
                <a:srgbClr val="FF0000"/>
              </a:buClr>
              <a:buFont typeface="Arial" panose="020B0604020202020204" pitchFamily="34" charset="0"/>
              <a:buChar char="•"/>
            </a:pPr>
            <a:r>
              <a:rPr lang="en-US" altLang="en-US" sz="2000" smtClean="0"/>
              <a:t>Used for IPsec, cloud computing, and many other areas</a:t>
            </a:r>
          </a:p>
          <a:p>
            <a:pPr lvl="1">
              <a:spcBef>
                <a:spcPts val="800"/>
              </a:spcBef>
              <a:buClr>
                <a:srgbClr val="FF0000"/>
              </a:buClr>
              <a:buFont typeface="Arial" panose="020B0604020202020204" pitchFamily="34" charset="0"/>
              <a:buChar char="•"/>
            </a:pPr>
            <a:r>
              <a:rPr lang="en-US" altLang="en-US" sz="2000" smtClean="0"/>
              <a:t>Is the base specification for many other groups</a:t>
            </a:r>
            <a:br>
              <a:rPr lang="en-US" altLang="en-US" sz="2000" smtClean="0"/>
            </a:br>
            <a:r>
              <a:rPr lang="en-US" altLang="en-US" sz="2000" smtClean="0"/>
              <a:t>(PKIX in IETF, ESI in ETSI, CA Browser Forum, etc.) </a:t>
            </a:r>
          </a:p>
        </p:txBody>
      </p:sp>
      <p:sp>
        <p:nvSpPr>
          <p:cNvPr id="69636"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1484A0F-5D5A-4284-8102-9A5449579695}" type="slidenum">
              <a:rPr lang="en-US" altLang="en-US" sz="1200" smtClean="0">
                <a:solidFill>
                  <a:srgbClr val="898989"/>
                </a:solidFill>
              </a:rPr>
              <a:pPr>
                <a:spcBef>
                  <a:spcPct val="0"/>
                </a:spcBef>
                <a:buFontTx/>
                <a:buNone/>
              </a:pPr>
              <a:t>49</a:t>
            </a:fld>
            <a:r>
              <a:rPr lang="en-US" altLang="en-US" sz="1200" dirty="0" smtClean="0">
                <a:solidFill>
                  <a:srgbClr val="898989"/>
                </a:solidFill>
              </a:rPr>
              <a:t>/94</a:t>
            </a:r>
            <a:endParaRPr lang="en-US" altLang="en-US" sz="1200" dirty="0" smtClean="0">
              <a:solidFill>
                <a:srgbClr val="898989"/>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260350"/>
            <a:ext cx="8229600" cy="720725"/>
          </a:xfrm>
        </p:spPr>
        <p:txBody>
          <a:bodyPr/>
          <a:lstStyle/>
          <a:p>
            <a:r>
              <a:rPr lang="en-GB" altLang="en-US" sz="2800" b="1" smtClean="0">
                <a:solidFill>
                  <a:srgbClr val="2932E9"/>
                </a:solidFill>
              </a:rPr>
              <a:t>Importance of telecommunication/ICT security standardization (3/4)</a:t>
            </a:r>
          </a:p>
        </p:txBody>
      </p:sp>
      <p:sp>
        <p:nvSpPr>
          <p:cNvPr id="18435" name="Content Placeholder 2"/>
          <p:cNvSpPr>
            <a:spLocks noGrp="1"/>
          </p:cNvSpPr>
          <p:nvPr>
            <p:ph idx="1"/>
          </p:nvPr>
        </p:nvSpPr>
        <p:spPr>
          <a:xfrm>
            <a:off x="381000" y="1052513"/>
            <a:ext cx="8534400" cy="5653087"/>
          </a:xfrm>
        </p:spPr>
        <p:txBody>
          <a:bodyPr/>
          <a:lstStyle/>
          <a:p>
            <a:pPr marL="365125" lvl="1" indent="-273050">
              <a:lnSpc>
                <a:spcPct val="90000"/>
              </a:lnSpc>
              <a:spcBef>
                <a:spcPts val="800"/>
              </a:spcBef>
              <a:buClr>
                <a:srgbClr val="FF0000"/>
              </a:buClr>
              <a:buFont typeface="Wingdings" panose="05000000000000000000" pitchFamily="2" charset="2"/>
              <a:buChar char="§"/>
            </a:pPr>
            <a:r>
              <a:rPr lang="en-US" altLang="en-US" sz="2400" smtClean="0"/>
              <a:t>ITU-T can help the developing countries by fostering awareness of the work we are doing (and why we are doing it), by encouraging participation in the work particularly via the electronic communication facilities now being used (e.g. web based meetings and teleconferencing), and, most particularly, by encouraging the members from the developing countries to articulate their concerns and priorities regarding the telecommunication/ICT security.</a:t>
            </a:r>
          </a:p>
          <a:p>
            <a:pPr marL="365125" lvl="1" indent="-273050">
              <a:lnSpc>
                <a:spcPct val="90000"/>
              </a:lnSpc>
              <a:spcBef>
                <a:spcPts val="800"/>
              </a:spcBef>
              <a:buClr>
                <a:srgbClr val="FF0000"/>
              </a:buClr>
              <a:buFont typeface="Wingdings" panose="05000000000000000000" pitchFamily="2" charset="2"/>
              <a:buChar char="§"/>
            </a:pPr>
            <a:endParaRPr lang="en-US" altLang="en-US" sz="2400" smtClean="0"/>
          </a:p>
          <a:p>
            <a:pPr marL="365125" lvl="1" indent="-273050">
              <a:lnSpc>
                <a:spcPct val="90000"/>
              </a:lnSpc>
              <a:spcBef>
                <a:spcPts val="800"/>
              </a:spcBef>
              <a:buClr>
                <a:srgbClr val="FF0000"/>
              </a:buClr>
              <a:buFont typeface="Wingdings" panose="05000000000000000000" pitchFamily="2" charset="2"/>
              <a:buChar char="§"/>
            </a:pPr>
            <a:r>
              <a:rPr lang="en-US" altLang="en-US" sz="2400" smtClean="0"/>
              <a:t>The members from the developed nations should not confuse their own needs with those of the developing countries, nor should they make assumptions about what the needs and priorities of the developing countries may be.</a:t>
            </a:r>
          </a:p>
          <a:p>
            <a:pPr marL="365125" lvl="1" indent="-273050">
              <a:lnSpc>
                <a:spcPct val="90000"/>
              </a:lnSpc>
              <a:spcBef>
                <a:spcPts val="800"/>
              </a:spcBef>
              <a:buClr>
                <a:srgbClr val="FF0000"/>
              </a:buClr>
              <a:buFont typeface="Wingdings" panose="05000000000000000000" pitchFamily="2" charset="2"/>
              <a:buChar char="§"/>
            </a:pPr>
            <a:endParaRPr lang="en-US" altLang="en-US" sz="2400" smtClean="0"/>
          </a:p>
        </p:txBody>
      </p:sp>
      <p:sp>
        <p:nvSpPr>
          <p:cNvPr id="18436"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Arial" panose="020B0604020202020204" pitchFamily="34" charset="0"/>
              <a:buNone/>
            </a:pPr>
            <a:fld id="{0BBB343F-337A-43C4-990A-6E810B9864B6}" type="slidenum">
              <a:rPr lang="en-US" altLang="en-US" sz="1200" smtClean="0">
                <a:solidFill>
                  <a:srgbClr val="898989"/>
                </a:solidFill>
              </a:rPr>
              <a:pPr>
                <a:spcBef>
                  <a:spcPct val="0"/>
                </a:spcBef>
                <a:buFont typeface="Arial" panose="020B0604020202020204" pitchFamily="34" charset="0"/>
                <a:buNone/>
              </a:pPr>
              <a:t>5</a:t>
            </a:fld>
            <a:r>
              <a:rPr lang="en-US" altLang="en-US" sz="1200" dirty="0" smtClean="0">
                <a:solidFill>
                  <a:srgbClr val="898989"/>
                </a:solidFill>
              </a:rPr>
              <a:t>/94</a:t>
            </a:r>
            <a:endParaRPr lang="en-US" altLang="en-US" sz="1200" dirty="0" smtClean="0">
              <a:solidFill>
                <a:srgbClr val="898989"/>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el 1"/>
          <p:cNvSpPr>
            <a:spLocks noGrp="1"/>
          </p:cNvSpPr>
          <p:nvPr>
            <p:ph type="title"/>
          </p:nvPr>
        </p:nvSpPr>
        <p:spPr>
          <a:xfrm>
            <a:off x="468313" y="188913"/>
            <a:ext cx="8229600" cy="1108075"/>
          </a:xfrm>
        </p:spPr>
        <p:txBody>
          <a:bodyPr/>
          <a:lstStyle/>
          <a:p>
            <a:pPr eaLnBrk="1" hangingPunct="1"/>
            <a:r>
              <a:rPr lang="en-GB" altLang="en-US" sz="2800" b="1" smtClean="0"/>
              <a:t>Question 11/17</a:t>
            </a:r>
            <a:br>
              <a:rPr lang="en-GB" altLang="en-US" sz="2800" b="1" smtClean="0"/>
            </a:br>
            <a:r>
              <a:rPr lang="en-US" altLang="en-US" sz="2800" b="1" smtClean="0"/>
              <a:t>Generic technologies to support secure applications</a:t>
            </a:r>
            <a:br>
              <a:rPr lang="en-US" altLang="en-US" sz="2800" b="1" smtClean="0"/>
            </a:br>
            <a:r>
              <a:rPr lang="en-US" altLang="en-US" sz="2400" b="1" smtClean="0"/>
              <a:t>(parts: ASN.1, OID)</a:t>
            </a:r>
            <a:endParaRPr lang="de-DE" altLang="en-US" sz="2400" b="1" smtClean="0"/>
          </a:p>
        </p:txBody>
      </p:sp>
      <p:sp>
        <p:nvSpPr>
          <p:cNvPr id="70659" name="Inhaltsplatzhalter 2"/>
          <p:cNvSpPr>
            <a:spLocks noGrp="1"/>
          </p:cNvSpPr>
          <p:nvPr>
            <p:ph idx="1"/>
          </p:nvPr>
        </p:nvSpPr>
        <p:spPr>
          <a:xfrm>
            <a:off x="323850" y="1341438"/>
            <a:ext cx="8640763" cy="5616575"/>
          </a:xfrm>
        </p:spPr>
        <p:txBody>
          <a:bodyPr/>
          <a:lstStyle/>
          <a:p>
            <a:pPr eaLnBrk="1" hangingPunct="1">
              <a:spcBef>
                <a:spcPts val="400"/>
              </a:spcBef>
              <a:buClr>
                <a:srgbClr val="FF0000"/>
              </a:buClr>
              <a:buFont typeface="Wingdings" panose="05000000000000000000" pitchFamily="2" charset="2"/>
              <a:buChar char="§"/>
            </a:pPr>
            <a:r>
              <a:rPr lang="en-US" altLang="en-US" sz="1400" smtClean="0"/>
              <a:t>Developing and maintaining the heavily used Abstract Syntax Notation One (ASN.1) and Object Identifier (OID) specifications</a:t>
            </a:r>
          </a:p>
          <a:p>
            <a:pPr eaLnBrk="1" hangingPunct="1">
              <a:spcBef>
                <a:spcPts val="400"/>
              </a:spcBef>
              <a:buClr>
                <a:srgbClr val="FF0000"/>
              </a:buClr>
              <a:buFont typeface="Wingdings" panose="05000000000000000000" pitchFamily="2" charset="2"/>
              <a:buChar char="§"/>
            </a:pPr>
            <a:r>
              <a:rPr lang="en-US" altLang="en-US" sz="1400" smtClean="0"/>
              <a:t>Recommendations are in the X.680 (ASN.1), X.690 ( ASN.1 Encoding Rules), X.660/X.670 (OID Registration), and X.890 (Generic Applications, such as Fast Infoset, Fast Web services, etc) series</a:t>
            </a:r>
          </a:p>
          <a:p>
            <a:pPr eaLnBrk="1" hangingPunct="1">
              <a:spcBef>
                <a:spcPts val="400"/>
              </a:spcBef>
              <a:buClr>
                <a:srgbClr val="FF0000"/>
              </a:buClr>
              <a:buFont typeface="Wingdings" panose="05000000000000000000" pitchFamily="2" charset="2"/>
              <a:buChar char="§"/>
            </a:pPr>
            <a:r>
              <a:rPr lang="en-US" altLang="zh-CN" sz="1400" smtClean="0"/>
              <a:t>13 Recommendations and several Corrigenda approved in last study period</a:t>
            </a:r>
            <a:endParaRPr lang="en-US" altLang="en-US" sz="1400" smtClean="0"/>
          </a:p>
          <a:p>
            <a:pPr eaLnBrk="1" hangingPunct="1">
              <a:spcBef>
                <a:spcPts val="400"/>
              </a:spcBef>
              <a:buClr>
                <a:srgbClr val="FF0000"/>
              </a:buClr>
              <a:buFont typeface="Wingdings" panose="05000000000000000000" pitchFamily="2" charset="2"/>
              <a:buChar char="§"/>
            </a:pPr>
            <a:r>
              <a:rPr lang="en-US" altLang="en-US" sz="1400" smtClean="0"/>
              <a:t>Giving advice on the management of OID Registration Authorities, particularly within developing countries, through the OID Project Leader Olivier Dubuisson</a:t>
            </a:r>
          </a:p>
          <a:p>
            <a:pPr eaLnBrk="1" hangingPunct="1">
              <a:spcBef>
                <a:spcPts val="400"/>
              </a:spcBef>
              <a:buClr>
                <a:srgbClr val="FF0000"/>
              </a:buClr>
              <a:buFont typeface="Wingdings" panose="05000000000000000000" pitchFamily="2" charset="2"/>
              <a:buChar char="§"/>
            </a:pPr>
            <a:r>
              <a:rPr lang="en-US" altLang="en-US" sz="1400" smtClean="0"/>
              <a:t>Approving new top arcs of the Object Identifier tree as necessary</a:t>
            </a:r>
          </a:p>
          <a:p>
            <a:pPr eaLnBrk="1" hangingPunct="1">
              <a:spcBef>
                <a:spcPts val="400"/>
              </a:spcBef>
              <a:buClr>
                <a:srgbClr val="FF0000"/>
              </a:buClr>
              <a:buFont typeface="Wingdings" panose="05000000000000000000" pitchFamily="2" charset="2"/>
              <a:buChar char="§"/>
            </a:pPr>
            <a:r>
              <a:rPr lang="en-US" altLang="en-US" sz="1400" smtClean="0"/>
              <a:t>Promoting use of OID resolution system by other groups such as SG16</a:t>
            </a:r>
          </a:p>
          <a:p>
            <a:pPr eaLnBrk="1" hangingPunct="1">
              <a:spcBef>
                <a:spcPts val="400"/>
              </a:spcBef>
              <a:buClr>
                <a:srgbClr val="FF0000"/>
              </a:buClr>
              <a:buFont typeface="Wingdings" panose="05000000000000000000" pitchFamily="2" charset="2"/>
              <a:buChar char="§"/>
            </a:pPr>
            <a:r>
              <a:rPr lang="en-US" altLang="en-US" sz="1400" smtClean="0"/>
              <a:t>Repository of OID allocations and a database of ASN.1 modules</a:t>
            </a:r>
          </a:p>
          <a:p>
            <a:pPr eaLnBrk="1" hangingPunct="1">
              <a:spcBef>
                <a:spcPts val="400"/>
              </a:spcBef>
              <a:buClr>
                <a:srgbClr val="FF0000"/>
              </a:buClr>
              <a:buFont typeface="Wingdings" panose="05000000000000000000" pitchFamily="2" charset="2"/>
              <a:buChar char="§"/>
            </a:pPr>
            <a:r>
              <a:rPr lang="en-US" altLang="en-US" sz="1400" smtClean="0"/>
              <a:t>Promoting the term “description and encoding of structured data” as what ASN.1 is actually about</a:t>
            </a:r>
          </a:p>
          <a:p>
            <a:pPr eaLnBrk="1" hangingPunct="1">
              <a:spcBef>
                <a:spcPts val="400"/>
              </a:spcBef>
              <a:buClr>
                <a:srgbClr val="FF0000"/>
              </a:buClr>
              <a:buFont typeface="Wingdings" panose="05000000000000000000" pitchFamily="2" charset="2"/>
              <a:buChar char="§"/>
            </a:pPr>
            <a:r>
              <a:rPr lang="en-US" altLang="en-US" sz="1400" smtClean="0"/>
              <a:t>ASN.1 Packed Encoding Rules reduces the bandwidth required for communication thus conserving energy (e.g., compared with XML)</a:t>
            </a:r>
          </a:p>
          <a:p>
            <a:pPr eaLnBrk="1" hangingPunct="1">
              <a:spcBef>
                <a:spcPts val="400"/>
              </a:spcBef>
              <a:buClr>
                <a:srgbClr val="FF0000"/>
              </a:buClr>
              <a:buFont typeface="Wingdings" panose="05000000000000000000" pitchFamily="2" charset="2"/>
              <a:buChar char="§"/>
            </a:pPr>
            <a:r>
              <a:rPr lang="en-US" altLang="en-US" sz="1400" smtClean="0"/>
              <a:t>Recommendations under development:</a:t>
            </a:r>
          </a:p>
          <a:p>
            <a:pPr lvl="1" eaLnBrk="1" hangingPunct="1">
              <a:spcBef>
                <a:spcPts val="400"/>
              </a:spcBef>
              <a:buClr>
                <a:srgbClr val="FF0000"/>
              </a:buClr>
              <a:buFont typeface="Wingdings" panose="05000000000000000000" pitchFamily="2" charset="2"/>
              <a:buChar char="§"/>
            </a:pPr>
            <a:r>
              <a:rPr lang="en-US" altLang="en-US" sz="1400" b="1" smtClean="0"/>
              <a:t>X.cms, </a:t>
            </a:r>
            <a:r>
              <a:rPr lang="en-US" altLang="en-US" sz="1400" smtClean="0"/>
              <a:t>Cryptographic Message Syntax (CMS)</a:t>
            </a:r>
          </a:p>
          <a:p>
            <a:pPr lvl="1" eaLnBrk="1" hangingPunct="1">
              <a:spcBef>
                <a:spcPts val="400"/>
              </a:spcBef>
              <a:buClr>
                <a:srgbClr val="FF0000"/>
              </a:buClr>
              <a:buFont typeface="Wingdings" panose="05000000000000000000" pitchFamily="2" charset="2"/>
              <a:buChar char="§"/>
            </a:pPr>
            <a:r>
              <a:rPr lang="en-US" altLang="en-US" sz="1400" b="1" smtClean="0"/>
              <a:t>X.orf</a:t>
            </a:r>
            <a:r>
              <a:rPr lang="en-US" altLang="en-US" sz="1400" smtClean="0"/>
              <a:t>, OID-based resolution framework for heterogeneous identifiers/locators</a:t>
            </a:r>
          </a:p>
          <a:p>
            <a:pPr lvl="1" eaLnBrk="1" hangingPunct="1">
              <a:spcBef>
                <a:spcPts val="400"/>
              </a:spcBef>
              <a:buClr>
                <a:srgbClr val="FF0000"/>
              </a:buClr>
              <a:buFont typeface="Wingdings" panose="05000000000000000000" pitchFamily="2" charset="2"/>
              <a:buChar char="§"/>
            </a:pPr>
            <a:r>
              <a:rPr lang="en-US" altLang="en-US" sz="1400" b="1" smtClean="0"/>
              <a:t>X.oiddev</a:t>
            </a:r>
            <a:r>
              <a:rPr lang="en-US" altLang="en-US" sz="1400" smtClean="0"/>
              <a:t>, Information technology – Use of object identifiers to identify devices in the Internet of Things</a:t>
            </a:r>
          </a:p>
          <a:p>
            <a:pPr lvl="1" eaLnBrk="1" hangingPunct="1">
              <a:spcBef>
                <a:spcPts val="400"/>
              </a:spcBef>
              <a:buClr>
                <a:srgbClr val="FF0000"/>
              </a:buClr>
              <a:buFont typeface="Wingdings" panose="05000000000000000000" pitchFamily="2" charset="2"/>
              <a:buChar char="§"/>
            </a:pPr>
            <a:r>
              <a:rPr lang="en-US" altLang="en-US" sz="1400" b="1" smtClean="0"/>
              <a:t>X.oid-iot, </a:t>
            </a:r>
            <a:r>
              <a:rPr lang="en-US" altLang="en-US" sz="1400" smtClean="0"/>
              <a:t>Supplement to ITU-T X-series – ITU-T X.660 - Guidelines for using object identifiers for the</a:t>
            </a:r>
            <a:br>
              <a:rPr lang="en-US" altLang="en-US" sz="1400" smtClean="0"/>
            </a:br>
            <a:r>
              <a:rPr lang="en-US" altLang="en-US" sz="1400" smtClean="0"/>
              <a:t>                   Internet of Things</a:t>
            </a:r>
          </a:p>
          <a:p>
            <a:pPr eaLnBrk="1" hangingPunct="1">
              <a:spcBef>
                <a:spcPts val="400"/>
              </a:spcBef>
              <a:buClr>
                <a:srgbClr val="FF0000"/>
              </a:buClr>
              <a:buFont typeface="Wingdings" panose="05000000000000000000" pitchFamily="2" charset="2"/>
              <a:buChar char="§"/>
            </a:pPr>
            <a:r>
              <a:rPr lang="en-US" altLang="en-US" sz="1600" smtClean="0"/>
              <a:t>Work is collaborative with ISO/IEC JTC 1/SC 6/WG 10</a:t>
            </a:r>
          </a:p>
        </p:txBody>
      </p:sp>
      <p:sp>
        <p:nvSpPr>
          <p:cNvPr id="70660"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516E8B9-0B38-4BE2-AB9F-737CA95F65DE}" type="slidenum">
              <a:rPr lang="en-US" altLang="en-US" sz="1200" smtClean="0">
                <a:solidFill>
                  <a:srgbClr val="898989"/>
                </a:solidFill>
              </a:rPr>
              <a:pPr>
                <a:spcBef>
                  <a:spcPct val="0"/>
                </a:spcBef>
                <a:buFontTx/>
                <a:buNone/>
              </a:pPr>
              <a:t>50</a:t>
            </a:fld>
            <a:r>
              <a:rPr lang="en-US" altLang="en-US" sz="1200" dirty="0" smtClean="0">
                <a:solidFill>
                  <a:srgbClr val="898989"/>
                </a:solidFill>
              </a:rPr>
              <a:t>/94</a:t>
            </a:r>
            <a:endParaRPr lang="en-US" altLang="en-US" sz="1200" dirty="0" smtClean="0">
              <a:solidFill>
                <a:srgbClr val="898989"/>
              </a:solidFill>
            </a:endParaRPr>
          </a:p>
        </p:txBody>
      </p:sp>
      <p:sp>
        <p:nvSpPr>
          <p:cNvPr id="70661" name="TextBox 9"/>
          <p:cNvSpPr txBox="1">
            <a:spLocks noChangeArrowheads="1"/>
          </p:cNvSpPr>
          <p:nvPr/>
        </p:nvSpPr>
        <p:spPr bwMode="auto">
          <a:xfrm>
            <a:off x="104775" y="4829175"/>
            <a:ext cx="727075" cy="247650"/>
          </a:xfrm>
          <a:prstGeom prst="rect">
            <a:avLst/>
          </a:prstGeom>
          <a:solidFill>
            <a:srgbClr val="FFFF00"/>
          </a:solidFill>
          <a:ln w="9525">
            <a:solidFill>
              <a:schemeClr val="accent1"/>
            </a:solidFill>
            <a:miter lim="800000"/>
            <a:headEnd/>
            <a:tailEnd/>
          </a:ln>
        </p:spPr>
        <p:txBody>
          <a:bodyPr lIns="0" r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000">
                <a:solidFill>
                  <a:srgbClr val="FF0000"/>
                </a:solidFill>
                <a:latin typeface="Arial" panose="020B0604020202020204" pitchFamily="34" charset="0"/>
              </a:rPr>
              <a:t>For consent</a:t>
            </a:r>
          </a:p>
        </p:txBody>
      </p:sp>
      <p:sp>
        <p:nvSpPr>
          <p:cNvPr id="70662" name="TextBox 9"/>
          <p:cNvSpPr txBox="1">
            <a:spLocks noChangeArrowheads="1"/>
          </p:cNvSpPr>
          <p:nvPr/>
        </p:nvSpPr>
        <p:spPr bwMode="auto">
          <a:xfrm>
            <a:off x="104775" y="5121275"/>
            <a:ext cx="727075" cy="247650"/>
          </a:xfrm>
          <a:prstGeom prst="rect">
            <a:avLst/>
          </a:prstGeom>
          <a:solidFill>
            <a:srgbClr val="FFFF00"/>
          </a:solidFill>
          <a:ln w="9525">
            <a:solidFill>
              <a:schemeClr val="accent1"/>
            </a:solidFill>
            <a:miter lim="800000"/>
            <a:headEnd/>
            <a:tailEnd/>
          </a:ln>
        </p:spPr>
        <p:txBody>
          <a:bodyPr lIns="0" r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000">
                <a:solidFill>
                  <a:srgbClr val="FF0000"/>
                </a:solidFill>
                <a:latin typeface="Arial" panose="020B0604020202020204" pitchFamily="34" charset="0"/>
              </a:rPr>
              <a:t>For consent</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el 1"/>
          <p:cNvSpPr>
            <a:spLocks noGrp="1"/>
          </p:cNvSpPr>
          <p:nvPr>
            <p:ph type="title"/>
          </p:nvPr>
        </p:nvSpPr>
        <p:spPr>
          <a:xfrm>
            <a:off x="457200" y="115888"/>
            <a:ext cx="8229600" cy="1225550"/>
          </a:xfrm>
        </p:spPr>
        <p:txBody>
          <a:bodyPr/>
          <a:lstStyle/>
          <a:p>
            <a:pPr eaLnBrk="1" hangingPunct="1"/>
            <a:r>
              <a:rPr lang="en-GB" altLang="en-US" sz="2800" b="1" smtClean="0"/>
              <a:t>Question 11/17</a:t>
            </a:r>
            <a:br>
              <a:rPr lang="en-GB" altLang="en-US" sz="2800" b="1" smtClean="0"/>
            </a:br>
            <a:r>
              <a:rPr lang="en-US" altLang="en-US" sz="2800" b="1" smtClean="0"/>
              <a:t>Generic technologies to support secure applications</a:t>
            </a:r>
            <a:br>
              <a:rPr lang="en-US" altLang="en-US" sz="2800" b="1" smtClean="0"/>
            </a:br>
            <a:r>
              <a:rPr lang="en-US" altLang="en-US" sz="2400" b="1" smtClean="0"/>
              <a:t>(part: ODP)</a:t>
            </a:r>
          </a:p>
        </p:txBody>
      </p:sp>
      <p:sp>
        <p:nvSpPr>
          <p:cNvPr id="72707" name="Inhaltsplatzhalter 2"/>
          <p:cNvSpPr>
            <a:spLocks noGrp="1"/>
          </p:cNvSpPr>
          <p:nvPr>
            <p:ph idx="1"/>
          </p:nvPr>
        </p:nvSpPr>
        <p:spPr>
          <a:xfrm>
            <a:off x="457200" y="1295400"/>
            <a:ext cx="8507413" cy="4941888"/>
          </a:xfrm>
        </p:spPr>
        <p:txBody>
          <a:bodyPr/>
          <a:lstStyle/>
          <a:p>
            <a:pPr eaLnBrk="1" hangingPunct="1">
              <a:lnSpc>
                <a:spcPct val="90000"/>
              </a:lnSpc>
              <a:buClr>
                <a:srgbClr val="FF0000"/>
              </a:buClr>
              <a:buFont typeface="Wingdings" panose="05000000000000000000" pitchFamily="2" charset="2"/>
              <a:buChar char="§"/>
            </a:pPr>
            <a:r>
              <a:rPr lang="en-US" altLang="en-US" sz="2400" smtClean="0"/>
              <a:t>Open Distributed Processing (ODP)</a:t>
            </a:r>
          </a:p>
          <a:p>
            <a:pPr lvl="1" eaLnBrk="1" hangingPunct="1">
              <a:lnSpc>
                <a:spcPct val="90000"/>
              </a:lnSpc>
              <a:buClr>
                <a:srgbClr val="FF0000"/>
              </a:buClr>
              <a:buFont typeface="Wingdings" panose="05000000000000000000" pitchFamily="2" charset="2"/>
              <a:buChar char="§"/>
            </a:pPr>
            <a:r>
              <a:rPr lang="en-US" altLang="en-US" sz="2000" smtClean="0"/>
              <a:t>ODP (X.900 series in collaboration with ISO/IEC JTC 1/SC 7/WG 19)</a:t>
            </a:r>
          </a:p>
          <a:p>
            <a:pPr lvl="1" eaLnBrk="1" hangingPunct="1">
              <a:lnSpc>
                <a:spcPct val="90000"/>
              </a:lnSpc>
              <a:buClr>
                <a:srgbClr val="FF0000"/>
              </a:buClr>
              <a:buFont typeface="Wingdings" panose="05000000000000000000" pitchFamily="2" charset="2"/>
              <a:buChar char="§"/>
            </a:pPr>
            <a:r>
              <a:rPr lang="en-US" altLang="en-US" sz="2000" smtClean="0"/>
              <a:t>Two revised Recommendations approved in this study period</a:t>
            </a:r>
          </a:p>
          <a:p>
            <a:pPr>
              <a:lnSpc>
                <a:spcPct val="90000"/>
              </a:lnSpc>
              <a:spcBef>
                <a:spcPts val="300"/>
              </a:spcBef>
              <a:buClr>
                <a:srgbClr val="FF0000"/>
              </a:buClr>
              <a:buFont typeface="Wingdings" panose="05000000000000000000" pitchFamily="2" charset="2"/>
              <a:buChar char="§"/>
            </a:pPr>
            <a:endParaRPr lang="en-US" altLang="en-US" sz="2400" smtClean="0"/>
          </a:p>
          <a:p>
            <a:pPr>
              <a:buClr>
                <a:srgbClr val="FF0000"/>
              </a:buClr>
              <a:buFont typeface="Wingdings" panose="05000000000000000000" pitchFamily="2" charset="2"/>
              <a:buChar char="§"/>
            </a:pPr>
            <a:r>
              <a:rPr lang="en-US" altLang="en-US" sz="2400" smtClean="0"/>
              <a:t>Work is carried out in collaboration with ISO/IEC JTC 1</a:t>
            </a:r>
            <a:endParaRPr lang="en-US" altLang="en-US" sz="2400" smtClean="0">
              <a:ea typeface="Calibri" panose="020F0502020204030204" pitchFamily="34" charset="0"/>
              <a:cs typeface="Calibri" panose="020F0502020204030204" pitchFamily="34" charset="0"/>
            </a:endParaRPr>
          </a:p>
        </p:txBody>
      </p:sp>
      <p:sp>
        <p:nvSpPr>
          <p:cNvPr id="72708"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79DC2AF-EBD4-4455-937B-136EAC0DF207}" type="slidenum">
              <a:rPr lang="en-US" altLang="en-US" sz="1200" smtClean="0">
                <a:solidFill>
                  <a:srgbClr val="898989"/>
                </a:solidFill>
              </a:rPr>
              <a:pPr>
                <a:spcBef>
                  <a:spcPct val="0"/>
                </a:spcBef>
                <a:buFontTx/>
                <a:buNone/>
              </a:pPr>
              <a:t>51</a:t>
            </a:fld>
            <a:r>
              <a:rPr lang="en-US" altLang="en-US" sz="1200" dirty="0" smtClean="0">
                <a:solidFill>
                  <a:srgbClr val="898989"/>
                </a:solidFill>
              </a:rPr>
              <a:t>/94</a:t>
            </a:r>
            <a:endParaRPr lang="en-US" altLang="en-US" sz="1200" dirty="0" smtClean="0">
              <a:solidFill>
                <a:srgbClr val="898989"/>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el 1"/>
          <p:cNvSpPr>
            <a:spLocks noGrp="1"/>
          </p:cNvSpPr>
          <p:nvPr>
            <p:ph type="title"/>
          </p:nvPr>
        </p:nvSpPr>
        <p:spPr>
          <a:xfrm>
            <a:off x="457200" y="115888"/>
            <a:ext cx="8229600" cy="1225550"/>
          </a:xfrm>
        </p:spPr>
        <p:txBody>
          <a:bodyPr/>
          <a:lstStyle/>
          <a:p>
            <a:pPr eaLnBrk="1" hangingPunct="1"/>
            <a:r>
              <a:rPr lang="en-GB" altLang="en-US" sz="2800" b="1" smtClean="0"/>
              <a:t>Question 11/17</a:t>
            </a:r>
            <a:br>
              <a:rPr lang="en-GB" altLang="en-US" sz="2800" b="1" smtClean="0"/>
            </a:br>
            <a:r>
              <a:rPr lang="en-US" altLang="en-US" sz="2800" b="1" smtClean="0"/>
              <a:t>Generic technologies to support secure applications</a:t>
            </a:r>
            <a:br>
              <a:rPr lang="en-US" altLang="en-US" sz="2800" b="1" smtClean="0"/>
            </a:br>
            <a:r>
              <a:rPr lang="en-US" altLang="en-US" sz="2400" b="1" smtClean="0"/>
              <a:t>(part: OSI)</a:t>
            </a:r>
          </a:p>
        </p:txBody>
      </p:sp>
      <p:sp>
        <p:nvSpPr>
          <p:cNvPr id="73731" name="Inhaltsplatzhalter 2"/>
          <p:cNvSpPr>
            <a:spLocks noGrp="1"/>
          </p:cNvSpPr>
          <p:nvPr>
            <p:ph idx="1"/>
          </p:nvPr>
        </p:nvSpPr>
        <p:spPr>
          <a:xfrm>
            <a:off x="457200" y="1295400"/>
            <a:ext cx="8507413" cy="5562600"/>
          </a:xfrm>
        </p:spPr>
        <p:txBody>
          <a:bodyPr/>
          <a:lstStyle/>
          <a:p>
            <a:pPr>
              <a:buClr>
                <a:srgbClr val="FF0000"/>
              </a:buClr>
              <a:buFont typeface="Wingdings" panose="05000000000000000000" pitchFamily="2" charset="2"/>
              <a:buChar char="§"/>
            </a:pPr>
            <a:r>
              <a:rPr lang="en-US" altLang="en-US" sz="1800" smtClean="0"/>
              <a:t>Ongoing maintenance of the OSI X-series Recommendations and the OSI Implementer’s Guide:</a:t>
            </a:r>
          </a:p>
          <a:p>
            <a:pPr lvl="1">
              <a:buClr>
                <a:srgbClr val="FF0000"/>
              </a:buClr>
              <a:buFont typeface="Arial" panose="020B0604020202020204" pitchFamily="34" charset="0"/>
              <a:buChar char="•"/>
            </a:pPr>
            <a:r>
              <a:rPr lang="en-US" altLang="en-US" sz="2000" smtClean="0"/>
              <a:t>OSI Architecture</a:t>
            </a:r>
          </a:p>
          <a:p>
            <a:pPr lvl="1">
              <a:buClr>
                <a:srgbClr val="FF0000"/>
              </a:buClr>
              <a:buFont typeface="Arial" panose="020B0604020202020204" pitchFamily="34" charset="0"/>
              <a:buChar char="•"/>
            </a:pPr>
            <a:r>
              <a:rPr lang="en-US" altLang="en-US" sz="2000" smtClean="0"/>
              <a:t>Message Handling</a:t>
            </a:r>
          </a:p>
          <a:p>
            <a:pPr lvl="1">
              <a:buClr>
                <a:srgbClr val="FF0000"/>
              </a:buClr>
              <a:buFont typeface="Arial" panose="020B0604020202020204" pitchFamily="34" charset="0"/>
              <a:buChar char="•"/>
            </a:pPr>
            <a:r>
              <a:rPr lang="en-US" altLang="en-US" sz="2000" smtClean="0"/>
              <a:t>Transaction Processing</a:t>
            </a:r>
          </a:p>
          <a:p>
            <a:pPr lvl="1">
              <a:buClr>
                <a:srgbClr val="FF0000"/>
              </a:buClr>
              <a:buFont typeface="Arial" panose="020B0604020202020204" pitchFamily="34" charset="0"/>
              <a:buChar char="•"/>
            </a:pPr>
            <a:r>
              <a:rPr lang="en-US" altLang="en-US" sz="2000" smtClean="0"/>
              <a:t>Commitment, Concurrency and Recovery (CCR)</a:t>
            </a:r>
          </a:p>
          <a:p>
            <a:pPr lvl="1">
              <a:buClr>
                <a:srgbClr val="FF0000"/>
              </a:buClr>
              <a:buFont typeface="Arial" panose="020B0604020202020204" pitchFamily="34" charset="0"/>
              <a:buChar char="•"/>
            </a:pPr>
            <a:r>
              <a:rPr lang="en-US" altLang="en-US" sz="2000" smtClean="0"/>
              <a:t>Remote Operations</a:t>
            </a:r>
          </a:p>
          <a:p>
            <a:pPr lvl="1">
              <a:buClr>
                <a:srgbClr val="FF0000"/>
              </a:buClr>
              <a:buFont typeface="Arial" panose="020B0604020202020204" pitchFamily="34" charset="0"/>
              <a:buChar char="•"/>
            </a:pPr>
            <a:r>
              <a:rPr lang="en-US" altLang="en-US" sz="2000" smtClean="0"/>
              <a:t>Reliable Transfer</a:t>
            </a:r>
          </a:p>
          <a:p>
            <a:pPr lvl="1">
              <a:buClr>
                <a:srgbClr val="FF0000"/>
              </a:buClr>
              <a:buFont typeface="Arial" panose="020B0604020202020204" pitchFamily="34" charset="0"/>
              <a:buChar char="•"/>
            </a:pPr>
            <a:r>
              <a:rPr lang="en-US" altLang="en-US" sz="2000" smtClean="0"/>
              <a:t>Quality of Service</a:t>
            </a:r>
          </a:p>
          <a:p>
            <a:pPr lvl="1">
              <a:buClr>
                <a:srgbClr val="FF0000"/>
              </a:buClr>
              <a:buFont typeface="Arial" panose="020B0604020202020204" pitchFamily="34" charset="0"/>
              <a:buChar char="•"/>
            </a:pPr>
            <a:r>
              <a:rPr lang="en-US" altLang="en-US" sz="2000" smtClean="0"/>
              <a:t>Upper layers – Application, Presentation, and Session</a:t>
            </a:r>
          </a:p>
          <a:p>
            <a:pPr lvl="1">
              <a:buClr>
                <a:srgbClr val="FF0000"/>
              </a:buClr>
              <a:buFont typeface="Arial" panose="020B0604020202020204" pitchFamily="34" charset="0"/>
              <a:buChar char="•"/>
            </a:pPr>
            <a:r>
              <a:rPr lang="en-US" altLang="en-US" sz="2000" smtClean="0"/>
              <a:t>Lower Layers – Transport, Network, Data Link, and Physical</a:t>
            </a:r>
          </a:p>
          <a:p>
            <a:pPr>
              <a:buClr>
                <a:srgbClr val="FF0000"/>
              </a:buClr>
              <a:buFont typeface="Wingdings" panose="05000000000000000000" pitchFamily="2" charset="2"/>
              <a:buChar char="§"/>
            </a:pPr>
            <a:r>
              <a:rPr lang="en-US" altLang="en-US" sz="1800" smtClean="0"/>
              <a:t>109 approved Recommendations (from former study periods)</a:t>
            </a:r>
          </a:p>
          <a:p>
            <a:pPr>
              <a:buClr>
                <a:srgbClr val="FF0000"/>
              </a:buClr>
              <a:buFont typeface="Wingdings" panose="05000000000000000000" pitchFamily="2" charset="2"/>
              <a:buChar char="§"/>
            </a:pPr>
            <a:r>
              <a:rPr lang="en-US" altLang="en-US" sz="1800" smtClean="0"/>
              <a:t>Work is carried out in collaboration with ISO/IEC JTC 1</a:t>
            </a:r>
          </a:p>
        </p:txBody>
      </p:sp>
      <p:sp>
        <p:nvSpPr>
          <p:cNvPr id="73732"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A8DE911-37C8-49FE-BD21-A4CE41730381}" type="slidenum">
              <a:rPr lang="en-US" altLang="en-US" sz="1200" smtClean="0">
                <a:solidFill>
                  <a:srgbClr val="898989"/>
                </a:solidFill>
              </a:rPr>
              <a:pPr>
                <a:spcBef>
                  <a:spcPct val="0"/>
                </a:spcBef>
                <a:buFontTx/>
                <a:buNone/>
              </a:pPr>
              <a:t>52</a:t>
            </a:fld>
            <a:r>
              <a:rPr lang="en-US" altLang="en-US" sz="1200" dirty="0" smtClean="0">
                <a:solidFill>
                  <a:srgbClr val="898989"/>
                </a:solidFill>
              </a:rPr>
              <a:t>/94</a:t>
            </a:r>
            <a:endParaRPr lang="en-US" altLang="en-US" sz="1200" dirty="0" smtClean="0">
              <a:solidFill>
                <a:srgbClr val="898989"/>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el 1"/>
          <p:cNvSpPr>
            <a:spLocks noGrp="1"/>
          </p:cNvSpPr>
          <p:nvPr>
            <p:ph type="title"/>
          </p:nvPr>
        </p:nvSpPr>
        <p:spPr>
          <a:xfrm>
            <a:off x="457200" y="188913"/>
            <a:ext cx="8229600" cy="1079500"/>
          </a:xfrm>
        </p:spPr>
        <p:txBody>
          <a:bodyPr/>
          <a:lstStyle/>
          <a:p>
            <a:pPr eaLnBrk="1" hangingPunct="1"/>
            <a:r>
              <a:rPr lang="en-US" altLang="en-US" sz="2800" b="1" smtClean="0"/>
              <a:t>Question 12/17</a:t>
            </a:r>
            <a:br>
              <a:rPr lang="en-US" altLang="en-US" sz="2800" b="1" smtClean="0"/>
            </a:br>
            <a:r>
              <a:rPr lang="en-US" altLang="en-US" sz="2800" b="1" smtClean="0"/>
              <a:t>Formal languages for telecommunication software and testing</a:t>
            </a:r>
            <a:endParaRPr lang="en-US" altLang="en-US" smtClean="0"/>
          </a:p>
        </p:txBody>
      </p:sp>
      <p:sp>
        <p:nvSpPr>
          <p:cNvPr id="74755" name="Inhaltsplatzhalter 2"/>
          <p:cNvSpPr>
            <a:spLocks noGrp="1"/>
          </p:cNvSpPr>
          <p:nvPr>
            <p:ph idx="1"/>
          </p:nvPr>
        </p:nvSpPr>
        <p:spPr>
          <a:xfrm>
            <a:off x="457200" y="1412875"/>
            <a:ext cx="8507413" cy="5256213"/>
          </a:xfrm>
        </p:spPr>
        <p:txBody>
          <a:bodyPr/>
          <a:lstStyle/>
          <a:p>
            <a:pPr eaLnBrk="1" hangingPunct="1">
              <a:lnSpc>
                <a:spcPct val="90000"/>
              </a:lnSpc>
              <a:buClr>
                <a:srgbClr val="FF0000"/>
              </a:buClr>
              <a:buFont typeface="Wingdings" panose="05000000000000000000" pitchFamily="2" charset="2"/>
              <a:buChar char="§"/>
            </a:pPr>
            <a:r>
              <a:rPr lang="en-US" altLang="en-US" sz="2400" smtClean="0"/>
              <a:t>Languages and methods for requirements, specification implementation</a:t>
            </a:r>
          </a:p>
          <a:p>
            <a:pPr eaLnBrk="1" hangingPunct="1">
              <a:lnSpc>
                <a:spcPct val="90000"/>
              </a:lnSpc>
              <a:buClr>
                <a:srgbClr val="FF0000"/>
              </a:buClr>
              <a:buFont typeface="Wingdings" panose="05000000000000000000" pitchFamily="2" charset="2"/>
              <a:buChar char="§"/>
            </a:pPr>
            <a:r>
              <a:rPr lang="en-US" altLang="en-US" sz="2400" smtClean="0"/>
              <a:t>Q12/17 consists of three parts:</a:t>
            </a:r>
          </a:p>
          <a:p>
            <a:pPr lvl="1" eaLnBrk="1" hangingPunct="1">
              <a:lnSpc>
                <a:spcPct val="90000"/>
              </a:lnSpc>
              <a:buClr>
                <a:srgbClr val="FF0000"/>
              </a:buClr>
              <a:buFont typeface="Wingdings" panose="05000000000000000000" pitchFamily="2" charset="2"/>
              <a:buChar char="§"/>
            </a:pPr>
            <a:r>
              <a:rPr lang="en-US" altLang="en-US" sz="2000" smtClean="0"/>
              <a:t>Formal languages for telecommunication software</a:t>
            </a:r>
          </a:p>
          <a:p>
            <a:pPr lvl="1" eaLnBrk="1" hangingPunct="1">
              <a:lnSpc>
                <a:spcPct val="90000"/>
              </a:lnSpc>
              <a:buClr>
                <a:srgbClr val="FF0000"/>
              </a:buClr>
              <a:buFont typeface="Wingdings" panose="05000000000000000000" pitchFamily="2" charset="2"/>
              <a:buChar char="§"/>
            </a:pPr>
            <a:r>
              <a:rPr lang="en-US" altLang="en-US" sz="2000" smtClean="0"/>
              <a:t>Methodology using formal languages for telecommunication software</a:t>
            </a:r>
          </a:p>
          <a:p>
            <a:pPr lvl="1" eaLnBrk="1" hangingPunct="1">
              <a:lnSpc>
                <a:spcPct val="90000"/>
              </a:lnSpc>
              <a:buClr>
                <a:srgbClr val="FF0000"/>
              </a:buClr>
              <a:buFont typeface="Wingdings" panose="05000000000000000000" pitchFamily="2" charset="2"/>
              <a:buChar char="§"/>
            </a:pPr>
            <a:r>
              <a:rPr lang="en-US" altLang="en-US" sz="2000" smtClean="0"/>
              <a:t>Testing languages</a:t>
            </a:r>
            <a:endParaRPr lang="en-US" altLang="en-US" sz="2400" smtClean="0"/>
          </a:p>
          <a:p>
            <a:pPr>
              <a:lnSpc>
                <a:spcPct val="90000"/>
              </a:lnSpc>
              <a:spcBef>
                <a:spcPts val="300"/>
              </a:spcBef>
              <a:buClr>
                <a:srgbClr val="FF0000"/>
              </a:buClr>
              <a:buFont typeface="Wingdings" panose="05000000000000000000" pitchFamily="2" charset="2"/>
              <a:buChar char="§"/>
            </a:pPr>
            <a:endParaRPr lang="en-US" altLang="zh-CN" sz="2400" smtClean="0"/>
          </a:p>
          <a:p>
            <a:pPr>
              <a:lnSpc>
                <a:spcPct val="90000"/>
              </a:lnSpc>
              <a:spcBef>
                <a:spcPts val="300"/>
              </a:spcBef>
              <a:buClr>
                <a:srgbClr val="FF0000"/>
              </a:buClr>
              <a:buFont typeface="Wingdings" panose="05000000000000000000" pitchFamily="2" charset="2"/>
              <a:buChar char="§"/>
            </a:pPr>
            <a:r>
              <a:rPr lang="en-US" altLang="zh-CN" sz="2400" smtClean="0"/>
              <a:t>18 Recommendations, 1 Amendment, 1 Implementer’s Guide approved in last study period.</a:t>
            </a:r>
          </a:p>
          <a:p>
            <a:pPr>
              <a:lnSpc>
                <a:spcPct val="90000"/>
              </a:lnSpc>
              <a:spcBef>
                <a:spcPts val="300"/>
              </a:spcBef>
              <a:buClr>
                <a:srgbClr val="FF0000"/>
              </a:buClr>
              <a:buFont typeface="Wingdings" panose="05000000000000000000" pitchFamily="2" charset="2"/>
              <a:buChar char="§"/>
            </a:pPr>
            <a:r>
              <a:rPr lang="en-US" altLang="en-US" sz="2400" smtClean="0"/>
              <a:t>4 new and</a:t>
            </a:r>
            <a:r>
              <a:rPr lang="en-US" altLang="en-US" sz="2400" smtClean="0">
                <a:solidFill>
                  <a:srgbClr val="FF0000"/>
                </a:solidFill>
              </a:rPr>
              <a:t> </a:t>
            </a:r>
            <a:r>
              <a:rPr lang="en-US" altLang="en-US" sz="2400" smtClean="0"/>
              <a:t>9</a:t>
            </a:r>
            <a:r>
              <a:rPr lang="en-US" altLang="en-US" sz="2400" smtClean="0">
                <a:solidFill>
                  <a:srgbClr val="FF0000"/>
                </a:solidFill>
              </a:rPr>
              <a:t> </a:t>
            </a:r>
            <a:r>
              <a:rPr lang="en-US" altLang="en-US" sz="2400" smtClean="0"/>
              <a:t>revised Recommendations approved in this study period. </a:t>
            </a:r>
          </a:p>
          <a:p>
            <a:pPr>
              <a:lnSpc>
                <a:spcPct val="90000"/>
              </a:lnSpc>
              <a:spcBef>
                <a:spcPts val="300"/>
              </a:spcBef>
              <a:buClr>
                <a:srgbClr val="FF0000"/>
              </a:buClr>
              <a:buFont typeface="Wingdings" panose="05000000000000000000" pitchFamily="2" charset="2"/>
              <a:buChar char="§"/>
            </a:pPr>
            <a:endParaRPr lang="en-US" altLang="en-US" sz="2400" smtClean="0"/>
          </a:p>
          <a:p>
            <a:pPr eaLnBrk="1" hangingPunct="1">
              <a:buClr>
                <a:srgbClr val="FF0000"/>
              </a:buClr>
              <a:buFont typeface="Wingdings" panose="05000000000000000000" pitchFamily="2" charset="2"/>
              <a:buChar char="§"/>
            </a:pPr>
            <a:r>
              <a:rPr lang="en-US" altLang="en-US" sz="2400" smtClean="0">
                <a:ea typeface="Calibri" panose="020F0502020204030204" pitchFamily="34" charset="0"/>
                <a:cs typeface="Calibri" panose="020F0502020204030204" pitchFamily="34" charset="0"/>
              </a:rPr>
              <a:t>Rapporteur: </a:t>
            </a:r>
            <a:r>
              <a:rPr lang="en-US" altLang="en-US" sz="2400" smtClean="0"/>
              <a:t>Dieter HOGREFE </a:t>
            </a:r>
          </a:p>
        </p:txBody>
      </p:sp>
      <p:sp>
        <p:nvSpPr>
          <p:cNvPr id="74756"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98288E3-F756-4F81-88F9-6FAE332E4E2A}" type="slidenum">
              <a:rPr lang="en-US" altLang="en-US" sz="1200" smtClean="0">
                <a:solidFill>
                  <a:srgbClr val="898989"/>
                </a:solidFill>
              </a:rPr>
              <a:pPr>
                <a:spcBef>
                  <a:spcPct val="0"/>
                </a:spcBef>
                <a:buFontTx/>
                <a:buNone/>
              </a:pPr>
              <a:t>53</a:t>
            </a:fld>
            <a:r>
              <a:rPr lang="en-US" altLang="en-US" sz="1200" dirty="0" smtClean="0">
                <a:solidFill>
                  <a:srgbClr val="898989"/>
                </a:solidFill>
              </a:rPr>
              <a:t>/94</a:t>
            </a:r>
            <a:endParaRPr lang="en-US" altLang="en-US" sz="1200" dirty="0" smtClean="0">
              <a:solidFill>
                <a:srgbClr val="898989"/>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el 1"/>
          <p:cNvSpPr>
            <a:spLocks noGrp="1"/>
          </p:cNvSpPr>
          <p:nvPr>
            <p:ph type="title"/>
          </p:nvPr>
        </p:nvSpPr>
        <p:spPr>
          <a:xfrm>
            <a:off x="457200" y="115888"/>
            <a:ext cx="8229600" cy="1728787"/>
          </a:xfrm>
        </p:spPr>
        <p:txBody>
          <a:bodyPr/>
          <a:lstStyle/>
          <a:p>
            <a:pPr eaLnBrk="1" hangingPunct="1"/>
            <a:r>
              <a:rPr lang="en-US" altLang="en-US" sz="2800" b="1" smtClean="0"/>
              <a:t>Question 12/17</a:t>
            </a:r>
            <a:br>
              <a:rPr lang="en-US" altLang="en-US" sz="2800" b="1" smtClean="0"/>
            </a:br>
            <a:r>
              <a:rPr lang="en-US" altLang="en-US" sz="2800" b="1" smtClean="0"/>
              <a:t>Formal languages for telecommunication software and testing</a:t>
            </a:r>
            <a:br>
              <a:rPr lang="en-US" altLang="en-US" sz="2800" b="1" smtClean="0"/>
            </a:br>
            <a:r>
              <a:rPr lang="en-US" altLang="en-US" sz="2400" b="1" smtClean="0"/>
              <a:t>(part: Formal languages for telecommunication software)</a:t>
            </a:r>
          </a:p>
        </p:txBody>
      </p:sp>
      <p:sp>
        <p:nvSpPr>
          <p:cNvPr id="75779" name="Inhaltsplatzhalter 2"/>
          <p:cNvSpPr>
            <a:spLocks noGrp="1"/>
          </p:cNvSpPr>
          <p:nvPr>
            <p:ph idx="1"/>
          </p:nvPr>
        </p:nvSpPr>
        <p:spPr>
          <a:xfrm>
            <a:off x="457200" y="1916113"/>
            <a:ext cx="8507413" cy="4941887"/>
          </a:xfrm>
        </p:spPr>
        <p:txBody>
          <a:bodyPr/>
          <a:lstStyle/>
          <a:p>
            <a:pPr eaLnBrk="1" hangingPunct="1">
              <a:lnSpc>
                <a:spcPct val="90000"/>
              </a:lnSpc>
              <a:buClr>
                <a:srgbClr val="FF0000"/>
              </a:buClr>
              <a:buFont typeface="Wingdings" panose="05000000000000000000" pitchFamily="2" charset="2"/>
              <a:buChar char="§"/>
            </a:pPr>
            <a:r>
              <a:rPr lang="en-US" altLang="en-US" sz="1800" smtClean="0"/>
              <a:t>Languages and methods for requirements, specification implementation</a:t>
            </a:r>
          </a:p>
          <a:p>
            <a:pPr eaLnBrk="1" hangingPunct="1">
              <a:lnSpc>
                <a:spcPct val="90000"/>
              </a:lnSpc>
              <a:buClr>
                <a:srgbClr val="FF0000"/>
              </a:buClr>
              <a:buFont typeface="Wingdings" panose="05000000000000000000" pitchFamily="2" charset="2"/>
              <a:buChar char="§"/>
            </a:pPr>
            <a:endParaRPr lang="en-US" altLang="en-US" sz="1800" smtClean="0"/>
          </a:p>
          <a:p>
            <a:pPr eaLnBrk="1" hangingPunct="1">
              <a:lnSpc>
                <a:spcPct val="90000"/>
              </a:lnSpc>
              <a:buClr>
                <a:srgbClr val="FF0000"/>
              </a:buClr>
              <a:buFont typeface="Wingdings" panose="05000000000000000000" pitchFamily="2" charset="2"/>
              <a:buChar char="§"/>
            </a:pPr>
            <a:r>
              <a:rPr lang="en-US" altLang="en-US" sz="1800" smtClean="0"/>
              <a:t>Recommendations for:</a:t>
            </a:r>
          </a:p>
          <a:p>
            <a:pPr lvl="1" eaLnBrk="1" hangingPunct="1">
              <a:lnSpc>
                <a:spcPct val="90000"/>
              </a:lnSpc>
              <a:buClr>
                <a:srgbClr val="FF0000"/>
              </a:buClr>
              <a:buFont typeface="Wingdings" panose="05000000000000000000" pitchFamily="2" charset="2"/>
              <a:buChar char="§"/>
            </a:pPr>
            <a:r>
              <a:rPr lang="en-US" altLang="en-US" sz="1600" smtClean="0"/>
              <a:t>Specification and Description Language (Z.100 series)</a:t>
            </a:r>
          </a:p>
          <a:p>
            <a:pPr lvl="1" eaLnBrk="1" hangingPunct="1">
              <a:lnSpc>
                <a:spcPct val="90000"/>
              </a:lnSpc>
              <a:buClr>
                <a:srgbClr val="FF0000"/>
              </a:buClr>
              <a:buFont typeface="Wingdings" panose="05000000000000000000" pitchFamily="2" charset="2"/>
              <a:buChar char="§"/>
            </a:pPr>
            <a:r>
              <a:rPr lang="en-US" altLang="en-US" sz="1600" smtClean="0"/>
              <a:t>Message Sequence Chart (Z.120 series)</a:t>
            </a:r>
          </a:p>
          <a:p>
            <a:pPr lvl="1" eaLnBrk="1" hangingPunct="1">
              <a:lnSpc>
                <a:spcPct val="90000"/>
              </a:lnSpc>
              <a:buClr>
                <a:srgbClr val="FF0000"/>
              </a:buClr>
              <a:buFont typeface="Wingdings" panose="05000000000000000000" pitchFamily="2" charset="2"/>
              <a:buChar char="§"/>
            </a:pPr>
            <a:r>
              <a:rPr lang="en-US" altLang="en-US" sz="1600" smtClean="0"/>
              <a:t>User Requirements Notation (Z.150 series)</a:t>
            </a:r>
          </a:p>
          <a:p>
            <a:pPr lvl="1" eaLnBrk="1" hangingPunct="1">
              <a:lnSpc>
                <a:spcPct val="90000"/>
              </a:lnSpc>
              <a:buClr>
                <a:srgbClr val="FF0000"/>
              </a:buClr>
              <a:buFont typeface="Wingdings" panose="05000000000000000000" pitchFamily="2" charset="2"/>
              <a:buChar char="§"/>
            </a:pPr>
            <a:r>
              <a:rPr lang="en-US" altLang="en-US" sz="1600" smtClean="0"/>
              <a:t>Framework and profiles for Unified Modeling Language, as well as use of languages</a:t>
            </a:r>
            <a:br>
              <a:rPr lang="en-US" altLang="en-US" sz="1600" smtClean="0"/>
            </a:br>
            <a:r>
              <a:rPr lang="en-US" altLang="en-US" sz="1600" smtClean="0"/>
              <a:t>(Z.110, Z.111, Z.400, Z.450).</a:t>
            </a:r>
          </a:p>
          <a:p>
            <a:pPr eaLnBrk="1" hangingPunct="1">
              <a:lnSpc>
                <a:spcPct val="90000"/>
              </a:lnSpc>
              <a:buClr>
                <a:srgbClr val="FF0000"/>
              </a:buClr>
              <a:buFont typeface="Wingdings" panose="05000000000000000000" pitchFamily="2" charset="2"/>
              <a:buChar char="§"/>
            </a:pPr>
            <a:endParaRPr lang="en-US" altLang="en-US" sz="1800" smtClean="0"/>
          </a:p>
          <a:p>
            <a:pPr eaLnBrk="1" hangingPunct="1">
              <a:lnSpc>
                <a:spcPct val="90000"/>
              </a:lnSpc>
              <a:buClr>
                <a:srgbClr val="FF0000"/>
              </a:buClr>
              <a:buFont typeface="Wingdings" panose="05000000000000000000" pitchFamily="2" charset="2"/>
              <a:buChar char="§"/>
            </a:pPr>
            <a:r>
              <a:rPr lang="en-US" altLang="en-US" sz="1800" smtClean="0"/>
              <a:t>These techniques enable high quality Recommendations to be written from which formal tests can be derived, and products to be cost effectively developed.</a:t>
            </a:r>
          </a:p>
          <a:p>
            <a:pPr>
              <a:lnSpc>
                <a:spcPct val="90000"/>
              </a:lnSpc>
              <a:spcBef>
                <a:spcPts val="300"/>
              </a:spcBef>
              <a:buClr>
                <a:srgbClr val="FF0000"/>
              </a:buClr>
              <a:buFont typeface="Wingdings" panose="05000000000000000000" pitchFamily="2" charset="2"/>
              <a:buChar char="§"/>
            </a:pPr>
            <a:endParaRPr lang="en-US" altLang="en-US" sz="1800" smtClean="0"/>
          </a:p>
          <a:p>
            <a:pPr eaLnBrk="1" hangingPunct="1">
              <a:buClr>
                <a:srgbClr val="FF0000"/>
              </a:buClr>
              <a:buFont typeface="Wingdings" panose="05000000000000000000" pitchFamily="2" charset="2"/>
              <a:buChar char="§"/>
            </a:pPr>
            <a:r>
              <a:rPr lang="en-US" altLang="en-US" sz="1800" smtClean="0"/>
              <a:t>Relationship with SDL Forum Society</a:t>
            </a:r>
          </a:p>
          <a:p>
            <a:pPr>
              <a:lnSpc>
                <a:spcPct val="90000"/>
              </a:lnSpc>
              <a:spcBef>
                <a:spcPts val="300"/>
              </a:spcBef>
              <a:buClr>
                <a:srgbClr val="FF0000"/>
              </a:buClr>
              <a:buFont typeface="Wingdings" panose="05000000000000000000" pitchFamily="2" charset="2"/>
              <a:buChar char="§"/>
            </a:pPr>
            <a:endParaRPr lang="en-US" altLang="en-US" sz="1800" smtClean="0"/>
          </a:p>
          <a:p>
            <a:pPr>
              <a:lnSpc>
                <a:spcPct val="90000"/>
              </a:lnSpc>
              <a:spcBef>
                <a:spcPts val="300"/>
              </a:spcBef>
              <a:buClr>
                <a:srgbClr val="FF0000"/>
              </a:buClr>
              <a:buFont typeface="Wingdings" panose="05000000000000000000" pitchFamily="2" charset="2"/>
              <a:buChar char="§"/>
            </a:pPr>
            <a:r>
              <a:rPr lang="en-US" altLang="en-US" sz="1800" smtClean="0"/>
              <a:t>Implementer guide under development:</a:t>
            </a:r>
          </a:p>
          <a:p>
            <a:pPr lvl="1">
              <a:lnSpc>
                <a:spcPct val="90000"/>
              </a:lnSpc>
              <a:spcBef>
                <a:spcPts val="300"/>
              </a:spcBef>
              <a:buClr>
                <a:srgbClr val="FF0000"/>
              </a:buClr>
              <a:buFont typeface="Wingdings" panose="05000000000000000000" pitchFamily="2" charset="2"/>
              <a:buChar char="§"/>
            </a:pPr>
            <a:r>
              <a:rPr lang="en-US" altLang="en-US" sz="1800" b="1" smtClean="0"/>
              <a:t>Z.Imp100</a:t>
            </a:r>
            <a:r>
              <a:rPr lang="en-US" altLang="en-US" sz="1800" smtClean="0"/>
              <a:t>, Specification and Description Language implementer's</a:t>
            </a:r>
            <a:br>
              <a:rPr lang="en-US" altLang="en-US" sz="1800" smtClean="0"/>
            </a:br>
            <a:r>
              <a:rPr lang="en-US" altLang="en-US" sz="1800" smtClean="0"/>
              <a:t>                   guide – Version 2.0.2</a:t>
            </a:r>
          </a:p>
          <a:p>
            <a:pPr eaLnBrk="1" hangingPunct="1">
              <a:buClr>
                <a:srgbClr val="FF0000"/>
              </a:buClr>
              <a:buFont typeface="Wingdings" panose="05000000000000000000" pitchFamily="2" charset="2"/>
              <a:buChar char="§"/>
            </a:pPr>
            <a:endParaRPr lang="en-US" altLang="en-US" sz="1800" smtClean="0"/>
          </a:p>
        </p:txBody>
      </p:sp>
      <p:sp>
        <p:nvSpPr>
          <p:cNvPr id="75780"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0A10636-434A-43F1-B992-C9DBCF05040E}" type="slidenum">
              <a:rPr lang="en-US" altLang="en-US" sz="1200" smtClean="0">
                <a:solidFill>
                  <a:srgbClr val="898989"/>
                </a:solidFill>
              </a:rPr>
              <a:pPr>
                <a:spcBef>
                  <a:spcPct val="0"/>
                </a:spcBef>
                <a:buFontTx/>
                <a:buNone/>
              </a:pPr>
              <a:t>54</a:t>
            </a:fld>
            <a:r>
              <a:rPr lang="en-US" altLang="en-US" sz="1200" dirty="0" smtClean="0">
                <a:solidFill>
                  <a:srgbClr val="898989"/>
                </a:solidFill>
              </a:rPr>
              <a:t>/94</a:t>
            </a:r>
            <a:endParaRPr lang="en-US" altLang="en-US" sz="1200" dirty="0" smtClean="0">
              <a:solidFill>
                <a:srgbClr val="898989"/>
              </a:solidFill>
            </a:endParaRPr>
          </a:p>
        </p:txBody>
      </p:sp>
      <p:sp>
        <p:nvSpPr>
          <p:cNvPr id="75781" name="TextBox 5"/>
          <p:cNvSpPr txBox="1">
            <a:spLocks noChangeArrowheads="1"/>
          </p:cNvSpPr>
          <p:nvPr/>
        </p:nvSpPr>
        <p:spPr bwMode="auto">
          <a:xfrm>
            <a:off x="57150" y="6145213"/>
            <a:ext cx="800100" cy="246062"/>
          </a:xfrm>
          <a:prstGeom prst="rect">
            <a:avLst/>
          </a:prstGeom>
          <a:solidFill>
            <a:srgbClr val="FF0000"/>
          </a:solidFill>
          <a:ln w="9525">
            <a:solidFill>
              <a:schemeClr val="accent1"/>
            </a:solidFill>
            <a:miter lim="800000"/>
            <a:headEnd/>
            <a:tailEnd/>
          </a:ln>
        </p:spPr>
        <p:txBody>
          <a:bodyPr lIns="0" r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000">
                <a:solidFill>
                  <a:srgbClr val="FFFF00"/>
                </a:solidFill>
                <a:latin typeface="Arial" panose="020B0604020202020204" pitchFamily="34" charset="0"/>
              </a:rPr>
              <a:t>For approval</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el 1"/>
          <p:cNvSpPr>
            <a:spLocks noGrp="1"/>
          </p:cNvSpPr>
          <p:nvPr>
            <p:ph type="title"/>
          </p:nvPr>
        </p:nvSpPr>
        <p:spPr>
          <a:xfrm>
            <a:off x="9525" y="44450"/>
            <a:ext cx="9144000" cy="1944688"/>
          </a:xfrm>
        </p:spPr>
        <p:txBody>
          <a:bodyPr/>
          <a:lstStyle/>
          <a:p>
            <a:pPr eaLnBrk="1" hangingPunct="1"/>
            <a:r>
              <a:rPr lang="en-US" altLang="en-US" sz="2800" b="1" smtClean="0"/>
              <a:t>Question 12/17</a:t>
            </a:r>
            <a:br>
              <a:rPr lang="en-US" altLang="en-US" sz="2800" b="1" smtClean="0"/>
            </a:br>
            <a:r>
              <a:rPr lang="en-US" altLang="en-US" sz="2800" b="1" smtClean="0"/>
              <a:t>Formal languages for telecommunication software and testing</a:t>
            </a:r>
            <a:br>
              <a:rPr lang="en-US" altLang="en-US" sz="2800" b="1" smtClean="0"/>
            </a:br>
            <a:r>
              <a:rPr lang="en-US" altLang="en-US" sz="2400" b="1" smtClean="0"/>
              <a:t>(part: Methodology using formal languages for telecommunication software)</a:t>
            </a:r>
            <a:endParaRPr lang="de-DE" altLang="en-US" sz="2400" b="1" smtClean="0"/>
          </a:p>
        </p:txBody>
      </p:sp>
      <p:sp>
        <p:nvSpPr>
          <p:cNvPr id="76803" name="Inhaltsplatzhalter 2"/>
          <p:cNvSpPr>
            <a:spLocks noGrp="1"/>
          </p:cNvSpPr>
          <p:nvPr>
            <p:ph idx="1"/>
          </p:nvPr>
        </p:nvSpPr>
        <p:spPr>
          <a:xfrm>
            <a:off x="457200" y="1989138"/>
            <a:ext cx="8578850" cy="4757737"/>
          </a:xfrm>
        </p:spPr>
        <p:txBody>
          <a:bodyPr/>
          <a:lstStyle/>
          <a:p>
            <a:pPr eaLnBrk="1" hangingPunct="1">
              <a:buClr>
                <a:srgbClr val="FF0000"/>
              </a:buClr>
              <a:buFont typeface="Wingdings" panose="05000000000000000000" pitchFamily="2" charset="2"/>
              <a:buChar char="§"/>
            </a:pPr>
            <a:r>
              <a:rPr lang="en-US" altLang="en-US" sz="2000" smtClean="0"/>
              <a:t>Covers the use of formal ITU system design languages (ASN.1, SDL, MSC, URN, TTCN, CHILL) to define the requirements, architecture, and behaviour of telecommunications systems: requirements languages, data description, behaviour specification, testing and implementation languages.</a:t>
            </a:r>
          </a:p>
          <a:p>
            <a:pPr eaLnBrk="1" hangingPunct="1">
              <a:buClr>
                <a:srgbClr val="FF0000"/>
              </a:buClr>
              <a:buFont typeface="Wingdings" panose="05000000000000000000" pitchFamily="2" charset="2"/>
              <a:buChar char="§"/>
            </a:pPr>
            <a:r>
              <a:rPr lang="en-US" altLang="en-US" sz="2000" smtClean="0"/>
              <a:t>The formal languages for these areas of engineering are widely used in industry and ITU‑T and commercial tools support them. The languages can be applied collectively or individually for specification of standards and the realization of products, but in all cases a framework and methodology is essential for effective use. </a:t>
            </a:r>
          </a:p>
          <a:p>
            <a:pPr eaLnBrk="1" hangingPunct="1">
              <a:buClr>
                <a:srgbClr val="FF0000"/>
              </a:buClr>
              <a:buFont typeface="Wingdings" panose="05000000000000000000" pitchFamily="2" charset="2"/>
              <a:buChar char="§"/>
            </a:pPr>
            <a:r>
              <a:rPr lang="en-US" altLang="en-US" sz="2000" smtClean="0"/>
              <a:t>Responsible for formal languages methodology Recommendations: Z.110, Z.400, Z.450, Z.600, Z.601, and Z.Supp1.</a:t>
            </a:r>
          </a:p>
          <a:p>
            <a:pPr>
              <a:lnSpc>
                <a:spcPct val="90000"/>
              </a:lnSpc>
              <a:spcBef>
                <a:spcPts val="300"/>
              </a:spcBef>
              <a:buClr>
                <a:srgbClr val="FF0000"/>
              </a:buClr>
              <a:buFont typeface="Wingdings" panose="05000000000000000000" pitchFamily="2" charset="2"/>
              <a:buChar char="§"/>
            </a:pPr>
            <a:r>
              <a:rPr lang="en-US" altLang="en-US" sz="2000" smtClean="0"/>
              <a:t>Supplement under development:</a:t>
            </a:r>
          </a:p>
          <a:p>
            <a:pPr lvl="1">
              <a:lnSpc>
                <a:spcPct val="90000"/>
              </a:lnSpc>
              <a:spcBef>
                <a:spcPts val="300"/>
              </a:spcBef>
              <a:buClr>
                <a:srgbClr val="FF0000"/>
              </a:buClr>
              <a:buFont typeface="Wingdings" panose="05000000000000000000" pitchFamily="2" charset="2"/>
              <a:buChar char="§"/>
            </a:pPr>
            <a:r>
              <a:rPr lang="en-US" altLang="en-US" sz="1800" b="1" smtClean="0"/>
              <a:t>Z.Sup1,</a:t>
            </a:r>
            <a:r>
              <a:rPr lang="en-US" altLang="en-US" sz="1800" smtClean="0"/>
              <a:t> Supplement 1 to Z-series Recommendations – ITU-T Z.100-series – Supplement on methodology on the use of description techniques</a:t>
            </a:r>
          </a:p>
        </p:txBody>
      </p:sp>
      <p:sp>
        <p:nvSpPr>
          <p:cNvPr id="76804"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E664F2B-8CBD-4BD6-B0CD-59AB281EC1C8}" type="slidenum">
              <a:rPr lang="en-US" altLang="en-US" sz="1200" smtClean="0">
                <a:solidFill>
                  <a:srgbClr val="898989"/>
                </a:solidFill>
              </a:rPr>
              <a:pPr>
                <a:spcBef>
                  <a:spcPct val="0"/>
                </a:spcBef>
                <a:buFontTx/>
                <a:buNone/>
              </a:pPr>
              <a:t>55</a:t>
            </a:fld>
            <a:r>
              <a:rPr lang="en-US" altLang="en-US" sz="1200" dirty="0" smtClean="0">
                <a:solidFill>
                  <a:srgbClr val="898989"/>
                </a:solidFill>
              </a:rPr>
              <a:t>/94</a:t>
            </a:r>
            <a:endParaRPr lang="en-US" altLang="en-US" sz="1200" dirty="0" smtClean="0">
              <a:solidFill>
                <a:srgbClr val="898989"/>
              </a:solidFill>
            </a:endParaRPr>
          </a:p>
        </p:txBody>
      </p:sp>
      <p:sp>
        <p:nvSpPr>
          <p:cNvPr id="76805" name="TextBox 8"/>
          <p:cNvSpPr txBox="1">
            <a:spLocks noChangeArrowheads="1"/>
          </p:cNvSpPr>
          <p:nvPr/>
        </p:nvSpPr>
        <p:spPr bwMode="auto">
          <a:xfrm>
            <a:off x="144463" y="5805488"/>
            <a:ext cx="800100" cy="400050"/>
          </a:xfrm>
          <a:prstGeom prst="rect">
            <a:avLst/>
          </a:prstGeom>
          <a:solidFill>
            <a:srgbClr val="FF0000"/>
          </a:solidFill>
          <a:ln w="9525">
            <a:solidFill>
              <a:schemeClr val="accent1"/>
            </a:solidFill>
            <a:miter lim="800000"/>
            <a:headEnd/>
            <a:tailEnd/>
          </a:ln>
        </p:spPr>
        <p:txBody>
          <a:bodyPr lIns="0" r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000">
                <a:solidFill>
                  <a:srgbClr val="FFFF00"/>
                </a:solidFill>
                <a:latin typeface="Arial" panose="020B0604020202020204" pitchFamily="34" charset="0"/>
              </a:rPr>
              <a:t>For agreement</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el 1"/>
          <p:cNvSpPr>
            <a:spLocks noGrp="1"/>
          </p:cNvSpPr>
          <p:nvPr>
            <p:ph type="title"/>
          </p:nvPr>
        </p:nvSpPr>
        <p:spPr>
          <a:xfrm>
            <a:off x="9525" y="44450"/>
            <a:ext cx="9144000" cy="1800225"/>
          </a:xfrm>
        </p:spPr>
        <p:txBody>
          <a:bodyPr/>
          <a:lstStyle/>
          <a:p>
            <a:pPr eaLnBrk="1" hangingPunct="1"/>
            <a:r>
              <a:rPr lang="en-US" altLang="en-US" sz="2800" b="1" smtClean="0"/>
              <a:t>Question 12/17</a:t>
            </a:r>
            <a:br>
              <a:rPr lang="en-US" altLang="en-US" sz="2800" b="1" smtClean="0"/>
            </a:br>
            <a:r>
              <a:rPr lang="en-US" altLang="en-US" sz="2800" b="1" smtClean="0"/>
              <a:t>Formal languages for telecommunication software and testing (1/2)</a:t>
            </a:r>
            <a:br>
              <a:rPr lang="en-US" altLang="en-US" sz="2800" b="1" smtClean="0"/>
            </a:br>
            <a:r>
              <a:rPr lang="en-US" altLang="en-US" sz="2400" b="1" smtClean="0"/>
              <a:t>(part: Testing languages)</a:t>
            </a:r>
            <a:endParaRPr lang="de-DE" altLang="en-US" sz="2400" b="1" smtClean="0"/>
          </a:p>
        </p:txBody>
      </p:sp>
      <p:sp>
        <p:nvSpPr>
          <p:cNvPr id="77827" name="Inhaltsplatzhalter 2"/>
          <p:cNvSpPr>
            <a:spLocks noGrp="1"/>
          </p:cNvSpPr>
          <p:nvPr>
            <p:ph idx="1"/>
          </p:nvPr>
        </p:nvSpPr>
        <p:spPr>
          <a:xfrm>
            <a:off x="457200" y="1844675"/>
            <a:ext cx="8686800" cy="4897438"/>
          </a:xfrm>
        </p:spPr>
        <p:txBody>
          <a:bodyPr/>
          <a:lstStyle/>
          <a:p>
            <a:pPr eaLnBrk="1" hangingPunct="1">
              <a:buClr>
                <a:srgbClr val="FF0000"/>
              </a:buClr>
              <a:buFont typeface="Wingdings" panose="05000000000000000000" pitchFamily="2" charset="2"/>
              <a:buChar char="§"/>
            </a:pPr>
            <a:r>
              <a:rPr lang="en-US" altLang="en-US" sz="2000" smtClean="0"/>
              <a:t>Testing and Test Control Notation version 3 (TTCN-3) under development:</a:t>
            </a:r>
            <a:endParaRPr lang="en-US" altLang="en-US" sz="2400" smtClean="0"/>
          </a:p>
          <a:p>
            <a:pPr lvl="1">
              <a:lnSpc>
                <a:spcPct val="90000"/>
              </a:lnSpc>
              <a:spcBef>
                <a:spcPts val="300"/>
              </a:spcBef>
              <a:buClr>
                <a:srgbClr val="FF0000"/>
              </a:buClr>
              <a:buFont typeface="Arial" panose="020B0604020202020204" pitchFamily="34" charset="0"/>
              <a:buChar char="•"/>
            </a:pPr>
            <a:r>
              <a:rPr lang="en-US" altLang="en-US" sz="1400" b="1" smtClean="0"/>
              <a:t>Z.161rev</a:t>
            </a:r>
            <a:r>
              <a:rPr lang="en-US" altLang="en-US" sz="1400" smtClean="0"/>
              <a:t>, Testing and Test Control Notation version 3: TTCN-3 core language</a:t>
            </a:r>
          </a:p>
          <a:p>
            <a:pPr lvl="1">
              <a:lnSpc>
                <a:spcPct val="90000"/>
              </a:lnSpc>
              <a:spcBef>
                <a:spcPts val="300"/>
              </a:spcBef>
              <a:buClr>
                <a:srgbClr val="FF0000"/>
              </a:buClr>
              <a:buFont typeface="Arial" panose="020B0604020202020204" pitchFamily="34" charset="0"/>
              <a:buChar char="•"/>
            </a:pPr>
            <a:r>
              <a:rPr lang="en-US" altLang="en-US" sz="1400" b="1" smtClean="0"/>
              <a:t>Z.161.1rev</a:t>
            </a:r>
            <a:r>
              <a:rPr lang="en-US" altLang="en-US" sz="1400" smtClean="0"/>
              <a:t>, Testing and Test Control Notation version 3: TTCN-3 language extensions: Support of</a:t>
            </a:r>
            <a:br>
              <a:rPr lang="en-US" altLang="en-US" sz="1400" smtClean="0"/>
            </a:br>
            <a:r>
              <a:rPr lang="en-US" altLang="en-US" sz="1400" smtClean="0"/>
              <a:t>                      interfaces with continuous signals</a:t>
            </a:r>
          </a:p>
          <a:p>
            <a:pPr lvl="1">
              <a:lnSpc>
                <a:spcPct val="90000"/>
              </a:lnSpc>
              <a:spcBef>
                <a:spcPts val="300"/>
              </a:spcBef>
              <a:buClr>
                <a:srgbClr val="FF0000"/>
              </a:buClr>
              <a:buFont typeface="Arial" panose="020B0604020202020204" pitchFamily="34" charset="0"/>
              <a:buChar char="•"/>
            </a:pPr>
            <a:r>
              <a:rPr lang="en-US" altLang="en-US" sz="1400" b="1" smtClean="0"/>
              <a:t>Z.161.2rev</a:t>
            </a:r>
            <a:r>
              <a:rPr lang="en-US" altLang="en-US" sz="1400" smtClean="0"/>
              <a:t>, Testing and Test Control Notation version 3: TTCN-3 language extensions: Configuration and</a:t>
            </a:r>
            <a:br>
              <a:rPr lang="en-US" altLang="en-US" sz="1400" smtClean="0"/>
            </a:br>
            <a:r>
              <a:rPr lang="en-US" altLang="en-US" sz="1400" smtClean="0"/>
              <a:t>                     deployment support</a:t>
            </a:r>
          </a:p>
          <a:p>
            <a:pPr lvl="1">
              <a:lnSpc>
                <a:spcPct val="90000"/>
              </a:lnSpc>
              <a:spcBef>
                <a:spcPts val="300"/>
              </a:spcBef>
              <a:buClr>
                <a:srgbClr val="FF0000"/>
              </a:buClr>
              <a:buFont typeface="Arial" panose="020B0604020202020204" pitchFamily="34" charset="0"/>
              <a:buChar char="•"/>
            </a:pPr>
            <a:r>
              <a:rPr lang="en-US" altLang="en-US" sz="1400" b="1" smtClean="0"/>
              <a:t>Z.161.3rev</a:t>
            </a:r>
            <a:r>
              <a:rPr lang="en-US" altLang="en-US" sz="1400" smtClean="0"/>
              <a:t>, Testing and Test Control Notation version 3: TTCN-3 language extensions: Advanced</a:t>
            </a:r>
            <a:br>
              <a:rPr lang="en-US" altLang="en-US" sz="1400" smtClean="0"/>
            </a:br>
            <a:r>
              <a:rPr lang="en-US" altLang="en-US" sz="1400" smtClean="0"/>
              <a:t>                      parameterization</a:t>
            </a:r>
          </a:p>
          <a:p>
            <a:pPr lvl="1">
              <a:lnSpc>
                <a:spcPct val="90000"/>
              </a:lnSpc>
              <a:spcBef>
                <a:spcPts val="300"/>
              </a:spcBef>
              <a:buClr>
                <a:srgbClr val="FF0000"/>
              </a:buClr>
              <a:buFont typeface="Arial" panose="020B0604020202020204" pitchFamily="34" charset="0"/>
              <a:buChar char="•"/>
            </a:pPr>
            <a:r>
              <a:rPr lang="en-US" altLang="en-US" sz="1400" b="1" smtClean="0"/>
              <a:t>Z.161.4rev</a:t>
            </a:r>
            <a:r>
              <a:rPr lang="en-US" altLang="en-US" sz="1400" smtClean="0"/>
              <a:t>, Testing and Test Control Notation version 3: TTCN-3 Language Extensions: Behaviour Types</a:t>
            </a:r>
          </a:p>
          <a:p>
            <a:pPr lvl="1">
              <a:lnSpc>
                <a:spcPct val="90000"/>
              </a:lnSpc>
              <a:spcBef>
                <a:spcPts val="300"/>
              </a:spcBef>
              <a:buClr>
                <a:srgbClr val="FF0000"/>
              </a:buClr>
              <a:buFont typeface="Arial" panose="020B0604020202020204" pitchFamily="34" charset="0"/>
              <a:buChar char="•"/>
            </a:pPr>
            <a:r>
              <a:rPr lang="en-US" altLang="en-US" sz="1400" b="1" smtClean="0"/>
              <a:t>Z.161.5rev</a:t>
            </a:r>
            <a:r>
              <a:rPr lang="en-US" altLang="en-US" sz="1400" smtClean="0"/>
              <a:t>, Testing and Test Control Notation version 3: TTCN-3 Language extensions: Performance and</a:t>
            </a:r>
            <a:br>
              <a:rPr lang="en-US" altLang="en-US" sz="1400" smtClean="0"/>
            </a:br>
            <a:r>
              <a:rPr lang="en-US" altLang="en-US" sz="1400" smtClean="0"/>
              <a:t>                       real time testing</a:t>
            </a:r>
          </a:p>
          <a:p>
            <a:pPr lvl="1">
              <a:lnSpc>
                <a:spcPct val="90000"/>
              </a:lnSpc>
              <a:spcBef>
                <a:spcPts val="300"/>
              </a:spcBef>
              <a:buClr>
                <a:srgbClr val="FF0000"/>
              </a:buClr>
              <a:buFont typeface="Arial" panose="020B0604020202020204" pitchFamily="34" charset="0"/>
              <a:buChar char="•"/>
            </a:pPr>
            <a:r>
              <a:rPr lang="en-US" altLang="en-US" sz="1400" b="1" smtClean="0"/>
              <a:t>Z.164rev, </a:t>
            </a:r>
            <a:r>
              <a:rPr lang="en-US" altLang="en-US" sz="1400" smtClean="0"/>
              <a:t>Testing and Test Control Notation version 3: TTCN-3 operational semantics</a:t>
            </a:r>
          </a:p>
          <a:p>
            <a:pPr lvl="1">
              <a:lnSpc>
                <a:spcPct val="90000"/>
              </a:lnSpc>
              <a:spcBef>
                <a:spcPts val="300"/>
              </a:spcBef>
              <a:buClr>
                <a:srgbClr val="FF0000"/>
              </a:buClr>
              <a:buFont typeface="Arial" panose="020B0604020202020204" pitchFamily="34" charset="0"/>
              <a:buChar char="•"/>
            </a:pPr>
            <a:r>
              <a:rPr lang="en-US" altLang="en-US" sz="1400" b="1" smtClean="0"/>
              <a:t>Z.165rev</a:t>
            </a:r>
            <a:r>
              <a:rPr lang="en-US" altLang="en-US" sz="1400" smtClean="0"/>
              <a:t>, Testing and Test Control Notation version 3: TTCN-3 runtime interface (TRI)</a:t>
            </a:r>
          </a:p>
          <a:p>
            <a:pPr lvl="1">
              <a:lnSpc>
                <a:spcPct val="90000"/>
              </a:lnSpc>
              <a:spcBef>
                <a:spcPts val="300"/>
              </a:spcBef>
              <a:buClr>
                <a:srgbClr val="FF0000"/>
              </a:buClr>
              <a:buFont typeface="Arial" panose="020B0604020202020204" pitchFamily="34" charset="0"/>
              <a:buChar char="•"/>
            </a:pPr>
            <a:r>
              <a:rPr lang="en-US" altLang="en-US" sz="1400" b="1" smtClean="0"/>
              <a:t>Z.165.1rev</a:t>
            </a:r>
            <a:r>
              <a:rPr lang="en-US" altLang="en-US" sz="1400" smtClean="0"/>
              <a:t>, Testing and Test Control Notation version 3: TTCN-3 extension package: Extended TRI</a:t>
            </a:r>
          </a:p>
          <a:p>
            <a:pPr lvl="1">
              <a:lnSpc>
                <a:spcPct val="90000"/>
              </a:lnSpc>
              <a:spcBef>
                <a:spcPts val="300"/>
              </a:spcBef>
              <a:buClr>
                <a:srgbClr val="FF0000"/>
              </a:buClr>
              <a:buFont typeface="Arial" panose="020B0604020202020204" pitchFamily="34" charset="0"/>
              <a:buChar char="•"/>
            </a:pPr>
            <a:r>
              <a:rPr lang="en-US" altLang="en-US" sz="1400" b="1" smtClean="0"/>
              <a:t>Z.166rev, </a:t>
            </a:r>
            <a:r>
              <a:rPr lang="en-US" altLang="en-US" sz="1400" smtClean="0"/>
              <a:t>Testing and Test Control Notation version 3: TTCN-3 control interface (TCI)</a:t>
            </a:r>
          </a:p>
          <a:p>
            <a:pPr lvl="1">
              <a:lnSpc>
                <a:spcPct val="90000"/>
              </a:lnSpc>
              <a:spcBef>
                <a:spcPts val="300"/>
              </a:spcBef>
              <a:buClr>
                <a:srgbClr val="FF0000"/>
              </a:buClr>
              <a:buFont typeface="Arial" panose="020B0604020202020204" pitchFamily="34" charset="0"/>
              <a:buChar char="•"/>
            </a:pPr>
            <a:r>
              <a:rPr lang="en-US" altLang="en-US" sz="1400" b="1" smtClean="0"/>
              <a:t>Z.167rev, </a:t>
            </a:r>
            <a:r>
              <a:rPr lang="en-US" altLang="en-US" sz="1400" smtClean="0"/>
              <a:t>Testing and Test Control Notation version 3: Using ASN.1 with TTCN-3</a:t>
            </a:r>
          </a:p>
          <a:p>
            <a:pPr lvl="1">
              <a:lnSpc>
                <a:spcPct val="90000"/>
              </a:lnSpc>
              <a:spcBef>
                <a:spcPts val="300"/>
              </a:spcBef>
              <a:buClr>
                <a:srgbClr val="FF0000"/>
              </a:buClr>
              <a:buFont typeface="Arial" panose="020B0604020202020204" pitchFamily="34" charset="0"/>
              <a:buChar char="•"/>
            </a:pPr>
            <a:r>
              <a:rPr lang="en-US" altLang="en-US" sz="1400" b="1" smtClean="0"/>
              <a:t>Z.168rev</a:t>
            </a:r>
            <a:r>
              <a:rPr lang="en-US" altLang="en-US" sz="1400" smtClean="0"/>
              <a:t>, Testing and Test Control Notation version 3: The IDL to TTCN-3 mapping</a:t>
            </a:r>
          </a:p>
          <a:p>
            <a:pPr lvl="1">
              <a:lnSpc>
                <a:spcPct val="90000"/>
              </a:lnSpc>
              <a:spcBef>
                <a:spcPts val="300"/>
              </a:spcBef>
              <a:buClr>
                <a:srgbClr val="FF0000"/>
              </a:buClr>
              <a:buFont typeface="Arial" panose="020B0604020202020204" pitchFamily="34" charset="0"/>
              <a:buChar char="•"/>
            </a:pPr>
            <a:r>
              <a:rPr lang="en-US" altLang="en-US" sz="1400" b="1" smtClean="0"/>
              <a:t>Z.169rev, </a:t>
            </a:r>
            <a:r>
              <a:rPr lang="en-US" altLang="en-US" sz="1400" smtClean="0"/>
              <a:t>Testing and Test Control Notation version 3: Using XML schema with TTCN-3</a:t>
            </a:r>
          </a:p>
          <a:p>
            <a:pPr lvl="1">
              <a:lnSpc>
                <a:spcPct val="90000"/>
              </a:lnSpc>
              <a:spcBef>
                <a:spcPts val="300"/>
              </a:spcBef>
              <a:buClr>
                <a:srgbClr val="FF0000"/>
              </a:buClr>
              <a:buFont typeface="Arial" panose="020B0604020202020204" pitchFamily="34" charset="0"/>
              <a:buChar char="•"/>
            </a:pPr>
            <a:r>
              <a:rPr lang="en-US" altLang="en-US" sz="1400" b="1" smtClean="0"/>
              <a:t>Z.170rev,</a:t>
            </a:r>
            <a:r>
              <a:rPr lang="en-US" altLang="en-US" sz="1400" smtClean="0"/>
              <a:t> Testing and Test Control Notation version 3: TTCN-3 documentation comment specification</a:t>
            </a:r>
          </a:p>
          <a:p>
            <a:pPr lvl="1">
              <a:lnSpc>
                <a:spcPct val="90000"/>
              </a:lnSpc>
              <a:spcBef>
                <a:spcPts val="300"/>
              </a:spcBef>
              <a:buClr>
                <a:srgbClr val="FF0000"/>
              </a:buClr>
              <a:buFont typeface="Arial" panose="020B0604020202020204" pitchFamily="34" charset="0"/>
              <a:buChar char="•"/>
            </a:pPr>
            <a:endParaRPr lang="en-US" altLang="en-US" sz="1400" smtClean="0"/>
          </a:p>
          <a:p>
            <a:pPr lvl="1">
              <a:lnSpc>
                <a:spcPct val="90000"/>
              </a:lnSpc>
              <a:spcBef>
                <a:spcPts val="300"/>
              </a:spcBef>
              <a:buClr>
                <a:srgbClr val="FF0000"/>
              </a:buClr>
              <a:buFont typeface="Arial" panose="020B0604020202020204" pitchFamily="34" charset="0"/>
              <a:buChar char="•"/>
            </a:pPr>
            <a:endParaRPr lang="en-US" altLang="en-US" sz="2000" smtClean="0"/>
          </a:p>
        </p:txBody>
      </p:sp>
      <p:sp>
        <p:nvSpPr>
          <p:cNvPr id="77828"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AB82E1F-926D-4C14-A94E-74B918076A64}" type="slidenum">
              <a:rPr lang="en-US" altLang="en-US" sz="1200" smtClean="0">
                <a:solidFill>
                  <a:srgbClr val="898989"/>
                </a:solidFill>
              </a:rPr>
              <a:pPr>
                <a:spcBef>
                  <a:spcPct val="0"/>
                </a:spcBef>
                <a:buFontTx/>
                <a:buNone/>
              </a:pPr>
              <a:t>56</a:t>
            </a:fld>
            <a:r>
              <a:rPr lang="en-US" altLang="en-US" sz="1200" dirty="0" smtClean="0">
                <a:solidFill>
                  <a:srgbClr val="898989"/>
                </a:solidFill>
              </a:rPr>
              <a:t>/94</a:t>
            </a:r>
            <a:endParaRPr lang="en-US" altLang="en-US" sz="1200" dirty="0" smtClean="0">
              <a:solidFill>
                <a:srgbClr val="898989"/>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el 1"/>
          <p:cNvSpPr>
            <a:spLocks noGrp="1"/>
          </p:cNvSpPr>
          <p:nvPr>
            <p:ph type="title"/>
          </p:nvPr>
        </p:nvSpPr>
        <p:spPr>
          <a:xfrm>
            <a:off x="9525" y="44450"/>
            <a:ext cx="9144000" cy="1800225"/>
          </a:xfrm>
        </p:spPr>
        <p:txBody>
          <a:bodyPr/>
          <a:lstStyle/>
          <a:p>
            <a:pPr eaLnBrk="1" hangingPunct="1"/>
            <a:r>
              <a:rPr lang="en-US" altLang="en-US" sz="2800" b="1" smtClean="0"/>
              <a:t>Question 12/17</a:t>
            </a:r>
            <a:br>
              <a:rPr lang="en-US" altLang="en-US" sz="2800" b="1" smtClean="0"/>
            </a:br>
            <a:r>
              <a:rPr lang="en-US" altLang="en-US" sz="2800" b="1" smtClean="0"/>
              <a:t>Formal languages for telecommunication software and testing (2/2)</a:t>
            </a:r>
            <a:br>
              <a:rPr lang="en-US" altLang="en-US" sz="2800" b="1" smtClean="0"/>
            </a:br>
            <a:r>
              <a:rPr lang="en-US" altLang="en-US" sz="2400" b="1" smtClean="0"/>
              <a:t>(part: Testing languages)</a:t>
            </a:r>
            <a:endParaRPr lang="de-DE" altLang="en-US" sz="2400" b="1" smtClean="0"/>
          </a:p>
        </p:txBody>
      </p:sp>
      <p:sp>
        <p:nvSpPr>
          <p:cNvPr id="78851" name="Inhaltsplatzhalter 2"/>
          <p:cNvSpPr>
            <a:spLocks noGrp="1"/>
          </p:cNvSpPr>
          <p:nvPr>
            <p:ph idx="1"/>
          </p:nvPr>
        </p:nvSpPr>
        <p:spPr>
          <a:xfrm>
            <a:off x="457200" y="1844675"/>
            <a:ext cx="8686800" cy="4897438"/>
          </a:xfrm>
        </p:spPr>
        <p:txBody>
          <a:bodyPr/>
          <a:lstStyle/>
          <a:p>
            <a:pPr eaLnBrk="1" hangingPunct="1">
              <a:buClr>
                <a:srgbClr val="FF0000"/>
              </a:buClr>
              <a:buFont typeface="Wingdings" panose="05000000000000000000" pitchFamily="2" charset="2"/>
              <a:buChar char="§"/>
            </a:pPr>
            <a:r>
              <a:rPr lang="en-US" altLang="en-US" sz="2000" smtClean="0"/>
              <a:t>Provides support for WTSA-12 Resolution 76 on conformance and interoperability testing</a:t>
            </a:r>
            <a:endParaRPr lang="en-US" altLang="zh-CN" sz="2000" smtClean="0"/>
          </a:p>
          <a:p>
            <a:pPr eaLnBrk="1" hangingPunct="1">
              <a:buClr>
                <a:srgbClr val="FF0000"/>
              </a:buClr>
              <a:buFont typeface="Wingdings" panose="05000000000000000000" pitchFamily="2" charset="2"/>
              <a:buChar char="§"/>
            </a:pPr>
            <a:endParaRPr lang="en-US" altLang="en-US" sz="2000" smtClean="0"/>
          </a:p>
          <a:p>
            <a:pPr eaLnBrk="1" hangingPunct="1">
              <a:buClr>
                <a:srgbClr val="FF0000"/>
              </a:buClr>
              <a:buFont typeface="Wingdings" panose="05000000000000000000" pitchFamily="2" charset="2"/>
              <a:buChar char="§"/>
            </a:pPr>
            <a:r>
              <a:rPr lang="en-US" altLang="en-US" sz="2000" smtClean="0"/>
              <a:t>Close liaisons with SG11, JCA-CIT and ETSI.</a:t>
            </a:r>
          </a:p>
        </p:txBody>
      </p:sp>
      <p:sp>
        <p:nvSpPr>
          <p:cNvPr id="78852"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B250CFC-E5E2-4B43-A7EA-C4F208730FD5}" type="slidenum">
              <a:rPr lang="en-US" altLang="en-US" sz="1200" smtClean="0">
                <a:solidFill>
                  <a:srgbClr val="898989"/>
                </a:solidFill>
              </a:rPr>
              <a:pPr>
                <a:spcBef>
                  <a:spcPct val="0"/>
                </a:spcBef>
                <a:buFontTx/>
                <a:buNone/>
              </a:pPr>
              <a:t>57</a:t>
            </a:fld>
            <a:r>
              <a:rPr lang="en-US" altLang="en-US" sz="1200" dirty="0" smtClean="0">
                <a:solidFill>
                  <a:srgbClr val="898989"/>
                </a:solidFill>
              </a:rPr>
              <a:t>/94</a:t>
            </a:r>
            <a:endParaRPr lang="en-US" altLang="en-US" sz="1200" dirty="0" smtClean="0">
              <a:solidFill>
                <a:srgbClr val="898989"/>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Content Placeholder 2"/>
          <p:cNvSpPr>
            <a:spLocks noGrp="1"/>
          </p:cNvSpPr>
          <p:nvPr>
            <p:ph idx="1"/>
          </p:nvPr>
        </p:nvSpPr>
        <p:spPr>
          <a:xfrm>
            <a:off x="457200" y="549275"/>
            <a:ext cx="8458200" cy="6119813"/>
          </a:xfrm>
        </p:spPr>
        <p:txBody>
          <a:bodyPr/>
          <a:lstStyle/>
          <a:p>
            <a:pPr>
              <a:buClr>
                <a:srgbClr val="FF0000"/>
              </a:buClr>
              <a:buFont typeface="Wingdings" pitchFamily="2" charset="2"/>
              <a:buChar char="§"/>
              <a:defRPr/>
            </a:pPr>
            <a:r>
              <a:rPr lang="en-GB" altLang="en-US" sz="3000" dirty="0" smtClean="0"/>
              <a:t>Importance of telecommunication/ICT security standardization</a:t>
            </a:r>
          </a:p>
          <a:p>
            <a:pPr>
              <a:buClr>
                <a:srgbClr val="FF0000"/>
              </a:buClr>
              <a:buFont typeface="Wingdings" pitchFamily="2" charset="2"/>
              <a:buChar char="§"/>
              <a:defRPr/>
            </a:pPr>
            <a:r>
              <a:rPr lang="en-GB" altLang="en-US" sz="3000" dirty="0" smtClean="0"/>
              <a:t>ITU Plenipotentiary Conference (PP-14) </a:t>
            </a:r>
            <a:r>
              <a:rPr lang="en-US" altLang="en-US" sz="3000" dirty="0" smtClean="0"/>
              <a:t>actions on telecommunication/ICT security</a:t>
            </a:r>
          </a:p>
          <a:p>
            <a:pPr>
              <a:buClr>
                <a:srgbClr val="FF0000"/>
              </a:buClr>
              <a:buFont typeface="Wingdings" pitchFamily="2" charset="2"/>
              <a:buChar char="§"/>
              <a:defRPr/>
            </a:pPr>
            <a:r>
              <a:rPr lang="en-US" altLang="en-US" sz="3000" dirty="0" smtClean="0"/>
              <a:t>World Telecommunications Standardization Assembly (WTSA-12) mandate for Study Group 17</a:t>
            </a:r>
          </a:p>
          <a:p>
            <a:pPr>
              <a:buClr>
                <a:srgbClr val="FF0000"/>
              </a:buClr>
              <a:buFont typeface="Wingdings" pitchFamily="2" charset="2"/>
              <a:buChar char="§"/>
              <a:defRPr/>
            </a:pPr>
            <a:r>
              <a:rPr lang="en-US" altLang="en-US" sz="2800" dirty="0" smtClean="0"/>
              <a:t>Study Group 17 overview</a:t>
            </a:r>
          </a:p>
          <a:p>
            <a:pPr lvl="1">
              <a:buClr>
                <a:srgbClr val="FF0000"/>
              </a:buClr>
              <a:buFont typeface="Wingdings" pitchFamily="2" charset="2"/>
              <a:buChar char="§"/>
              <a:defRPr/>
            </a:pPr>
            <a:r>
              <a:rPr lang="en-US" altLang="en-US" dirty="0" smtClean="0"/>
              <a:t>SG17 current activities</a:t>
            </a:r>
          </a:p>
          <a:p>
            <a:pPr>
              <a:buClr>
                <a:srgbClr val="FF0000"/>
              </a:buClr>
              <a:buFont typeface="Wingdings" pitchFamily="2" charset="2"/>
              <a:buChar char="§"/>
              <a:defRPr/>
            </a:pPr>
            <a:r>
              <a:rPr lang="en-US" altLang="en-US" sz="3000" b="1" dirty="0" smtClean="0">
                <a:solidFill>
                  <a:srgbClr val="FF0000"/>
                </a:solidFill>
              </a:rPr>
              <a:t>Security Coordination</a:t>
            </a:r>
          </a:p>
          <a:p>
            <a:pPr>
              <a:buClr>
                <a:srgbClr val="FF0000"/>
              </a:buClr>
              <a:buFont typeface="Wingdings" pitchFamily="2" charset="2"/>
              <a:buChar char="§"/>
              <a:defRPr/>
            </a:pPr>
            <a:r>
              <a:rPr lang="en-US" altLang="en-US" sz="3000" dirty="0" smtClean="0"/>
              <a:t>Future meetings</a:t>
            </a:r>
          </a:p>
          <a:p>
            <a:pPr>
              <a:buClr>
                <a:srgbClr val="FF0000"/>
              </a:buClr>
              <a:buFont typeface="Wingdings" pitchFamily="2" charset="2"/>
              <a:buChar char="§"/>
              <a:defRPr/>
            </a:pPr>
            <a:r>
              <a:rPr lang="en-US" altLang="en-US" sz="3000" dirty="0" smtClean="0"/>
              <a:t>Useful references</a:t>
            </a:r>
          </a:p>
          <a:p>
            <a:pPr marL="342900" lvl="1" indent="-342900">
              <a:buClr>
                <a:srgbClr val="FF0000"/>
              </a:buClr>
              <a:buFont typeface="Wingdings" pitchFamily="2" charset="2"/>
              <a:buChar char="§"/>
              <a:defRPr/>
            </a:pPr>
            <a:r>
              <a:rPr lang="en-US" altLang="en-US" dirty="0" smtClean="0"/>
              <a:t>Backup – SG17 Security Recommendations</a:t>
            </a:r>
          </a:p>
        </p:txBody>
      </p:sp>
      <p:sp>
        <p:nvSpPr>
          <p:cNvPr id="79875"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8D38135-D6F8-48A3-AEF2-9F2EC1AA3D69}" type="slidenum">
              <a:rPr lang="en-US" altLang="en-US" sz="1200" smtClean="0">
                <a:solidFill>
                  <a:srgbClr val="898989"/>
                </a:solidFill>
              </a:rPr>
              <a:pPr>
                <a:spcBef>
                  <a:spcPct val="0"/>
                </a:spcBef>
                <a:buFontTx/>
                <a:buNone/>
              </a:pPr>
              <a:t>58</a:t>
            </a:fld>
            <a:r>
              <a:rPr lang="en-US" altLang="en-US" sz="1200" dirty="0" smtClean="0">
                <a:solidFill>
                  <a:srgbClr val="898989"/>
                </a:solidFill>
              </a:rPr>
              <a:t>/94</a:t>
            </a:r>
            <a:endParaRPr lang="en-US" altLang="en-US" sz="1200" dirty="0" smtClean="0">
              <a:solidFill>
                <a:srgbClr val="898989"/>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p:cNvSpPr>
          <p:nvPr>
            <p:ph type="title" idx="4294967295"/>
          </p:nvPr>
        </p:nvSpPr>
        <p:spPr/>
        <p:txBody>
          <a:bodyPr/>
          <a:lstStyle/>
          <a:p>
            <a:r>
              <a:rPr lang="en-US" altLang="zh-CN" sz="2800" b="1" smtClean="0"/>
              <a:t>Security Coordination</a:t>
            </a:r>
            <a:br>
              <a:rPr lang="en-US" altLang="zh-CN" sz="2800" b="1" smtClean="0"/>
            </a:br>
            <a:r>
              <a:rPr lang="en-US" altLang="zh-CN" sz="2800" b="1" smtClean="0"/>
              <a:t>Security activities in other ITU-T Study Groups</a:t>
            </a:r>
          </a:p>
        </p:txBody>
      </p:sp>
      <p:sp>
        <p:nvSpPr>
          <p:cNvPr id="80899"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EE0AC38-DAFB-4394-98F1-BD34BEABA5A4}" type="slidenum">
              <a:rPr lang="en-US" altLang="en-US" sz="1200" smtClean="0">
                <a:solidFill>
                  <a:srgbClr val="898989"/>
                </a:solidFill>
              </a:rPr>
              <a:pPr>
                <a:spcBef>
                  <a:spcPct val="0"/>
                </a:spcBef>
                <a:buFontTx/>
                <a:buNone/>
              </a:pPr>
              <a:t>59</a:t>
            </a:fld>
            <a:r>
              <a:rPr lang="en-US" altLang="en-US" sz="1200" dirty="0" smtClean="0">
                <a:solidFill>
                  <a:srgbClr val="898989"/>
                </a:solidFill>
              </a:rPr>
              <a:t>/94</a:t>
            </a:r>
            <a:endParaRPr lang="en-US" altLang="en-US" sz="1200" dirty="0" smtClean="0">
              <a:solidFill>
                <a:srgbClr val="898989"/>
              </a:solidFill>
            </a:endParaRPr>
          </a:p>
        </p:txBody>
      </p:sp>
      <p:sp>
        <p:nvSpPr>
          <p:cNvPr id="80900" name="Rectangle 3"/>
          <p:cNvSpPr txBox="1">
            <a:spLocks/>
          </p:cNvSpPr>
          <p:nvPr/>
        </p:nvSpPr>
        <p:spPr bwMode="auto">
          <a:xfrm>
            <a:off x="457200" y="981075"/>
            <a:ext cx="8507413" cy="547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80000"/>
              </a:lnSpc>
              <a:spcBef>
                <a:spcPts val="500"/>
              </a:spcBef>
              <a:buClr>
                <a:srgbClr val="FF0000"/>
              </a:buClr>
              <a:buFont typeface="Wingdings" panose="05000000000000000000" pitchFamily="2" charset="2"/>
              <a:buChar char="§"/>
            </a:pPr>
            <a:r>
              <a:rPr lang="en-US" altLang="zh-CN" sz="1900" b="1"/>
              <a:t>ITU-T SG2 Operational aspects &amp; TMN</a:t>
            </a:r>
          </a:p>
          <a:p>
            <a:pPr lvl="1">
              <a:lnSpc>
                <a:spcPct val="80000"/>
              </a:lnSpc>
              <a:spcBef>
                <a:spcPts val="300"/>
              </a:spcBef>
              <a:buClr>
                <a:srgbClr val="FF0000"/>
              </a:buClr>
            </a:pPr>
            <a:r>
              <a:rPr lang="en-US" altLang="en-US" sz="1500">
                <a:ea typeface="宋体" panose="02010600030101010101" pitchFamily="2" charset="-122"/>
              </a:rPr>
              <a:t>International Emergency Preference Scheme, ETS/TDR</a:t>
            </a:r>
          </a:p>
          <a:p>
            <a:pPr lvl="1">
              <a:lnSpc>
                <a:spcPct val="80000"/>
              </a:lnSpc>
              <a:spcBef>
                <a:spcPts val="300"/>
              </a:spcBef>
              <a:buClr>
                <a:srgbClr val="FF0000"/>
              </a:buClr>
            </a:pPr>
            <a:r>
              <a:rPr lang="en-US" altLang="zh-CN" sz="1500"/>
              <a:t>Disaster Relief Systems, Network Resilience and Recovery </a:t>
            </a:r>
          </a:p>
          <a:p>
            <a:pPr lvl="1">
              <a:lnSpc>
                <a:spcPct val="80000"/>
              </a:lnSpc>
              <a:spcBef>
                <a:spcPts val="300"/>
              </a:spcBef>
              <a:buClr>
                <a:srgbClr val="FF0000"/>
              </a:buClr>
            </a:pPr>
            <a:r>
              <a:rPr lang="en-US" altLang="en-US" sz="1500">
                <a:ea typeface="宋体" panose="02010600030101010101" pitchFamily="2" charset="-122"/>
              </a:rPr>
              <a:t>Network and service operations and maintenance procedures, E.408</a:t>
            </a:r>
          </a:p>
          <a:p>
            <a:pPr lvl="1">
              <a:lnSpc>
                <a:spcPct val="80000"/>
              </a:lnSpc>
              <a:spcBef>
                <a:spcPts val="300"/>
              </a:spcBef>
              <a:buClr>
                <a:srgbClr val="FF0000"/>
              </a:buClr>
            </a:pPr>
            <a:r>
              <a:rPr lang="en-US" altLang="en-US" sz="1500">
                <a:ea typeface="宋体" panose="02010600030101010101" pitchFamily="2" charset="-122"/>
              </a:rPr>
              <a:t>TMN security, TMN PKI, </a:t>
            </a:r>
          </a:p>
          <a:p>
            <a:pPr>
              <a:lnSpc>
                <a:spcPct val="80000"/>
              </a:lnSpc>
              <a:spcBef>
                <a:spcPts val="500"/>
              </a:spcBef>
              <a:buClr>
                <a:srgbClr val="FF0000"/>
              </a:buClr>
              <a:buFont typeface="Wingdings" panose="05000000000000000000" pitchFamily="2" charset="2"/>
              <a:buChar char="§"/>
            </a:pPr>
            <a:r>
              <a:rPr lang="en-US" altLang="zh-CN" sz="1900" b="1"/>
              <a:t>ITU-T SG5 Environment and climate change</a:t>
            </a:r>
          </a:p>
          <a:p>
            <a:pPr lvl="1">
              <a:lnSpc>
                <a:spcPct val="80000"/>
              </a:lnSpc>
              <a:spcBef>
                <a:spcPts val="300"/>
              </a:spcBef>
              <a:buClr>
                <a:srgbClr val="FF0000"/>
              </a:buClr>
            </a:pPr>
            <a:r>
              <a:rPr lang="en-US" altLang="zh-CN" sz="1500"/>
              <a:t>protection from lightning damage, from Electromagnetic Compatibility (EMC) issues and also the effects of High-Altitude Electromagnetic Pulse (HEMP) and High Power Electromagnetic (HPEM) attack and Intentional Electromagnetic Interference (IEMI)</a:t>
            </a:r>
          </a:p>
          <a:p>
            <a:pPr>
              <a:lnSpc>
                <a:spcPct val="80000"/>
              </a:lnSpc>
              <a:spcBef>
                <a:spcPts val="500"/>
              </a:spcBef>
              <a:buClr>
                <a:srgbClr val="FF0000"/>
              </a:buClr>
              <a:buFont typeface="Wingdings" panose="05000000000000000000" pitchFamily="2" charset="2"/>
              <a:buChar char="§"/>
            </a:pPr>
            <a:r>
              <a:rPr lang="en-US" altLang="zh-CN" sz="1900" b="1"/>
              <a:t>ITU-T SG9 I</a:t>
            </a:r>
            <a:r>
              <a:rPr lang="en-US" altLang="en-US" sz="1900" b="1"/>
              <a:t>ntegrated broadband cable and TV</a:t>
            </a:r>
          </a:p>
          <a:p>
            <a:pPr lvl="1">
              <a:lnSpc>
                <a:spcPct val="80000"/>
              </a:lnSpc>
              <a:spcBef>
                <a:spcPts val="300"/>
              </a:spcBef>
              <a:buClr>
                <a:srgbClr val="FF0000"/>
              </a:buClr>
            </a:pPr>
            <a:r>
              <a:rPr lang="en-US" altLang="en-US" sz="1500"/>
              <a:t>Conditional access, copy protection, HDLC privacy,</a:t>
            </a:r>
          </a:p>
          <a:p>
            <a:pPr lvl="1">
              <a:lnSpc>
                <a:spcPct val="80000"/>
              </a:lnSpc>
              <a:spcBef>
                <a:spcPts val="300"/>
              </a:spcBef>
              <a:buClr>
                <a:srgbClr val="FF0000"/>
              </a:buClr>
            </a:pPr>
            <a:r>
              <a:rPr lang="en-US" altLang="en-US" sz="1500"/>
              <a:t>DOCSIS privacy/security</a:t>
            </a:r>
          </a:p>
          <a:p>
            <a:pPr lvl="1">
              <a:lnSpc>
                <a:spcPct val="80000"/>
              </a:lnSpc>
              <a:spcBef>
                <a:spcPts val="300"/>
              </a:spcBef>
              <a:buClr>
                <a:srgbClr val="FF0000"/>
              </a:buClr>
            </a:pPr>
            <a:r>
              <a:rPr lang="en-US" altLang="en-US" sz="1500"/>
              <a:t>IPCablecom 2 (IMS w. security), MediaHomeNet security gateway, DRM, </a:t>
            </a:r>
          </a:p>
          <a:p>
            <a:pPr>
              <a:lnSpc>
                <a:spcPct val="80000"/>
              </a:lnSpc>
              <a:spcBef>
                <a:spcPts val="500"/>
              </a:spcBef>
              <a:buClr>
                <a:srgbClr val="FF0000"/>
              </a:buClr>
              <a:buFont typeface="Wingdings" panose="05000000000000000000" pitchFamily="2" charset="2"/>
              <a:buChar char="§"/>
            </a:pPr>
            <a:r>
              <a:rPr lang="en-US" altLang="zh-CN" sz="1900" b="1"/>
              <a:t>ITU-T SG11 Signaling Protocols and Testing</a:t>
            </a:r>
          </a:p>
          <a:p>
            <a:pPr lvl="1">
              <a:lnSpc>
                <a:spcPct val="80000"/>
              </a:lnSpc>
              <a:spcBef>
                <a:spcPts val="300"/>
              </a:spcBef>
              <a:buClr>
                <a:srgbClr val="FF0000"/>
              </a:buClr>
            </a:pPr>
            <a:r>
              <a:rPr lang="en-US" altLang="zh-CN" sz="1500"/>
              <a:t>EAP-AKA for NGN</a:t>
            </a:r>
          </a:p>
          <a:p>
            <a:pPr lvl="1">
              <a:lnSpc>
                <a:spcPct val="80000"/>
              </a:lnSpc>
              <a:spcBef>
                <a:spcPts val="300"/>
              </a:spcBef>
              <a:buClr>
                <a:srgbClr val="FF0000"/>
              </a:buClr>
            </a:pPr>
            <a:r>
              <a:rPr lang="en-GB" altLang="en-US" sz="1500"/>
              <a:t>methodology for security testing and test specification related to security testing</a:t>
            </a:r>
            <a:endParaRPr lang="en-US" altLang="zh-CN" sz="1500"/>
          </a:p>
          <a:p>
            <a:pPr>
              <a:lnSpc>
                <a:spcPct val="80000"/>
              </a:lnSpc>
              <a:spcBef>
                <a:spcPts val="500"/>
              </a:spcBef>
              <a:buClr>
                <a:srgbClr val="FF0000"/>
              </a:buClr>
              <a:buFont typeface="Wingdings" panose="05000000000000000000" pitchFamily="2" charset="2"/>
              <a:buChar char="§"/>
            </a:pPr>
            <a:r>
              <a:rPr lang="en-US" altLang="zh-CN" sz="1900" b="1"/>
              <a:t>ITU-T SG13 Future networks including cloud computing, mobile, NGN, SDN</a:t>
            </a:r>
          </a:p>
          <a:p>
            <a:pPr lvl="1">
              <a:lnSpc>
                <a:spcPct val="80000"/>
              </a:lnSpc>
              <a:spcBef>
                <a:spcPts val="300"/>
              </a:spcBef>
              <a:buClr>
                <a:srgbClr val="FF0000"/>
              </a:buClr>
            </a:pPr>
            <a:r>
              <a:rPr lang="en-US" altLang="zh-CN" sz="1500"/>
              <a:t>Security and identity management in evolving managed networks</a:t>
            </a:r>
          </a:p>
          <a:p>
            <a:pPr lvl="1">
              <a:lnSpc>
                <a:spcPct val="80000"/>
              </a:lnSpc>
              <a:spcBef>
                <a:spcPts val="300"/>
              </a:spcBef>
              <a:buClr>
                <a:srgbClr val="FF0000"/>
              </a:buClr>
            </a:pPr>
            <a:r>
              <a:rPr lang="en-US" altLang="zh-CN" sz="1500"/>
              <a:t>Deep packet inspection</a:t>
            </a:r>
          </a:p>
          <a:p>
            <a:pPr>
              <a:lnSpc>
                <a:spcPct val="80000"/>
              </a:lnSpc>
              <a:spcBef>
                <a:spcPts val="500"/>
              </a:spcBef>
              <a:buClr>
                <a:srgbClr val="FF0000"/>
              </a:buClr>
              <a:buFont typeface="Wingdings" panose="05000000000000000000" pitchFamily="2" charset="2"/>
              <a:buChar char="§"/>
            </a:pPr>
            <a:r>
              <a:rPr lang="en-US" altLang="zh-CN" sz="1900" b="1"/>
              <a:t>ITU-T SG15 Networks and infrastructures for transport, access and home</a:t>
            </a:r>
          </a:p>
          <a:p>
            <a:pPr lvl="1">
              <a:lnSpc>
                <a:spcPct val="80000"/>
              </a:lnSpc>
              <a:spcBef>
                <a:spcPts val="500"/>
              </a:spcBef>
              <a:buClr>
                <a:srgbClr val="FF0000"/>
              </a:buClr>
            </a:pPr>
            <a:r>
              <a:rPr lang="en-US" altLang="zh-CN" sz="1500"/>
              <a:t>Reliability, availability, Ethernet/MPLS protection switching</a:t>
            </a:r>
          </a:p>
          <a:p>
            <a:pPr>
              <a:lnSpc>
                <a:spcPct val="80000"/>
              </a:lnSpc>
              <a:spcBef>
                <a:spcPts val="500"/>
              </a:spcBef>
              <a:buClr>
                <a:srgbClr val="FF0000"/>
              </a:buClr>
              <a:buFont typeface="Wingdings" panose="05000000000000000000" pitchFamily="2" charset="2"/>
              <a:buChar char="§"/>
            </a:pPr>
            <a:r>
              <a:rPr lang="en-US" altLang="zh-CN" sz="1900" b="1"/>
              <a:t>ITU-T SG16 Multimedia</a:t>
            </a:r>
          </a:p>
          <a:p>
            <a:pPr lvl="1">
              <a:lnSpc>
                <a:spcPct val="80000"/>
              </a:lnSpc>
              <a:spcBef>
                <a:spcPts val="500"/>
              </a:spcBef>
              <a:buClr>
                <a:srgbClr val="FF0000"/>
              </a:buClr>
            </a:pPr>
            <a:r>
              <a:rPr lang="en-US" altLang="zh-CN" sz="1500"/>
              <a:t>Secure VoIP and multimedia security (H.233, H.234, H.235, H.323, JPEG2000)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260350"/>
            <a:ext cx="8229600" cy="720725"/>
          </a:xfrm>
        </p:spPr>
        <p:txBody>
          <a:bodyPr/>
          <a:lstStyle/>
          <a:p>
            <a:r>
              <a:rPr lang="en-GB" altLang="en-US" sz="2800" b="1" smtClean="0">
                <a:solidFill>
                  <a:srgbClr val="2932E9"/>
                </a:solidFill>
              </a:rPr>
              <a:t>Importance of telecommunication/ICT security standardization (4/4)</a:t>
            </a:r>
          </a:p>
        </p:txBody>
      </p:sp>
      <p:sp>
        <p:nvSpPr>
          <p:cNvPr id="19459" name="Content Placeholder 2"/>
          <p:cNvSpPr>
            <a:spLocks noGrp="1"/>
          </p:cNvSpPr>
          <p:nvPr>
            <p:ph idx="1"/>
          </p:nvPr>
        </p:nvSpPr>
        <p:spPr>
          <a:xfrm>
            <a:off x="381000" y="1052513"/>
            <a:ext cx="8534400" cy="5653087"/>
          </a:xfrm>
        </p:spPr>
        <p:txBody>
          <a:bodyPr/>
          <a:lstStyle/>
          <a:p>
            <a:pPr marL="365125" lvl="1" indent="-273050">
              <a:lnSpc>
                <a:spcPct val="90000"/>
              </a:lnSpc>
              <a:spcBef>
                <a:spcPts val="800"/>
              </a:spcBef>
              <a:buClr>
                <a:srgbClr val="FF0000"/>
              </a:buClr>
              <a:buFont typeface="Wingdings" panose="05000000000000000000" pitchFamily="2" charset="2"/>
              <a:buChar char="§"/>
            </a:pPr>
            <a:r>
              <a:rPr lang="en-US" altLang="en-US" sz="2400" smtClean="0"/>
              <a:t>For on-going credibility, we need performance measures that provide some indication of the effectiveness of our standards. In the past there has been too much focus on quantity (i.e. how many standards are produced) than on the quality and effectiveness of the work. </a:t>
            </a:r>
          </a:p>
          <a:p>
            <a:pPr marL="365125" lvl="1" indent="-273050">
              <a:lnSpc>
                <a:spcPct val="90000"/>
              </a:lnSpc>
              <a:spcBef>
                <a:spcPts val="800"/>
              </a:spcBef>
              <a:buClr>
                <a:srgbClr val="FF0000"/>
              </a:buClr>
              <a:buFont typeface="Wingdings" panose="05000000000000000000" pitchFamily="2" charset="2"/>
              <a:buChar char="§"/>
            </a:pPr>
            <a:r>
              <a:rPr lang="en-US" altLang="en-US" sz="2400" smtClean="0"/>
              <a:t>Going forward, we really need to know which standards are being used (and which are not being used), how widely they are used, and how effective they are.</a:t>
            </a:r>
          </a:p>
          <a:p>
            <a:pPr marL="365125" lvl="1" indent="-273050">
              <a:lnSpc>
                <a:spcPct val="90000"/>
              </a:lnSpc>
              <a:spcBef>
                <a:spcPts val="800"/>
              </a:spcBef>
              <a:buClr>
                <a:srgbClr val="FF0000"/>
              </a:buClr>
              <a:buFont typeface="Wingdings" panose="05000000000000000000" pitchFamily="2" charset="2"/>
              <a:buChar char="§"/>
            </a:pPr>
            <a:r>
              <a:rPr lang="en-US" altLang="en-US" sz="2400" smtClean="0"/>
              <a:t>This is not going to be easy to determine but it would do much more to the ITU-T’s credibility if it could demonstrate the value and effectiveness of standards that have been developed rather than simply saying “we produced </a:t>
            </a:r>
            <a:r>
              <a:rPr lang="en-US" altLang="en-US" sz="2400" i="1" smtClean="0"/>
              <a:t>x</a:t>
            </a:r>
            <a:r>
              <a:rPr lang="en-US" altLang="en-US" sz="2400" smtClean="0"/>
              <a:t> number of standards”.</a:t>
            </a:r>
          </a:p>
          <a:p>
            <a:pPr marL="365125" lvl="1" indent="-273050">
              <a:lnSpc>
                <a:spcPct val="90000"/>
              </a:lnSpc>
              <a:spcBef>
                <a:spcPts val="800"/>
              </a:spcBef>
              <a:buClr>
                <a:srgbClr val="FF0000"/>
              </a:buClr>
              <a:buFont typeface="Wingdings" panose="05000000000000000000" pitchFamily="2" charset="2"/>
              <a:buChar char="§"/>
            </a:pPr>
            <a:r>
              <a:rPr lang="en-US" altLang="en-US" sz="2400" smtClean="0"/>
              <a:t>The number of standards produced is irrelevant: what counts is the impact they have.</a:t>
            </a:r>
          </a:p>
          <a:p>
            <a:pPr marL="365125" lvl="1" indent="-273050">
              <a:lnSpc>
                <a:spcPct val="90000"/>
              </a:lnSpc>
              <a:spcBef>
                <a:spcPts val="800"/>
              </a:spcBef>
              <a:buClr>
                <a:srgbClr val="FF0000"/>
              </a:buClr>
              <a:buFont typeface="Wingdings" panose="05000000000000000000" pitchFamily="2" charset="2"/>
              <a:buChar char="§"/>
            </a:pPr>
            <a:endParaRPr lang="en-US" altLang="en-US" sz="2400" smtClean="0"/>
          </a:p>
        </p:txBody>
      </p:sp>
      <p:sp>
        <p:nvSpPr>
          <p:cNvPr id="19460"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9499E0A-DBF6-4CCC-8781-082A5BF3C9D5}" type="slidenum">
              <a:rPr lang="en-US" altLang="en-US" sz="1200" smtClean="0">
                <a:solidFill>
                  <a:srgbClr val="898989"/>
                </a:solidFill>
              </a:rPr>
              <a:pPr>
                <a:spcBef>
                  <a:spcPct val="0"/>
                </a:spcBef>
                <a:buFontTx/>
                <a:buNone/>
              </a:pPr>
              <a:t>6</a:t>
            </a:fld>
            <a:r>
              <a:rPr lang="en-US" altLang="en-US" sz="1200" dirty="0" smtClean="0">
                <a:solidFill>
                  <a:srgbClr val="898989"/>
                </a:solidFill>
              </a:rPr>
              <a:t>/94</a:t>
            </a:r>
            <a:endParaRPr lang="en-US" altLang="en-US" sz="1200" dirty="0" smtClean="0">
              <a:solidFill>
                <a:srgbClr val="898989"/>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p:cNvSpPr>
          <p:nvPr>
            <p:ph type="title" idx="4294967295"/>
          </p:nvPr>
        </p:nvSpPr>
        <p:spPr>
          <a:xfrm>
            <a:off x="468313" y="260350"/>
            <a:ext cx="8229600" cy="563563"/>
          </a:xfrm>
        </p:spPr>
        <p:txBody>
          <a:bodyPr/>
          <a:lstStyle/>
          <a:p>
            <a:r>
              <a:rPr lang="en-US" altLang="zh-CN" sz="2800" b="1" smtClean="0">
                <a:solidFill>
                  <a:srgbClr val="2932E9"/>
                </a:solidFill>
              </a:rPr>
              <a:t>Coordination with other bodies</a:t>
            </a:r>
          </a:p>
        </p:txBody>
      </p:sp>
      <p:pic>
        <p:nvPicPr>
          <p:cNvPr id="81923" name="Picture 6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9738" y="5345113"/>
            <a:ext cx="198120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24" name="Picture 6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8250" y="4667250"/>
            <a:ext cx="1187450"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25"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5463" y="2074863"/>
            <a:ext cx="21145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2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16850" y="4035425"/>
            <a:ext cx="1138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7" name="Picture 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4625" y="2754313"/>
            <a:ext cx="17145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1928" name="Picture 13" descr="etsi"/>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8438" y="4116388"/>
            <a:ext cx="1690687"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9"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25563" y="1573213"/>
            <a:ext cx="974725" cy="91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30" name="Picture 12" descr="3gpp"/>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203575" y="1196975"/>
            <a:ext cx="16557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31" name="Picture 14" descr="oma_logo"/>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0013" y="4943475"/>
            <a:ext cx="160972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32" name="Picture 18" descr="ietflogo2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14950" y="1087438"/>
            <a:ext cx="1655763"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33" name="Picture 2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816850" y="2513013"/>
            <a:ext cx="700088"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34" name="Picture 15" descr="iee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164388" y="2997200"/>
            <a:ext cx="1811337"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35" name="Picture 16" descr="logo"/>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276975" y="4594225"/>
            <a:ext cx="1190625"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36" name="Picture 8" descr="kantara_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3357563"/>
            <a:ext cx="1889125"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37" name="TextBox 25"/>
          <p:cNvSpPr txBox="1">
            <a:spLocks noChangeArrowheads="1"/>
          </p:cNvSpPr>
          <p:nvPr/>
        </p:nvSpPr>
        <p:spPr bwMode="auto">
          <a:xfrm>
            <a:off x="6732588" y="5157788"/>
            <a:ext cx="1223962"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a:latin typeface="Arial" panose="020B0604020202020204" pitchFamily="34" charset="0"/>
              </a:rPr>
              <a:t>ITU-D, ITU-R, xyz…</a:t>
            </a:r>
          </a:p>
        </p:txBody>
      </p:sp>
      <p:pic>
        <p:nvPicPr>
          <p:cNvPr id="81938"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254250" y="863600"/>
            <a:ext cx="94932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39" name="Picture 2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885113" y="5229225"/>
            <a:ext cx="973137"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Oval 45"/>
          <p:cNvSpPr/>
          <p:nvPr/>
        </p:nvSpPr>
        <p:spPr>
          <a:xfrm>
            <a:off x="2906713" y="2438400"/>
            <a:ext cx="3376612" cy="332105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endParaRPr lang="en-US" altLang="en-US" sz="1800" smtClean="0">
              <a:solidFill>
                <a:srgbClr val="FFFFFF"/>
              </a:solidFill>
              <a:cs typeface="Arial" panose="020B0604020202020204" pitchFamily="34" charset="0"/>
            </a:endParaRPr>
          </a:p>
        </p:txBody>
      </p:sp>
      <p:sp>
        <p:nvSpPr>
          <p:cNvPr id="81941" name="TextBox 2"/>
          <p:cNvSpPr txBox="1">
            <a:spLocks noChangeArrowheads="1"/>
          </p:cNvSpPr>
          <p:nvPr/>
        </p:nvSpPr>
        <p:spPr bwMode="auto">
          <a:xfrm>
            <a:off x="3170238" y="3884613"/>
            <a:ext cx="2952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b="1">
                <a:latin typeface="Arial" panose="020B0604020202020204" pitchFamily="34" charset="0"/>
              </a:rPr>
              <a:t>     Study Group 17</a:t>
            </a:r>
          </a:p>
        </p:txBody>
      </p:sp>
      <p:pic>
        <p:nvPicPr>
          <p:cNvPr id="81942" name="Picture 30" descr="http://www.iec.ch/pic_type_generic/logo.gif">
            <a:hlinkClick r:id="rId18"/>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50825" y="1447800"/>
            <a:ext cx="979488"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3" name="Picture 17" descr="200px-NIST_logo">
            <a:hlinkClick r:id="rId20"/>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524750" y="1196975"/>
            <a:ext cx="131445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4" name="Picture 16" descr="logo">
            <a:hlinkClick r:id="rId22"/>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325563" y="5973763"/>
            <a:ext cx="1598612"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5" name="Picture 15" descr="Organisation for Economic Co-operation and Development">
            <a:hlinkClick r:id="rId24"/>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059113" y="5989638"/>
            <a:ext cx="2373312"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6" name="Picture 61"/>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192338" y="2744788"/>
            <a:ext cx="638175" cy="919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7" name="Picture 63"/>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06375" y="863600"/>
            <a:ext cx="1376363"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8" name="Picture 64"/>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00013" y="5973763"/>
            <a:ext cx="1009650"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9" name="Picture 65"/>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976438" y="4314825"/>
            <a:ext cx="7239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0" name="Picture 66"/>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5600700" y="6080125"/>
            <a:ext cx="1866900"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51"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5D9AA2B-D86F-4D29-A5AE-FDC033483F17}" type="slidenum">
              <a:rPr lang="en-US" altLang="en-US" sz="1200" smtClean="0">
                <a:solidFill>
                  <a:srgbClr val="898989"/>
                </a:solidFill>
              </a:rPr>
              <a:pPr>
                <a:spcBef>
                  <a:spcPct val="0"/>
                </a:spcBef>
                <a:buFontTx/>
                <a:buNone/>
              </a:pPr>
              <a:t>60</a:t>
            </a:fld>
            <a:r>
              <a:rPr lang="en-US" altLang="en-US" sz="1200" dirty="0" smtClean="0">
                <a:solidFill>
                  <a:srgbClr val="898989"/>
                </a:solidFill>
              </a:rPr>
              <a:t>/94</a:t>
            </a:r>
            <a:endParaRPr lang="en-US" altLang="en-US" sz="1200" dirty="0" smtClean="0">
              <a:solidFill>
                <a:srgbClr val="898989"/>
              </a:solidFill>
            </a:endParaRPr>
          </a:p>
        </p:txBody>
      </p:sp>
      <p:pic>
        <p:nvPicPr>
          <p:cNvPr id="81952" name="Picture 1"/>
          <p:cNvPicPr>
            <a:picLocks noChangeAspect="1"/>
          </p:cNvPicPr>
          <p:nvPr/>
        </p:nvPicPr>
        <p:blipFill>
          <a:blip r:embed="rId31">
            <a:extLst>
              <a:ext uri="{28A0092B-C50C-407E-A947-70E740481C1C}">
                <a14:useLocalDpi xmlns:a14="http://schemas.microsoft.com/office/drawing/2010/main" val="0"/>
              </a:ext>
            </a:extLst>
          </a:blip>
          <a:srcRect/>
          <a:stretch>
            <a:fillRect/>
          </a:stretch>
        </p:blipFill>
        <p:spPr bwMode="auto">
          <a:xfrm>
            <a:off x="2466975" y="2036763"/>
            <a:ext cx="831850"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3" name="Picture 2"/>
          <p:cNvPicPr>
            <a:picLocks noChangeAspect="1"/>
          </p:cNvPicPr>
          <p:nvPr/>
        </p:nvPicPr>
        <p:blipFill>
          <a:blip r:embed="rId32">
            <a:extLst>
              <a:ext uri="{28A0092B-C50C-407E-A947-70E740481C1C}">
                <a14:useLocalDpi xmlns:a14="http://schemas.microsoft.com/office/drawing/2010/main" val="0"/>
              </a:ext>
            </a:extLst>
          </a:blip>
          <a:srcRect/>
          <a:stretch>
            <a:fillRect/>
          </a:stretch>
        </p:blipFill>
        <p:spPr bwMode="auto">
          <a:xfrm>
            <a:off x="3465513" y="2022475"/>
            <a:ext cx="1343025"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4" name="Picture 3"/>
          <p:cNvPicPr>
            <a:picLocks noChangeAspect="1"/>
          </p:cNvPicPr>
          <p:nvPr/>
        </p:nvPicPr>
        <p:blipFill>
          <a:blip r:embed="rId33">
            <a:extLst>
              <a:ext uri="{28A0092B-C50C-407E-A947-70E740481C1C}">
                <a14:useLocalDpi xmlns:a14="http://schemas.microsoft.com/office/drawing/2010/main" val="0"/>
              </a:ext>
            </a:extLst>
          </a:blip>
          <a:srcRect/>
          <a:stretch>
            <a:fillRect/>
          </a:stretch>
        </p:blipFill>
        <p:spPr bwMode="auto">
          <a:xfrm>
            <a:off x="5715000" y="5508625"/>
            <a:ext cx="849313"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5" name="Picture 4"/>
          <p:cNvPicPr>
            <a:picLocks noChangeAspect="1"/>
          </p:cNvPicPr>
          <p:nvPr/>
        </p:nvPicPr>
        <p:blipFill>
          <a:blip r:embed="rId34">
            <a:extLst>
              <a:ext uri="{28A0092B-C50C-407E-A947-70E740481C1C}">
                <a14:useLocalDpi xmlns:a14="http://schemas.microsoft.com/office/drawing/2010/main" val="0"/>
              </a:ext>
            </a:extLst>
          </a:blip>
          <a:srcRect/>
          <a:stretch>
            <a:fillRect/>
          </a:stretch>
        </p:blipFill>
        <p:spPr bwMode="auto">
          <a:xfrm>
            <a:off x="7265988" y="1785938"/>
            <a:ext cx="14747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6" name="Picture 5"/>
          <p:cNvPicPr>
            <a:picLocks noChangeAspect="1"/>
          </p:cNvPicPr>
          <p:nvPr/>
        </p:nvPicPr>
        <p:blipFill>
          <a:blip r:embed="rId35">
            <a:extLst>
              <a:ext uri="{28A0092B-C50C-407E-A947-70E740481C1C}">
                <a14:useLocalDpi xmlns:a14="http://schemas.microsoft.com/office/drawing/2010/main" val="0"/>
              </a:ext>
            </a:extLst>
          </a:blip>
          <a:srcRect/>
          <a:stretch>
            <a:fillRect/>
          </a:stretch>
        </p:blipFill>
        <p:spPr bwMode="auto">
          <a:xfrm>
            <a:off x="6481763" y="4048125"/>
            <a:ext cx="1335087"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a:xfrm>
            <a:off x="0" y="260350"/>
            <a:ext cx="9144000" cy="720725"/>
          </a:xfrm>
        </p:spPr>
        <p:txBody>
          <a:bodyPr/>
          <a:lstStyle/>
          <a:p>
            <a:r>
              <a:rPr lang="en-US" altLang="en-US" sz="2800" b="1" smtClean="0"/>
              <a:t>SG17 collaborative work with ISO/IEC JTC 1</a:t>
            </a:r>
          </a:p>
        </p:txBody>
      </p:sp>
      <p:graphicFrame>
        <p:nvGraphicFramePr>
          <p:cNvPr id="4" name="Content Placeholder 3"/>
          <p:cNvGraphicFramePr>
            <a:graphicFrameLocks noGrp="1"/>
          </p:cNvGraphicFramePr>
          <p:nvPr>
            <p:ph idx="1"/>
          </p:nvPr>
        </p:nvGraphicFramePr>
        <p:xfrm>
          <a:off x="519113" y="1692275"/>
          <a:ext cx="8229600" cy="3078161"/>
        </p:xfrm>
        <a:graphic>
          <a:graphicData uri="http://schemas.openxmlformats.org/drawingml/2006/table">
            <a:tbl>
              <a:tblPr firstRow="1" bandRow="1">
                <a:tableStyleId>{BC89EF96-8CEA-46FF-86C4-4CE0E7609802}</a:tableStyleId>
              </a:tblPr>
              <a:tblGrid>
                <a:gridCol w="1676400"/>
                <a:gridCol w="1752600"/>
                <a:gridCol w="4800600"/>
              </a:tblGrid>
              <a:tr h="387471">
                <a:tc>
                  <a:txBody>
                    <a:bodyPr/>
                    <a:lstStyle/>
                    <a:p>
                      <a:pPr algn="ctr"/>
                      <a:r>
                        <a:rPr lang="en-US" sz="1800" dirty="0" smtClean="0"/>
                        <a:t>JTC</a:t>
                      </a:r>
                      <a:r>
                        <a:rPr lang="en-US" sz="1800" baseline="0" dirty="0" smtClean="0"/>
                        <a:t> 1</a:t>
                      </a:r>
                      <a:endParaRPr lang="en-US" sz="1800" dirty="0"/>
                    </a:p>
                  </a:txBody>
                  <a:tcPr marT="45736" marB="45736"/>
                </a:tc>
                <a:tc>
                  <a:txBody>
                    <a:bodyPr/>
                    <a:lstStyle/>
                    <a:p>
                      <a:pPr algn="ctr"/>
                      <a:r>
                        <a:rPr lang="en-US" sz="1800" dirty="0" smtClean="0"/>
                        <a:t>SG 17 Question</a:t>
                      </a:r>
                      <a:endParaRPr lang="en-US" sz="1800" dirty="0"/>
                    </a:p>
                  </a:txBody>
                  <a:tcPr marT="45736" marB="45736"/>
                </a:tc>
                <a:tc>
                  <a:txBody>
                    <a:bodyPr/>
                    <a:lstStyle/>
                    <a:p>
                      <a:pPr algn="ctr"/>
                      <a:r>
                        <a:rPr lang="en-US" sz="1800" dirty="0" smtClean="0"/>
                        <a:t>Subject</a:t>
                      </a:r>
                      <a:endParaRPr lang="en-US" sz="1800" dirty="0"/>
                    </a:p>
                  </a:txBody>
                  <a:tcPr marT="45736" marB="45736"/>
                </a:tc>
              </a:tr>
              <a:tr h="387471">
                <a:tc>
                  <a:txBody>
                    <a:bodyPr/>
                    <a:lstStyle/>
                    <a:p>
                      <a:r>
                        <a:rPr lang="en-US" sz="1800" dirty="0" smtClean="0"/>
                        <a:t>SC 6/WG 7</a:t>
                      </a:r>
                      <a:endParaRPr lang="en-US" sz="1800" dirty="0"/>
                    </a:p>
                  </a:txBody>
                  <a:tcPr marT="45736" marB="45736"/>
                </a:tc>
                <a:tc>
                  <a:txBody>
                    <a:bodyPr/>
                    <a:lstStyle/>
                    <a:p>
                      <a:r>
                        <a:rPr lang="en-US" sz="1800" dirty="0" smtClean="0"/>
                        <a:t>Q6/17</a:t>
                      </a:r>
                      <a:endParaRPr lang="en-US" sz="1800" dirty="0"/>
                    </a:p>
                  </a:txBody>
                  <a:tcPr marT="45736" marB="45736"/>
                </a:tc>
                <a:tc>
                  <a:txBody>
                    <a:bodyPr/>
                    <a:lstStyle/>
                    <a:p>
                      <a:r>
                        <a:rPr lang="en-US" sz="1800" dirty="0" smtClean="0"/>
                        <a:t>Ubiquitous</a:t>
                      </a:r>
                      <a:r>
                        <a:rPr lang="en-US" sz="1800" baseline="0" dirty="0" smtClean="0"/>
                        <a:t> networking</a:t>
                      </a:r>
                      <a:endParaRPr lang="en-US" sz="1800" dirty="0"/>
                    </a:p>
                  </a:txBody>
                  <a:tcPr marT="45736" marB="45736"/>
                </a:tc>
              </a:tr>
              <a:tr h="387471">
                <a:tc>
                  <a:txBody>
                    <a:bodyPr/>
                    <a:lstStyle/>
                    <a:p>
                      <a:r>
                        <a:rPr lang="en-US" sz="1800" dirty="0" smtClean="0"/>
                        <a:t>SC</a:t>
                      </a:r>
                      <a:r>
                        <a:rPr lang="en-US" sz="1800" baseline="0" dirty="0" smtClean="0"/>
                        <a:t> 6/WG 10</a:t>
                      </a:r>
                      <a:endParaRPr lang="en-US" sz="1800" dirty="0"/>
                    </a:p>
                  </a:txBody>
                  <a:tcPr marT="45736" marB="45736"/>
                </a:tc>
                <a:tc>
                  <a:txBody>
                    <a:bodyPr/>
                    <a:lstStyle/>
                    <a:p>
                      <a:r>
                        <a:rPr lang="en-US" sz="1800" dirty="0" smtClean="0"/>
                        <a:t>Q11/17</a:t>
                      </a:r>
                      <a:endParaRPr lang="en-US" sz="1800" dirty="0"/>
                    </a:p>
                  </a:txBody>
                  <a:tcPr marT="45736" marB="45736"/>
                </a:tc>
                <a:tc>
                  <a:txBody>
                    <a:bodyPr/>
                    <a:lstStyle/>
                    <a:p>
                      <a:r>
                        <a:rPr lang="en-US" sz="1800" dirty="0" smtClean="0"/>
                        <a:t>Directory, ASN.1, OIDs, and Registration</a:t>
                      </a:r>
                      <a:endParaRPr lang="en-US" sz="1800" dirty="0"/>
                    </a:p>
                  </a:txBody>
                  <a:tcPr marT="45736" marB="45736"/>
                </a:tc>
              </a:tr>
              <a:tr h="387471">
                <a:tc>
                  <a:txBody>
                    <a:bodyPr/>
                    <a:lstStyle/>
                    <a:p>
                      <a:r>
                        <a:rPr lang="en-US" sz="1800" dirty="0" smtClean="0"/>
                        <a:t>SC 7/WG 19</a:t>
                      </a:r>
                      <a:endParaRPr lang="en-US" sz="1800" dirty="0"/>
                    </a:p>
                  </a:txBody>
                  <a:tcPr marT="45736" marB="45736"/>
                </a:tc>
                <a:tc>
                  <a:txBody>
                    <a:bodyPr/>
                    <a:lstStyle/>
                    <a:p>
                      <a:r>
                        <a:rPr lang="en-US" sz="1800" dirty="0" smtClean="0"/>
                        <a:t>Q11/17</a:t>
                      </a:r>
                      <a:endParaRPr lang="en-US" sz="1800" dirty="0"/>
                    </a:p>
                  </a:txBody>
                  <a:tcPr marT="45736" marB="45736"/>
                </a:tc>
                <a:tc>
                  <a:txBody>
                    <a:bodyPr/>
                    <a:lstStyle/>
                    <a:p>
                      <a:r>
                        <a:rPr lang="en-US" sz="1800" dirty="0" smtClean="0"/>
                        <a:t>Open Distributed Processing (ODP)</a:t>
                      </a:r>
                      <a:endParaRPr lang="en-US" sz="1800" dirty="0"/>
                    </a:p>
                  </a:txBody>
                  <a:tcPr marT="45736" marB="45736"/>
                </a:tc>
              </a:tr>
              <a:tr h="387471">
                <a:tc>
                  <a:txBody>
                    <a:bodyPr/>
                    <a:lstStyle/>
                    <a:p>
                      <a:r>
                        <a:rPr lang="en-US" sz="1800" dirty="0" smtClean="0"/>
                        <a:t>SC 27/WG 1</a:t>
                      </a:r>
                      <a:endParaRPr lang="en-US" sz="1800" dirty="0"/>
                    </a:p>
                  </a:txBody>
                  <a:tcPr marT="45736" marB="45736"/>
                </a:tc>
                <a:tc>
                  <a:txBody>
                    <a:bodyPr/>
                    <a:lstStyle/>
                    <a:p>
                      <a:r>
                        <a:rPr lang="en-US" sz="1800" dirty="0" smtClean="0"/>
                        <a:t>Q3/17</a:t>
                      </a:r>
                      <a:endParaRPr lang="en-US" sz="1800" dirty="0"/>
                    </a:p>
                  </a:txBody>
                  <a:tcPr marT="45736" marB="45736"/>
                </a:tc>
                <a:tc>
                  <a:txBody>
                    <a:bodyPr/>
                    <a:lstStyle/>
                    <a:p>
                      <a:r>
                        <a:rPr lang="en-US" sz="1800" dirty="0" smtClean="0"/>
                        <a:t>Information Security Management System (ISMS)</a:t>
                      </a:r>
                      <a:endParaRPr lang="en-US" sz="1800" dirty="0"/>
                    </a:p>
                  </a:txBody>
                  <a:tcPr marT="45736" marB="45736"/>
                </a:tc>
              </a:tr>
              <a:tr h="387471">
                <a:tc>
                  <a:txBody>
                    <a:bodyPr/>
                    <a:lstStyle/>
                    <a:p>
                      <a:r>
                        <a:rPr lang="en-US" sz="1800" dirty="0" smtClean="0"/>
                        <a:t>SC 27/WG 3</a:t>
                      </a:r>
                      <a:endParaRPr lang="en-US" sz="1800" dirty="0"/>
                    </a:p>
                  </a:txBody>
                  <a:tcPr marT="45736" marB="45736"/>
                </a:tc>
                <a:tc>
                  <a:txBody>
                    <a:bodyPr/>
                    <a:lstStyle/>
                    <a:p>
                      <a:r>
                        <a:rPr lang="en-US" sz="1800" dirty="0" smtClean="0"/>
                        <a:t>Q2/17</a:t>
                      </a:r>
                      <a:endParaRPr lang="en-US" sz="1800" dirty="0"/>
                    </a:p>
                  </a:txBody>
                  <a:tcPr marT="45736" marB="45736"/>
                </a:tc>
                <a:tc>
                  <a:txBody>
                    <a:bodyPr/>
                    <a:lstStyle/>
                    <a:p>
                      <a:r>
                        <a:rPr lang="en-US" sz="1800" dirty="0" smtClean="0"/>
                        <a:t>Security architecture</a:t>
                      </a:r>
                      <a:endParaRPr lang="en-US" sz="1800" dirty="0"/>
                    </a:p>
                  </a:txBody>
                  <a:tcPr marT="45736" marB="45736"/>
                </a:tc>
              </a:tr>
              <a:tr h="387471">
                <a:tc>
                  <a:txBody>
                    <a:bodyPr/>
                    <a:lstStyle/>
                    <a:p>
                      <a:r>
                        <a:rPr lang="en-US" sz="1800" dirty="0" smtClean="0"/>
                        <a:t>SC 27/WG 5</a:t>
                      </a:r>
                      <a:endParaRPr lang="en-US" sz="1800" dirty="0"/>
                    </a:p>
                  </a:txBody>
                  <a:tcPr marT="45736" marB="45736"/>
                </a:tc>
                <a:tc>
                  <a:txBody>
                    <a:bodyPr/>
                    <a:lstStyle/>
                    <a:p>
                      <a:r>
                        <a:rPr lang="en-US" sz="1800" dirty="0" smtClean="0"/>
                        <a:t>Q10/17</a:t>
                      </a:r>
                      <a:endParaRPr lang="en-US" sz="1800" dirty="0"/>
                    </a:p>
                  </a:txBody>
                  <a:tcPr marT="45736" marB="45736"/>
                </a:tc>
                <a:tc>
                  <a:txBody>
                    <a:bodyPr/>
                    <a:lstStyle/>
                    <a:p>
                      <a:r>
                        <a:rPr lang="en-US" sz="1800" dirty="0" smtClean="0"/>
                        <a:t>Identity Management (</a:t>
                      </a:r>
                      <a:r>
                        <a:rPr lang="en-US" sz="1800" dirty="0" err="1" smtClean="0"/>
                        <a:t>IdM</a:t>
                      </a:r>
                      <a:r>
                        <a:rPr lang="en-US" sz="1800" dirty="0" smtClean="0"/>
                        <a:t>)</a:t>
                      </a:r>
                      <a:endParaRPr lang="en-US" sz="1800" dirty="0"/>
                    </a:p>
                  </a:txBody>
                  <a:tcPr marT="45736" marB="45736"/>
                </a:tc>
              </a:tr>
              <a:tr h="365864">
                <a:tc>
                  <a:txBody>
                    <a:bodyPr/>
                    <a:lstStyle/>
                    <a:p>
                      <a:r>
                        <a:rPr lang="en-US" sz="1800" dirty="0" smtClean="0"/>
                        <a:t>SC 37</a:t>
                      </a:r>
                      <a:endParaRPr lang="en-US" sz="1800" dirty="0"/>
                    </a:p>
                  </a:txBody>
                  <a:tcPr marT="45736" marB="45736"/>
                </a:tc>
                <a:tc>
                  <a:txBody>
                    <a:bodyPr/>
                    <a:lstStyle/>
                    <a:p>
                      <a:r>
                        <a:rPr lang="en-US" sz="1800" dirty="0" smtClean="0"/>
                        <a:t>Q9/17</a:t>
                      </a:r>
                      <a:endParaRPr lang="en-US" sz="1800" dirty="0"/>
                    </a:p>
                  </a:txBody>
                  <a:tcPr marT="45736" marB="45736"/>
                </a:tc>
                <a:tc>
                  <a:txBody>
                    <a:bodyPr/>
                    <a:lstStyle/>
                    <a:p>
                      <a:r>
                        <a:rPr lang="en-US" sz="1800" dirty="0" err="1" smtClean="0"/>
                        <a:t>Telebiometrics</a:t>
                      </a:r>
                      <a:endParaRPr lang="en-US" sz="1800" dirty="0"/>
                    </a:p>
                  </a:txBody>
                  <a:tcPr marT="45736" marB="45736"/>
                </a:tc>
              </a:tr>
            </a:tbl>
          </a:graphicData>
        </a:graphic>
      </p:graphicFrame>
      <p:sp>
        <p:nvSpPr>
          <p:cNvPr id="82985" name="TextBox 4"/>
          <p:cNvSpPr txBox="1">
            <a:spLocks noChangeArrowheads="1"/>
          </p:cNvSpPr>
          <p:nvPr/>
        </p:nvSpPr>
        <p:spPr bwMode="auto">
          <a:xfrm>
            <a:off x="533400" y="5334000"/>
            <a:ext cx="82153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rPr>
              <a:t>Note – In addition to collaborative work, extensive communications and liaison relationships exist with the following JTC 1 SCs: 6, 7, 17, 22, 27, 31, 37 and 38 on a wide range of topics.  All SG17 Questions are involved.</a:t>
            </a:r>
          </a:p>
        </p:txBody>
      </p:sp>
      <p:sp>
        <p:nvSpPr>
          <p:cNvPr id="82986" name="TextBox 4"/>
          <p:cNvSpPr txBox="1">
            <a:spLocks noChangeArrowheads="1"/>
          </p:cNvSpPr>
          <p:nvPr/>
        </p:nvSpPr>
        <p:spPr bwMode="auto">
          <a:xfrm>
            <a:off x="533400" y="1125538"/>
            <a:ext cx="79994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rPr>
              <a:t>Existing relationships having collaborative (joint) projects:</a:t>
            </a:r>
          </a:p>
        </p:txBody>
      </p:sp>
      <p:sp>
        <p:nvSpPr>
          <p:cNvPr id="82987"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85077DF-23B5-40BC-9FF9-E11BC3D5C630}" type="slidenum">
              <a:rPr lang="en-US" altLang="en-US" sz="1200" smtClean="0">
                <a:solidFill>
                  <a:srgbClr val="898989"/>
                </a:solidFill>
              </a:rPr>
              <a:pPr>
                <a:spcBef>
                  <a:spcPct val="0"/>
                </a:spcBef>
                <a:buFontTx/>
                <a:buNone/>
              </a:pPr>
              <a:t>61</a:t>
            </a:fld>
            <a:r>
              <a:rPr lang="en-US" altLang="en-US" sz="1200" dirty="0" smtClean="0">
                <a:solidFill>
                  <a:srgbClr val="898989"/>
                </a:solidFill>
              </a:rPr>
              <a:t>/94</a:t>
            </a:r>
            <a:endParaRPr lang="en-US" altLang="en-US" sz="1200" dirty="0" smtClean="0">
              <a:solidFill>
                <a:srgbClr val="898989"/>
              </a:solidFil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a:xfrm>
            <a:off x="250825" y="228600"/>
            <a:ext cx="8642350" cy="608013"/>
          </a:xfrm>
        </p:spPr>
        <p:txBody>
          <a:bodyPr/>
          <a:lstStyle/>
          <a:p>
            <a:r>
              <a:rPr lang="en-US" altLang="en-US" sz="2800" b="1" smtClean="0"/>
              <a:t>SG17 collaborative work with ISO/IEC JTC 1 (cnt’d)</a:t>
            </a:r>
          </a:p>
        </p:txBody>
      </p:sp>
      <p:sp>
        <p:nvSpPr>
          <p:cNvPr id="83971" name="Content Placeholder 2"/>
          <p:cNvSpPr>
            <a:spLocks noGrp="1"/>
          </p:cNvSpPr>
          <p:nvPr>
            <p:ph idx="1"/>
          </p:nvPr>
        </p:nvSpPr>
        <p:spPr>
          <a:xfrm>
            <a:off x="250825" y="1052513"/>
            <a:ext cx="8755063" cy="5656262"/>
          </a:xfrm>
        </p:spPr>
        <p:txBody>
          <a:bodyPr/>
          <a:lstStyle/>
          <a:p>
            <a:pPr>
              <a:lnSpc>
                <a:spcPct val="80000"/>
              </a:lnSpc>
              <a:buClr>
                <a:srgbClr val="FF0000"/>
              </a:buClr>
              <a:buFont typeface="Wingdings" panose="05000000000000000000" pitchFamily="2" charset="2"/>
              <a:buChar char="§"/>
            </a:pPr>
            <a:r>
              <a:rPr lang="en-US" altLang="en-US" sz="2800" smtClean="0"/>
              <a:t>Guide for ITU-T and ISO/IEC JTC 1 Cooperation</a:t>
            </a:r>
          </a:p>
          <a:p>
            <a:pPr lvl="1">
              <a:lnSpc>
                <a:spcPct val="80000"/>
              </a:lnSpc>
              <a:buClr>
                <a:srgbClr val="FF0000"/>
              </a:buClr>
              <a:buFont typeface="Arial" panose="020B0604020202020204" pitchFamily="34" charset="0"/>
              <a:buChar char="•"/>
            </a:pPr>
            <a:r>
              <a:rPr lang="en-US" altLang="en-US" sz="2400" smtClean="0">
                <a:hlinkClick r:id="rId2"/>
              </a:rPr>
              <a:t>http://itu.int/rec/T-REC-A.23-201002-I!AnnA</a:t>
            </a:r>
            <a:endParaRPr lang="en-US" altLang="en-US" sz="2400" smtClean="0"/>
          </a:p>
          <a:p>
            <a:pPr>
              <a:lnSpc>
                <a:spcPts val="2600"/>
              </a:lnSpc>
              <a:buClr>
                <a:srgbClr val="FF0000"/>
              </a:buClr>
              <a:buFont typeface="Wingdings" panose="05000000000000000000" pitchFamily="2" charset="2"/>
              <a:buChar char="§"/>
            </a:pPr>
            <a:r>
              <a:rPr lang="en-US" altLang="en-US" sz="2800" smtClean="0"/>
              <a:t>Listing of common text and technically aligned Recommendations | International Standards</a:t>
            </a:r>
          </a:p>
          <a:p>
            <a:pPr lvl="1">
              <a:lnSpc>
                <a:spcPct val="80000"/>
              </a:lnSpc>
              <a:buClr>
                <a:srgbClr val="FF0000"/>
              </a:buClr>
              <a:buFont typeface="Arial" panose="020B0604020202020204" pitchFamily="34" charset="0"/>
              <a:buChar char="•"/>
            </a:pPr>
            <a:r>
              <a:rPr lang="en-US" altLang="en-US" sz="1200" smtClean="0">
                <a:hlinkClick r:id="rId3"/>
              </a:rPr>
              <a:t>http://www.itu.int/en/ITU-T/studygroups/2013-2016/17/Documents/reference-info/Common-and-aligned-Rec-ISO.docx</a:t>
            </a:r>
            <a:endParaRPr lang="en-US" altLang="en-US" sz="1200" smtClean="0"/>
          </a:p>
          <a:p>
            <a:pPr lvl="1">
              <a:lnSpc>
                <a:spcPct val="80000"/>
              </a:lnSpc>
              <a:buClr>
                <a:srgbClr val="FF0000"/>
              </a:buClr>
              <a:buFont typeface="Arial" panose="020B0604020202020204" pitchFamily="34" charset="0"/>
              <a:buChar char="•"/>
            </a:pPr>
            <a:r>
              <a:rPr lang="en-US" altLang="en-US" smtClean="0"/>
              <a:t>Mapping between ISO/IEC International Standards and ITU-T Recommendations</a:t>
            </a:r>
          </a:p>
          <a:p>
            <a:pPr lvl="1">
              <a:lnSpc>
                <a:spcPct val="80000"/>
              </a:lnSpc>
              <a:buClr>
                <a:srgbClr val="FF0000"/>
              </a:buClr>
              <a:buFont typeface="Arial" panose="020B0604020202020204" pitchFamily="34" charset="0"/>
              <a:buChar char="•"/>
            </a:pPr>
            <a:r>
              <a:rPr lang="en-US" altLang="en-US" sz="1200" smtClean="0">
                <a:hlinkClick r:id="rId4"/>
              </a:rPr>
              <a:t>http://www.itu.int/en/ITU-T/studygroups/2013-2016/17/Documents/reference-info/ISO-Rec-mapping-01-15.docx</a:t>
            </a:r>
            <a:endParaRPr lang="en-US" altLang="en-US" sz="1200" smtClean="0"/>
          </a:p>
          <a:p>
            <a:pPr>
              <a:lnSpc>
                <a:spcPts val="2600"/>
              </a:lnSpc>
              <a:buClr>
                <a:srgbClr val="FF0000"/>
              </a:buClr>
              <a:buFont typeface="Wingdings" panose="05000000000000000000" pitchFamily="2" charset="2"/>
              <a:buChar char="§"/>
            </a:pPr>
            <a:r>
              <a:rPr lang="en-US" altLang="en-US" sz="2800" smtClean="0"/>
              <a:t>Relationships of SG17 Questions with JTC 1 SCs</a:t>
            </a:r>
            <a:br>
              <a:rPr lang="en-US" altLang="en-US" sz="2800" smtClean="0"/>
            </a:br>
            <a:r>
              <a:rPr lang="en-US" altLang="en-US" sz="2800" smtClean="0"/>
              <a:t>that categorizes the nature of relationships as:</a:t>
            </a:r>
          </a:p>
          <a:p>
            <a:pPr lvl="1">
              <a:lnSpc>
                <a:spcPts val="2000"/>
              </a:lnSpc>
              <a:buClr>
                <a:srgbClr val="FF0000"/>
              </a:buClr>
            </a:pPr>
            <a:r>
              <a:rPr lang="en-US" altLang="en-US" smtClean="0"/>
              <a:t>joint work (e.g., common texts or twin texts)</a:t>
            </a:r>
          </a:p>
          <a:p>
            <a:pPr lvl="1">
              <a:lnSpc>
                <a:spcPts val="2000"/>
              </a:lnSpc>
              <a:buClr>
                <a:srgbClr val="FF0000"/>
              </a:buClr>
            </a:pPr>
            <a:r>
              <a:rPr lang="en-US" altLang="en-US" smtClean="0"/>
              <a:t>technical collaboration by liaison mechanism</a:t>
            </a:r>
          </a:p>
          <a:p>
            <a:pPr lvl="1">
              <a:lnSpc>
                <a:spcPts val="2000"/>
              </a:lnSpc>
              <a:buClr>
                <a:srgbClr val="FF0000"/>
              </a:buClr>
            </a:pPr>
            <a:r>
              <a:rPr lang="en-US" altLang="en-US" smtClean="0"/>
              <a:t>informational liaison</a:t>
            </a:r>
          </a:p>
          <a:p>
            <a:pPr lvl="1">
              <a:lnSpc>
                <a:spcPts val="2400"/>
              </a:lnSpc>
              <a:buClr>
                <a:srgbClr val="FF0000"/>
              </a:buClr>
              <a:buFont typeface="Arial" panose="020B0604020202020204" pitchFamily="34" charset="0"/>
              <a:buChar char="•"/>
            </a:pPr>
            <a:r>
              <a:rPr lang="en-US" altLang="en-US" sz="2000" smtClean="0">
                <a:hlinkClick r:id="rId5"/>
              </a:rPr>
              <a:t>http://itu.int/en/ITU-T/studygroups/com17/Pages/relationships.aspx</a:t>
            </a:r>
            <a:endParaRPr lang="en-US" altLang="en-US" sz="2000" smtClean="0"/>
          </a:p>
        </p:txBody>
      </p:sp>
      <p:sp>
        <p:nvSpPr>
          <p:cNvPr id="83972"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9D0F1D9-C523-40EB-AD16-F90AEACF67E2}" type="slidenum">
              <a:rPr lang="en-US" altLang="en-US" sz="1200" smtClean="0">
                <a:solidFill>
                  <a:srgbClr val="898989"/>
                </a:solidFill>
              </a:rPr>
              <a:pPr>
                <a:spcBef>
                  <a:spcPct val="0"/>
                </a:spcBef>
                <a:buFontTx/>
                <a:buNone/>
              </a:pPr>
              <a:t>62</a:t>
            </a:fld>
            <a:r>
              <a:rPr lang="en-US" altLang="en-US" sz="1200" dirty="0" smtClean="0">
                <a:solidFill>
                  <a:srgbClr val="898989"/>
                </a:solidFill>
              </a:rPr>
              <a:t>/94</a:t>
            </a:r>
            <a:endParaRPr lang="en-US" altLang="en-US" sz="1200" dirty="0" smtClean="0">
              <a:solidFill>
                <a:srgbClr val="898989"/>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Content Placeholder 2"/>
          <p:cNvSpPr>
            <a:spLocks noGrp="1"/>
          </p:cNvSpPr>
          <p:nvPr>
            <p:ph idx="1"/>
          </p:nvPr>
        </p:nvSpPr>
        <p:spPr>
          <a:xfrm>
            <a:off x="457200" y="549275"/>
            <a:ext cx="8458200" cy="6119813"/>
          </a:xfrm>
        </p:spPr>
        <p:txBody>
          <a:bodyPr/>
          <a:lstStyle/>
          <a:p>
            <a:pPr>
              <a:buClr>
                <a:srgbClr val="FF0000"/>
              </a:buClr>
              <a:buFont typeface="Wingdings" pitchFamily="2" charset="2"/>
              <a:buChar char="§"/>
              <a:defRPr/>
            </a:pPr>
            <a:r>
              <a:rPr lang="en-GB" altLang="en-US" sz="3000" dirty="0" smtClean="0"/>
              <a:t>Importance of telecommunication/ICT security standardization</a:t>
            </a:r>
          </a:p>
          <a:p>
            <a:pPr>
              <a:buClr>
                <a:srgbClr val="FF0000"/>
              </a:buClr>
              <a:buFont typeface="Wingdings" pitchFamily="2" charset="2"/>
              <a:buChar char="§"/>
              <a:defRPr/>
            </a:pPr>
            <a:r>
              <a:rPr lang="en-GB" altLang="en-US" sz="3000" dirty="0" smtClean="0"/>
              <a:t>ITU Plenipotentiary Conference (PP-14) </a:t>
            </a:r>
            <a:r>
              <a:rPr lang="en-US" altLang="en-US" sz="3000" dirty="0" smtClean="0"/>
              <a:t>actions on telecommunication/ICT security</a:t>
            </a:r>
          </a:p>
          <a:p>
            <a:pPr>
              <a:buClr>
                <a:srgbClr val="FF0000"/>
              </a:buClr>
              <a:buFont typeface="Wingdings" pitchFamily="2" charset="2"/>
              <a:buChar char="§"/>
              <a:defRPr/>
            </a:pPr>
            <a:r>
              <a:rPr lang="en-US" altLang="en-US" sz="3000" dirty="0" smtClean="0"/>
              <a:t>World Telecommunications Standardization Assembly (WTSA-12) mandate for Study Group 17</a:t>
            </a:r>
          </a:p>
          <a:p>
            <a:pPr>
              <a:buClr>
                <a:srgbClr val="FF0000"/>
              </a:buClr>
              <a:buFont typeface="Wingdings" pitchFamily="2" charset="2"/>
              <a:buChar char="§"/>
              <a:defRPr/>
            </a:pPr>
            <a:r>
              <a:rPr lang="en-US" altLang="en-US" sz="2800" dirty="0" smtClean="0"/>
              <a:t>Study Group 17 overview</a:t>
            </a:r>
          </a:p>
          <a:p>
            <a:pPr lvl="1">
              <a:buClr>
                <a:srgbClr val="FF0000"/>
              </a:buClr>
              <a:buFont typeface="Wingdings" pitchFamily="2" charset="2"/>
              <a:buChar char="§"/>
              <a:defRPr/>
            </a:pPr>
            <a:r>
              <a:rPr lang="en-US" altLang="en-US" dirty="0" smtClean="0"/>
              <a:t>SG17 current activities</a:t>
            </a:r>
          </a:p>
          <a:p>
            <a:pPr>
              <a:buClr>
                <a:srgbClr val="FF0000"/>
              </a:buClr>
              <a:buFont typeface="Wingdings" pitchFamily="2" charset="2"/>
              <a:buChar char="§"/>
              <a:defRPr/>
            </a:pPr>
            <a:r>
              <a:rPr lang="en-US" altLang="en-US" sz="3000" dirty="0" smtClean="0"/>
              <a:t>Security Coordination</a:t>
            </a:r>
          </a:p>
          <a:p>
            <a:pPr>
              <a:buClr>
                <a:srgbClr val="FF0000"/>
              </a:buClr>
              <a:buFont typeface="Wingdings" pitchFamily="2" charset="2"/>
              <a:buChar char="§"/>
              <a:defRPr/>
            </a:pPr>
            <a:r>
              <a:rPr lang="en-US" altLang="en-US" sz="3000" b="1" dirty="0" smtClean="0">
                <a:solidFill>
                  <a:srgbClr val="FF0000"/>
                </a:solidFill>
              </a:rPr>
              <a:t>Future meetings</a:t>
            </a:r>
          </a:p>
          <a:p>
            <a:pPr>
              <a:buClr>
                <a:srgbClr val="FF0000"/>
              </a:buClr>
              <a:buFont typeface="Wingdings" pitchFamily="2" charset="2"/>
              <a:buChar char="§"/>
              <a:defRPr/>
            </a:pPr>
            <a:r>
              <a:rPr lang="en-US" altLang="en-US" sz="3000" dirty="0" smtClean="0"/>
              <a:t>Useful references</a:t>
            </a:r>
          </a:p>
          <a:p>
            <a:pPr marL="342900" lvl="1" indent="-342900">
              <a:buClr>
                <a:srgbClr val="FF0000"/>
              </a:buClr>
              <a:buFont typeface="Wingdings" pitchFamily="2" charset="2"/>
              <a:buChar char="§"/>
              <a:defRPr/>
            </a:pPr>
            <a:r>
              <a:rPr lang="en-US" altLang="en-US" dirty="0" smtClean="0"/>
              <a:t>Backup – SG17 Security Recommendations</a:t>
            </a:r>
          </a:p>
        </p:txBody>
      </p:sp>
      <p:sp>
        <p:nvSpPr>
          <p:cNvPr id="84995"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EB97543-49D7-4ACB-8507-A2041A18FF31}" type="slidenum">
              <a:rPr lang="en-US" altLang="en-US" sz="1200" smtClean="0">
                <a:solidFill>
                  <a:srgbClr val="898989"/>
                </a:solidFill>
              </a:rPr>
              <a:pPr>
                <a:spcBef>
                  <a:spcPct val="0"/>
                </a:spcBef>
                <a:buFontTx/>
                <a:buNone/>
              </a:pPr>
              <a:t>63</a:t>
            </a:fld>
            <a:r>
              <a:rPr lang="en-US" altLang="en-US" sz="1200" dirty="0" smtClean="0">
                <a:solidFill>
                  <a:srgbClr val="898989"/>
                </a:solidFill>
              </a:rPr>
              <a:t>/94</a:t>
            </a:r>
            <a:endParaRPr lang="en-US" altLang="en-US" sz="1200" dirty="0" smtClean="0">
              <a:solidFill>
                <a:srgbClr val="898989"/>
              </a:solidFill>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lstStyle/>
          <a:p>
            <a:r>
              <a:rPr lang="en-US" altLang="en-US" sz="2800" b="1" smtClean="0"/>
              <a:t>Study Group 17 Meetings</a:t>
            </a:r>
          </a:p>
        </p:txBody>
      </p:sp>
      <p:sp>
        <p:nvSpPr>
          <p:cNvPr id="86019" name="Content Placeholder 2"/>
          <p:cNvSpPr>
            <a:spLocks noGrp="1"/>
          </p:cNvSpPr>
          <p:nvPr>
            <p:ph idx="1"/>
          </p:nvPr>
        </p:nvSpPr>
        <p:spPr>
          <a:xfrm>
            <a:off x="457200" y="1196975"/>
            <a:ext cx="8435975" cy="5400675"/>
          </a:xfrm>
        </p:spPr>
        <p:txBody>
          <a:bodyPr/>
          <a:lstStyle/>
          <a:p>
            <a:pPr marL="0" indent="0" hangingPunct="1">
              <a:buClr>
                <a:srgbClr val="FF0000"/>
              </a:buClr>
              <a:buFont typeface="Arial" panose="020B0604020202020204" pitchFamily="34" charset="0"/>
              <a:buNone/>
            </a:pPr>
            <a:r>
              <a:rPr lang="en-US" altLang="en-US" sz="2800" dirty="0" smtClean="0"/>
              <a:t>For 2015, </a:t>
            </a:r>
            <a:r>
              <a:rPr lang="en-US" altLang="en-US" sz="2800" dirty="0" smtClean="0"/>
              <a:t>two Study </a:t>
            </a:r>
            <a:r>
              <a:rPr lang="en-US" altLang="en-US" sz="2800" dirty="0" smtClean="0"/>
              <a:t>Group 17 meetings have been scheduled for:</a:t>
            </a:r>
          </a:p>
          <a:p>
            <a:pPr marL="0" indent="0">
              <a:buClr>
                <a:srgbClr val="FF0000"/>
              </a:buClr>
              <a:buFont typeface="Wingdings" panose="05000000000000000000" pitchFamily="2" charset="2"/>
              <a:buChar char="§"/>
            </a:pPr>
            <a:r>
              <a:rPr lang="en-GB" altLang="en-US" sz="2400" dirty="0" smtClean="0"/>
              <a:t> 8 – 17 April 2015 </a:t>
            </a:r>
            <a:r>
              <a:rPr lang="en-US" altLang="en-US" sz="2400" dirty="0" smtClean="0"/>
              <a:t>(8 days), Geneva, Switzerland</a:t>
            </a:r>
            <a:br>
              <a:rPr lang="en-US" altLang="en-US" sz="2400" dirty="0" smtClean="0"/>
            </a:br>
            <a:endParaRPr lang="en-GB" altLang="en-US" sz="2400" dirty="0" smtClean="0"/>
          </a:p>
          <a:p>
            <a:pPr marL="0" indent="0">
              <a:buClr>
                <a:srgbClr val="FF0000"/>
              </a:buClr>
              <a:buFont typeface="Wingdings" panose="05000000000000000000" pitchFamily="2" charset="2"/>
              <a:buChar char="§"/>
            </a:pPr>
            <a:r>
              <a:rPr lang="en-GB" altLang="en-US" sz="2400" dirty="0" smtClean="0"/>
              <a:t> 16 – 25 September 2015 </a:t>
            </a:r>
            <a:r>
              <a:rPr lang="en-US" altLang="en-US" sz="2400" dirty="0" smtClean="0"/>
              <a:t>(8 days), Geneva, Switzerland (tbc</a:t>
            </a:r>
            <a:r>
              <a:rPr lang="en-US" altLang="en-US" sz="2400" dirty="0" smtClean="0"/>
              <a:t>)</a:t>
            </a:r>
          </a:p>
          <a:p>
            <a:pPr marL="0" indent="0">
              <a:buClr>
                <a:srgbClr val="FF0000"/>
              </a:buClr>
              <a:buFont typeface="Wingdings" panose="05000000000000000000" pitchFamily="2" charset="2"/>
              <a:buChar char="§"/>
            </a:pPr>
            <a:endParaRPr lang="en-US" altLang="en-US" sz="2400" dirty="0"/>
          </a:p>
          <a:p>
            <a:pPr marL="0" indent="0">
              <a:buClr>
                <a:srgbClr val="FF0000"/>
              </a:buClr>
              <a:buNone/>
            </a:pPr>
            <a:r>
              <a:rPr lang="en-US" altLang="en-US" sz="2800" dirty="0"/>
              <a:t>For 2016, two Study Group 17 meetings have been scheduled for:</a:t>
            </a:r>
          </a:p>
          <a:p>
            <a:pPr marL="0" indent="0" eaLnBrk="1" hangingPunct="1">
              <a:spcBef>
                <a:spcPts val="500"/>
              </a:spcBef>
              <a:buClr>
                <a:srgbClr val="FF0000"/>
              </a:buClr>
              <a:buFont typeface="Wingdings" panose="05000000000000000000" pitchFamily="2" charset="2"/>
              <a:buChar char="§"/>
            </a:pPr>
            <a:r>
              <a:rPr lang="en-US" altLang="en-US" sz="2400" dirty="0" smtClean="0"/>
              <a:t> 14 – 23 March 2016, Geneva, Switzerland (tbc)</a:t>
            </a:r>
          </a:p>
          <a:p>
            <a:pPr marL="0" indent="0" eaLnBrk="1" hangingPunct="1">
              <a:spcBef>
                <a:spcPts val="500"/>
              </a:spcBef>
              <a:buClr>
                <a:srgbClr val="FF0000"/>
              </a:buClr>
              <a:buFont typeface="Wingdings" panose="05000000000000000000" pitchFamily="2" charset="2"/>
              <a:buChar char="§"/>
            </a:pPr>
            <a:endParaRPr lang="en-US" altLang="en-US" sz="2400" dirty="0" smtClean="0"/>
          </a:p>
          <a:p>
            <a:pPr marL="0" indent="0" eaLnBrk="1" hangingPunct="1">
              <a:spcBef>
                <a:spcPts val="500"/>
              </a:spcBef>
              <a:buClr>
                <a:srgbClr val="FF0000"/>
              </a:buClr>
              <a:buFont typeface="Wingdings" panose="05000000000000000000" pitchFamily="2" charset="2"/>
              <a:buChar char="§"/>
            </a:pPr>
            <a:r>
              <a:rPr lang="en-US" altLang="en-US" sz="2400" dirty="0" smtClean="0"/>
              <a:t> 31 August – 9 September 2016, Geneva, Switzerland (tbc).</a:t>
            </a:r>
            <a:r>
              <a:rPr lang="en-US" altLang="en-US" sz="2400" dirty="0" smtClean="0"/>
              <a:t/>
            </a:r>
            <a:br>
              <a:rPr lang="en-US" altLang="en-US" sz="2400" dirty="0" smtClean="0"/>
            </a:br>
            <a:endParaRPr lang="en-GB" altLang="en-US" sz="2400" dirty="0" smtClean="0"/>
          </a:p>
          <a:p>
            <a:pPr marL="0" indent="0">
              <a:buClr>
                <a:srgbClr val="FF0000"/>
              </a:buClr>
              <a:buFont typeface="Wingdings" panose="05000000000000000000" pitchFamily="2" charset="2"/>
              <a:buChar char="§"/>
            </a:pPr>
            <a:endParaRPr lang="en-US" altLang="en-US" sz="2400" dirty="0" smtClean="0"/>
          </a:p>
          <a:p>
            <a:pPr marL="0" indent="0" hangingPunct="1">
              <a:buClr>
                <a:srgbClr val="FF0000"/>
              </a:buClr>
              <a:buFont typeface="Wingdings" panose="05000000000000000000" pitchFamily="2" charset="2"/>
              <a:buChar char="§"/>
            </a:pPr>
            <a:endParaRPr lang="en-US" altLang="en-US" sz="2800" dirty="0" smtClean="0"/>
          </a:p>
          <a:p>
            <a:pPr marL="0" indent="0" hangingPunct="1">
              <a:buClr>
                <a:srgbClr val="FF0000"/>
              </a:buClr>
              <a:buFont typeface="Wingdings" panose="05000000000000000000" pitchFamily="2" charset="2"/>
              <a:buChar char="§"/>
            </a:pPr>
            <a:endParaRPr lang="en-US" altLang="en-US" sz="2800" dirty="0" smtClean="0"/>
          </a:p>
        </p:txBody>
      </p:sp>
      <p:sp>
        <p:nvSpPr>
          <p:cNvPr id="86020"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0F25C83-9DEE-4A25-A54C-681E0B05C51F}" type="slidenum">
              <a:rPr lang="en-US" altLang="en-US" sz="1200" smtClean="0">
                <a:solidFill>
                  <a:srgbClr val="898989"/>
                </a:solidFill>
              </a:rPr>
              <a:pPr>
                <a:spcBef>
                  <a:spcPct val="0"/>
                </a:spcBef>
                <a:buFontTx/>
                <a:buNone/>
              </a:pPr>
              <a:t>64</a:t>
            </a:fld>
            <a:r>
              <a:rPr lang="en-US" altLang="en-US" sz="1200" dirty="0" smtClean="0">
                <a:solidFill>
                  <a:srgbClr val="898989"/>
                </a:solidFill>
              </a:rPr>
              <a:t>/94</a:t>
            </a:r>
            <a:endParaRPr lang="en-US" altLang="en-US" sz="1200" dirty="0" smtClean="0">
              <a:solidFill>
                <a:srgbClr val="898989"/>
              </a:solidFill>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p:txBody>
          <a:bodyPr/>
          <a:lstStyle/>
          <a:p>
            <a:r>
              <a:rPr lang="en-US" altLang="en-US" sz="2800" b="1" smtClean="0"/>
              <a:t>ICT Discovery Museum</a:t>
            </a:r>
          </a:p>
        </p:txBody>
      </p:sp>
      <p:sp>
        <p:nvSpPr>
          <p:cNvPr id="87043" name="Content Placeholder 2"/>
          <p:cNvSpPr>
            <a:spLocks noGrp="1"/>
          </p:cNvSpPr>
          <p:nvPr>
            <p:ph idx="1"/>
          </p:nvPr>
        </p:nvSpPr>
        <p:spPr>
          <a:xfrm>
            <a:off x="341313" y="1863725"/>
            <a:ext cx="8686800" cy="4400550"/>
          </a:xfrm>
        </p:spPr>
        <p:txBody>
          <a:bodyPr/>
          <a:lstStyle/>
          <a:p>
            <a:pPr marL="457200" indent="-457200"/>
            <a:r>
              <a:rPr lang="en-US" altLang="en-US" sz="2400" smtClean="0"/>
              <a:t>Located at ITU HQs, 2</a:t>
            </a:r>
            <a:r>
              <a:rPr lang="en-US" altLang="en-US" sz="2400" baseline="30000" smtClean="0"/>
              <a:t>nd</a:t>
            </a:r>
            <a:r>
              <a:rPr lang="en-US" altLang="en-US" sz="2400" smtClean="0"/>
              <a:t> floor Montbrillant building</a:t>
            </a:r>
          </a:p>
          <a:p>
            <a:pPr marL="457200" indent="-457200"/>
            <a:endParaRPr lang="en-US" altLang="en-US" sz="1600" smtClean="0"/>
          </a:p>
          <a:p>
            <a:pPr marL="457200" indent="-457200"/>
            <a:r>
              <a:rPr lang="en-US" altLang="en-US" sz="2400" smtClean="0"/>
              <a:t>Showcases the evolution of ICTs through the ages with interactive exhibitions and educational  programmes</a:t>
            </a:r>
          </a:p>
          <a:p>
            <a:pPr marL="457200" indent="-457200"/>
            <a:endParaRPr lang="en-US" altLang="en-US" sz="1600" smtClean="0"/>
          </a:p>
          <a:p>
            <a:pPr marL="457200" indent="-457200"/>
            <a:r>
              <a:rPr lang="en-US" altLang="en-US" sz="2400" smtClean="0"/>
              <a:t>Free guided tours available in all 6 UN languages (to be reserved in advance)</a:t>
            </a:r>
          </a:p>
          <a:p>
            <a:pPr marL="457200" indent="-457200"/>
            <a:endParaRPr lang="en-US" altLang="en-US" sz="1600" smtClean="0"/>
          </a:p>
          <a:p>
            <a:pPr marL="457200" indent="-457200"/>
            <a:r>
              <a:rPr lang="en-US" altLang="en-US" sz="2400" smtClean="0"/>
              <a:t>Open Monday to Friday, 10:00 to 17:00 </a:t>
            </a:r>
            <a:endParaRPr lang="en-US" altLang="en-US" sz="1600" smtClean="0"/>
          </a:p>
          <a:p>
            <a:pPr marL="457200" indent="-457200"/>
            <a:endParaRPr lang="en-US" altLang="en-US" sz="1600" smtClean="0">
              <a:hlinkClick r:id="rId2"/>
            </a:endParaRPr>
          </a:p>
          <a:p>
            <a:pPr marL="457200" indent="-457200"/>
            <a:r>
              <a:rPr lang="en-US" altLang="en-US" sz="2400" smtClean="0">
                <a:hlinkClick r:id="rId2"/>
              </a:rPr>
              <a:t>info@ictdiscovery.org</a:t>
            </a:r>
            <a:r>
              <a:rPr lang="en-US" altLang="en-US" sz="2400" smtClean="0"/>
              <a:t> +41 22 730 6155 </a:t>
            </a:r>
          </a:p>
          <a:p>
            <a:pPr marL="457200" indent="-457200"/>
            <a:endParaRPr lang="en-US" altLang="en-US" sz="2400" smtClean="0"/>
          </a:p>
          <a:p>
            <a:pPr marL="457200" indent="-457200"/>
            <a:endParaRPr lang="en-US" altLang="en-US" sz="2400" smtClean="0"/>
          </a:p>
          <a:p>
            <a:pPr marL="457200" indent="-457200"/>
            <a:endParaRPr lang="en-US" altLang="en-US" sz="2400" smtClean="0"/>
          </a:p>
          <a:p>
            <a:pPr marL="457200" indent="-457200"/>
            <a:endParaRPr lang="en-US" altLang="en-US" sz="2400" smtClean="0"/>
          </a:p>
          <a:p>
            <a:pPr marL="457200" indent="-457200"/>
            <a:endParaRPr lang="en-US" altLang="en-US" sz="2400" smtClean="0"/>
          </a:p>
          <a:p>
            <a:pPr marL="457200" indent="-457200"/>
            <a:endParaRPr lang="en-US" altLang="en-US" smtClean="0"/>
          </a:p>
        </p:txBody>
      </p:sp>
      <p:sp>
        <p:nvSpPr>
          <p:cNvPr id="87044"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54D5E3F-7937-4C02-8C12-92735C516B73}" type="slidenum">
              <a:rPr lang="en-US" altLang="en-US" sz="1200" smtClean="0">
                <a:solidFill>
                  <a:srgbClr val="898989"/>
                </a:solidFill>
              </a:rPr>
              <a:pPr>
                <a:spcBef>
                  <a:spcPct val="0"/>
                </a:spcBef>
                <a:buFontTx/>
                <a:buNone/>
              </a:pPr>
              <a:t>65</a:t>
            </a:fld>
            <a:r>
              <a:rPr lang="en-US" altLang="en-US" sz="1200" dirty="0" smtClean="0">
                <a:solidFill>
                  <a:srgbClr val="898989"/>
                </a:solidFill>
              </a:rPr>
              <a:t>/94</a:t>
            </a:r>
            <a:endParaRPr lang="en-US" altLang="en-US" sz="1200" dirty="0" smtClean="0">
              <a:solidFill>
                <a:srgbClr val="898989"/>
              </a:solidFill>
            </a:endParaRPr>
          </a:p>
        </p:txBody>
      </p:sp>
    </p:spTree>
  </p:cSld>
  <p:clrMapOvr>
    <a:masterClrMapping/>
  </p:clrMapOvr>
  <p:transition spd="slow"/>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Content Placeholder 2"/>
          <p:cNvSpPr>
            <a:spLocks noGrp="1"/>
          </p:cNvSpPr>
          <p:nvPr>
            <p:ph idx="1"/>
          </p:nvPr>
        </p:nvSpPr>
        <p:spPr>
          <a:xfrm>
            <a:off x="457200" y="549275"/>
            <a:ext cx="8458200" cy="6119813"/>
          </a:xfrm>
        </p:spPr>
        <p:txBody>
          <a:bodyPr/>
          <a:lstStyle/>
          <a:p>
            <a:pPr>
              <a:buClr>
                <a:srgbClr val="FF0000"/>
              </a:buClr>
              <a:buFont typeface="Wingdings" pitchFamily="2" charset="2"/>
              <a:buChar char="§"/>
              <a:defRPr/>
            </a:pPr>
            <a:r>
              <a:rPr lang="en-GB" altLang="en-US" sz="3000" dirty="0" smtClean="0"/>
              <a:t>Importance of telecommunication/ICT security standardization</a:t>
            </a:r>
          </a:p>
          <a:p>
            <a:pPr>
              <a:buClr>
                <a:srgbClr val="FF0000"/>
              </a:buClr>
              <a:buFont typeface="Wingdings" pitchFamily="2" charset="2"/>
              <a:buChar char="§"/>
              <a:defRPr/>
            </a:pPr>
            <a:r>
              <a:rPr lang="en-GB" altLang="en-US" sz="3000" dirty="0" smtClean="0"/>
              <a:t>ITU Plenipotentiary Conference (PP-14) </a:t>
            </a:r>
            <a:r>
              <a:rPr lang="en-US" altLang="en-US" sz="3000" dirty="0" smtClean="0"/>
              <a:t>actions on telecommunication/ICT security</a:t>
            </a:r>
          </a:p>
          <a:p>
            <a:pPr>
              <a:buClr>
                <a:srgbClr val="FF0000"/>
              </a:buClr>
              <a:buFont typeface="Wingdings" pitchFamily="2" charset="2"/>
              <a:buChar char="§"/>
              <a:defRPr/>
            </a:pPr>
            <a:r>
              <a:rPr lang="en-US" altLang="en-US" sz="3000" dirty="0" smtClean="0"/>
              <a:t>World Telecommunications Standardization Assembly (WTSA-12) mandate for Study Group 17</a:t>
            </a:r>
          </a:p>
          <a:p>
            <a:pPr>
              <a:buClr>
                <a:srgbClr val="FF0000"/>
              </a:buClr>
              <a:buFont typeface="Wingdings" pitchFamily="2" charset="2"/>
              <a:buChar char="§"/>
              <a:defRPr/>
            </a:pPr>
            <a:r>
              <a:rPr lang="en-US" altLang="en-US" sz="2800" dirty="0" smtClean="0"/>
              <a:t>Study Group 17 overview</a:t>
            </a:r>
          </a:p>
          <a:p>
            <a:pPr lvl="1">
              <a:buClr>
                <a:srgbClr val="FF0000"/>
              </a:buClr>
              <a:buFont typeface="Wingdings" pitchFamily="2" charset="2"/>
              <a:buChar char="§"/>
              <a:defRPr/>
            </a:pPr>
            <a:r>
              <a:rPr lang="en-US" altLang="en-US" dirty="0" smtClean="0"/>
              <a:t>SG17 current activities</a:t>
            </a:r>
          </a:p>
          <a:p>
            <a:pPr>
              <a:buClr>
                <a:srgbClr val="FF0000"/>
              </a:buClr>
              <a:buFont typeface="Wingdings" pitchFamily="2" charset="2"/>
              <a:buChar char="§"/>
              <a:defRPr/>
            </a:pPr>
            <a:r>
              <a:rPr lang="en-US" altLang="en-US" sz="3000" dirty="0" smtClean="0"/>
              <a:t>Security Coordination</a:t>
            </a:r>
          </a:p>
          <a:p>
            <a:pPr>
              <a:buClr>
                <a:srgbClr val="FF0000"/>
              </a:buClr>
              <a:buFont typeface="Wingdings" pitchFamily="2" charset="2"/>
              <a:buChar char="§"/>
              <a:defRPr/>
            </a:pPr>
            <a:r>
              <a:rPr lang="en-US" altLang="en-US" sz="3000" dirty="0" smtClean="0"/>
              <a:t>Future meetings</a:t>
            </a:r>
          </a:p>
          <a:p>
            <a:pPr>
              <a:buClr>
                <a:srgbClr val="FF0000"/>
              </a:buClr>
              <a:buFont typeface="Wingdings" pitchFamily="2" charset="2"/>
              <a:buChar char="§"/>
              <a:defRPr/>
            </a:pPr>
            <a:r>
              <a:rPr lang="en-US" altLang="en-US" sz="3000" b="1" dirty="0" smtClean="0">
                <a:solidFill>
                  <a:srgbClr val="FF0000"/>
                </a:solidFill>
              </a:rPr>
              <a:t>Useful references</a:t>
            </a:r>
          </a:p>
          <a:p>
            <a:pPr marL="342900" lvl="1" indent="-342900">
              <a:buClr>
                <a:srgbClr val="FF0000"/>
              </a:buClr>
              <a:buFont typeface="Wingdings" pitchFamily="2" charset="2"/>
              <a:buChar char="§"/>
              <a:defRPr/>
            </a:pPr>
            <a:r>
              <a:rPr lang="en-US" altLang="en-US" dirty="0" smtClean="0"/>
              <a:t>Backup – SG17 Security Recommendations</a:t>
            </a:r>
          </a:p>
        </p:txBody>
      </p:sp>
      <p:sp>
        <p:nvSpPr>
          <p:cNvPr id="88067"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C187735-19EA-48C4-9B43-60C1336BEB0F}" type="slidenum">
              <a:rPr lang="en-US" altLang="en-US" sz="1200" smtClean="0">
                <a:solidFill>
                  <a:srgbClr val="898989"/>
                </a:solidFill>
              </a:rPr>
              <a:pPr>
                <a:spcBef>
                  <a:spcPct val="0"/>
                </a:spcBef>
                <a:buFontTx/>
                <a:buNone/>
              </a:pPr>
              <a:t>66</a:t>
            </a:fld>
            <a:r>
              <a:rPr lang="en-US" altLang="en-US" sz="1200" dirty="0" smtClean="0">
                <a:solidFill>
                  <a:srgbClr val="898989"/>
                </a:solidFill>
              </a:rPr>
              <a:t>/94</a:t>
            </a:r>
            <a:endParaRPr lang="en-US" altLang="en-US" sz="1200" dirty="0" smtClean="0">
              <a:solidFill>
                <a:srgbClr val="898989"/>
              </a:solidFill>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a:xfrm>
            <a:off x="457200" y="228600"/>
            <a:ext cx="8229600" cy="381000"/>
          </a:xfrm>
        </p:spPr>
        <p:txBody>
          <a:bodyPr/>
          <a:lstStyle/>
          <a:p>
            <a:r>
              <a:rPr lang="en-US" altLang="en-US" sz="2800" b="1" smtClean="0"/>
              <a:t>Reference links</a:t>
            </a:r>
          </a:p>
        </p:txBody>
      </p:sp>
      <p:sp>
        <p:nvSpPr>
          <p:cNvPr id="89091" name="Content Placeholder 2"/>
          <p:cNvSpPr>
            <a:spLocks noGrp="1"/>
          </p:cNvSpPr>
          <p:nvPr>
            <p:ph idx="1"/>
          </p:nvPr>
        </p:nvSpPr>
        <p:spPr>
          <a:xfrm>
            <a:off x="395288" y="765175"/>
            <a:ext cx="8610600" cy="5943600"/>
          </a:xfrm>
        </p:spPr>
        <p:txBody>
          <a:bodyPr/>
          <a:lstStyle/>
          <a:p>
            <a:pPr>
              <a:buClr>
                <a:srgbClr val="FF0000"/>
              </a:buClr>
              <a:buFont typeface="Wingdings" panose="05000000000000000000" pitchFamily="2" charset="2"/>
              <a:buChar char="§"/>
            </a:pPr>
            <a:r>
              <a:rPr lang="en-US" altLang="en-US" sz="1800" smtClean="0"/>
              <a:t>Webpage for ITU-T Study Group 17</a:t>
            </a:r>
          </a:p>
          <a:p>
            <a:pPr lvl="1">
              <a:buClr>
                <a:srgbClr val="FF0000"/>
              </a:buClr>
              <a:buFont typeface="Arial" panose="020B0604020202020204" pitchFamily="34" charset="0"/>
              <a:buChar char="•"/>
            </a:pPr>
            <a:r>
              <a:rPr lang="en-US" altLang="en-US" sz="1800" smtClean="0">
                <a:hlinkClick r:id="rId2"/>
              </a:rPr>
              <a:t>http://itu.int/ITU-T/studygroups/com17</a:t>
            </a:r>
            <a:r>
              <a:rPr lang="en-US" altLang="en-US" sz="1800" smtClean="0"/>
              <a:t> </a:t>
            </a:r>
          </a:p>
          <a:p>
            <a:pPr>
              <a:buClr>
                <a:srgbClr val="FF0000"/>
              </a:buClr>
              <a:buFont typeface="Wingdings" panose="05000000000000000000" pitchFamily="2" charset="2"/>
              <a:buChar char="§"/>
            </a:pPr>
            <a:r>
              <a:rPr lang="en-US" altLang="en-US" sz="1800" smtClean="0"/>
              <a:t>Webpage on ICT security standard roadmap</a:t>
            </a:r>
          </a:p>
          <a:p>
            <a:pPr lvl="1">
              <a:buClr>
                <a:srgbClr val="FF0000"/>
              </a:buClr>
              <a:buFont typeface="Arial" panose="020B0604020202020204" pitchFamily="34" charset="0"/>
              <a:buChar char="•"/>
            </a:pPr>
            <a:r>
              <a:rPr lang="en-US" altLang="en-US" sz="1800" smtClean="0">
                <a:hlinkClick r:id="rId3"/>
              </a:rPr>
              <a:t>http://itu.int/ITU-T/studygroups/com17/ict</a:t>
            </a:r>
            <a:endParaRPr lang="en-US" altLang="en-US" sz="1800" smtClean="0"/>
          </a:p>
          <a:p>
            <a:pPr>
              <a:buClr>
                <a:srgbClr val="FF0000"/>
              </a:buClr>
              <a:buFont typeface="Wingdings" panose="05000000000000000000" pitchFamily="2" charset="2"/>
              <a:buChar char="§"/>
            </a:pPr>
            <a:r>
              <a:rPr lang="en-US" altLang="en-US" sz="1800" smtClean="0"/>
              <a:t>Webpage on ICT cybersecurity organizations</a:t>
            </a:r>
          </a:p>
          <a:p>
            <a:pPr lvl="1">
              <a:buClr>
                <a:srgbClr val="FF0000"/>
              </a:buClr>
              <a:buFont typeface="Arial" panose="020B0604020202020204" pitchFamily="34" charset="0"/>
              <a:buChar char="•"/>
            </a:pPr>
            <a:r>
              <a:rPr lang="en-US" altLang="en-US" sz="1800" smtClean="0">
                <a:hlinkClick r:id="rId4"/>
              </a:rPr>
              <a:t>http://itu.int/ITU-T/studygroups/com17/nfvo</a:t>
            </a:r>
            <a:endParaRPr lang="en-US" altLang="en-US" sz="1800" smtClean="0"/>
          </a:p>
          <a:p>
            <a:pPr>
              <a:buClr>
                <a:srgbClr val="FF0000"/>
              </a:buClr>
              <a:buFont typeface="Wingdings" panose="05000000000000000000" pitchFamily="2" charset="2"/>
              <a:buChar char="§"/>
            </a:pPr>
            <a:r>
              <a:rPr lang="en-US" altLang="en-US" sz="1800" smtClean="0"/>
              <a:t>Webpage for JCA on identity management</a:t>
            </a:r>
          </a:p>
          <a:p>
            <a:pPr lvl="1">
              <a:buClr>
                <a:srgbClr val="FF0000"/>
              </a:buClr>
              <a:buFont typeface="Arial" panose="020B0604020202020204" pitchFamily="34" charset="0"/>
              <a:buChar char="•"/>
            </a:pPr>
            <a:r>
              <a:rPr lang="en-US" altLang="en-US" sz="1800" smtClean="0">
                <a:hlinkClick r:id="rId5"/>
              </a:rPr>
              <a:t>http://www.itu.int/en/ITU-T/jca/idm</a:t>
            </a:r>
            <a:endParaRPr lang="en-US" altLang="en-US" sz="1800" smtClean="0"/>
          </a:p>
          <a:p>
            <a:pPr>
              <a:buClr>
                <a:srgbClr val="FF0000"/>
              </a:buClr>
              <a:buFont typeface="Wingdings" panose="05000000000000000000" pitchFamily="2" charset="2"/>
              <a:buChar char="§"/>
            </a:pPr>
            <a:r>
              <a:rPr lang="en-US" altLang="en-US" sz="1800" smtClean="0"/>
              <a:t>Webpage for JCA on child online protection</a:t>
            </a:r>
          </a:p>
          <a:p>
            <a:pPr lvl="1">
              <a:buClr>
                <a:srgbClr val="FF0000"/>
              </a:buClr>
              <a:buFont typeface="Arial" panose="020B0604020202020204" pitchFamily="34" charset="0"/>
              <a:buChar char="•"/>
            </a:pPr>
            <a:r>
              <a:rPr lang="en-US" altLang="en-US" sz="1800" smtClean="0">
                <a:hlinkClick r:id="rId6"/>
              </a:rPr>
              <a:t>http://www.itu.int/en/ITU-T/jca/COP</a:t>
            </a:r>
            <a:endParaRPr lang="en-US" altLang="en-US" sz="1800" smtClean="0"/>
          </a:p>
          <a:p>
            <a:pPr>
              <a:buClr>
                <a:srgbClr val="FF0000"/>
              </a:buClr>
              <a:buFont typeface="Wingdings" panose="05000000000000000000" pitchFamily="2" charset="2"/>
              <a:buChar char="§"/>
            </a:pPr>
            <a:r>
              <a:rPr lang="en-US" altLang="en-US" sz="1800" smtClean="0"/>
              <a:t>Webpage on lead study group on security</a:t>
            </a:r>
          </a:p>
          <a:p>
            <a:pPr lvl="1">
              <a:buClr>
                <a:srgbClr val="FF0000"/>
              </a:buClr>
              <a:buFont typeface="Arial" panose="020B0604020202020204" pitchFamily="34" charset="0"/>
              <a:buChar char="•"/>
            </a:pPr>
            <a:r>
              <a:rPr lang="en-US" altLang="en-US" sz="1800" smtClean="0">
                <a:hlinkClick r:id="rId7"/>
              </a:rPr>
              <a:t>http://itu.int/en/ITU-T/studygroups/com17/Pages/telesecurity.aspx</a:t>
            </a:r>
            <a:endParaRPr lang="en-US" altLang="en-US" sz="1800" smtClean="0"/>
          </a:p>
          <a:p>
            <a:pPr>
              <a:buClr>
                <a:srgbClr val="FF0000"/>
              </a:buClr>
              <a:buFont typeface="Wingdings" panose="05000000000000000000" pitchFamily="2" charset="2"/>
              <a:buChar char="§"/>
            </a:pPr>
            <a:r>
              <a:rPr lang="en-US" altLang="en-US" sz="1800" smtClean="0"/>
              <a:t>Webpage on lead study group on identity management</a:t>
            </a:r>
          </a:p>
          <a:p>
            <a:pPr lvl="1">
              <a:buClr>
                <a:srgbClr val="FF0000"/>
              </a:buClr>
              <a:buFont typeface="Arial" panose="020B0604020202020204" pitchFamily="34" charset="0"/>
              <a:buChar char="•"/>
            </a:pPr>
            <a:r>
              <a:rPr lang="en-US" altLang="en-US" sz="1800" smtClean="0">
                <a:hlinkClick r:id="rId8"/>
              </a:rPr>
              <a:t>http://itu.int/en/ITU-T/studygroups/com17/Pages/idm.aspx</a:t>
            </a:r>
            <a:endParaRPr lang="en-US" altLang="en-US" sz="1800" smtClean="0"/>
          </a:p>
          <a:p>
            <a:pPr>
              <a:buClr>
                <a:srgbClr val="FF0000"/>
              </a:buClr>
              <a:buFont typeface="Wingdings" panose="05000000000000000000" pitchFamily="2" charset="2"/>
              <a:buChar char="§"/>
            </a:pPr>
            <a:r>
              <a:rPr lang="en-US" altLang="en-US" sz="1800" smtClean="0"/>
              <a:t>Webpage on lead study group on languages and description techniques</a:t>
            </a:r>
          </a:p>
          <a:p>
            <a:pPr lvl="1">
              <a:buClr>
                <a:srgbClr val="FF0000"/>
              </a:buClr>
              <a:buFont typeface="Arial" panose="020B0604020202020204" pitchFamily="34" charset="0"/>
              <a:buChar char="•"/>
            </a:pPr>
            <a:r>
              <a:rPr lang="en-US" altLang="en-US" sz="1800" smtClean="0">
                <a:hlinkClick r:id="rId9"/>
              </a:rPr>
              <a:t>http://itu.int/en/ITU-T/studygroups/com17/Pages/ldt.aspx</a:t>
            </a:r>
            <a:endParaRPr lang="en-US" altLang="en-US" sz="1800" smtClean="0"/>
          </a:p>
          <a:p>
            <a:pPr>
              <a:buClr>
                <a:srgbClr val="FF0000"/>
              </a:buClr>
              <a:buFont typeface="Wingdings" panose="05000000000000000000" pitchFamily="2" charset="2"/>
              <a:buChar char="§"/>
            </a:pPr>
            <a:r>
              <a:rPr lang="en-US" altLang="en-US" sz="1800" smtClean="0"/>
              <a:t>ITU Security Manual: Security in Telecommunications and Information Technology</a:t>
            </a:r>
          </a:p>
          <a:p>
            <a:pPr lvl="1">
              <a:buClr>
                <a:srgbClr val="FF0000"/>
              </a:buClr>
              <a:buFont typeface="Arial" panose="020B0604020202020204" pitchFamily="34" charset="0"/>
              <a:buChar char="•"/>
            </a:pPr>
            <a:r>
              <a:rPr lang="en-US" altLang="en-US" sz="1800" smtClean="0">
                <a:hlinkClick r:id="rId10"/>
              </a:rPr>
              <a:t>http://www.itu.int/pub/publications.aspx?lang=en&amp;parent=T-HDB-SEC.05-2011</a:t>
            </a:r>
            <a:endParaRPr lang="en-US" altLang="en-US" sz="1800" smtClean="0"/>
          </a:p>
        </p:txBody>
      </p:sp>
      <p:sp>
        <p:nvSpPr>
          <p:cNvPr id="89092"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78958CC-A32D-4F83-A2E7-F3EC0A7E1B63}" type="slidenum">
              <a:rPr lang="en-US" altLang="en-US" sz="1200" smtClean="0">
                <a:solidFill>
                  <a:srgbClr val="898989"/>
                </a:solidFill>
              </a:rPr>
              <a:pPr>
                <a:spcBef>
                  <a:spcPct val="0"/>
                </a:spcBef>
                <a:buFontTx/>
                <a:buNone/>
              </a:pPr>
              <a:t>67</a:t>
            </a:fld>
            <a:r>
              <a:rPr lang="en-US" altLang="en-US" sz="1200" dirty="0" smtClean="0">
                <a:solidFill>
                  <a:srgbClr val="898989"/>
                </a:solidFill>
              </a:rPr>
              <a:t>/94</a:t>
            </a:r>
            <a:endParaRPr lang="en-US" altLang="en-US" sz="1200" dirty="0" smtClean="0">
              <a:solidFill>
                <a:srgbClr val="898989"/>
              </a:solidFill>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Content Placeholder 2"/>
          <p:cNvSpPr>
            <a:spLocks noGrp="1"/>
          </p:cNvSpPr>
          <p:nvPr>
            <p:ph idx="1"/>
          </p:nvPr>
        </p:nvSpPr>
        <p:spPr>
          <a:xfrm>
            <a:off x="457200" y="549275"/>
            <a:ext cx="8458200" cy="6119813"/>
          </a:xfrm>
        </p:spPr>
        <p:txBody>
          <a:bodyPr/>
          <a:lstStyle/>
          <a:p>
            <a:pPr>
              <a:buClr>
                <a:srgbClr val="FF0000"/>
              </a:buClr>
              <a:buFont typeface="Wingdings" pitchFamily="2" charset="2"/>
              <a:buChar char="§"/>
              <a:defRPr/>
            </a:pPr>
            <a:r>
              <a:rPr lang="en-GB" altLang="en-US" sz="3000" dirty="0" smtClean="0"/>
              <a:t>Importance of telecommunication/ICT security standardization</a:t>
            </a:r>
          </a:p>
          <a:p>
            <a:pPr>
              <a:buClr>
                <a:srgbClr val="FF0000"/>
              </a:buClr>
              <a:buFont typeface="Wingdings" pitchFamily="2" charset="2"/>
              <a:buChar char="§"/>
              <a:defRPr/>
            </a:pPr>
            <a:r>
              <a:rPr lang="en-GB" altLang="en-US" sz="3000" dirty="0" smtClean="0"/>
              <a:t>ITU Plenipotentiary Conference (PP-14) </a:t>
            </a:r>
            <a:r>
              <a:rPr lang="en-US" altLang="en-US" sz="3000" dirty="0" smtClean="0"/>
              <a:t>actions on telecommunication/ICT security</a:t>
            </a:r>
          </a:p>
          <a:p>
            <a:pPr>
              <a:buClr>
                <a:srgbClr val="FF0000"/>
              </a:buClr>
              <a:buFont typeface="Wingdings" pitchFamily="2" charset="2"/>
              <a:buChar char="§"/>
              <a:defRPr/>
            </a:pPr>
            <a:r>
              <a:rPr lang="en-US" altLang="en-US" sz="3000" dirty="0" smtClean="0"/>
              <a:t>World Telecommunications Standardization Assembly (WTSA-12) mandate for Study Group 17</a:t>
            </a:r>
          </a:p>
          <a:p>
            <a:pPr>
              <a:buClr>
                <a:srgbClr val="FF0000"/>
              </a:buClr>
              <a:buFont typeface="Wingdings" pitchFamily="2" charset="2"/>
              <a:buChar char="§"/>
              <a:defRPr/>
            </a:pPr>
            <a:r>
              <a:rPr lang="en-US" altLang="en-US" sz="2800" dirty="0" smtClean="0"/>
              <a:t>Study Group 17 overview</a:t>
            </a:r>
          </a:p>
          <a:p>
            <a:pPr lvl="1">
              <a:buClr>
                <a:srgbClr val="FF0000"/>
              </a:buClr>
              <a:buFont typeface="Wingdings" pitchFamily="2" charset="2"/>
              <a:buChar char="§"/>
              <a:defRPr/>
            </a:pPr>
            <a:r>
              <a:rPr lang="en-US" altLang="en-US" dirty="0" smtClean="0"/>
              <a:t>SG17 current activities</a:t>
            </a:r>
          </a:p>
          <a:p>
            <a:pPr>
              <a:buClr>
                <a:srgbClr val="FF0000"/>
              </a:buClr>
              <a:buFont typeface="Wingdings" pitchFamily="2" charset="2"/>
              <a:buChar char="§"/>
              <a:defRPr/>
            </a:pPr>
            <a:r>
              <a:rPr lang="en-US" altLang="en-US" sz="3000" dirty="0" smtClean="0"/>
              <a:t>Security Coordination</a:t>
            </a:r>
          </a:p>
          <a:p>
            <a:pPr>
              <a:buClr>
                <a:srgbClr val="FF0000"/>
              </a:buClr>
              <a:buFont typeface="Wingdings" pitchFamily="2" charset="2"/>
              <a:buChar char="§"/>
              <a:defRPr/>
            </a:pPr>
            <a:r>
              <a:rPr lang="en-US" altLang="en-US" sz="3000" dirty="0" smtClean="0"/>
              <a:t>Future meetings</a:t>
            </a:r>
          </a:p>
          <a:p>
            <a:pPr>
              <a:buClr>
                <a:srgbClr val="FF0000"/>
              </a:buClr>
              <a:buFont typeface="Wingdings" pitchFamily="2" charset="2"/>
              <a:buChar char="§"/>
              <a:defRPr/>
            </a:pPr>
            <a:r>
              <a:rPr lang="en-US" altLang="en-US" sz="3000" dirty="0" smtClean="0"/>
              <a:t>Useful references</a:t>
            </a:r>
          </a:p>
          <a:p>
            <a:pPr marL="342900" lvl="1" indent="-342900">
              <a:buClr>
                <a:srgbClr val="FF0000"/>
              </a:buClr>
              <a:buFont typeface="Wingdings" pitchFamily="2" charset="2"/>
              <a:buChar char="§"/>
              <a:defRPr/>
            </a:pPr>
            <a:r>
              <a:rPr lang="en-US" altLang="en-US" b="1" dirty="0" smtClean="0">
                <a:solidFill>
                  <a:srgbClr val="FF0000"/>
                </a:solidFill>
              </a:rPr>
              <a:t>Backup – SG17 Security Recommendations</a:t>
            </a:r>
          </a:p>
        </p:txBody>
      </p:sp>
      <p:sp>
        <p:nvSpPr>
          <p:cNvPr id="90115"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6869D62-FD8F-4A43-9E22-D5E14048FD7D}" type="slidenum">
              <a:rPr lang="en-US" altLang="en-US" sz="1200" smtClean="0">
                <a:solidFill>
                  <a:srgbClr val="898989"/>
                </a:solidFill>
              </a:rPr>
              <a:pPr>
                <a:spcBef>
                  <a:spcPct val="0"/>
                </a:spcBef>
                <a:buFontTx/>
                <a:buNone/>
              </a:pPr>
              <a:t>68</a:t>
            </a:fld>
            <a:r>
              <a:rPr lang="en-US" altLang="en-US" sz="1200" dirty="0" smtClean="0">
                <a:solidFill>
                  <a:srgbClr val="898989"/>
                </a:solidFill>
              </a:rPr>
              <a:t>/94</a:t>
            </a:r>
            <a:endParaRPr lang="en-US" altLang="en-US" sz="1200" dirty="0" smtClean="0">
              <a:solidFill>
                <a:srgbClr val="898989"/>
              </a:solidFill>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US" altLang="en-US" sz="2800" b="1" smtClean="0"/>
              <a:t>ITU-T SG17</a:t>
            </a:r>
            <a:br>
              <a:rPr lang="en-US" altLang="en-US" sz="2800" b="1" smtClean="0"/>
            </a:br>
            <a:r>
              <a:rPr lang="en-US" altLang="en-US" sz="2800" b="1" smtClean="0"/>
              <a:t>Security Recommendations</a:t>
            </a:r>
          </a:p>
        </p:txBody>
      </p:sp>
      <p:sp>
        <p:nvSpPr>
          <p:cNvPr id="91139" name="Rectangle 6"/>
          <p:cNvSpPr>
            <a:spLocks noChangeArrowheads="1"/>
          </p:cNvSpPr>
          <p:nvPr/>
        </p:nvSpPr>
        <p:spPr bwMode="auto">
          <a:xfrm>
            <a:off x="539750" y="1052513"/>
            <a:ext cx="8569325" cy="309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800100" indent="-3429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2400"/>
              </a:lnSpc>
              <a:spcBef>
                <a:spcPts val="600"/>
              </a:spcBef>
              <a:buClr>
                <a:srgbClr val="FF0000"/>
              </a:buClr>
              <a:buFont typeface="Wingdings" panose="05000000000000000000" pitchFamily="2" charset="2"/>
              <a:buChar char="§"/>
            </a:pPr>
            <a:r>
              <a:rPr lang="en-US" altLang="en-US" sz="2400"/>
              <a:t>Security architecture:</a:t>
            </a:r>
          </a:p>
          <a:p>
            <a:pPr lvl="1" eaLnBrk="1" hangingPunct="1">
              <a:lnSpc>
                <a:spcPts val="2400"/>
              </a:lnSpc>
              <a:spcBef>
                <a:spcPts val="600"/>
              </a:spcBef>
              <a:buClr>
                <a:srgbClr val="FF0000"/>
              </a:buClr>
              <a:buFont typeface="Wingdings" panose="05000000000000000000" pitchFamily="2" charset="2"/>
              <a:buChar char="§"/>
            </a:pPr>
            <a:r>
              <a:rPr lang="en-US" altLang="en-US" sz="1600"/>
              <a:t>OSI security architecture (</a:t>
            </a:r>
            <a:r>
              <a:rPr lang="en-US" altLang="en-US" sz="1600">
                <a:hlinkClick r:id="rId2"/>
              </a:rPr>
              <a:t>Rec. ITU-T X.800</a:t>
            </a:r>
            <a:r>
              <a:rPr lang="en-US" altLang="en-US" sz="1600"/>
              <a:t>)</a:t>
            </a:r>
          </a:p>
          <a:p>
            <a:pPr lvl="1" eaLnBrk="1" hangingPunct="1">
              <a:lnSpc>
                <a:spcPts val="2400"/>
              </a:lnSpc>
              <a:spcBef>
                <a:spcPts val="600"/>
              </a:spcBef>
              <a:buClr>
                <a:srgbClr val="FF0000"/>
              </a:buClr>
              <a:buFont typeface="Wingdings" panose="05000000000000000000" pitchFamily="2" charset="2"/>
              <a:buChar char="§"/>
            </a:pPr>
            <a:r>
              <a:rPr lang="en-US" altLang="en-US" sz="1600"/>
              <a:t>OSI security models (Recs.  ITU-T </a:t>
            </a:r>
            <a:r>
              <a:rPr lang="en-US" altLang="en-US" sz="1600">
                <a:hlinkClick r:id="rId3"/>
              </a:rPr>
              <a:t>X.802</a:t>
            </a:r>
            <a:r>
              <a:rPr lang="en-US" altLang="en-US" sz="1600"/>
              <a:t>, </a:t>
            </a:r>
            <a:r>
              <a:rPr lang="en-US" altLang="en-US" sz="1600">
                <a:hlinkClick r:id="rId4"/>
              </a:rPr>
              <a:t>X.803</a:t>
            </a:r>
            <a:r>
              <a:rPr lang="en-US" altLang="en-US" sz="1600"/>
              <a:t>, </a:t>
            </a:r>
            <a:r>
              <a:rPr lang="en-US" altLang="en-US" sz="1600">
                <a:hlinkClick r:id="rId5"/>
              </a:rPr>
              <a:t>X.830</a:t>
            </a:r>
            <a:r>
              <a:rPr lang="en-US" altLang="en-US" sz="1600"/>
              <a:t>, </a:t>
            </a:r>
            <a:r>
              <a:rPr lang="en-US" altLang="en-US" sz="1600">
                <a:hlinkClick r:id="rId6"/>
              </a:rPr>
              <a:t>X.831</a:t>
            </a:r>
            <a:r>
              <a:rPr lang="en-US" altLang="en-US" sz="1600"/>
              <a:t>, </a:t>
            </a:r>
            <a:r>
              <a:rPr lang="en-US" altLang="en-US" sz="1600">
                <a:hlinkClick r:id="rId7"/>
              </a:rPr>
              <a:t>X.832</a:t>
            </a:r>
            <a:r>
              <a:rPr lang="en-US" altLang="en-US" sz="1600"/>
              <a:t>, </a:t>
            </a:r>
            <a:r>
              <a:rPr lang="en-US" altLang="en-US" sz="1600">
                <a:hlinkClick r:id="rId8"/>
              </a:rPr>
              <a:t>X.833</a:t>
            </a:r>
            <a:r>
              <a:rPr lang="en-US" altLang="en-US" sz="1600"/>
              <a:t>, </a:t>
            </a:r>
            <a:r>
              <a:rPr lang="en-US" altLang="en-US" sz="1600">
                <a:hlinkClick r:id="rId9"/>
              </a:rPr>
              <a:t>X.834</a:t>
            </a:r>
            <a:r>
              <a:rPr lang="en-US" altLang="en-US" sz="1600"/>
              <a:t>, </a:t>
            </a:r>
            <a:r>
              <a:rPr lang="en-US" altLang="en-US" sz="1600">
                <a:hlinkClick r:id="rId10"/>
              </a:rPr>
              <a:t>X.835</a:t>
            </a:r>
            <a:r>
              <a:rPr lang="en-US" altLang="en-US" sz="1600"/>
              <a:t>)</a:t>
            </a:r>
          </a:p>
          <a:p>
            <a:pPr lvl="1" eaLnBrk="1" hangingPunct="1">
              <a:lnSpc>
                <a:spcPts val="2400"/>
              </a:lnSpc>
              <a:spcBef>
                <a:spcPts val="600"/>
              </a:spcBef>
              <a:buClr>
                <a:srgbClr val="FF0000"/>
              </a:buClr>
              <a:buFont typeface="Wingdings" panose="05000000000000000000" pitchFamily="2" charset="2"/>
              <a:buChar char="§"/>
            </a:pPr>
            <a:r>
              <a:rPr lang="en-US" altLang="en-US" sz="1600"/>
              <a:t>OSI security frameworks for open systems</a:t>
            </a:r>
            <a:br>
              <a:rPr lang="en-US" altLang="en-US" sz="1600"/>
            </a:br>
            <a:r>
              <a:rPr lang="en-US" altLang="en-US" sz="1600"/>
              <a:t>(Recs. ITU-T </a:t>
            </a:r>
            <a:r>
              <a:rPr lang="en-US" altLang="en-US" sz="1600">
                <a:hlinkClick r:id="rId11"/>
              </a:rPr>
              <a:t>X.810</a:t>
            </a:r>
            <a:r>
              <a:rPr lang="en-US" altLang="en-US" sz="1600"/>
              <a:t>, </a:t>
            </a:r>
            <a:r>
              <a:rPr lang="en-US" altLang="en-US" sz="1600">
                <a:hlinkClick r:id="rId12"/>
              </a:rPr>
              <a:t>X.811</a:t>
            </a:r>
            <a:r>
              <a:rPr lang="en-US" altLang="en-US" sz="1600"/>
              <a:t>,  </a:t>
            </a:r>
            <a:r>
              <a:rPr lang="en-US" altLang="en-US" sz="1600">
                <a:hlinkClick r:id="rId13"/>
              </a:rPr>
              <a:t>X.812</a:t>
            </a:r>
            <a:r>
              <a:rPr lang="en-US" altLang="en-US" sz="1600"/>
              <a:t>, </a:t>
            </a:r>
            <a:r>
              <a:rPr lang="en-US" altLang="en-US" sz="1600">
                <a:hlinkClick r:id="rId14"/>
              </a:rPr>
              <a:t>X.813</a:t>
            </a:r>
            <a:r>
              <a:rPr lang="en-US" altLang="en-US" sz="1600"/>
              <a:t>, </a:t>
            </a:r>
            <a:r>
              <a:rPr lang="en-US" altLang="en-US" sz="1600">
                <a:hlinkClick r:id="rId15"/>
              </a:rPr>
              <a:t>X.814</a:t>
            </a:r>
            <a:r>
              <a:rPr lang="en-US" altLang="en-US" sz="1600"/>
              <a:t>, </a:t>
            </a:r>
            <a:r>
              <a:rPr lang="en-US" altLang="en-US" sz="1600">
                <a:hlinkClick r:id="rId16"/>
              </a:rPr>
              <a:t>X.815</a:t>
            </a:r>
            <a:r>
              <a:rPr lang="en-US" altLang="en-US" sz="1600"/>
              <a:t>, </a:t>
            </a:r>
            <a:r>
              <a:rPr lang="en-US" altLang="en-US" sz="1600">
                <a:hlinkClick r:id="rId17"/>
              </a:rPr>
              <a:t>X.816</a:t>
            </a:r>
            <a:r>
              <a:rPr lang="en-US" altLang="en-US" sz="1600"/>
              <a:t>, </a:t>
            </a:r>
            <a:r>
              <a:rPr lang="en-US" altLang="en-US" sz="1600">
                <a:hlinkClick r:id="rId18"/>
              </a:rPr>
              <a:t>X.841</a:t>
            </a:r>
            <a:r>
              <a:rPr lang="en-US" altLang="en-US" sz="1600"/>
              <a:t>)</a:t>
            </a:r>
          </a:p>
          <a:p>
            <a:pPr lvl="1" eaLnBrk="1" hangingPunct="1">
              <a:lnSpc>
                <a:spcPts val="2400"/>
              </a:lnSpc>
              <a:spcBef>
                <a:spcPts val="600"/>
              </a:spcBef>
              <a:buClr>
                <a:srgbClr val="FF0000"/>
              </a:buClr>
              <a:buFont typeface="Wingdings" panose="05000000000000000000" pitchFamily="2" charset="2"/>
              <a:buChar char="§"/>
            </a:pPr>
            <a:r>
              <a:rPr lang="en-US" altLang="en-US" sz="1600"/>
              <a:t>Security architecture for systems providing end-to-end communications (</a:t>
            </a:r>
            <a:r>
              <a:rPr lang="en-US" altLang="en-US" sz="1600">
                <a:hlinkClick r:id="rId19"/>
              </a:rPr>
              <a:t>Rec. ITU-T X.805</a:t>
            </a:r>
            <a:r>
              <a:rPr lang="en-US" altLang="en-US" sz="1600"/>
              <a:t>) </a:t>
            </a:r>
          </a:p>
          <a:p>
            <a:pPr lvl="1" eaLnBrk="1" hangingPunct="1">
              <a:lnSpc>
                <a:spcPts val="2400"/>
              </a:lnSpc>
              <a:spcBef>
                <a:spcPts val="600"/>
              </a:spcBef>
              <a:buClr>
                <a:srgbClr val="FF0000"/>
              </a:buClr>
              <a:buFont typeface="Wingdings" panose="05000000000000000000" pitchFamily="2" charset="2"/>
              <a:buChar char="§"/>
            </a:pPr>
            <a:r>
              <a:rPr lang="en-US" altLang="en-US" sz="1600"/>
              <a:t>Security architecture aspects (Recs. ITU-T </a:t>
            </a:r>
            <a:r>
              <a:rPr lang="en-US" altLang="en-US" sz="1600">
                <a:hlinkClick r:id="rId20"/>
              </a:rPr>
              <a:t>X.1031</a:t>
            </a:r>
            <a:r>
              <a:rPr lang="en-US" altLang="en-US" sz="1600"/>
              <a:t>, </a:t>
            </a:r>
            <a:r>
              <a:rPr lang="en-US" altLang="en-US" sz="1600">
                <a:hlinkClick r:id="rId21"/>
              </a:rPr>
              <a:t>X.1032</a:t>
            </a:r>
            <a:r>
              <a:rPr lang="en-US" altLang="en-US" sz="1600"/>
              <a:t>)</a:t>
            </a:r>
          </a:p>
          <a:p>
            <a:pPr lvl="1" eaLnBrk="1" hangingPunct="1">
              <a:lnSpc>
                <a:spcPts val="2400"/>
              </a:lnSpc>
              <a:spcBef>
                <a:spcPts val="600"/>
              </a:spcBef>
              <a:buClr>
                <a:srgbClr val="FF0000"/>
              </a:buClr>
              <a:buFont typeface="Wingdings" panose="05000000000000000000" pitchFamily="2" charset="2"/>
              <a:buChar char="§"/>
            </a:pPr>
            <a:r>
              <a:rPr lang="en-GB" altLang="en-US" sz="1600"/>
              <a:t>IP-based telecommunication network security system (TNSS) (</a:t>
            </a:r>
            <a:r>
              <a:rPr lang="en-US" altLang="en-US" sz="1600">
                <a:hlinkClick r:id="rId21"/>
              </a:rPr>
              <a:t>Rec. ITU-T </a:t>
            </a:r>
            <a:r>
              <a:rPr lang="en-GB" altLang="en-US" sz="1600">
                <a:hlinkClick r:id="rId21"/>
              </a:rPr>
              <a:t>X.1032</a:t>
            </a:r>
            <a:r>
              <a:rPr lang="en-GB" altLang="en-US" sz="1600"/>
              <a:t>)</a:t>
            </a:r>
            <a:endParaRPr lang="en-US" altLang="en-US" sz="1600"/>
          </a:p>
          <a:p>
            <a:pPr lvl="1" eaLnBrk="1" hangingPunct="1">
              <a:lnSpc>
                <a:spcPts val="2400"/>
              </a:lnSpc>
              <a:spcBef>
                <a:spcPts val="600"/>
              </a:spcBef>
              <a:buClr>
                <a:srgbClr val="FF0000"/>
              </a:buClr>
              <a:buFont typeface="Arial" panose="020B0604020202020204" pitchFamily="34" charset="0"/>
              <a:buNone/>
            </a:pPr>
            <a:endParaRPr lang="en-US" altLang="en-US" sz="2000"/>
          </a:p>
          <a:p>
            <a:pPr lvl="1" eaLnBrk="1" hangingPunct="1">
              <a:lnSpc>
                <a:spcPts val="2400"/>
              </a:lnSpc>
              <a:spcBef>
                <a:spcPts val="600"/>
              </a:spcBef>
              <a:buClr>
                <a:srgbClr val="FF0000"/>
              </a:buClr>
              <a:buFont typeface="Wingdings" panose="05000000000000000000" pitchFamily="2" charset="2"/>
              <a:buChar char="§"/>
            </a:pPr>
            <a:endParaRPr lang="en-US" altLang="en-US" sz="2000"/>
          </a:p>
          <a:p>
            <a:pPr lvl="1" eaLnBrk="1" hangingPunct="1">
              <a:lnSpc>
                <a:spcPts val="2400"/>
              </a:lnSpc>
              <a:spcBef>
                <a:spcPts val="600"/>
              </a:spcBef>
              <a:buClr>
                <a:srgbClr val="FF0000"/>
              </a:buClr>
              <a:buFont typeface="Wingdings" panose="05000000000000000000" pitchFamily="2" charset="2"/>
              <a:buChar char="§"/>
            </a:pPr>
            <a:endParaRPr lang="en-US" altLang="en-US" sz="2000"/>
          </a:p>
          <a:p>
            <a:pPr eaLnBrk="1" hangingPunct="1">
              <a:lnSpc>
                <a:spcPts val="2400"/>
              </a:lnSpc>
              <a:spcBef>
                <a:spcPts val="600"/>
              </a:spcBef>
              <a:buClr>
                <a:srgbClr val="FF0000"/>
              </a:buClr>
              <a:buFont typeface="Wingdings" panose="05000000000000000000" pitchFamily="2" charset="2"/>
              <a:buChar char="§"/>
            </a:pPr>
            <a:endParaRPr lang="en-US" altLang="en-US" sz="2400"/>
          </a:p>
        </p:txBody>
      </p:sp>
      <p:sp>
        <p:nvSpPr>
          <p:cNvPr id="91140"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A9F28BA-C676-4730-B082-9EAD31850BA4}" type="slidenum">
              <a:rPr lang="en-US" altLang="en-US" sz="1200" smtClean="0">
                <a:solidFill>
                  <a:srgbClr val="898989"/>
                </a:solidFill>
              </a:rPr>
              <a:pPr>
                <a:spcBef>
                  <a:spcPct val="0"/>
                </a:spcBef>
                <a:buFontTx/>
                <a:buNone/>
              </a:pPr>
              <a:t>69</a:t>
            </a:fld>
            <a:r>
              <a:rPr lang="en-US" altLang="en-US" sz="1200" dirty="0" smtClean="0">
                <a:solidFill>
                  <a:srgbClr val="898989"/>
                </a:solidFill>
              </a:rPr>
              <a:t>/94</a:t>
            </a:r>
            <a:endParaRPr lang="en-US" altLang="en-US" sz="1200" dirty="0" smtClean="0">
              <a:solidFill>
                <a:srgbClr val="898989"/>
              </a:solidFill>
            </a:endParaRPr>
          </a:p>
        </p:txBody>
      </p:sp>
      <p:pic>
        <p:nvPicPr>
          <p:cNvPr id="91141" name="Picture 4"/>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308100" y="3933825"/>
            <a:ext cx="5999163" cy="251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2" name="Rectangle 6"/>
          <p:cNvSpPr>
            <a:spLocks noChangeArrowheads="1"/>
          </p:cNvSpPr>
          <p:nvPr/>
        </p:nvSpPr>
        <p:spPr bwMode="auto">
          <a:xfrm>
            <a:off x="395288" y="6373813"/>
            <a:ext cx="8513762"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algn="ctr" eaLnBrk="1" hangingPunct="1">
              <a:lnSpc>
                <a:spcPts val="2400"/>
              </a:lnSpc>
              <a:spcBef>
                <a:spcPts val="600"/>
              </a:spcBef>
              <a:buClr>
                <a:srgbClr val="FF0000"/>
              </a:buClr>
              <a:buFont typeface="Arial" panose="020B0604020202020204" pitchFamily="34" charset="0"/>
              <a:buNone/>
            </a:pPr>
            <a:r>
              <a:rPr lang="en-US" altLang="en-US" sz="2000" b="1"/>
              <a:t>Rec. ITU-T X.805 - Security architectural elements</a:t>
            </a:r>
            <a:endParaRPr lang="en-US" altLang="en-US" sz="240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p:cNvSpPr>
            <a:spLocks noGrp="1"/>
          </p:cNvSpPr>
          <p:nvPr>
            <p:ph idx="1"/>
          </p:nvPr>
        </p:nvSpPr>
        <p:spPr>
          <a:xfrm>
            <a:off x="457200" y="476250"/>
            <a:ext cx="8458200" cy="6192838"/>
          </a:xfrm>
        </p:spPr>
        <p:txBody>
          <a:bodyPr/>
          <a:lstStyle/>
          <a:p>
            <a:pPr>
              <a:buClr>
                <a:srgbClr val="FF0000"/>
              </a:buClr>
              <a:buFont typeface="Wingdings" pitchFamily="2" charset="2"/>
              <a:buChar char="§"/>
              <a:defRPr/>
            </a:pPr>
            <a:r>
              <a:rPr lang="en-GB" altLang="en-US" sz="3000" dirty="0" smtClean="0"/>
              <a:t>Importance of telecommunication/ICT security standardization</a:t>
            </a:r>
          </a:p>
          <a:p>
            <a:pPr>
              <a:buClr>
                <a:srgbClr val="FF0000"/>
              </a:buClr>
              <a:buFont typeface="Wingdings" pitchFamily="2" charset="2"/>
              <a:buChar char="§"/>
              <a:defRPr/>
            </a:pPr>
            <a:r>
              <a:rPr lang="en-GB" altLang="en-US" sz="3000" b="1" dirty="0" smtClean="0">
                <a:solidFill>
                  <a:srgbClr val="FF0000"/>
                </a:solidFill>
              </a:rPr>
              <a:t>ITU Plenipotentiary Conference (PP-14) </a:t>
            </a:r>
            <a:r>
              <a:rPr lang="en-US" altLang="en-US" sz="3000" b="1" dirty="0" smtClean="0">
                <a:solidFill>
                  <a:srgbClr val="FF0000"/>
                </a:solidFill>
              </a:rPr>
              <a:t>actions on ICT security</a:t>
            </a:r>
          </a:p>
          <a:p>
            <a:pPr>
              <a:buClr>
                <a:srgbClr val="FF0000"/>
              </a:buClr>
              <a:buFont typeface="Wingdings" pitchFamily="2" charset="2"/>
              <a:buChar char="§"/>
              <a:defRPr/>
            </a:pPr>
            <a:r>
              <a:rPr lang="en-US" altLang="en-US" sz="3000" dirty="0" smtClean="0"/>
              <a:t>World Telecommunications Standardization Assembly (WTSA-12) mandate for Study Group 17</a:t>
            </a:r>
          </a:p>
          <a:p>
            <a:pPr>
              <a:buClr>
                <a:srgbClr val="FF0000"/>
              </a:buClr>
              <a:buFont typeface="Wingdings" pitchFamily="2" charset="2"/>
              <a:buChar char="§"/>
              <a:defRPr/>
            </a:pPr>
            <a:r>
              <a:rPr lang="en-US" altLang="en-US" sz="2800" dirty="0" smtClean="0"/>
              <a:t>Study Group 17 overview</a:t>
            </a:r>
          </a:p>
          <a:p>
            <a:pPr lvl="1">
              <a:buClr>
                <a:srgbClr val="FF0000"/>
              </a:buClr>
              <a:buFont typeface="Wingdings" pitchFamily="2" charset="2"/>
              <a:buChar char="§"/>
              <a:defRPr/>
            </a:pPr>
            <a:r>
              <a:rPr lang="en-US" altLang="en-US" dirty="0" smtClean="0"/>
              <a:t>SG17 current activities</a:t>
            </a:r>
          </a:p>
          <a:p>
            <a:pPr>
              <a:buClr>
                <a:srgbClr val="FF0000"/>
              </a:buClr>
              <a:buFont typeface="Wingdings" pitchFamily="2" charset="2"/>
              <a:buChar char="§"/>
              <a:defRPr/>
            </a:pPr>
            <a:r>
              <a:rPr lang="en-US" altLang="en-US" sz="3000" dirty="0" smtClean="0"/>
              <a:t>Security Coordination</a:t>
            </a:r>
          </a:p>
          <a:p>
            <a:pPr>
              <a:buClr>
                <a:srgbClr val="FF0000"/>
              </a:buClr>
              <a:buFont typeface="Wingdings" pitchFamily="2" charset="2"/>
              <a:buChar char="§"/>
              <a:defRPr/>
            </a:pPr>
            <a:r>
              <a:rPr lang="en-US" altLang="en-US" sz="3000" dirty="0" smtClean="0"/>
              <a:t>Future meetings</a:t>
            </a:r>
          </a:p>
          <a:p>
            <a:pPr>
              <a:buClr>
                <a:srgbClr val="FF0000"/>
              </a:buClr>
              <a:buFont typeface="Wingdings" pitchFamily="2" charset="2"/>
              <a:buChar char="§"/>
              <a:defRPr/>
            </a:pPr>
            <a:r>
              <a:rPr lang="en-US" altLang="en-US" sz="3000" dirty="0" smtClean="0"/>
              <a:t>Useful references</a:t>
            </a:r>
          </a:p>
          <a:p>
            <a:pPr marL="342900" lvl="1" indent="-342900">
              <a:buClr>
                <a:srgbClr val="FF0000"/>
              </a:buClr>
              <a:buFont typeface="Wingdings" pitchFamily="2" charset="2"/>
              <a:buChar char="§"/>
              <a:defRPr/>
            </a:pPr>
            <a:r>
              <a:rPr lang="en-US" altLang="en-US" dirty="0" smtClean="0"/>
              <a:t>Backup – SG17 Security Recommendations</a:t>
            </a:r>
          </a:p>
        </p:txBody>
      </p:sp>
      <p:sp>
        <p:nvSpPr>
          <p:cNvPr id="20483"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7978717-0B30-40FC-84E6-8CCABAE4D2CD}" type="slidenum">
              <a:rPr lang="en-US" altLang="en-US" sz="1200" smtClean="0">
                <a:solidFill>
                  <a:srgbClr val="898989"/>
                </a:solidFill>
              </a:rPr>
              <a:pPr>
                <a:spcBef>
                  <a:spcPct val="0"/>
                </a:spcBef>
                <a:buFontTx/>
                <a:buNone/>
              </a:pPr>
              <a:t>7</a:t>
            </a:fld>
            <a:r>
              <a:rPr lang="en-US" altLang="en-US" sz="1200" dirty="0" smtClean="0">
                <a:solidFill>
                  <a:srgbClr val="898989"/>
                </a:solidFill>
              </a:rPr>
              <a:t>/94</a:t>
            </a:r>
            <a:endParaRPr lang="en-US" altLang="en-US" sz="1200" dirty="0" smtClean="0">
              <a:solidFill>
                <a:srgbClr val="898989"/>
              </a:solidFill>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n-US" altLang="en-US" sz="2800" b="1" smtClean="0"/>
              <a:t>ITU-T SG17 (cnt’d)</a:t>
            </a:r>
            <a:br>
              <a:rPr lang="en-US" altLang="en-US" sz="2800" b="1" smtClean="0"/>
            </a:br>
            <a:r>
              <a:rPr lang="en-US" altLang="en-US" sz="2800" b="1" smtClean="0"/>
              <a:t>Security Recommendations</a:t>
            </a:r>
          </a:p>
        </p:txBody>
      </p:sp>
      <p:sp>
        <p:nvSpPr>
          <p:cNvPr id="92163" name="Rectangle 6"/>
          <p:cNvSpPr>
            <a:spLocks noChangeArrowheads="1"/>
          </p:cNvSpPr>
          <p:nvPr/>
        </p:nvSpPr>
        <p:spPr bwMode="auto">
          <a:xfrm>
            <a:off x="539750" y="1052513"/>
            <a:ext cx="8135938"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800100" indent="-3429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2400"/>
              </a:lnSpc>
              <a:spcBef>
                <a:spcPts val="600"/>
              </a:spcBef>
              <a:buClr>
                <a:srgbClr val="FF0000"/>
              </a:buClr>
              <a:buFont typeface="Wingdings" panose="05000000000000000000" pitchFamily="2" charset="2"/>
              <a:buChar char="§"/>
            </a:pPr>
            <a:r>
              <a:rPr lang="en-US" altLang="en-US" sz="2400"/>
              <a:t>Fast infoset security (</a:t>
            </a:r>
            <a:r>
              <a:rPr lang="en-US" altLang="en-US" sz="2400">
                <a:hlinkClick r:id="rId2"/>
              </a:rPr>
              <a:t>Rec. ITU-T X.893</a:t>
            </a:r>
            <a:r>
              <a:rPr lang="en-US" altLang="en-US" sz="2400"/>
              <a:t>)</a:t>
            </a:r>
          </a:p>
          <a:p>
            <a:pPr eaLnBrk="1" hangingPunct="1">
              <a:lnSpc>
                <a:spcPts val="2400"/>
              </a:lnSpc>
              <a:spcBef>
                <a:spcPts val="600"/>
              </a:spcBef>
              <a:buClr>
                <a:srgbClr val="FF0000"/>
              </a:buClr>
              <a:buFont typeface="Wingdings" panose="05000000000000000000" pitchFamily="2" charset="2"/>
              <a:buChar char="§"/>
            </a:pPr>
            <a:endParaRPr lang="en-US" altLang="en-US" sz="2400"/>
          </a:p>
          <a:p>
            <a:pPr eaLnBrk="1" hangingPunct="1">
              <a:lnSpc>
                <a:spcPts val="2400"/>
              </a:lnSpc>
              <a:spcBef>
                <a:spcPts val="600"/>
              </a:spcBef>
              <a:buClr>
                <a:srgbClr val="FF0000"/>
              </a:buClr>
              <a:buFont typeface="Wingdings" panose="05000000000000000000" pitchFamily="2" charset="2"/>
              <a:buChar char="§"/>
            </a:pPr>
            <a:r>
              <a:rPr lang="en-US" altLang="en-US" sz="2400"/>
              <a:t>Public Key Infrastructure and Trusted Third Party Services:</a:t>
            </a:r>
          </a:p>
          <a:p>
            <a:pPr lvl="1" eaLnBrk="1" hangingPunct="1">
              <a:lnSpc>
                <a:spcPts val="2400"/>
              </a:lnSpc>
              <a:spcBef>
                <a:spcPts val="600"/>
              </a:spcBef>
              <a:buClr>
                <a:srgbClr val="FF0000"/>
              </a:buClr>
              <a:buFont typeface="Wingdings" panose="05000000000000000000" pitchFamily="2" charset="2"/>
              <a:buChar char="§"/>
            </a:pPr>
            <a:r>
              <a:rPr lang="en-US" altLang="en-US" sz="2000"/>
              <a:t>Public-key and attribute certificate frameworks (</a:t>
            </a:r>
            <a:r>
              <a:rPr lang="en-US" altLang="en-US" sz="2000">
                <a:hlinkClick r:id="rId3"/>
              </a:rPr>
              <a:t>Rec. ITU-T X.509</a:t>
            </a:r>
            <a:r>
              <a:rPr lang="en-US" altLang="en-US" sz="2000"/>
              <a:t>)</a:t>
            </a:r>
          </a:p>
          <a:p>
            <a:pPr lvl="1" eaLnBrk="1" hangingPunct="1">
              <a:lnSpc>
                <a:spcPts val="2400"/>
              </a:lnSpc>
              <a:spcBef>
                <a:spcPts val="600"/>
              </a:spcBef>
              <a:buClr>
                <a:srgbClr val="FF0000"/>
              </a:buClr>
              <a:buFont typeface="Wingdings" panose="05000000000000000000" pitchFamily="2" charset="2"/>
              <a:buChar char="§"/>
            </a:pPr>
            <a:r>
              <a:rPr lang="en-US" altLang="en-US" sz="2000"/>
              <a:t>Guidelines for the use of Trusted Third Party services </a:t>
            </a:r>
            <a:br>
              <a:rPr lang="en-US" altLang="en-US" sz="2000"/>
            </a:br>
            <a:r>
              <a:rPr lang="en-US" altLang="en-US" sz="2000"/>
              <a:t>(</a:t>
            </a:r>
            <a:r>
              <a:rPr lang="en-US" altLang="en-US" sz="2000">
                <a:hlinkClick r:id="rId4"/>
              </a:rPr>
              <a:t>Rec. ITU-T X.842</a:t>
            </a:r>
            <a:r>
              <a:rPr lang="en-US" altLang="en-US" sz="2000"/>
              <a:t>)</a:t>
            </a:r>
          </a:p>
          <a:p>
            <a:pPr lvl="1" eaLnBrk="1" hangingPunct="1">
              <a:lnSpc>
                <a:spcPts val="2400"/>
              </a:lnSpc>
              <a:spcBef>
                <a:spcPts val="600"/>
              </a:spcBef>
              <a:buClr>
                <a:srgbClr val="FF0000"/>
              </a:buClr>
              <a:buFont typeface="Wingdings" panose="05000000000000000000" pitchFamily="2" charset="2"/>
              <a:buChar char="§"/>
            </a:pPr>
            <a:r>
              <a:rPr lang="en-US" altLang="en-US" sz="2000"/>
              <a:t>Specification of TTP services to support the application of digital signatures (</a:t>
            </a:r>
            <a:r>
              <a:rPr lang="en-US" altLang="en-US" sz="2000">
                <a:hlinkClick r:id="rId5"/>
              </a:rPr>
              <a:t>Rec. ITU-T X.843</a:t>
            </a:r>
            <a:r>
              <a:rPr lang="en-US" altLang="en-US" sz="2000"/>
              <a:t>)</a:t>
            </a:r>
          </a:p>
          <a:p>
            <a:pPr lvl="1" eaLnBrk="1" hangingPunct="1">
              <a:lnSpc>
                <a:spcPts val="2400"/>
              </a:lnSpc>
              <a:spcBef>
                <a:spcPts val="600"/>
              </a:spcBef>
              <a:buClr>
                <a:srgbClr val="FF0000"/>
              </a:buClr>
              <a:buFont typeface="Wingdings" panose="05000000000000000000" pitchFamily="2" charset="2"/>
              <a:buChar char="§"/>
            </a:pPr>
            <a:endParaRPr lang="en-US" altLang="en-US" sz="2000"/>
          </a:p>
          <a:p>
            <a:pPr lvl="1" eaLnBrk="1" hangingPunct="1">
              <a:lnSpc>
                <a:spcPts val="2400"/>
              </a:lnSpc>
              <a:spcBef>
                <a:spcPts val="600"/>
              </a:spcBef>
              <a:buClr>
                <a:srgbClr val="FF0000"/>
              </a:buClr>
              <a:buFont typeface="Wingdings" panose="05000000000000000000" pitchFamily="2" charset="2"/>
              <a:buChar char="§"/>
            </a:pPr>
            <a:endParaRPr lang="en-US" altLang="en-US" sz="2000"/>
          </a:p>
          <a:p>
            <a:pPr eaLnBrk="1" hangingPunct="1">
              <a:lnSpc>
                <a:spcPts val="2400"/>
              </a:lnSpc>
              <a:spcBef>
                <a:spcPts val="600"/>
              </a:spcBef>
              <a:buClr>
                <a:srgbClr val="FF0000"/>
              </a:buClr>
              <a:buFont typeface="Wingdings" panose="05000000000000000000" pitchFamily="2" charset="2"/>
              <a:buChar char="§"/>
            </a:pPr>
            <a:endParaRPr lang="en-US" altLang="en-US" sz="2400"/>
          </a:p>
        </p:txBody>
      </p:sp>
      <p:sp>
        <p:nvSpPr>
          <p:cNvPr id="92164"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0BBC706-5744-48B9-AF01-9D323E49733B}" type="slidenum">
              <a:rPr lang="en-US" altLang="en-US" sz="1200" smtClean="0">
                <a:solidFill>
                  <a:srgbClr val="898989"/>
                </a:solidFill>
              </a:rPr>
              <a:pPr>
                <a:spcBef>
                  <a:spcPct val="0"/>
                </a:spcBef>
                <a:buFontTx/>
                <a:buNone/>
              </a:pPr>
              <a:t>70</a:t>
            </a:fld>
            <a:r>
              <a:rPr lang="en-US" altLang="en-US" sz="1200" dirty="0" smtClean="0">
                <a:solidFill>
                  <a:srgbClr val="898989"/>
                </a:solidFill>
              </a:rPr>
              <a:t>/94</a:t>
            </a:r>
            <a:endParaRPr lang="en-US" altLang="en-US" sz="1200" dirty="0" smtClean="0">
              <a:solidFill>
                <a:srgbClr val="898989"/>
              </a:solidFill>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US" altLang="en-US" sz="2800" b="1" smtClean="0"/>
              <a:t>ITU-T SG17 (cnt’d)</a:t>
            </a:r>
            <a:br>
              <a:rPr lang="en-US" altLang="en-US" sz="2800" b="1" smtClean="0"/>
            </a:br>
            <a:r>
              <a:rPr lang="en-US" altLang="en-US" sz="2800" b="1" smtClean="0"/>
              <a:t>Security Recommendations</a:t>
            </a:r>
          </a:p>
        </p:txBody>
      </p:sp>
      <p:sp>
        <p:nvSpPr>
          <p:cNvPr id="93187"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9144EC2-40D0-4A85-BA03-D38C6C13B973}" type="slidenum">
              <a:rPr lang="en-US" altLang="en-US" sz="1200" smtClean="0">
                <a:solidFill>
                  <a:srgbClr val="898989"/>
                </a:solidFill>
              </a:rPr>
              <a:pPr>
                <a:spcBef>
                  <a:spcPct val="0"/>
                </a:spcBef>
                <a:buFontTx/>
                <a:buNone/>
              </a:pPr>
              <a:t>71</a:t>
            </a:fld>
            <a:r>
              <a:rPr lang="en-US" altLang="en-US" sz="1200" smtClean="0">
                <a:solidFill>
                  <a:srgbClr val="898989"/>
                </a:solidFill>
              </a:rPr>
              <a:t>/78</a:t>
            </a:r>
          </a:p>
        </p:txBody>
      </p:sp>
      <p:pic>
        <p:nvPicPr>
          <p:cNvPr id="9318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00" y="1414463"/>
            <a:ext cx="4479925" cy="490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9" name="Rectangle 6"/>
          <p:cNvSpPr>
            <a:spLocks noChangeArrowheads="1"/>
          </p:cNvSpPr>
          <p:nvPr/>
        </p:nvSpPr>
        <p:spPr bwMode="auto">
          <a:xfrm>
            <a:off x="101600" y="6354763"/>
            <a:ext cx="50466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46038" rIns="36000" bIns="46038"/>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eaLnBrk="1" hangingPunct="1">
              <a:lnSpc>
                <a:spcPts val="2400"/>
              </a:lnSpc>
              <a:spcBef>
                <a:spcPts val="600"/>
              </a:spcBef>
              <a:buClr>
                <a:srgbClr val="FF0000"/>
              </a:buClr>
              <a:buFont typeface="Arial" panose="020B0604020202020204" pitchFamily="34" charset="0"/>
              <a:buNone/>
            </a:pPr>
            <a:r>
              <a:rPr lang="en-US" altLang="en-US" sz="1800" b="1"/>
              <a:t>Rec. ITU-T X.509 - Components of PKI and PMI</a:t>
            </a:r>
            <a:endParaRPr lang="en-US" altLang="en-US" sz="1800"/>
          </a:p>
        </p:txBody>
      </p:sp>
      <p:pic>
        <p:nvPicPr>
          <p:cNvPr id="93190" name="Billed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4065588"/>
            <a:ext cx="1285875" cy="234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91" name="Rectangle 6"/>
          <p:cNvSpPr>
            <a:spLocks noChangeArrowheads="1"/>
          </p:cNvSpPr>
          <p:nvPr/>
        </p:nvSpPr>
        <p:spPr bwMode="auto">
          <a:xfrm>
            <a:off x="5003800" y="6354763"/>
            <a:ext cx="4006850" cy="5032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46038" rIns="36000" bIns="46038"/>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eaLnBrk="1" hangingPunct="1">
              <a:lnSpc>
                <a:spcPts val="2400"/>
              </a:lnSpc>
              <a:spcBef>
                <a:spcPts val="600"/>
              </a:spcBef>
              <a:buClr>
                <a:srgbClr val="FF0000"/>
              </a:buClr>
              <a:buFont typeface="Arial" panose="020B0604020202020204" pitchFamily="34" charset="0"/>
              <a:buNone/>
            </a:pPr>
            <a:r>
              <a:rPr lang="en-US" altLang="en-US" sz="1800" b="1"/>
              <a:t>Rec. ITU-T X.509 – digital certificate</a:t>
            </a:r>
            <a:endParaRPr lang="en-US" altLang="en-US" sz="1800"/>
          </a:p>
        </p:txBody>
      </p:sp>
      <p:sp>
        <p:nvSpPr>
          <p:cNvPr id="93192" name="Rectangle 6"/>
          <p:cNvSpPr>
            <a:spLocks noChangeArrowheads="1"/>
          </p:cNvSpPr>
          <p:nvPr/>
        </p:nvSpPr>
        <p:spPr bwMode="auto">
          <a:xfrm>
            <a:off x="4638675" y="3644900"/>
            <a:ext cx="4371975"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46038" rIns="36000" bIns="46038"/>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eaLnBrk="1" hangingPunct="1">
              <a:lnSpc>
                <a:spcPts val="2400"/>
              </a:lnSpc>
              <a:spcBef>
                <a:spcPts val="600"/>
              </a:spcBef>
              <a:buClr>
                <a:srgbClr val="FF0000"/>
              </a:buClr>
              <a:buFont typeface="Arial" panose="020B0604020202020204" pitchFamily="34" charset="0"/>
              <a:buNone/>
            </a:pPr>
            <a:r>
              <a:rPr lang="en-US" altLang="en-US" sz="2000" b="1"/>
              <a:t>Rec. ITU-T X.509 – Certification path</a:t>
            </a:r>
            <a:endParaRPr lang="en-US" altLang="en-US" sz="2400"/>
          </a:p>
        </p:txBody>
      </p:sp>
      <p:pic>
        <p:nvPicPr>
          <p:cNvPr id="93193" name="Billed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8025" y="941388"/>
            <a:ext cx="4492625"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US" altLang="en-US" sz="2800" b="1" smtClean="0"/>
              <a:t>ITU-T SG17 (cnt’d)</a:t>
            </a:r>
            <a:br>
              <a:rPr lang="en-US" altLang="en-US" sz="2800" b="1" smtClean="0"/>
            </a:br>
            <a:r>
              <a:rPr lang="en-US" altLang="en-US" sz="2800" b="1" smtClean="0"/>
              <a:t>Security Recommendations</a:t>
            </a:r>
          </a:p>
        </p:txBody>
      </p:sp>
      <p:sp>
        <p:nvSpPr>
          <p:cNvPr id="94211" name="Rectangle 6"/>
          <p:cNvSpPr>
            <a:spLocks noChangeArrowheads="1"/>
          </p:cNvSpPr>
          <p:nvPr/>
        </p:nvSpPr>
        <p:spPr bwMode="auto">
          <a:xfrm>
            <a:off x="179388" y="1052513"/>
            <a:ext cx="8785225" cy="568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800100" indent="-3429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2400"/>
              </a:lnSpc>
              <a:spcBef>
                <a:spcPts val="600"/>
              </a:spcBef>
              <a:buClr>
                <a:srgbClr val="FF0000"/>
              </a:buClr>
              <a:buFont typeface="Wingdings" panose="05000000000000000000" pitchFamily="2" charset="2"/>
              <a:buChar char="§"/>
            </a:pPr>
            <a:r>
              <a:rPr lang="en-US" altLang="en-US" sz="2400"/>
              <a:t>Security protocols:</a:t>
            </a:r>
          </a:p>
          <a:p>
            <a:pPr lvl="1" eaLnBrk="1" hangingPunct="1">
              <a:lnSpc>
                <a:spcPts val="2400"/>
              </a:lnSpc>
              <a:spcBef>
                <a:spcPts val="600"/>
              </a:spcBef>
              <a:buClr>
                <a:srgbClr val="FF0000"/>
              </a:buClr>
              <a:buFont typeface="Wingdings" panose="05000000000000000000" pitchFamily="2" charset="2"/>
              <a:buChar char="§"/>
            </a:pPr>
            <a:r>
              <a:rPr lang="en-US" altLang="en-US" sz="1800"/>
              <a:t>EAP guideline (</a:t>
            </a:r>
            <a:r>
              <a:rPr lang="en-US" altLang="en-US" sz="1800">
                <a:hlinkClick r:id="rId2"/>
              </a:rPr>
              <a:t>Rec. ITU-T X.1034</a:t>
            </a:r>
            <a:r>
              <a:rPr lang="en-US" altLang="en-US" sz="1800"/>
              <a:t>) </a:t>
            </a:r>
          </a:p>
          <a:p>
            <a:pPr lvl="1" eaLnBrk="1" hangingPunct="1">
              <a:lnSpc>
                <a:spcPts val="2400"/>
              </a:lnSpc>
              <a:spcBef>
                <a:spcPts val="600"/>
              </a:spcBef>
              <a:buClr>
                <a:srgbClr val="FF0000"/>
              </a:buClr>
              <a:buFont typeface="Wingdings" panose="05000000000000000000" pitchFamily="2" charset="2"/>
              <a:buChar char="§"/>
            </a:pPr>
            <a:r>
              <a:rPr lang="en-US" altLang="en-US" sz="1800"/>
              <a:t>Password authenticated key exchange protocol (</a:t>
            </a:r>
            <a:r>
              <a:rPr lang="en-US" altLang="en-US" sz="1800">
                <a:hlinkClick r:id="rId3"/>
              </a:rPr>
              <a:t>Rec. ITU-T X.1035</a:t>
            </a:r>
            <a:r>
              <a:rPr lang="en-US" altLang="en-US" sz="1800"/>
              <a:t>)</a:t>
            </a:r>
            <a:r>
              <a:rPr lang="en-GB" altLang="en-US" sz="1800"/>
              <a:t> </a:t>
            </a:r>
          </a:p>
          <a:p>
            <a:pPr lvl="1" eaLnBrk="1" hangingPunct="1">
              <a:lnSpc>
                <a:spcPts val="2400"/>
              </a:lnSpc>
              <a:spcBef>
                <a:spcPts val="600"/>
              </a:spcBef>
              <a:buClr>
                <a:srgbClr val="FF0000"/>
              </a:buClr>
              <a:buFont typeface="Wingdings" panose="05000000000000000000" pitchFamily="2" charset="2"/>
              <a:buChar char="§"/>
            </a:pPr>
            <a:r>
              <a:rPr lang="en-GB" altLang="en-US" sz="1800"/>
              <a:t>Technical security guideline on deploying IPv6 (</a:t>
            </a:r>
            <a:r>
              <a:rPr lang="en-US" altLang="en-US" sz="1800">
                <a:hlinkClick r:id="rId4"/>
              </a:rPr>
              <a:t>Rec. ITU-T </a:t>
            </a:r>
            <a:r>
              <a:rPr lang="en-GB" altLang="en-US" sz="1800">
                <a:hlinkClick r:id="rId4"/>
              </a:rPr>
              <a:t>X.1037</a:t>
            </a:r>
            <a:r>
              <a:rPr lang="en-GB" altLang="en-US" sz="1800"/>
              <a:t>)</a:t>
            </a:r>
          </a:p>
          <a:p>
            <a:pPr lvl="1" eaLnBrk="1" hangingPunct="1">
              <a:lnSpc>
                <a:spcPts val="2400"/>
              </a:lnSpc>
              <a:spcBef>
                <a:spcPts val="600"/>
              </a:spcBef>
              <a:buClr>
                <a:srgbClr val="FF0000"/>
              </a:buClr>
              <a:buFont typeface="Wingdings" panose="05000000000000000000" pitchFamily="2" charset="2"/>
              <a:buChar char="§"/>
            </a:pPr>
            <a:r>
              <a:rPr lang="en-US" altLang="en-US" sz="1800"/>
              <a:t>Guideline on secure password-based authentication protocol with key exchange (</a:t>
            </a:r>
            <a:r>
              <a:rPr lang="en-US" altLang="en-US" sz="1800">
                <a:hlinkClick r:id="rId5"/>
              </a:rPr>
              <a:t>Rec. ITU-T X.1151</a:t>
            </a:r>
            <a:r>
              <a:rPr lang="en-US" altLang="en-US" sz="1800"/>
              <a:t>)</a:t>
            </a:r>
          </a:p>
          <a:p>
            <a:pPr lvl="1" eaLnBrk="1" hangingPunct="1">
              <a:lnSpc>
                <a:spcPts val="2400"/>
              </a:lnSpc>
              <a:spcBef>
                <a:spcPts val="600"/>
              </a:spcBef>
              <a:buClr>
                <a:srgbClr val="FF0000"/>
              </a:buClr>
              <a:buFont typeface="Wingdings" panose="05000000000000000000" pitchFamily="2" charset="2"/>
              <a:buChar char="§"/>
            </a:pPr>
            <a:r>
              <a:rPr lang="en-US" altLang="en-US" sz="1800"/>
              <a:t>Secure end-to-end data communication techniques using trusted third party services (</a:t>
            </a:r>
            <a:r>
              <a:rPr lang="en-US" altLang="en-US" sz="1800">
                <a:hlinkClick r:id="rId6"/>
              </a:rPr>
              <a:t>Rec. ITU-T X.1152</a:t>
            </a:r>
            <a:r>
              <a:rPr lang="en-US" altLang="en-US" sz="1800"/>
              <a:t>)</a:t>
            </a:r>
          </a:p>
          <a:p>
            <a:pPr lvl="1" eaLnBrk="1" hangingPunct="1">
              <a:lnSpc>
                <a:spcPts val="2400"/>
              </a:lnSpc>
              <a:spcBef>
                <a:spcPts val="600"/>
              </a:spcBef>
              <a:buClr>
                <a:srgbClr val="FF0000"/>
              </a:buClr>
              <a:buFont typeface="Wingdings" panose="05000000000000000000" pitchFamily="2" charset="2"/>
              <a:buChar char="§"/>
            </a:pPr>
            <a:r>
              <a:rPr lang="en-US" altLang="en-US" sz="1800"/>
              <a:t>Management framework of a one time password-based authentication service</a:t>
            </a:r>
            <a:br>
              <a:rPr lang="en-US" altLang="en-US" sz="1800"/>
            </a:br>
            <a:r>
              <a:rPr lang="en-US" altLang="en-US" sz="1800"/>
              <a:t>(</a:t>
            </a:r>
            <a:r>
              <a:rPr lang="en-US" altLang="en-US" sz="1800">
                <a:hlinkClick r:id="rId7"/>
              </a:rPr>
              <a:t>Rec. ITU-T X.1153</a:t>
            </a:r>
            <a:r>
              <a:rPr lang="en-US" altLang="en-US" sz="1800"/>
              <a:t>)</a:t>
            </a:r>
          </a:p>
          <a:p>
            <a:pPr lvl="1" eaLnBrk="1" hangingPunct="1">
              <a:lnSpc>
                <a:spcPts val="2400"/>
              </a:lnSpc>
              <a:spcBef>
                <a:spcPts val="600"/>
              </a:spcBef>
              <a:buClr>
                <a:srgbClr val="FF0000"/>
              </a:buClr>
              <a:buFont typeface="Wingdings" panose="05000000000000000000" pitchFamily="2" charset="2"/>
              <a:buChar char="§"/>
            </a:pPr>
            <a:r>
              <a:rPr lang="en-US" altLang="en-US" sz="1800"/>
              <a:t>General framework of combined authentication on multiple identity service provider environments (</a:t>
            </a:r>
            <a:r>
              <a:rPr lang="en-US" altLang="en-US" sz="1800">
                <a:hlinkClick r:id="rId8"/>
              </a:rPr>
              <a:t>Rec. ITU-T X.1154</a:t>
            </a:r>
            <a:r>
              <a:rPr lang="en-US" altLang="en-US" sz="1800"/>
              <a:t>)</a:t>
            </a:r>
          </a:p>
          <a:p>
            <a:pPr lvl="1" eaLnBrk="1" hangingPunct="1">
              <a:lnSpc>
                <a:spcPts val="2400"/>
              </a:lnSpc>
              <a:spcBef>
                <a:spcPts val="600"/>
              </a:spcBef>
              <a:buClr>
                <a:srgbClr val="FF0000"/>
              </a:buClr>
              <a:buFont typeface="Wingdings" panose="05000000000000000000" pitchFamily="2" charset="2"/>
              <a:buChar char="§"/>
            </a:pPr>
            <a:r>
              <a:rPr lang="en-US" altLang="en-US" sz="1800"/>
              <a:t>Non-repudiation framework based on a one time password (</a:t>
            </a:r>
            <a:r>
              <a:rPr lang="en-US" altLang="en-US" sz="1800">
                <a:hlinkClick r:id="rId9"/>
              </a:rPr>
              <a:t>Rec. ITU-T X.1156</a:t>
            </a:r>
            <a:r>
              <a:rPr lang="en-US" altLang="en-US" sz="1800"/>
              <a:t>)</a:t>
            </a:r>
          </a:p>
          <a:p>
            <a:pPr lvl="1" eaLnBrk="1" hangingPunct="1">
              <a:lnSpc>
                <a:spcPts val="2400"/>
              </a:lnSpc>
              <a:spcBef>
                <a:spcPts val="600"/>
              </a:spcBef>
              <a:buClr>
                <a:srgbClr val="FF0000"/>
              </a:buClr>
              <a:buFont typeface="Wingdings" panose="05000000000000000000" pitchFamily="2" charset="2"/>
              <a:buChar char="§"/>
            </a:pPr>
            <a:r>
              <a:rPr lang="en-US" altLang="en-US" sz="1800"/>
              <a:t>Delegated non-repudiation architecture based on ITU-T X.813 (</a:t>
            </a:r>
            <a:r>
              <a:rPr lang="en-US" altLang="en-US" sz="1800">
                <a:hlinkClick r:id="rId10"/>
              </a:rPr>
              <a:t>Rec. ITU-T X.1159</a:t>
            </a:r>
            <a:r>
              <a:rPr lang="en-US" altLang="en-US" sz="1800"/>
              <a:t>)</a:t>
            </a:r>
          </a:p>
          <a:p>
            <a:pPr lvl="1" eaLnBrk="1" hangingPunct="1">
              <a:lnSpc>
                <a:spcPts val="2400"/>
              </a:lnSpc>
              <a:spcBef>
                <a:spcPts val="600"/>
              </a:spcBef>
              <a:buClr>
                <a:srgbClr val="FF0000"/>
              </a:buClr>
              <a:buFont typeface="Wingdings" panose="05000000000000000000" pitchFamily="2" charset="2"/>
              <a:buChar char="§"/>
            </a:pPr>
            <a:r>
              <a:rPr lang="en-US" altLang="en-US" sz="1800"/>
              <a:t>OSI Network + transport layer security protocol (Recs. ITU-T </a:t>
            </a:r>
            <a:r>
              <a:rPr lang="en-US" altLang="en-US" sz="1800">
                <a:hlinkClick r:id="rId11"/>
              </a:rPr>
              <a:t>X.273</a:t>
            </a:r>
            <a:r>
              <a:rPr lang="en-US" altLang="en-US" sz="1800"/>
              <a:t>, </a:t>
            </a:r>
            <a:r>
              <a:rPr lang="en-US" altLang="en-US" sz="1800">
                <a:hlinkClick r:id="rId12"/>
              </a:rPr>
              <a:t>X.274</a:t>
            </a:r>
            <a:r>
              <a:rPr lang="en-US" altLang="en-US" sz="1800"/>
              <a:t>)</a:t>
            </a:r>
          </a:p>
        </p:txBody>
      </p:sp>
      <p:sp>
        <p:nvSpPr>
          <p:cNvPr id="94212"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2ECC82B-2CE4-4C75-8FCF-1DBF8DAC1B9C}" type="slidenum">
              <a:rPr lang="en-US" altLang="en-US" sz="1200" smtClean="0">
                <a:solidFill>
                  <a:srgbClr val="898989"/>
                </a:solidFill>
              </a:rPr>
              <a:pPr>
                <a:spcBef>
                  <a:spcPct val="0"/>
                </a:spcBef>
                <a:buFontTx/>
                <a:buNone/>
              </a:pPr>
              <a:t>72</a:t>
            </a:fld>
            <a:r>
              <a:rPr lang="en-US" altLang="en-US" sz="1200" dirty="0" smtClean="0">
                <a:solidFill>
                  <a:srgbClr val="898989"/>
                </a:solidFill>
              </a:rPr>
              <a:t>/94</a:t>
            </a:r>
            <a:endParaRPr lang="en-US" altLang="en-US" sz="1200" dirty="0" smtClean="0">
              <a:solidFill>
                <a:srgbClr val="898989"/>
              </a:solidFill>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r>
              <a:rPr lang="en-US" altLang="en-US" sz="2800" b="1" smtClean="0"/>
              <a:t>ITU-T SG17 (cnt’d)</a:t>
            </a:r>
            <a:br>
              <a:rPr lang="en-US" altLang="en-US" sz="2800" b="1" smtClean="0"/>
            </a:br>
            <a:r>
              <a:rPr lang="en-US" altLang="en-US" sz="2800" b="1" smtClean="0"/>
              <a:t>Security Recommendations</a:t>
            </a:r>
          </a:p>
        </p:txBody>
      </p:sp>
      <p:sp>
        <p:nvSpPr>
          <p:cNvPr id="95235" name="Rectangle 6"/>
          <p:cNvSpPr>
            <a:spLocks noChangeArrowheads="1"/>
          </p:cNvSpPr>
          <p:nvPr/>
        </p:nvSpPr>
        <p:spPr bwMode="auto">
          <a:xfrm>
            <a:off x="539750" y="1057275"/>
            <a:ext cx="5976938"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800100" indent="-3429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2400"/>
              </a:lnSpc>
              <a:spcBef>
                <a:spcPts val="600"/>
              </a:spcBef>
              <a:buClr>
                <a:srgbClr val="FF0000"/>
              </a:buClr>
              <a:buFont typeface="Wingdings" panose="05000000000000000000" pitchFamily="2" charset="2"/>
              <a:buChar char="§"/>
            </a:pPr>
            <a:r>
              <a:rPr lang="en-US" altLang="en-US" sz="2400"/>
              <a:t>Information Security Management:</a:t>
            </a:r>
          </a:p>
          <a:p>
            <a:pPr lvl="1" eaLnBrk="1" hangingPunct="1">
              <a:lnSpc>
                <a:spcPts val="2400"/>
              </a:lnSpc>
              <a:spcBef>
                <a:spcPts val="600"/>
              </a:spcBef>
              <a:buClr>
                <a:srgbClr val="FF0000"/>
              </a:buClr>
              <a:buFont typeface="Wingdings" panose="05000000000000000000" pitchFamily="2" charset="2"/>
              <a:buChar char="§"/>
            </a:pPr>
            <a:r>
              <a:rPr lang="en-US" altLang="en-US" sz="1600"/>
              <a:t>Information Security Management System</a:t>
            </a:r>
            <a:br>
              <a:rPr lang="en-US" altLang="en-US" sz="1600"/>
            </a:br>
            <a:r>
              <a:rPr lang="en-US" altLang="en-US" sz="1600"/>
              <a:t>(Recs. ITU-T  </a:t>
            </a:r>
            <a:r>
              <a:rPr lang="en-US" altLang="en-US" sz="1600">
                <a:hlinkClick r:id="rId2"/>
              </a:rPr>
              <a:t>X.1051</a:t>
            </a:r>
            <a:r>
              <a:rPr lang="en-US" altLang="en-US" sz="1600"/>
              <a:t>, </a:t>
            </a:r>
            <a:r>
              <a:rPr lang="en-US" altLang="en-US" sz="1600">
                <a:hlinkClick r:id="rId3"/>
              </a:rPr>
              <a:t>X.1052</a:t>
            </a:r>
            <a:r>
              <a:rPr lang="en-US" altLang="en-US" sz="1600"/>
              <a:t>) </a:t>
            </a:r>
          </a:p>
          <a:p>
            <a:pPr lvl="1" eaLnBrk="1" hangingPunct="1">
              <a:lnSpc>
                <a:spcPts val="2400"/>
              </a:lnSpc>
              <a:spcBef>
                <a:spcPts val="600"/>
              </a:spcBef>
              <a:buClr>
                <a:srgbClr val="FF0000"/>
              </a:buClr>
              <a:buFont typeface="Wingdings" panose="05000000000000000000" pitchFamily="2" charset="2"/>
              <a:buChar char="§"/>
            </a:pPr>
            <a:r>
              <a:rPr lang="en-US" altLang="en-US" sz="1600"/>
              <a:t>Governance of information security (</a:t>
            </a:r>
            <a:r>
              <a:rPr lang="en-US" altLang="en-US" sz="1600">
                <a:hlinkClick r:id="rId4"/>
              </a:rPr>
              <a:t>Rec. ITU-T X.1054</a:t>
            </a:r>
            <a:r>
              <a:rPr lang="en-US" altLang="en-US" sz="1600"/>
              <a:t>)</a:t>
            </a:r>
          </a:p>
          <a:p>
            <a:pPr lvl="1" eaLnBrk="1" hangingPunct="1">
              <a:lnSpc>
                <a:spcPts val="2400"/>
              </a:lnSpc>
              <a:spcBef>
                <a:spcPts val="600"/>
              </a:spcBef>
              <a:buClr>
                <a:srgbClr val="FF0000"/>
              </a:buClr>
              <a:buFont typeface="Wingdings" panose="05000000000000000000" pitchFamily="2" charset="2"/>
              <a:buChar char="§"/>
            </a:pPr>
            <a:r>
              <a:rPr lang="en-US" altLang="en-US" sz="1600"/>
              <a:t>Risk management and risk profile guidelines</a:t>
            </a:r>
            <a:br>
              <a:rPr lang="en-US" altLang="en-US" sz="1600"/>
            </a:br>
            <a:r>
              <a:rPr lang="en-US" altLang="en-US" sz="1600"/>
              <a:t>(</a:t>
            </a:r>
            <a:r>
              <a:rPr lang="en-US" altLang="en-US" sz="1600">
                <a:hlinkClick r:id="rId5"/>
              </a:rPr>
              <a:t>Rec. ITU-T X.1055</a:t>
            </a:r>
            <a:r>
              <a:rPr lang="en-US" altLang="en-US" sz="1600"/>
              <a:t>)</a:t>
            </a:r>
          </a:p>
          <a:p>
            <a:pPr lvl="1" eaLnBrk="1" hangingPunct="1">
              <a:lnSpc>
                <a:spcPts val="2400"/>
              </a:lnSpc>
              <a:spcBef>
                <a:spcPts val="600"/>
              </a:spcBef>
              <a:buClr>
                <a:srgbClr val="FF0000"/>
              </a:buClr>
              <a:buFont typeface="Wingdings" panose="05000000000000000000" pitchFamily="2" charset="2"/>
              <a:buChar char="§"/>
            </a:pPr>
            <a:r>
              <a:rPr lang="en-US" altLang="en-US" sz="1600"/>
              <a:t>Security incident management guidelines</a:t>
            </a:r>
            <a:br>
              <a:rPr lang="en-US" altLang="en-US" sz="1600"/>
            </a:br>
            <a:r>
              <a:rPr lang="en-US" altLang="en-US" sz="1600"/>
              <a:t>(</a:t>
            </a:r>
            <a:r>
              <a:rPr lang="en-US" altLang="en-US" sz="1600">
                <a:hlinkClick r:id="rId6"/>
              </a:rPr>
              <a:t>Rec. ITU-T X.1056</a:t>
            </a:r>
            <a:r>
              <a:rPr lang="en-US" altLang="en-US" sz="1600"/>
              <a:t>)</a:t>
            </a:r>
          </a:p>
          <a:p>
            <a:pPr lvl="1" eaLnBrk="1" hangingPunct="1">
              <a:lnSpc>
                <a:spcPts val="2400"/>
              </a:lnSpc>
              <a:spcBef>
                <a:spcPts val="600"/>
              </a:spcBef>
              <a:buClr>
                <a:srgbClr val="FF0000"/>
              </a:buClr>
              <a:buFont typeface="Wingdings" panose="05000000000000000000" pitchFamily="2" charset="2"/>
              <a:buChar char="§"/>
            </a:pPr>
            <a:r>
              <a:rPr lang="en-US" altLang="en-US" sz="1600"/>
              <a:t>Asset management guidelines (</a:t>
            </a:r>
            <a:r>
              <a:rPr lang="en-US" altLang="en-US" sz="1600">
                <a:hlinkClick r:id="rId7"/>
              </a:rPr>
              <a:t>Rec. ITU-T X.1057</a:t>
            </a:r>
            <a:r>
              <a:rPr lang="en-US" altLang="en-US" sz="1600"/>
              <a:t>)</a:t>
            </a:r>
          </a:p>
        </p:txBody>
      </p:sp>
      <p:pic>
        <p:nvPicPr>
          <p:cNvPr id="95236"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9388" y="4291013"/>
            <a:ext cx="4537075" cy="174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37"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40425" y="1341438"/>
            <a:ext cx="306387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38"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67400" y="3709988"/>
            <a:ext cx="3067050" cy="244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9" name="Rectangle 6"/>
          <p:cNvSpPr>
            <a:spLocks noChangeArrowheads="1"/>
          </p:cNvSpPr>
          <p:nvPr/>
        </p:nvSpPr>
        <p:spPr bwMode="auto">
          <a:xfrm>
            <a:off x="5219700" y="6237288"/>
            <a:ext cx="3816350" cy="6207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algn="ctr" eaLnBrk="1" hangingPunct="1">
              <a:lnSpc>
                <a:spcPts val="2400"/>
              </a:lnSpc>
              <a:spcBef>
                <a:spcPts val="600"/>
              </a:spcBef>
              <a:buClr>
                <a:srgbClr val="FF0000"/>
              </a:buClr>
              <a:buFont typeface="Arial" panose="020B0604020202020204" pitchFamily="34" charset="0"/>
              <a:buNone/>
            </a:pPr>
            <a:r>
              <a:rPr lang="en-US" altLang="en-US" sz="2000" b="1"/>
              <a:t>Rec. ITU-T X.1057 - Asset management process</a:t>
            </a:r>
            <a:endParaRPr lang="en-US" altLang="en-US" sz="2400"/>
          </a:p>
        </p:txBody>
      </p:sp>
      <p:sp>
        <p:nvSpPr>
          <p:cNvPr id="95240" name="Rectangle 6"/>
          <p:cNvSpPr>
            <a:spLocks noChangeArrowheads="1"/>
          </p:cNvSpPr>
          <p:nvPr/>
        </p:nvSpPr>
        <p:spPr bwMode="auto">
          <a:xfrm>
            <a:off x="169863" y="6091238"/>
            <a:ext cx="4537075"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algn="ctr" eaLnBrk="1" hangingPunct="1">
              <a:lnSpc>
                <a:spcPts val="2400"/>
              </a:lnSpc>
              <a:spcBef>
                <a:spcPts val="600"/>
              </a:spcBef>
              <a:buClr>
                <a:srgbClr val="FF0000"/>
              </a:buClr>
              <a:buFont typeface="Arial" panose="020B0604020202020204" pitchFamily="34" charset="0"/>
              <a:buNone/>
            </a:pPr>
            <a:r>
              <a:rPr lang="en-US" altLang="en-US" sz="2000" b="1"/>
              <a:t>Rec. ITU-T X.1052 - Information Security Management</a:t>
            </a:r>
          </a:p>
          <a:p>
            <a:pPr eaLnBrk="1" hangingPunct="1">
              <a:lnSpc>
                <a:spcPts val="2400"/>
              </a:lnSpc>
              <a:spcBef>
                <a:spcPts val="600"/>
              </a:spcBef>
              <a:buClr>
                <a:srgbClr val="FF0000"/>
              </a:buClr>
              <a:buFont typeface="Wingdings" panose="05000000000000000000" pitchFamily="2" charset="2"/>
              <a:buChar char="§"/>
            </a:pPr>
            <a:endParaRPr lang="en-US" altLang="en-US" sz="2400"/>
          </a:p>
        </p:txBody>
      </p:sp>
      <p:sp>
        <p:nvSpPr>
          <p:cNvPr id="95241" name="Rectangle 6"/>
          <p:cNvSpPr>
            <a:spLocks noChangeArrowheads="1"/>
          </p:cNvSpPr>
          <p:nvPr/>
        </p:nvSpPr>
        <p:spPr bwMode="auto">
          <a:xfrm>
            <a:off x="5435600" y="3141663"/>
            <a:ext cx="3657600"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algn="ctr" eaLnBrk="1" hangingPunct="1">
              <a:lnSpc>
                <a:spcPts val="2400"/>
              </a:lnSpc>
              <a:spcBef>
                <a:spcPts val="600"/>
              </a:spcBef>
              <a:buClr>
                <a:srgbClr val="FF0000"/>
              </a:buClr>
              <a:buFont typeface="Arial" panose="020B0604020202020204" pitchFamily="34" charset="0"/>
              <a:buNone/>
            </a:pPr>
            <a:r>
              <a:rPr lang="en-US" altLang="en-US" sz="2000" b="1"/>
              <a:t>Rec. ITU-T X.1055 - Risk management process</a:t>
            </a:r>
            <a:endParaRPr lang="en-US" altLang="en-US" sz="240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en-US" altLang="en-US" sz="2800" b="1" smtClean="0"/>
              <a:t>ITU-T SG17 (cnt’d)</a:t>
            </a:r>
            <a:br>
              <a:rPr lang="en-US" altLang="en-US" sz="2800" b="1" smtClean="0"/>
            </a:br>
            <a:r>
              <a:rPr lang="en-US" altLang="en-US" sz="2800" b="1" smtClean="0"/>
              <a:t>Security Recommendations</a:t>
            </a:r>
          </a:p>
        </p:txBody>
      </p:sp>
      <p:sp>
        <p:nvSpPr>
          <p:cNvPr id="96259" name="Rectangle 6"/>
          <p:cNvSpPr>
            <a:spLocks noChangeArrowheads="1"/>
          </p:cNvSpPr>
          <p:nvPr/>
        </p:nvSpPr>
        <p:spPr bwMode="auto">
          <a:xfrm>
            <a:off x="323850" y="1125538"/>
            <a:ext cx="8496300" cy="11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800100" indent="-3429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eaLnBrk="1" hangingPunct="1">
              <a:lnSpc>
                <a:spcPts val="2400"/>
              </a:lnSpc>
              <a:spcBef>
                <a:spcPts val="600"/>
              </a:spcBef>
              <a:buClr>
                <a:srgbClr val="FF0000"/>
              </a:buClr>
              <a:buFont typeface="Wingdings" panose="05000000000000000000" pitchFamily="2" charset="2"/>
              <a:buChar char="§"/>
            </a:pPr>
            <a:endParaRPr lang="en-US" altLang="en-US" sz="2000"/>
          </a:p>
          <a:p>
            <a:pPr lvl="1" eaLnBrk="1" hangingPunct="1">
              <a:lnSpc>
                <a:spcPts val="2400"/>
              </a:lnSpc>
              <a:spcBef>
                <a:spcPts val="600"/>
              </a:spcBef>
              <a:buClr>
                <a:srgbClr val="FF0000"/>
              </a:buClr>
              <a:buFont typeface="Wingdings" panose="05000000000000000000" pitchFamily="2" charset="2"/>
              <a:buChar char="§"/>
            </a:pPr>
            <a:r>
              <a:rPr lang="en-US" altLang="en-US" sz="2400"/>
              <a:t>Incident organization and security incident handling: Guidelines for telecommunication organizations (</a:t>
            </a:r>
            <a:r>
              <a:rPr lang="en-US" altLang="en-US" sz="2400">
                <a:hlinkClick r:id="rId2"/>
              </a:rPr>
              <a:t>Rec. ITU-T E.409</a:t>
            </a:r>
            <a:r>
              <a:rPr lang="en-US" altLang="en-US" sz="2400"/>
              <a:t>)</a:t>
            </a:r>
          </a:p>
          <a:p>
            <a:pPr lvl="1" eaLnBrk="1" hangingPunct="1">
              <a:lnSpc>
                <a:spcPts val="2400"/>
              </a:lnSpc>
              <a:spcBef>
                <a:spcPts val="600"/>
              </a:spcBef>
              <a:buClr>
                <a:srgbClr val="FF0000"/>
              </a:buClr>
              <a:buFont typeface="Wingdings" panose="05000000000000000000" pitchFamily="2" charset="2"/>
              <a:buChar char="§"/>
            </a:pPr>
            <a:endParaRPr lang="en-US" altLang="en-US" sz="2400"/>
          </a:p>
          <a:p>
            <a:pPr lvl="1" eaLnBrk="1" hangingPunct="1">
              <a:lnSpc>
                <a:spcPts val="2400"/>
              </a:lnSpc>
              <a:spcBef>
                <a:spcPts val="600"/>
              </a:spcBef>
              <a:buClr>
                <a:srgbClr val="FF0000"/>
              </a:buClr>
              <a:buFont typeface="Wingdings" panose="05000000000000000000" pitchFamily="2" charset="2"/>
              <a:buChar char="§"/>
            </a:pPr>
            <a:endParaRPr lang="en-US" altLang="en-US" sz="2400"/>
          </a:p>
          <a:p>
            <a:pPr lvl="1" eaLnBrk="1" hangingPunct="1">
              <a:lnSpc>
                <a:spcPts val="2400"/>
              </a:lnSpc>
              <a:spcBef>
                <a:spcPts val="600"/>
              </a:spcBef>
              <a:buClr>
                <a:srgbClr val="FF0000"/>
              </a:buClr>
              <a:buFont typeface="Wingdings" panose="05000000000000000000" pitchFamily="2" charset="2"/>
              <a:buChar char="§"/>
            </a:pPr>
            <a:endParaRPr lang="en-US" altLang="en-US" sz="2400"/>
          </a:p>
          <a:p>
            <a:pPr lvl="1" eaLnBrk="1" hangingPunct="1">
              <a:lnSpc>
                <a:spcPts val="2400"/>
              </a:lnSpc>
              <a:spcBef>
                <a:spcPts val="600"/>
              </a:spcBef>
              <a:buClr>
                <a:srgbClr val="FF0000"/>
              </a:buClr>
              <a:buFont typeface="Wingdings" panose="05000000000000000000" pitchFamily="2" charset="2"/>
              <a:buChar char="§"/>
            </a:pPr>
            <a:endParaRPr lang="en-US" altLang="en-US" sz="2400"/>
          </a:p>
          <a:p>
            <a:pPr lvl="1" eaLnBrk="1" hangingPunct="1">
              <a:lnSpc>
                <a:spcPts val="2400"/>
              </a:lnSpc>
              <a:spcBef>
                <a:spcPts val="600"/>
              </a:spcBef>
              <a:buClr>
                <a:srgbClr val="FF0000"/>
              </a:buClr>
              <a:buFont typeface="Wingdings" panose="05000000000000000000" pitchFamily="2" charset="2"/>
              <a:buChar char="§"/>
            </a:pPr>
            <a:endParaRPr lang="en-US" altLang="en-US" sz="2400"/>
          </a:p>
          <a:p>
            <a:pPr lvl="1" eaLnBrk="1" hangingPunct="1">
              <a:lnSpc>
                <a:spcPts val="2400"/>
              </a:lnSpc>
              <a:spcBef>
                <a:spcPts val="600"/>
              </a:spcBef>
              <a:buClr>
                <a:srgbClr val="FF0000"/>
              </a:buClr>
              <a:buFont typeface="Wingdings" panose="05000000000000000000" pitchFamily="2" charset="2"/>
              <a:buChar char="§"/>
            </a:pPr>
            <a:endParaRPr lang="en-US" altLang="en-US" sz="2400"/>
          </a:p>
          <a:p>
            <a:pPr lvl="1" eaLnBrk="1" hangingPunct="1">
              <a:lnSpc>
                <a:spcPts val="2400"/>
              </a:lnSpc>
              <a:spcBef>
                <a:spcPts val="600"/>
              </a:spcBef>
              <a:buClr>
                <a:srgbClr val="FF0000"/>
              </a:buClr>
              <a:buFont typeface="Wingdings" panose="05000000000000000000" pitchFamily="2" charset="2"/>
              <a:buChar char="§"/>
            </a:pPr>
            <a:endParaRPr lang="en-US" altLang="en-US" sz="2400" b="1"/>
          </a:p>
          <a:p>
            <a:pPr lvl="1" eaLnBrk="1" hangingPunct="1">
              <a:lnSpc>
                <a:spcPts val="2400"/>
              </a:lnSpc>
              <a:spcBef>
                <a:spcPts val="600"/>
              </a:spcBef>
              <a:buClr>
                <a:srgbClr val="FF0000"/>
              </a:buClr>
              <a:buFont typeface="Wingdings" panose="05000000000000000000" pitchFamily="2" charset="2"/>
              <a:buChar char="§"/>
            </a:pPr>
            <a:endParaRPr lang="en-US" altLang="en-US" sz="2400" b="1"/>
          </a:p>
          <a:p>
            <a:pPr eaLnBrk="1" hangingPunct="1">
              <a:lnSpc>
                <a:spcPts val="2400"/>
              </a:lnSpc>
              <a:spcBef>
                <a:spcPts val="600"/>
              </a:spcBef>
              <a:buClr>
                <a:srgbClr val="FF0000"/>
              </a:buClr>
              <a:buFont typeface="Wingdings" panose="05000000000000000000" pitchFamily="2" charset="2"/>
              <a:buChar char="§"/>
            </a:pPr>
            <a:endParaRPr lang="en-US" altLang="en-US" sz="2400"/>
          </a:p>
        </p:txBody>
      </p:sp>
      <p:pic>
        <p:nvPicPr>
          <p:cNvPr id="96260"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2268538"/>
            <a:ext cx="4984750" cy="185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1" name="Rectangle 12"/>
          <p:cNvSpPr>
            <a:spLocks noChangeArrowheads="1"/>
          </p:cNvSpPr>
          <p:nvPr/>
        </p:nvSpPr>
        <p:spPr bwMode="auto">
          <a:xfrm>
            <a:off x="279400" y="4221163"/>
            <a:ext cx="49514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800" b="1"/>
              <a:t>Rec. ITU-T E.409 - pyramid of events and incidents</a:t>
            </a:r>
            <a:endParaRPr lang="en-US" altLang="en-US" sz="1800" b="1"/>
          </a:p>
        </p:txBody>
      </p:sp>
      <p:pic>
        <p:nvPicPr>
          <p:cNvPr id="96262"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4238" y="3894138"/>
            <a:ext cx="4449762"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3" name="Rectangle 1"/>
          <p:cNvSpPr>
            <a:spLocks noChangeArrowheads="1"/>
          </p:cNvSpPr>
          <p:nvPr/>
        </p:nvSpPr>
        <p:spPr bwMode="auto">
          <a:xfrm>
            <a:off x="5270500" y="6211888"/>
            <a:ext cx="3816350" cy="6461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800" b="1"/>
              <a:t>Rec. ITU-T X.1056 - Five high-level incident management processes</a:t>
            </a:r>
            <a:endParaRPr lang="en-US" altLang="en-US" sz="1800" b="1"/>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en-US" altLang="en-US" sz="2800" b="1" smtClean="0"/>
              <a:t>ITU-T SG17 (cnt’d)</a:t>
            </a:r>
            <a:br>
              <a:rPr lang="en-US" altLang="en-US" sz="2800" b="1" smtClean="0"/>
            </a:br>
            <a:r>
              <a:rPr lang="en-US" altLang="en-US" sz="2800" b="1" smtClean="0"/>
              <a:t>Security Recommendations</a:t>
            </a:r>
          </a:p>
        </p:txBody>
      </p:sp>
      <p:sp>
        <p:nvSpPr>
          <p:cNvPr id="97283" name="Rectangle 6"/>
          <p:cNvSpPr>
            <a:spLocks noChangeArrowheads="1"/>
          </p:cNvSpPr>
          <p:nvPr/>
        </p:nvSpPr>
        <p:spPr bwMode="auto">
          <a:xfrm>
            <a:off x="539750" y="1196975"/>
            <a:ext cx="7993063" cy="525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342900" indent="-3429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eaLnBrk="1" hangingPunct="1">
              <a:lnSpc>
                <a:spcPts val="2400"/>
              </a:lnSpc>
              <a:spcBef>
                <a:spcPts val="600"/>
              </a:spcBef>
              <a:buClr>
                <a:srgbClr val="FF0000"/>
              </a:buClr>
              <a:buFont typeface="Wingdings" panose="05000000000000000000" pitchFamily="2" charset="2"/>
              <a:buChar char="§"/>
            </a:pPr>
            <a:r>
              <a:rPr lang="en-US" altLang="en-US" sz="2400"/>
              <a:t>Telebiometrics:</a:t>
            </a:r>
          </a:p>
          <a:p>
            <a:pPr lvl="1" eaLnBrk="1" hangingPunct="1">
              <a:lnSpc>
                <a:spcPts val="2400"/>
              </a:lnSpc>
              <a:spcBef>
                <a:spcPts val="600"/>
              </a:spcBef>
              <a:buClr>
                <a:srgbClr val="FF0000"/>
              </a:buClr>
              <a:buFont typeface="Wingdings" panose="05000000000000000000" pitchFamily="2" charset="2"/>
              <a:buChar char="§"/>
            </a:pPr>
            <a:r>
              <a:rPr lang="en-US" altLang="en-US" sz="2000"/>
              <a:t>e-Health generic telecommunication protocol (</a:t>
            </a:r>
            <a:r>
              <a:rPr lang="en-US" altLang="en-US" sz="2000">
                <a:hlinkClick r:id="rId2"/>
              </a:rPr>
              <a:t>Rec. ITU-T X.1081.1</a:t>
            </a:r>
            <a:r>
              <a:rPr lang="en-US" altLang="en-US" sz="2000"/>
              <a:t>)</a:t>
            </a:r>
          </a:p>
          <a:p>
            <a:pPr lvl="1" eaLnBrk="1" hangingPunct="1">
              <a:lnSpc>
                <a:spcPts val="2400"/>
              </a:lnSpc>
              <a:spcBef>
                <a:spcPts val="600"/>
              </a:spcBef>
              <a:buClr>
                <a:srgbClr val="FF0000"/>
              </a:buClr>
              <a:buFont typeface="Wingdings" panose="05000000000000000000" pitchFamily="2" charset="2"/>
              <a:buChar char="§"/>
            </a:pPr>
            <a:r>
              <a:rPr lang="en-US" altLang="en-US" sz="2000"/>
              <a:t>Telebiometric multimodal framework model (</a:t>
            </a:r>
            <a:r>
              <a:rPr lang="en-US" altLang="en-US" sz="2000">
                <a:hlinkClick r:id="rId3"/>
              </a:rPr>
              <a:t>Rec. ITU-T X.1081</a:t>
            </a:r>
            <a:r>
              <a:rPr lang="en-US" altLang="en-US" sz="2000"/>
              <a:t>)</a:t>
            </a:r>
          </a:p>
          <a:p>
            <a:pPr lvl="1" eaLnBrk="1" hangingPunct="1">
              <a:lnSpc>
                <a:spcPts val="2400"/>
              </a:lnSpc>
              <a:spcBef>
                <a:spcPts val="600"/>
              </a:spcBef>
              <a:buClr>
                <a:srgbClr val="FF0000"/>
              </a:buClr>
              <a:buFont typeface="Wingdings" panose="05000000000000000000" pitchFamily="2" charset="2"/>
              <a:buChar char="§"/>
            </a:pPr>
            <a:r>
              <a:rPr lang="en-US" altLang="en-US" sz="2000"/>
              <a:t>BioAPI interworking protocol (</a:t>
            </a:r>
            <a:r>
              <a:rPr lang="en-US" altLang="en-US" sz="2000">
                <a:hlinkClick r:id="rId4"/>
              </a:rPr>
              <a:t>Rec. ITU-T X.1083</a:t>
            </a:r>
            <a:r>
              <a:rPr lang="en-US" altLang="en-US" sz="2000"/>
              <a:t>)</a:t>
            </a:r>
          </a:p>
          <a:p>
            <a:pPr lvl="1" eaLnBrk="1" hangingPunct="1">
              <a:lnSpc>
                <a:spcPts val="2400"/>
              </a:lnSpc>
              <a:spcBef>
                <a:spcPts val="600"/>
              </a:spcBef>
              <a:buClr>
                <a:srgbClr val="FF0000"/>
              </a:buClr>
              <a:buFont typeface="Wingdings" panose="05000000000000000000" pitchFamily="2" charset="2"/>
              <a:buChar char="§"/>
            </a:pPr>
            <a:r>
              <a:rPr lang="en-US" altLang="en-US" sz="2000"/>
              <a:t>General biometric authentication protocol </a:t>
            </a:r>
            <a:br>
              <a:rPr lang="en-US" altLang="en-US" sz="2000"/>
            </a:br>
            <a:r>
              <a:rPr lang="en-US" altLang="en-US" sz="2000"/>
              <a:t>(Recs. ITU-T </a:t>
            </a:r>
            <a:r>
              <a:rPr lang="en-US" altLang="en-US" sz="2000">
                <a:hlinkClick r:id="rId5"/>
              </a:rPr>
              <a:t>X.1084</a:t>
            </a:r>
            <a:r>
              <a:rPr lang="en-US" altLang="en-US" sz="2000"/>
              <a:t>, </a:t>
            </a:r>
            <a:r>
              <a:rPr lang="en-US" altLang="en-US" sz="2000">
                <a:hlinkClick r:id="rId6"/>
              </a:rPr>
              <a:t>X.1088</a:t>
            </a:r>
            <a:r>
              <a:rPr lang="en-US" altLang="en-US" sz="2000"/>
              <a:t>)</a:t>
            </a:r>
          </a:p>
          <a:p>
            <a:pPr lvl="1" eaLnBrk="1" hangingPunct="1">
              <a:lnSpc>
                <a:spcPts val="2400"/>
              </a:lnSpc>
              <a:spcBef>
                <a:spcPts val="600"/>
              </a:spcBef>
              <a:buClr>
                <a:srgbClr val="FF0000"/>
              </a:buClr>
              <a:buFont typeface="Wingdings" panose="05000000000000000000" pitchFamily="2" charset="2"/>
              <a:buChar char="§"/>
            </a:pPr>
            <a:r>
              <a:rPr lang="en-US" altLang="en-US" sz="2000"/>
              <a:t>Telebiometrics authentication infrastructure (</a:t>
            </a:r>
            <a:r>
              <a:rPr lang="en-US" altLang="en-US" sz="2000">
                <a:hlinkClick r:id="rId7"/>
              </a:rPr>
              <a:t>Rec. ITU-T X.1089</a:t>
            </a:r>
            <a:r>
              <a:rPr lang="en-US" altLang="en-US" sz="2000"/>
              <a:t>)</a:t>
            </a:r>
          </a:p>
          <a:p>
            <a:pPr lvl="1" eaLnBrk="1" hangingPunct="1">
              <a:lnSpc>
                <a:spcPts val="2400"/>
              </a:lnSpc>
              <a:spcBef>
                <a:spcPts val="600"/>
              </a:spcBef>
              <a:buClr>
                <a:srgbClr val="FF0000"/>
              </a:buClr>
              <a:buFont typeface="Wingdings" panose="05000000000000000000" pitchFamily="2" charset="2"/>
              <a:buChar char="§"/>
            </a:pPr>
            <a:endParaRPr lang="en-US" altLang="en-US" sz="2000"/>
          </a:p>
        </p:txBody>
      </p:sp>
      <p:sp>
        <p:nvSpPr>
          <p:cNvPr id="97284"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BC0850B-83EE-42FB-BB2A-97907E3DC1CB}" type="slidenum">
              <a:rPr lang="en-US" altLang="en-US" sz="1200" smtClean="0">
                <a:solidFill>
                  <a:srgbClr val="898989"/>
                </a:solidFill>
              </a:rPr>
              <a:pPr>
                <a:spcBef>
                  <a:spcPct val="0"/>
                </a:spcBef>
                <a:buFontTx/>
                <a:buNone/>
              </a:pPr>
              <a:t>75</a:t>
            </a:fld>
            <a:r>
              <a:rPr lang="en-US" altLang="en-US" sz="1200" dirty="0" smtClean="0">
                <a:solidFill>
                  <a:srgbClr val="898989"/>
                </a:solidFill>
              </a:rPr>
              <a:t>/94</a:t>
            </a:r>
            <a:endParaRPr lang="en-US" altLang="en-US" sz="1200" dirty="0" smtClean="0">
              <a:solidFill>
                <a:srgbClr val="898989"/>
              </a:solidFill>
            </a:endParaRPr>
          </a:p>
        </p:txBody>
      </p:sp>
      <p:pic>
        <p:nvPicPr>
          <p:cNvPr id="97285"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1788" y="4005263"/>
            <a:ext cx="4176712" cy="170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6"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48263" y="4437063"/>
            <a:ext cx="3744912"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7" name="Rectangle 1"/>
          <p:cNvSpPr>
            <a:spLocks noChangeArrowheads="1"/>
          </p:cNvSpPr>
          <p:nvPr/>
        </p:nvSpPr>
        <p:spPr bwMode="auto">
          <a:xfrm>
            <a:off x="179388" y="5876925"/>
            <a:ext cx="41767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800" b="1"/>
              <a:t>Telebiometric authentication</a:t>
            </a:r>
            <a:br>
              <a:rPr lang="en-GB" altLang="en-US" sz="1800" b="1"/>
            </a:br>
            <a:r>
              <a:rPr lang="en-GB" altLang="en-US" sz="1800" b="1"/>
              <a:t>of an end user</a:t>
            </a:r>
            <a:endParaRPr lang="en-US" altLang="en-US" sz="1800" b="1"/>
          </a:p>
        </p:txBody>
      </p:sp>
      <p:sp>
        <p:nvSpPr>
          <p:cNvPr id="97288" name="Rectangle 2"/>
          <p:cNvSpPr>
            <a:spLocks noChangeArrowheads="1"/>
          </p:cNvSpPr>
          <p:nvPr/>
        </p:nvSpPr>
        <p:spPr bwMode="auto">
          <a:xfrm>
            <a:off x="5292725" y="5876925"/>
            <a:ext cx="2590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800" b="1"/>
              <a:t>Biometric-key generation</a:t>
            </a:r>
            <a:endParaRPr lang="en-US" altLang="en-US" sz="1800" b="1"/>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en-US" altLang="en-US" sz="2800" b="1" smtClean="0"/>
              <a:t>ITU-T SG17 (cnt’d)</a:t>
            </a:r>
            <a:br>
              <a:rPr lang="en-US" altLang="en-US" sz="2800" b="1" smtClean="0"/>
            </a:br>
            <a:r>
              <a:rPr lang="en-US" altLang="en-US" sz="2800" b="1" smtClean="0"/>
              <a:t>Security Recommendations</a:t>
            </a:r>
          </a:p>
        </p:txBody>
      </p:sp>
      <p:sp>
        <p:nvSpPr>
          <p:cNvPr id="98307" name="Rectangle 6"/>
          <p:cNvSpPr>
            <a:spLocks noChangeArrowheads="1"/>
          </p:cNvSpPr>
          <p:nvPr/>
        </p:nvSpPr>
        <p:spPr bwMode="auto">
          <a:xfrm>
            <a:off x="539750" y="1196975"/>
            <a:ext cx="7993063"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800100" indent="-3429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2400"/>
              </a:lnSpc>
              <a:spcBef>
                <a:spcPts val="600"/>
              </a:spcBef>
              <a:buClr>
                <a:srgbClr val="FF0000"/>
              </a:buClr>
              <a:buFont typeface="Wingdings" panose="05000000000000000000" pitchFamily="2" charset="2"/>
              <a:buChar char="§"/>
            </a:pPr>
            <a:r>
              <a:rPr lang="en-US" altLang="en-US" sz="2400"/>
              <a:t>Multicast security requirements (</a:t>
            </a:r>
            <a:r>
              <a:rPr lang="en-US" altLang="en-US" sz="2400">
                <a:hlinkClick r:id="rId2"/>
              </a:rPr>
              <a:t>Rec. ITU-T X.1101</a:t>
            </a:r>
            <a:r>
              <a:rPr lang="en-US" altLang="en-US" sz="2400"/>
              <a:t>)</a:t>
            </a:r>
          </a:p>
          <a:p>
            <a:pPr eaLnBrk="1" hangingPunct="1">
              <a:lnSpc>
                <a:spcPts val="2400"/>
              </a:lnSpc>
              <a:spcBef>
                <a:spcPts val="600"/>
              </a:spcBef>
              <a:buClr>
                <a:srgbClr val="FF0000"/>
              </a:buClr>
              <a:buFont typeface="Wingdings" panose="05000000000000000000" pitchFamily="2" charset="2"/>
              <a:buChar char="§"/>
            </a:pPr>
            <a:endParaRPr lang="en-US" altLang="en-US" sz="2400"/>
          </a:p>
          <a:p>
            <a:pPr eaLnBrk="1" hangingPunct="1">
              <a:lnSpc>
                <a:spcPts val="2400"/>
              </a:lnSpc>
              <a:spcBef>
                <a:spcPts val="600"/>
              </a:spcBef>
              <a:buClr>
                <a:srgbClr val="FF0000"/>
              </a:buClr>
              <a:buFont typeface="Wingdings" panose="05000000000000000000" pitchFamily="2" charset="2"/>
              <a:buChar char="§"/>
            </a:pPr>
            <a:r>
              <a:rPr lang="en-US" altLang="en-US" sz="2400"/>
              <a:t>Home network security</a:t>
            </a:r>
            <a:br>
              <a:rPr lang="en-US" altLang="en-US" sz="2400"/>
            </a:br>
            <a:r>
              <a:rPr lang="en-US" altLang="en-US" sz="2400"/>
              <a:t>(Recs. ITU-T </a:t>
            </a:r>
            <a:r>
              <a:rPr lang="en-US" altLang="en-US" sz="2400">
                <a:hlinkClick r:id="rId3"/>
              </a:rPr>
              <a:t>X.1111</a:t>
            </a:r>
            <a:r>
              <a:rPr lang="en-US" altLang="en-US" sz="2400"/>
              <a:t>, </a:t>
            </a:r>
            <a:r>
              <a:rPr lang="en-US" altLang="en-US" sz="2400">
                <a:hlinkClick r:id="rId4"/>
              </a:rPr>
              <a:t>X.1112</a:t>
            </a:r>
            <a:r>
              <a:rPr lang="en-US" altLang="en-US" sz="2400"/>
              <a:t>, </a:t>
            </a:r>
            <a:r>
              <a:rPr lang="en-US" altLang="en-US" sz="2400">
                <a:hlinkClick r:id="rId5"/>
              </a:rPr>
              <a:t>X.1113</a:t>
            </a:r>
            <a:r>
              <a:rPr lang="en-US" altLang="en-US" sz="2400"/>
              <a:t>, </a:t>
            </a:r>
            <a:r>
              <a:rPr lang="en-US" altLang="en-US" sz="2400">
                <a:hlinkClick r:id="rId6"/>
              </a:rPr>
              <a:t>X.1114</a:t>
            </a:r>
            <a:r>
              <a:rPr lang="en-US" altLang="en-US" sz="2400"/>
              <a:t>)</a:t>
            </a:r>
          </a:p>
        </p:txBody>
      </p:sp>
      <p:sp>
        <p:nvSpPr>
          <p:cNvPr id="98308"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A7F9942-82EB-43E8-ABC4-0700E4FD4EE6}" type="slidenum">
              <a:rPr lang="en-US" altLang="en-US" sz="1200" smtClean="0">
                <a:solidFill>
                  <a:srgbClr val="898989"/>
                </a:solidFill>
              </a:rPr>
              <a:pPr>
                <a:spcBef>
                  <a:spcPct val="0"/>
                </a:spcBef>
                <a:buFontTx/>
                <a:buNone/>
              </a:pPr>
              <a:t>76</a:t>
            </a:fld>
            <a:r>
              <a:rPr lang="en-US" altLang="en-US" sz="1200" dirty="0" smtClean="0">
                <a:solidFill>
                  <a:srgbClr val="898989"/>
                </a:solidFill>
              </a:rPr>
              <a:t>/94</a:t>
            </a:r>
            <a:endParaRPr lang="en-US" altLang="en-US" sz="1200" dirty="0" smtClean="0">
              <a:solidFill>
                <a:srgbClr val="898989"/>
              </a:solidFill>
            </a:endParaRPr>
          </a:p>
        </p:txBody>
      </p:sp>
      <p:sp>
        <p:nvSpPr>
          <p:cNvPr id="98309" name="Rectangle 1"/>
          <p:cNvSpPr>
            <a:spLocks noChangeArrowheads="1"/>
          </p:cNvSpPr>
          <p:nvPr/>
        </p:nvSpPr>
        <p:spPr bwMode="auto">
          <a:xfrm>
            <a:off x="900113" y="5445125"/>
            <a:ext cx="68421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800" b="1"/>
              <a:t>Rec. ITU-T X.1113 - Authentication service flows for the home network</a:t>
            </a:r>
            <a:endParaRPr lang="en-US" altLang="en-US" sz="1800" b="1"/>
          </a:p>
        </p:txBody>
      </p:sp>
      <p:pic>
        <p:nvPicPr>
          <p:cNvPr id="9831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2988" y="2852738"/>
            <a:ext cx="6026150" cy="254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en-US" altLang="en-US" sz="2800" b="1" smtClean="0"/>
              <a:t>ITU-T SG17 (cnt’d)</a:t>
            </a:r>
            <a:br>
              <a:rPr lang="en-US" altLang="en-US" sz="2800" b="1" smtClean="0"/>
            </a:br>
            <a:r>
              <a:rPr lang="en-US" altLang="en-US" sz="2800" b="1" smtClean="0"/>
              <a:t>Security Recommendations</a:t>
            </a:r>
          </a:p>
        </p:txBody>
      </p:sp>
      <p:sp>
        <p:nvSpPr>
          <p:cNvPr id="99331" name="Rectangle 6"/>
          <p:cNvSpPr>
            <a:spLocks noChangeArrowheads="1"/>
          </p:cNvSpPr>
          <p:nvPr/>
        </p:nvSpPr>
        <p:spPr bwMode="auto">
          <a:xfrm>
            <a:off x="539750" y="1196975"/>
            <a:ext cx="7993063"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800100" indent="-3429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2400"/>
              </a:lnSpc>
              <a:spcBef>
                <a:spcPts val="600"/>
              </a:spcBef>
              <a:buClr>
                <a:srgbClr val="FF0000"/>
              </a:buClr>
              <a:buFont typeface="Wingdings" panose="05000000000000000000" pitchFamily="2" charset="2"/>
              <a:buChar char="§"/>
            </a:pPr>
            <a:r>
              <a:rPr lang="en-US" altLang="en-US" sz="2400"/>
              <a:t>Secure mobile systems</a:t>
            </a:r>
            <a:br>
              <a:rPr lang="en-US" altLang="en-US" sz="2400"/>
            </a:br>
            <a:r>
              <a:rPr lang="en-US" altLang="en-US" sz="2400"/>
              <a:t>(Recs. ITU-T </a:t>
            </a:r>
            <a:r>
              <a:rPr lang="en-US" altLang="en-US" sz="2400">
                <a:hlinkClick r:id="rId3"/>
              </a:rPr>
              <a:t>X.1121</a:t>
            </a:r>
            <a:r>
              <a:rPr lang="en-US" altLang="en-US" sz="2400"/>
              <a:t>, </a:t>
            </a:r>
            <a:r>
              <a:rPr lang="en-US" altLang="en-US" sz="2400">
                <a:hlinkClick r:id="rId4"/>
              </a:rPr>
              <a:t>X.1122</a:t>
            </a:r>
            <a:r>
              <a:rPr lang="en-US" altLang="en-US" sz="2400"/>
              <a:t>, </a:t>
            </a:r>
            <a:r>
              <a:rPr lang="en-US" altLang="en-US" sz="2400">
                <a:hlinkClick r:id="rId5"/>
              </a:rPr>
              <a:t>X.1123</a:t>
            </a:r>
            <a:r>
              <a:rPr lang="en-US" altLang="en-US" sz="2400"/>
              <a:t>, </a:t>
            </a:r>
            <a:r>
              <a:rPr lang="en-US" altLang="en-US" sz="2400">
                <a:hlinkClick r:id="rId6"/>
              </a:rPr>
              <a:t>X.1124</a:t>
            </a:r>
            <a:r>
              <a:rPr lang="en-US" altLang="en-US" sz="2400"/>
              <a:t>, </a:t>
            </a:r>
            <a:r>
              <a:rPr lang="en-US" altLang="en-US" sz="2400">
                <a:hlinkClick r:id="rId7"/>
              </a:rPr>
              <a:t>X.1125</a:t>
            </a:r>
            <a:r>
              <a:rPr lang="en-US" altLang="en-US" sz="2400"/>
              <a:t>, </a:t>
            </a:r>
            <a:r>
              <a:rPr lang="en-US" altLang="en-US" sz="2400">
                <a:hlinkClick r:id="rId8"/>
              </a:rPr>
              <a:t>X.1158</a:t>
            </a:r>
            <a:r>
              <a:rPr lang="en-US" altLang="en-US" sz="2400"/>
              <a:t>)</a:t>
            </a:r>
          </a:p>
        </p:txBody>
      </p:sp>
      <p:sp>
        <p:nvSpPr>
          <p:cNvPr id="99332"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690931C-2AAD-4EAA-9275-C3E9485035B5}" type="slidenum">
              <a:rPr lang="en-US" altLang="en-US" sz="1200" smtClean="0">
                <a:solidFill>
                  <a:srgbClr val="898989"/>
                </a:solidFill>
              </a:rPr>
              <a:pPr>
                <a:spcBef>
                  <a:spcPct val="0"/>
                </a:spcBef>
                <a:buFontTx/>
                <a:buNone/>
              </a:pPr>
              <a:t>77</a:t>
            </a:fld>
            <a:r>
              <a:rPr lang="en-US" altLang="en-US" sz="1200" dirty="0" smtClean="0">
                <a:solidFill>
                  <a:srgbClr val="898989"/>
                </a:solidFill>
              </a:rPr>
              <a:t>/94</a:t>
            </a:r>
            <a:endParaRPr lang="en-US" altLang="en-US" sz="1200" dirty="0" smtClean="0">
              <a:solidFill>
                <a:srgbClr val="898989"/>
              </a:solidFill>
            </a:endParaRPr>
          </a:p>
        </p:txBody>
      </p:sp>
      <p:pic>
        <p:nvPicPr>
          <p:cNvPr id="99333"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49350" y="1916113"/>
            <a:ext cx="6554788"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4" name="Rectangle 1"/>
          <p:cNvSpPr>
            <a:spLocks noChangeArrowheads="1"/>
          </p:cNvSpPr>
          <p:nvPr/>
        </p:nvSpPr>
        <p:spPr bwMode="auto">
          <a:xfrm>
            <a:off x="862013" y="5743575"/>
            <a:ext cx="68421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800" b="1"/>
              <a:t>Rec. ITU-T X.1121 - Threats in the mobile end-to-end communications</a:t>
            </a:r>
            <a:endParaRPr lang="en-US" altLang="en-US" sz="1800" b="1"/>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en-US" altLang="en-US" sz="2800" b="1" smtClean="0"/>
              <a:t>ITU-T SG17 (cnt’d)</a:t>
            </a:r>
            <a:br>
              <a:rPr lang="en-US" altLang="en-US" sz="2800" b="1" smtClean="0"/>
            </a:br>
            <a:r>
              <a:rPr lang="en-US" altLang="en-US" sz="2800" b="1" smtClean="0"/>
              <a:t>Security Recommendations</a:t>
            </a:r>
          </a:p>
        </p:txBody>
      </p:sp>
      <p:sp>
        <p:nvSpPr>
          <p:cNvPr id="101379" name="Rectangle 6"/>
          <p:cNvSpPr>
            <a:spLocks noChangeArrowheads="1"/>
          </p:cNvSpPr>
          <p:nvPr/>
        </p:nvSpPr>
        <p:spPr bwMode="auto">
          <a:xfrm>
            <a:off x="539750" y="1196975"/>
            <a:ext cx="860425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800100" indent="-3429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2400"/>
              </a:lnSpc>
              <a:spcBef>
                <a:spcPts val="600"/>
              </a:spcBef>
              <a:buClr>
                <a:srgbClr val="FF0000"/>
              </a:buClr>
              <a:buFont typeface="Wingdings" panose="05000000000000000000" pitchFamily="2" charset="2"/>
              <a:buChar char="§"/>
            </a:pPr>
            <a:r>
              <a:rPr lang="en-US" altLang="en-US" sz="2400"/>
              <a:t>Peer-to-peer security (Recs. ITU-T </a:t>
            </a:r>
            <a:r>
              <a:rPr lang="en-US" altLang="en-US" sz="2400">
                <a:hlinkClick r:id="rId2"/>
              </a:rPr>
              <a:t>X.1161</a:t>
            </a:r>
            <a:r>
              <a:rPr lang="en-US" altLang="en-US" sz="2400"/>
              <a:t>, </a:t>
            </a:r>
            <a:r>
              <a:rPr lang="en-US" altLang="en-US" sz="2400">
                <a:hlinkClick r:id="rId3"/>
              </a:rPr>
              <a:t>X.1162</a:t>
            </a:r>
            <a:r>
              <a:rPr lang="en-US" altLang="en-US" sz="2400"/>
              <a:t>, </a:t>
            </a:r>
            <a:r>
              <a:rPr lang="en-US" altLang="en-US" sz="2400">
                <a:hlinkClick r:id="rId4"/>
              </a:rPr>
              <a:t>X.1164</a:t>
            </a:r>
            <a:r>
              <a:rPr lang="en-US" altLang="en-US" sz="2400"/>
              <a:t>)</a:t>
            </a:r>
          </a:p>
          <a:p>
            <a:pPr eaLnBrk="1" hangingPunct="1">
              <a:lnSpc>
                <a:spcPts val="2400"/>
              </a:lnSpc>
              <a:spcBef>
                <a:spcPts val="600"/>
              </a:spcBef>
              <a:buClr>
                <a:srgbClr val="FF0000"/>
              </a:buClr>
              <a:buFont typeface="Wingdings" panose="05000000000000000000" pitchFamily="2" charset="2"/>
              <a:buChar char="§"/>
            </a:pPr>
            <a:endParaRPr lang="en-US" altLang="en-US" sz="2400"/>
          </a:p>
          <a:p>
            <a:pPr eaLnBrk="1" hangingPunct="1">
              <a:lnSpc>
                <a:spcPts val="2400"/>
              </a:lnSpc>
              <a:spcBef>
                <a:spcPts val="600"/>
              </a:spcBef>
              <a:buClr>
                <a:srgbClr val="FF0000"/>
              </a:buClr>
              <a:buFont typeface="Wingdings" panose="05000000000000000000" pitchFamily="2" charset="2"/>
              <a:buChar char="§"/>
            </a:pPr>
            <a:r>
              <a:rPr lang="en-US" altLang="en-US" sz="2400"/>
              <a:t>IPTV security and content protection(Recs. ITU-T </a:t>
            </a:r>
            <a:r>
              <a:rPr lang="en-US" altLang="en-US" sz="2400">
                <a:hlinkClick r:id="rId5"/>
              </a:rPr>
              <a:t>X.1191</a:t>
            </a:r>
            <a:r>
              <a:rPr lang="en-US" altLang="en-US" sz="2400"/>
              <a:t>, </a:t>
            </a:r>
            <a:r>
              <a:rPr lang="en-US" altLang="en-US" sz="2400">
                <a:hlinkClick r:id="rId6"/>
              </a:rPr>
              <a:t>X.1192</a:t>
            </a:r>
            <a:r>
              <a:rPr lang="en-US" altLang="en-US" sz="2400"/>
              <a:t>, </a:t>
            </a:r>
            <a:r>
              <a:rPr lang="en-US" altLang="en-US" sz="2400">
                <a:hlinkClick r:id="rId7"/>
              </a:rPr>
              <a:t>X.1193</a:t>
            </a:r>
            <a:r>
              <a:rPr lang="en-US" altLang="en-US" sz="2400"/>
              <a:t>, </a:t>
            </a:r>
            <a:r>
              <a:rPr lang="en-US" altLang="en-US" sz="2400">
                <a:hlinkClick r:id="rId8"/>
              </a:rPr>
              <a:t>X.1194</a:t>
            </a:r>
            <a:r>
              <a:rPr lang="en-US" altLang="en-US" sz="2400"/>
              <a:t>, </a:t>
            </a:r>
            <a:r>
              <a:rPr lang="en-US" altLang="en-US" sz="2400">
                <a:hlinkClick r:id="rId9"/>
              </a:rPr>
              <a:t>X.1195</a:t>
            </a:r>
            <a:r>
              <a:rPr lang="en-US" altLang="en-US" sz="2400"/>
              <a:t>, </a:t>
            </a:r>
            <a:r>
              <a:rPr lang="en-US" altLang="en-US" sz="2400">
                <a:hlinkClick r:id="rId10"/>
              </a:rPr>
              <a:t>X.1196</a:t>
            </a:r>
            <a:r>
              <a:rPr lang="en-US" altLang="en-US" sz="2400"/>
              <a:t>, </a:t>
            </a:r>
            <a:r>
              <a:rPr lang="en-US" altLang="en-US" sz="2400">
                <a:hlinkClick r:id="rId11"/>
              </a:rPr>
              <a:t>X.1197</a:t>
            </a:r>
            <a:r>
              <a:rPr lang="en-US" altLang="en-US" sz="2400"/>
              <a:t>, </a:t>
            </a:r>
            <a:r>
              <a:rPr lang="en-US" altLang="en-US" sz="2400">
                <a:hlinkClick r:id="rId12"/>
              </a:rPr>
              <a:t>X.1198</a:t>
            </a:r>
            <a:r>
              <a:rPr lang="en-US" altLang="en-US" sz="2400"/>
              <a:t>)</a:t>
            </a:r>
          </a:p>
        </p:txBody>
      </p:sp>
      <p:sp>
        <p:nvSpPr>
          <p:cNvPr id="101380"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B7A1737-9D48-4F85-BB09-3EEF9C4C5F73}" type="slidenum">
              <a:rPr lang="en-US" altLang="en-US" sz="1200" smtClean="0">
                <a:solidFill>
                  <a:srgbClr val="898989"/>
                </a:solidFill>
              </a:rPr>
              <a:pPr>
                <a:spcBef>
                  <a:spcPct val="0"/>
                </a:spcBef>
                <a:buFontTx/>
                <a:buNone/>
              </a:pPr>
              <a:t>78</a:t>
            </a:fld>
            <a:r>
              <a:rPr lang="en-US" altLang="en-US" sz="1200" dirty="0" smtClean="0">
                <a:solidFill>
                  <a:srgbClr val="898989"/>
                </a:solidFill>
              </a:rPr>
              <a:t>/94</a:t>
            </a:r>
            <a:endParaRPr lang="en-US" altLang="en-US" sz="1200" dirty="0" smtClean="0">
              <a:solidFill>
                <a:srgbClr val="898989"/>
              </a:solidFill>
            </a:endParaRPr>
          </a:p>
        </p:txBody>
      </p:sp>
      <p:pic>
        <p:nvPicPr>
          <p:cNvPr id="101381" name="Picture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812925" y="3141663"/>
            <a:ext cx="5518150" cy="283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82" name="Rectangle 1"/>
          <p:cNvSpPr>
            <a:spLocks noChangeArrowheads="1"/>
          </p:cNvSpPr>
          <p:nvPr/>
        </p:nvSpPr>
        <p:spPr bwMode="auto">
          <a:xfrm>
            <a:off x="1546225" y="6092825"/>
            <a:ext cx="56102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800" b="1"/>
              <a:t>Rec. ITU-T X.1191 - General security architecture for IPTV</a:t>
            </a:r>
            <a:endParaRPr lang="en-US" altLang="en-US" sz="1800" b="1"/>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en-US" altLang="en-US" sz="2800" b="1" smtClean="0"/>
              <a:t>ITU-T SG17 (cnt’d)</a:t>
            </a:r>
            <a:br>
              <a:rPr lang="en-US" altLang="en-US" sz="2800" b="1" smtClean="0"/>
            </a:br>
            <a:r>
              <a:rPr lang="en-US" altLang="en-US" sz="2800" b="1" smtClean="0"/>
              <a:t>Security Recommendations</a:t>
            </a:r>
          </a:p>
        </p:txBody>
      </p:sp>
      <p:sp>
        <p:nvSpPr>
          <p:cNvPr id="102403" name="Rectangle 6"/>
          <p:cNvSpPr>
            <a:spLocks noChangeArrowheads="1"/>
          </p:cNvSpPr>
          <p:nvPr/>
        </p:nvSpPr>
        <p:spPr bwMode="auto">
          <a:xfrm>
            <a:off x="395288" y="1196975"/>
            <a:ext cx="8713787"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800100" indent="-3429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2400"/>
              </a:lnSpc>
              <a:spcBef>
                <a:spcPts val="600"/>
              </a:spcBef>
              <a:buClr>
                <a:srgbClr val="FF0000"/>
              </a:buClr>
              <a:buFont typeface="Wingdings" panose="05000000000000000000" pitchFamily="2" charset="2"/>
              <a:buChar char="§"/>
            </a:pPr>
            <a:r>
              <a:rPr lang="en-US" altLang="en-US" sz="2400"/>
              <a:t>Web Security:</a:t>
            </a:r>
          </a:p>
          <a:p>
            <a:pPr lvl="1" eaLnBrk="1" hangingPunct="1">
              <a:lnSpc>
                <a:spcPts val="2400"/>
              </a:lnSpc>
              <a:spcBef>
                <a:spcPts val="600"/>
              </a:spcBef>
              <a:buClr>
                <a:srgbClr val="FF0000"/>
              </a:buClr>
              <a:buFont typeface="Wingdings" panose="05000000000000000000" pitchFamily="2" charset="2"/>
              <a:buChar char="§"/>
            </a:pPr>
            <a:r>
              <a:rPr lang="en-US" altLang="en-US" sz="2000"/>
              <a:t>Security Assertion Markup Language (</a:t>
            </a:r>
            <a:r>
              <a:rPr lang="en-US" altLang="en-US" sz="2000">
                <a:hlinkClick r:id="rId2"/>
              </a:rPr>
              <a:t>Rec. ITU-T X.1141</a:t>
            </a:r>
            <a:r>
              <a:rPr lang="en-US" altLang="en-US" sz="2000"/>
              <a:t>)</a:t>
            </a:r>
          </a:p>
          <a:p>
            <a:pPr lvl="1" eaLnBrk="1" hangingPunct="1">
              <a:lnSpc>
                <a:spcPts val="2400"/>
              </a:lnSpc>
              <a:spcBef>
                <a:spcPts val="600"/>
              </a:spcBef>
              <a:buClr>
                <a:srgbClr val="FF0000"/>
              </a:buClr>
              <a:buFont typeface="Wingdings" panose="05000000000000000000" pitchFamily="2" charset="2"/>
              <a:buChar char="§"/>
            </a:pPr>
            <a:r>
              <a:rPr lang="en-US" altLang="en-US" sz="2000"/>
              <a:t>eXtensible Access Control Markup Language (Recs. ITU-T </a:t>
            </a:r>
            <a:r>
              <a:rPr lang="en-US" altLang="en-US" sz="2000">
                <a:hlinkClick r:id="rId3"/>
              </a:rPr>
              <a:t>X.1142</a:t>
            </a:r>
            <a:r>
              <a:rPr lang="en-US" altLang="en-US" sz="2000"/>
              <a:t>, </a:t>
            </a:r>
            <a:r>
              <a:rPr lang="en-US" altLang="en-US" sz="2000">
                <a:hlinkClick r:id="rId4"/>
              </a:rPr>
              <a:t>X.1144</a:t>
            </a:r>
            <a:r>
              <a:rPr lang="en-US" altLang="en-US" sz="2000"/>
              <a:t>)</a:t>
            </a:r>
          </a:p>
          <a:p>
            <a:pPr lvl="1" eaLnBrk="1" hangingPunct="1">
              <a:lnSpc>
                <a:spcPts val="2400"/>
              </a:lnSpc>
              <a:spcBef>
                <a:spcPts val="600"/>
              </a:spcBef>
              <a:buClr>
                <a:srgbClr val="FF0000"/>
              </a:buClr>
              <a:buFont typeface="Wingdings" panose="05000000000000000000" pitchFamily="2" charset="2"/>
              <a:buChar char="§"/>
            </a:pPr>
            <a:r>
              <a:rPr lang="en-US" altLang="en-US" sz="2000"/>
              <a:t>Security architecture for message security in mobile web services </a:t>
            </a:r>
            <a:br>
              <a:rPr lang="en-US" altLang="en-US" sz="2000"/>
            </a:br>
            <a:r>
              <a:rPr lang="en-US" altLang="en-US" sz="2000"/>
              <a:t>(</a:t>
            </a:r>
            <a:r>
              <a:rPr lang="en-US" altLang="en-US" sz="2000">
                <a:hlinkClick r:id="rId5"/>
              </a:rPr>
              <a:t>Rec. ITU-T X.1143</a:t>
            </a:r>
            <a:r>
              <a:rPr lang="en-US" altLang="en-US" sz="2000"/>
              <a:t>)</a:t>
            </a:r>
          </a:p>
        </p:txBody>
      </p:sp>
      <p:sp>
        <p:nvSpPr>
          <p:cNvPr id="102404"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BFBA4AE-888B-44FD-BB36-3453FF8F74EA}" type="slidenum">
              <a:rPr lang="en-US" altLang="en-US" sz="1200" smtClean="0">
                <a:solidFill>
                  <a:srgbClr val="898989"/>
                </a:solidFill>
              </a:rPr>
              <a:pPr>
                <a:spcBef>
                  <a:spcPct val="0"/>
                </a:spcBef>
                <a:buFontTx/>
                <a:buNone/>
              </a:pPr>
              <a:t>79</a:t>
            </a:fld>
            <a:r>
              <a:rPr lang="en-US" altLang="en-US" sz="1200" dirty="0" smtClean="0">
                <a:solidFill>
                  <a:srgbClr val="898989"/>
                </a:solidFill>
              </a:rPr>
              <a:t>/94</a:t>
            </a:r>
            <a:endParaRPr lang="en-US" altLang="en-US" sz="1200" dirty="0" smtClean="0">
              <a:solidFill>
                <a:srgbClr val="898989"/>
              </a:solidFill>
            </a:endParaRPr>
          </a:p>
        </p:txBody>
      </p:sp>
      <p:pic>
        <p:nvPicPr>
          <p:cNvPr id="102405"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1550" y="3141663"/>
            <a:ext cx="6121400" cy="319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6" name="Rectangle 1"/>
          <p:cNvSpPr>
            <a:spLocks noChangeArrowheads="1"/>
          </p:cNvSpPr>
          <p:nvPr/>
        </p:nvSpPr>
        <p:spPr bwMode="auto">
          <a:xfrm>
            <a:off x="1584325" y="6338888"/>
            <a:ext cx="51450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800" b="1"/>
              <a:t>Rec. ITU-T X.1141 - Basic template for achieving SSO</a:t>
            </a:r>
            <a:endParaRPr lang="en-US" altLang="en-US" sz="1800" b="1"/>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260350"/>
            <a:ext cx="8229600" cy="576263"/>
          </a:xfrm>
        </p:spPr>
        <p:txBody>
          <a:bodyPr/>
          <a:lstStyle/>
          <a:p>
            <a:r>
              <a:rPr lang="en-GB" altLang="en-US" sz="2800" b="1" smtClean="0"/>
              <a:t>ITU Plenipotentiary Conference 2014 (1/2)</a:t>
            </a:r>
            <a:endParaRPr lang="en-US" altLang="en-US" sz="2800" b="1" smtClean="0"/>
          </a:p>
        </p:txBody>
      </p:sp>
      <p:sp>
        <p:nvSpPr>
          <p:cNvPr id="21507" name="Content Placeholder 2"/>
          <p:cNvSpPr>
            <a:spLocks noGrp="1"/>
          </p:cNvSpPr>
          <p:nvPr>
            <p:ph idx="1"/>
          </p:nvPr>
        </p:nvSpPr>
        <p:spPr>
          <a:xfrm>
            <a:off x="381000" y="1052513"/>
            <a:ext cx="8534400" cy="5653087"/>
          </a:xfrm>
        </p:spPr>
        <p:txBody>
          <a:bodyPr/>
          <a:lstStyle/>
          <a:p>
            <a:pPr marL="0" indent="0">
              <a:lnSpc>
                <a:spcPct val="90000"/>
              </a:lnSpc>
              <a:buClr>
                <a:srgbClr val="FF0000"/>
              </a:buClr>
              <a:buFont typeface="Arial" panose="020B0604020202020204" pitchFamily="34" charset="0"/>
              <a:buNone/>
            </a:pPr>
            <a:r>
              <a:rPr lang="en-GB" altLang="en-US" sz="2400" smtClean="0"/>
              <a:t>Strengthened the role of ITU in telecommunication/ICT security</a:t>
            </a:r>
            <a:r>
              <a:rPr lang="en-US" altLang="en-US" sz="2400" smtClean="0"/>
              <a:t>:</a:t>
            </a:r>
          </a:p>
          <a:p>
            <a:pPr marL="365125" lvl="1" indent="-273050">
              <a:lnSpc>
                <a:spcPct val="90000"/>
              </a:lnSpc>
              <a:spcBef>
                <a:spcPts val="800"/>
              </a:spcBef>
              <a:buClr>
                <a:srgbClr val="FF0000"/>
              </a:buClr>
              <a:buFont typeface="Wingdings" panose="05000000000000000000" pitchFamily="2" charset="2"/>
              <a:buChar char="§"/>
            </a:pPr>
            <a:r>
              <a:rPr lang="en-GB" altLang="en-US" sz="2200" b="1" smtClean="0"/>
              <a:t>Strengthening the role of ITU in building confidence and security in the use of information and communication technologies (Res. 130)</a:t>
            </a:r>
            <a:endParaRPr lang="en-US" altLang="en-US" sz="2200" b="1" smtClean="0"/>
          </a:p>
          <a:p>
            <a:pPr marL="365125" lvl="1" indent="-273050">
              <a:lnSpc>
                <a:spcPct val="90000"/>
              </a:lnSpc>
              <a:spcBef>
                <a:spcPts val="800"/>
              </a:spcBef>
              <a:buClr>
                <a:srgbClr val="FF0000"/>
              </a:buClr>
              <a:buFont typeface="Wingdings" panose="05000000000000000000" pitchFamily="2" charset="2"/>
              <a:buChar char="§"/>
            </a:pPr>
            <a:r>
              <a:rPr lang="en-GB" altLang="en-US" sz="2200" smtClean="0"/>
              <a:t>The use of telecommunications/information and communication technologies for monitoring and management in emergency and disaster situations for early warning, prevention, mitigation and relief (Res. 136)</a:t>
            </a:r>
            <a:r>
              <a:rPr lang="en-GB" altLang="en-US" sz="2200" i="1" smtClean="0"/>
              <a:t>.</a:t>
            </a:r>
          </a:p>
          <a:p>
            <a:pPr marL="365125" lvl="1" indent="-273050">
              <a:lnSpc>
                <a:spcPct val="90000"/>
              </a:lnSpc>
              <a:spcBef>
                <a:spcPts val="800"/>
              </a:spcBef>
              <a:buClr>
                <a:srgbClr val="FF0000"/>
              </a:buClr>
              <a:buFont typeface="Wingdings" panose="05000000000000000000" pitchFamily="2" charset="2"/>
              <a:buChar char="§"/>
            </a:pPr>
            <a:r>
              <a:rPr lang="en-GB" altLang="en-US" sz="2200" smtClean="0"/>
              <a:t>ITU's role with regard to international public policy issues relating to the risk of illicit use of information and communication technologies (Res. 174)</a:t>
            </a:r>
            <a:endParaRPr lang="en-US" altLang="en-US" sz="2200" smtClean="0"/>
          </a:p>
          <a:p>
            <a:pPr marL="365125" lvl="1" indent="-273050">
              <a:lnSpc>
                <a:spcPct val="90000"/>
              </a:lnSpc>
              <a:spcBef>
                <a:spcPts val="800"/>
              </a:spcBef>
              <a:buClr>
                <a:srgbClr val="FF0000"/>
              </a:buClr>
              <a:buFont typeface="Wingdings" panose="05000000000000000000" pitchFamily="2" charset="2"/>
              <a:buChar char="§"/>
            </a:pPr>
            <a:r>
              <a:rPr lang="en-GB" altLang="en-US" sz="2200" smtClean="0"/>
              <a:t>ITU role in organizing the work on technical aspects of telecommunication networks to support the Internet (Res. 178)</a:t>
            </a:r>
            <a:endParaRPr lang="en-US" altLang="en-US" sz="2200" smtClean="0"/>
          </a:p>
          <a:p>
            <a:pPr marL="365125" lvl="1" indent="-273050">
              <a:lnSpc>
                <a:spcPct val="90000"/>
              </a:lnSpc>
              <a:spcBef>
                <a:spcPts val="800"/>
              </a:spcBef>
              <a:buClr>
                <a:srgbClr val="FF0000"/>
              </a:buClr>
              <a:buFont typeface="Wingdings" panose="05000000000000000000" pitchFamily="2" charset="2"/>
              <a:buChar char="§"/>
            </a:pPr>
            <a:r>
              <a:rPr lang="en-GB" altLang="en-US" sz="2200" smtClean="0"/>
              <a:t>ITU's role in child online protection (Res. 179)</a:t>
            </a:r>
            <a:endParaRPr lang="en-US" altLang="en-US" sz="2200" smtClean="0"/>
          </a:p>
          <a:p>
            <a:pPr marL="365125" lvl="1" indent="-273050">
              <a:lnSpc>
                <a:spcPct val="90000"/>
              </a:lnSpc>
              <a:spcBef>
                <a:spcPts val="800"/>
              </a:spcBef>
              <a:buClr>
                <a:srgbClr val="FF0000"/>
              </a:buClr>
              <a:buFont typeface="Wingdings" panose="05000000000000000000" pitchFamily="2" charset="2"/>
              <a:buChar char="§"/>
            </a:pPr>
            <a:r>
              <a:rPr lang="en-GB" altLang="en-US" sz="2200" b="1" smtClean="0"/>
              <a:t>Definitions and terminology relating to building confidence and security in the use of information and communication technologies (Res. 181)</a:t>
            </a:r>
            <a:endParaRPr lang="en-US" altLang="en-US" sz="2200" b="1" smtClean="0"/>
          </a:p>
        </p:txBody>
      </p:sp>
      <p:sp>
        <p:nvSpPr>
          <p:cNvPr id="21508"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E71AC53-1710-4384-B41D-80FDBB193B61}" type="slidenum">
              <a:rPr lang="en-US" altLang="en-US" sz="1200" smtClean="0">
                <a:solidFill>
                  <a:srgbClr val="898989"/>
                </a:solidFill>
              </a:rPr>
              <a:pPr>
                <a:spcBef>
                  <a:spcPct val="0"/>
                </a:spcBef>
                <a:buFontTx/>
                <a:buNone/>
              </a:pPr>
              <a:t>8</a:t>
            </a:fld>
            <a:r>
              <a:rPr lang="en-US" altLang="en-US" sz="1200" dirty="0" smtClean="0">
                <a:solidFill>
                  <a:srgbClr val="898989"/>
                </a:solidFill>
              </a:rPr>
              <a:t>/94</a:t>
            </a:r>
            <a:endParaRPr lang="en-US" altLang="en-US" sz="1200" dirty="0" smtClean="0">
              <a:solidFill>
                <a:srgbClr val="898989"/>
              </a:solidFill>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r>
              <a:rPr lang="en-US" altLang="en-US" sz="2800" b="1" smtClean="0"/>
              <a:t>ITU-T SG17 (cnt’d)</a:t>
            </a:r>
            <a:br>
              <a:rPr lang="en-US" altLang="en-US" sz="2800" b="1" smtClean="0"/>
            </a:br>
            <a:r>
              <a:rPr lang="en-US" altLang="en-US" sz="2800" b="1" smtClean="0"/>
              <a:t>Security Recommendations</a:t>
            </a:r>
          </a:p>
        </p:txBody>
      </p:sp>
      <p:sp>
        <p:nvSpPr>
          <p:cNvPr id="103427" name="Rectangle 6"/>
          <p:cNvSpPr>
            <a:spLocks noChangeArrowheads="1"/>
          </p:cNvSpPr>
          <p:nvPr/>
        </p:nvSpPr>
        <p:spPr bwMode="auto">
          <a:xfrm>
            <a:off x="539750" y="1196975"/>
            <a:ext cx="799306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800100" indent="-3429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2400"/>
              </a:lnSpc>
              <a:spcBef>
                <a:spcPts val="600"/>
              </a:spcBef>
              <a:buClr>
                <a:srgbClr val="FF0000"/>
              </a:buClr>
              <a:buFont typeface="Wingdings" panose="05000000000000000000" pitchFamily="2" charset="2"/>
              <a:buChar char="§"/>
            </a:pPr>
            <a:r>
              <a:rPr lang="en-US" altLang="en-US" sz="2400"/>
              <a:t>Networked ID security:</a:t>
            </a:r>
          </a:p>
          <a:p>
            <a:pPr lvl="1" eaLnBrk="1" hangingPunct="1">
              <a:lnSpc>
                <a:spcPts val="2400"/>
              </a:lnSpc>
              <a:spcBef>
                <a:spcPts val="600"/>
              </a:spcBef>
              <a:buClr>
                <a:srgbClr val="FF0000"/>
              </a:buClr>
              <a:buFont typeface="Wingdings" panose="05000000000000000000" pitchFamily="2" charset="2"/>
              <a:buChar char="§"/>
            </a:pPr>
            <a:r>
              <a:rPr lang="en-US" altLang="en-US" sz="2000"/>
              <a:t>Threats and requirements for protection of personally identifiable information in applications using tag-based identification</a:t>
            </a:r>
            <a:br>
              <a:rPr lang="en-US" altLang="en-US" sz="2000"/>
            </a:br>
            <a:r>
              <a:rPr lang="en-US" altLang="en-US" sz="2000"/>
              <a:t>(</a:t>
            </a:r>
            <a:r>
              <a:rPr lang="en-US" altLang="en-US" sz="2000">
                <a:hlinkClick r:id="rId3"/>
              </a:rPr>
              <a:t>Rec. ITU-T X.1171</a:t>
            </a:r>
            <a:r>
              <a:rPr lang="en-US" altLang="en-US" sz="2000"/>
              <a:t>)</a:t>
            </a:r>
          </a:p>
          <a:p>
            <a:pPr lvl="1" eaLnBrk="1" hangingPunct="1">
              <a:lnSpc>
                <a:spcPts val="2400"/>
              </a:lnSpc>
              <a:spcBef>
                <a:spcPts val="600"/>
              </a:spcBef>
              <a:buClr>
                <a:srgbClr val="FF0000"/>
              </a:buClr>
              <a:buFont typeface="Wingdings" panose="05000000000000000000" pitchFamily="2" charset="2"/>
              <a:buChar char="§"/>
            </a:pPr>
            <a:endParaRPr lang="en-US" altLang="en-US" sz="2400"/>
          </a:p>
        </p:txBody>
      </p:sp>
      <p:sp>
        <p:nvSpPr>
          <p:cNvPr id="103428"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31DC526-FAE1-4DF7-BD08-92D234767996}" type="slidenum">
              <a:rPr lang="en-US" altLang="en-US" sz="1200" smtClean="0">
                <a:solidFill>
                  <a:srgbClr val="898989"/>
                </a:solidFill>
              </a:rPr>
              <a:pPr>
                <a:spcBef>
                  <a:spcPct val="0"/>
                </a:spcBef>
                <a:buFontTx/>
                <a:buNone/>
              </a:pPr>
              <a:t>80</a:t>
            </a:fld>
            <a:r>
              <a:rPr lang="en-US" altLang="en-US" sz="1200" dirty="0" smtClean="0">
                <a:solidFill>
                  <a:srgbClr val="898989"/>
                </a:solidFill>
              </a:rPr>
              <a:t>/94</a:t>
            </a:r>
            <a:endParaRPr lang="en-US" altLang="en-US" sz="1200" dirty="0" smtClean="0">
              <a:solidFill>
                <a:srgbClr val="898989"/>
              </a:solidFill>
            </a:endParaRPr>
          </a:p>
        </p:txBody>
      </p:sp>
      <p:pic>
        <p:nvPicPr>
          <p:cNvPr id="10342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9475" y="3284538"/>
            <a:ext cx="5241925"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30" name="Rectangle 1"/>
          <p:cNvSpPr>
            <a:spLocks noChangeArrowheads="1"/>
          </p:cNvSpPr>
          <p:nvPr/>
        </p:nvSpPr>
        <p:spPr bwMode="auto">
          <a:xfrm>
            <a:off x="2295525" y="5949950"/>
            <a:ext cx="66246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800" b="1"/>
              <a:t>Rec. ITU-T X.1171 - General PII protection service (PPS) service flow</a:t>
            </a:r>
            <a:endParaRPr lang="en-US" altLang="en-US" sz="1800" b="1"/>
          </a:p>
        </p:txBody>
      </p:sp>
      <p:graphicFrame>
        <p:nvGraphicFramePr>
          <p:cNvPr id="103431" name="Object 2"/>
          <p:cNvGraphicFramePr>
            <a:graphicFrameLocks noChangeAspect="1"/>
          </p:cNvGraphicFramePr>
          <p:nvPr/>
        </p:nvGraphicFramePr>
        <p:xfrm>
          <a:off x="179388" y="2492375"/>
          <a:ext cx="3011487" cy="1700213"/>
        </p:xfrm>
        <a:graphic>
          <a:graphicData uri="http://schemas.openxmlformats.org/presentationml/2006/ole">
            <mc:AlternateContent xmlns:mc="http://schemas.openxmlformats.org/markup-compatibility/2006">
              <mc:Choice xmlns:v="urn:schemas-microsoft-com:vml" Requires="v">
                <p:oleObj spid="_x0000_s103438" r:id="rId5" imgW="2822448" imgH="1594104" progId="CorelDRAW.Graphic.12">
                  <p:embed/>
                </p:oleObj>
              </mc:Choice>
              <mc:Fallback>
                <p:oleObj r:id="rId5" imgW="2822448" imgH="1594104" progId="CorelDRAW.Graphic.12">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388" y="2492375"/>
                        <a:ext cx="3011487"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3432" name="Rectangle 3"/>
          <p:cNvSpPr>
            <a:spLocks noChangeArrowheads="1"/>
          </p:cNvSpPr>
          <p:nvPr/>
        </p:nvSpPr>
        <p:spPr bwMode="auto">
          <a:xfrm>
            <a:off x="179388" y="4292600"/>
            <a:ext cx="28797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1800" b="1"/>
              <a:t>Rec. ITU-T X.1171 - PII infringement through information leakage</a:t>
            </a:r>
            <a:endParaRPr lang="zh-CN" altLang="en-US" sz="1800" b="1"/>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r>
              <a:rPr lang="en-US" altLang="en-US" sz="2800" b="1" smtClean="0"/>
              <a:t>ITU-T SG17 (cnt’d)</a:t>
            </a:r>
            <a:br>
              <a:rPr lang="en-US" altLang="en-US" sz="2800" b="1" smtClean="0"/>
            </a:br>
            <a:r>
              <a:rPr lang="en-US" altLang="en-US" sz="2800" b="1" smtClean="0"/>
              <a:t>Security Recommendations</a:t>
            </a:r>
          </a:p>
        </p:txBody>
      </p:sp>
      <p:sp>
        <p:nvSpPr>
          <p:cNvPr id="103427" name="Rectangle 6"/>
          <p:cNvSpPr>
            <a:spLocks noChangeArrowheads="1"/>
          </p:cNvSpPr>
          <p:nvPr/>
        </p:nvSpPr>
        <p:spPr bwMode="auto">
          <a:xfrm>
            <a:off x="244475" y="981075"/>
            <a:ext cx="8791575"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342900" indent="-3429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lvl="1" indent="0" eaLnBrk="1" hangingPunct="1">
              <a:lnSpc>
                <a:spcPts val="2400"/>
              </a:lnSpc>
              <a:spcBef>
                <a:spcPts val="600"/>
              </a:spcBef>
              <a:buClr>
                <a:srgbClr val="FF0000"/>
              </a:buClr>
              <a:buFont typeface="Arial" panose="020B0604020202020204" pitchFamily="34" charset="0"/>
              <a:buNone/>
              <a:defRPr/>
            </a:pPr>
            <a:r>
              <a:rPr lang="en-US" altLang="en-US" sz="2400" dirty="0" smtClean="0"/>
              <a:t>Ubiquitous sensor network security:</a:t>
            </a:r>
          </a:p>
          <a:p>
            <a:pPr lvl="1" eaLnBrk="1" hangingPunct="1">
              <a:lnSpc>
                <a:spcPts val="2400"/>
              </a:lnSpc>
              <a:spcBef>
                <a:spcPts val="600"/>
              </a:spcBef>
              <a:buClr>
                <a:srgbClr val="FF0000"/>
              </a:buClr>
              <a:buFont typeface="Wingdings" panose="05000000000000000000" pitchFamily="2" charset="2"/>
              <a:buChar char="§"/>
              <a:defRPr/>
            </a:pPr>
            <a:r>
              <a:rPr lang="en-US" altLang="en-US" sz="2000" dirty="0" smtClean="0"/>
              <a:t>Information technology –  Security framework for ubiquitous sensor networks (</a:t>
            </a:r>
            <a:r>
              <a:rPr lang="en-US" altLang="en-US" sz="2000" dirty="0" smtClean="0">
                <a:hlinkClick r:id="rId2"/>
              </a:rPr>
              <a:t>Rec. ITU-T X.1311</a:t>
            </a:r>
            <a:r>
              <a:rPr lang="en-US" altLang="en-US" sz="2000" dirty="0" smtClean="0"/>
              <a:t>)</a:t>
            </a:r>
          </a:p>
          <a:p>
            <a:pPr lvl="1" eaLnBrk="1" hangingPunct="1">
              <a:lnSpc>
                <a:spcPts val="2400"/>
              </a:lnSpc>
              <a:spcBef>
                <a:spcPts val="600"/>
              </a:spcBef>
              <a:buClr>
                <a:srgbClr val="FF0000"/>
              </a:buClr>
              <a:buFont typeface="Wingdings" panose="05000000000000000000" pitchFamily="2" charset="2"/>
              <a:buChar char="§"/>
              <a:defRPr/>
            </a:pPr>
            <a:r>
              <a:rPr lang="en-US" altLang="en-US" sz="2000" dirty="0" smtClean="0"/>
              <a:t>Ubiquitous sensor network middleware security guidelines (</a:t>
            </a:r>
            <a:r>
              <a:rPr lang="en-US" altLang="en-US" sz="2000" dirty="0" smtClean="0">
                <a:hlinkClick r:id="rId3"/>
              </a:rPr>
              <a:t>Rec. ITU-T X.1312</a:t>
            </a:r>
            <a:r>
              <a:rPr lang="en-US" altLang="en-US" sz="2000" dirty="0" smtClean="0"/>
              <a:t>)</a:t>
            </a:r>
          </a:p>
          <a:p>
            <a:pPr lvl="1" eaLnBrk="1" hangingPunct="1">
              <a:lnSpc>
                <a:spcPts val="2400"/>
              </a:lnSpc>
              <a:spcBef>
                <a:spcPts val="600"/>
              </a:spcBef>
              <a:buClr>
                <a:srgbClr val="FF0000"/>
              </a:buClr>
              <a:buFont typeface="Wingdings" panose="05000000000000000000" pitchFamily="2" charset="2"/>
              <a:buChar char="§"/>
              <a:defRPr/>
            </a:pPr>
            <a:r>
              <a:rPr lang="en-US" altLang="en-US" sz="2000" dirty="0" smtClean="0"/>
              <a:t>Security requirements for wireless sensor network routing (</a:t>
            </a:r>
            <a:r>
              <a:rPr lang="en-US" altLang="en-US" sz="2000" dirty="0" smtClean="0">
                <a:hlinkClick r:id="rId4"/>
              </a:rPr>
              <a:t>Rec. ITU-T X.1313</a:t>
            </a:r>
            <a:r>
              <a:rPr lang="en-US" altLang="en-US" sz="2000" dirty="0" smtClean="0"/>
              <a:t>)</a:t>
            </a:r>
          </a:p>
          <a:p>
            <a:pPr lvl="1" eaLnBrk="1" hangingPunct="1">
              <a:lnSpc>
                <a:spcPts val="2400"/>
              </a:lnSpc>
              <a:spcBef>
                <a:spcPts val="600"/>
              </a:spcBef>
              <a:buClr>
                <a:srgbClr val="FF0000"/>
              </a:buClr>
              <a:buFont typeface="Wingdings" panose="05000000000000000000" pitchFamily="2" charset="2"/>
              <a:buChar char="§"/>
              <a:defRPr/>
            </a:pPr>
            <a:r>
              <a:rPr lang="en-US" altLang="en-US" sz="2000" dirty="0" smtClean="0"/>
              <a:t>Security requirements and framework of ubiquitous networking </a:t>
            </a:r>
            <a:br>
              <a:rPr lang="en-US" altLang="en-US" sz="2000" dirty="0" smtClean="0"/>
            </a:br>
            <a:r>
              <a:rPr lang="en-US" altLang="en-US" sz="2000" dirty="0" smtClean="0"/>
              <a:t>(</a:t>
            </a:r>
            <a:r>
              <a:rPr lang="en-US" altLang="en-US" sz="2000" dirty="0" smtClean="0">
                <a:hlinkClick r:id="rId5"/>
              </a:rPr>
              <a:t>Rec. ITU-T X.1314</a:t>
            </a:r>
            <a:r>
              <a:rPr lang="en-US" altLang="en-US" sz="2000" dirty="0" smtClean="0"/>
              <a:t>)</a:t>
            </a:r>
          </a:p>
          <a:p>
            <a:pPr lvl="1" eaLnBrk="1" hangingPunct="1">
              <a:lnSpc>
                <a:spcPts val="2400"/>
              </a:lnSpc>
              <a:spcBef>
                <a:spcPts val="600"/>
              </a:spcBef>
              <a:buClr>
                <a:srgbClr val="FF0000"/>
              </a:buClr>
              <a:buFont typeface="Wingdings" panose="05000000000000000000" pitchFamily="2" charset="2"/>
              <a:buChar char="§"/>
              <a:defRPr/>
            </a:pPr>
            <a:endParaRPr lang="en-US" altLang="en-US" sz="2000" dirty="0" smtClean="0"/>
          </a:p>
          <a:p>
            <a:pPr lvl="1" eaLnBrk="1" hangingPunct="1">
              <a:lnSpc>
                <a:spcPts val="2400"/>
              </a:lnSpc>
              <a:spcBef>
                <a:spcPts val="600"/>
              </a:spcBef>
              <a:buClr>
                <a:srgbClr val="FF0000"/>
              </a:buClr>
              <a:buFont typeface="Arial" panose="020B0604020202020204" pitchFamily="34" charset="0"/>
              <a:buNone/>
              <a:defRPr/>
            </a:pPr>
            <a:r>
              <a:rPr lang="en-US" altLang="en-US" sz="2000" dirty="0" smtClean="0"/>
              <a:t>	</a:t>
            </a:r>
          </a:p>
          <a:p>
            <a:pPr lvl="1" eaLnBrk="1" hangingPunct="1">
              <a:lnSpc>
                <a:spcPts val="2400"/>
              </a:lnSpc>
              <a:spcBef>
                <a:spcPts val="600"/>
              </a:spcBef>
              <a:buClr>
                <a:srgbClr val="FF0000"/>
              </a:buClr>
              <a:buFont typeface="Wingdings" panose="05000000000000000000" pitchFamily="2" charset="2"/>
              <a:buChar char="§"/>
              <a:defRPr/>
            </a:pPr>
            <a:endParaRPr lang="en-US" altLang="en-US" sz="2400" dirty="0" smtClean="0"/>
          </a:p>
          <a:p>
            <a:pPr eaLnBrk="1" hangingPunct="1">
              <a:lnSpc>
                <a:spcPts val="2400"/>
              </a:lnSpc>
              <a:spcBef>
                <a:spcPts val="600"/>
              </a:spcBef>
              <a:buClr>
                <a:srgbClr val="FF0000"/>
              </a:buClr>
              <a:buFont typeface="Wingdings" panose="05000000000000000000" pitchFamily="2" charset="2"/>
              <a:buChar char="§"/>
              <a:defRPr/>
            </a:pPr>
            <a:endParaRPr lang="en-US" altLang="en-US" sz="2400" dirty="0" smtClean="0"/>
          </a:p>
          <a:p>
            <a:pPr eaLnBrk="1" hangingPunct="1">
              <a:lnSpc>
                <a:spcPts val="2400"/>
              </a:lnSpc>
              <a:spcBef>
                <a:spcPts val="600"/>
              </a:spcBef>
              <a:buClr>
                <a:srgbClr val="FF0000"/>
              </a:buClr>
              <a:buFont typeface="Wingdings" panose="05000000000000000000" pitchFamily="2" charset="2"/>
              <a:buChar char="§"/>
              <a:defRPr/>
            </a:pPr>
            <a:endParaRPr lang="en-US" altLang="en-US" sz="2400" dirty="0" smtClean="0"/>
          </a:p>
          <a:p>
            <a:pPr eaLnBrk="1" hangingPunct="1">
              <a:lnSpc>
                <a:spcPts val="2400"/>
              </a:lnSpc>
              <a:spcBef>
                <a:spcPts val="600"/>
              </a:spcBef>
              <a:buClr>
                <a:srgbClr val="FF0000"/>
              </a:buClr>
              <a:buFont typeface="Wingdings" panose="05000000000000000000" pitchFamily="2" charset="2"/>
              <a:buChar char="§"/>
              <a:defRPr/>
            </a:pPr>
            <a:endParaRPr lang="en-US" altLang="en-US" sz="2400" dirty="0" smtClean="0"/>
          </a:p>
        </p:txBody>
      </p:sp>
      <p:pic>
        <p:nvPicPr>
          <p:cNvPr id="10445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4475" y="3644900"/>
            <a:ext cx="4291013"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3" name="Rectangle 1"/>
          <p:cNvSpPr>
            <a:spLocks noChangeArrowheads="1"/>
          </p:cNvSpPr>
          <p:nvPr/>
        </p:nvSpPr>
        <p:spPr bwMode="auto">
          <a:xfrm>
            <a:off x="107950" y="6172200"/>
            <a:ext cx="4254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800" b="1"/>
              <a:t>Rec. ITU-T X.1311 - Security model for USN</a:t>
            </a:r>
            <a:endParaRPr lang="en-US" altLang="en-US" sz="1800" b="1"/>
          </a:p>
        </p:txBody>
      </p:sp>
      <p:pic>
        <p:nvPicPr>
          <p:cNvPr id="104454"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03800" y="3870325"/>
            <a:ext cx="3803650" cy="217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5" name="Rectangle 7"/>
          <p:cNvSpPr>
            <a:spLocks noChangeArrowheads="1"/>
          </p:cNvSpPr>
          <p:nvPr/>
        </p:nvSpPr>
        <p:spPr bwMode="auto">
          <a:xfrm>
            <a:off x="5033963" y="6165850"/>
            <a:ext cx="3744912" cy="646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800" b="1"/>
              <a:t>Rec. ITU-T X.1312 - Security functions</a:t>
            </a:r>
            <a:br>
              <a:rPr lang="en-GB" altLang="en-US" sz="1800" b="1"/>
            </a:br>
            <a:r>
              <a:rPr lang="en-GB" altLang="en-US" sz="1800" b="1"/>
              <a:t>for USN middleware</a:t>
            </a:r>
            <a:endParaRPr lang="en-US" altLang="en-US" sz="1800" b="1"/>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r>
              <a:rPr lang="en-US" altLang="en-US" sz="2800" b="1" smtClean="0"/>
              <a:t>ITU-T SG17 (cnt’d)</a:t>
            </a:r>
            <a:br>
              <a:rPr lang="en-US" altLang="en-US" sz="2800" b="1" smtClean="0"/>
            </a:br>
            <a:r>
              <a:rPr lang="en-US" altLang="en-US" sz="2800" b="1" smtClean="0"/>
              <a:t>Security Recommendations</a:t>
            </a:r>
          </a:p>
        </p:txBody>
      </p:sp>
      <p:sp>
        <p:nvSpPr>
          <p:cNvPr id="105475" name="Rectangle 6"/>
          <p:cNvSpPr>
            <a:spLocks noChangeArrowheads="1"/>
          </p:cNvSpPr>
          <p:nvPr/>
        </p:nvSpPr>
        <p:spPr bwMode="auto">
          <a:xfrm>
            <a:off x="539750" y="1196975"/>
            <a:ext cx="8424863"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800100" indent="-342900">
              <a:spcBef>
                <a:spcPct val="20000"/>
              </a:spcBef>
              <a:buFont typeface="Arial" panose="020B0604020202020204" pitchFamily="34" charset="0"/>
              <a:buChar char="–"/>
              <a:defRPr sz="2800">
                <a:solidFill>
                  <a:schemeClr val="tx1"/>
                </a:solidFill>
                <a:latin typeface="Calibri" panose="020F0502020204030204" pitchFamily="34" charset="0"/>
              </a:defRPr>
            </a:lvl2pPr>
            <a:lvl3pPr marL="6858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2400"/>
              </a:lnSpc>
              <a:spcBef>
                <a:spcPts val="600"/>
              </a:spcBef>
              <a:buClr>
                <a:srgbClr val="FF0000"/>
              </a:buClr>
              <a:buFont typeface="Wingdings" panose="05000000000000000000" pitchFamily="2" charset="2"/>
              <a:buChar char="§"/>
            </a:pPr>
            <a:r>
              <a:rPr lang="en-US" altLang="en-US" sz="2400"/>
              <a:t>CYBERSPACE SECURITY – Cybersecurity:</a:t>
            </a:r>
          </a:p>
          <a:p>
            <a:pPr lvl="1" eaLnBrk="1" hangingPunct="1">
              <a:lnSpc>
                <a:spcPts val="2400"/>
              </a:lnSpc>
              <a:spcBef>
                <a:spcPts val="600"/>
              </a:spcBef>
              <a:buClr>
                <a:srgbClr val="FF0000"/>
              </a:buClr>
              <a:buFont typeface="Wingdings" panose="05000000000000000000" pitchFamily="2" charset="2"/>
              <a:buChar char="§"/>
            </a:pPr>
            <a:r>
              <a:rPr lang="en-GB" altLang="en-US" sz="2000"/>
              <a:t>Overview of cybersecurity</a:t>
            </a:r>
            <a:r>
              <a:rPr lang="en-US" altLang="en-US" sz="2000"/>
              <a:t> (</a:t>
            </a:r>
            <a:r>
              <a:rPr lang="en-US" altLang="en-US" sz="2000">
                <a:hlinkClick r:id="rId2"/>
              </a:rPr>
              <a:t>Rec. ITU-T X.1205</a:t>
            </a:r>
            <a:r>
              <a:rPr lang="en-US" altLang="en-US" sz="2000"/>
              <a:t>)</a:t>
            </a:r>
          </a:p>
          <a:p>
            <a:pPr lvl="1" eaLnBrk="1" hangingPunct="1">
              <a:lnSpc>
                <a:spcPts val="2400"/>
              </a:lnSpc>
              <a:spcBef>
                <a:spcPts val="600"/>
              </a:spcBef>
              <a:buClr>
                <a:srgbClr val="FF0000"/>
              </a:buClr>
              <a:buFont typeface="Wingdings" panose="05000000000000000000" pitchFamily="2" charset="2"/>
              <a:buChar char="§"/>
            </a:pPr>
            <a:r>
              <a:rPr lang="en-US" altLang="en-US" sz="2000"/>
              <a:t>A vendor-neutral framework for automatic notification of security related information and dissemination of updates (</a:t>
            </a:r>
            <a:r>
              <a:rPr lang="en-US" altLang="en-US" sz="2000">
                <a:hlinkClick r:id="rId3"/>
              </a:rPr>
              <a:t>Rec. ITU-T X.1206</a:t>
            </a:r>
            <a:r>
              <a:rPr lang="en-US" altLang="en-US" sz="2000"/>
              <a:t>)</a:t>
            </a:r>
          </a:p>
          <a:p>
            <a:pPr lvl="1" eaLnBrk="1" hangingPunct="1">
              <a:lnSpc>
                <a:spcPts val="2400"/>
              </a:lnSpc>
              <a:spcBef>
                <a:spcPts val="600"/>
              </a:spcBef>
              <a:buClr>
                <a:srgbClr val="FF0000"/>
              </a:buClr>
              <a:buFont typeface="Wingdings" panose="05000000000000000000" pitchFamily="2" charset="2"/>
              <a:buChar char="§"/>
            </a:pPr>
            <a:r>
              <a:rPr lang="en-US" altLang="en-US" sz="2000"/>
              <a:t>Guidelines for telecommunication service providers for addressing the risk of spyware and potentially unwanted software (</a:t>
            </a:r>
            <a:r>
              <a:rPr lang="en-US" altLang="en-US" sz="2000">
                <a:hlinkClick r:id="rId4"/>
              </a:rPr>
              <a:t>Rec. ITU-T X.1207</a:t>
            </a:r>
            <a:r>
              <a:rPr lang="en-US" altLang="en-US" sz="2000"/>
              <a:t>)</a:t>
            </a:r>
          </a:p>
          <a:p>
            <a:pPr lvl="1" eaLnBrk="1" hangingPunct="1">
              <a:lnSpc>
                <a:spcPts val="2400"/>
              </a:lnSpc>
              <a:spcBef>
                <a:spcPts val="600"/>
              </a:spcBef>
              <a:buClr>
                <a:srgbClr val="FF0000"/>
              </a:buClr>
              <a:buFont typeface="Wingdings" panose="05000000000000000000" pitchFamily="2" charset="2"/>
              <a:buChar char="§"/>
            </a:pPr>
            <a:r>
              <a:rPr lang="en-US" altLang="en-US" sz="2000"/>
              <a:t>A cybersecurity indicator of risk to enhance confidence and security in the use of telecommunication/information and communication technologies (</a:t>
            </a:r>
            <a:r>
              <a:rPr lang="en-US" altLang="en-US" sz="2000">
                <a:hlinkClick r:id="rId5"/>
              </a:rPr>
              <a:t>Rec. ITU-T X.1208</a:t>
            </a:r>
            <a:r>
              <a:rPr lang="en-US" altLang="en-US" sz="2000"/>
              <a:t>)	</a:t>
            </a:r>
          </a:p>
          <a:p>
            <a:pPr lvl="1" eaLnBrk="1" hangingPunct="1">
              <a:lnSpc>
                <a:spcPts val="2400"/>
              </a:lnSpc>
              <a:spcBef>
                <a:spcPts val="600"/>
              </a:spcBef>
              <a:buClr>
                <a:srgbClr val="FF0000"/>
              </a:buClr>
              <a:buFont typeface="Wingdings" panose="05000000000000000000" pitchFamily="2" charset="2"/>
              <a:buChar char="§"/>
            </a:pPr>
            <a:r>
              <a:rPr lang="en-US" altLang="en-US" sz="2000"/>
              <a:t>Capabilities and their context scenarios for cybersecurity information sharing and exchange (</a:t>
            </a:r>
            <a:r>
              <a:rPr lang="en-US" altLang="en-US" sz="2000">
                <a:hlinkClick r:id="rId6"/>
              </a:rPr>
              <a:t>Rec. ITU-T X.1209</a:t>
            </a:r>
            <a:r>
              <a:rPr lang="en-US" altLang="en-US" sz="2000"/>
              <a:t>)</a:t>
            </a:r>
          </a:p>
          <a:p>
            <a:pPr lvl="1" eaLnBrk="1" hangingPunct="1">
              <a:lnSpc>
                <a:spcPts val="2400"/>
              </a:lnSpc>
              <a:spcBef>
                <a:spcPts val="600"/>
              </a:spcBef>
              <a:buClr>
                <a:srgbClr val="FF0000"/>
              </a:buClr>
              <a:buFont typeface="Wingdings" panose="05000000000000000000" pitchFamily="2" charset="2"/>
              <a:buChar char="§"/>
            </a:pPr>
            <a:r>
              <a:rPr lang="en-US" altLang="en-US" sz="2000"/>
              <a:t>Overview of source-based security troubleshooting mechanisms for Internet protocol-based networks (</a:t>
            </a:r>
            <a:r>
              <a:rPr lang="en-US" altLang="en-US" sz="2000">
                <a:hlinkClick r:id="rId7"/>
              </a:rPr>
              <a:t>Rec. ITU-T X.1210</a:t>
            </a:r>
            <a:r>
              <a:rPr lang="en-US" altLang="en-US" sz="2000"/>
              <a:t>)</a:t>
            </a:r>
          </a:p>
          <a:p>
            <a:pPr eaLnBrk="1" hangingPunct="1">
              <a:lnSpc>
                <a:spcPts val="2400"/>
              </a:lnSpc>
              <a:spcBef>
                <a:spcPts val="600"/>
              </a:spcBef>
              <a:buClr>
                <a:srgbClr val="FF0000"/>
              </a:buClr>
              <a:buFont typeface="Wingdings" panose="05000000000000000000" pitchFamily="2" charset="2"/>
              <a:buChar char="§"/>
            </a:pPr>
            <a:r>
              <a:rPr lang="en-GB" altLang="en-US" sz="2400"/>
              <a:t>Emergency communications:</a:t>
            </a:r>
          </a:p>
          <a:p>
            <a:pPr lvl="2" eaLnBrk="1" hangingPunct="1">
              <a:lnSpc>
                <a:spcPts val="2400"/>
              </a:lnSpc>
              <a:spcBef>
                <a:spcPts val="600"/>
              </a:spcBef>
              <a:buClr>
                <a:srgbClr val="FF0000"/>
              </a:buClr>
              <a:buFont typeface="Wingdings" panose="05000000000000000000" pitchFamily="2" charset="2"/>
              <a:buChar char="§"/>
            </a:pPr>
            <a:r>
              <a:rPr lang="en-US" altLang="en-US" sz="2000"/>
              <a:t>Common alerting protocol (CAP 1.1) (</a:t>
            </a:r>
            <a:r>
              <a:rPr lang="en-US" altLang="en-US" sz="2000">
                <a:hlinkClick r:id="rId8"/>
              </a:rPr>
              <a:t>Rec. ITU-T X.1303</a:t>
            </a:r>
            <a:r>
              <a:rPr lang="en-US" altLang="en-US" sz="2000"/>
              <a:t>)</a:t>
            </a:r>
          </a:p>
          <a:p>
            <a:pPr lvl="2" eaLnBrk="1" hangingPunct="1">
              <a:lnSpc>
                <a:spcPts val="2400"/>
              </a:lnSpc>
              <a:spcBef>
                <a:spcPts val="600"/>
              </a:spcBef>
              <a:buClr>
                <a:srgbClr val="FF0000"/>
              </a:buClr>
              <a:buFont typeface="Wingdings" panose="05000000000000000000" pitchFamily="2" charset="2"/>
              <a:buChar char="§"/>
            </a:pPr>
            <a:r>
              <a:rPr lang="en-US" altLang="en-US" sz="2000"/>
              <a:t>Common alerting protocol (CAP 1.2) (</a:t>
            </a:r>
            <a:r>
              <a:rPr lang="en-US" altLang="en-US" sz="2000">
                <a:hlinkClick r:id="rId9"/>
              </a:rPr>
              <a:t>Rec. ITU-T X.1303</a:t>
            </a:r>
            <a:r>
              <a:rPr lang="en-US" altLang="en-US" sz="2000" i="1">
                <a:hlinkClick r:id="rId9"/>
              </a:rPr>
              <a:t>bis</a:t>
            </a:r>
            <a:r>
              <a:rPr lang="en-US" altLang="en-US" sz="2000"/>
              <a:t>)</a:t>
            </a:r>
          </a:p>
          <a:p>
            <a:pPr lvl="1" eaLnBrk="1" hangingPunct="1">
              <a:lnSpc>
                <a:spcPts val="2400"/>
              </a:lnSpc>
              <a:spcBef>
                <a:spcPts val="600"/>
              </a:spcBef>
              <a:buClr>
                <a:srgbClr val="FF0000"/>
              </a:buClr>
              <a:buFont typeface="Wingdings" panose="05000000000000000000" pitchFamily="2" charset="2"/>
              <a:buChar char="§"/>
            </a:pPr>
            <a:endParaRPr lang="en-US" altLang="en-US" sz="2000"/>
          </a:p>
          <a:p>
            <a:pPr eaLnBrk="1" hangingPunct="1">
              <a:lnSpc>
                <a:spcPts val="2400"/>
              </a:lnSpc>
              <a:spcBef>
                <a:spcPts val="600"/>
              </a:spcBef>
              <a:buClr>
                <a:srgbClr val="FF0000"/>
              </a:buClr>
              <a:buFont typeface="Wingdings" panose="05000000000000000000" pitchFamily="2" charset="2"/>
              <a:buChar char="§"/>
            </a:pPr>
            <a:endParaRPr lang="en-US" altLang="en-US" sz="2400"/>
          </a:p>
          <a:p>
            <a:pPr eaLnBrk="1" hangingPunct="1">
              <a:lnSpc>
                <a:spcPts val="2400"/>
              </a:lnSpc>
              <a:spcBef>
                <a:spcPts val="600"/>
              </a:spcBef>
              <a:buClr>
                <a:srgbClr val="FF0000"/>
              </a:buClr>
              <a:buFont typeface="Wingdings" panose="05000000000000000000" pitchFamily="2" charset="2"/>
              <a:buChar char="§"/>
            </a:pPr>
            <a:endParaRPr lang="en-US" altLang="en-US" sz="2400"/>
          </a:p>
          <a:p>
            <a:pPr eaLnBrk="1" hangingPunct="1">
              <a:lnSpc>
                <a:spcPts val="2400"/>
              </a:lnSpc>
              <a:spcBef>
                <a:spcPts val="600"/>
              </a:spcBef>
              <a:buClr>
                <a:srgbClr val="FF0000"/>
              </a:buClr>
              <a:buFont typeface="Wingdings" panose="05000000000000000000" pitchFamily="2" charset="2"/>
              <a:buChar char="§"/>
            </a:pPr>
            <a:endParaRPr lang="en-US" altLang="en-US" sz="2400"/>
          </a:p>
        </p:txBody>
      </p:sp>
      <p:sp>
        <p:nvSpPr>
          <p:cNvPr id="105476"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521C4E1-8B1E-4478-B7E0-F5D66F71C464}" type="slidenum">
              <a:rPr lang="en-US" altLang="en-US" sz="1200" smtClean="0">
                <a:solidFill>
                  <a:srgbClr val="898989"/>
                </a:solidFill>
              </a:rPr>
              <a:pPr>
                <a:spcBef>
                  <a:spcPct val="0"/>
                </a:spcBef>
                <a:buFontTx/>
                <a:buNone/>
              </a:pPr>
              <a:t>82</a:t>
            </a:fld>
            <a:r>
              <a:rPr lang="en-US" altLang="en-US" sz="1200" dirty="0" smtClean="0">
                <a:solidFill>
                  <a:srgbClr val="898989"/>
                </a:solidFill>
              </a:rPr>
              <a:t>/94</a:t>
            </a:r>
            <a:endParaRPr lang="en-US" altLang="en-US" sz="1200" dirty="0" smtClean="0">
              <a:solidFill>
                <a:srgbClr val="898989"/>
              </a:solidFill>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r>
              <a:rPr lang="en-US" altLang="en-US" sz="2800" b="1" smtClean="0"/>
              <a:t>ITU-T SG17 (cnt’d)</a:t>
            </a:r>
            <a:br>
              <a:rPr lang="en-US" altLang="en-US" sz="2800" b="1" smtClean="0"/>
            </a:br>
            <a:r>
              <a:rPr lang="en-US" altLang="en-US" sz="2800" b="1" smtClean="0"/>
              <a:t>Security Recommendations</a:t>
            </a:r>
          </a:p>
        </p:txBody>
      </p:sp>
      <p:sp>
        <p:nvSpPr>
          <p:cNvPr id="106499" name="Rectangle 6"/>
          <p:cNvSpPr>
            <a:spLocks noChangeArrowheads="1"/>
          </p:cNvSpPr>
          <p:nvPr/>
        </p:nvSpPr>
        <p:spPr bwMode="auto">
          <a:xfrm>
            <a:off x="539750" y="1196975"/>
            <a:ext cx="8424863" cy="554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800100" indent="-3429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2400"/>
              </a:lnSpc>
              <a:spcBef>
                <a:spcPts val="600"/>
              </a:spcBef>
              <a:buClr>
                <a:srgbClr val="FF0000"/>
              </a:buClr>
              <a:buFont typeface="Wingdings" panose="05000000000000000000" pitchFamily="2" charset="2"/>
              <a:buChar char="§"/>
            </a:pPr>
            <a:r>
              <a:rPr lang="en-US" altLang="en-US" sz="2400"/>
              <a:t>Definition of Cybersecurity</a:t>
            </a:r>
            <a:br>
              <a:rPr lang="en-US" altLang="en-US" sz="2400"/>
            </a:br>
            <a:r>
              <a:rPr lang="en-US" altLang="en-US" sz="2400"/>
              <a:t>(ref. </a:t>
            </a:r>
            <a:r>
              <a:rPr lang="en-US" altLang="en-US" sz="2400">
                <a:hlinkClick r:id="rId2"/>
              </a:rPr>
              <a:t>Rec. ITU-T X.1205</a:t>
            </a:r>
            <a:r>
              <a:rPr lang="en-US" altLang="en-US" sz="2400"/>
              <a:t>, Overview of cybersecurity):</a:t>
            </a:r>
            <a:br>
              <a:rPr lang="en-US" altLang="en-US" sz="2400"/>
            </a:br>
            <a:r>
              <a:rPr lang="en-US" altLang="en-US" sz="1800">
                <a:solidFill>
                  <a:srgbClr val="030A11"/>
                </a:solidFill>
              </a:rPr>
              <a:t>Cybersecurity is the collection of </a:t>
            </a:r>
            <a:r>
              <a:rPr lang="en-US" altLang="en-US" sz="1800" u="sng">
                <a:solidFill>
                  <a:srgbClr val="030A11"/>
                </a:solidFill>
              </a:rPr>
              <a:t>tools, policies, security concepts, security safeguards, guidelines, risk management approaches, actions, training, best practices, assurance and technologies</a:t>
            </a:r>
            <a:r>
              <a:rPr lang="en-US" altLang="en-US" sz="1800">
                <a:solidFill>
                  <a:srgbClr val="030A11"/>
                </a:solidFill>
              </a:rPr>
              <a:t> that can be used to protect the cyber environment and organization and user’s assets.</a:t>
            </a:r>
            <a:br>
              <a:rPr lang="en-US" altLang="en-US" sz="1800">
                <a:solidFill>
                  <a:srgbClr val="030A11"/>
                </a:solidFill>
              </a:rPr>
            </a:br>
            <a:r>
              <a:rPr lang="en-US" altLang="en-US" sz="1800">
                <a:solidFill>
                  <a:srgbClr val="030A11"/>
                </a:solidFill>
              </a:rPr>
              <a:t>Organization and user’s assets include connected computing devices, personnel, infrastructure, applications, services, telecommunications systems, and the totality of transmitted and/or stored information in the cyber environment.</a:t>
            </a:r>
            <a:br>
              <a:rPr lang="en-US" altLang="en-US" sz="1800">
                <a:solidFill>
                  <a:srgbClr val="030A11"/>
                </a:solidFill>
              </a:rPr>
            </a:br>
            <a:r>
              <a:rPr lang="en-US" altLang="en-US" sz="1800" u="sng">
                <a:solidFill>
                  <a:srgbClr val="030A11"/>
                </a:solidFill>
              </a:rPr>
              <a:t>Cybersecurity strives to ensure the attainment and maintenance of the security properties of the organization and user’s assets against relevant security risks in the cyber environment.</a:t>
            </a:r>
            <a:br>
              <a:rPr lang="en-US" altLang="en-US" sz="1800" u="sng">
                <a:solidFill>
                  <a:srgbClr val="030A11"/>
                </a:solidFill>
              </a:rPr>
            </a:br>
            <a:r>
              <a:rPr lang="en-US" altLang="en-US" sz="1800">
                <a:solidFill>
                  <a:srgbClr val="030A11"/>
                </a:solidFill>
              </a:rPr>
              <a:t>The general security objectives comprise the following: </a:t>
            </a:r>
          </a:p>
          <a:p>
            <a:pPr lvl="1">
              <a:spcAft>
                <a:spcPts val="1200"/>
              </a:spcAft>
            </a:pPr>
            <a:r>
              <a:rPr lang="en-US" altLang="en-US" sz="1600">
                <a:solidFill>
                  <a:srgbClr val="030A11"/>
                </a:solidFill>
              </a:rPr>
              <a:t>Availability</a:t>
            </a:r>
          </a:p>
          <a:p>
            <a:pPr lvl="1">
              <a:spcAft>
                <a:spcPts val="1200"/>
              </a:spcAft>
            </a:pPr>
            <a:r>
              <a:rPr lang="en-US" altLang="en-US" sz="1600">
                <a:solidFill>
                  <a:srgbClr val="030A11"/>
                </a:solidFill>
              </a:rPr>
              <a:t>Integrity, which may include authenticity and non-repudiation</a:t>
            </a:r>
          </a:p>
          <a:p>
            <a:pPr lvl="1">
              <a:spcAft>
                <a:spcPts val="1200"/>
              </a:spcAft>
            </a:pPr>
            <a:r>
              <a:rPr lang="en-US" altLang="en-US" sz="1600">
                <a:solidFill>
                  <a:srgbClr val="030A11"/>
                </a:solidFill>
              </a:rPr>
              <a:t>Confidentiality.</a:t>
            </a:r>
            <a:endParaRPr lang="en-US" altLang="en-US" sz="1600"/>
          </a:p>
          <a:p>
            <a:pPr eaLnBrk="1" hangingPunct="1">
              <a:lnSpc>
                <a:spcPts val="2400"/>
              </a:lnSpc>
              <a:spcBef>
                <a:spcPts val="600"/>
              </a:spcBef>
              <a:buClr>
                <a:srgbClr val="FF0000"/>
              </a:buClr>
              <a:buFont typeface="Wingdings" panose="05000000000000000000" pitchFamily="2" charset="2"/>
              <a:buChar char="§"/>
            </a:pPr>
            <a:endParaRPr lang="en-US" altLang="en-US" sz="2400"/>
          </a:p>
          <a:p>
            <a:pPr eaLnBrk="1" hangingPunct="1">
              <a:lnSpc>
                <a:spcPts val="2400"/>
              </a:lnSpc>
              <a:spcBef>
                <a:spcPts val="600"/>
              </a:spcBef>
              <a:buClr>
                <a:srgbClr val="FF0000"/>
              </a:buClr>
              <a:buFont typeface="Wingdings" panose="05000000000000000000" pitchFamily="2" charset="2"/>
              <a:buChar char="§"/>
            </a:pPr>
            <a:endParaRPr lang="en-US" altLang="en-US" sz="2400"/>
          </a:p>
          <a:p>
            <a:pPr eaLnBrk="1" hangingPunct="1">
              <a:lnSpc>
                <a:spcPts val="2400"/>
              </a:lnSpc>
              <a:spcBef>
                <a:spcPts val="600"/>
              </a:spcBef>
              <a:buClr>
                <a:srgbClr val="FF0000"/>
              </a:buClr>
              <a:buFont typeface="Wingdings" panose="05000000000000000000" pitchFamily="2" charset="2"/>
              <a:buChar char="§"/>
            </a:pPr>
            <a:endParaRPr lang="en-US" altLang="en-US" sz="2400"/>
          </a:p>
        </p:txBody>
      </p:sp>
      <p:sp>
        <p:nvSpPr>
          <p:cNvPr id="106500"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2B9967B-40F7-45A1-A63C-7A4B41D95F41}" type="slidenum">
              <a:rPr lang="en-US" altLang="en-US" sz="1200" smtClean="0">
                <a:solidFill>
                  <a:srgbClr val="898989"/>
                </a:solidFill>
              </a:rPr>
              <a:pPr>
                <a:spcBef>
                  <a:spcPct val="0"/>
                </a:spcBef>
                <a:buFontTx/>
                <a:buNone/>
              </a:pPr>
              <a:t>83</a:t>
            </a:fld>
            <a:r>
              <a:rPr lang="en-US" altLang="en-US" sz="1200" dirty="0" smtClean="0">
                <a:solidFill>
                  <a:srgbClr val="898989"/>
                </a:solidFill>
              </a:rPr>
              <a:t>/94</a:t>
            </a:r>
            <a:endParaRPr lang="en-US" altLang="en-US" sz="1200" dirty="0" smtClean="0">
              <a:solidFill>
                <a:srgbClr val="898989"/>
              </a:solidFill>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en-US" altLang="en-US" sz="2800" b="1" smtClean="0"/>
              <a:t>ITU-T SG17 (cnt’d)</a:t>
            </a:r>
            <a:br>
              <a:rPr lang="en-US" altLang="en-US" sz="2800" b="1" smtClean="0"/>
            </a:br>
            <a:r>
              <a:rPr lang="en-US" altLang="en-US" sz="2800" b="1" smtClean="0"/>
              <a:t>Security Recommendations</a:t>
            </a:r>
          </a:p>
        </p:txBody>
      </p:sp>
      <p:sp>
        <p:nvSpPr>
          <p:cNvPr id="107523" name="Rectangle 6"/>
          <p:cNvSpPr>
            <a:spLocks noChangeArrowheads="1"/>
          </p:cNvSpPr>
          <p:nvPr/>
        </p:nvSpPr>
        <p:spPr bwMode="auto">
          <a:xfrm>
            <a:off x="539750" y="1196975"/>
            <a:ext cx="8496300" cy="525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800100" indent="-3429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2400"/>
              </a:lnSpc>
              <a:spcBef>
                <a:spcPts val="600"/>
              </a:spcBef>
              <a:buClr>
                <a:srgbClr val="FF0000"/>
              </a:buClr>
              <a:buFont typeface="Wingdings" panose="05000000000000000000" pitchFamily="2" charset="2"/>
              <a:buChar char="§"/>
            </a:pPr>
            <a:r>
              <a:rPr lang="en-GB" altLang="en-US" sz="2400"/>
              <a:t>CYBERSECURITY INFORMATION EXCHANGE (CYBEX)</a:t>
            </a:r>
            <a:r>
              <a:rPr lang="en-US" altLang="en-US" sz="2400"/>
              <a:t>:</a:t>
            </a:r>
          </a:p>
          <a:p>
            <a:pPr lvl="1" eaLnBrk="1" hangingPunct="1">
              <a:lnSpc>
                <a:spcPts val="2400"/>
              </a:lnSpc>
              <a:spcBef>
                <a:spcPts val="600"/>
              </a:spcBef>
              <a:buClr>
                <a:srgbClr val="FF0000"/>
              </a:buClr>
              <a:buFont typeface="Wingdings" panose="05000000000000000000" pitchFamily="2" charset="2"/>
              <a:buChar char="§"/>
            </a:pPr>
            <a:r>
              <a:rPr lang="en-US" altLang="en-US" sz="2000"/>
              <a:t>Overview of cybersecurity information exchange (</a:t>
            </a:r>
            <a:r>
              <a:rPr lang="en-US" altLang="en-US" sz="2000">
                <a:hlinkClick r:id="rId2"/>
              </a:rPr>
              <a:t>Rec. ITU-T X.1500</a:t>
            </a:r>
            <a:r>
              <a:rPr lang="en-US" altLang="en-US" sz="2000"/>
              <a:t>)</a:t>
            </a:r>
          </a:p>
          <a:p>
            <a:pPr lvl="1" eaLnBrk="1" hangingPunct="1">
              <a:lnSpc>
                <a:spcPts val="2400"/>
              </a:lnSpc>
              <a:spcBef>
                <a:spcPts val="600"/>
              </a:spcBef>
              <a:buClr>
                <a:srgbClr val="FF0000"/>
              </a:buClr>
              <a:buFont typeface="Wingdings" panose="05000000000000000000" pitchFamily="2" charset="2"/>
              <a:buChar char="§"/>
            </a:pPr>
            <a:r>
              <a:rPr lang="en-US" altLang="en-US" sz="2000"/>
              <a:t>Procedures for the registration of arcs under the object identifier arc for cybersecurity information exchange (</a:t>
            </a:r>
            <a:r>
              <a:rPr lang="en-US" altLang="en-US" sz="2000">
                <a:hlinkClick r:id="rId3"/>
              </a:rPr>
              <a:t>Rec. ITU-T X.1500.1</a:t>
            </a:r>
            <a:r>
              <a:rPr lang="en-US" altLang="en-US" sz="2000"/>
              <a:t>)</a:t>
            </a:r>
          </a:p>
          <a:p>
            <a:pPr lvl="1" eaLnBrk="1" hangingPunct="1">
              <a:lnSpc>
                <a:spcPts val="2400"/>
              </a:lnSpc>
              <a:spcBef>
                <a:spcPts val="600"/>
              </a:spcBef>
              <a:buClr>
                <a:srgbClr val="FF0000"/>
              </a:buClr>
              <a:buFont typeface="Wingdings" panose="05000000000000000000" pitchFamily="2" charset="2"/>
              <a:buChar char="§"/>
            </a:pPr>
            <a:r>
              <a:rPr lang="en-US" altLang="en-US" sz="2000"/>
              <a:t>Common vulnerabilities and exposures (</a:t>
            </a:r>
            <a:r>
              <a:rPr lang="en-US" altLang="en-US" sz="2000">
                <a:hlinkClick r:id="rId4"/>
              </a:rPr>
              <a:t>Rec. ITU-T X.1520</a:t>
            </a:r>
            <a:r>
              <a:rPr lang="en-US" altLang="en-US" sz="2000"/>
              <a:t>)</a:t>
            </a:r>
          </a:p>
          <a:p>
            <a:pPr eaLnBrk="1" hangingPunct="1">
              <a:lnSpc>
                <a:spcPts val="2400"/>
              </a:lnSpc>
              <a:spcBef>
                <a:spcPts val="600"/>
              </a:spcBef>
              <a:buClr>
                <a:srgbClr val="FF0000"/>
              </a:buClr>
              <a:buFont typeface="Wingdings" panose="05000000000000000000" pitchFamily="2" charset="2"/>
              <a:buChar char="§"/>
            </a:pPr>
            <a:endParaRPr lang="en-US" altLang="en-US" sz="2400"/>
          </a:p>
          <a:p>
            <a:pPr eaLnBrk="1" hangingPunct="1">
              <a:lnSpc>
                <a:spcPts val="2400"/>
              </a:lnSpc>
              <a:spcBef>
                <a:spcPts val="600"/>
              </a:spcBef>
              <a:buClr>
                <a:srgbClr val="FF0000"/>
              </a:buClr>
              <a:buFont typeface="Wingdings" panose="05000000000000000000" pitchFamily="2" charset="2"/>
              <a:buChar char="§"/>
            </a:pPr>
            <a:endParaRPr lang="en-US" altLang="en-US" sz="2400"/>
          </a:p>
          <a:p>
            <a:pPr eaLnBrk="1" hangingPunct="1">
              <a:lnSpc>
                <a:spcPts val="2400"/>
              </a:lnSpc>
              <a:spcBef>
                <a:spcPts val="600"/>
              </a:spcBef>
              <a:buClr>
                <a:srgbClr val="FF0000"/>
              </a:buClr>
              <a:buFont typeface="Wingdings" panose="05000000000000000000" pitchFamily="2" charset="2"/>
              <a:buChar char="§"/>
            </a:pPr>
            <a:endParaRPr lang="en-US" altLang="en-US" sz="2400"/>
          </a:p>
        </p:txBody>
      </p:sp>
      <p:sp>
        <p:nvSpPr>
          <p:cNvPr id="107524"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87B0D74-2D54-47B2-B374-C69FE54DDED1}" type="slidenum">
              <a:rPr lang="en-US" altLang="en-US" sz="1200" smtClean="0">
                <a:solidFill>
                  <a:srgbClr val="898989"/>
                </a:solidFill>
              </a:rPr>
              <a:pPr>
                <a:spcBef>
                  <a:spcPct val="0"/>
                </a:spcBef>
                <a:buFontTx/>
                <a:buNone/>
              </a:pPr>
              <a:t>84</a:t>
            </a:fld>
            <a:r>
              <a:rPr lang="en-US" altLang="en-US" sz="1200" dirty="0" smtClean="0">
                <a:solidFill>
                  <a:srgbClr val="898989"/>
                </a:solidFill>
              </a:rPr>
              <a:t>/94</a:t>
            </a:r>
            <a:endParaRPr lang="en-US" altLang="en-US" sz="1200" dirty="0" smtClean="0">
              <a:solidFill>
                <a:srgbClr val="898989"/>
              </a:solidFill>
            </a:endParaRPr>
          </a:p>
        </p:txBody>
      </p:sp>
      <p:pic>
        <p:nvPicPr>
          <p:cNvPr id="10752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7763" y="3640138"/>
            <a:ext cx="7200900" cy="235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6" name="Rectangle 5"/>
          <p:cNvSpPr>
            <a:spLocks noChangeArrowheads="1"/>
          </p:cNvSpPr>
          <p:nvPr/>
        </p:nvSpPr>
        <p:spPr bwMode="auto">
          <a:xfrm>
            <a:off x="2927350" y="6269038"/>
            <a:ext cx="4092575"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800" b="1"/>
              <a:t>Rec. ITU-T X.1500 - CYBEX model</a:t>
            </a:r>
            <a:endParaRPr lang="en-US" altLang="en-US" sz="1800" b="1"/>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r>
              <a:rPr lang="en-US" altLang="en-US" sz="2800" b="1" smtClean="0"/>
              <a:t>ITU-T SG17 (cnt’d)</a:t>
            </a:r>
            <a:br>
              <a:rPr lang="en-US" altLang="en-US" sz="2800" b="1" smtClean="0"/>
            </a:br>
            <a:r>
              <a:rPr lang="en-US" altLang="en-US" sz="2800" b="1" smtClean="0"/>
              <a:t>Security Recommendations</a:t>
            </a:r>
          </a:p>
        </p:txBody>
      </p:sp>
      <p:sp>
        <p:nvSpPr>
          <p:cNvPr id="108547" name="Rectangle 6"/>
          <p:cNvSpPr>
            <a:spLocks noChangeArrowheads="1"/>
          </p:cNvSpPr>
          <p:nvPr/>
        </p:nvSpPr>
        <p:spPr bwMode="auto">
          <a:xfrm>
            <a:off x="539750" y="1196975"/>
            <a:ext cx="8496300" cy="525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342900" indent="-3429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eaLnBrk="1" hangingPunct="1">
              <a:lnSpc>
                <a:spcPts val="2400"/>
              </a:lnSpc>
              <a:spcBef>
                <a:spcPts val="600"/>
              </a:spcBef>
              <a:buClr>
                <a:srgbClr val="FF0000"/>
              </a:buClr>
              <a:buFont typeface="Wingdings" panose="05000000000000000000" pitchFamily="2" charset="2"/>
              <a:buChar char="§"/>
            </a:pPr>
            <a:r>
              <a:rPr lang="en-US" altLang="en-US" sz="2400"/>
              <a:t>CYBEX vulnerability/state exchange:</a:t>
            </a:r>
          </a:p>
          <a:p>
            <a:pPr lvl="1" eaLnBrk="1" hangingPunct="1">
              <a:lnSpc>
                <a:spcPts val="2400"/>
              </a:lnSpc>
              <a:spcBef>
                <a:spcPts val="600"/>
              </a:spcBef>
              <a:buClr>
                <a:srgbClr val="FF0000"/>
              </a:buClr>
              <a:buFont typeface="Wingdings" panose="05000000000000000000" pitchFamily="2" charset="2"/>
              <a:buChar char="§"/>
            </a:pPr>
            <a:r>
              <a:rPr lang="en-US" altLang="en-US" sz="2000"/>
              <a:t>Common vulnerability scoring system (</a:t>
            </a:r>
            <a:r>
              <a:rPr lang="en-US" altLang="en-US" sz="2000">
                <a:hlinkClick r:id="rId2"/>
              </a:rPr>
              <a:t>Rec. ITU-T X.1521</a:t>
            </a:r>
            <a:r>
              <a:rPr lang="en-US" altLang="en-US" sz="2000"/>
              <a:t>)</a:t>
            </a:r>
          </a:p>
          <a:p>
            <a:pPr lvl="1" eaLnBrk="1" hangingPunct="1">
              <a:lnSpc>
                <a:spcPts val="2400"/>
              </a:lnSpc>
              <a:spcBef>
                <a:spcPts val="600"/>
              </a:spcBef>
              <a:buClr>
                <a:srgbClr val="FF0000"/>
              </a:buClr>
              <a:buFont typeface="Wingdings" panose="05000000000000000000" pitchFamily="2" charset="2"/>
              <a:buChar char="§"/>
            </a:pPr>
            <a:r>
              <a:rPr lang="en-US" altLang="en-US" sz="2000"/>
              <a:t>Common weakness enumeration (</a:t>
            </a:r>
            <a:r>
              <a:rPr lang="en-US" altLang="en-US" sz="2000">
                <a:hlinkClick r:id="rId3"/>
              </a:rPr>
              <a:t>Rec. ITU-T X.1524</a:t>
            </a:r>
            <a:r>
              <a:rPr lang="en-US" altLang="en-US" sz="2000"/>
              <a:t>)</a:t>
            </a:r>
          </a:p>
          <a:p>
            <a:pPr lvl="1" eaLnBrk="1" hangingPunct="1">
              <a:lnSpc>
                <a:spcPts val="2400"/>
              </a:lnSpc>
              <a:spcBef>
                <a:spcPts val="600"/>
              </a:spcBef>
              <a:buClr>
                <a:srgbClr val="FF0000"/>
              </a:buClr>
              <a:buFont typeface="Wingdings" panose="05000000000000000000" pitchFamily="2" charset="2"/>
              <a:buChar char="§"/>
            </a:pPr>
            <a:r>
              <a:rPr lang="en-US" altLang="en-US" sz="2000"/>
              <a:t>Language for the open definition of vulnerabilities and for the assessment of a system state(</a:t>
            </a:r>
            <a:r>
              <a:rPr lang="en-US" altLang="en-US" sz="2000">
                <a:hlinkClick r:id="rId4"/>
              </a:rPr>
              <a:t>Rec. ITU-T X.1526</a:t>
            </a:r>
            <a:r>
              <a:rPr lang="en-US" altLang="en-US" sz="2000"/>
              <a:t>)</a:t>
            </a:r>
          </a:p>
          <a:p>
            <a:pPr lvl="1" eaLnBrk="1" hangingPunct="1">
              <a:lnSpc>
                <a:spcPts val="2400"/>
              </a:lnSpc>
              <a:spcBef>
                <a:spcPts val="600"/>
              </a:spcBef>
              <a:buClr>
                <a:srgbClr val="FF0000"/>
              </a:buClr>
              <a:buFont typeface="Wingdings" panose="05000000000000000000" pitchFamily="2" charset="2"/>
              <a:buChar char="§"/>
            </a:pPr>
            <a:r>
              <a:rPr lang="en-US" altLang="en-US" sz="2000"/>
              <a:t>Common platform enumeration</a:t>
            </a:r>
            <a:br>
              <a:rPr lang="en-US" altLang="en-US" sz="2000"/>
            </a:br>
            <a:r>
              <a:rPr lang="en-US" altLang="en-US" sz="2000"/>
              <a:t>(Recs. ITU-T </a:t>
            </a:r>
            <a:r>
              <a:rPr lang="en-US" altLang="en-US" sz="2000">
                <a:hlinkClick r:id="rId5"/>
              </a:rPr>
              <a:t>X.1528</a:t>
            </a:r>
            <a:r>
              <a:rPr lang="en-US" altLang="en-US" sz="2000"/>
              <a:t>, </a:t>
            </a:r>
            <a:r>
              <a:rPr lang="en-US" altLang="en-US" sz="2000">
                <a:hlinkClick r:id="rId6"/>
              </a:rPr>
              <a:t>X.1528.1</a:t>
            </a:r>
            <a:r>
              <a:rPr lang="en-US" altLang="en-US" sz="2000"/>
              <a:t>, </a:t>
            </a:r>
            <a:r>
              <a:rPr lang="en-US" altLang="en-US" sz="2000">
                <a:hlinkClick r:id="rId7"/>
              </a:rPr>
              <a:t>X.1528.2</a:t>
            </a:r>
            <a:r>
              <a:rPr lang="en-US" altLang="en-US" sz="2000"/>
              <a:t>, </a:t>
            </a:r>
            <a:r>
              <a:rPr lang="en-US" altLang="en-US" sz="2000">
                <a:hlinkClick r:id="rId8"/>
              </a:rPr>
              <a:t>X.1528.3</a:t>
            </a:r>
            <a:r>
              <a:rPr lang="en-US" altLang="en-US" sz="2000"/>
              <a:t>, </a:t>
            </a:r>
            <a:r>
              <a:rPr lang="en-US" altLang="en-US" sz="2000">
                <a:hlinkClick r:id="rId9"/>
              </a:rPr>
              <a:t>X.1528.4</a:t>
            </a:r>
            <a:r>
              <a:rPr lang="en-US" altLang="en-US" sz="2000"/>
              <a:t>)</a:t>
            </a:r>
          </a:p>
          <a:p>
            <a:pPr eaLnBrk="1" hangingPunct="1">
              <a:lnSpc>
                <a:spcPts val="2400"/>
              </a:lnSpc>
              <a:spcBef>
                <a:spcPts val="600"/>
              </a:spcBef>
              <a:buClr>
                <a:srgbClr val="FF0000"/>
              </a:buClr>
              <a:buFont typeface="Wingdings" panose="05000000000000000000" pitchFamily="2" charset="2"/>
              <a:buChar char="§"/>
            </a:pPr>
            <a:endParaRPr lang="en-US" altLang="en-US" sz="2400"/>
          </a:p>
          <a:p>
            <a:pPr eaLnBrk="1" hangingPunct="1">
              <a:lnSpc>
                <a:spcPts val="2400"/>
              </a:lnSpc>
              <a:spcBef>
                <a:spcPts val="600"/>
              </a:spcBef>
              <a:buClr>
                <a:srgbClr val="FF0000"/>
              </a:buClr>
              <a:buFont typeface="Wingdings" panose="05000000000000000000" pitchFamily="2" charset="2"/>
              <a:buChar char="§"/>
            </a:pPr>
            <a:endParaRPr lang="en-US" altLang="en-US" sz="2400"/>
          </a:p>
          <a:p>
            <a:pPr eaLnBrk="1" hangingPunct="1">
              <a:lnSpc>
                <a:spcPts val="2400"/>
              </a:lnSpc>
              <a:spcBef>
                <a:spcPts val="600"/>
              </a:spcBef>
              <a:buClr>
                <a:srgbClr val="FF0000"/>
              </a:buClr>
              <a:buFont typeface="Wingdings" panose="05000000000000000000" pitchFamily="2" charset="2"/>
              <a:buChar char="§"/>
            </a:pPr>
            <a:endParaRPr lang="en-US" altLang="en-US" sz="2400"/>
          </a:p>
        </p:txBody>
      </p:sp>
      <p:sp>
        <p:nvSpPr>
          <p:cNvPr id="108548"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AAE3AEA-DED7-4C6B-B742-19C52D2B04CB}" type="slidenum">
              <a:rPr lang="en-US" altLang="en-US" sz="1200" smtClean="0">
                <a:solidFill>
                  <a:srgbClr val="898989"/>
                </a:solidFill>
              </a:rPr>
              <a:pPr>
                <a:spcBef>
                  <a:spcPct val="0"/>
                </a:spcBef>
                <a:buFontTx/>
                <a:buNone/>
              </a:pPr>
              <a:t>85</a:t>
            </a:fld>
            <a:r>
              <a:rPr lang="en-US" altLang="en-US" sz="1200" dirty="0" smtClean="0">
                <a:solidFill>
                  <a:srgbClr val="898989"/>
                </a:solidFill>
              </a:rPr>
              <a:t>/94</a:t>
            </a:r>
            <a:endParaRPr lang="en-US" altLang="en-US" sz="1200" dirty="0" smtClean="0">
              <a:solidFill>
                <a:srgbClr val="898989"/>
              </a:solidFill>
            </a:endParaRPr>
          </a:p>
        </p:txBody>
      </p:sp>
      <p:sp>
        <p:nvSpPr>
          <p:cNvPr id="108549" name="Rectangle 5"/>
          <p:cNvSpPr>
            <a:spLocks noChangeArrowheads="1"/>
          </p:cNvSpPr>
          <p:nvPr/>
        </p:nvSpPr>
        <p:spPr bwMode="auto">
          <a:xfrm>
            <a:off x="2624138" y="6088063"/>
            <a:ext cx="3876675"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800" b="1"/>
              <a:t>Rec. ITU-T X.1521 - CVSS metric groups</a:t>
            </a:r>
            <a:endParaRPr lang="en-US" altLang="en-US" sz="1800" b="1"/>
          </a:p>
        </p:txBody>
      </p:sp>
      <p:pic>
        <p:nvPicPr>
          <p:cNvPr id="10855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2413" y="3832225"/>
            <a:ext cx="8672512" cy="243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r>
              <a:rPr lang="en-US" altLang="en-US" sz="2800" b="1" smtClean="0"/>
              <a:t>ITU-T SG17 (cnt’d)</a:t>
            </a:r>
            <a:br>
              <a:rPr lang="en-US" altLang="en-US" sz="2800" b="1" smtClean="0"/>
            </a:br>
            <a:r>
              <a:rPr lang="en-US" altLang="en-US" sz="2800" b="1" smtClean="0"/>
              <a:t>Security Recommendations</a:t>
            </a:r>
          </a:p>
        </p:txBody>
      </p:sp>
      <p:sp>
        <p:nvSpPr>
          <p:cNvPr id="109571" name="Rectangle 6"/>
          <p:cNvSpPr>
            <a:spLocks noChangeArrowheads="1"/>
          </p:cNvSpPr>
          <p:nvPr/>
        </p:nvSpPr>
        <p:spPr bwMode="auto">
          <a:xfrm>
            <a:off x="539750" y="1196975"/>
            <a:ext cx="7993063"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342900" indent="-3429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eaLnBrk="1" hangingPunct="1">
              <a:lnSpc>
                <a:spcPts val="2400"/>
              </a:lnSpc>
              <a:spcBef>
                <a:spcPts val="600"/>
              </a:spcBef>
              <a:buClr>
                <a:srgbClr val="FF0000"/>
              </a:buClr>
              <a:buFont typeface="Wingdings" panose="05000000000000000000" pitchFamily="2" charset="2"/>
              <a:buChar char="§"/>
            </a:pPr>
            <a:r>
              <a:rPr lang="en-US" altLang="en-US" sz="2400"/>
              <a:t>CYBEX identification and discovery:</a:t>
            </a:r>
          </a:p>
          <a:p>
            <a:pPr lvl="1" eaLnBrk="1" hangingPunct="1">
              <a:lnSpc>
                <a:spcPts val="2400"/>
              </a:lnSpc>
              <a:spcBef>
                <a:spcPts val="600"/>
              </a:spcBef>
              <a:buClr>
                <a:srgbClr val="FF0000"/>
              </a:buClr>
              <a:buFont typeface="Wingdings" panose="05000000000000000000" pitchFamily="2" charset="2"/>
              <a:buChar char="§"/>
            </a:pPr>
            <a:r>
              <a:rPr lang="en-US" altLang="en-US" sz="2000"/>
              <a:t>Discovery mechanisms in the exchange of cybersecurity information (</a:t>
            </a:r>
            <a:r>
              <a:rPr lang="en-US" altLang="en-US" sz="2000">
                <a:hlinkClick r:id="rId2"/>
              </a:rPr>
              <a:t>Rec. ITU-T X.1570</a:t>
            </a:r>
            <a:r>
              <a:rPr lang="en-US" altLang="en-US" sz="2000"/>
              <a:t>)</a:t>
            </a:r>
            <a:endParaRPr lang="en-US" altLang="en-US" sz="2400"/>
          </a:p>
          <a:p>
            <a:pPr eaLnBrk="1" hangingPunct="1">
              <a:lnSpc>
                <a:spcPts val="2400"/>
              </a:lnSpc>
              <a:spcBef>
                <a:spcPts val="600"/>
              </a:spcBef>
              <a:buClr>
                <a:srgbClr val="FF0000"/>
              </a:buClr>
              <a:buFont typeface="Wingdings" panose="05000000000000000000" pitchFamily="2" charset="2"/>
              <a:buChar char="§"/>
            </a:pPr>
            <a:endParaRPr lang="en-US" altLang="en-US" sz="2400"/>
          </a:p>
        </p:txBody>
      </p:sp>
      <p:sp>
        <p:nvSpPr>
          <p:cNvPr id="109572"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DE2B430-589D-4F12-A1C9-E30F6C9273F4}" type="slidenum">
              <a:rPr lang="en-US" altLang="en-US" sz="1200" smtClean="0">
                <a:solidFill>
                  <a:srgbClr val="898989"/>
                </a:solidFill>
              </a:rPr>
              <a:pPr>
                <a:spcBef>
                  <a:spcPct val="0"/>
                </a:spcBef>
                <a:buFontTx/>
                <a:buNone/>
              </a:pPr>
              <a:t>86</a:t>
            </a:fld>
            <a:r>
              <a:rPr lang="en-US" altLang="en-US" sz="1200" dirty="0" smtClean="0">
                <a:solidFill>
                  <a:srgbClr val="898989"/>
                </a:solidFill>
              </a:rPr>
              <a:t>/94</a:t>
            </a:r>
            <a:endParaRPr lang="en-US" altLang="en-US" sz="1200" dirty="0" smtClean="0">
              <a:solidFill>
                <a:srgbClr val="898989"/>
              </a:solidFill>
            </a:endParaRPr>
          </a:p>
        </p:txBody>
      </p:sp>
      <p:pic>
        <p:nvPicPr>
          <p:cNvPr id="10957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2275" y="2565400"/>
            <a:ext cx="6121400" cy="321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4" name="Rectangle 1"/>
          <p:cNvSpPr>
            <a:spLocks noChangeArrowheads="1"/>
          </p:cNvSpPr>
          <p:nvPr/>
        </p:nvSpPr>
        <p:spPr bwMode="auto">
          <a:xfrm>
            <a:off x="1403350" y="5876925"/>
            <a:ext cx="6553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800" b="1"/>
              <a:t>Rec. ITU-T X.1570 - Cybersecurity operational information ontology</a:t>
            </a:r>
            <a:endParaRPr lang="en-US" altLang="en-US" sz="1800" b="1"/>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r>
              <a:rPr lang="en-US" altLang="en-US" sz="2800" b="1" smtClean="0"/>
              <a:t>ITU-T SG17 (cnt’d)</a:t>
            </a:r>
            <a:br>
              <a:rPr lang="en-US" altLang="en-US" sz="2800" b="1" smtClean="0"/>
            </a:br>
            <a:r>
              <a:rPr lang="en-US" altLang="en-US" sz="2800" b="1" smtClean="0"/>
              <a:t>Security Recommendations</a:t>
            </a:r>
          </a:p>
        </p:txBody>
      </p:sp>
      <p:sp>
        <p:nvSpPr>
          <p:cNvPr id="110595" name="Rectangle 6"/>
          <p:cNvSpPr>
            <a:spLocks noChangeArrowheads="1"/>
          </p:cNvSpPr>
          <p:nvPr/>
        </p:nvSpPr>
        <p:spPr bwMode="auto">
          <a:xfrm>
            <a:off x="539750" y="1196975"/>
            <a:ext cx="8496300" cy="525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800100" indent="-3429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2400"/>
              </a:lnSpc>
              <a:spcBef>
                <a:spcPts val="600"/>
              </a:spcBef>
              <a:buClr>
                <a:srgbClr val="FF0000"/>
              </a:buClr>
              <a:buFont typeface="Wingdings" panose="05000000000000000000" pitchFamily="2" charset="2"/>
              <a:buChar char="§"/>
            </a:pPr>
            <a:r>
              <a:rPr lang="en-GB" altLang="en-US" sz="2400"/>
              <a:t>CYBEX event/incident/heuristics exchange</a:t>
            </a:r>
            <a:r>
              <a:rPr lang="en-US" altLang="en-US" sz="2400"/>
              <a:t>:</a:t>
            </a:r>
          </a:p>
          <a:p>
            <a:pPr lvl="1" eaLnBrk="1" hangingPunct="1">
              <a:lnSpc>
                <a:spcPts val="2400"/>
              </a:lnSpc>
              <a:spcBef>
                <a:spcPts val="600"/>
              </a:spcBef>
              <a:buClr>
                <a:srgbClr val="FF0000"/>
              </a:buClr>
              <a:buFont typeface="Wingdings" panose="05000000000000000000" pitchFamily="2" charset="2"/>
              <a:buChar char="§"/>
            </a:pPr>
            <a:r>
              <a:rPr lang="en-US" altLang="en-US" sz="2000"/>
              <a:t>Incident object description exchange format (</a:t>
            </a:r>
            <a:r>
              <a:rPr lang="en-US" altLang="en-US" sz="2000">
                <a:hlinkClick r:id="rId2"/>
              </a:rPr>
              <a:t>Rec. ITU-T X.1541</a:t>
            </a:r>
            <a:r>
              <a:rPr lang="en-US" altLang="en-US" sz="2000"/>
              <a:t>)</a:t>
            </a:r>
          </a:p>
          <a:p>
            <a:pPr lvl="1" eaLnBrk="1" hangingPunct="1">
              <a:lnSpc>
                <a:spcPts val="2400"/>
              </a:lnSpc>
              <a:spcBef>
                <a:spcPts val="600"/>
              </a:spcBef>
              <a:buClr>
                <a:srgbClr val="FF0000"/>
              </a:buClr>
              <a:buFont typeface="Wingdings" panose="05000000000000000000" pitchFamily="2" charset="2"/>
              <a:buChar char="§"/>
            </a:pPr>
            <a:r>
              <a:rPr lang="en-US" altLang="en-US" sz="2000"/>
              <a:t>Common attack pattern enumeration and classification </a:t>
            </a:r>
            <a:br>
              <a:rPr lang="en-US" altLang="en-US" sz="2000"/>
            </a:br>
            <a:r>
              <a:rPr lang="en-US" altLang="en-US" sz="2000"/>
              <a:t>(</a:t>
            </a:r>
            <a:r>
              <a:rPr lang="en-US" altLang="en-US" sz="2000">
                <a:hlinkClick r:id="rId3"/>
              </a:rPr>
              <a:t>Rec. ITU-T X.1544</a:t>
            </a:r>
            <a:r>
              <a:rPr lang="en-US" altLang="en-US" sz="2000"/>
              <a:t>)</a:t>
            </a:r>
          </a:p>
          <a:p>
            <a:pPr lvl="1" eaLnBrk="1" hangingPunct="1">
              <a:lnSpc>
                <a:spcPts val="2400"/>
              </a:lnSpc>
              <a:spcBef>
                <a:spcPts val="600"/>
              </a:spcBef>
              <a:buClr>
                <a:srgbClr val="FF0000"/>
              </a:buClr>
              <a:buFont typeface="Wingdings" panose="05000000000000000000" pitchFamily="2" charset="2"/>
              <a:buChar char="§"/>
            </a:pPr>
            <a:r>
              <a:rPr lang="en-US" altLang="en-US" sz="2000"/>
              <a:t>Malware attribute enumeration and classification</a:t>
            </a:r>
            <a:br>
              <a:rPr lang="en-US" altLang="en-US" sz="2000"/>
            </a:br>
            <a:r>
              <a:rPr lang="en-US" altLang="en-US" sz="2000"/>
              <a:t>(</a:t>
            </a:r>
            <a:r>
              <a:rPr lang="en-US" altLang="en-US" sz="2000">
                <a:hlinkClick r:id="rId4"/>
              </a:rPr>
              <a:t>Rec. ITU-T X.1546</a:t>
            </a:r>
            <a:r>
              <a:rPr lang="en-US" altLang="en-US" sz="2000"/>
              <a:t>)</a:t>
            </a:r>
          </a:p>
          <a:p>
            <a:pPr lvl="1" eaLnBrk="1" hangingPunct="1">
              <a:lnSpc>
                <a:spcPts val="2400"/>
              </a:lnSpc>
              <a:spcBef>
                <a:spcPts val="600"/>
              </a:spcBef>
              <a:buClr>
                <a:srgbClr val="FF0000"/>
              </a:buClr>
              <a:buFont typeface="Wingdings" panose="05000000000000000000" pitchFamily="2" charset="2"/>
              <a:buChar char="§"/>
            </a:pPr>
            <a:endParaRPr lang="en-US" altLang="en-US" sz="2400"/>
          </a:p>
          <a:p>
            <a:pPr eaLnBrk="1" hangingPunct="1">
              <a:lnSpc>
                <a:spcPts val="2400"/>
              </a:lnSpc>
              <a:spcBef>
                <a:spcPts val="600"/>
              </a:spcBef>
              <a:buClr>
                <a:srgbClr val="FF0000"/>
              </a:buClr>
              <a:buFont typeface="Wingdings" panose="05000000000000000000" pitchFamily="2" charset="2"/>
              <a:buChar char="§"/>
            </a:pPr>
            <a:r>
              <a:rPr lang="en-US" altLang="en-US" sz="2400"/>
              <a:t>CYBEX </a:t>
            </a:r>
            <a:r>
              <a:rPr lang="en-GB" altLang="en-US" sz="2400"/>
              <a:t>assured exchange:</a:t>
            </a:r>
            <a:endParaRPr lang="en-US" altLang="en-US" sz="2400"/>
          </a:p>
          <a:p>
            <a:pPr lvl="1" eaLnBrk="1" hangingPunct="1">
              <a:lnSpc>
                <a:spcPts val="2400"/>
              </a:lnSpc>
              <a:spcBef>
                <a:spcPts val="600"/>
              </a:spcBef>
              <a:buClr>
                <a:srgbClr val="FF0000"/>
              </a:buClr>
              <a:buFont typeface="Wingdings" panose="05000000000000000000" pitchFamily="2" charset="2"/>
              <a:buChar char="§"/>
            </a:pPr>
            <a:r>
              <a:rPr lang="en-US" altLang="en-US" sz="2000"/>
              <a:t>Real-time inter-network defence (</a:t>
            </a:r>
            <a:r>
              <a:rPr lang="en-US" altLang="en-US" sz="2000">
                <a:hlinkClick r:id="rId5"/>
              </a:rPr>
              <a:t>Rec. ITU-T X.1580</a:t>
            </a:r>
            <a:r>
              <a:rPr lang="en-US" altLang="en-US" sz="2000"/>
              <a:t>)</a:t>
            </a:r>
          </a:p>
          <a:p>
            <a:pPr lvl="1" eaLnBrk="1" hangingPunct="1">
              <a:lnSpc>
                <a:spcPts val="2400"/>
              </a:lnSpc>
              <a:spcBef>
                <a:spcPts val="600"/>
              </a:spcBef>
              <a:buClr>
                <a:srgbClr val="FF0000"/>
              </a:buClr>
              <a:buFont typeface="Wingdings" panose="05000000000000000000" pitchFamily="2" charset="2"/>
              <a:buChar char="§"/>
            </a:pPr>
            <a:r>
              <a:rPr lang="en-US" altLang="en-US" sz="2000"/>
              <a:t>Transport of real-time inter-network defence messages </a:t>
            </a:r>
            <a:br>
              <a:rPr lang="en-US" altLang="en-US" sz="2000"/>
            </a:br>
            <a:r>
              <a:rPr lang="en-US" altLang="en-US" sz="2000"/>
              <a:t>(</a:t>
            </a:r>
            <a:r>
              <a:rPr lang="en-US" altLang="en-US" sz="2000">
                <a:hlinkClick r:id="rId6"/>
              </a:rPr>
              <a:t>Rec. ITU-T X.1581</a:t>
            </a:r>
            <a:r>
              <a:rPr lang="en-US" altLang="en-US" sz="2000"/>
              <a:t>)</a:t>
            </a:r>
          </a:p>
          <a:p>
            <a:pPr lvl="1" eaLnBrk="1" hangingPunct="1">
              <a:lnSpc>
                <a:spcPts val="2400"/>
              </a:lnSpc>
              <a:spcBef>
                <a:spcPts val="600"/>
              </a:spcBef>
              <a:buClr>
                <a:srgbClr val="FF0000"/>
              </a:buClr>
              <a:buFont typeface="Wingdings" panose="05000000000000000000" pitchFamily="2" charset="2"/>
              <a:buChar char="§"/>
            </a:pPr>
            <a:r>
              <a:rPr lang="en-US" altLang="en-US" sz="2000"/>
              <a:t>Transport protocols supporting cybersecurity information exchange</a:t>
            </a:r>
            <a:br>
              <a:rPr lang="en-US" altLang="en-US" sz="2000"/>
            </a:br>
            <a:r>
              <a:rPr lang="en-US" altLang="en-US" sz="2000"/>
              <a:t>(</a:t>
            </a:r>
            <a:r>
              <a:rPr lang="en-US" altLang="en-US" sz="2000">
                <a:hlinkClick r:id="rId7"/>
              </a:rPr>
              <a:t>Rec. ITU-T  X.1582</a:t>
            </a:r>
            <a:r>
              <a:rPr lang="en-US" altLang="en-US" sz="2000"/>
              <a:t>)</a:t>
            </a:r>
          </a:p>
          <a:p>
            <a:pPr eaLnBrk="1" hangingPunct="1">
              <a:lnSpc>
                <a:spcPts val="2400"/>
              </a:lnSpc>
              <a:spcBef>
                <a:spcPts val="600"/>
              </a:spcBef>
              <a:buClr>
                <a:srgbClr val="FF0000"/>
              </a:buClr>
              <a:buFont typeface="Wingdings" panose="05000000000000000000" pitchFamily="2" charset="2"/>
              <a:buChar char="§"/>
            </a:pPr>
            <a:endParaRPr lang="en-US" altLang="en-US" sz="2400"/>
          </a:p>
          <a:p>
            <a:pPr eaLnBrk="1" hangingPunct="1">
              <a:lnSpc>
                <a:spcPts val="2400"/>
              </a:lnSpc>
              <a:spcBef>
                <a:spcPts val="600"/>
              </a:spcBef>
              <a:buClr>
                <a:srgbClr val="FF0000"/>
              </a:buClr>
              <a:buFont typeface="Wingdings" panose="05000000000000000000" pitchFamily="2" charset="2"/>
              <a:buChar char="§"/>
            </a:pPr>
            <a:endParaRPr lang="en-US" altLang="en-US" sz="2400"/>
          </a:p>
        </p:txBody>
      </p:sp>
      <p:sp>
        <p:nvSpPr>
          <p:cNvPr id="110596"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2ADFA17-FF53-4975-B242-E63D4F14675C}" type="slidenum">
              <a:rPr lang="en-US" altLang="en-US" sz="1200" smtClean="0">
                <a:solidFill>
                  <a:srgbClr val="898989"/>
                </a:solidFill>
              </a:rPr>
              <a:pPr>
                <a:spcBef>
                  <a:spcPct val="0"/>
                </a:spcBef>
                <a:buFontTx/>
                <a:buNone/>
              </a:pPr>
              <a:t>87</a:t>
            </a:fld>
            <a:r>
              <a:rPr lang="en-US" altLang="en-US" sz="1200" dirty="0" smtClean="0">
                <a:solidFill>
                  <a:srgbClr val="898989"/>
                </a:solidFill>
              </a:rPr>
              <a:t>/94</a:t>
            </a:r>
            <a:endParaRPr lang="en-US" altLang="en-US" sz="1200" dirty="0" smtClean="0">
              <a:solidFill>
                <a:srgbClr val="898989"/>
              </a:solidFill>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r>
              <a:rPr lang="en-US" altLang="en-US" sz="2800" b="1" smtClean="0"/>
              <a:t>ITU-T SG17 (cnt’d)</a:t>
            </a:r>
            <a:br>
              <a:rPr lang="en-US" altLang="en-US" sz="2800" b="1" smtClean="0"/>
            </a:br>
            <a:r>
              <a:rPr lang="en-US" altLang="en-US" sz="2800" b="1" smtClean="0"/>
              <a:t>Security Recommendations</a:t>
            </a:r>
          </a:p>
        </p:txBody>
      </p:sp>
      <p:sp>
        <p:nvSpPr>
          <p:cNvPr id="111619" name="Rectangle 6"/>
          <p:cNvSpPr>
            <a:spLocks noChangeArrowheads="1"/>
          </p:cNvSpPr>
          <p:nvPr/>
        </p:nvSpPr>
        <p:spPr bwMode="auto">
          <a:xfrm>
            <a:off x="539750" y="1196975"/>
            <a:ext cx="8496300" cy="525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800100" indent="-3429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2400"/>
              </a:lnSpc>
              <a:spcBef>
                <a:spcPts val="600"/>
              </a:spcBef>
              <a:buClr>
                <a:srgbClr val="FF0000"/>
              </a:buClr>
              <a:buFont typeface="Wingdings" panose="05000000000000000000" pitchFamily="2" charset="2"/>
              <a:buChar char="§"/>
            </a:pPr>
            <a:r>
              <a:rPr lang="en-US" altLang="en-US" sz="2400"/>
              <a:t>Countering spam:</a:t>
            </a:r>
          </a:p>
          <a:p>
            <a:pPr lvl="1" eaLnBrk="1" hangingPunct="1">
              <a:lnSpc>
                <a:spcPts val="2400"/>
              </a:lnSpc>
              <a:spcBef>
                <a:spcPts val="600"/>
              </a:spcBef>
              <a:buClr>
                <a:srgbClr val="FF0000"/>
              </a:buClr>
              <a:buFont typeface="Wingdings" panose="05000000000000000000" pitchFamily="2" charset="2"/>
              <a:buChar char="§"/>
            </a:pPr>
            <a:r>
              <a:rPr lang="en-GB" altLang="en-US" sz="2000"/>
              <a:t>Technical strategies for countering spam (</a:t>
            </a:r>
            <a:r>
              <a:rPr lang="en-US" altLang="en-US" sz="2000">
                <a:hlinkClick r:id="rId2"/>
              </a:rPr>
              <a:t>Rec. ITU-T </a:t>
            </a:r>
            <a:r>
              <a:rPr lang="en-GB" altLang="en-US" sz="2000">
                <a:hlinkClick r:id="rId2"/>
              </a:rPr>
              <a:t>X.1231</a:t>
            </a:r>
            <a:r>
              <a:rPr lang="en-GB" altLang="en-US" sz="2000"/>
              <a:t>)</a:t>
            </a:r>
          </a:p>
          <a:p>
            <a:pPr lvl="1" eaLnBrk="1" hangingPunct="1">
              <a:lnSpc>
                <a:spcPts val="2400"/>
              </a:lnSpc>
              <a:spcBef>
                <a:spcPts val="600"/>
              </a:spcBef>
              <a:buClr>
                <a:srgbClr val="FF0000"/>
              </a:buClr>
              <a:buFont typeface="Wingdings" panose="05000000000000000000" pitchFamily="2" charset="2"/>
              <a:buChar char="§"/>
            </a:pPr>
            <a:r>
              <a:rPr lang="en-GB" altLang="en-US" sz="2000"/>
              <a:t>Technologies involved in countering email spam (</a:t>
            </a:r>
            <a:r>
              <a:rPr lang="en-US" altLang="en-US" sz="2000">
                <a:hlinkClick r:id="rId3"/>
              </a:rPr>
              <a:t>Rec. ITU-T </a:t>
            </a:r>
            <a:r>
              <a:rPr lang="en-GB" altLang="en-US" sz="2000">
                <a:hlinkClick r:id="rId3"/>
              </a:rPr>
              <a:t>X.1240</a:t>
            </a:r>
            <a:r>
              <a:rPr lang="en-GB" altLang="en-US" sz="2000"/>
              <a:t>)</a:t>
            </a:r>
          </a:p>
          <a:p>
            <a:pPr lvl="1" eaLnBrk="1" hangingPunct="1">
              <a:lnSpc>
                <a:spcPts val="2400"/>
              </a:lnSpc>
              <a:spcBef>
                <a:spcPts val="600"/>
              </a:spcBef>
              <a:buClr>
                <a:srgbClr val="FF0000"/>
              </a:buClr>
              <a:buFont typeface="Wingdings" panose="05000000000000000000" pitchFamily="2" charset="2"/>
              <a:buChar char="§"/>
            </a:pPr>
            <a:r>
              <a:rPr lang="en-GB" altLang="en-US" sz="2000"/>
              <a:t>Technical framework for countering email spam (</a:t>
            </a:r>
            <a:r>
              <a:rPr lang="en-US" altLang="en-US" sz="2000">
                <a:hlinkClick r:id="rId4"/>
              </a:rPr>
              <a:t>Rec. ITU-T </a:t>
            </a:r>
            <a:r>
              <a:rPr lang="en-GB" altLang="en-US" sz="2000">
                <a:hlinkClick r:id="rId4"/>
              </a:rPr>
              <a:t>X.1241</a:t>
            </a:r>
            <a:r>
              <a:rPr lang="en-GB" altLang="en-US" sz="2000"/>
              <a:t>)</a:t>
            </a:r>
          </a:p>
          <a:p>
            <a:pPr lvl="1" eaLnBrk="1" hangingPunct="1">
              <a:lnSpc>
                <a:spcPts val="2400"/>
              </a:lnSpc>
              <a:spcBef>
                <a:spcPts val="600"/>
              </a:spcBef>
              <a:buClr>
                <a:srgbClr val="FF0000"/>
              </a:buClr>
              <a:buFont typeface="Wingdings" panose="05000000000000000000" pitchFamily="2" charset="2"/>
              <a:buChar char="§"/>
            </a:pPr>
            <a:r>
              <a:rPr lang="en-GB" altLang="en-US" sz="2000"/>
              <a:t>Short message service (SMS) spam filtering system based on user-specified rules (</a:t>
            </a:r>
            <a:r>
              <a:rPr lang="en-US" altLang="en-US" sz="2000">
                <a:hlinkClick r:id="rId5"/>
              </a:rPr>
              <a:t>Rec. ITU-T </a:t>
            </a:r>
            <a:r>
              <a:rPr lang="en-GB" altLang="en-US" sz="2000">
                <a:hlinkClick r:id="rId5"/>
              </a:rPr>
              <a:t>X.1242</a:t>
            </a:r>
            <a:r>
              <a:rPr lang="en-GB" altLang="en-US" sz="2000"/>
              <a:t>)</a:t>
            </a:r>
          </a:p>
          <a:p>
            <a:pPr lvl="1" eaLnBrk="1" hangingPunct="1">
              <a:lnSpc>
                <a:spcPts val="2400"/>
              </a:lnSpc>
              <a:spcBef>
                <a:spcPts val="600"/>
              </a:spcBef>
              <a:buClr>
                <a:srgbClr val="FF0000"/>
              </a:buClr>
              <a:buFont typeface="Wingdings" panose="05000000000000000000" pitchFamily="2" charset="2"/>
              <a:buChar char="§"/>
            </a:pPr>
            <a:r>
              <a:rPr lang="en-GB" altLang="en-US" sz="2000"/>
              <a:t>Interactive gateway system for countering spam (</a:t>
            </a:r>
            <a:r>
              <a:rPr lang="en-US" altLang="en-US" sz="2000">
                <a:hlinkClick r:id="rId6"/>
              </a:rPr>
              <a:t>Rec. ITU-T </a:t>
            </a:r>
            <a:r>
              <a:rPr lang="en-GB" altLang="en-US" sz="2000">
                <a:hlinkClick r:id="rId6"/>
              </a:rPr>
              <a:t>X.1243</a:t>
            </a:r>
            <a:r>
              <a:rPr lang="en-GB" altLang="en-US" sz="2000"/>
              <a:t>)</a:t>
            </a:r>
          </a:p>
          <a:p>
            <a:pPr lvl="1" eaLnBrk="1" hangingPunct="1">
              <a:lnSpc>
                <a:spcPts val="2400"/>
              </a:lnSpc>
              <a:spcBef>
                <a:spcPts val="600"/>
              </a:spcBef>
              <a:buClr>
                <a:srgbClr val="FF0000"/>
              </a:buClr>
              <a:buFont typeface="Wingdings" panose="05000000000000000000" pitchFamily="2" charset="2"/>
              <a:buChar char="§"/>
            </a:pPr>
            <a:r>
              <a:rPr lang="en-GB" altLang="en-US" sz="2000"/>
              <a:t>Overall aspects of countering spam in IP-based multimedia applications (</a:t>
            </a:r>
            <a:r>
              <a:rPr lang="en-US" altLang="en-US" sz="2000">
                <a:hlinkClick r:id="rId7"/>
              </a:rPr>
              <a:t>Rec. ITU-T </a:t>
            </a:r>
            <a:r>
              <a:rPr lang="en-GB" altLang="en-US" sz="2000">
                <a:hlinkClick r:id="rId7"/>
              </a:rPr>
              <a:t>X.1244</a:t>
            </a:r>
            <a:r>
              <a:rPr lang="en-GB" altLang="en-US" sz="2000"/>
              <a:t>)</a:t>
            </a:r>
          </a:p>
          <a:p>
            <a:pPr lvl="1" eaLnBrk="1" hangingPunct="1">
              <a:lnSpc>
                <a:spcPts val="2400"/>
              </a:lnSpc>
              <a:spcBef>
                <a:spcPts val="600"/>
              </a:spcBef>
              <a:buClr>
                <a:srgbClr val="FF0000"/>
              </a:buClr>
              <a:buFont typeface="Wingdings" panose="05000000000000000000" pitchFamily="2" charset="2"/>
              <a:buChar char="§"/>
            </a:pPr>
            <a:r>
              <a:rPr lang="en-GB" altLang="en-US" sz="2000"/>
              <a:t>Framework for countering spam in IP-based  multimedia applications (</a:t>
            </a:r>
            <a:r>
              <a:rPr lang="en-US" altLang="en-US" sz="2000">
                <a:hlinkClick r:id="rId8"/>
              </a:rPr>
              <a:t>Rec. ITU-T </a:t>
            </a:r>
            <a:r>
              <a:rPr lang="en-GB" altLang="en-US" sz="2000">
                <a:hlinkClick r:id="rId8"/>
              </a:rPr>
              <a:t>X.1245</a:t>
            </a:r>
            <a:r>
              <a:rPr lang="en-GB" altLang="en-US" sz="2000"/>
              <a:t>)</a:t>
            </a:r>
          </a:p>
          <a:p>
            <a:pPr lvl="1" eaLnBrk="1" hangingPunct="1">
              <a:lnSpc>
                <a:spcPts val="2400"/>
              </a:lnSpc>
              <a:spcBef>
                <a:spcPts val="600"/>
              </a:spcBef>
              <a:buClr>
                <a:srgbClr val="FF0000"/>
              </a:buClr>
              <a:buFont typeface="Wingdings" panose="05000000000000000000" pitchFamily="2" charset="2"/>
              <a:buChar char="§"/>
            </a:pPr>
            <a:endParaRPr lang="en-GB" altLang="en-US" sz="2000"/>
          </a:p>
          <a:p>
            <a:pPr lvl="1" eaLnBrk="1" hangingPunct="1">
              <a:lnSpc>
                <a:spcPts val="2400"/>
              </a:lnSpc>
              <a:spcBef>
                <a:spcPts val="600"/>
              </a:spcBef>
              <a:buClr>
                <a:srgbClr val="FF0000"/>
              </a:buClr>
              <a:buFont typeface="Arial" panose="020B0604020202020204" pitchFamily="34" charset="0"/>
              <a:buNone/>
            </a:pPr>
            <a:r>
              <a:rPr lang="en-GB" altLang="en-US" sz="2000"/>
              <a:t>Note: These Recommendations do not address the content-related aspects</a:t>
            </a:r>
            <a:br>
              <a:rPr lang="en-GB" altLang="en-US" sz="2000"/>
            </a:br>
            <a:r>
              <a:rPr lang="en-GB" altLang="en-US" sz="2000"/>
              <a:t>           of telecommunications (ref. </a:t>
            </a:r>
            <a:r>
              <a:rPr lang="en-GB" altLang="en-US" sz="2000">
                <a:hlinkClick r:id="rId9"/>
              </a:rPr>
              <a:t>ITR 2012</a:t>
            </a:r>
            <a:r>
              <a:rPr lang="en-GB" altLang="en-US" sz="2000"/>
              <a:t>).</a:t>
            </a:r>
          </a:p>
          <a:p>
            <a:pPr lvl="1" eaLnBrk="1" hangingPunct="1">
              <a:lnSpc>
                <a:spcPts val="2400"/>
              </a:lnSpc>
              <a:spcBef>
                <a:spcPts val="600"/>
              </a:spcBef>
              <a:buClr>
                <a:srgbClr val="FF0000"/>
              </a:buClr>
              <a:buFont typeface="Wingdings" panose="05000000000000000000" pitchFamily="2" charset="2"/>
              <a:buChar char="§"/>
            </a:pPr>
            <a:endParaRPr lang="en-US" altLang="en-US" sz="2000"/>
          </a:p>
          <a:p>
            <a:pPr eaLnBrk="1" hangingPunct="1">
              <a:lnSpc>
                <a:spcPts val="2400"/>
              </a:lnSpc>
              <a:spcBef>
                <a:spcPts val="600"/>
              </a:spcBef>
              <a:buClr>
                <a:srgbClr val="FF0000"/>
              </a:buClr>
              <a:buFont typeface="Wingdings" panose="05000000000000000000" pitchFamily="2" charset="2"/>
              <a:buChar char="§"/>
            </a:pPr>
            <a:endParaRPr lang="en-US" altLang="en-US" sz="2400"/>
          </a:p>
          <a:p>
            <a:pPr eaLnBrk="1" hangingPunct="1">
              <a:lnSpc>
                <a:spcPts val="2400"/>
              </a:lnSpc>
              <a:spcBef>
                <a:spcPts val="600"/>
              </a:spcBef>
              <a:buClr>
                <a:srgbClr val="FF0000"/>
              </a:buClr>
              <a:buFont typeface="Wingdings" panose="05000000000000000000" pitchFamily="2" charset="2"/>
              <a:buChar char="§"/>
            </a:pPr>
            <a:endParaRPr lang="en-US" altLang="en-US" sz="2400"/>
          </a:p>
          <a:p>
            <a:pPr eaLnBrk="1" hangingPunct="1">
              <a:lnSpc>
                <a:spcPts val="2400"/>
              </a:lnSpc>
              <a:spcBef>
                <a:spcPts val="600"/>
              </a:spcBef>
              <a:buClr>
                <a:srgbClr val="FF0000"/>
              </a:buClr>
              <a:buFont typeface="Wingdings" panose="05000000000000000000" pitchFamily="2" charset="2"/>
              <a:buChar char="§"/>
            </a:pPr>
            <a:endParaRPr lang="en-US" altLang="en-US" sz="2400"/>
          </a:p>
        </p:txBody>
      </p:sp>
      <p:sp>
        <p:nvSpPr>
          <p:cNvPr id="111620"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6BA0694-D378-4A83-B8EB-B2A72AD8A87D}" type="slidenum">
              <a:rPr lang="en-US" altLang="en-US" sz="1200" smtClean="0">
                <a:solidFill>
                  <a:srgbClr val="898989"/>
                </a:solidFill>
              </a:rPr>
              <a:pPr>
                <a:spcBef>
                  <a:spcPct val="0"/>
                </a:spcBef>
                <a:buFontTx/>
                <a:buNone/>
              </a:pPr>
              <a:t>88</a:t>
            </a:fld>
            <a:r>
              <a:rPr lang="en-US" altLang="en-US" sz="1200" dirty="0" smtClean="0">
                <a:solidFill>
                  <a:srgbClr val="898989"/>
                </a:solidFill>
              </a:rPr>
              <a:t>/94</a:t>
            </a:r>
            <a:endParaRPr lang="en-US" altLang="en-US" sz="1200" dirty="0" smtClean="0">
              <a:solidFill>
                <a:srgbClr val="898989"/>
              </a:solidFill>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r>
              <a:rPr lang="en-US" altLang="en-US" sz="2800" b="1" smtClean="0"/>
              <a:t>ITU-T SG17 (cnt’d)</a:t>
            </a:r>
            <a:br>
              <a:rPr lang="en-US" altLang="en-US" sz="2800" b="1" smtClean="0"/>
            </a:br>
            <a:r>
              <a:rPr lang="en-US" altLang="en-US" sz="2800" b="1" smtClean="0"/>
              <a:t>Security Recommendations</a:t>
            </a:r>
          </a:p>
        </p:txBody>
      </p:sp>
      <p:sp>
        <p:nvSpPr>
          <p:cNvPr id="112643"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4F4E58E-94FF-4ECC-B56F-BDFAC4BC417B}" type="slidenum">
              <a:rPr lang="en-US" altLang="en-US" sz="1200" smtClean="0">
                <a:solidFill>
                  <a:srgbClr val="898989"/>
                </a:solidFill>
              </a:rPr>
              <a:pPr>
                <a:spcBef>
                  <a:spcPct val="0"/>
                </a:spcBef>
                <a:buFontTx/>
                <a:buNone/>
              </a:pPr>
              <a:t>89</a:t>
            </a:fld>
            <a:r>
              <a:rPr lang="en-US" altLang="en-US" sz="1200" dirty="0" smtClean="0">
                <a:solidFill>
                  <a:srgbClr val="898989"/>
                </a:solidFill>
              </a:rPr>
              <a:t>/94</a:t>
            </a:r>
            <a:endParaRPr lang="en-US" altLang="en-US" sz="1200" dirty="0" smtClean="0">
              <a:solidFill>
                <a:srgbClr val="898989"/>
              </a:solidFill>
            </a:endParaRPr>
          </a:p>
        </p:txBody>
      </p:sp>
      <p:pic>
        <p:nvPicPr>
          <p:cNvPr id="1126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513" y="1268413"/>
            <a:ext cx="3887787"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45" name="Rectangle 1"/>
          <p:cNvSpPr>
            <a:spLocks noChangeArrowheads="1"/>
          </p:cNvSpPr>
          <p:nvPr/>
        </p:nvSpPr>
        <p:spPr bwMode="auto">
          <a:xfrm>
            <a:off x="515938" y="3214688"/>
            <a:ext cx="34369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800" b="1"/>
              <a:t>Rec. ITU-T X.1231 - General model</a:t>
            </a:r>
            <a:br>
              <a:rPr lang="en-GB" altLang="en-US" sz="1800" b="1"/>
            </a:br>
            <a:r>
              <a:rPr lang="en-GB" altLang="en-US" sz="1800" b="1"/>
              <a:t>for countering spam</a:t>
            </a:r>
            <a:endParaRPr lang="en-US" altLang="en-US" sz="1800" b="1"/>
          </a:p>
        </p:txBody>
      </p:sp>
      <p:pic>
        <p:nvPicPr>
          <p:cNvPr id="11264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3988" y="1217613"/>
            <a:ext cx="3170237" cy="185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47" name="Rectangle 2"/>
          <p:cNvSpPr>
            <a:spLocks noChangeArrowheads="1"/>
          </p:cNvSpPr>
          <p:nvPr/>
        </p:nvSpPr>
        <p:spPr bwMode="auto">
          <a:xfrm>
            <a:off x="4356100" y="3225800"/>
            <a:ext cx="457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800" b="1"/>
              <a:t>Rec. ITU-T X.1241 - General structure of</a:t>
            </a:r>
            <a:br>
              <a:rPr lang="en-GB" altLang="en-US" sz="1800" b="1"/>
            </a:br>
            <a:r>
              <a:rPr lang="en-GB" altLang="en-US" sz="1800" b="1"/>
              <a:t>e-mail anti-spam processing domain</a:t>
            </a:r>
            <a:endParaRPr lang="en-US" altLang="en-US" sz="1800" b="1"/>
          </a:p>
        </p:txBody>
      </p:sp>
      <p:pic>
        <p:nvPicPr>
          <p:cNvPr id="112648"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4675" y="3933825"/>
            <a:ext cx="5938838" cy="262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49" name="Rectangle 3"/>
          <p:cNvSpPr>
            <a:spLocks noChangeArrowheads="1"/>
          </p:cNvSpPr>
          <p:nvPr/>
        </p:nvSpPr>
        <p:spPr bwMode="auto">
          <a:xfrm>
            <a:off x="1825625" y="6489700"/>
            <a:ext cx="59769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800" b="1"/>
              <a:t>Rec. ITU-T X.1245 - Framework for countering IP media spam</a:t>
            </a:r>
            <a:endParaRPr lang="en-US" altLang="en-US" sz="1800" b="1"/>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260350"/>
            <a:ext cx="8229600" cy="576263"/>
          </a:xfrm>
        </p:spPr>
        <p:txBody>
          <a:bodyPr/>
          <a:lstStyle/>
          <a:p>
            <a:r>
              <a:rPr lang="en-GB" altLang="en-US" sz="2800" b="1" smtClean="0"/>
              <a:t>ITU Plenipotentiary Conference 2014 (2/2)</a:t>
            </a:r>
            <a:endParaRPr lang="en-US" altLang="en-US" sz="2800" b="1" smtClean="0"/>
          </a:p>
        </p:txBody>
      </p:sp>
      <p:sp>
        <p:nvSpPr>
          <p:cNvPr id="22531" name="Content Placeholder 2"/>
          <p:cNvSpPr>
            <a:spLocks noGrp="1"/>
          </p:cNvSpPr>
          <p:nvPr>
            <p:ph idx="1"/>
          </p:nvPr>
        </p:nvSpPr>
        <p:spPr>
          <a:xfrm>
            <a:off x="381000" y="1052513"/>
            <a:ext cx="8534400" cy="5653087"/>
          </a:xfrm>
        </p:spPr>
        <p:txBody>
          <a:bodyPr/>
          <a:lstStyle/>
          <a:p>
            <a:pPr marL="0" indent="0">
              <a:lnSpc>
                <a:spcPct val="90000"/>
              </a:lnSpc>
              <a:buClr>
                <a:srgbClr val="FF0000"/>
              </a:buClr>
              <a:buFont typeface="Arial" panose="020B0604020202020204" pitchFamily="34" charset="0"/>
              <a:buNone/>
            </a:pPr>
            <a:r>
              <a:rPr lang="en-GB" altLang="en-US" sz="2400" smtClean="0"/>
              <a:t>New Resolutions</a:t>
            </a:r>
            <a:r>
              <a:rPr lang="en-US" altLang="en-US" sz="2400" smtClean="0"/>
              <a:t>:</a:t>
            </a:r>
          </a:p>
          <a:p>
            <a:pPr marL="365125" lvl="1" indent="-273050">
              <a:lnSpc>
                <a:spcPct val="90000"/>
              </a:lnSpc>
              <a:spcBef>
                <a:spcPts val="800"/>
              </a:spcBef>
              <a:buClr>
                <a:srgbClr val="FF0000"/>
              </a:buClr>
              <a:buFont typeface="Wingdings" panose="05000000000000000000" pitchFamily="2" charset="2"/>
              <a:buChar char="§"/>
            </a:pPr>
            <a:r>
              <a:rPr lang="en-US" altLang="en-US" sz="2200" b="1" smtClean="0"/>
              <a:t>Combating counterfeit telecommunication/ information and communication technology devices (Resolution 188) </a:t>
            </a:r>
            <a:r>
              <a:rPr lang="en-US" altLang="en-US" sz="2200" smtClean="0"/>
              <a:t>(</a:t>
            </a:r>
            <a:r>
              <a:rPr lang="en-US" altLang="en-US" sz="2200" i="1" smtClean="0"/>
              <a:t>COM5/4</a:t>
            </a:r>
            <a:r>
              <a:rPr lang="en-US" altLang="en-US" sz="2200" smtClean="0"/>
              <a:t>)</a:t>
            </a:r>
          </a:p>
          <a:p>
            <a:pPr marL="365125" lvl="1" indent="-273050">
              <a:lnSpc>
                <a:spcPct val="90000"/>
              </a:lnSpc>
              <a:spcBef>
                <a:spcPts val="800"/>
              </a:spcBef>
              <a:buClr>
                <a:srgbClr val="FF0000"/>
              </a:buClr>
              <a:buFont typeface="Wingdings" panose="05000000000000000000" pitchFamily="2" charset="2"/>
              <a:buChar char="§"/>
            </a:pPr>
            <a:r>
              <a:rPr lang="en-US" altLang="en-US" sz="2200" b="1" smtClean="0"/>
              <a:t>Assisting Member States to combat and deter mobile device theft (Resolution 189) </a:t>
            </a:r>
            <a:r>
              <a:rPr lang="en-US" altLang="en-US" sz="2200" smtClean="0"/>
              <a:t>(</a:t>
            </a:r>
            <a:r>
              <a:rPr lang="en-US" altLang="en-US" sz="2200" i="1" smtClean="0"/>
              <a:t>COM5/5</a:t>
            </a:r>
            <a:r>
              <a:rPr lang="en-US" altLang="en-US" sz="2200" smtClean="0"/>
              <a:t>)</a:t>
            </a:r>
          </a:p>
          <a:p>
            <a:pPr marL="365125" lvl="1" indent="-273050">
              <a:lnSpc>
                <a:spcPct val="90000"/>
              </a:lnSpc>
              <a:spcBef>
                <a:spcPts val="800"/>
              </a:spcBef>
              <a:buClr>
                <a:srgbClr val="FF0000"/>
              </a:buClr>
              <a:buFont typeface="Wingdings" panose="05000000000000000000" pitchFamily="2" charset="2"/>
              <a:buChar char="§"/>
            </a:pPr>
            <a:r>
              <a:rPr lang="en-US" altLang="en-US" sz="2200" smtClean="0"/>
              <a:t>Facilitating the Internet of Things to prepare for a globally connected world (Resolution 197) (</a:t>
            </a:r>
            <a:r>
              <a:rPr lang="en-US" altLang="en-US" sz="2200" i="1" smtClean="0"/>
              <a:t>WG-PL/3</a:t>
            </a:r>
            <a:r>
              <a:rPr lang="en-US" altLang="en-US" sz="2200" smtClean="0"/>
              <a:t>)</a:t>
            </a:r>
          </a:p>
          <a:p>
            <a:pPr marL="365125" lvl="1" indent="-273050">
              <a:lnSpc>
                <a:spcPct val="90000"/>
              </a:lnSpc>
              <a:spcBef>
                <a:spcPts val="800"/>
              </a:spcBef>
              <a:buClr>
                <a:srgbClr val="FF0000"/>
              </a:buClr>
              <a:buFont typeface="Wingdings" panose="05000000000000000000" pitchFamily="2" charset="2"/>
              <a:buChar char="§"/>
            </a:pPr>
            <a:r>
              <a:rPr lang="en-US" altLang="en-US" sz="2200" smtClean="0"/>
              <a:t>To promote efforts for capacity building on software-defined networking in developing countries (Resolution 199) (</a:t>
            </a:r>
            <a:r>
              <a:rPr lang="en-US" altLang="en-US" sz="2200" i="1" smtClean="0"/>
              <a:t>WG-PL/5</a:t>
            </a:r>
            <a:r>
              <a:rPr lang="en-US" altLang="en-US" sz="2200" smtClean="0"/>
              <a:t>)</a:t>
            </a:r>
          </a:p>
          <a:p>
            <a:pPr marL="365125" lvl="1" indent="-273050">
              <a:lnSpc>
                <a:spcPct val="90000"/>
              </a:lnSpc>
              <a:spcBef>
                <a:spcPts val="800"/>
              </a:spcBef>
              <a:buClr>
                <a:srgbClr val="FF0000"/>
              </a:buClr>
              <a:buFont typeface="Wingdings" panose="05000000000000000000" pitchFamily="2" charset="2"/>
              <a:buChar char="§"/>
            </a:pPr>
            <a:r>
              <a:rPr lang="en-US" altLang="en-US" sz="2200" smtClean="0"/>
              <a:t>Creating an enabling environment for the deployment and use of information and communication technology applications</a:t>
            </a:r>
            <a:br>
              <a:rPr lang="en-US" altLang="en-US" sz="2200" smtClean="0"/>
            </a:br>
            <a:r>
              <a:rPr lang="en-US" altLang="en-US" sz="2200" smtClean="0"/>
              <a:t>(Resolution 201) (</a:t>
            </a:r>
            <a:r>
              <a:rPr lang="en-US" altLang="en-US" sz="2200" i="1" smtClean="0"/>
              <a:t>WG-PL/6</a:t>
            </a:r>
            <a:r>
              <a:rPr lang="en-US" altLang="en-US" sz="2200" smtClean="0"/>
              <a:t>)</a:t>
            </a:r>
          </a:p>
          <a:p>
            <a:pPr marL="365125" lvl="1" indent="-273050">
              <a:lnSpc>
                <a:spcPct val="90000"/>
              </a:lnSpc>
              <a:spcBef>
                <a:spcPts val="800"/>
              </a:spcBef>
              <a:buClr>
                <a:srgbClr val="FF0000"/>
              </a:buClr>
              <a:buFont typeface="Wingdings" panose="05000000000000000000" pitchFamily="2" charset="2"/>
              <a:buChar char="§"/>
            </a:pPr>
            <a:r>
              <a:rPr lang="en-US" altLang="en-US" sz="2200" smtClean="0"/>
              <a:t>Connect 2020 Agenda for global telecommunication/ information and communication technology development (Resolution 200) (</a:t>
            </a:r>
            <a:r>
              <a:rPr lang="en-US" altLang="en-US" sz="2200" i="1" smtClean="0"/>
              <a:t>WG-PL/9</a:t>
            </a:r>
            <a:r>
              <a:rPr lang="en-US" altLang="en-US" sz="2200" smtClean="0"/>
              <a:t>).</a:t>
            </a:r>
          </a:p>
        </p:txBody>
      </p:sp>
      <p:sp>
        <p:nvSpPr>
          <p:cNvPr id="22532"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203E9E9-AE14-4AC8-B1DB-74B0EAB92310}" type="slidenum">
              <a:rPr lang="en-US" altLang="en-US" sz="1200" smtClean="0">
                <a:solidFill>
                  <a:srgbClr val="898989"/>
                </a:solidFill>
              </a:rPr>
              <a:pPr>
                <a:spcBef>
                  <a:spcPct val="0"/>
                </a:spcBef>
                <a:buFontTx/>
                <a:buNone/>
              </a:pPr>
              <a:t>9</a:t>
            </a:fld>
            <a:r>
              <a:rPr lang="en-US" altLang="en-US" sz="1200" dirty="0" smtClean="0">
                <a:solidFill>
                  <a:srgbClr val="898989"/>
                </a:solidFill>
              </a:rPr>
              <a:t>/94</a:t>
            </a:r>
            <a:endParaRPr lang="en-US" altLang="en-US" sz="1200" dirty="0" smtClean="0">
              <a:solidFill>
                <a:srgbClr val="898989"/>
              </a:solidFill>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r>
              <a:rPr lang="en-US" altLang="en-US" sz="2800" b="1" smtClean="0"/>
              <a:t>ITU-T SG17 (cnt’d)</a:t>
            </a:r>
            <a:br>
              <a:rPr lang="en-US" altLang="en-US" sz="2800" b="1" smtClean="0"/>
            </a:br>
            <a:r>
              <a:rPr lang="en-US" altLang="en-US" sz="2800" b="1" smtClean="0"/>
              <a:t>Security Recommendations</a:t>
            </a:r>
          </a:p>
        </p:txBody>
      </p:sp>
      <p:sp>
        <p:nvSpPr>
          <p:cNvPr id="113667" name="Rectangle 6"/>
          <p:cNvSpPr>
            <a:spLocks noChangeArrowheads="1"/>
          </p:cNvSpPr>
          <p:nvPr/>
        </p:nvSpPr>
        <p:spPr bwMode="auto">
          <a:xfrm>
            <a:off x="539750" y="1196975"/>
            <a:ext cx="8496300" cy="525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800100" indent="-3429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2400"/>
              </a:lnSpc>
              <a:spcBef>
                <a:spcPts val="600"/>
              </a:spcBef>
              <a:buClr>
                <a:srgbClr val="FF0000"/>
              </a:buClr>
              <a:buFont typeface="Wingdings" panose="05000000000000000000" pitchFamily="2" charset="2"/>
              <a:buChar char="§"/>
            </a:pPr>
            <a:r>
              <a:rPr lang="en-US" altLang="en-US" sz="2400"/>
              <a:t>Identity management (IdM):</a:t>
            </a:r>
          </a:p>
          <a:p>
            <a:pPr lvl="1" eaLnBrk="1" hangingPunct="1">
              <a:lnSpc>
                <a:spcPts val="2400"/>
              </a:lnSpc>
              <a:spcBef>
                <a:spcPts val="600"/>
              </a:spcBef>
              <a:buClr>
                <a:srgbClr val="FF0000"/>
              </a:buClr>
              <a:buFont typeface="Wingdings" panose="05000000000000000000" pitchFamily="2" charset="2"/>
              <a:buChar char="§"/>
            </a:pPr>
            <a:r>
              <a:rPr lang="en-US" altLang="en-US" sz="2000"/>
              <a:t>Baseline capabilities for enhanced global identity management and interoperability (</a:t>
            </a:r>
            <a:r>
              <a:rPr lang="en-US" altLang="en-US" sz="2000">
                <a:hlinkClick r:id="rId2"/>
              </a:rPr>
              <a:t>Rec. ITU-T X.1250</a:t>
            </a:r>
            <a:r>
              <a:rPr lang="en-US" altLang="en-US" sz="2000"/>
              <a:t>)</a:t>
            </a:r>
          </a:p>
          <a:p>
            <a:pPr lvl="1" eaLnBrk="1" hangingPunct="1">
              <a:lnSpc>
                <a:spcPts val="2400"/>
              </a:lnSpc>
              <a:spcBef>
                <a:spcPts val="600"/>
              </a:spcBef>
              <a:buClr>
                <a:srgbClr val="FF0000"/>
              </a:buClr>
              <a:buFont typeface="Wingdings" panose="05000000000000000000" pitchFamily="2" charset="2"/>
              <a:buChar char="§"/>
            </a:pPr>
            <a:r>
              <a:rPr lang="en-US" altLang="en-US" sz="2000"/>
              <a:t>A framework for user control of digital identity (</a:t>
            </a:r>
            <a:r>
              <a:rPr lang="en-US" altLang="en-US" sz="2000">
                <a:hlinkClick r:id="rId3"/>
              </a:rPr>
              <a:t>Rec. ITU-T X.1251</a:t>
            </a:r>
            <a:r>
              <a:rPr lang="en-US" altLang="en-US" sz="2000"/>
              <a:t>)</a:t>
            </a:r>
          </a:p>
          <a:p>
            <a:pPr lvl="1" eaLnBrk="1" hangingPunct="1">
              <a:lnSpc>
                <a:spcPts val="2400"/>
              </a:lnSpc>
              <a:spcBef>
                <a:spcPts val="600"/>
              </a:spcBef>
              <a:buClr>
                <a:srgbClr val="FF0000"/>
              </a:buClr>
              <a:buFont typeface="Wingdings" panose="05000000000000000000" pitchFamily="2" charset="2"/>
              <a:buChar char="§"/>
            </a:pPr>
            <a:r>
              <a:rPr lang="en-US" altLang="en-US" sz="2000"/>
              <a:t>Baseline identity management terms and definitions (</a:t>
            </a:r>
            <a:r>
              <a:rPr lang="en-US" altLang="en-US" sz="2000">
                <a:hlinkClick r:id="rId4"/>
              </a:rPr>
              <a:t>Rec. ITU-T X.1252</a:t>
            </a:r>
            <a:r>
              <a:rPr lang="en-US" altLang="en-US" sz="2000"/>
              <a:t>)</a:t>
            </a:r>
          </a:p>
          <a:p>
            <a:pPr lvl="1" eaLnBrk="1" hangingPunct="1">
              <a:lnSpc>
                <a:spcPts val="2400"/>
              </a:lnSpc>
              <a:spcBef>
                <a:spcPts val="600"/>
              </a:spcBef>
              <a:buClr>
                <a:srgbClr val="FF0000"/>
              </a:buClr>
              <a:buFont typeface="Wingdings" panose="05000000000000000000" pitchFamily="2" charset="2"/>
              <a:buChar char="§"/>
            </a:pPr>
            <a:r>
              <a:rPr lang="en-US" altLang="en-US" sz="2000"/>
              <a:t>Security guidelines for identity management systems (</a:t>
            </a:r>
            <a:r>
              <a:rPr lang="en-US" altLang="en-US" sz="2000">
                <a:hlinkClick r:id="rId5"/>
              </a:rPr>
              <a:t>Rec. ITU-T X.1253</a:t>
            </a:r>
            <a:r>
              <a:rPr lang="en-US" altLang="en-US" sz="2000"/>
              <a:t>)</a:t>
            </a:r>
          </a:p>
          <a:p>
            <a:pPr lvl="1" eaLnBrk="1" hangingPunct="1">
              <a:lnSpc>
                <a:spcPts val="2400"/>
              </a:lnSpc>
              <a:spcBef>
                <a:spcPts val="600"/>
              </a:spcBef>
              <a:buClr>
                <a:srgbClr val="FF0000"/>
              </a:buClr>
              <a:buFont typeface="Wingdings" panose="05000000000000000000" pitchFamily="2" charset="2"/>
              <a:buChar char="§"/>
            </a:pPr>
            <a:r>
              <a:rPr lang="en-US" altLang="en-US" sz="2000"/>
              <a:t>Entity authentication assurance framework (</a:t>
            </a:r>
            <a:r>
              <a:rPr lang="en-US" altLang="en-US" sz="2000">
                <a:hlinkClick r:id="rId6"/>
              </a:rPr>
              <a:t>Rec. ITU-T X.1254</a:t>
            </a:r>
            <a:r>
              <a:rPr lang="en-US" altLang="en-US" sz="2000"/>
              <a:t>)</a:t>
            </a:r>
          </a:p>
          <a:p>
            <a:pPr lvl="1" eaLnBrk="1" hangingPunct="1">
              <a:lnSpc>
                <a:spcPts val="2400"/>
              </a:lnSpc>
              <a:spcBef>
                <a:spcPts val="600"/>
              </a:spcBef>
              <a:buClr>
                <a:srgbClr val="FF0000"/>
              </a:buClr>
              <a:buFont typeface="Wingdings" panose="05000000000000000000" pitchFamily="2" charset="2"/>
              <a:buChar char="§"/>
            </a:pPr>
            <a:r>
              <a:rPr lang="en-US" altLang="en-US" sz="2000"/>
              <a:t>Framework for discovery of identity management information</a:t>
            </a:r>
            <a:br>
              <a:rPr lang="en-US" altLang="en-US" sz="2000"/>
            </a:br>
            <a:r>
              <a:rPr lang="en-US" altLang="en-US" sz="2000"/>
              <a:t>(</a:t>
            </a:r>
            <a:r>
              <a:rPr lang="en-US" altLang="en-US" sz="2000">
                <a:hlinkClick r:id="rId7"/>
              </a:rPr>
              <a:t>Rec. ITU-T X.1255</a:t>
            </a:r>
            <a:r>
              <a:rPr lang="en-US" altLang="en-US" sz="2000"/>
              <a:t>)</a:t>
            </a:r>
          </a:p>
          <a:p>
            <a:pPr lvl="1" eaLnBrk="1" hangingPunct="1">
              <a:lnSpc>
                <a:spcPts val="2400"/>
              </a:lnSpc>
              <a:spcBef>
                <a:spcPts val="600"/>
              </a:spcBef>
              <a:buClr>
                <a:srgbClr val="FF0000"/>
              </a:buClr>
              <a:buFont typeface="Wingdings" panose="05000000000000000000" pitchFamily="2" charset="2"/>
              <a:buChar char="§"/>
            </a:pPr>
            <a:r>
              <a:rPr lang="en-US" altLang="en-US" sz="2000"/>
              <a:t>Guidelines on protection of personally identifiable information in the application of RFID technology (</a:t>
            </a:r>
            <a:r>
              <a:rPr lang="en-US" altLang="en-US" sz="2000">
                <a:hlinkClick r:id="rId8"/>
              </a:rPr>
              <a:t>Rec. ITU-T X.1275</a:t>
            </a:r>
            <a:r>
              <a:rPr lang="en-US" altLang="en-US" sz="2000"/>
              <a:t>)</a:t>
            </a:r>
          </a:p>
          <a:p>
            <a:pPr lvl="1" eaLnBrk="1" hangingPunct="1">
              <a:lnSpc>
                <a:spcPts val="2400"/>
              </a:lnSpc>
              <a:spcBef>
                <a:spcPts val="600"/>
              </a:spcBef>
              <a:buClr>
                <a:srgbClr val="FF0000"/>
              </a:buClr>
              <a:buFont typeface="Wingdings" panose="05000000000000000000" pitchFamily="2" charset="2"/>
              <a:buChar char="§"/>
            </a:pPr>
            <a:endParaRPr lang="en-US" altLang="en-US" sz="2000"/>
          </a:p>
          <a:p>
            <a:pPr eaLnBrk="1" hangingPunct="1">
              <a:lnSpc>
                <a:spcPts val="2400"/>
              </a:lnSpc>
              <a:spcBef>
                <a:spcPts val="600"/>
              </a:spcBef>
              <a:buClr>
                <a:srgbClr val="FF0000"/>
              </a:buClr>
              <a:buFont typeface="Wingdings" panose="05000000000000000000" pitchFamily="2" charset="2"/>
              <a:buChar char="§"/>
            </a:pPr>
            <a:endParaRPr lang="en-US" altLang="en-US" sz="2400"/>
          </a:p>
          <a:p>
            <a:pPr eaLnBrk="1" hangingPunct="1">
              <a:lnSpc>
                <a:spcPts val="2400"/>
              </a:lnSpc>
              <a:spcBef>
                <a:spcPts val="600"/>
              </a:spcBef>
              <a:buClr>
                <a:srgbClr val="FF0000"/>
              </a:buClr>
              <a:buFont typeface="Wingdings" panose="05000000000000000000" pitchFamily="2" charset="2"/>
              <a:buChar char="§"/>
            </a:pPr>
            <a:endParaRPr lang="en-US" altLang="en-US" sz="2400"/>
          </a:p>
          <a:p>
            <a:pPr eaLnBrk="1" hangingPunct="1">
              <a:lnSpc>
                <a:spcPts val="2400"/>
              </a:lnSpc>
              <a:spcBef>
                <a:spcPts val="600"/>
              </a:spcBef>
              <a:buClr>
                <a:srgbClr val="FF0000"/>
              </a:buClr>
              <a:buFont typeface="Wingdings" panose="05000000000000000000" pitchFamily="2" charset="2"/>
              <a:buChar char="§"/>
            </a:pPr>
            <a:endParaRPr lang="en-US" altLang="en-US" sz="2400"/>
          </a:p>
        </p:txBody>
      </p:sp>
      <p:sp>
        <p:nvSpPr>
          <p:cNvPr id="113668"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83987A7-5AFA-48A1-9ABF-9AEDF286F521}" type="slidenum">
              <a:rPr lang="en-US" altLang="en-US" sz="1200" smtClean="0">
                <a:solidFill>
                  <a:srgbClr val="898989"/>
                </a:solidFill>
              </a:rPr>
              <a:pPr>
                <a:spcBef>
                  <a:spcPct val="0"/>
                </a:spcBef>
                <a:buFontTx/>
                <a:buNone/>
              </a:pPr>
              <a:t>90</a:t>
            </a:fld>
            <a:r>
              <a:rPr lang="en-US" altLang="en-US" sz="1200" dirty="0" smtClean="0">
                <a:solidFill>
                  <a:srgbClr val="898989"/>
                </a:solidFill>
              </a:rPr>
              <a:t>/94</a:t>
            </a:r>
            <a:endParaRPr lang="en-US" altLang="en-US" sz="1200" dirty="0" smtClean="0">
              <a:solidFill>
                <a:srgbClr val="898989"/>
              </a:solidFill>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r>
              <a:rPr lang="en-US" altLang="en-US" sz="2800" b="1" smtClean="0"/>
              <a:t>ITU-T SG17 (cnt’d)</a:t>
            </a:r>
            <a:br>
              <a:rPr lang="en-US" altLang="en-US" sz="2800" b="1" smtClean="0"/>
            </a:br>
            <a:r>
              <a:rPr lang="en-US" altLang="en-US" sz="2800" b="1" smtClean="0"/>
              <a:t>Security Recommendations</a:t>
            </a:r>
          </a:p>
        </p:txBody>
      </p:sp>
      <p:sp>
        <p:nvSpPr>
          <p:cNvPr id="114691"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DCA303E-B4F8-4FC8-BA45-DBE7D89EEA43}" type="slidenum">
              <a:rPr lang="en-US" altLang="en-US" sz="1200" smtClean="0">
                <a:solidFill>
                  <a:srgbClr val="898989"/>
                </a:solidFill>
              </a:rPr>
              <a:pPr>
                <a:spcBef>
                  <a:spcPct val="0"/>
                </a:spcBef>
                <a:buFontTx/>
                <a:buNone/>
              </a:pPr>
              <a:t>91</a:t>
            </a:fld>
            <a:r>
              <a:rPr lang="en-US" altLang="en-US" sz="1200" dirty="0" smtClean="0">
                <a:solidFill>
                  <a:srgbClr val="898989"/>
                </a:solidFill>
              </a:rPr>
              <a:t>/94</a:t>
            </a:r>
            <a:endParaRPr lang="en-US" altLang="en-US" sz="1200" dirty="0" smtClean="0">
              <a:solidFill>
                <a:srgbClr val="898989"/>
              </a:solidFill>
            </a:endParaRPr>
          </a:p>
        </p:txBody>
      </p:sp>
      <p:pic>
        <p:nvPicPr>
          <p:cNvPr id="1146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0563" y="1135063"/>
            <a:ext cx="5461000"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3" name="Rectangle 1"/>
          <p:cNvSpPr>
            <a:spLocks noChangeArrowheads="1"/>
          </p:cNvSpPr>
          <p:nvPr/>
        </p:nvSpPr>
        <p:spPr bwMode="auto">
          <a:xfrm>
            <a:off x="827088" y="3868738"/>
            <a:ext cx="7848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800" b="1"/>
              <a:t>Rec. ITU-T X.1254 - Overview of the entity authentication assurance framework</a:t>
            </a:r>
            <a:endParaRPr lang="en-US" altLang="en-US" sz="1800" b="1"/>
          </a:p>
        </p:txBody>
      </p:sp>
      <p:graphicFrame>
        <p:nvGraphicFramePr>
          <p:cNvPr id="3" name="Table 2"/>
          <p:cNvGraphicFramePr>
            <a:graphicFrameLocks noGrp="1"/>
          </p:cNvGraphicFramePr>
          <p:nvPr/>
        </p:nvGraphicFramePr>
        <p:xfrm>
          <a:off x="1330325" y="4724400"/>
          <a:ext cx="6843713" cy="1252538"/>
        </p:xfrm>
        <a:graphic>
          <a:graphicData uri="http://schemas.openxmlformats.org/drawingml/2006/table">
            <a:tbl>
              <a:tblPr/>
              <a:tblGrid>
                <a:gridCol w="1643063"/>
                <a:gridCol w="5200650"/>
              </a:tblGrid>
              <a:tr h="274638">
                <a:tc>
                  <a:txBody>
                    <a:bodyPr/>
                    <a:lstStyle>
                      <a:lvl1pPr>
                        <a:spcBef>
                          <a:spcPct val="20000"/>
                        </a:spcBef>
                        <a:buFont typeface="Arial" panose="020B0604020202020204" pitchFamily="34" charset="0"/>
                        <a:tabLst>
                          <a:tab pos="179388" algn="l"/>
                          <a:tab pos="539750" algn="l"/>
                          <a:tab pos="900113" algn="l"/>
                          <a:tab pos="1260475" algn="l"/>
                          <a:tab pos="1619250" algn="l"/>
                          <a:tab pos="1979613" algn="l"/>
                          <a:tab pos="2339975" algn="l"/>
                        </a:tabLst>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tabLst>
                          <a:tab pos="179388" algn="l"/>
                          <a:tab pos="539750" algn="l"/>
                          <a:tab pos="900113" algn="l"/>
                          <a:tab pos="1260475" algn="l"/>
                          <a:tab pos="1619250" algn="l"/>
                          <a:tab pos="1979613" algn="l"/>
                          <a:tab pos="2339975" algn="l"/>
                        </a:tabLst>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tabLst>
                          <a:tab pos="179388" algn="l"/>
                          <a:tab pos="539750" algn="l"/>
                          <a:tab pos="900113" algn="l"/>
                          <a:tab pos="1260475" algn="l"/>
                          <a:tab pos="1619250" algn="l"/>
                          <a:tab pos="1979613" algn="l"/>
                          <a:tab pos="2339975" algn="l"/>
                        </a:tabLst>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tabLst>
                          <a:tab pos="179388" algn="l"/>
                          <a:tab pos="539750" algn="l"/>
                          <a:tab pos="900113" algn="l"/>
                          <a:tab pos="1260475" algn="l"/>
                          <a:tab pos="1619250" algn="l"/>
                          <a:tab pos="1979613" algn="l"/>
                          <a:tab pos="2339975" algn="l"/>
                        </a:tabLst>
                        <a:defRPr>
                          <a:solidFill>
                            <a:schemeClr val="tx1"/>
                          </a:solidFill>
                          <a:latin typeface="Calibri" panose="020F0502020204030204" pitchFamily="34" charset="0"/>
                        </a:defRPr>
                      </a:lvl4pPr>
                      <a:lvl5pPr marL="2057400" indent="-228600">
                        <a:spcBef>
                          <a:spcPct val="20000"/>
                        </a:spcBef>
                        <a:buFont typeface="Arial" panose="020B0604020202020204" pitchFamily="34" charset="0"/>
                        <a:tabLst>
                          <a:tab pos="179388" algn="l"/>
                          <a:tab pos="539750" algn="l"/>
                          <a:tab pos="900113" algn="l"/>
                          <a:tab pos="1260475" algn="l"/>
                          <a:tab pos="1619250" algn="l"/>
                          <a:tab pos="1979613" algn="l"/>
                          <a:tab pos="2339975" algn="l"/>
                        </a:tabLst>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tabLst>
                          <a:tab pos="179388" algn="l"/>
                          <a:tab pos="539750" algn="l"/>
                          <a:tab pos="900113" algn="l"/>
                          <a:tab pos="1260475" algn="l"/>
                          <a:tab pos="1619250" algn="l"/>
                          <a:tab pos="1979613" algn="l"/>
                          <a:tab pos="2339975" algn="l"/>
                        </a:tabLst>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tabLst>
                          <a:tab pos="179388" algn="l"/>
                          <a:tab pos="539750" algn="l"/>
                          <a:tab pos="900113" algn="l"/>
                          <a:tab pos="1260475" algn="l"/>
                          <a:tab pos="1619250" algn="l"/>
                          <a:tab pos="1979613" algn="l"/>
                          <a:tab pos="2339975" algn="l"/>
                        </a:tabLst>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tabLst>
                          <a:tab pos="179388" algn="l"/>
                          <a:tab pos="539750" algn="l"/>
                          <a:tab pos="900113" algn="l"/>
                          <a:tab pos="1260475" algn="l"/>
                          <a:tab pos="1619250" algn="l"/>
                          <a:tab pos="1979613" algn="l"/>
                          <a:tab pos="2339975" algn="l"/>
                        </a:tabLst>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tabLst>
                          <a:tab pos="179388" algn="l"/>
                          <a:tab pos="539750" algn="l"/>
                          <a:tab pos="900113" algn="l"/>
                          <a:tab pos="1260475" algn="l"/>
                          <a:tab pos="1619250" algn="l"/>
                          <a:tab pos="1979613" algn="l"/>
                          <a:tab pos="2339975" algn="l"/>
                        </a:tabLst>
                        <a:defRPr>
                          <a:solidFill>
                            <a:schemeClr val="tx1"/>
                          </a:solidFill>
                          <a:latin typeface="Calibri" panose="020F0502020204030204" pitchFamily="34" charset="0"/>
                        </a:defRPr>
                      </a:lvl9pPr>
                    </a:lstStyle>
                    <a:p>
                      <a:pPr marL="0" marR="0" lvl="0" indent="0" algn="ctr" defTabSz="914400" rtl="0" eaLnBrk="1" fontAlgn="base" latinLnBrk="0" hangingPunct="0">
                        <a:lnSpc>
                          <a:spcPct val="100000"/>
                        </a:lnSpc>
                        <a:spcBef>
                          <a:spcPts val="400"/>
                        </a:spcBef>
                        <a:spcAft>
                          <a:spcPts val="400"/>
                        </a:spcAft>
                        <a:buClrTx/>
                        <a:buSzTx/>
                        <a:buFontTx/>
                        <a:buNone/>
                        <a:tabLst>
                          <a:tab pos="179388" algn="l"/>
                          <a:tab pos="539750" algn="l"/>
                          <a:tab pos="900113" algn="l"/>
                          <a:tab pos="1260475" algn="l"/>
                          <a:tab pos="1619250" algn="l"/>
                          <a:tab pos="1979613" algn="l"/>
                          <a:tab pos="2339975" algn="l"/>
                        </a:tabLst>
                      </a:pPr>
                      <a:r>
                        <a:rPr kumimoji="0" lang="en-GB" altLang="en-US" sz="1800" b="1"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Level</a:t>
                      </a:r>
                      <a:endParaRPr kumimoji="0" lang="en-US" altLang="en-US" sz="1800" b="1"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buFont typeface="Arial" panose="020B0604020202020204" pitchFamily="34" charset="0"/>
                        <a:tabLst>
                          <a:tab pos="179388" algn="l"/>
                          <a:tab pos="539750" algn="l"/>
                          <a:tab pos="900113" algn="l"/>
                          <a:tab pos="1260475" algn="l"/>
                          <a:tab pos="1619250" algn="l"/>
                          <a:tab pos="1979613" algn="l"/>
                          <a:tab pos="2339975" algn="l"/>
                        </a:tabLst>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tabLst>
                          <a:tab pos="179388" algn="l"/>
                          <a:tab pos="539750" algn="l"/>
                          <a:tab pos="900113" algn="l"/>
                          <a:tab pos="1260475" algn="l"/>
                          <a:tab pos="1619250" algn="l"/>
                          <a:tab pos="1979613" algn="l"/>
                          <a:tab pos="2339975" algn="l"/>
                        </a:tabLst>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tabLst>
                          <a:tab pos="179388" algn="l"/>
                          <a:tab pos="539750" algn="l"/>
                          <a:tab pos="900113" algn="l"/>
                          <a:tab pos="1260475" algn="l"/>
                          <a:tab pos="1619250" algn="l"/>
                          <a:tab pos="1979613" algn="l"/>
                          <a:tab pos="2339975" algn="l"/>
                        </a:tabLst>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tabLst>
                          <a:tab pos="179388" algn="l"/>
                          <a:tab pos="539750" algn="l"/>
                          <a:tab pos="900113" algn="l"/>
                          <a:tab pos="1260475" algn="l"/>
                          <a:tab pos="1619250" algn="l"/>
                          <a:tab pos="1979613" algn="l"/>
                          <a:tab pos="2339975" algn="l"/>
                        </a:tabLst>
                        <a:defRPr>
                          <a:solidFill>
                            <a:schemeClr val="tx1"/>
                          </a:solidFill>
                          <a:latin typeface="Calibri" panose="020F0502020204030204" pitchFamily="34" charset="0"/>
                        </a:defRPr>
                      </a:lvl4pPr>
                      <a:lvl5pPr marL="2057400" indent="-228600">
                        <a:spcBef>
                          <a:spcPct val="20000"/>
                        </a:spcBef>
                        <a:buFont typeface="Arial" panose="020B0604020202020204" pitchFamily="34" charset="0"/>
                        <a:tabLst>
                          <a:tab pos="179388" algn="l"/>
                          <a:tab pos="539750" algn="l"/>
                          <a:tab pos="900113" algn="l"/>
                          <a:tab pos="1260475" algn="l"/>
                          <a:tab pos="1619250" algn="l"/>
                          <a:tab pos="1979613" algn="l"/>
                          <a:tab pos="2339975" algn="l"/>
                        </a:tabLst>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tabLst>
                          <a:tab pos="179388" algn="l"/>
                          <a:tab pos="539750" algn="l"/>
                          <a:tab pos="900113" algn="l"/>
                          <a:tab pos="1260475" algn="l"/>
                          <a:tab pos="1619250" algn="l"/>
                          <a:tab pos="1979613" algn="l"/>
                          <a:tab pos="2339975" algn="l"/>
                        </a:tabLst>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tabLst>
                          <a:tab pos="179388" algn="l"/>
                          <a:tab pos="539750" algn="l"/>
                          <a:tab pos="900113" algn="l"/>
                          <a:tab pos="1260475" algn="l"/>
                          <a:tab pos="1619250" algn="l"/>
                          <a:tab pos="1979613" algn="l"/>
                          <a:tab pos="2339975" algn="l"/>
                        </a:tabLst>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tabLst>
                          <a:tab pos="179388" algn="l"/>
                          <a:tab pos="539750" algn="l"/>
                          <a:tab pos="900113" algn="l"/>
                          <a:tab pos="1260475" algn="l"/>
                          <a:tab pos="1619250" algn="l"/>
                          <a:tab pos="1979613" algn="l"/>
                          <a:tab pos="2339975" algn="l"/>
                        </a:tabLst>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tabLst>
                          <a:tab pos="179388" algn="l"/>
                          <a:tab pos="539750" algn="l"/>
                          <a:tab pos="900113" algn="l"/>
                          <a:tab pos="1260475" algn="l"/>
                          <a:tab pos="1619250" algn="l"/>
                          <a:tab pos="1979613" algn="l"/>
                          <a:tab pos="2339975" algn="l"/>
                        </a:tabLst>
                        <a:defRPr>
                          <a:solidFill>
                            <a:schemeClr val="tx1"/>
                          </a:solidFill>
                          <a:latin typeface="Calibri" panose="020F0502020204030204" pitchFamily="34" charset="0"/>
                        </a:defRPr>
                      </a:lvl9pPr>
                    </a:lstStyle>
                    <a:p>
                      <a:pPr marL="0" marR="0" lvl="0" indent="0" algn="ctr" defTabSz="914400" rtl="0" eaLnBrk="1" fontAlgn="base" latinLnBrk="0" hangingPunct="0">
                        <a:lnSpc>
                          <a:spcPct val="100000"/>
                        </a:lnSpc>
                        <a:spcBef>
                          <a:spcPts val="400"/>
                        </a:spcBef>
                        <a:spcAft>
                          <a:spcPts val="400"/>
                        </a:spcAft>
                        <a:buClrTx/>
                        <a:buSzTx/>
                        <a:buFontTx/>
                        <a:buNone/>
                        <a:tabLst>
                          <a:tab pos="179388" algn="l"/>
                          <a:tab pos="539750" algn="l"/>
                          <a:tab pos="900113" algn="l"/>
                          <a:tab pos="1260475" algn="l"/>
                          <a:tab pos="1619250" algn="l"/>
                          <a:tab pos="1979613" algn="l"/>
                          <a:tab pos="2339975" algn="l"/>
                        </a:tabLst>
                      </a:pPr>
                      <a:r>
                        <a:rPr kumimoji="0" lang="en-GB" altLang="en-US" sz="1800" b="1"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Description</a:t>
                      </a:r>
                      <a:endParaRPr kumimoji="0" lang="en-US" altLang="en-US" sz="1800" b="1"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244475">
                <a:tc>
                  <a:txBody>
                    <a:bodyPr/>
                    <a:lstStyle>
                      <a:lvl1pPr>
                        <a:spcBef>
                          <a:spcPct val="20000"/>
                        </a:spcBef>
                        <a:buFont typeface="Arial" panose="020B0604020202020204" pitchFamily="34" charset="0"/>
                        <a:tabLst>
                          <a:tab pos="179388" algn="l"/>
                          <a:tab pos="539750" algn="l"/>
                          <a:tab pos="900113" algn="l"/>
                          <a:tab pos="1260475" algn="l"/>
                          <a:tab pos="1619250" algn="l"/>
                          <a:tab pos="1979613" algn="l"/>
                          <a:tab pos="2339975" algn="l"/>
                        </a:tabLst>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tabLst>
                          <a:tab pos="179388" algn="l"/>
                          <a:tab pos="539750" algn="l"/>
                          <a:tab pos="900113" algn="l"/>
                          <a:tab pos="1260475" algn="l"/>
                          <a:tab pos="1619250" algn="l"/>
                          <a:tab pos="1979613" algn="l"/>
                          <a:tab pos="2339975" algn="l"/>
                        </a:tabLst>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tabLst>
                          <a:tab pos="179388" algn="l"/>
                          <a:tab pos="539750" algn="l"/>
                          <a:tab pos="900113" algn="l"/>
                          <a:tab pos="1260475" algn="l"/>
                          <a:tab pos="1619250" algn="l"/>
                          <a:tab pos="1979613" algn="l"/>
                          <a:tab pos="2339975" algn="l"/>
                        </a:tabLst>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tabLst>
                          <a:tab pos="179388" algn="l"/>
                          <a:tab pos="539750" algn="l"/>
                          <a:tab pos="900113" algn="l"/>
                          <a:tab pos="1260475" algn="l"/>
                          <a:tab pos="1619250" algn="l"/>
                          <a:tab pos="1979613" algn="l"/>
                          <a:tab pos="2339975" algn="l"/>
                        </a:tabLst>
                        <a:defRPr>
                          <a:solidFill>
                            <a:schemeClr val="tx1"/>
                          </a:solidFill>
                          <a:latin typeface="Calibri" panose="020F0502020204030204" pitchFamily="34" charset="0"/>
                        </a:defRPr>
                      </a:lvl4pPr>
                      <a:lvl5pPr marL="2057400" indent="-228600">
                        <a:spcBef>
                          <a:spcPct val="20000"/>
                        </a:spcBef>
                        <a:buFont typeface="Arial" panose="020B0604020202020204" pitchFamily="34" charset="0"/>
                        <a:tabLst>
                          <a:tab pos="179388" algn="l"/>
                          <a:tab pos="539750" algn="l"/>
                          <a:tab pos="900113" algn="l"/>
                          <a:tab pos="1260475" algn="l"/>
                          <a:tab pos="1619250" algn="l"/>
                          <a:tab pos="1979613" algn="l"/>
                          <a:tab pos="2339975" algn="l"/>
                        </a:tabLst>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tabLst>
                          <a:tab pos="179388" algn="l"/>
                          <a:tab pos="539750" algn="l"/>
                          <a:tab pos="900113" algn="l"/>
                          <a:tab pos="1260475" algn="l"/>
                          <a:tab pos="1619250" algn="l"/>
                          <a:tab pos="1979613" algn="l"/>
                          <a:tab pos="2339975" algn="l"/>
                        </a:tabLst>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tabLst>
                          <a:tab pos="179388" algn="l"/>
                          <a:tab pos="539750" algn="l"/>
                          <a:tab pos="900113" algn="l"/>
                          <a:tab pos="1260475" algn="l"/>
                          <a:tab pos="1619250" algn="l"/>
                          <a:tab pos="1979613" algn="l"/>
                          <a:tab pos="2339975" algn="l"/>
                        </a:tabLst>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tabLst>
                          <a:tab pos="179388" algn="l"/>
                          <a:tab pos="539750" algn="l"/>
                          <a:tab pos="900113" algn="l"/>
                          <a:tab pos="1260475" algn="l"/>
                          <a:tab pos="1619250" algn="l"/>
                          <a:tab pos="1979613" algn="l"/>
                          <a:tab pos="2339975" algn="l"/>
                        </a:tabLst>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tabLst>
                          <a:tab pos="179388" algn="l"/>
                          <a:tab pos="539750" algn="l"/>
                          <a:tab pos="900113" algn="l"/>
                          <a:tab pos="1260475" algn="l"/>
                          <a:tab pos="1619250" algn="l"/>
                          <a:tab pos="1979613" algn="l"/>
                          <a:tab pos="2339975" algn="l"/>
                        </a:tabLst>
                        <a:defRPr>
                          <a:solidFill>
                            <a:schemeClr val="tx1"/>
                          </a:solidFill>
                          <a:latin typeface="Calibri" panose="020F0502020204030204" pitchFamily="34" charset="0"/>
                        </a:defRPr>
                      </a:lvl9pPr>
                    </a:lstStyle>
                    <a:p>
                      <a:pPr marL="0" marR="0" lvl="0" indent="0" algn="l" defTabSz="914400" rtl="0" eaLnBrk="1" fontAlgn="base" latinLnBrk="0" hangingPunct="0">
                        <a:lnSpc>
                          <a:spcPct val="100000"/>
                        </a:lnSpc>
                        <a:spcBef>
                          <a:spcPts val="200"/>
                        </a:spcBef>
                        <a:spcAft>
                          <a:spcPts val="200"/>
                        </a:spcAft>
                        <a:buClrTx/>
                        <a:buSzTx/>
                        <a:buFontTx/>
                        <a:buNone/>
                        <a:tabLst>
                          <a:tab pos="179388" algn="l"/>
                          <a:tab pos="539750" algn="l"/>
                          <a:tab pos="900113" algn="l"/>
                          <a:tab pos="1260475" algn="l"/>
                          <a:tab pos="1619250" algn="l"/>
                          <a:tab pos="1979613" algn="l"/>
                          <a:tab pos="2339975" algn="l"/>
                        </a:tabLst>
                      </a:pPr>
                      <a:r>
                        <a:rPr kumimoji="0" lang="en-GB" altLang="en-US" sz="16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1 – Low</a:t>
                      </a:r>
                      <a:endParaRPr kumimoji="0" lang="en-US" altLang="en-US" sz="16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D9F1"/>
                    </a:solidFill>
                  </a:tcPr>
                </a:tc>
                <a:tc>
                  <a:txBody>
                    <a:bodyPr/>
                    <a:lstStyle>
                      <a:lvl1pPr>
                        <a:spcBef>
                          <a:spcPct val="20000"/>
                        </a:spcBef>
                        <a:buFont typeface="Arial" panose="020B0604020202020204" pitchFamily="34" charset="0"/>
                        <a:tabLst>
                          <a:tab pos="179388" algn="l"/>
                          <a:tab pos="539750" algn="l"/>
                          <a:tab pos="900113" algn="l"/>
                          <a:tab pos="1260475" algn="l"/>
                          <a:tab pos="1619250" algn="l"/>
                          <a:tab pos="1979613" algn="l"/>
                          <a:tab pos="2339975" algn="l"/>
                        </a:tabLst>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tabLst>
                          <a:tab pos="179388" algn="l"/>
                          <a:tab pos="539750" algn="l"/>
                          <a:tab pos="900113" algn="l"/>
                          <a:tab pos="1260475" algn="l"/>
                          <a:tab pos="1619250" algn="l"/>
                          <a:tab pos="1979613" algn="l"/>
                          <a:tab pos="2339975" algn="l"/>
                        </a:tabLst>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tabLst>
                          <a:tab pos="179388" algn="l"/>
                          <a:tab pos="539750" algn="l"/>
                          <a:tab pos="900113" algn="l"/>
                          <a:tab pos="1260475" algn="l"/>
                          <a:tab pos="1619250" algn="l"/>
                          <a:tab pos="1979613" algn="l"/>
                          <a:tab pos="2339975" algn="l"/>
                        </a:tabLst>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tabLst>
                          <a:tab pos="179388" algn="l"/>
                          <a:tab pos="539750" algn="l"/>
                          <a:tab pos="900113" algn="l"/>
                          <a:tab pos="1260475" algn="l"/>
                          <a:tab pos="1619250" algn="l"/>
                          <a:tab pos="1979613" algn="l"/>
                          <a:tab pos="2339975" algn="l"/>
                        </a:tabLst>
                        <a:defRPr>
                          <a:solidFill>
                            <a:schemeClr val="tx1"/>
                          </a:solidFill>
                          <a:latin typeface="Calibri" panose="020F0502020204030204" pitchFamily="34" charset="0"/>
                        </a:defRPr>
                      </a:lvl4pPr>
                      <a:lvl5pPr marL="2057400" indent="-228600">
                        <a:spcBef>
                          <a:spcPct val="20000"/>
                        </a:spcBef>
                        <a:buFont typeface="Arial" panose="020B0604020202020204" pitchFamily="34" charset="0"/>
                        <a:tabLst>
                          <a:tab pos="179388" algn="l"/>
                          <a:tab pos="539750" algn="l"/>
                          <a:tab pos="900113" algn="l"/>
                          <a:tab pos="1260475" algn="l"/>
                          <a:tab pos="1619250" algn="l"/>
                          <a:tab pos="1979613" algn="l"/>
                          <a:tab pos="2339975" algn="l"/>
                        </a:tabLst>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tabLst>
                          <a:tab pos="179388" algn="l"/>
                          <a:tab pos="539750" algn="l"/>
                          <a:tab pos="900113" algn="l"/>
                          <a:tab pos="1260475" algn="l"/>
                          <a:tab pos="1619250" algn="l"/>
                          <a:tab pos="1979613" algn="l"/>
                          <a:tab pos="2339975" algn="l"/>
                        </a:tabLst>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tabLst>
                          <a:tab pos="179388" algn="l"/>
                          <a:tab pos="539750" algn="l"/>
                          <a:tab pos="900113" algn="l"/>
                          <a:tab pos="1260475" algn="l"/>
                          <a:tab pos="1619250" algn="l"/>
                          <a:tab pos="1979613" algn="l"/>
                          <a:tab pos="2339975" algn="l"/>
                        </a:tabLst>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tabLst>
                          <a:tab pos="179388" algn="l"/>
                          <a:tab pos="539750" algn="l"/>
                          <a:tab pos="900113" algn="l"/>
                          <a:tab pos="1260475" algn="l"/>
                          <a:tab pos="1619250" algn="l"/>
                          <a:tab pos="1979613" algn="l"/>
                          <a:tab pos="2339975" algn="l"/>
                        </a:tabLst>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tabLst>
                          <a:tab pos="179388" algn="l"/>
                          <a:tab pos="539750" algn="l"/>
                          <a:tab pos="900113" algn="l"/>
                          <a:tab pos="1260475" algn="l"/>
                          <a:tab pos="1619250" algn="l"/>
                          <a:tab pos="1979613" algn="l"/>
                          <a:tab pos="2339975" algn="l"/>
                        </a:tabLst>
                        <a:defRPr>
                          <a:solidFill>
                            <a:schemeClr val="tx1"/>
                          </a:solidFill>
                          <a:latin typeface="Calibri" panose="020F0502020204030204" pitchFamily="34" charset="0"/>
                        </a:defRPr>
                      </a:lvl9pPr>
                    </a:lstStyle>
                    <a:p>
                      <a:pPr marL="0" marR="0" lvl="0" indent="0" algn="l" defTabSz="914400" rtl="0" eaLnBrk="1" fontAlgn="base" latinLnBrk="0" hangingPunct="0">
                        <a:lnSpc>
                          <a:spcPct val="100000"/>
                        </a:lnSpc>
                        <a:spcBef>
                          <a:spcPts val="200"/>
                        </a:spcBef>
                        <a:spcAft>
                          <a:spcPts val="200"/>
                        </a:spcAft>
                        <a:buClrTx/>
                        <a:buSzTx/>
                        <a:buFontTx/>
                        <a:buNone/>
                        <a:tabLst>
                          <a:tab pos="179388" algn="l"/>
                          <a:tab pos="539750" algn="l"/>
                          <a:tab pos="900113" algn="l"/>
                          <a:tab pos="1260475" algn="l"/>
                          <a:tab pos="1619250" algn="l"/>
                          <a:tab pos="1979613" algn="l"/>
                          <a:tab pos="2339975" algn="l"/>
                        </a:tabLst>
                      </a:pPr>
                      <a:r>
                        <a:rPr kumimoji="0" lang="en-GB" altLang="en-US" sz="16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Little or no confidence in the claimed or asserted identity </a:t>
                      </a:r>
                      <a:endParaRPr kumimoji="0" lang="en-US" altLang="en-US" sz="16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D9F1"/>
                    </a:solidFill>
                  </a:tcPr>
                </a:tc>
              </a:tr>
              <a:tr h="244475">
                <a:tc>
                  <a:txBody>
                    <a:bodyPr/>
                    <a:lstStyle>
                      <a:lvl1pPr>
                        <a:spcBef>
                          <a:spcPct val="20000"/>
                        </a:spcBef>
                        <a:buFont typeface="Arial" panose="020B0604020202020204" pitchFamily="34" charset="0"/>
                        <a:tabLst>
                          <a:tab pos="179388" algn="l"/>
                          <a:tab pos="539750" algn="l"/>
                          <a:tab pos="900113" algn="l"/>
                          <a:tab pos="1260475" algn="l"/>
                          <a:tab pos="1619250" algn="l"/>
                          <a:tab pos="1979613" algn="l"/>
                          <a:tab pos="2339975" algn="l"/>
                        </a:tabLst>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tabLst>
                          <a:tab pos="179388" algn="l"/>
                          <a:tab pos="539750" algn="l"/>
                          <a:tab pos="900113" algn="l"/>
                          <a:tab pos="1260475" algn="l"/>
                          <a:tab pos="1619250" algn="l"/>
                          <a:tab pos="1979613" algn="l"/>
                          <a:tab pos="2339975" algn="l"/>
                        </a:tabLst>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tabLst>
                          <a:tab pos="179388" algn="l"/>
                          <a:tab pos="539750" algn="l"/>
                          <a:tab pos="900113" algn="l"/>
                          <a:tab pos="1260475" algn="l"/>
                          <a:tab pos="1619250" algn="l"/>
                          <a:tab pos="1979613" algn="l"/>
                          <a:tab pos="2339975" algn="l"/>
                        </a:tabLst>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tabLst>
                          <a:tab pos="179388" algn="l"/>
                          <a:tab pos="539750" algn="l"/>
                          <a:tab pos="900113" algn="l"/>
                          <a:tab pos="1260475" algn="l"/>
                          <a:tab pos="1619250" algn="l"/>
                          <a:tab pos="1979613" algn="l"/>
                          <a:tab pos="2339975" algn="l"/>
                        </a:tabLst>
                        <a:defRPr>
                          <a:solidFill>
                            <a:schemeClr val="tx1"/>
                          </a:solidFill>
                          <a:latin typeface="Calibri" panose="020F0502020204030204" pitchFamily="34" charset="0"/>
                        </a:defRPr>
                      </a:lvl4pPr>
                      <a:lvl5pPr marL="2057400" indent="-228600">
                        <a:spcBef>
                          <a:spcPct val="20000"/>
                        </a:spcBef>
                        <a:buFont typeface="Arial" panose="020B0604020202020204" pitchFamily="34" charset="0"/>
                        <a:tabLst>
                          <a:tab pos="179388" algn="l"/>
                          <a:tab pos="539750" algn="l"/>
                          <a:tab pos="900113" algn="l"/>
                          <a:tab pos="1260475" algn="l"/>
                          <a:tab pos="1619250" algn="l"/>
                          <a:tab pos="1979613" algn="l"/>
                          <a:tab pos="2339975" algn="l"/>
                        </a:tabLst>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tabLst>
                          <a:tab pos="179388" algn="l"/>
                          <a:tab pos="539750" algn="l"/>
                          <a:tab pos="900113" algn="l"/>
                          <a:tab pos="1260475" algn="l"/>
                          <a:tab pos="1619250" algn="l"/>
                          <a:tab pos="1979613" algn="l"/>
                          <a:tab pos="2339975" algn="l"/>
                        </a:tabLst>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tabLst>
                          <a:tab pos="179388" algn="l"/>
                          <a:tab pos="539750" algn="l"/>
                          <a:tab pos="900113" algn="l"/>
                          <a:tab pos="1260475" algn="l"/>
                          <a:tab pos="1619250" algn="l"/>
                          <a:tab pos="1979613" algn="l"/>
                          <a:tab pos="2339975" algn="l"/>
                        </a:tabLst>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tabLst>
                          <a:tab pos="179388" algn="l"/>
                          <a:tab pos="539750" algn="l"/>
                          <a:tab pos="900113" algn="l"/>
                          <a:tab pos="1260475" algn="l"/>
                          <a:tab pos="1619250" algn="l"/>
                          <a:tab pos="1979613" algn="l"/>
                          <a:tab pos="2339975" algn="l"/>
                        </a:tabLst>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tabLst>
                          <a:tab pos="179388" algn="l"/>
                          <a:tab pos="539750" algn="l"/>
                          <a:tab pos="900113" algn="l"/>
                          <a:tab pos="1260475" algn="l"/>
                          <a:tab pos="1619250" algn="l"/>
                          <a:tab pos="1979613" algn="l"/>
                          <a:tab pos="2339975" algn="l"/>
                        </a:tabLst>
                        <a:defRPr>
                          <a:solidFill>
                            <a:schemeClr val="tx1"/>
                          </a:solidFill>
                          <a:latin typeface="Calibri" panose="020F0502020204030204" pitchFamily="34" charset="0"/>
                        </a:defRPr>
                      </a:lvl9pPr>
                    </a:lstStyle>
                    <a:p>
                      <a:pPr marL="0" marR="0" lvl="0" indent="0" algn="l" defTabSz="914400" rtl="0" eaLnBrk="1" fontAlgn="base" latinLnBrk="0" hangingPunct="0">
                        <a:lnSpc>
                          <a:spcPct val="100000"/>
                        </a:lnSpc>
                        <a:spcBef>
                          <a:spcPts val="200"/>
                        </a:spcBef>
                        <a:spcAft>
                          <a:spcPts val="200"/>
                        </a:spcAft>
                        <a:buClrTx/>
                        <a:buSzTx/>
                        <a:buFontTx/>
                        <a:buNone/>
                        <a:tabLst>
                          <a:tab pos="179388" algn="l"/>
                          <a:tab pos="539750" algn="l"/>
                          <a:tab pos="900113" algn="l"/>
                          <a:tab pos="1260475" algn="l"/>
                          <a:tab pos="1619250" algn="l"/>
                          <a:tab pos="1979613" algn="l"/>
                          <a:tab pos="2339975" algn="l"/>
                        </a:tabLst>
                      </a:pPr>
                      <a:r>
                        <a:rPr kumimoji="0" lang="en-GB" altLang="en-US" sz="16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2 – Medium</a:t>
                      </a:r>
                      <a:endParaRPr kumimoji="0" lang="en-US" altLang="en-US" sz="16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D9F1"/>
                    </a:solidFill>
                  </a:tcPr>
                </a:tc>
                <a:tc>
                  <a:txBody>
                    <a:bodyPr/>
                    <a:lstStyle>
                      <a:lvl1pPr>
                        <a:spcBef>
                          <a:spcPct val="20000"/>
                        </a:spcBef>
                        <a:buFont typeface="Arial" panose="020B0604020202020204" pitchFamily="34" charset="0"/>
                        <a:tabLst>
                          <a:tab pos="179388" algn="l"/>
                          <a:tab pos="539750" algn="l"/>
                          <a:tab pos="900113" algn="l"/>
                          <a:tab pos="1260475" algn="l"/>
                          <a:tab pos="1619250" algn="l"/>
                          <a:tab pos="1979613" algn="l"/>
                          <a:tab pos="2339975" algn="l"/>
                        </a:tabLst>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tabLst>
                          <a:tab pos="179388" algn="l"/>
                          <a:tab pos="539750" algn="l"/>
                          <a:tab pos="900113" algn="l"/>
                          <a:tab pos="1260475" algn="l"/>
                          <a:tab pos="1619250" algn="l"/>
                          <a:tab pos="1979613" algn="l"/>
                          <a:tab pos="2339975" algn="l"/>
                        </a:tabLst>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tabLst>
                          <a:tab pos="179388" algn="l"/>
                          <a:tab pos="539750" algn="l"/>
                          <a:tab pos="900113" algn="l"/>
                          <a:tab pos="1260475" algn="l"/>
                          <a:tab pos="1619250" algn="l"/>
                          <a:tab pos="1979613" algn="l"/>
                          <a:tab pos="2339975" algn="l"/>
                        </a:tabLst>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tabLst>
                          <a:tab pos="179388" algn="l"/>
                          <a:tab pos="539750" algn="l"/>
                          <a:tab pos="900113" algn="l"/>
                          <a:tab pos="1260475" algn="l"/>
                          <a:tab pos="1619250" algn="l"/>
                          <a:tab pos="1979613" algn="l"/>
                          <a:tab pos="2339975" algn="l"/>
                        </a:tabLst>
                        <a:defRPr>
                          <a:solidFill>
                            <a:schemeClr val="tx1"/>
                          </a:solidFill>
                          <a:latin typeface="Calibri" panose="020F0502020204030204" pitchFamily="34" charset="0"/>
                        </a:defRPr>
                      </a:lvl4pPr>
                      <a:lvl5pPr marL="2057400" indent="-228600">
                        <a:spcBef>
                          <a:spcPct val="20000"/>
                        </a:spcBef>
                        <a:buFont typeface="Arial" panose="020B0604020202020204" pitchFamily="34" charset="0"/>
                        <a:tabLst>
                          <a:tab pos="179388" algn="l"/>
                          <a:tab pos="539750" algn="l"/>
                          <a:tab pos="900113" algn="l"/>
                          <a:tab pos="1260475" algn="l"/>
                          <a:tab pos="1619250" algn="l"/>
                          <a:tab pos="1979613" algn="l"/>
                          <a:tab pos="2339975" algn="l"/>
                        </a:tabLst>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tabLst>
                          <a:tab pos="179388" algn="l"/>
                          <a:tab pos="539750" algn="l"/>
                          <a:tab pos="900113" algn="l"/>
                          <a:tab pos="1260475" algn="l"/>
                          <a:tab pos="1619250" algn="l"/>
                          <a:tab pos="1979613" algn="l"/>
                          <a:tab pos="2339975" algn="l"/>
                        </a:tabLst>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tabLst>
                          <a:tab pos="179388" algn="l"/>
                          <a:tab pos="539750" algn="l"/>
                          <a:tab pos="900113" algn="l"/>
                          <a:tab pos="1260475" algn="l"/>
                          <a:tab pos="1619250" algn="l"/>
                          <a:tab pos="1979613" algn="l"/>
                          <a:tab pos="2339975" algn="l"/>
                        </a:tabLst>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tabLst>
                          <a:tab pos="179388" algn="l"/>
                          <a:tab pos="539750" algn="l"/>
                          <a:tab pos="900113" algn="l"/>
                          <a:tab pos="1260475" algn="l"/>
                          <a:tab pos="1619250" algn="l"/>
                          <a:tab pos="1979613" algn="l"/>
                          <a:tab pos="2339975" algn="l"/>
                        </a:tabLst>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tabLst>
                          <a:tab pos="179388" algn="l"/>
                          <a:tab pos="539750" algn="l"/>
                          <a:tab pos="900113" algn="l"/>
                          <a:tab pos="1260475" algn="l"/>
                          <a:tab pos="1619250" algn="l"/>
                          <a:tab pos="1979613" algn="l"/>
                          <a:tab pos="2339975" algn="l"/>
                        </a:tabLst>
                        <a:defRPr>
                          <a:solidFill>
                            <a:schemeClr val="tx1"/>
                          </a:solidFill>
                          <a:latin typeface="Calibri" panose="020F0502020204030204" pitchFamily="34" charset="0"/>
                        </a:defRPr>
                      </a:lvl9pPr>
                    </a:lstStyle>
                    <a:p>
                      <a:pPr marL="0" marR="0" lvl="0" indent="0" algn="l" defTabSz="914400" rtl="0" eaLnBrk="1" fontAlgn="base" latinLnBrk="0" hangingPunct="0">
                        <a:lnSpc>
                          <a:spcPct val="100000"/>
                        </a:lnSpc>
                        <a:spcBef>
                          <a:spcPts val="200"/>
                        </a:spcBef>
                        <a:spcAft>
                          <a:spcPts val="200"/>
                        </a:spcAft>
                        <a:buClrTx/>
                        <a:buSzTx/>
                        <a:buFontTx/>
                        <a:buNone/>
                        <a:tabLst>
                          <a:tab pos="179388" algn="l"/>
                          <a:tab pos="539750" algn="l"/>
                          <a:tab pos="900113" algn="l"/>
                          <a:tab pos="1260475" algn="l"/>
                          <a:tab pos="1619250" algn="l"/>
                          <a:tab pos="1979613" algn="l"/>
                          <a:tab pos="2339975" algn="l"/>
                        </a:tabLst>
                      </a:pPr>
                      <a:r>
                        <a:rPr kumimoji="0" lang="en-GB" altLang="en-US" sz="16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Some confidence in the claimed or asserted identity</a:t>
                      </a:r>
                      <a:endParaRPr kumimoji="0" lang="en-US" altLang="en-US" sz="16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D9F1"/>
                    </a:solidFill>
                  </a:tcPr>
                </a:tc>
              </a:tr>
              <a:tr h="244475">
                <a:tc>
                  <a:txBody>
                    <a:bodyPr/>
                    <a:lstStyle>
                      <a:lvl1pPr>
                        <a:spcBef>
                          <a:spcPct val="20000"/>
                        </a:spcBef>
                        <a:buFont typeface="Arial" panose="020B0604020202020204" pitchFamily="34" charset="0"/>
                        <a:tabLst>
                          <a:tab pos="179388" algn="l"/>
                          <a:tab pos="539750" algn="l"/>
                          <a:tab pos="900113" algn="l"/>
                          <a:tab pos="1260475" algn="l"/>
                          <a:tab pos="1619250" algn="l"/>
                          <a:tab pos="1979613" algn="l"/>
                          <a:tab pos="2339975" algn="l"/>
                        </a:tabLst>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tabLst>
                          <a:tab pos="179388" algn="l"/>
                          <a:tab pos="539750" algn="l"/>
                          <a:tab pos="900113" algn="l"/>
                          <a:tab pos="1260475" algn="l"/>
                          <a:tab pos="1619250" algn="l"/>
                          <a:tab pos="1979613" algn="l"/>
                          <a:tab pos="2339975" algn="l"/>
                        </a:tabLst>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tabLst>
                          <a:tab pos="179388" algn="l"/>
                          <a:tab pos="539750" algn="l"/>
                          <a:tab pos="900113" algn="l"/>
                          <a:tab pos="1260475" algn="l"/>
                          <a:tab pos="1619250" algn="l"/>
                          <a:tab pos="1979613" algn="l"/>
                          <a:tab pos="2339975" algn="l"/>
                        </a:tabLst>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tabLst>
                          <a:tab pos="179388" algn="l"/>
                          <a:tab pos="539750" algn="l"/>
                          <a:tab pos="900113" algn="l"/>
                          <a:tab pos="1260475" algn="l"/>
                          <a:tab pos="1619250" algn="l"/>
                          <a:tab pos="1979613" algn="l"/>
                          <a:tab pos="2339975" algn="l"/>
                        </a:tabLst>
                        <a:defRPr>
                          <a:solidFill>
                            <a:schemeClr val="tx1"/>
                          </a:solidFill>
                          <a:latin typeface="Calibri" panose="020F0502020204030204" pitchFamily="34" charset="0"/>
                        </a:defRPr>
                      </a:lvl4pPr>
                      <a:lvl5pPr marL="2057400" indent="-228600">
                        <a:spcBef>
                          <a:spcPct val="20000"/>
                        </a:spcBef>
                        <a:buFont typeface="Arial" panose="020B0604020202020204" pitchFamily="34" charset="0"/>
                        <a:tabLst>
                          <a:tab pos="179388" algn="l"/>
                          <a:tab pos="539750" algn="l"/>
                          <a:tab pos="900113" algn="l"/>
                          <a:tab pos="1260475" algn="l"/>
                          <a:tab pos="1619250" algn="l"/>
                          <a:tab pos="1979613" algn="l"/>
                          <a:tab pos="2339975" algn="l"/>
                        </a:tabLst>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tabLst>
                          <a:tab pos="179388" algn="l"/>
                          <a:tab pos="539750" algn="l"/>
                          <a:tab pos="900113" algn="l"/>
                          <a:tab pos="1260475" algn="l"/>
                          <a:tab pos="1619250" algn="l"/>
                          <a:tab pos="1979613" algn="l"/>
                          <a:tab pos="2339975" algn="l"/>
                        </a:tabLst>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tabLst>
                          <a:tab pos="179388" algn="l"/>
                          <a:tab pos="539750" algn="l"/>
                          <a:tab pos="900113" algn="l"/>
                          <a:tab pos="1260475" algn="l"/>
                          <a:tab pos="1619250" algn="l"/>
                          <a:tab pos="1979613" algn="l"/>
                          <a:tab pos="2339975" algn="l"/>
                        </a:tabLst>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tabLst>
                          <a:tab pos="179388" algn="l"/>
                          <a:tab pos="539750" algn="l"/>
                          <a:tab pos="900113" algn="l"/>
                          <a:tab pos="1260475" algn="l"/>
                          <a:tab pos="1619250" algn="l"/>
                          <a:tab pos="1979613" algn="l"/>
                          <a:tab pos="2339975" algn="l"/>
                        </a:tabLst>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tabLst>
                          <a:tab pos="179388" algn="l"/>
                          <a:tab pos="539750" algn="l"/>
                          <a:tab pos="900113" algn="l"/>
                          <a:tab pos="1260475" algn="l"/>
                          <a:tab pos="1619250" algn="l"/>
                          <a:tab pos="1979613" algn="l"/>
                          <a:tab pos="2339975" algn="l"/>
                        </a:tabLst>
                        <a:defRPr>
                          <a:solidFill>
                            <a:schemeClr val="tx1"/>
                          </a:solidFill>
                          <a:latin typeface="Calibri" panose="020F0502020204030204" pitchFamily="34" charset="0"/>
                        </a:defRPr>
                      </a:lvl9pPr>
                    </a:lstStyle>
                    <a:p>
                      <a:pPr marL="0" marR="0" lvl="0" indent="0" algn="l" defTabSz="914400" rtl="0" eaLnBrk="1" fontAlgn="base" latinLnBrk="0" hangingPunct="0">
                        <a:lnSpc>
                          <a:spcPct val="100000"/>
                        </a:lnSpc>
                        <a:spcBef>
                          <a:spcPts val="200"/>
                        </a:spcBef>
                        <a:spcAft>
                          <a:spcPts val="200"/>
                        </a:spcAft>
                        <a:buClrTx/>
                        <a:buSzTx/>
                        <a:buFontTx/>
                        <a:buNone/>
                        <a:tabLst>
                          <a:tab pos="179388" algn="l"/>
                          <a:tab pos="539750" algn="l"/>
                          <a:tab pos="900113" algn="l"/>
                          <a:tab pos="1260475" algn="l"/>
                          <a:tab pos="1619250" algn="l"/>
                          <a:tab pos="1979613" algn="l"/>
                          <a:tab pos="2339975" algn="l"/>
                        </a:tabLst>
                      </a:pPr>
                      <a:r>
                        <a:rPr kumimoji="0" lang="en-GB" altLang="en-US" sz="16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3 – High</a:t>
                      </a:r>
                      <a:endParaRPr kumimoji="0" lang="en-US" altLang="en-US" sz="16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D9F1"/>
                    </a:solidFill>
                  </a:tcPr>
                </a:tc>
                <a:tc>
                  <a:txBody>
                    <a:bodyPr/>
                    <a:lstStyle>
                      <a:lvl1pPr>
                        <a:spcBef>
                          <a:spcPct val="20000"/>
                        </a:spcBef>
                        <a:buFont typeface="Arial" panose="020B0604020202020204" pitchFamily="34" charset="0"/>
                        <a:tabLst>
                          <a:tab pos="179388" algn="l"/>
                          <a:tab pos="539750" algn="l"/>
                          <a:tab pos="900113" algn="l"/>
                          <a:tab pos="1260475" algn="l"/>
                          <a:tab pos="1619250" algn="l"/>
                          <a:tab pos="1979613" algn="l"/>
                          <a:tab pos="2339975" algn="l"/>
                        </a:tabLst>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tabLst>
                          <a:tab pos="179388" algn="l"/>
                          <a:tab pos="539750" algn="l"/>
                          <a:tab pos="900113" algn="l"/>
                          <a:tab pos="1260475" algn="l"/>
                          <a:tab pos="1619250" algn="l"/>
                          <a:tab pos="1979613" algn="l"/>
                          <a:tab pos="2339975" algn="l"/>
                        </a:tabLst>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tabLst>
                          <a:tab pos="179388" algn="l"/>
                          <a:tab pos="539750" algn="l"/>
                          <a:tab pos="900113" algn="l"/>
                          <a:tab pos="1260475" algn="l"/>
                          <a:tab pos="1619250" algn="l"/>
                          <a:tab pos="1979613" algn="l"/>
                          <a:tab pos="2339975" algn="l"/>
                        </a:tabLst>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tabLst>
                          <a:tab pos="179388" algn="l"/>
                          <a:tab pos="539750" algn="l"/>
                          <a:tab pos="900113" algn="l"/>
                          <a:tab pos="1260475" algn="l"/>
                          <a:tab pos="1619250" algn="l"/>
                          <a:tab pos="1979613" algn="l"/>
                          <a:tab pos="2339975" algn="l"/>
                        </a:tabLst>
                        <a:defRPr>
                          <a:solidFill>
                            <a:schemeClr val="tx1"/>
                          </a:solidFill>
                          <a:latin typeface="Calibri" panose="020F0502020204030204" pitchFamily="34" charset="0"/>
                        </a:defRPr>
                      </a:lvl4pPr>
                      <a:lvl5pPr marL="2057400" indent="-228600">
                        <a:spcBef>
                          <a:spcPct val="20000"/>
                        </a:spcBef>
                        <a:buFont typeface="Arial" panose="020B0604020202020204" pitchFamily="34" charset="0"/>
                        <a:tabLst>
                          <a:tab pos="179388" algn="l"/>
                          <a:tab pos="539750" algn="l"/>
                          <a:tab pos="900113" algn="l"/>
                          <a:tab pos="1260475" algn="l"/>
                          <a:tab pos="1619250" algn="l"/>
                          <a:tab pos="1979613" algn="l"/>
                          <a:tab pos="2339975" algn="l"/>
                        </a:tabLst>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tabLst>
                          <a:tab pos="179388" algn="l"/>
                          <a:tab pos="539750" algn="l"/>
                          <a:tab pos="900113" algn="l"/>
                          <a:tab pos="1260475" algn="l"/>
                          <a:tab pos="1619250" algn="l"/>
                          <a:tab pos="1979613" algn="l"/>
                          <a:tab pos="2339975" algn="l"/>
                        </a:tabLst>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tabLst>
                          <a:tab pos="179388" algn="l"/>
                          <a:tab pos="539750" algn="l"/>
                          <a:tab pos="900113" algn="l"/>
                          <a:tab pos="1260475" algn="l"/>
                          <a:tab pos="1619250" algn="l"/>
                          <a:tab pos="1979613" algn="l"/>
                          <a:tab pos="2339975" algn="l"/>
                        </a:tabLst>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tabLst>
                          <a:tab pos="179388" algn="l"/>
                          <a:tab pos="539750" algn="l"/>
                          <a:tab pos="900113" algn="l"/>
                          <a:tab pos="1260475" algn="l"/>
                          <a:tab pos="1619250" algn="l"/>
                          <a:tab pos="1979613" algn="l"/>
                          <a:tab pos="2339975" algn="l"/>
                        </a:tabLst>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tabLst>
                          <a:tab pos="179388" algn="l"/>
                          <a:tab pos="539750" algn="l"/>
                          <a:tab pos="900113" algn="l"/>
                          <a:tab pos="1260475" algn="l"/>
                          <a:tab pos="1619250" algn="l"/>
                          <a:tab pos="1979613" algn="l"/>
                          <a:tab pos="2339975" algn="l"/>
                        </a:tabLst>
                        <a:defRPr>
                          <a:solidFill>
                            <a:schemeClr val="tx1"/>
                          </a:solidFill>
                          <a:latin typeface="Calibri" panose="020F0502020204030204" pitchFamily="34" charset="0"/>
                        </a:defRPr>
                      </a:lvl9pPr>
                    </a:lstStyle>
                    <a:p>
                      <a:pPr marL="0" marR="0" lvl="0" indent="0" algn="l" defTabSz="914400" rtl="0" eaLnBrk="1" fontAlgn="base" latinLnBrk="0" hangingPunct="0">
                        <a:lnSpc>
                          <a:spcPct val="100000"/>
                        </a:lnSpc>
                        <a:spcBef>
                          <a:spcPts val="200"/>
                        </a:spcBef>
                        <a:spcAft>
                          <a:spcPts val="200"/>
                        </a:spcAft>
                        <a:buClrTx/>
                        <a:buSzTx/>
                        <a:buFontTx/>
                        <a:buNone/>
                        <a:tabLst>
                          <a:tab pos="179388" algn="l"/>
                          <a:tab pos="539750" algn="l"/>
                          <a:tab pos="900113" algn="l"/>
                          <a:tab pos="1260475" algn="l"/>
                          <a:tab pos="1619250" algn="l"/>
                          <a:tab pos="1979613" algn="l"/>
                          <a:tab pos="2339975" algn="l"/>
                        </a:tabLst>
                      </a:pPr>
                      <a:r>
                        <a:rPr kumimoji="0" lang="en-GB" altLang="en-US" sz="16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High confidence in the claimed or asserted identity</a:t>
                      </a:r>
                      <a:endParaRPr kumimoji="0" lang="en-US" altLang="en-US" sz="16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D9F1"/>
                    </a:solidFill>
                  </a:tcPr>
                </a:tc>
              </a:tr>
              <a:tr h="244475">
                <a:tc>
                  <a:txBody>
                    <a:bodyPr/>
                    <a:lstStyle>
                      <a:lvl1pPr>
                        <a:spcBef>
                          <a:spcPct val="20000"/>
                        </a:spcBef>
                        <a:buFont typeface="Arial" panose="020B0604020202020204" pitchFamily="34" charset="0"/>
                        <a:tabLst>
                          <a:tab pos="179388" algn="l"/>
                          <a:tab pos="539750" algn="l"/>
                          <a:tab pos="900113" algn="l"/>
                          <a:tab pos="1260475" algn="l"/>
                          <a:tab pos="1619250" algn="l"/>
                          <a:tab pos="1979613" algn="l"/>
                          <a:tab pos="2339975" algn="l"/>
                        </a:tabLst>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tabLst>
                          <a:tab pos="179388" algn="l"/>
                          <a:tab pos="539750" algn="l"/>
                          <a:tab pos="900113" algn="l"/>
                          <a:tab pos="1260475" algn="l"/>
                          <a:tab pos="1619250" algn="l"/>
                          <a:tab pos="1979613" algn="l"/>
                          <a:tab pos="2339975" algn="l"/>
                        </a:tabLst>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tabLst>
                          <a:tab pos="179388" algn="l"/>
                          <a:tab pos="539750" algn="l"/>
                          <a:tab pos="900113" algn="l"/>
                          <a:tab pos="1260475" algn="l"/>
                          <a:tab pos="1619250" algn="l"/>
                          <a:tab pos="1979613" algn="l"/>
                          <a:tab pos="2339975" algn="l"/>
                        </a:tabLst>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tabLst>
                          <a:tab pos="179388" algn="l"/>
                          <a:tab pos="539750" algn="l"/>
                          <a:tab pos="900113" algn="l"/>
                          <a:tab pos="1260475" algn="l"/>
                          <a:tab pos="1619250" algn="l"/>
                          <a:tab pos="1979613" algn="l"/>
                          <a:tab pos="2339975" algn="l"/>
                        </a:tabLst>
                        <a:defRPr>
                          <a:solidFill>
                            <a:schemeClr val="tx1"/>
                          </a:solidFill>
                          <a:latin typeface="Calibri" panose="020F0502020204030204" pitchFamily="34" charset="0"/>
                        </a:defRPr>
                      </a:lvl4pPr>
                      <a:lvl5pPr marL="2057400" indent="-228600">
                        <a:spcBef>
                          <a:spcPct val="20000"/>
                        </a:spcBef>
                        <a:buFont typeface="Arial" panose="020B0604020202020204" pitchFamily="34" charset="0"/>
                        <a:tabLst>
                          <a:tab pos="179388" algn="l"/>
                          <a:tab pos="539750" algn="l"/>
                          <a:tab pos="900113" algn="l"/>
                          <a:tab pos="1260475" algn="l"/>
                          <a:tab pos="1619250" algn="l"/>
                          <a:tab pos="1979613" algn="l"/>
                          <a:tab pos="2339975" algn="l"/>
                        </a:tabLst>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tabLst>
                          <a:tab pos="179388" algn="l"/>
                          <a:tab pos="539750" algn="l"/>
                          <a:tab pos="900113" algn="l"/>
                          <a:tab pos="1260475" algn="l"/>
                          <a:tab pos="1619250" algn="l"/>
                          <a:tab pos="1979613" algn="l"/>
                          <a:tab pos="2339975" algn="l"/>
                        </a:tabLst>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tabLst>
                          <a:tab pos="179388" algn="l"/>
                          <a:tab pos="539750" algn="l"/>
                          <a:tab pos="900113" algn="l"/>
                          <a:tab pos="1260475" algn="l"/>
                          <a:tab pos="1619250" algn="l"/>
                          <a:tab pos="1979613" algn="l"/>
                          <a:tab pos="2339975" algn="l"/>
                        </a:tabLst>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tabLst>
                          <a:tab pos="179388" algn="l"/>
                          <a:tab pos="539750" algn="l"/>
                          <a:tab pos="900113" algn="l"/>
                          <a:tab pos="1260475" algn="l"/>
                          <a:tab pos="1619250" algn="l"/>
                          <a:tab pos="1979613" algn="l"/>
                          <a:tab pos="2339975" algn="l"/>
                        </a:tabLst>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tabLst>
                          <a:tab pos="179388" algn="l"/>
                          <a:tab pos="539750" algn="l"/>
                          <a:tab pos="900113" algn="l"/>
                          <a:tab pos="1260475" algn="l"/>
                          <a:tab pos="1619250" algn="l"/>
                          <a:tab pos="1979613" algn="l"/>
                          <a:tab pos="2339975" algn="l"/>
                        </a:tabLst>
                        <a:defRPr>
                          <a:solidFill>
                            <a:schemeClr val="tx1"/>
                          </a:solidFill>
                          <a:latin typeface="Calibri" panose="020F0502020204030204" pitchFamily="34" charset="0"/>
                        </a:defRPr>
                      </a:lvl9pPr>
                    </a:lstStyle>
                    <a:p>
                      <a:pPr marL="0" marR="0" lvl="0" indent="0" algn="l" defTabSz="914400" rtl="0" eaLnBrk="1" fontAlgn="base" latinLnBrk="0" hangingPunct="0">
                        <a:lnSpc>
                          <a:spcPct val="100000"/>
                        </a:lnSpc>
                        <a:spcBef>
                          <a:spcPts val="200"/>
                        </a:spcBef>
                        <a:spcAft>
                          <a:spcPts val="200"/>
                        </a:spcAft>
                        <a:buClrTx/>
                        <a:buSzTx/>
                        <a:buFontTx/>
                        <a:buNone/>
                        <a:tabLst>
                          <a:tab pos="179388" algn="l"/>
                          <a:tab pos="539750" algn="l"/>
                          <a:tab pos="900113" algn="l"/>
                          <a:tab pos="1260475" algn="l"/>
                          <a:tab pos="1619250" algn="l"/>
                          <a:tab pos="1979613" algn="l"/>
                          <a:tab pos="2339975" algn="l"/>
                        </a:tabLst>
                      </a:pPr>
                      <a:r>
                        <a:rPr kumimoji="0" lang="en-GB" altLang="en-US" sz="16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4 – Very high</a:t>
                      </a:r>
                      <a:endParaRPr kumimoji="0" lang="en-US" altLang="en-US" sz="16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D9F1"/>
                    </a:solidFill>
                  </a:tcPr>
                </a:tc>
                <a:tc>
                  <a:txBody>
                    <a:bodyPr/>
                    <a:lstStyle>
                      <a:lvl1pPr>
                        <a:spcBef>
                          <a:spcPct val="20000"/>
                        </a:spcBef>
                        <a:buFont typeface="Arial" panose="020B0604020202020204" pitchFamily="34" charset="0"/>
                        <a:tabLst>
                          <a:tab pos="179388" algn="l"/>
                          <a:tab pos="539750" algn="l"/>
                          <a:tab pos="900113" algn="l"/>
                          <a:tab pos="1260475" algn="l"/>
                          <a:tab pos="1619250" algn="l"/>
                          <a:tab pos="1979613" algn="l"/>
                          <a:tab pos="2339975" algn="l"/>
                        </a:tabLst>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tabLst>
                          <a:tab pos="179388" algn="l"/>
                          <a:tab pos="539750" algn="l"/>
                          <a:tab pos="900113" algn="l"/>
                          <a:tab pos="1260475" algn="l"/>
                          <a:tab pos="1619250" algn="l"/>
                          <a:tab pos="1979613" algn="l"/>
                          <a:tab pos="2339975" algn="l"/>
                        </a:tabLst>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tabLst>
                          <a:tab pos="179388" algn="l"/>
                          <a:tab pos="539750" algn="l"/>
                          <a:tab pos="900113" algn="l"/>
                          <a:tab pos="1260475" algn="l"/>
                          <a:tab pos="1619250" algn="l"/>
                          <a:tab pos="1979613" algn="l"/>
                          <a:tab pos="2339975" algn="l"/>
                        </a:tabLst>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tabLst>
                          <a:tab pos="179388" algn="l"/>
                          <a:tab pos="539750" algn="l"/>
                          <a:tab pos="900113" algn="l"/>
                          <a:tab pos="1260475" algn="l"/>
                          <a:tab pos="1619250" algn="l"/>
                          <a:tab pos="1979613" algn="l"/>
                          <a:tab pos="2339975" algn="l"/>
                        </a:tabLst>
                        <a:defRPr>
                          <a:solidFill>
                            <a:schemeClr val="tx1"/>
                          </a:solidFill>
                          <a:latin typeface="Calibri" panose="020F0502020204030204" pitchFamily="34" charset="0"/>
                        </a:defRPr>
                      </a:lvl4pPr>
                      <a:lvl5pPr marL="2057400" indent="-228600">
                        <a:spcBef>
                          <a:spcPct val="20000"/>
                        </a:spcBef>
                        <a:buFont typeface="Arial" panose="020B0604020202020204" pitchFamily="34" charset="0"/>
                        <a:tabLst>
                          <a:tab pos="179388" algn="l"/>
                          <a:tab pos="539750" algn="l"/>
                          <a:tab pos="900113" algn="l"/>
                          <a:tab pos="1260475" algn="l"/>
                          <a:tab pos="1619250" algn="l"/>
                          <a:tab pos="1979613" algn="l"/>
                          <a:tab pos="2339975" algn="l"/>
                        </a:tabLst>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tabLst>
                          <a:tab pos="179388" algn="l"/>
                          <a:tab pos="539750" algn="l"/>
                          <a:tab pos="900113" algn="l"/>
                          <a:tab pos="1260475" algn="l"/>
                          <a:tab pos="1619250" algn="l"/>
                          <a:tab pos="1979613" algn="l"/>
                          <a:tab pos="2339975" algn="l"/>
                        </a:tabLst>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tabLst>
                          <a:tab pos="179388" algn="l"/>
                          <a:tab pos="539750" algn="l"/>
                          <a:tab pos="900113" algn="l"/>
                          <a:tab pos="1260475" algn="l"/>
                          <a:tab pos="1619250" algn="l"/>
                          <a:tab pos="1979613" algn="l"/>
                          <a:tab pos="2339975" algn="l"/>
                        </a:tabLst>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tabLst>
                          <a:tab pos="179388" algn="l"/>
                          <a:tab pos="539750" algn="l"/>
                          <a:tab pos="900113" algn="l"/>
                          <a:tab pos="1260475" algn="l"/>
                          <a:tab pos="1619250" algn="l"/>
                          <a:tab pos="1979613" algn="l"/>
                          <a:tab pos="2339975" algn="l"/>
                        </a:tabLst>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tabLst>
                          <a:tab pos="179388" algn="l"/>
                          <a:tab pos="539750" algn="l"/>
                          <a:tab pos="900113" algn="l"/>
                          <a:tab pos="1260475" algn="l"/>
                          <a:tab pos="1619250" algn="l"/>
                          <a:tab pos="1979613" algn="l"/>
                          <a:tab pos="2339975" algn="l"/>
                        </a:tabLst>
                        <a:defRPr>
                          <a:solidFill>
                            <a:schemeClr val="tx1"/>
                          </a:solidFill>
                          <a:latin typeface="Calibri" panose="020F0502020204030204" pitchFamily="34" charset="0"/>
                        </a:defRPr>
                      </a:lvl9pPr>
                    </a:lstStyle>
                    <a:p>
                      <a:pPr marL="0" marR="0" lvl="0" indent="0" algn="l" defTabSz="914400" rtl="0" eaLnBrk="1" fontAlgn="base" latinLnBrk="0" hangingPunct="0">
                        <a:lnSpc>
                          <a:spcPct val="100000"/>
                        </a:lnSpc>
                        <a:spcBef>
                          <a:spcPts val="200"/>
                        </a:spcBef>
                        <a:spcAft>
                          <a:spcPts val="200"/>
                        </a:spcAft>
                        <a:buClrTx/>
                        <a:buSzTx/>
                        <a:buFontTx/>
                        <a:buNone/>
                        <a:tabLst>
                          <a:tab pos="179388" algn="l"/>
                          <a:tab pos="539750" algn="l"/>
                          <a:tab pos="900113" algn="l"/>
                          <a:tab pos="1260475" algn="l"/>
                          <a:tab pos="1619250" algn="l"/>
                          <a:tab pos="1979613" algn="l"/>
                          <a:tab pos="2339975" algn="l"/>
                        </a:tabLst>
                      </a:pPr>
                      <a:r>
                        <a:rPr kumimoji="0" lang="en-GB" altLang="en-US" sz="16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Very high confidence in the claimed or asserted identity</a:t>
                      </a:r>
                      <a:endParaRPr kumimoji="0" lang="en-US" altLang="en-US" sz="16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D9F1"/>
                    </a:solidFill>
                  </a:tcPr>
                </a:tc>
              </a:tr>
            </a:tbl>
          </a:graphicData>
        </a:graphic>
      </p:graphicFrame>
      <p:sp>
        <p:nvSpPr>
          <p:cNvPr id="114714" name="Rectangle 3"/>
          <p:cNvSpPr>
            <a:spLocks noChangeArrowheads="1"/>
          </p:cNvSpPr>
          <p:nvPr/>
        </p:nvSpPr>
        <p:spPr bwMode="auto">
          <a:xfrm>
            <a:off x="2649538" y="6126163"/>
            <a:ext cx="38623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800" b="1"/>
              <a:t>Rec. ITU-T X.1254 - Levels of assurance</a:t>
            </a:r>
            <a:endParaRPr lang="en-US" altLang="en-US" sz="1800" b="1"/>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ounded Rectangle 30"/>
          <p:cNvSpPr/>
          <p:nvPr/>
        </p:nvSpPr>
        <p:spPr>
          <a:xfrm>
            <a:off x="796925" y="981075"/>
            <a:ext cx="6943725" cy="5075238"/>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endParaRPr lang="en-US" altLang="en-US" sz="1800" smtClean="0">
              <a:solidFill>
                <a:srgbClr val="FFFFFF"/>
              </a:solidFill>
              <a:cs typeface="Arial" panose="020B0604020202020204" pitchFamily="34" charset="0"/>
            </a:endParaRPr>
          </a:p>
        </p:txBody>
      </p:sp>
      <p:sp>
        <p:nvSpPr>
          <p:cNvPr id="13" name="Rounded Rectangle 12"/>
          <p:cNvSpPr/>
          <p:nvPr/>
        </p:nvSpPr>
        <p:spPr>
          <a:xfrm>
            <a:off x="3656013" y="3435350"/>
            <a:ext cx="3240087" cy="1800225"/>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endParaRPr lang="en-US" altLang="en-US" sz="1800" smtClean="0">
              <a:solidFill>
                <a:srgbClr val="FFFFFF"/>
              </a:solidFill>
              <a:cs typeface="Arial" panose="020B0604020202020204" pitchFamily="34" charset="0"/>
            </a:endParaRPr>
          </a:p>
        </p:txBody>
      </p:sp>
      <p:sp>
        <p:nvSpPr>
          <p:cNvPr id="12" name="Rounded Rectangle 11"/>
          <p:cNvSpPr/>
          <p:nvPr/>
        </p:nvSpPr>
        <p:spPr>
          <a:xfrm>
            <a:off x="3349625" y="3779838"/>
            <a:ext cx="3240088" cy="1800225"/>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endParaRPr lang="en-US" altLang="en-US" sz="1800" smtClean="0">
              <a:solidFill>
                <a:srgbClr val="FFFFFF"/>
              </a:solidFill>
              <a:cs typeface="Arial" panose="020B0604020202020204" pitchFamily="34" charset="0"/>
            </a:endParaRPr>
          </a:p>
        </p:txBody>
      </p:sp>
      <p:sp>
        <p:nvSpPr>
          <p:cNvPr id="115717" name="Rectangle 2"/>
          <p:cNvSpPr>
            <a:spLocks noGrp="1" noChangeArrowheads="1"/>
          </p:cNvSpPr>
          <p:nvPr>
            <p:ph type="title"/>
          </p:nvPr>
        </p:nvSpPr>
        <p:spPr/>
        <p:txBody>
          <a:bodyPr/>
          <a:lstStyle/>
          <a:p>
            <a:r>
              <a:rPr lang="en-US" altLang="en-US" sz="2800" b="1" smtClean="0"/>
              <a:t>ITU-T SG17 (cnt’d)</a:t>
            </a:r>
            <a:br>
              <a:rPr lang="en-US" altLang="en-US" sz="2800" b="1" smtClean="0"/>
            </a:br>
            <a:r>
              <a:rPr lang="en-US" altLang="en-US" sz="2800" b="1" smtClean="0"/>
              <a:t>Security Recommendations</a:t>
            </a:r>
          </a:p>
        </p:txBody>
      </p:sp>
      <p:sp>
        <p:nvSpPr>
          <p:cNvPr id="115718"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9BA4B9B-DE0E-474C-9552-3AA6584CDB10}" type="slidenum">
              <a:rPr lang="en-US" altLang="en-US" sz="1200" smtClean="0">
                <a:solidFill>
                  <a:srgbClr val="898989"/>
                </a:solidFill>
              </a:rPr>
              <a:pPr>
                <a:spcBef>
                  <a:spcPct val="0"/>
                </a:spcBef>
                <a:buFontTx/>
                <a:buNone/>
              </a:pPr>
              <a:t>92</a:t>
            </a:fld>
            <a:r>
              <a:rPr lang="en-US" altLang="en-US" sz="1200" dirty="0" smtClean="0">
                <a:solidFill>
                  <a:srgbClr val="898989"/>
                </a:solidFill>
              </a:rPr>
              <a:t>/94</a:t>
            </a:r>
            <a:endParaRPr lang="en-US" altLang="en-US" sz="1200" dirty="0" smtClean="0">
              <a:solidFill>
                <a:srgbClr val="898989"/>
              </a:solidFill>
            </a:endParaRPr>
          </a:p>
        </p:txBody>
      </p:sp>
      <p:sp>
        <p:nvSpPr>
          <p:cNvPr id="4" name="Rectangle 3"/>
          <p:cNvSpPr/>
          <p:nvPr/>
        </p:nvSpPr>
        <p:spPr>
          <a:xfrm>
            <a:off x="1789113" y="6126163"/>
            <a:ext cx="5583237" cy="369887"/>
          </a:xfrm>
          <a:prstGeom prst="rect">
            <a:avLst/>
          </a:prstGeom>
        </p:spPr>
        <p:txBody>
          <a:bodyPr wrap="none">
            <a:spAutoFit/>
          </a:bodyPr>
          <a:lstStyle/>
          <a:p>
            <a:pPr algn="ctr" eaLnBrk="1" hangingPunct="1">
              <a:defRPr/>
            </a:pPr>
            <a:r>
              <a:rPr lang="en-GB" b="1" dirty="0">
                <a:latin typeface="+mn-lt"/>
                <a:cs typeface="Arial" charset="0"/>
              </a:rPr>
              <a:t>Rec. ITU-T X.1255 - </a:t>
            </a:r>
            <a:r>
              <a:rPr lang="en-US" b="1" dirty="0">
                <a:latin typeface="+mn-lt"/>
                <a:cs typeface="Arial" charset="0"/>
              </a:rPr>
              <a:t>Illustrative example of a digital entity</a:t>
            </a:r>
          </a:p>
        </p:txBody>
      </p:sp>
      <p:sp>
        <p:nvSpPr>
          <p:cNvPr id="2" name="Rounded Rectangle 1"/>
          <p:cNvSpPr/>
          <p:nvPr/>
        </p:nvSpPr>
        <p:spPr>
          <a:xfrm>
            <a:off x="3105150" y="4067175"/>
            <a:ext cx="3240088" cy="18002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endParaRPr lang="en-US" altLang="en-US" sz="1800" smtClean="0">
              <a:solidFill>
                <a:srgbClr val="FFFFFF"/>
              </a:solidFill>
              <a:cs typeface="Arial" panose="020B0604020202020204" pitchFamily="34" charset="0"/>
            </a:endParaRPr>
          </a:p>
        </p:txBody>
      </p:sp>
      <p:sp>
        <p:nvSpPr>
          <p:cNvPr id="3" name="Rectangle 2"/>
          <p:cNvSpPr/>
          <p:nvPr/>
        </p:nvSpPr>
        <p:spPr>
          <a:xfrm>
            <a:off x="3465513" y="4427538"/>
            <a:ext cx="2663825" cy="431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chemeClr val="tx1"/>
                </a:solidFill>
              </a:rPr>
              <a:t>Intrinsic attributes </a:t>
            </a:r>
          </a:p>
        </p:txBody>
      </p:sp>
      <p:sp>
        <p:nvSpPr>
          <p:cNvPr id="9" name="Rectangle 8"/>
          <p:cNvSpPr/>
          <p:nvPr/>
        </p:nvSpPr>
        <p:spPr>
          <a:xfrm>
            <a:off x="3465513" y="4967288"/>
            <a:ext cx="2663825" cy="4143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chemeClr val="tx1"/>
                </a:solidFill>
              </a:rPr>
              <a:t>User-defined attributes </a:t>
            </a:r>
          </a:p>
        </p:txBody>
      </p:sp>
      <p:sp>
        <p:nvSpPr>
          <p:cNvPr id="10" name="Rectangle 9"/>
          <p:cNvSpPr/>
          <p:nvPr/>
        </p:nvSpPr>
        <p:spPr>
          <a:xfrm>
            <a:off x="3465513" y="5435600"/>
            <a:ext cx="2663825" cy="2889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chemeClr val="tx1"/>
                </a:solidFill>
              </a:rPr>
              <a:t>DATA</a:t>
            </a:r>
          </a:p>
        </p:txBody>
      </p:sp>
      <p:sp>
        <p:nvSpPr>
          <p:cNvPr id="11" name="Rectangle 10"/>
          <p:cNvSpPr/>
          <p:nvPr/>
        </p:nvSpPr>
        <p:spPr>
          <a:xfrm>
            <a:off x="4181475" y="4059238"/>
            <a:ext cx="1087438" cy="368300"/>
          </a:xfrm>
          <a:prstGeom prst="rect">
            <a:avLst/>
          </a:prstGeom>
        </p:spPr>
        <p:txBody>
          <a:bodyPr wrap="none">
            <a:spAutoFit/>
          </a:bodyPr>
          <a:lstStyle/>
          <a:p>
            <a:pPr algn="ctr" eaLnBrk="1" hangingPunct="1">
              <a:defRPr/>
            </a:pPr>
            <a:r>
              <a:rPr lang="en-US" b="1" dirty="0">
                <a:latin typeface="+mn-lt"/>
                <a:cs typeface="Arial" charset="0"/>
              </a:rPr>
              <a:t>ELEMENT</a:t>
            </a:r>
          </a:p>
        </p:txBody>
      </p:sp>
      <p:sp>
        <p:nvSpPr>
          <p:cNvPr id="14" name="Rectangle 13"/>
          <p:cNvSpPr/>
          <p:nvPr/>
        </p:nvSpPr>
        <p:spPr>
          <a:xfrm>
            <a:off x="4581525" y="3698875"/>
            <a:ext cx="1085850" cy="368300"/>
          </a:xfrm>
          <a:prstGeom prst="rect">
            <a:avLst/>
          </a:prstGeom>
        </p:spPr>
        <p:txBody>
          <a:bodyPr wrap="none">
            <a:spAutoFit/>
          </a:bodyPr>
          <a:lstStyle/>
          <a:p>
            <a:pPr algn="ctr" eaLnBrk="1" hangingPunct="1">
              <a:defRPr/>
            </a:pPr>
            <a:r>
              <a:rPr lang="en-US" b="1" dirty="0">
                <a:latin typeface="+mn-lt"/>
                <a:cs typeface="Arial" charset="0"/>
              </a:rPr>
              <a:t>ELEMENT</a:t>
            </a:r>
          </a:p>
        </p:txBody>
      </p:sp>
      <p:sp>
        <p:nvSpPr>
          <p:cNvPr id="15" name="Rectangle 14"/>
          <p:cNvSpPr/>
          <p:nvPr/>
        </p:nvSpPr>
        <p:spPr>
          <a:xfrm>
            <a:off x="4878388" y="3409950"/>
            <a:ext cx="1085850" cy="369888"/>
          </a:xfrm>
          <a:prstGeom prst="rect">
            <a:avLst/>
          </a:prstGeom>
        </p:spPr>
        <p:txBody>
          <a:bodyPr wrap="none">
            <a:spAutoFit/>
          </a:bodyPr>
          <a:lstStyle/>
          <a:p>
            <a:pPr algn="ctr" eaLnBrk="1" hangingPunct="1">
              <a:defRPr/>
            </a:pPr>
            <a:r>
              <a:rPr lang="en-US" b="1" dirty="0">
                <a:latin typeface="+mn-lt"/>
                <a:cs typeface="Arial" charset="0"/>
              </a:rPr>
              <a:t>ELEMENT</a:t>
            </a:r>
          </a:p>
        </p:txBody>
      </p:sp>
      <p:sp>
        <p:nvSpPr>
          <p:cNvPr id="16" name="Rectangle 15"/>
          <p:cNvSpPr/>
          <p:nvPr/>
        </p:nvSpPr>
        <p:spPr>
          <a:xfrm>
            <a:off x="3095625" y="1409700"/>
            <a:ext cx="2439988" cy="29051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chemeClr val="tx1"/>
                </a:solidFill>
              </a:rPr>
              <a:t>ID</a:t>
            </a:r>
          </a:p>
        </p:txBody>
      </p:sp>
      <p:sp>
        <p:nvSpPr>
          <p:cNvPr id="17" name="Rectangle 16"/>
          <p:cNvSpPr/>
          <p:nvPr/>
        </p:nvSpPr>
        <p:spPr>
          <a:xfrm>
            <a:off x="5535613" y="1409700"/>
            <a:ext cx="1655762" cy="2889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chemeClr val="tx1"/>
                </a:solidFill>
              </a:rPr>
              <a:t>84321/ab5</a:t>
            </a:r>
          </a:p>
        </p:txBody>
      </p:sp>
      <p:sp>
        <p:nvSpPr>
          <p:cNvPr id="18" name="Rectangle 17"/>
          <p:cNvSpPr/>
          <p:nvPr/>
        </p:nvSpPr>
        <p:spPr>
          <a:xfrm>
            <a:off x="3095625" y="1711325"/>
            <a:ext cx="2439988" cy="2889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chemeClr val="tx1"/>
                </a:solidFill>
              </a:rPr>
              <a:t>DATE MODIFIED</a:t>
            </a:r>
          </a:p>
        </p:txBody>
      </p:sp>
      <p:sp>
        <p:nvSpPr>
          <p:cNvPr id="19" name="Rectangle 18"/>
          <p:cNvSpPr/>
          <p:nvPr/>
        </p:nvSpPr>
        <p:spPr>
          <a:xfrm>
            <a:off x="5535613" y="1709738"/>
            <a:ext cx="1655762" cy="2873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chemeClr val="tx1"/>
                </a:solidFill>
              </a:rPr>
              <a:t>04/11/2007</a:t>
            </a:r>
          </a:p>
        </p:txBody>
      </p:sp>
      <p:sp>
        <p:nvSpPr>
          <p:cNvPr id="20" name="Rectangle 19"/>
          <p:cNvSpPr/>
          <p:nvPr/>
        </p:nvSpPr>
        <p:spPr>
          <a:xfrm>
            <a:off x="3095625" y="2000250"/>
            <a:ext cx="2439988" cy="2873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chemeClr val="tx1"/>
                </a:solidFill>
              </a:rPr>
              <a:t>DATE CREATED</a:t>
            </a:r>
          </a:p>
        </p:txBody>
      </p:sp>
      <p:sp>
        <p:nvSpPr>
          <p:cNvPr id="21" name="Rectangle 20"/>
          <p:cNvSpPr/>
          <p:nvPr/>
        </p:nvSpPr>
        <p:spPr>
          <a:xfrm>
            <a:off x="5535613" y="1997075"/>
            <a:ext cx="1655762" cy="2889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chemeClr val="tx1"/>
                </a:solidFill>
              </a:rPr>
              <a:t>04/11/2007</a:t>
            </a:r>
          </a:p>
        </p:txBody>
      </p:sp>
      <p:sp>
        <p:nvSpPr>
          <p:cNvPr id="22" name="Rectangle 21"/>
          <p:cNvSpPr/>
          <p:nvPr/>
        </p:nvSpPr>
        <p:spPr>
          <a:xfrm>
            <a:off x="3095625" y="2417763"/>
            <a:ext cx="2439988" cy="2905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chemeClr val="tx1"/>
                </a:solidFill>
              </a:rPr>
              <a:t>PERMISSION SCHEME A</a:t>
            </a:r>
          </a:p>
        </p:txBody>
      </p:sp>
      <p:sp>
        <p:nvSpPr>
          <p:cNvPr id="23" name="Rectangle 22"/>
          <p:cNvSpPr/>
          <p:nvPr/>
        </p:nvSpPr>
        <p:spPr>
          <a:xfrm>
            <a:off x="5535613" y="2417763"/>
            <a:ext cx="1655762" cy="2889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chemeClr val="tx1"/>
                </a:solidFill>
              </a:rPr>
              <a:t>84321/ab5</a:t>
            </a:r>
          </a:p>
        </p:txBody>
      </p:sp>
      <p:sp>
        <p:nvSpPr>
          <p:cNvPr id="24" name="Rectangle 23"/>
          <p:cNvSpPr/>
          <p:nvPr/>
        </p:nvSpPr>
        <p:spPr>
          <a:xfrm>
            <a:off x="3095625" y="2719388"/>
            <a:ext cx="2439988" cy="2857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chemeClr val="tx1"/>
                </a:solidFill>
              </a:rPr>
              <a:t>OBJECT TYPE</a:t>
            </a:r>
          </a:p>
        </p:txBody>
      </p:sp>
      <p:sp>
        <p:nvSpPr>
          <p:cNvPr id="25" name="Rectangle 24"/>
          <p:cNvSpPr/>
          <p:nvPr/>
        </p:nvSpPr>
        <p:spPr>
          <a:xfrm>
            <a:off x="5535613" y="2717800"/>
            <a:ext cx="1655762" cy="2873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chemeClr val="tx1"/>
                </a:solidFill>
              </a:rPr>
              <a:t>89754/123</a:t>
            </a:r>
          </a:p>
        </p:txBody>
      </p:sp>
      <p:sp>
        <p:nvSpPr>
          <p:cNvPr id="26" name="Rectangle 25"/>
          <p:cNvSpPr/>
          <p:nvPr/>
        </p:nvSpPr>
        <p:spPr>
          <a:xfrm>
            <a:off x="3095625" y="3008313"/>
            <a:ext cx="2439988" cy="2873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n-US" altLang="en-US" sz="1800" smtClean="0">
                <a:cs typeface="Arial" panose="020B0604020202020204" pitchFamily="34" charset="0"/>
              </a:rPr>
              <a:t>More…</a:t>
            </a:r>
          </a:p>
        </p:txBody>
      </p:sp>
      <p:sp>
        <p:nvSpPr>
          <p:cNvPr id="27" name="Rectangle 26"/>
          <p:cNvSpPr/>
          <p:nvPr/>
        </p:nvSpPr>
        <p:spPr>
          <a:xfrm>
            <a:off x="5535613" y="3005138"/>
            <a:ext cx="1655762" cy="2873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endParaRPr lang="en-US" altLang="en-US" sz="1800" smtClean="0">
              <a:cs typeface="Arial" panose="020B0604020202020204" pitchFamily="34" charset="0"/>
            </a:endParaRPr>
          </a:p>
        </p:txBody>
      </p:sp>
      <p:sp>
        <p:nvSpPr>
          <p:cNvPr id="5" name="Left Brace 4"/>
          <p:cNvSpPr/>
          <p:nvPr/>
        </p:nvSpPr>
        <p:spPr>
          <a:xfrm>
            <a:off x="2411413" y="1409700"/>
            <a:ext cx="192087" cy="8763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endParaRPr lang="en-US" altLang="en-US" sz="1800" smtClean="0">
              <a:cs typeface="Arial" panose="020B0604020202020204" pitchFamily="34" charset="0"/>
            </a:endParaRPr>
          </a:p>
        </p:txBody>
      </p:sp>
      <p:sp>
        <p:nvSpPr>
          <p:cNvPr id="115740" name="Rectangle 27"/>
          <p:cNvSpPr>
            <a:spLocks noChangeArrowheads="1"/>
          </p:cNvSpPr>
          <p:nvPr/>
        </p:nvSpPr>
        <p:spPr bwMode="auto">
          <a:xfrm>
            <a:off x="1189038" y="1624013"/>
            <a:ext cx="11969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a:latin typeface="Arial" panose="020B0604020202020204" pitchFamily="34" charset="0"/>
              </a:rPr>
              <a:t>Intrinsic</a:t>
            </a:r>
            <a:br>
              <a:rPr lang="en-US" altLang="en-US" sz="1800">
                <a:latin typeface="Arial" panose="020B0604020202020204" pitchFamily="34" charset="0"/>
              </a:rPr>
            </a:br>
            <a:r>
              <a:rPr lang="en-US" altLang="en-US" sz="1800">
                <a:latin typeface="Arial" panose="020B0604020202020204" pitchFamily="34" charset="0"/>
              </a:rPr>
              <a:t>attributes </a:t>
            </a:r>
          </a:p>
        </p:txBody>
      </p:sp>
      <p:sp>
        <p:nvSpPr>
          <p:cNvPr id="29" name="Left Brace 28"/>
          <p:cNvSpPr/>
          <p:nvPr/>
        </p:nvSpPr>
        <p:spPr>
          <a:xfrm>
            <a:off x="2389188" y="2463800"/>
            <a:ext cx="190500" cy="874713"/>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endParaRPr lang="en-US" altLang="en-US" sz="1800" smtClean="0">
              <a:cs typeface="Arial" panose="020B0604020202020204" pitchFamily="34" charset="0"/>
            </a:endParaRPr>
          </a:p>
        </p:txBody>
      </p:sp>
      <p:sp>
        <p:nvSpPr>
          <p:cNvPr id="115742" name="Rectangle 29"/>
          <p:cNvSpPr>
            <a:spLocks noChangeArrowheads="1"/>
          </p:cNvSpPr>
          <p:nvPr/>
        </p:nvSpPr>
        <p:spPr bwMode="auto">
          <a:xfrm>
            <a:off x="841375" y="2668588"/>
            <a:ext cx="15049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a:latin typeface="Arial" panose="020B0604020202020204" pitchFamily="34" charset="0"/>
              </a:rPr>
              <a:t>User-defined</a:t>
            </a:r>
            <a:br>
              <a:rPr lang="en-US" altLang="en-US" sz="1800">
                <a:latin typeface="Arial" panose="020B0604020202020204" pitchFamily="34" charset="0"/>
              </a:rPr>
            </a:br>
            <a:r>
              <a:rPr lang="en-US" altLang="en-US" sz="1800">
                <a:latin typeface="Arial" panose="020B0604020202020204" pitchFamily="34" charset="0"/>
              </a:rPr>
              <a:t>attributes </a:t>
            </a:r>
          </a:p>
        </p:txBody>
      </p:sp>
      <p:sp>
        <p:nvSpPr>
          <p:cNvPr id="32" name="Rectangle 31"/>
          <p:cNvSpPr/>
          <p:nvPr/>
        </p:nvSpPr>
        <p:spPr>
          <a:xfrm>
            <a:off x="3538538" y="992188"/>
            <a:ext cx="1658937" cy="368300"/>
          </a:xfrm>
          <a:prstGeom prst="rect">
            <a:avLst/>
          </a:prstGeom>
        </p:spPr>
        <p:txBody>
          <a:bodyPr wrap="none">
            <a:spAutoFit/>
          </a:bodyPr>
          <a:lstStyle/>
          <a:p>
            <a:pPr algn="ctr" eaLnBrk="1" hangingPunct="1">
              <a:defRPr/>
            </a:pPr>
            <a:r>
              <a:rPr lang="en-US" b="1" dirty="0">
                <a:latin typeface="+mn-lt"/>
                <a:cs typeface="Arial" charset="0"/>
              </a:rPr>
              <a:t>DIGITAL ENTITY</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r>
              <a:rPr lang="en-US" altLang="en-US" sz="2800" b="1" smtClean="0"/>
              <a:t>ITU-T SG17 (cnt’d)</a:t>
            </a:r>
            <a:br>
              <a:rPr lang="en-US" altLang="en-US" sz="2800" b="1" smtClean="0"/>
            </a:br>
            <a:r>
              <a:rPr lang="en-US" altLang="en-US" sz="2800" b="1" smtClean="0"/>
              <a:t>Security Recommendations</a:t>
            </a:r>
          </a:p>
        </p:txBody>
      </p:sp>
      <p:sp>
        <p:nvSpPr>
          <p:cNvPr id="116739" name="Slide Number Placeholder 1"/>
          <p:cNvSpPr>
            <a:spLocks noGrp="1"/>
          </p:cNvSpPr>
          <p:nvPr>
            <p:ph type="sldNum" sz="quarter" idx="4294967295"/>
          </p:nvPr>
        </p:nvSpPr>
        <p:spPr bwMode="auto">
          <a:xfrm>
            <a:off x="6875463" y="63817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4266CA6-A9FD-4E2C-A12C-2A137CFC9369}" type="slidenum">
              <a:rPr lang="en-US" altLang="en-US" sz="1200" smtClean="0">
                <a:solidFill>
                  <a:srgbClr val="898989"/>
                </a:solidFill>
              </a:rPr>
              <a:pPr>
                <a:spcBef>
                  <a:spcPct val="0"/>
                </a:spcBef>
                <a:buFontTx/>
                <a:buNone/>
              </a:pPr>
              <a:t>93</a:t>
            </a:fld>
            <a:r>
              <a:rPr lang="en-US" altLang="en-US" sz="1200" dirty="0" smtClean="0">
                <a:solidFill>
                  <a:srgbClr val="898989"/>
                </a:solidFill>
              </a:rPr>
              <a:t>/94</a:t>
            </a:r>
            <a:endParaRPr lang="en-US" altLang="en-US" sz="1200" dirty="0" smtClean="0">
              <a:solidFill>
                <a:srgbClr val="898989"/>
              </a:solidFill>
            </a:endParaRPr>
          </a:p>
        </p:txBody>
      </p:sp>
      <p:sp>
        <p:nvSpPr>
          <p:cNvPr id="116740" name="Rectangle 3"/>
          <p:cNvSpPr>
            <a:spLocks noChangeArrowheads="1"/>
          </p:cNvSpPr>
          <p:nvPr/>
        </p:nvSpPr>
        <p:spPr bwMode="auto">
          <a:xfrm>
            <a:off x="1543050" y="6126163"/>
            <a:ext cx="60753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800" b="1"/>
              <a:t>Rec. ITU-T X.1255 - Authentication involving trust frameworks</a:t>
            </a:r>
            <a:endParaRPr lang="en-US" altLang="en-US" sz="1800" b="1"/>
          </a:p>
        </p:txBody>
      </p:sp>
      <p:pic>
        <p:nvPicPr>
          <p:cNvPr id="11674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1196975"/>
            <a:ext cx="7385050" cy="492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r>
              <a:rPr lang="en-US" altLang="en-US" sz="2800" b="1" smtClean="0"/>
              <a:t>ITU-T SG17 (cnt’d)</a:t>
            </a:r>
            <a:br>
              <a:rPr lang="en-US" altLang="en-US" sz="2800" b="1" smtClean="0"/>
            </a:br>
            <a:r>
              <a:rPr lang="en-US" altLang="en-US" sz="2800" b="1" smtClean="0"/>
              <a:t>Security Recommendations</a:t>
            </a:r>
          </a:p>
        </p:txBody>
      </p:sp>
      <p:sp>
        <p:nvSpPr>
          <p:cNvPr id="117763" name="Slide Number Placeholder 1"/>
          <p:cNvSpPr>
            <a:spLocks noGrp="1"/>
          </p:cNvSpPr>
          <p:nvPr>
            <p:ph type="sldNum" sz="quarter" idx="4294967295"/>
          </p:nvPr>
        </p:nvSpPr>
        <p:spPr bwMode="auto">
          <a:xfrm>
            <a:off x="6943725" y="645953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FE88DB6-1822-4385-80DB-167BAB6FCB73}" type="slidenum">
              <a:rPr lang="en-US" altLang="en-US" sz="1200" smtClean="0">
                <a:solidFill>
                  <a:srgbClr val="898989"/>
                </a:solidFill>
              </a:rPr>
              <a:pPr>
                <a:spcBef>
                  <a:spcPct val="0"/>
                </a:spcBef>
                <a:buFontTx/>
                <a:buNone/>
              </a:pPr>
              <a:t>94</a:t>
            </a:fld>
            <a:r>
              <a:rPr lang="en-US" altLang="en-US" sz="1200" smtClean="0">
                <a:solidFill>
                  <a:srgbClr val="898989"/>
                </a:solidFill>
              </a:rPr>
              <a:t>/94</a:t>
            </a:r>
            <a:endParaRPr lang="en-US" altLang="en-US" sz="1200" smtClean="0">
              <a:solidFill>
                <a:srgbClr val="898989"/>
              </a:solidFill>
            </a:endParaRPr>
          </a:p>
        </p:txBody>
      </p:sp>
      <p:sp>
        <p:nvSpPr>
          <p:cNvPr id="4" name="Rectangle 3"/>
          <p:cNvSpPr/>
          <p:nvPr/>
        </p:nvSpPr>
        <p:spPr>
          <a:xfrm>
            <a:off x="1482725" y="6389688"/>
            <a:ext cx="6075363" cy="368300"/>
          </a:xfrm>
          <a:prstGeom prst="rect">
            <a:avLst/>
          </a:prstGeom>
        </p:spPr>
        <p:txBody>
          <a:bodyPr wrap="none">
            <a:spAutoFit/>
          </a:bodyPr>
          <a:lstStyle/>
          <a:p>
            <a:pPr algn="ctr" eaLnBrk="1" hangingPunct="1">
              <a:defRPr/>
            </a:pPr>
            <a:r>
              <a:rPr lang="en-GB" b="1" dirty="0">
                <a:latin typeface="+mn-lt"/>
                <a:cs typeface="Arial" charset="0"/>
              </a:rPr>
              <a:t>Rec. ITU-T X.1601 - </a:t>
            </a:r>
            <a:r>
              <a:rPr lang="en-US" b="1" dirty="0">
                <a:latin typeface="+mn-lt"/>
                <a:cs typeface="Arial" charset="0"/>
              </a:rPr>
              <a:t>Security framework for cloud computing</a:t>
            </a:r>
          </a:p>
        </p:txBody>
      </p:sp>
      <p:sp>
        <p:nvSpPr>
          <p:cNvPr id="8" name="Cloud 7"/>
          <p:cNvSpPr/>
          <p:nvPr/>
        </p:nvSpPr>
        <p:spPr>
          <a:xfrm>
            <a:off x="92075" y="1984375"/>
            <a:ext cx="8856663" cy="4391025"/>
          </a:xfrm>
          <a:prstGeom prst="cloud">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17766" name="Rectangle 8"/>
          <p:cNvSpPr>
            <a:spLocks noChangeArrowheads="1"/>
          </p:cNvSpPr>
          <p:nvPr/>
        </p:nvSpPr>
        <p:spPr bwMode="auto">
          <a:xfrm>
            <a:off x="250825" y="3746500"/>
            <a:ext cx="1052513" cy="6477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36000" rIns="3600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800" b="1">
                <a:solidFill>
                  <a:srgbClr val="000000"/>
                </a:solidFill>
              </a:rPr>
              <a:t>Security</a:t>
            </a:r>
            <a:br>
              <a:rPr lang="en-GB" altLang="en-US" sz="1800" b="1">
                <a:solidFill>
                  <a:srgbClr val="000000"/>
                </a:solidFill>
              </a:rPr>
            </a:br>
            <a:r>
              <a:rPr lang="en-GB" altLang="en-US" sz="1800" b="1">
                <a:solidFill>
                  <a:srgbClr val="000000"/>
                </a:solidFill>
              </a:rPr>
              <a:t>threats</a:t>
            </a:r>
            <a:endParaRPr lang="en-US" altLang="en-US" sz="1800" b="1">
              <a:solidFill>
                <a:srgbClr val="000000"/>
              </a:solidFill>
            </a:endParaRPr>
          </a:p>
        </p:txBody>
      </p:sp>
      <p:sp>
        <p:nvSpPr>
          <p:cNvPr id="117767" name="Rectangle 9"/>
          <p:cNvSpPr>
            <a:spLocks noChangeArrowheads="1"/>
          </p:cNvSpPr>
          <p:nvPr/>
        </p:nvSpPr>
        <p:spPr bwMode="auto">
          <a:xfrm>
            <a:off x="7245350" y="3700463"/>
            <a:ext cx="1558925" cy="6461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36000" rIns="3600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800" b="1">
                <a:solidFill>
                  <a:srgbClr val="000000"/>
                </a:solidFill>
              </a:rPr>
              <a:t>Security</a:t>
            </a:r>
            <a:br>
              <a:rPr lang="en-GB" altLang="en-US" sz="1800" b="1">
                <a:solidFill>
                  <a:srgbClr val="000000"/>
                </a:solidFill>
              </a:rPr>
            </a:br>
            <a:r>
              <a:rPr lang="en-GB" altLang="en-US" sz="1800" b="1">
                <a:solidFill>
                  <a:srgbClr val="000000"/>
                </a:solidFill>
              </a:rPr>
              <a:t>challenges</a:t>
            </a:r>
            <a:endParaRPr lang="en-US" altLang="en-US" sz="1800" b="1">
              <a:solidFill>
                <a:srgbClr val="000000"/>
              </a:solidFill>
            </a:endParaRPr>
          </a:p>
        </p:txBody>
      </p:sp>
      <p:sp>
        <p:nvSpPr>
          <p:cNvPr id="117768" name="Rectangle 10"/>
          <p:cNvSpPr>
            <a:spLocks/>
          </p:cNvSpPr>
          <p:nvPr/>
        </p:nvSpPr>
        <p:spPr bwMode="auto">
          <a:xfrm>
            <a:off x="1289050" y="2574925"/>
            <a:ext cx="5956300" cy="326072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2000" b="1">
                <a:solidFill>
                  <a:srgbClr val="000000"/>
                </a:solidFill>
              </a:rPr>
              <a:t>Security capabilities</a:t>
            </a:r>
            <a:endParaRPr lang="en-US" altLang="en-US" sz="2000" b="1">
              <a:solidFill>
                <a:srgbClr val="000000"/>
              </a:solidFill>
            </a:endParaRPr>
          </a:p>
        </p:txBody>
      </p:sp>
      <p:sp>
        <p:nvSpPr>
          <p:cNvPr id="117769" name="Rectangle 11"/>
          <p:cNvSpPr>
            <a:spLocks noChangeArrowheads="1"/>
          </p:cNvSpPr>
          <p:nvPr/>
        </p:nvSpPr>
        <p:spPr bwMode="auto">
          <a:xfrm>
            <a:off x="5816600" y="3529013"/>
            <a:ext cx="14001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600">
                <a:solidFill>
                  <a:srgbClr val="000000"/>
                </a:solidFill>
              </a:rPr>
              <a:t>Trust model</a:t>
            </a:r>
            <a:endParaRPr lang="en-US" altLang="en-US" sz="1600">
              <a:solidFill>
                <a:srgbClr val="000000"/>
              </a:solidFill>
            </a:endParaRPr>
          </a:p>
        </p:txBody>
      </p:sp>
      <p:sp>
        <p:nvSpPr>
          <p:cNvPr id="13" name="Rectangle 12"/>
          <p:cNvSpPr/>
          <p:nvPr/>
        </p:nvSpPr>
        <p:spPr>
          <a:xfrm>
            <a:off x="1227138" y="2870200"/>
            <a:ext cx="5497512" cy="584200"/>
          </a:xfrm>
          <a:prstGeom prst="rect">
            <a:avLst/>
          </a:prstGeom>
        </p:spPr>
        <p:txBody>
          <a:bodyPr wrap="none">
            <a:spAutoFit/>
          </a:bodyPr>
          <a:lstStyle/>
          <a:p>
            <a:pPr algn="ctr" eaLnBrk="1" hangingPunct="1">
              <a:defRPr/>
            </a:pPr>
            <a:r>
              <a:rPr lang="en-US" sz="1600" dirty="0">
                <a:solidFill>
                  <a:srgbClr val="000000"/>
                </a:solidFill>
                <a:latin typeface="+mn-lt"/>
                <a:cs typeface="Arial" charset="0"/>
              </a:rPr>
              <a:t>Identity and access management (IAM),</a:t>
            </a:r>
            <a:br>
              <a:rPr lang="en-US" sz="1600" dirty="0">
                <a:solidFill>
                  <a:srgbClr val="000000"/>
                </a:solidFill>
                <a:latin typeface="+mn-lt"/>
                <a:cs typeface="Arial" charset="0"/>
              </a:rPr>
            </a:br>
            <a:r>
              <a:rPr lang="en-US" sz="1600" dirty="0">
                <a:solidFill>
                  <a:srgbClr val="000000"/>
                </a:solidFill>
                <a:latin typeface="+mn-lt"/>
                <a:cs typeface="Arial" charset="0"/>
              </a:rPr>
              <a:t>authentication, authorization, and transaction audit</a:t>
            </a:r>
          </a:p>
        </p:txBody>
      </p:sp>
      <p:sp>
        <p:nvSpPr>
          <p:cNvPr id="117771" name="Rectangle 13"/>
          <p:cNvSpPr>
            <a:spLocks noChangeArrowheads="1"/>
          </p:cNvSpPr>
          <p:nvPr/>
        </p:nvSpPr>
        <p:spPr bwMode="auto">
          <a:xfrm>
            <a:off x="1227138" y="3476625"/>
            <a:ext cx="18923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600">
                <a:solidFill>
                  <a:srgbClr val="000000"/>
                </a:solidFill>
              </a:rPr>
              <a:t>Physical security</a:t>
            </a:r>
            <a:endParaRPr lang="en-US" altLang="en-US" sz="1600">
              <a:solidFill>
                <a:srgbClr val="000000"/>
              </a:solidFill>
            </a:endParaRPr>
          </a:p>
        </p:txBody>
      </p:sp>
      <p:sp>
        <p:nvSpPr>
          <p:cNvPr id="117772" name="Rectangle 14"/>
          <p:cNvSpPr>
            <a:spLocks noChangeArrowheads="1"/>
          </p:cNvSpPr>
          <p:nvPr/>
        </p:nvSpPr>
        <p:spPr bwMode="auto">
          <a:xfrm>
            <a:off x="3636963" y="3517900"/>
            <a:ext cx="19986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600">
                <a:solidFill>
                  <a:srgbClr val="000000"/>
                </a:solidFill>
              </a:rPr>
              <a:t>Interface security</a:t>
            </a:r>
            <a:endParaRPr lang="en-US" altLang="en-US" sz="1600">
              <a:solidFill>
                <a:srgbClr val="000000"/>
              </a:solidFill>
            </a:endParaRPr>
          </a:p>
        </p:txBody>
      </p:sp>
      <p:sp>
        <p:nvSpPr>
          <p:cNvPr id="117773" name="Rectangle 15"/>
          <p:cNvSpPr>
            <a:spLocks noChangeArrowheads="1"/>
          </p:cNvSpPr>
          <p:nvPr/>
        </p:nvSpPr>
        <p:spPr bwMode="auto">
          <a:xfrm>
            <a:off x="1276350" y="4179888"/>
            <a:ext cx="35956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600">
                <a:solidFill>
                  <a:srgbClr val="000000"/>
                </a:solidFill>
              </a:rPr>
              <a:t>Computing virtualization security</a:t>
            </a:r>
            <a:endParaRPr lang="en-US" altLang="en-US" sz="1600">
              <a:solidFill>
                <a:srgbClr val="000000"/>
              </a:solidFill>
            </a:endParaRPr>
          </a:p>
        </p:txBody>
      </p:sp>
      <p:sp>
        <p:nvSpPr>
          <p:cNvPr id="117774" name="Rectangle 16"/>
          <p:cNvSpPr>
            <a:spLocks noChangeArrowheads="1"/>
          </p:cNvSpPr>
          <p:nvPr/>
        </p:nvSpPr>
        <p:spPr bwMode="auto">
          <a:xfrm>
            <a:off x="3094038" y="4530725"/>
            <a:ext cx="19272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600">
                <a:solidFill>
                  <a:srgbClr val="000000"/>
                </a:solidFill>
              </a:rPr>
              <a:t>Network security</a:t>
            </a:r>
            <a:endParaRPr lang="en-US" altLang="en-US" sz="1600">
              <a:solidFill>
                <a:srgbClr val="000000"/>
              </a:solidFill>
            </a:endParaRPr>
          </a:p>
        </p:txBody>
      </p:sp>
      <p:sp>
        <p:nvSpPr>
          <p:cNvPr id="18" name="Rectangle 17"/>
          <p:cNvSpPr/>
          <p:nvPr/>
        </p:nvSpPr>
        <p:spPr>
          <a:xfrm>
            <a:off x="4257675" y="4887913"/>
            <a:ext cx="2790825" cy="585787"/>
          </a:xfrm>
          <a:prstGeom prst="rect">
            <a:avLst/>
          </a:prstGeom>
        </p:spPr>
        <p:txBody>
          <a:bodyPr wrap="none">
            <a:spAutoFit/>
          </a:bodyPr>
          <a:lstStyle/>
          <a:p>
            <a:pPr algn="ctr" eaLnBrk="1" hangingPunct="1">
              <a:defRPr/>
            </a:pPr>
            <a:r>
              <a:rPr lang="en-US" sz="1600" dirty="0">
                <a:solidFill>
                  <a:srgbClr val="000000"/>
                </a:solidFill>
                <a:latin typeface="+mn-lt"/>
                <a:cs typeface="Arial" charset="0"/>
              </a:rPr>
              <a:t>Data isolation, protection</a:t>
            </a:r>
            <a:br>
              <a:rPr lang="en-US" sz="1600" dirty="0">
                <a:solidFill>
                  <a:srgbClr val="000000"/>
                </a:solidFill>
                <a:latin typeface="+mn-lt"/>
                <a:cs typeface="Arial" charset="0"/>
              </a:rPr>
            </a:br>
            <a:r>
              <a:rPr lang="en-US" sz="1600" dirty="0">
                <a:solidFill>
                  <a:srgbClr val="000000"/>
                </a:solidFill>
                <a:latin typeface="+mn-lt"/>
                <a:cs typeface="Arial" charset="0"/>
              </a:rPr>
              <a:t>and privacy protection</a:t>
            </a:r>
          </a:p>
        </p:txBody>
      </p:sp>
      <p:sp>
        <p:nvSpPr>
          <p:cNvPr id="19" name="Rectangle 18"/>
          <p:cNvSpPr/>
          <p:nvPr/>
        </p:nvSpPr>
        <p:spPr>
          <a:xfrm>
            <a:off x="4135438" y="5470525"/>
            <a:ext cx="2376487" cy="338138"/>
          </a:xfrm>
          <a:prstGeom prst="rect">
            <a:avLst/>
          </a:prstGeom>
        </p:spPr>
        <p:txBody>
          <a:bodyPr wrap="none">
            <a:spAutoFit/>
          </a:bodyPr>
          <a:lstStyle/>
          <a:p>
            <a:pPr algn="ctr" eaLnBrk="1" hangingPunct="1">
              <a:defRPr/>
            </a:pPr>
            <a:r>
              <a:rPr lang="en-US" sz="1600" dirty="0">
                <a:solidFill>
                  <a:srgbClr val="000000"/>
                </a:solidFill>
                <a:latin typeface="+mn-lt"/>
                <a:cs typeface="Arial" charset="0"/>
              </a:rPr>
              <a:t>Security coordination</a:t>
            </a:r>
          </a:p>
        </p:txBody>
      </p:sp>
      <p:sp>
        <p:nvSpPr>
          <p:cNvPr id="20" name="Rectangle 19"/>
          <p:cNvSpPr/>
          <p:nvPr/>
        </p:nvSpPr>
        <p:spPr>
          <a:xfrm>
            <a:off x="1374775" y="5483225"/>
            <a:ext cx="2259013" cy="339725"/>
          </a:xfrm>
          <a:prstGeom prst="rect">
            <a:avLst/>
          </a:prstGeom>
        </p:spPr>
        <p:txBody>
          <a:bodyPr wrap="none">
            <a:spAutoFit/>
          </a:bodyPr>
          <a:lstStyle/>
          <a:p>
            <a:pPr algn="ctr" eaLnBrk="1" hangingPunct="1">
              <a:defRPr/>
            </a:pPr>
            <a:r>
              <a:rPr lang="en-US" sz="1600" dirty="0">
                <a:solidFill>
                  <a:srgbClr val="000000"/>
                </a:solidFill>
                <a:latin typeface="+mn-lt"/>
                <a:cs typeface="Arial" charset="0"/>
              </a:rPr>
              <a:t>Operational security</a:t>
            </a:r>
          </a:p>
        </p:txBody>
      </p:sp>
      <p:sp>
        <p:nvSpPr>
          <p:cNvPr id="117778" name="Rectangle 20"/>
          <p:cNvSpPr>
            <a:spLocks noChangeArrowheads="1"/>
          </p:cNvSpPr>
          <p:nvPr/>
        </p:nvSpPr>
        <p:spPr bwMode="auto">
          <a:xfrm>
            <a:off x="1195388" y="3865563"/>
            <a:ext cx="24558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600">
                <a:solidFill>
                  <a:srgbClr val="000000"/>
                </a:solidFill>
              </a:rPr>
              <a:t>Incident management</a:t>
            </a:r>
            <a:endParaRPr lang="en-US" altLang="en-US" sz="1600">
              <a:solidFill>
                <a:srgbClr val="000000"/>
              </a:solidFill>
            </a:endParaRPr>
          </a:p>
        </p:txBody>
      </p:sp>
      <p:sp>
        <p:nvSpPr>
          <p:cNvPr id="117779" name="Rectangle 21"/>
          <p:cNvSpPr>
            <a:spLocks noChangeArrowheads="1"/>
          </p:cNvSpPr>
          <p:nvPr/>
        </p:nvSpPr>
        <p:spPr bwMode="auto">
          <a:xfrm>
            <a:off x="1214438" y="4541838"/>
            <a:ext cx="199231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600">
                <a:solidFill>
                  <a:srgbClr val="000000"/>
                </a:solidFill>
              </a:rPr>
              <a:t>Disaster recovery</a:t>
            </a:r>
            <a:endParaRPr lang="en-US" altLang="en-US" sz="1600">
              <a:solidFill>
                <a:srgbClr val="000000"/>
              </a:solidFill>
            </a:endParaRPr>
          </a:p>
        </p:txBody>
      </p:sp>
      <p:sp>
        <p:nvSpPr>
          <p:cNvPr id="23" name="Rectangle 22"/>
          <p:cNvSpPr/>
          <p:nvPr/>
        </p:nvSpPr>
        <p:spPr>
          <a:xfrm>
            <a:off x="4789488" y="3865563"/>
            <a:ext cx="2317750" cy="565150"/>
          </a:xfrm>
          <a:prstGeom prst="rect">
            <a:avLst/>
          </a:prstGeom>
        </p:spPr>
        <p:txBody>
          <a:bodyPr lIns="36000" tIns="36000" rIns="36000" bIns="36000">
            <a:spAutoFit/>
          </a:bodyPr>
          <a:lstStyle/>
          <a:p>
            <a:pPr algn="ctr" eaLnBrk="1" hangingPunct="1">
              <a:defRPr/>
            </a:pPr>
            <a:r>
              <a:rPr lang="en-US" sz="1600" dirty="0">
                <a:solidFill>
                  <a:srgbClr val="000000"/>
                </a:solidFill>
                <a:latin typeface="+mn-lt"/>
                <a:cs typeface="Arial" charset="0"/>
              </a:rPr>
              <a:t>Service security</a:t>
            </a:r>
            <a:br>
              <a:rPr lang="en-US" sz="1600" dirty="0">
                <a:solidFill>
                  <a:srgbClr val="000000"/>
                </a:solidFill>
                <a:latin typeface="+mn-lt"/>
                <a:cs typeface="Arial" charset="0"/>
              </a:rPr>
            </a:br>
            <a:r>
              <a:rPr lang="en-US" sz="1600" dirty="0">
                <a:solidFill>
                  <a:srgbClr val="000000"/>
                </a:solidFill>
                <a:latin typeface="+mn-lt"/>
                <a:cs typeface="Arial" charset="0"/>
              </a:rPr>
              <a:t>assessment and audit</a:t>
            </a:r>
          </a:p>
        </p:txBody>
      </p:sp>
      <p:sp>
        <p:nvSpPr>
          <p:cNvPr id="117781" name="Rectangle 23"/>
          <p:cNvSpPr>
            <a:spLocks noChangeArrowheads="1"/>
          </p:cNvSpPr>
          <p:nvPr/>
        </p:nvSpPr>
        <p:spPr bwMode="auto">
          <a:xfrm>
            <a:off x="1193800" y="4887913"/>
            <a:ext cx="2941638"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600">
                <a:solidFill>
                  <a:srgbClr val="000000"/>
                </a:solidFill>
              </a:rPr>
              <a:t>Interoperability, portability</a:t>
            </a:r>
            <a:br>
              <a:rPr lang="en-GB" altLang="en-US" sz="1600">
                <a:solidFill>
                  <a:srgbClr val="000000"/>
                </a:solidFill>
              </a:rPr>
            </a:br>
            <a:r>
              <a:rPr lang="en-GB" altLang="en-US" sz="1600">
                <a:solidFill>
                  <a:srgbClr val="000000"/>
                </a:solidFill>
              </a:rPr>
              <a:t>and reversibility</a:t>
            </a:r>
            <a:endParaRPr lang="en-US" altLang="en-US" sz="1600">
              <a:solidFill>
                <a:srgbClr val="000000"/>
              </a:solidFill>
            </a:endParaRPr>
          </a:p>
        </p:txBody>
      </p:sp>
      <p:sp>
        <p:nvSpPr>
          <p:cNvPr id="117782" name="Rectangle 24"/>
          <p:cNvSpPr>
            <a:spLocks noChangeArrowheads="1"/>
          </p:cNvSpPr>
          <p:nvPr/>
        </p:nvSpPr>
        <p:spPr bwMode="auto">
          <a:xfrm>
            <a:off x="4941888" y="4503738"/>
            <a:ext cx="23923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600">
                <a:solidFill>
                  <a:srgbClr val="000000"/>
                </a:solidFill>
              </a:rPr>
              <a:t>Supply chain security</a:t>
            </a:r>
            <a:endParaRPr lang="en-US" altLang="en-US" sz="1600">
              <a:solidFill>
                <a:srgbClr val="000000"/>
              </a:solidFill>
            </a:endParaRPr>
          </a:p>
        </p:txBody>
      </p:sp>
      <p:sp>
        <p:nvSpPr>
          <p:cNvPr id="117783" name="Rectangle 6"/>
          <p:cNvSpPr>
            <a:spLocks noChangeArrowheads="1"/>
          </p:cNvSpPr>
          <p:nvPr/>
        </p:nvSpPr>
        <p:spPr bwMode="auto">
          <a:xfrm>
            <a:off x="1074738" y="1069975"/>
            <a:ext cx="806926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800100" indent="-3429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2400"/>
              </a:lnSpc>
              <a:spcBef>
                <a:spcPts val="600"/>
              </a:spcBef>
              <a:buClr>
                <a:srgbClr val="FF0000"/>
              </a:buClr>
              <a:buFont typeface="Wingdings" panose="05000000000000000000" pitchFamily="2" charset="2"/>
              <a:buChar char="§"/>
            </a:pPr>
            <a:r>
              <a:rPr lang="en-US" altLang="en-US" sz="2400"/>
              <a:t>Cloud computing security:</a:t>
            </a:r>
          </a:p>
          <a:p>
            <a:pPr lvl="1" eaLnBrk="1" hangingPunct="1">
              <a:lnSpc>
                <a:spcPts val="2400"/>
              </a:lnSpc>
              <a:spcBef>
                <a:spcPts val="600"/>
              </a:spcBef>
              <a:buClr>
                <a:srgbClr val="FF0000"/>
              </a:buClr>
              <a:buFont typeface="Wingdings" panose="05000000000000000000" pitchFamily="2" charset="2"/>
              <a:buChar char="§"/>
            </a:pPr>
            <a:r>
              <a:rPr lang="en-US" altLang="en-US" sz="2000">
                <a:solidFill>
                  <a:srgbClr val="030A11"/>
                </a:solidFill>
              </a:rPr>
              <a:t>Security framework for cloud computing (</a:t>
            </a:r>
            <a:r>
              <a:rPr lang="en-US" altLang="en-US" sz="2000">
                <a:solidFill>
                  <a:srgbClr val="030A11"/>
                </a:solidFill>
                <a:hlinkClick r:id="rId2"/>
              </a:rPr>
              <a:t>Rec. ITU-T X.1601</a:t>
            </a:r>
            <a:r>
              <a:rPr lang="en-US" altLang="en-US" sz="2000">
                <a:solidFill>
                  <a:srgbClr val="030A11"/>
                </a:solidFill>
              </a:rPr>
              <a: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6F880C2705EEA489324CA77B38B90E5" ma:contentTypeVersion="3" ma:contentTypeDescription="Create a new document." ma:contentTypeScope="" ma:versionID="f68cb056260a401408c5659fa1f4d7b8">
  <xsd:schema xmlns:xsd="http://www.w3.org/2001/XMLSchema" xmlns:xs="http://www.w3.org/2001/XMLSchema" xmlns:p="http://schemas.microsoft.com/office/2006/metadata/properties" xmlns:ns1="http://schemas.microsoft.com/sharepoint/v3" targetNamespace="http://schemas.microsoft.com/office/2006/metadata/properties" ma:root="true" ma:fieldsID="49dd530e3df1f86ebe7020055b570883"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76A0CAC-6DDC-478A-8285-FF1A4DBF5487}"/>
</file>

<file path=customXml/itemProps2.xml><?xml version="1.0" encoding="utf-8"?>
<ds:datastoreItem xmlns:ds="http://schemas.openxmlformats.org/officeDocument/2006/customXml" ds:itemID="{44AD22DF-3453-448C-8C6A-8E02CF7C3B20}"/>
</file>

<file path=customXml/itemProps3.xml><?xml version="1.0" encoding="utf-8"?>
<ds:datastoreItem xmlns:ds="http://schemas.openxmlformats.org/officeDocument/2006/customXml" ds:itemID="{D504CE73-0227-40F8-888D-76A9A6FD983D}"/>
</file>

<file path=docProps/app.xml><?xml version="1.0" encoding="utf-8"?>
<Properties xmlns="http://schemas.openxmlformats.org/officeDocument/2006/extended-properties" xmlns:vt="http://schemas.openxmlformats.org/officeDocument/2006/docPropsVTypes">
  <TotalTime>13548</TotalTime>
  <Words>6308</Words>
  <Application>Microsoft Office PowerPoint</Application>
  <PresentationFormat>On-screen Show (4:3)</PresentationFormat>
  <Paragraphs>1134</Paragraphs>
  <Slides>94</Slides>
  <Notes>8</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94</vt:i4>
      </vt:variant>
    </vt:vector>
  </HeadingPairs>
  <TitlesOfParts>
    <vt:vector size="106" baseType="lpstr">
      <vt:lpstr>Arial</vt:lpstr>
      <vt:lpstr>Calibri</vt:lpstr>
      <vt:lpstr>宋体</vt:lpstr>
      <vt:lpstr>Gulim</vt:lpstr>
      <vt:lpstr>Wingdings</vt:lpstr>
      <vt:lpstr>Verdana</vt:lpstr>
      <vt:lpstr>맑은 고딕</vt:lpstr>
      <vt:lpstr>Times New Roman</vt:lpstr>
      <vt:lpstr>ＭＳ Ｐゴシック</vt:lpstr>
      <vt:lpstr>MS Mincho</vt:lpstr>
      <vt:lpstr>Office Theme</vt:lpstr>
      <vt:lpstr>CorelDRAW.Graphic.12</vt:lpstr>
      <vt:lpstr>ITU-T Study Group 17  Security</vt:lpstr>
      <vt:lpstr>Contents</vt:lpstr>
      <vt:lpstr>Importance of telecommunication/ICT security standardization (1/4)</vt:lpstr>
      <vt:lpstr>Importance of telecommunication/ICT security standardization (2/4)</vt:lpstr>
      <vt:lpstr>Importance of telecommunication/ICT security standardization (3/4)</vt:lpstr>
      <vt:lpstr>Importance of telecommunication/ICT security standardization (4/4)</vt:lpstr>
      <vt:lpstr>PowerPoint Presentation</vt:lpstr>
      <vt:lpstr>ITU Plenipotentiary Conference 2014 (1/2)</vt:lpstr>
      <vt:lpstr>ITU Plenipotentiary Conference 2014 (2/2)</vt:lpstr>
      <vt:lpstr>PowerPoint Presentation</vt:lpstr>
      <vt:lpstr>SG17 mandate established by World Telecommunication Standardization Assembly (WTSA-12)</vt:lpstr>
      <vt:lpstr>SG17 Management Team</vt:lpstr>
      <vt:lpstr>PowerPoint Presentation</vt:lpstr>
      <vt:lpstr>Study Group 17 Overview</vt:lpstr>
      <vt:lpstr>SG17, Security</vt:lpstr>
      <vt:lpstr>SG17, Working Party Structure</vt:lpstr>
      <vt:lpstr>Study Group 17 is the Lead Study Group on: ● Security ● Identity management (IdM) ● Languages and description techniques</vt:lpstr>
      <vt:lpstr>SG17 is “Parent” for Joint Coordination Activities (JCAs) on: ● Identity management ● Child online protection</vt:lpstr>
      <vt:lpstr>ITU-T Joint Coordination Activity on Child Online Protection (JCA-COP)</vt:lpstr>
      <vt:lpstr>Coordination on Child Online Protection</vt:lpstr>
      <vt:lpstr>ITU-T Joint Coordination Activity on Identity Management (JCA-IdM)</vt:lpstr>
      <vt:lpstr>IdM Coordination with other bodies</vt:lpstr>
      <vt:lpstr>PowerPoint Presentation</vt:lpstr>
      <vt:lpstr>Working Party 1/17 Fundamental security</vt:lpstr>
      <vt:lpstr>Question 1/17 Telecommunication/ICT security coordination</vt:lpstr>
      <vt:lpstr>Question 1/17 (cnt’d) Telecommunication/ICT security coordination</vt:lpstr>
      <vt:lpstr>Question 2/17 Security Architecture and Framework</vt:lpstr>
      <vt:lpstr>Question 3/17 Telecommunication information security management</vt:lpstr>
      <vt:lpstr>Working Party 2/17 Network and information security</vt:lpstr>
      <vt:lpstr>Question 4/17  Cybersecurity</vt:lpstr>
      <vt:lpstr>Question 4/17 (cnt’d) Cybersecurity</vt:lpstr>
      <vt:lpstr>Question 4/17 (cnt’d) Cybersecurity</vt:lpstr>
      <vt:lpstr>Question 5/17 Countering spam by technical means</vt:lpstr>
      <vt:lpstr>Question 5/17 (cnt’d) Countering spam by technical means</vt:lpstr>
      <vt:lpstr>Working Party 3/17 Identity management and cloud computing security</vt:lpstr>
      <vt:lpstr>Question 8/17 Cloud computing security</vt:lpstr>
      <vt:lpstr>Question 8/17 Cloud computing security</vt:lpstr>
      <vt:lpstr>Question 10/17 Identity Management (IdM)</vt:lpstr>
      <vt:lpstr>Question 10/17 (cnt’d) Identity Management (IdM)</vt:lpstr>
      <vt:lpstr>Working Party 4/17 Application Security</vt:lpstr>
      <vt:lpstr>Question 6/17 Security aspects of ubiquitous telecommunication services</vt:lpstr>
      <vt:lpstr>Question 7/17 Secure application services</vt:lpstr>
      <vt:lpstr>Question 9/17 Telebiometrics</vt:lpstr>
      <vt:lpstr>Question 9/17 (cnt’d) Telebiometrics</vt:lpstr>
      <vt:lpstr>Working Party 5/17 Formal languages</vt:lpstr>
      <vt:lpstr>Question 11/17 Generic technologies to support secure applications </vt:lpstr>
      <vt:lpstr>Question 11/17 Generic technologies to support secure applications (parts: Directory, PKI, PMI)</vt:lpstr>
      <vt:lpstr>Question 11/17 Generic technologies to support secure applications (parts: Directory, PKI, PMI)</vt:lpstr>
      <vt:lpstr>Question 11/17 Generic technologies to support secure applications (parts: Directory, PKI, PMI)</vt:lpstr>
      <vt:lpstr>Question 11/17 Generic technologies to support secure applications (parts: ASN.1, OID)</vt:lpstr>
      <vt:lpstr>Question 11/17 Generic technologies to support secure applications (part: ODP)</vt:lpstr>
      <vt:lpstr>Question 11/17 Generic technologies to support secure applications (part: OSI)</vt:lpstr>
      <vt:lpstr>Question 12/17 Formal languages for telecommunication software and testing</vt:lpstr>
      <vt:lpstr>Question 12/17 Formal languages for telecommunication software and testing (part: Formal languages for telecommunication software)</vt:lpstr>
      <vt:lpstr>Question 12/17 Formal languages for telecommunication software and testing (part: Methodology using formal languages for telecommunication software)</vt:lpstr>
      <vt:lpstr>Question 12/17 Formal languages for telecommunication software and testing (1/2) (part: Testing languages)</vt:lpstr>
      <vt:lpstr>Question 12/17 Formal languages for telecommunication software and testing (2/2) (part: Testing languages)</vt:lpstr>
      <vt:lpstr>PowerPoint Presentation</vt:lpstr>
      <vt:lpstr>Security Coordination Security activities in other ITU-T Study Groups</vt:lpstr>
      <vt:lpstr>Coordination with other bodies</vt:lpstr>
      <vt:lpstr>SG17 collaborative work with ISO/IEC JTC 1</vt:lpstr>
      <vt:lpstr>SG17 collaborative work with ISO/IEC JTC 1 (cnt’d)</vt:lpstr>
      <vt:lpstr>PowerPoint Presentation</vt:lpstr>
      <vt:lpstr>Study Group 17 Meetings</vt:lpstr>
      <vt:lpstr>ICT Discovery Museum</vt:lpstr>
      <vt:lpstr>PowerPoint Presentation</vt:lpstr>
      <vt:lpstr>Reference links</vt:lpstr>
      <vt:lpstr>PowerPoint Presentation</vt:lpstr>
      <vt:lpstr>ITU-T SG17 Security Recommendations</vt:lpstr>
      <vt:lpstr>ITU-T SG17 (cnt’d) Security Recommendations</vt:lpstr>
      <vt:lpstr>ITU-T SG17 (cnt’d) Security Recommendations</vt:lpstr>
      <vt:lpstr>ITU-T SG17 (cnt’d) Security Recommendations</vt:lpstr>
      <vt:lpstr>ITU-T SG17 (cnt’d) Security Recommendations</vt:lpstr>
      <vt:lpstr>ITU-T SG17 (cnt’d) Security Recommendations</vt:lpstr>
      <vt:lpstr>ITU-T SG17 (cnt’d) Security Recommendations</vt:lpstr>
      <vt:lpstr>ITU-T SG17 (cnt’d) Security Recommendations</vt:lpstr>
      <vt:lpstr>ITU-T SG17 (cnt’d) Security Recommendations</vt:lpstr>
      <vt:lpstr>ITU-T SG17 (cnt’d) Security Recommendations</vt:lpstr>
      <vt:lpstr>ITU-T SG17 (cnt’d) Security Recommendations</vt:lpstr>
      <vt:lpstr>ITU-T SG17 (cnt’d) Security Recommendations</vt:lpstr>
      <vt:lpstr>ITU-T SG17 (cnt’d) Security Recommendations</vt:lpstr>
      <vt:lpstr>ITU-T SG17 (cnt’d) Security Recommendations</vt:lpstr>
      <vt:lpstr>ITU-T SG17 (cnt’d) Security Recommendations</vt:lpstr>
      <vt:lpstr>ITU-T SG17 (cnt’d) Security Recommendations</vt:lpstr>
      <vt:lpstr>ITU-T SG17 (cnt’d) Security Recommendations</vt:lpstr>
      <vt:lpstr>ITU-T SG17 (cnt’d) Security Recommendations</vt:lpstr>
      <vt:lpstr>ITU-T SG17 (cnt’d) Security Recommendations</vt:lpstr>
      <vt:lpstr>ITU-T SG17 (cnt’d) Security Recommendations</vt:lpstr>
      <vt:lpstr>ITU-T SG17 (cnt’d) Security Recommendations</vt:lpstr>
      <vt:lpstr>ITU-T SG17 (cnt’d) Security Recommendations</vt:lpstr>
      <vt:lpstr>ITU-T SG17 (cnt’d) Security Recommendations</vt:lpstr>
      <vt:lpstr>ITU-T SG17 (cnt’d) Security Recommendations</vt:lpstr>
      <vt:lpstr>ITU-T SG17 (cnt’d) Security Recommendations</vt:lpstr>
      <vt:lpstr>ITU-T SG17 (cnt’d) Security Recommendations</vt:lpstr>
    </vt:vector>
  </TitlesOfParts>
  <Company>ITU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sebek</dc:creator>
  <cp:lastModifiedBy>Euchner, Martin</cp:lastModifiedBy>
  <cp:revision>1167</cp:revision>
  <dcterms:created xsi:type="dcterms:W3CDTF">2010-06-23T15:01:57Z</dcterms:created>
  <dcterms:modified xsi:type="dcterms:W3CDTF">2015-03-09T01:03:47Z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0x01010066F880C2705EEA489324CA77B38B90E5</vt:lpwstr>
  </property>
</Properties>
</file>