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1.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87" r:id="rId3"/>
    <p:sldId id="289" r:id="rId4"/>
    <p:sldId id="290" r:id="rId5"/>
    <p:sldId id="269" r:id="rId6"/>
    <p:sldId id="270" r:id="rId7"/>
    <p:sldId id="271" r:id="rId8"/>
    <p:sldId id="295" r:id="rId9"/>
    <p:sldId id="291" r:id="rId10"/>
    <p:sldId id="292" r:id="rId11"/>
    <p:sldId id="293" r:id="rId12"/>
    <p:sldId id="294" r:id="rId13"/>
    <p:sldId id="257" r:id="rId14"/>
    <p:sldId id="296" r:id="rId15"/>
    <p:sldId id="297" r:id="rId16"/>
    <p:sldId id="298" r:id="rId17"/>
    <p:sldId id="299" r:id="rId18"/>
    <p:sldId id="300" r:id="rId19"/>
    <p:sldId id="301" r:id="rId20"/>
    <p:sldId id="267" r:id="rId21"/>
    <p:sldId id="258" r:id="rId22"/>
    <p:sldId id="265" r:id="rId23"/>
    <p:sldId id="274" r:id="rId24"/>
    <p:sldId id="259" r:id="rId25"/>
    <p:sldId id="263" r:id="rId26"/>
    <p:sldId id="273" r:id="rId27"/>
    <p:sldId id="275" r:id="rId28"/>
    <p:sldId id="276" r:id="rId29"/>
    <p:sldId id="277" r:id="rId30"/>
    <p:sldId id="278" r:id="rId31"/>
    <p:sldId id="286" r:id="rId32"/>
    <p:sldId id="264" r:id="rId33"/>
    <p:sldId id="285" r:id="rId34"/>
    <p:sldId id="260" r:id="rId35"/>
    <p:sldId id="261" r:id="rId36"/>
    <p:sldId id="26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499" autoAdjust="0"/>
  </p:normalViewPr>
  <p:slideViewPr>
    <p:cSldViewPr>
      <p:cViewPr>
        <p:scale>
          <a:sx n="75" d="100"/>
          <a:sy n="75" d="100"/>
        </p:scale>
        <p:origin x="-1740" y="-5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53D9B4-82A5-45F9-8217-934CD73067CC}" type="datetimeFigureOut">
              <a:rPr lang="en-US" smtClean="0"/>
              <a:t>30/08/2013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905048-A7F1-4F05-8207-EA40916AD250}" type="slidenum">
              <a:rPr lang="en-US" smtClean="0"/>
              <a:t>‹#›</a:t>
            </a:fld>
            <a:endParaRPr lang="en-US"/>
          </a:p>
        </p:txBody>
      </p:sp>
    </p:spTree>
    <p:extLst>
      <p:ext uri="{BB962C8B-B14F-4D97-AF65-F5344CB8AC3E}">
        <p14:creationId xmlns:p14="http://schemas.microsoft.com/office/powerpoint/2010/main" val="1178063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pPr>
              <a:defRPr/>
            </a:pPr>
            <a:fld id="{97DB0F9F-64F4-4FE1-9A07-15C3EA21B977}" type="slidenum">
              <a:rPr lang="en-CA" smtClean="0"/>
              <a:pPr>
                <a:defRPr/>
              </a:pPr>
              <a:t>2</a:t>
            </a:fld>
            <a:endParaRPr lang="en-CA"/>
          </a:p>
        </p:txBody>
      </p:sp>
    </p:spTree>
    <p:extLst>
      <p:ext uri="{BB962C8B-B14F-4D97-AF65-F5344CB8AC3E}">
        <p14:creationId xmlns:p14="http://schemas.microsoft.com/office/powerpoint/2010/main" val="3403299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97DB0F9F-64F4-4FE1-9A07-15C3EA21B977}" type="slidenum">
              <a:rPr lang="en-CA" smtClean="0"/>
              <a:pPr>
                <a:defRPr/>
              </a:pPr>
              <a:t>15</a:t>
            </a:fld>
            <a:endParaRPr lang="en-CA"/>
          </a:p>
        </p:txBody>
      </p:sp>
    </p:spTree>
    <p:extLst>
      <p:ext uri="{BB962C8B-B14F-4D97-AF65-F5344CB8AC3E}">
        <p14:creationId xmlns:p14="http://schemas.microsoft.com/office/powerpoint/2010/main" val="2971992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spcBef>
                <a:spcPts val="1800"/>
              </a:spcBef>
              <a:buFont typeface="Wingdings" charset="2"/>
              <a:buNone/>
            </a:pPr>
            <a:endParaRPr lang="en-US" dirty="0"/>
          </a:p>
        </p:txBody>
      </p:sp>
      <p:sp>
        <p:nvSpPr>
          <p:cNvPr id="4" name="Slide Number Placeholder 3"/>
          <p:cNvSpPr>
            <a:spLocks noGrp="1"/>
          </p:cNvSpPr>
          <p:nvPr>
            <p:ph type="sldNum" sz="quarter" idx="10"/>
          </p:nvPr>
        </p:nvSpPr>
        <p:spPr/>
        <p:txBody>
          <a:bodyPr/>
          <a:lstStyle/>
          <a:p>
            <a:pPr>
              <a:defRPr/>
            </a:pPr>
            <a:fld id="{97DB0F9F-64F4-4FE1-9A07-15C3EA21B977}" type="slidenum">
              <a:rPr lang="en-CA" smtClean="0"/>
              <a:pPr>
                <a:defRPr/>
              </a:pPr>
              <a:t>16</a:t>
            </a:fld>
            <a:endParaRPr lang="en-CA"/>
          </a:p>
        </p:txBody>
      </p:sp>
    </p:spTree>
    <p:extLst>
      <p:ext uri="{BB962C8B-B14F-4D97-AF65-F5344CB8AC3E}">
        <p14:creationId xmlns:p14="http://schemas.microsoft.com/office/powerpoint/2010/main" val="1717326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7DB0F9F-64F4-4FE1-9A07-15C3EA21B977}" type="slidenum">
              <a:rPr lang="en-CA" smtClean="0"/>
              <a:pPr>
                <a:defRPr/>
              </a:pPr>
              <a:t>17</a:t>
            </a:fld>
            <a:endParaRPr lang="en-CA"/>
          </a:p>
        </p:txBody>
      </p:sp>
    </p:spTree>
    <p:extLst>
      <p:ext uri="{BB962C8B-B14F-4D97-AF65-F5344CB8AC3E}">
        <p14:creationId xmlns:p14="http://schemas.microsoft.com/office/powerpoint/2010/main" val="1291217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spcBef>
                <a:spcPts val="1800"/>
              </a:spcBef>
              <a:buFont typeface="Wingdings" charset="2"/>
              <a:buNone/>
            </a:pPr>
            <a:endParaRPr lang="ru-RU" sz="1200" dirty="0" smtClean="0"/>
          </a:p>
        </p:txBody>
      </p:sp>
      <p:sp>
        <p:nvSpPr>
          <p:cNvPr id="4" name="Slide Number Placeholder 3"/>
          <p:cNvSpPr>
            <a:spLocks noGrp="1"/>
          </p:cNvSpPr>
          <p:nvPr>
            <p:ph type="sldNum" sz="quarter" idx="10"/>
          </p:nvPr>
        </p:nvSpPr>
        <p:spPr/>
        <p:txBody>
          <a:bodyPr/>
          <a:lstStyle/>
          <a:p>
            <a:pPr>
              <a:defRPr/>
            </a:pPr>
            <a:fld id="{97DB0F9F-64F4-4FE1-9A07-15C3EA21B977}" type="slidenum">
              <a:rPr lang="en-CA" smtClean="0"/>
              <a:pPr>
                <a:defRPr/>
              </a:pPr>
              <a:t>18</a:t>
            </a:fld>
            <a:endParaRPr lang="en-CA"/>
          </a:p>
        </p:txBody>
      </p:sp>
    </p:spTree>
    <p:extLst>
      <p:ext uri="{BB962C8B-B14F-4D97-AF65-F5344CB8AC3E}">
        <p14:creationId xmlns:p14="http://schemas.microsoft.com/office/powerpoint/2010/main" val="2214638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smtClean="0"/>
          </a:p>
        </p:txBody>
      </p:sp>
      <p:sp>
        <p:nvSpPr>
          <p:cNvPr id="4" name="Slide Number Placeholder 3"/>
          <p:cNvSpPr>
            <a:spLocks noGrp="1"/>
          </p:cNvSpPr>
          <p:nvPr>
            <p:ph type="sldNum" sz="quarter" idx="10"/>
          </p:nvPr>
        </p:nvSpPr>
        <p:spPr/>
        <p:txBody>
          <a:bodyPr/>
          <a:lstStyle/>
          <a:p>
            <a:pPr>
              <a:defRPr/>
            </a:pPr>
            <a:fld id="{97DB0F9F-64F4-4FE1-9A07-15C3EA21B977}" type="slidenum">
              <a:rPr lang="en-CA" smtClean="0"/>
              <a:pPr>
                <a:defRPr/>
              </a:pPr>
              <a:t>3</a:t>
            </a:fld>
            <a:endParaRPr lang="en-CA"/>
          </a:p>
        </p:txBody>
      </p:sp>
    </p:spTree>
    <p:extLst>
      <p:ext uri="{BB962C8B-B14F-4D97-AF65-F5344CB8AC3E}">
        <p14:creationId xmlns:p14="http://schemas.microsoft.com/office/powerpoint/2010/main" val="1660302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7DB0F9F-64F4-4FE1-9A07-15C3EA21B977}" type="slidenum">
              <a:rPr lang="en-CA" smtClean="0"/>
              <a:pPr>
                <a:defRPr/>
              </a:pPr>
              <a:t>4</a:t>
            </a:fld>
            <a:endParaRPr lang="en-CA"/>
          </a:p>
        </p:txBody>
      </p:sp>
    </p:spTree>
    <p:extLst>
      <p:ext uri="{BB962C8B-B14F-4D97-AF65-F5344CB8AC3E}">
        <p14:creationId xmlns:p14="http://schemas.microsoft.com/office/powerpoint/2010/main" val="1986890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dirty="0" smtClean="0">
              <a:effectLst/>
              <a:latin typeface="Times New Roman"/>
              <a:ea typeface="Malgun Gothic"/>
            </a:endParaRPr>
          </a:p>
        </p:txBody>
      </p:sp>
      <p:sp>
        <p:nvSpPr>
          <p:cNvPr id="4" name="Slide Number Placeholder 3"/>
          <p:cNvSpPr>
            <a:spLocks noGrp="1"/>
          </p:cNvSpPr>
          <p:nvPr>
            <p:ph type="sldNum" sz="quarter" idx="10"/>
          </p:nvPr>
        </p:nvSpPr>
        <p:spPr/>
        <p:txBody>
          <a:bodyPr/>
          <a:lstStyle/>
          <a:p>
            <a:fld id="{E4905048-A7F1-4F05-8207-EA40916AD250}" type="slidenum">
              <a:rPr lang="en-US" smtClean="0"/>
              <a:t>5</a:t>
            </a:fld>
            <a:endParaRPr lang="en-US"/>
          </a:p>
        </p:txBody>
      </p:sp>
    </p:spTree>
    <p:extLst>
      <p:ext uri="{BB962C8B-B14F-4D97-AF65-F5344CB8AC3E}">
        <p14:creationId xmlns:p14="http://schemas.microsoft.com/office/powerpoint/2010/main" val="2429928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05048-A7F1-4F05-8207-EA40916AD250}" type="slidenum">
              <a:rPr lang="en-US" smtClean="0"/>
              <a:t>6</a:t>
            </a:fld>
            <a:endParaRPr lang="en-US"/>
          </a:p>
        </p:txBody>
      </p:sp>
    </p:spTree>
    <p:extLst>
      <p:ext uri="{BB962C8B-B14F-4D97-AF65-F5344CB8AC3E}">
        <p14:creationId xmlns:p14="http://schemas.microsoft.com/office/powerpoint/2010/main" val="226700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05048-A7F1-4F05-8207-EA40916AD250}" type="slidenum">
              <a:rPr lang="en-US" smtClean="0"/>
              <a:t>7</a:t>
            </a:fld>
            <a:endParaRPr lang="en-US"/>
          </a:p>
        </p:txBody>
      </p:sp>
    </p:spTree>
    <p:extLst>
      <p:ext uri="{BB962C8B-B14F-4D97-AF65-F5344CB8AC3E}">
        <p14:creationId xmlns:p14="http://schemas.microsoft.com/office/powerpoint/2010/main" val="1748155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800" dirty="0" smtClean="0"/>
          </a:p>
        </p:txBody>
      </p:sp>
      <p:sp>
        <p:nvSpPr>
          <p:cNvPr id="4" name="Slide Number Placeholder 3"/>
          <p:cNvSpPr>
            <a:spLocks noGrp="1"/>
          </p:cNvSpPr>
          <p:nvPr>
            <p:ph type="sldNum" sz="quarter" idx="10"/>
          </p:nvPr>
        </p:nvSpPr>
        <p:spPr/>
        <p:txBody>
          <a:bodyPr/>
          <a:lstStyle/>
          <a:p>
            <a:pPr>
              <a:defRPr/>
            </a:pPr>
            <a:fld id="{97DB0F9F-64F4-4FE1-9A07-15C3EA21B977}" type="slidenum">
              <a:rPr lang="en-CA" smtClean="0"/>
              <a:pPr>
                <a:defRPr/>
              </a:pPr>
              <a:t>9</a:t>
            </a:fld>
            <a:endParaRPr lang="en-CA"/>
          </a:p>
        </p:txBody>
      </p:sp>
    </p:spTree>
    <p:extLst>
      <p:ext uri="{BB962C8B-B14F-4D97-AF65-F5344CB8AC3E}">
        <p14:creationId xmlns:p14="http://schemas.microsoft.com/office/powerpoint/2010/main" val="1093628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7DB0F9F-64F4-4FE1-9A07-15C3EA21B977}" type="slidenum">
              <a:rPr lang="en-CA" smtClean="0"/>
              <a:pPr>
                <a:defRPr/>
              </a:pPr>
              <a:t>10</a:t>
            </a:fld>
            <a:endParaRPr lang="en-CA"/>
          </a:p>
        </p:txBody>
      </p:sp>
    </p:spTree>
    <p:extLst>
      <p:ext uri="{BB962C8B-B14F-4D97-AF65-F5344CB8AC3E}">
        <p14:creationId xmlns:p14="http://schemas.microsoft.com/office/powerpoint/2010/main" val="3055010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7DB0F9F-64F4-4FE1-9A07-15C3EA21B977}" type="slidenum">
              <a:rPr lang="en-CA" smtClean="0"/>
              <a:pPr>
                <a:defRPr/>
              </a:pPr>
              <a:t>14</a:t>
            </a:fld>
            <a:endParaRPr lang="en-CA"/>
          </a:p>
        </p:txBody>
      </p:sp>
    </p:spTree>
    <p:extLst>
      <p:ext uri="{BB962C8B-B14F-4D97-AF65-F5344CB8AC3E}">
        <p14:creationId xmlns:p14="http://schemas.microsoft.com/office/powerpoint/2010/main" val="33918498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756C24-1C82-43A6-8C2F-9C634D7DCB1F}" type="datetimeFigureOut">
              <a:rPr lang="en-US" smtClean="0"/>
              <a:t>30/08/2013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D3DAF3-8712-4E85-AF63-CA398C65A346}" type="slidenum">
              <a:rPr lang="en-US" smtClean="0"/>
              <a:t>‹#›</a:t>
            </a:fld>
            <a:endParaRPr lang="en-US"/>
          </a:p>
        </p:txBody>
      </p:sp>
      <p:pic>
        <p:nvPicPr>
          <p:cNvPr id="7" name="Picture 5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9335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50554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756C24-1C82-43A6-8C2F-9C634D7DCB1F}" type="datetimeFigureOut">
              <a:rPr lang="en-US" smtClean="0"/>
              <a:t>30/08/2013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D3DAF3-8712-4E85-AF63-CA398C65A346}" type="slidenum">
              <a:rPr lang="en-US" smtClean="0"/>
              <a:t>‹#›</a:t>
            </a:fld>
            <a:endParaRPr lang="en-US"/>
          </a:p>
        </p:txBody>
      </p:sp>
    </p:spTree>
    <p:extLst>
      <p:ext uri="{BB962C8B-B14F-4D97-AF65-F5344CB8AC3E}">
        <p14:creationId xmlns:p14="http://schemas.microsoft.com/office/powerpoint/2010/main" val="71623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756C24-1C82-43A6-8C2F-9C634D7DCB1F}" type="datetimeFigureOut">
              <a:rPr lang="en-US" smtClean="0"/>
              <a:t>30/08/2013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D3DAF3-8712-4E85-AF63-CA398C65A346}" type="slidenum">
              <a:rPr lang="en-US" smtClean="0"/>
              <a:t>‹#›</a:t>
            </a:fld>
            <a:endParaRPr lang="en-US"/>
          </a:p>
        </p:txBody>
      </p:sp>
    </p:spTree>
    <p:extLst>
      <p:ext uri="{BB962C8B-B14F-4D97-AF65-F5344CB8AC3E}">
        <p14:creationId xmlns:p14="http://schemas.microsoft.com/office/powerpoint/2010/main" val="140548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1756C24-1C82-43A6-8C2F-9C634D7DCB1F}" type="datetimeFigureOut">
              <a:rPr lang="en-US" smtClean="0"/>
              <a:t>30/08/2013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D3DAF3-8712-4E85-AF63-CA398C65A346}" type="slidenum">
              <a:rPr lang="en-US" smtClean="0"/>
              <a:t>‹#›</a:t>
            </a:fld>
            <a:endParaRPr lang="en-US"/>
          </a:p>
        </p:txBody>
      </p:sp>
      <p:pic>
        <p:nvPicPr>
          <p:cNvPr id="7" name="Picture 5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9335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0" descr="Watermark"/>
          <p:cNvPicPr>
            <a:picLocks noChangeAspect="1" noChangeArrowheads="1"/>
          </p:cNvPicPr>
          <p:nvPr userDrawn="1"/>
        </p:nvPicPr>
        <p:blipFill>
          <a:blip r:embed="rId3">
            <a:extLst>
              <a:ext uri="{28A0092B-C50C-407E-A947-70E740481C1C}">
                <a14:useLocalDpi xmlns:a14="http://schemas.microsoft.com/office/drawing/2010/main" val="0"/>
              </a:ext>
            </a:extLst>
          </a:blip>
          <a:srcRect l="6723" b="12773"/>
          <a:stretch>
            <a:fillRect/>
          </a:stretch>
        </p:blipFill>
        <p:spPr bwMode="auto">
          <a:xfrm>
            <a:off x="0" y="809625"/>
            <a:ext cx="6467475"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descr="C:\Documents and Settings\tarif\Local Settings\Temporary Internet Files\Content.Outlook\CEAXITGN\Interop_logo (2).gif"/>
          <p:cNvPicPr>
            <a:picLocks noChangeAspect="1" noChangeArrowheads="1"/>
          </p:cNvPicPr>
          <p:nvPr userDrawn="1"/>
        </p:nvPicPr>
        <p:blipFill>
          <a:blip r:embed="rId4" cstate="print"/>
          <a:srcRect b="17868"/>
          <a:stretch>
            <a:fillRect/>
          </a:stretch>
        </p:blipFill>
        <p:spPr bwMode="auto">
          <a:xfrm>
            <a:off x="8382000" y="204737"/>
            <a:ext cx="647700" cy="557213"/>
          </a:xfrm>
          <a:prstGeom prst="rect">
            <a:avLst/>
          </a:prstGeom>
          <a:noFill/>
          <a:ln w="9525">
            <a:noFill/>
            <a:miter lim="800000"/>
            <a:headEnd/>
            <a:tailEnd/>
          </a:ln>
        </p:spPr>
      </p:pic>
      <p:sp>
        <p:nvSpPr>
          <p:cNvPr id="10" name="Rectangle 9"/>
          <p:cNvSpPr/>
          <p:nvPr userDrawn="1"/>
        </p:nvSpPr>
        <p:spPr>
          <a:xfrm>
            <a:off x="107504" y="6525344"/>
            <a:ext cx="8274496" cy="276999"/>
          </a:xfrm>
          <a:prstGeom prst="rect">
            <a:avLst/>
          </a:prstGeom>
        </p:spPr>
        <p:txBody>
          <a:bodyPr wrap="square">
            <a:spAutoFit/>
          </a:bodyPr>
          <a:lstStyle/>
          <a:p>
            <a:pPr algn="l"/>
            <a:r>
              <a:rPr lang="en-US" sz="1200" b="1" dirty="0" smtClean="0">
                <a:solidFill>
                  <a:srgbClr val="0070C0"/>
                </a:solidFill>
              </a:rPr>
              <a:t>Tutorial. Conformance and Interoperability</a:t>
            </a:r>
            <a:endParaRPr lang="en-US" sz="1200" dirty="0" smtClean="0">
              <a:solidFill>
                <a:srgbClr val="0070C0"/>
              </a:solidFill>
            </a:endParaRPr>
          </a:p>
        </p:txBody>
      </p:sp>
      <p:cxnSp>
        <p:nvCxnSpPr>
          <p:cNvPr id="11" name="Straight Connector 10"/>
          <p:cNvCxnSpPr/>
          <p:nvPr userDrawn="1"/>
        </p:nvCxnSpPr>
        <p:spPr>
          <a:xfrm>
            <a:off x="208312" y="6554144"/>
            <a:ext cx="2851520" cy="0"/>
          </a:xfrm>
          <a:prstGeom prst="line">
            <a:avLst/>
          </a:prstGeom>
          <a:ln w="127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89504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756C24-1C82-43A6-8C2F-9C634D7DCB1F}" type="datetimeFigureOut">
              <a:rPr lang="en-US" smtClean="0"/>
              <a:t>30/08/2013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D3DAF3-8712-4E85-AF63-CA398C65A346}" type="slidenum">
              <a:rPr lang="en-US" smtClean="0"/>
              <a:t>‹#›</a:t>
            </a:fld>
            <a:endParaRPr lang="en-US"/>
          </a:p>
        </p:txBody>
      </p:sp>
    </p:spTree>
    <p:extLst>
      <p:ext uri="{BB962C8B-B14F-4D97-AF65-F5344CB8AC3E}">
        <p14:creationId xmlns:p14="http://schemas.microsoft.com/office/powerpoint/2010/main" val="3121572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756C24-1C82-43A6-8C2F-9C634D7DCB1F}" type="datetimeFigureOut">
              <a:rPr lang="en-US" smtClean="0"/>
              <a:t>30/08/2013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D3DAF3-8712-4E85-AF63-CA398C65A346}" type="slidenum">
              <a:rPr lang="en-US" smtClean="0"/>
              <a:t>‹#›</a:t>
            </a:fld>
            <a:endParaRPr lang="en-US"/>
          </a:p>
        </p:txBody>
      </p:sp>
    </p:spTree>
    <p:extLst>
      <p:ext uri="{BB962C8B-B14F-4D97-AF65-F5344CB8AC3E}">
        <p14:creationId xmlns:p14="http://schemas.microsoft.com/office/powerpoint/2010/main" val="131273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756C24-1C82-43A6-8C2F-9C634D7DCB1F}" type="datetimeFigureOut">
              <a:rPr lang="en-US" smtClean="0"/>
              <a:t>30/08/2013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D3DAF3-8712-4E85-AF63-CA398C65A346}" type="slidenum">
              <a:rPr lang="en-US" smtClean="0"/>
              <a:t>‹#›</a:t>
            </a:fld>
            <a:endParaRPr lang="en-US"/>
          </a:p>
        </p:txBody>
      </p:sp>
    </p:spTree>
    <p:extLst>
      <p:ext uri="{BB962C8B-B14F-4D97-AF65-F5344CB8AC3E}">
        <p14:creationId xmlns:p14="http://schemas.microsoft.com/office/powerpoint/2010/main" val="1415366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756C24-1C82-43A6-8C2F-9C634D7DCB1F}" type="datetimeFigureOut">
              <a:rPr lang="en-US" smtClean="0"/>
              <a:t>30/08/2013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D3DAF3-8712-4E85-AF63-CA398C65A346}" type="slidenum">
              <a:rPr lang="en-US" smtClean="0"/>
              <a:t>‹#›</a:t>
            </a:fld>
            <a:endParaRPr lang="en-US"/>
          </a:p>
        </p:txBody>
      </p:sp>
    </p:spTree>
    <p:extLst>
      <p:ext uri="{BB962C8B-B14F-4D97-AF65-F5344CB8AC3E}">
        <p14:creationId xmlns:p14="http://schemas.microsoft.com/office/powerpoint/2010/main" val="3279938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756C24-1C82-43A6-8C2F-9C634D7DCB1F}" type="datetimeFigureOut">
              <a:rPr lang="en-US" smtClean="0"/>
              <a:t>30/08/2013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D3DAF3-8712-4E85-AF63-CA398C65A346}" type="slidenum">
              <a:rPr lang="en-US" smtClean="0"/>
              <a:t>‹#›</a:t>
            </a:fld>
            <a:endParaRPr lang="en-US"/>
          </a:p>
        </p:txBody>
      </p:sp>
    </p:spTree>
    <p:extLst>
      <p:ext uri="{BB962C8B-B14F-4D97-AF65-F5344CB8AC3E}">
        <p14:creationId xmlns:p14="http://schemas.microsoft.com/office/powerpoint/2010/main" val="3398628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756C24-1C82-43A6-8C2F-9C634D7DCB1F}" type="datetimeFigureOut">
              <a:rPr lang="en-US" smtClean="0"/>
              <a:t>30/08/2013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D3DAF3-8712-4E85-AF63-CA398C65A346}" type="slidenum">
              <a:rPr lang="en-US" smtClean="0"/>
              <a:t>‹#›</a:t>
            </a:fld>
            <a:endParaRPr lang="en-US"/>
          </a:p>
        </p:txBody>
      </p:sp>
    </p:spTree>
    <p:extLst>
      <p:ext uri="{BB962C8B-B14F-4D97-AF65-F5344CB8AC3E}">
        <p14:creationId xmlns:p14="http://schemas.microsoft.com/office/powerpoint/2010/main" val="569911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756C24-1C82-43A6-8C2F-9C634D7DCB1F}" type="datetimeFigureOut">
              <a:rPr lang="en-US" smtClean="0"/>
              <a:t>30/08/2013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D3DAF3-8712-4E85-AF63-CA398C65A346}" type="slidenum">
              <a:rPr lang="en-US" smtClean="0"/>
              <a:t>‹#›</a:t>
            </a:fld>
            <a:endParaRPr lang="en-US"/>
          </a:p>
        </p:txBody>
      </p:sp>
    </p:spTree>
    <p:extLst>
      <p:ext uri="{BB962C8B-B14F-4D97-AF65-F5344CB8AC3E}">
        <p14:creationId xmlns:p14="http://schemas.microsoft.com/office/powerpoint/2010/main" val="1476417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756C24-1C82-43A6-8C2F-9C634D7DCB1F}" type="datetimeFigureOut">
              <a:rPr lang="en-US" smtClean="0"/>
              <a:t>30/08/2013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D3DAF3-8712-4E85-AF63-CA398C65A346}" type="slidenum">
              <a:rPr lang="en-US" smtClean="0"/>
              <a:t>‹#›</a:t>
            </a:fld>
            <a:endParaRPr lang="en-US"/>
          </a:p>
        </p:txBody>
      </p:sp>
    </p:spTree>
    <p:extLst>
      <p:ext uri="{BB962C8B-B14F-4D97-AF65-F5344CB8AC3E}">
        <p14:creationId xmlns:p14="http://schemas.microsoft.com/office/powerpoint/2010/main" val="2959126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itu.int/en/ITU-T/jca/cit/Documents/2013-04-25/Outputs/jca-cit-o-001.doc"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mailto:denis.andreev@itu.int"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mailto:tsbjcacit@itu.int" TargetMode="External"/><Relationship Id="rId5" Type="http://schemas.openxmlformats.org/officeDocument/2006/relationships/hyperlink" Target="mailto:interop@itu.int" TargetMode="External"/><Relationship Id="rId4" Type="http://schemas.openxmlformats.org/officeDocument/2006/relationships/hyperlink" Target="mailto:conformity@itu.int"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itu.int/en/ITU-T/jca/cit/Pages/default.aspx" TargetMode="External"/><Relationship Id="rId2" Type="http://schemas.openxmlformats.org/officeDocument/2006/relationships/hyperlink" Target="http://www.itu.int/en/ITU-T/C-I/Pages/default.aspx" TargetMode="External"/><Relationship Id="rId1" Type="http://schemas.openxmlformats.org/officeDocument/2006/relationships/slideLayout" Target="../slideLayouts/slideLayout2.xml"/><Relationship Id="rId4" Type="http://schemas.openxmlformats.org/officeDocument/2006/relationships/hyperlink" Target="http://www.itu.int/en/ITU-T/studygroups/2013-2016/11/Pages/default.aspx"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itu.int/en/ITU-T/C-I/Pages/CI-living-list-table.aspx"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itu.int/en/ITU-T/C-I/Pages/CI-projects.aspx"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itu.int/en/ITU-T/C-I/Pages/CI-reference.aspx"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844824"/>
            <a:ext cx="8208912" cy="2522711"/>
          </a:xfrm>
        </p:spPr>
        <p:txBody>
          <a:bodyPr>
            <a:normAutofit fontScale="90000"/>
          </a:bodyPr>
          <a:lstStyle/>
          <a:p>
            <a:r>
              <a:rPr lang="en-US" b="1" dirty="0" smtClean="0">
                <a:solidFill>
                  <a:srgbClr val="002060"/>
                </a:solidFill>
              </a:rPr>
              <a:t>Tutorial</a:t>
            </a:r>
            <a:br>
              <a:rPr lang="en-US" b="1" dirty="0" smtClean="0">
                <a:solidFill>
                  <a:srgbClr val="002060"/>
                </a:solidFill>
              </a:rPr>
            </a:br>
            <a:r>
              <a:rPr lang="en-US" sz="3600" b="1" dirty="0" smtClean="0">
                <a:solidFill>
                  <a:srgbClr val="002060"/>
                </a:solidFill>
              </a:rPr>
              <a:t>Conformance and Interoperability</a:t>
            </a:r>
            <a:br>
              <a:rPr lang="en-US" sz="3600" b="1" dirty="0" smtClean="0">
                <a:solidFill>
                  <a:srgbClr val="002060"/>
                </a:solidFill>
              </a:rPr>
            </a:br>
            <a:r>
              <a:rPr lang="en-US" sz="3600" b="1" dirty="0">
                <a:solidFill>
                  <a:srgbClr val="002060"/>
                </a:solidFill>
              </a:rPr>
              <a:t/>
            </a:r>
            <a:br>
              <a:rPr lang="en-US" sz="3600" b="1" dirty="0">
                <a:solidFill>
                  <a:srgbClr val="002060"/>
                </a:solidFill>
              </a:rPr>
            </a:br>
            <a:r>
              <a:rPr lang="en-US" sz="3600" b="1" dirty="0" smtClean="0">
                <a:solidFill>
                  <a:srgbClr val="002060"/>
                </a:solidFill>
              </a:rPr>
              <a:t>Key activities and main results of ITU-T SGs for the implementation of ITU C&amp;I </a:t>
            </a:r>
            <a:r>
              <a:rPr lang="en-US" sz="3600" b="1" dirty="0" err="1" smtClean="0">
                <a:solidFill>
                  <a:srgbClr val="002060"/>
                </a:solidFill>
              </a:rPr>
              <a:t>Programme</a:t>
            </a:r>
            <a:endParaRPr lang="en-US" sz="3600" b="1" dirty="0">
              <a:solidFill>
                <a:srgbClr val="002060"/>
              </a:solidFill>
            </a:endParaRPr>
          </a:p>
        </p:txBody>
      </p:sp>
      <p:sp>
        <p:nvSpPr>
          <p:cNvPr id="3" name="TextBox 2"/>
          <p:cNvSpPr txBox="1"/>
          <p:nvPr/>
        </p:nvSpPr>
        <p:spPr>
          <a:xfrm>
            <a:off x="323528" y="6093296"/>
            <a:ext cx="2024016" cy="369332"/>
          </a:xfrm>
          <a:prstGeom prst="rect">
            <a:avLst/>
          </a:prstGeom>
          <a:noFill/>
        </p:spPr>
        <p:txBody>
          <a:bodyPr wrap="none" rtlCol="0">
            <a:spAutoFit/>
          </a:bodyPr>
          <a:lstStyle/>
          <a:p>
            <a:r>
              <a:rPr lang="en-US" b="1" dirty="0" smtClean="0"/>
              <a:t>Denis Andreev, TSB</a:t>
            </a:r>
            <a:endParaRPr lang="en-US" b="1" dirty="0"/>
          </a:p>
        </p:txBody>
      </p:sp>
    </p:spTree>
    <p:extLst>
      <p:ext uri="{BB962C8B-B14F-4D97-AF65-F5344CB8AC3E}">
        <p14:creationId xmlns:p14="http://schemas.microsoft.com/office/powerpoint/2010/main" val="33177683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7544" y="0"/>
            <a:ext cx="8132763" cy="954107"/>
          </a:xfrm>
          <a:prstGeom prst="rect">
            <a:avLst/>
          </a:prstGeom>
        </p:spPr>
        <p:txBody>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cs typeface="Arial" pitchFamily="34" charset="0"/>
              </a:defRPr>
            </a:lvl2pPr>
            <a:lvl3pPr algn="ctr" rtl="0" eaLnBrk="0" fontAlgn="base" hangingPunct="0">
              <a:spcBef>
                <a:spcPct val="0"/>
              </a:spcBef>
              <a:spcAft>
                <a:spcPct val="0"/>
              </a:spcAft>
              <a:defRPr sz="3600" b="1">
                <a:solidFill>
                  <a:srgbClr val="1B5BA2"/>
                </a:solidFill>
                <a:latin typeface="Verdana" pitchFamily="34" charset="0"/>
                <a:cs typeface="Arial" pitchFamily="34" charset="0"/>
              </a:defRPr>
            </a:lvl3pPr>
            <a:lvl4pPr algn="ctr" rtl="0" eaLnBrk="0" fontAlgn="base" hangingPunct="0">
              <a:spcBef>
                <a:spcPct val="0"/>
              </a:spcBef>
              <a:spcAft>
                <a:spcPct val="0"/>
              </a:spcAft>
              <a:defRPr sz="3600" b="1">
                <a:solidFill>
                  <a:srgbClr val="1B5BA2"/>
                </a:solidFill>
                <a:latin typeface="Verdana" pitchFamily="34" charset="0"/>
                <a:cs typeface="Arial" pitchFamily="34" charset="0"/>
              </a:defRPr>
            </a:lvl4pPr>
            <a:lvl5pPr algn="ctr" rtl="0" eaLnBrk="0" fontAlgn="base" hangingPunct="0">
              <a:spcBef>
                <a:spcPct val="0"/>
              </a:spcBef>
              <a:spcAft>
                <a:spcPct val="0"/>
              </a:spcAft>
              <a:defRPr sz="3600" b="1">
                <a:solidFill>
                  <a:srgbClr val="1B5BA2"/>
                </a:solidFill>
                <a:latin typeface="Verdana" pitchFamily="34" charset="0"/>
                <a:cs typeface="Arial" pitchFamily="34" charset="0"/>
              </a:defRPr>
            </a:lvl5pPr>
            <a:lvl6pPr marL="457200" algn="ctr" rtl="0" eaLnBrk="1" fontAlgn="base" hangingPunct="1">
              <a:spcBef>
                <a:spcPct val="0"/>
              </a:spcBef>
              <a:spcAft>
                <a:spcPct val="0"/>
              </a:spcAft>
              <a:defRPr sz="3600" b="1">
                <a:solidFill>
                  <a:srgbClr val="1B5BA2"/>
                </a:solidFill>
                <a:latin typeface="Verdana" pitchFamily="34" charset="0"/>
                <a:cs typeface="Arial" pitchFamily="34" charset="0"/>
              </a:defRPr>
            </a:lvl6pPr>
            <a:lvl7pPr marL="914400" algn="ctr" rtl="0" eaLnBrk="1" fontAlgn="base" hangingPunct="1">
              <a:spcBef>
                <a:spcPct val="0"/>
              </a:spcBef>
              <a:spcAft>
                <a:spcPct val="0"/>
              </a:spcAft>
              <a:defRPr sz="3600" b="1">
                <a:solidFill>
                  <a:srgbClr val="1B5BA2"/>
                </a:solidFill>
                <a:latin typeface="Verdana" pitchFamily="34" charset="0"/>
                <a:cs typeface="Arial" pitchFamily="34" charset="0"/>
              </a:defRPr>
            </a:lvl7pPr>
            <a:lvl8pPr marL="1371600" algn="ctr" rtl="0" eaLnBrk="1" fontAlgn="base" hangingPunct="1">
              <a:spcBef>
                <a:spcPct val="0"/>
              </a:spcBef>
              <a:spcAft>
                <a:spcPct val="0"/>
              </a:spcAft>
              <a:defRPr sz="3600" b="1">
                <a:solidFill>
                  <a:srgbClr val="1B5BA2"/>
                </a:solidFill>
                <a:latin typeface="Verdana" pitchFamily="34" charset="0"/>
                <a:cs typeface="Arial" pitchFamily="34" charset="0"/>
              </a:defRPr>
            </a:lvl8pPr>
            <a:lvl9pPr marL="1828800" algn="ctr" rtl="0" eaLnBrk="1" fontAlgn="base" hangingPunct="1">
              <a:spcBef>
                <a:spcPct val="0"/>
              </a:spcBef>
              <a:spcAft>
                <a:spcPct val="0"/>
              </a:spcAft>
              <a:defRPr sz="3600" b="1">
                <a:solidFill>
                  <a:srgbClr val="1B5BA2"/>
                </a:solidFill>
                <a:latin typeface="Verdana" pitchFamily="34" charset="0"/>
                <a:cs typeface="Arial" pitchFamily="34" charset="0"/>
              </a:defRPr>
            </a:lvl9pPr>
          </a:lstStyle>
          <a:p>
            <a:pPr eaLnBrk="1" hangingPunct="1"/>
            <a:r>
              <a:rPr lang="en-CA" sz="2800" kern="0" dirty="0" smtClean="0">
                <a:solidFill>
                  <a:srgbClr val="000090"/>
                </a:solidFill>
              </a:rPr>
              <a:t>The </a:t>
            </a:r>
            <a:r>
              <a:rPr lang="en-US" sz="2800" kern="0" dirty="0" smtClean="0">
                <a:solidFill>
                  <a:srgbClr val="000090"/>
                </a:solidFill>
              </a:rPr>
              <a:t>Business Plan  for the </a:t>
            </a:r>
            <a:r>
              <a:rPr lang="en-CA" sz="2800" kern="0" dirty="0" smtClean="0">
                <a:solidFill>
                  <a:srgbClr val="000090"/>
                </a:solidFill>
              </a:rPr>
              <a:t>ITU C&amp;I Programme  in </a:t>
            </a:r>
            <a:r>
              <a:rPr lang="en-US" sz="2800" kern="0" dirty="0" smtClean="0">
                <a:solidFill>
                  <a:srgbClr val="000090"/>
                </a:solidFill>
              </a:rPr>
              <a:t>4 “Pillars”</a:t>
            </a:r>
            <a:endParaRPr lang="en-CA" sz="2800" kern="0" dirty="0" smtClean="0">
              <a:solidFill>
                <a:srgbClr val="000090"/>
              </a:solidFill>
              <a:latin typeface="Arial" pitchFamily="34" charset="0"/>
            </a:endParaRPr>
          </a:p>
        </p:txBody>
      </p:sp>
      <p:sp>
        <p:nvSpPr>
          <p:cNvPr id="4" name="Rounded Rectangle 3"/>
          <p:cNvSpPr/>
          <p:nvPr/>
        </p:nvSpPr>
        <p:spPr>
          <a:xfrm>
            <a:off x="323528" y="1052736"/>
            <a:ext cx="8568952" cy="5184576"/>
          </a:xfrm>
          <a:prstGeom prst="roundRect">
            <a:avLst/>
          </a:prstGeom>
          <a:solidFill>
            <a:srgbClr val="FFFF00"/>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4013" indent="-354013" eaLnBrk="0" fontAlgn="base" hangingPunct="0">
              <a:spcBef>
                <a:spcPct val="0"/>
              </a:spcBef>
              <a:spcAft>
                <a:spcPct val="0"/>
              </a:spcAft>
            </a:pPr>
            <a:r>
              <a:rPr lang="en-GB" sz="3200" b="1" dirty="0">
                <a:solidFill>
                  <a:srgbClr val="1B5BA2"/>
                </a:solidFill>
                <a:cs typeface="Times New Roman" pitchFamily="18" charset="0"/>
              </a:rPr>
              <a:t>The Standardization Sector side</a:t>
            </a:r>
          </a:p>
          <a:p>
            <a:pPr marL="354013" indent="-354013" eaLnBrk="0" fontAlgn="base" hangingPunct="0">
              <a:spcBef>
                <a:spcPct val="0"/>
              </a:spcBef>
              <a:spcAft>
                <a:spcPct val="0"/>
              </a:spcAft>
              <a:buFont typeface="Wingdings" pitchFamily="2" charset="2"/>
              <a:buChar char="v"/>
            </a:pPr>
            <a:endParaRPr lang="en-GB" sz="2800" dirty="0">
              <a:solidFill>
                <a:srgbClr val="1B5BA2"/>
              </a:solidFill>
              <a:cs typeface="Times New Roman" pitchFamily="18" charset="0"/>
            </a:endParaRPr>
          </a:p>
          <a:p>
            <a:pPr marL="354013" indent="-354013" eaLnBrk="0" fontAlgn="base" hangingPunct="0">
              <a:spcBef>
                <a:spcPct val="0"/>
              </a:spcBef>
              <a:spcAft>
                <a:spcPct val="0"/>
              </a:spcAft>
              <a:buFont typeface="Wingdings" pitchFamily="2" charset="2"/>
              <a:buChar char="v"/>
            </a:pPr>
            <a:r>
              <a:rPr lang="en-GB" sz="2400" dirty="0">
                <a:solidFill>
                  <a:srgbClr val="1B5BA2"/>
                </a:solidFill>
                <a:cs typeface="Times New Roman" pitchFamily="18" charset="0"/>
              </a:rPr>
              <a:t>Pillar 1: Conformity Assessment</a:t>
            </a:r>
          </a:p>
          <a:p>
            <a:pPr marL="354013" indent="-354013" eaLnBrk="0" fontAlgn="base" hangingPunct="0">
              <a:spcBef>
                <a:spcPct val="0"/>
              </a:spcBef>
              <a:spcAft>
                <a:spcPct val="0"/>
              </a:spcAft>
              <a:buFont typeface="Wingdings" pitchFamily="2" charset="2"/>
              <a:buChar char="v"/>
            </a:pPr>
            <a:endParaRPr lang="en-GB" sz="2400" dirty="0">
              <a:solidFill>
                <a:srgbClr val="1B5BA2"/>
              </a:solidFill>
              <a:cs typeface="Times New Roman" pitchFamily="18" charset="0"/>
            </a:endParaRPr>
          </a:p>
          <a:p>
            <a:pPr marL="354013" indent="-354013" eaLnBrk="0" fontAlgn="base" hangingPunct="0">
              <a:spcBef>
                <a:spcPct val="0"/>
              </a:spcBef>
              <a:spcAft>
                <a:spcPct val="0"/>
              </a:spcAft>
              <a:buFont typeface="Wingdings" pitchFamily="2" charset="2"/>
              <a:buChar char="v"/>
            </a:pPr>
            <a:r>
              <a:rPr lang="en-GB" sz="2400" dirty="0">
                <a:solidFill>
                  <a:srgbClr val="1B5BA2"/>
                </a:solidFill>
                <a:cs typeface="Times New Roman" pitchFamily="18" charset="0"/>
              </a:rPr>
              <a:t>Pillar 2: Interoperability Events</a:t>
            </a:r>
          </a:p>
          <a:p>
            <a:pPr marL="354013" indent="-354013" eaLnBrk="0" fontAlgn="base" hangingPunct="0">
              <a:spcBef>
                <a:spcPct val="0"/>
              </a:spcBef>
              <a:spcAft>
                <a:spcPct val="0"/>
              </a:spcAft>
            </a:pPr>
            <a:endParaRPr lang="en-GB" sz="2800" dirty="0">
              <a:solidFill>
                <a:srgbClr val="1B5BA2"/>
              </a:solidFill>
              <a:cs typeface="Times New Roman" pitchFamily="18" charset="0"/>
            </a:endParaRPr>
          </a:p>
          <a:p>
            <a:pPr marL="354013" indent="-354013" eaLnBrk="0" fontAlgn="base" hangingPunct="0">
              <a:spcBef>
                <a:spcPct val="0"/>
              </a:spcBef>
              <a:spcAft>
                <a:spcPct val="0"/>
              </a:spcAft>
            </a:pPr>
            <a:r>
              <a:rPr lang="en-GB" sz="3200" b="1" dirty="0" smtClean="0">
                <a:solidFill>
                  <a:srgbClr val="1B5BA2"/>
                </a:solidFill>
                <a:cs typeface="Times New Roman" pitchFamily="18" charset="0"/>
              </a:rPr>
              <a:t>The </a:t>
            </a:r>
            <a:r>
              <a:rPr lang="en-GB" sz="3200" b="1" dirty="0">
                <a:solidFill>
                  <a:srgbClr val="1B5BA2"/>
                </a:solidFill>
                <a:cs typeface="Times New Roman" pitchFamily="18" charset="0"/>
              </a:rPr>
              <a:t>Development Sector side</a:t>
            </a:r>
          </a:p>
          <a:p>
            <a:pPr marL="354013" indent="-354013" eaLnBrk="0" fontAlgn="base" hangingPunct="0">
              <a:spcBef>
                <a:spcPct val="0"/>
              </a:spcBef>
              <a:spcAft>
                <a:spcPct val="0"/>
              </a:spcAft>
              <a:buFont typeface="Wingdings" pitchFamily="2" charset="2"/>
              <a:buChar char="v"/>
            </a:pPr>
            <a:endParaRPr lang="en-GB" sz="2800" dirty="0">
              <a:solidFill>
                <a:srgbClr val="1B5BA2"/>
              </a:solidFill>
              <a:cs typeface="Times New Roman" pitchFamily="18" charset="0"/>
            </a:endParaRPr>
          </a:p>
          <a:p>
            <a:pPr marL="354013" indent="-354013" eaLnBrk="0" fontAlgn="base" hangingPunct="0">
              <a:spcBef>
                <a:spcPct val="0"/>
              </a:spcBef>
              <a:spcAft>
                <a:spcPct val="0"/>
              </a:spcAft>
              <a:buFont typeface="Wingdings" pitchFamily="2" charset="2"/>
              <a:buChar char="v"/>
            </a:pPr>
            <a:r>
              <a:rPr lang="en-GB" sz="2400" dirty="0">
                <a:solidFill>
                  <a:srgbClr val="1B5BA2"/>
                </a:solidFill>
                <a:cs typeface="Times New Roman" pitchFamily="18" charset="0"/>
              </a:rPr>
              <a:t>Pillar 3: Capacity building</a:t>
            </a:r>
          </a:p>
          <a:p>
            <a:pPr marL="354013" indent="-354013" eaLnBrk="0" fontAlgn="base" hangingPunct="0">
              <a:spcBef>
                <a:spcPct val="0"/>
              </a:spcBef>
              <a:spcAft>
                <a:spcPct val="0"/>
              </a:spcAft>
              <a:buFont typeface="Wingdings" pitchFamily="2" charset="2"/>
              <a:buChar char="v"/>
            </a:pPr>
            <a:endParaRPr lang="en-GB" sz="2400" dirty="0">
              <a:solidFill>
                <a:srgbClr val="1B5BA2"/>
              </a:solidFill>
              <a:cs typeface="Times New Roman" pitchFamily="18" charset="0"/>
            </a:endParaRPr>
          </a:p>
          <a:p>
            <a:pPr marL="354013" indent="-354013" eaLnBrk="0" hangingPunct="0">
              <a:buFont typeface="Wingdings" pitchFamily="2" charset="2"/>
              <a:buChar char="v"/>
            </a:pPr>
            <a:r>
              <a:rPr lang="en-GB" sz="2400" dirty="0">
                <a:solidFill>
                  <a:srgbClr val="1B5BA2"/>
                </a:solidFill>
                <a:cs typeface="Times New Roman" pitchFamily="18" charset="0"/>
              </a:rPr>
              <a:t>Pillar 4: </a:t>
            </a:r>
            <a:r>
              <a:rPr lang="en-US" sz="2400" dirty="0" smtClean="0">
                <a:solidFill>
                  <a:srgbClr val="1B5BA2"/>
                </a:solidFill>
                <a:cs typeface="Times New Roman" pitchFamily="18" charset="0"/>
              </a:rPr>
              <a:t>Establishment </a:t>
            </a:r>
            <a:r>
              <a:rPr lang="en-US" sz="2400" dirty="0">
                <a:solidFill>
                  <a:srgbClr val="1B5BA2"/>
                </a:solidFill>
                <a:cs typeface="Times New Roman" pitchFamily="18" charset="0"/>
              </a:rPr>
              <a:t>of test </a:t>
            </a:r>
            <a:r>
              <a:rPr lang="en-US" sz="2400" dirty="0" err="1">
                <a:solidFill>
                  <a:srgbClr val="1B5BA2"/>
                </a:solidFill>
                <a:cs typeface="Times New Roman" pitchFamily="18" charset="0"/>
              </a:rPr>
              <a:t>centres</a:t>
            </a:r>
            <a:r>
              <a:rPr lang="en-US" sz="2400" dirty="0">
                <a:solidFill>
                  <a:srgbClr val="1B5BA2"/>
                </a:solidFill>
                <a:cs typeface="Times New Roman" pitchFamily="18" charset="0"/>
              </a:rPr>
              <a:t> and C&amp;I </a:t>
            </a:r>
            <a:r>
              <a:rPr lang="en-US" sz="2400" dirty="0" err="1">
                <a:solidFill>
                  <a:srgbClr val="1B5BA2"/>
                </a:solidFill>
                <a:cs typeface="Times New Roman" pitchFamily="18" charset="0"/>
              </a:rPr>
              <a:t>programmes</a:t>
            </a:r>
            <a:r>
              <a:rPr lang="en-US" sz="2400" dirty="0">
                <a:solidFill>
                  <a:srgbClr val="1B5BA2"/>
                </a:solidFill>
                <a:cs typeface="Times New Roman" pitchFamily="18" charset="0"/>
              </a:rPr>
              <a:t> in developing countries</a:t>
            </a:r>
            <a:endParaRPr lang="en-GB" sz="2400" dirty="0">
              <a:solidFill>
                <a:srgbClr val="1B5BA2"/>
              </a:solidFill>
            </a:endParaRPr>
          </a:p>
        </p:txBody>
      </p:sp>
    </p:spTree>
    <p:extLst>
      <p:ext uri="{BB962C8B-B14F-4D97-AF65-F5344CB8AC3E}">
        <p14:creationId xmlns:p14="http://schemas.microsoft.com/office/powerpoint/2010/main" val="10734343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99592" y="116632"/>
            <a:ext cx="7884368" cy="1143000"/>
          </a:xfrm>
          <a:prstGeom prst="rect">
            <a:avLst/>
          </a:prstGeom>
        </p:spPr>
        <p:txBody>
          <a:bodyPr>
            <a:no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cs typeface="Arial" pitchFamily="34" charset="0"/>
              </a:defRPr>
            </a:lvl2pPr>
            <a:lvl3pPr algn="ctr" rtl="0" eaLnBrk="0" fontAlgn="base" hangingPunct="0">
              <a:spcBef>
                <a:spcPct val="0"/>
              </a:spcBef>
              <a:spcAft>
                <a:spcPct val="0"/>
              </a:spcAft>
              <a:defRPr sz="3600" b="1">
                <a:solidFill>
                  <a:srgbClr val="1B5BA2"/>
                </a:solidFill>
                <a:latin typeface="Verdana" pitchFamily="34" charset="0"/>
                <a:cs typeface="Arial" pitchFamily="34" charset="0"/>
              </a:defRPr>
            </a:lvl3pPr>
            <a:lvl4pPr algn="ctr" rtl="0" eaLnBrk="0" fontAlgn="base" hangingPunct="0">
              <a:spcBef>
                <a:spcPct val="0"/>
              </a:spcBef>
              <a:spcAft>
                <a:spcPct val="0"/>
              </a:spcAft>
              <a:defRPr sz="3600" b="1">
                <a:solidFill>
                  <a:srgbClr val="1B5BA2"/>
                </a:solidFill>
                <a:latin typeface="Verdana" pitchFamily="34" charset="0"/>
                <a:cs typeface="Arial" pitchFamily="34" charset="0"/>
              </a:defRPr>
            </a:lvl4pPr>
            <a:lvl5pPr algn="ctr" rtl="0" eaLnBrk="0" fontAlgn="base" hangingPunct="0">
              <a:spcBef>
                <a:spcPct val="0"/>
              </a:spcBef>
              <a:spcAft>
                <a:spcPct val="0"/>
              </a:spcAft>
              <a:defRPr sz="3600" b="1">
                <a:solidFill>
                  <a:srgbClr val="1B5BA2"/>
                </a:solidFill>
                <a:latin typeface="Verdana" pitchFamily="34" charset="0"/>
                <a:cs typeface="Arial" pitchFamily="34" charset="0"/>
              </a:defRPr>
            </a:lvl5pPr>
            <a:lvl6pPr marL="457200" algn="ctr" rtl="0" eaLnBrk="1" fontAlgn="base" hangingPunct="1">
              <a:spcBef>
                <a:spcPct val="0"/>
              </a:spcBef>
              <a:spcAft>
                <a:spcPct val="0"/>
              </a:spcAft>
              <a:defRPr sz="3600" b="1">
                <a:solidFill>
                  <a:srgbClr val="1B5BA2"/>
                </a:solidFill>
                <a:latin typeface="Verdana" pitchFamily="34" charset="0"/>
                <a:cs typeface="Arial" pitchFamily="34" charset="0"/>
              </a:defRPr>
            </a:lvl6pPr>
            <a:lvl7pPr marL="914400" algn="ctr" rtl="0" eaLnBrk="1" fontAlgn="base" hangingPunct="1">
              <a:spcBef>
                <a:spcPct val="0"/>
              </a:spcBef>
              <a:spcAft>
                <a:spcPct val="0"/>
              </a:spcAft>
              <a:defRPr sz="3600" b="1">
                <a:solidFill>
                  <a:srgbClr val="1B5BA2"/>
                </a:solidFill>
                <a:latin typeface="Verdana" pitchFamily="34" charset="0"/>
                <a:cs typeface="Arial" pitchFamily="34" charset="0"/>
              </a:defRPr>
            </a:lvl7pPr>
            <a:lvl8pPr marL="1371600" algn="ctr" rtl="0" eaLnBrk="1" fontAlgn="base" hangingPunct="1">
              <a:spcBef>
                <a:spcPct val="0"/>
              </a:spcBef>
              <a:spcAft>
                <a:spcPct val="0"/>
              </a:spcAft>
              <a:defRPr sz="3600" b="1">
                <a:solidFill>
                  <a:srgbClr val="1B5BA2"/>
                </a:solidFill>
                <a:latin typeface="Verdana" pitchFamily="34" charset="0"/>
                <a:cs typeface="Arial" pitchFamily="34" charset="0"/>
              </a:defRPr>
            </a:lvl8pPr>
            <a:lvl9pPr marL="1828800" algn="ctr" rtl="0" eaLnBrk="1" fontAlgn="base" hangingPunct="1">
              <a:spcBef>
                <a:spcPct val="0"/>
              </a:spcBef>
              <a:spcAft>
                <a:spcPct val="0"/>
              </a:spcAft>
              <a:defRPr sz="3600" b="1">
                <a:solidFill>
                  <a:srgbClr val="1B5BA2"/>
                </a:solidFill>
                <a:latin typeface="Verdana" pitchFamily="34" charset="0"/>
                <a:cs typeface="Arial" pitchFamily="34" charset="0"/>
              </a:defRPr>
            </a:lvl9pPr>
          </a:lstStyle>
          <a:p>
            <a:r>
              <a:rPr lang="en-US" sz="2800" kern="0" dirty="0" smtClean="0">
                <a:solidFill>
                  <a:srgbClr val="000090"/>
                </a:solidFill>
                <a:latin typeface="Verdana" pitchFamily="34" charset="0"/>
              </a:rPr>
              <a:t>Authority for Action:</a:t>
            </a:r>
            <a:br>
              <a:rPr lang="en-US" sz="2800" kern="0" dirty="0" smtClean="0">
                <a:solidFill>
                  <a:srgbClr val="000090"/>
                </a:solidFill>
                <a:latin typeface="Verdana" pitchFamily="34" charset="0"/>
              </a:rPr>
            </a:br>
            <a:r>
              <a:rPr lang="en-US" sz="2800" kern="0" dirty="0" smtClean="0">
                <a:solidFill>
                  <a:srgbClr val="000090"/>
                </a:solidFill>
                <a:latin typeface="Verdana" pitchFamily="34" charset="0"/>
              </a:rPr>
              <a:t>ITU’s highest decision making bodies</a:t>
            </a:r>
            <a:endParaRPr lang="en-CA" sz="2800" kern="0" dirty="0" smtClean="0">
              <a:solidFill>
                <a:srgbClr val="000090"/>
              </a:solidFill>
              <a:latin typeface="Verdana" pitchFamily="34" charset="0"/>
            </a:endParaRPr>
          </a:p>
        </p:txBody>
      </p:sp>
      <p:sp>
        <p:nvSpPr>
          <p:cNvPr id="4" name="Rounded Rectangle 3"/>
          <p:cNvSpPr/>
          <p:nvPr/>
        </p:nvSpPr>
        <p:spPr>
          <a:xfrm>
            <a:off x="179512" y="1340768"/>
            <a:ext cx="8877989" cy="4752528"/>
          </a:xfrm>
          <a:prstGeom prst="roundRect">
            <a:avLst/>
          </a:prstGeom>
          <a:solidFill>
            <a:srgbClr val="FFFF00"/>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ts val="600"/>
              </a:spcBef>
              <a:spcAft>
                <a:spcPct val="0"/>
              </a:spcAft>
            </a:pPr>
            <a:r>
              <a:rPr lang="en-US" sz="2400" b="1" dirty="0" smtClean="0">
                <a:solidFill>
                  <a:srgbClr val="1B5BA2"/>
                </a:solidFill>
              </a:rPr>
              <a:t>Resolution </a:t>
            </a:r>
            <a:r>
              <a:rPr lang="en-US" sz="2400" b="1" dirty="0">
                <a:solidFill>
                  <a:srgbClr val="1B5BA2"/>
                </a:solidFill>
              </a:rPr>
              <a:t>76: </a:t>
            </a:r>
            <a:r>
              <a:rPr lang="en-US" sz="2400" dirty="0">
                <a:solidFill>
                  <a:srgbClr val="1B5BA2"/>
                </a:solidFill>
              </a:rPr>
              <a:t>ITU World Telecommunication Standardization Assembly (WTSA-12)</a:t>
            </a:r>
            <a:endParaRPr lang="en-US" sz="2400" b="1" dirty="0">
              <a:solidFill>
                <a:srgbClr val="1B5BA2"/>
              </a:solidFill>
            </a:endParaRPr>
          </a:p>
          <a:p>
            <a:pPr fontAlgn="base">
              <a:spcBef>
                <a:spcPct val="0"/>
              </a:spcBef>
              <a:spcAft>
                <a:spcPct val="0"/>
              </a:spcAft>
            </a:pPr>
            <a:endParaRPr lang="en-US" sz="2400" b="1" dirty="0">
              <a:solidFill>
                <a:srgbClr val="1B5BA2"/>
              </a:solidFill>
            </a:endParaRPr>
          </a:p>
          <a:p>
            <a:pPr fontAlgn="base">
              <a:spcBef>
                <a:spcPct val="0"/>
              </a:spcBef>
              <a:spcAft>
                <a:spcPct val="0"/>
              </a:spcAft>
            </a:pPr>
            <a:r>
              <a:rPr lang="en-US" sz="2400" b="1" dirty="0">
                <a:solidFill>
                  <a:srgbClr val="1B5BA2"/>
                </a:solidFill>
              </a:rPr>
              <a:t>Resolution 47: </a:t>
            </a:r>
            <a:r>
              <a:rPr lang="en-US" sz="2400" dirty="0">
                <a:solidFill>
                  <a:srgbClr val="1B5BA2"/>
                </a:solidFill>
              </a:rPr>
              <a:t>ITU World Telecommunication Development Conference (WTDC-10)</a:t>
            </a:r>
            <a:endParaRPr lang="en-US" sz="2400" b="1" dirty="0">
              <a:solidFill>
                <a:srgbClr val="1B5BA2"/>
              </a:solidFill>
            </a:endParaRPr>
          </a:p>
          <a:p>
            <a:pPr fontAlgn="base">
              <a:spcBef>
                <a:spcPct val="0"/>
              </a:spcBef>
              <a:spcAft>
                <a:spcPct val="0"/>
              </a:spcAft>
            </a:pPr>
            <a:endParaRPr lang="en-US" sz="2400" b="1" dirty="0">
              <a:solidFill>
                <a:srgbClr val="1B5BA2"/>
              </a:solidFill>
            </a:endParaRPr>
          </a:p>
          <a:p>
            <a:pPr fontAlgn="base">
              <a:spcBef>
                <a:spcPct val="0"/>
              </a:spcBef>
              <a:spcAft>
                <a:spcPct val="0"/>
              </a:spcAft>
            </a:pPr>
            <a:r>
              <a:rPr lang="en-US" sz="2400" b="1" dirty="0">
                <a:solidFill>
                  <a:srgbClr val="1B5BA2"/>
                </a:solidFill>
              </a:rPr>
              <a:t>Resolution 177: </a:t>
            </a:r>
            <a:r>
              <a:rPr lang="en-US" sz="2400" dirty="0">
                <a:solidFill>
                  <a:srgbClr val="1B5BA2"/>
                </a:solidFill>
              </a:rPr>
              <a:t>ITU Plenipotentiary Conference</a:t>
            </a:r>
          </a:p>
          <a:p>
            <a:pPr fontAlgn="base">
              <a:spcBef>
                <a:spcPct val="0"/>
              </a:spcBef>
              <a:spcAft>
                <a:spcPct val="0"/>
              </a:spcAft>
            </a:pPr>
            <a:r>
              <a:rPr lang="en-US" sz="2400" dirty="0">
                <a:solidFill>
                  <a:srgbClr val="1B5BA2"/>
                </a:solidFill>
              </a:rPr>
              <a:t>(PP-10)</a:t>
            </a:r>
            <a:endParaRPr lang="en-US" sz="2400" b="1" dirty="0">
              <a:solidFill>
                <a:srgbClr val="1B5BA2"/>
              </a:solidFill>
            </a:endParaRPr>
          </a:p>
          <a:p>
            <a:pPr fontAlgn="base">
              <a:spcBef>
                <a:spcPct val="0"/>
              </a:spcBef>
              <a:spcAft>
                <a:spcPct val="0"/>
              </a:spcAft>
            </a:pPr>
            <a:endParaRPr lang="en-US" sz="2400" b="1" dirty="0">
              <a:solidFill>
                <a:srgbClr val="1B5BA2"/>
              </a:solidFill>
            </a:endParaRPr>
          </a:p>
          <a:p>
            <a:pPr fontAlgn="base">
              <a:spcBef>
                <a:spcPct val="0"/>
              </a:spcBef>
              <a:spcAft>
                <a:spcPct val="0"/>
              </a:spcAft>
            </a:pPr>
            <a:r>
              <a:rPr lang="en-US" sz="2400" b="1" dirty="0">
                <a:solidFill>
                  <a:srgbClr val="1B5BA2"/>
                </a:solidFill>
              </a:rPr>
              <a:t>Resolution 62: </a:t>
            </a:r>
            <a:r>
              <a:rPr lang="en-US" sz="2400" dirty="0" err="1">
                <a:solidFill>
                  <a:srgbClr val="1B5BA2"/>
                </a:solidFill>
              </a:rPr>
              <a:t>Radiocommunication</a:t>
            </a:r>
            <a:r>
              <a:rPr lang="en-US" sz="2400" dirty="0">
                <a:solidFill>
                  <a:srgbClr val="1B5BA2"/>
                </a:solidFill>
              </a:rPr>
              <a:t> Assembly 2012</a:t>
            </a:r>
            <a:endParaRPr lang="en-US" sz="2400" b="1" dirty="0">
              <a:solidFill>
                <a:srgbClr val="1B5BA2"/>
              </a:solidFill>
            </a:endParaRPr>
          </a:p>
          <a:p>
            <a:pPr fontAlgn="base">
              <a:spcBef>
                <a:spcPct val="0"/>
              </a:spcBef>
              <a:spcAft>
                <a:spcPct val="0"/>
              </a:spcAft>
            </a:pPr>
            <a:endParaRPr lang="en-US" sz="2400" b="1" dirty="0">
              <a:solidFill>
                <a:srgbClr val="1B5BA2"/>
              </a:solidFill>
            </a:endParaRPr>
          </a:p>
          <a:p>
            <a:pPr fontAlgn="base">
              <a:spcBef>
                <a:spcPct val="0"/>
              </a:spcBef>
              <a:spcAft>
                <a:spcPct val="0"/>
              </a:spcAft>
            </a:pPr>
            <a:r>
              <a:rPr lang="en-US" sz="2400" b="1" dirty="0">
                <a:solidFill>
                  <a:srgbClr val="1B5BA2"/>
                </a:solidFill>
              </a:rPr>
              <a:t>Council Decisions:  </a:t>
            </a:r>
            <a:r>
              <a:rPr lang="en-US" sz="2400" dirty="0">
                <a:solidFill>
                  <a:srgbClr val="1B5BA2"/>
                </a:solidFill>
              </a:rPr>
              <a:t>(2009, 2010, 2011, </a:t>
            </a:r>
            <a:r>
              <a:rPr lang="en-US" sz="2400" dirty="0" smtClean="0">
                <a:solidFill>
                  <a:srgbClr val="1B5BA2"/>
                </a:solidFill>
              </a:rPr>
              <a:t>2012, 2013)</a:t>
            </a:r>
            <a:endParaRPr lang="en-CA" sz="2400" dirty="0">
              <a:solidFill>
                <a:srgbClr val="1B5BA2"/>
              </a:solidFill>
            </a:endParaRPr>
          </a:p>
        </p:txBody>
      </p:sp>
    </p:spTree>
    <p:extLst>
      <p:ext uri="{BB962C8B-B14F-4D97-AF65-F5344CB8AC3E}">
        <p14:creationId xmlns:p14="http://schemas.microsoft.com/office/powerpoint/2010/main" val="3476521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260D185-294F-422D-8999-8D8798A54C55}" type="slidenum">
              <a:rPr lang="en-CA" smtClean="0"/>
              <a:pPr>
                <a:defRPr/>
              </a:pPr>
              <a:t>12</a:t>
            </a:fld>
            <a:endParaRPr lang="en-CA"/>
          </a:p>
        </p:txBody>
      </p:sp>
      <p:sp>
        <p:nvSpPr>
          <p:cNvPr id="3" name="Slide Number Placeholder 3"/>
          <p:cNvSpPr txBox="1">
            <a:spLocks/>
          </p:cNvSpPr>
          <p:nvPr/>
        </p:nvSpPr>
        <p:spPr bwMode="auto">
          <a:xfrm>
            <a:off x="8804275" y="6019800"/>
            <a:ext cx="339725"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defPPr>
              <a:defRPr lang="en-US"/>
            </a:defPPr>
            <a:lvl1pPr algn="r" rtl="0" fontAlgn="base">
              <a:spcBef>
                <a:spcPct val="0"/>
              </a:spcBef>
              <a:spcAft>
                <a:spcPct val="0"/>
              </a:spcAft>
              <a:defRPr sz="1000" kern="1200">
                <a:solidFill>
                  <a:srgbClr val="0E438A"/>
                </a:solidFill>
                <a:latin typeface="Zurich BT"/>
                <a:ea typeface="+mn-ea"/>
                <a:cs typeface="Times New Roman" pitchFamily="18"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8260D185-294F-422D-8999-8D8798A54C55}" type="slidenum">
              <a:rPr lang="en-CA" smtClean="0"/>
              <a:pPr>
                <a:defRPr/>
              </a:pPr>
              <a:t>12</a:t>
            </a:fld>
            <a:endParaRPr lang="en-CA"/>
          </a:p>
        </p:txBody>
      </p:sp>
      <p:sp>
        <p:nvSpPr>
          <p:cNvPr id="4" name="Rectangle 2"/>
          <p:cNvSpPr>
            <a:spLocks noChangeArrowheads="1"/>
          </p:cNvSpPr>
          <p:nvPr/>
        </p:nvSpPr>
        <p:spPr bwMode="auto">
          <a:xfrm>
            <a:off x="862124" y="188640"/>
            <a:ext cx="7932736" cy="461665"/>
          </a:xfrm>
          <a:prstGeom prst="rect">
            <a:avLst/>
          </a:prstGeom>
          <a:noFill/>
          <a:ln w="9525">
            <a:noFill/>
            <a:miter lim="800000"/>
            <a:headEnd/>
            <a:tailEnd/>
          </a:ln>
        </p:spPr>
        <p:txBody>
          <a:bodyPr wrap="square" anchor="ctr">
            <a:spAutoFit/>
          </a:bodyPr>
          <a:lstStyle/>
          <a:p>
            <a:pPr algn="ctr" eaLnBrk="0" fontAlgn="base" hangingPunct="0">
              <a:spcBef>
                <a:spcPct val="0"/>
              </a:spcBef>
              <a:spcAft>
                <a:spcPct val="0"/>
              </a:spcAft>
            </a:pPr>
            <a:r>
              <a:rPr lang="en-GB" sz="2400" b="1" kern="0" dirty="0">
                <a:solidFill>
                  <a:srgbClr val="000090"/>
                </a:solidFill>
                <a:latin typeface="Verdana" pitchFamily="34" charset="0"/>
                <a:ea typeface="+mj-ea"/>
                <a:cs typeface="+mj-cs"/>
              </a:rPr>
              <a:t>Four routes to populate conformity DB</a:t>
            </a:r>
            <a:endParaRPr lang="en-US" sz="2400" b="1" kern="0" dirty="0">
              <a:solidFill>
                <a:srgbClr val="000090"/>
              </a:solidFill>
              <a:latin typeface="Verdana" pitchFamily="34" charset="0"/>
              <a:ea typeface="+mj-ea"/>
              <a:cs typeface="+mj-cs"/>
            </a:endParaRPr>
          </a:p>
        </p:txBody>
      </p:sp>
      <p:sp>
        <p:nvSpPr>
          <p:cNvPr id="5" name="Rectangle 4"/>
          <p:cNvSpPr/>
          <p:nvPr/>
        </p:nvSpPr>
        <p:spPr bwMode="auto">
          <a:xfrm>
            <a:off x="116505" y="836712"/>
            <a:ext cx="8820980" cy="4176464"/>
          </a:xfrm>
          <a:prstGeom prst="rect">
            <a:avLst/>
          </a:prstGeom>
          <a:solidFill>
            <a:schemeClr val="tx2">
              <a:lumMod val="20000"/>
              <a:lumOff val="80000"/>
            </a:schemeClr>
          </a:solidFill>
          <a:ln w="28575">
            <a:solidFill>
              <a:srgbClr val="00B050"/>
            </a:solidFill>
            <a:headEnd type="none" w="med" len="med"/>
            <a:tailEnd type="triangle" w="med" len="med"/>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6" name="Rectangle 5"/>
          <p:cNvSpPr/>
          <p:nvPr/>
        </p:nvSpPr>
        <p:spPr bwMode="auto">
          <a:xfrm>
            <a:off x="116505" y="4951230"/>
            <a:ext cx="8820980" cy="1906770"/>
          </a:xfrm>
          <a:prstGeom prst="rect">
            <a:avLst/>
          </a:prstGeom>
          <a:solidFill>
            <a:srgbClr val="FFFF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ltLang="zh-CN" b="1">
              <a:solidFill>
                <a:srgbClr val="3333CC"/>
              </a:solidFill>
              <a:ea typeface="MS Mincho" pitchFamily="49" charset="-128"/>
            </a:endParaRPr>
          </a:p>
          <a:p>
            <a:pPr algn="ctr" eaLnBrk="0" fontAlgn="base" hangingPunct="0">
              <a:spcBef>
                <a:spcPct val="0"/>
              </a:spcBef>
              <a:spcAft>
                <a:spcPct val="0"/>
              </a:spcAft>
              <a:defRPr/>
            </a:pPr>
            <a:endParaRPr lang="en-US" altLang="zh-CN" b="1">
              <a:solidFill>
                <a:srgbClr val="3333CC"/>
              </a:solidFill>
              <a:ea typeface="MS Mincho" pitchFamily="49" charset="-128"/>
            </a:endParaRPr>
          </a:p>
          <a:p>
            <a:pPr algn="ctr" eaLnBrk="0" fontAlgn="base" hangingPunct="0">
              <a:spcBef>
                <a:spcPct val="0"/>
              </a:spcBef>
              <a:spcAft>
                <a:spcPct val="0"/>
              </a:spcAft>
              <a:defRPr/>
            </a:pPr>
            <a:endParaRPr lang="en-US" altLang="zh-CN" b="1">
              <a:solidFill>
                <a:srgbClr val="3333CC"/>
              </a:solidFill>
              <a:ea typeface="MS Mincho" pitchFamily="49" charset="-128"/>
            </a:endParaRPr>
          </a:p>
          <a:p>
            <a:pPr algn="ctr" eaLnBrk="0" fontAlgn="base" hangingPunct="0">
              <a:spcBef>
                <a:spcPct val="0"/>
              </a:spcBef>
              <a:spcAft>
                <a:spcPct val="0"/>
              </a:spcAft>
              <a:defRPr/>
            </a:pPr>
            <a:endParaRPr lang="en-US" altLang="zh-CN" b="1">
              <a:solidFill>
                <a:srgbClr val="3333CC"/>
              </a:solidFill>
              <a:ea typeface="MS Mincho" pitchFamily="49" charset="-128"/>
            </a:endParaRPr>
          </a:p>
          <a:p>
            <a:pPr eaLnBrk="0" fontAlgn="base" hangingPunct="0">
              <a:spcBef>
                <a:spcPct val="0"/>
              </a:spcBef>
              <a:spcAft>
                <a:spcPct val="0"/>
              </a:spcAft>
              <a:defRPr/>
            </a:pPr>
            <a:endParaRPr lang="en-US" altLang="zh-CN" sz="1000" b="1">
              <a:solidFill>
                <a:srgbClr val="3333CC"/>
              </a:solidFill>
              <a:ea typeface="MS Mincho" pitchFamily="49" charset="-128"/>
            </a:endParaRPr>
          </a:p>
          <a:p>
            <a:pPr eaLnBrk="0" fontAlgn="base" hangingPunct="0">
              <a:spcBef>
                <a:spcPct val="0"/>
              </a:spcBef>
              <a:spcAft>
                <a:spcPct val="0"/>
              </a:spcAft>
              <a:defRPr/>
            </a:pPr>
            <a:r>
              <a:rPr lang="en-US" altLang="zh-CN" sz="1000" b="1">
                <a:solidFill>
                  <a:srgbClr val="3333CC"/>
                </a:solidFill>
                <a:ea typeface="MS Mincho" pitchFamily="49" charset="-128"/>
              </a:rPr>
              <a:t>	</a:t>
            </a:r>
            <a:r>
              <a:rPr lang="en-US" sz="800">
                <a:solidFill>
                  <a:srgbClr val="666666"/>
                </a:solidFill>
              </a:rPr>
              <a:t> </a:t>
            </a:r>
          </a:p>
          <a:p>
            <a:pPr eaLnBrk="0" fontAlgn="base" hangingPunct="0">
              <a:spcBef>
                <a:spcPct val="0"/>
              </a:spcBef>
              <a:spcAft>
                <a:spcPct val="0"/>
              </a:spcAft>
              <a:defRPr/>
            </a:pPr>
            <a:endParaRPr lang="en-US" sz="1000" b="1">
              <a:solidFill>
                <a:srgbClr val="3333CC"/>
              </a:solidFill>
              <a:ea typeface="MS Mincho" pitchFamily="49" charset="-128"/>
            </a:endParaRPr>
          </a:p>
        </p:txBody>
      </p:sp>
      <p:sp>
        <p:nvSpPr>
          <p:cNvPr id="7" name="Text Box 12"/>
          <p:cNvSpPr txBox="1">
            <a:spLocks noChangeArrowheads="1"/>
          </p:cNvSpPr>
          <p:nvPr/>
        </p:nvSpPr>
        <p:spPr bwMode="auto">
          <a:xfrm>
            <a:off x="3391879" y="5661248"/>
            <a:ext cx="3229979" cy="555406"/>
          </a:xfrm>
          <a:prstGeom prst="rect">
            <a:avLst/>
          </a:prstGeom>
          <a:solidFill>
            <a:schemeClr val="tx2">
              <a:lumMod val="75000"/>
            </a:schemeClr>
          </a:solidFill>
          <a:ln w="38100" algn="ctr">
            <a:noFill/>
            <a:miter lim="800000"/>
            <a:headEnd/>
            <a:tailEnd/>
          </a:ln>
          <a:scene3d>
            <a:camera prst="orthographicFront"/>
            <a:lightRig rig="threePt" dir="t"/>
          </a:scene3d>
          <a:sp3d>
            <a:bevelT w="165100" prst="coolSlant"/>
          </a:sp3d>
        </p:spPr>
        <p:txBody>
          <a:bodyPr lIns="61265" tIns="30632" rIns="61265" bIns="30632"/>
          <a:lstStyle/>
          <a:p>
            <a:pPr algn="ctr" eaLnBrk="0" fontAlgn="base" hangingPunct="0">
              <a:spcBef>
                <a:spcPct val="0"/>
              </a:spcBef>
              <a:spcAft>
                <a:spcPct val="0"/>
              </a:spcAft>
              <a:defRPr/>
            </a:pPr>
            <a:r>
              <a:rPr lang="en-US" altLang="zh-CN" sz="1400" b="1" dirty="0">
                <a:solidFill>
                  <a:srgbClr val="FFFF00"/>
                </a:solidFill>
                <a:latin typeface="Arial" pitchFamily="34" charset="0"/>
                <a:ea typeface="MS Mincho" pitchFamily="49" charset="-128"/>
              </a:rPr>
              <a:t>ITU Conformity </a:t>
            </a:r>
          </a:p>
          <a:p>
            <a:pPr algn="ctr" eaLnBrk="0" fontAlgn="base" hangingPunct="0">
              <a:spcBef>
                <a:spcPct val="0"/>
              </a:spcBef>
              <a:spcAft>
                <a:spcPct val="0"/>
              </a:spcAft>
              <a:defRPr/>
            </a:pPr>
            <a:r>
              <a:rPr lang="en-US" altLang="zh-CN" sz="1400" b="1" dirty="0">
                <a:solidFill>
                  <a:srgbClr val="FFFF00"/>
                </a:solidFill>
                <a:latin typeface="Arial" pitchFamily="34" charset="0"/>
                <a:ea typeface="MS Mincho" pitchFamily="49" charset="-128"/>
              </a:rPr>
              <a:t>Database</a:t>
            </a:r>
            <a:endParaRPr lang="en-US" sz="1400" b="1" dirty="0">
              <a:solidFill>
                <a:srgbClr val="FFFF00"/>
              </a:solidFill>
              <a:latin typeface="Arial" pitchFamily="34" charset="0"/>
              <a:ea typeface="MS Mincho" pitchFamily="49" charset="-128"/>
            </a:endParaRPr>
          </a:p>
        </p:txBody>
      </p:sp>
      <p:sp>
        <p:nvSpPr>
          <p:cNvPr id="8" name="Line 17"/>
          <p:cNvSpPr>
            <a:spLocks noChangeShapeType="1"/>
          </p:cNvSpPr>
          <p:nvPr/>
        </p:nvSpPr>
        <p:spPr bwMode="auto">
          <a:xfrm>
            <a:off x="836613" y="4959350"/>
            <a:ext cx="9525" cy="1616075"/>
          </a:xfrm>
          <a:prstGeom prst="line">
            <a:avLst/>
          </a:prstGeom>
          <a:noFill/>
          <a:ln w="28575">
            <a:solidFill>
              <a:srgbClr val="0000FF"/>
            </a:solidFill>
            <a:round/>
            <a:headEnd type="triangle" w="med" len="med"/>
            <a:tailEnd type="triangle" w="med" len="med"/>
          </a:ln>
        </p:spPr>
        <p:txBody>
          <a:bodyPr/>
          <a:lstStyle/>
          <a:p>
            <a:pPr fontAlgn="base">
              <a:spcBef>
                <a:spcPct val="0"/>
              </a:spcBef>
              <a:spcAft>
                <a:spcPct val="0"/>
              </a:spcAft>
            </a:pPr>
            <a:endParaRPr lang="en-US">
              <a:solidFill>
                <a:srgbClr val="5C5C5C"/>
              </a:solidFill>
              <a:latin typeface="Arial" pitchFamily="34" charset="0"/>
            </a:endParaRPr>
          </a:p>
        </p:txBody>
      </p:sp>
      <p:sp>
        <p:nvSpPr>
          <p:cNvPr id="9" name="Text Box 15"/>
          <p:cNvSpPr txBox="1">
            <a:spLocks noChangeArrowheads="1"/>
          </p:cNvSpPr>
          <p:nvPr/>
        </p:nvSpPr>
        <p:spPr bwMode="auto">
          <a:xfrm>
            <a:off x="206515" y="1358770"/>
            <a:ext cx="564133" cy="3272927"/>
          </a:xfrm>
          <a:prstGeom prst="rect">
            <a:avLst/>
          </a:prstGeom>
          <a:solidFill>
            <a:srgbClr val="99CC00"/>
          </a:solidFill>
          <a:ln w="9525">
            <a:noFill/>
            <a:miter lim="800000"/>
            <a:headEnd/>
            <a:tailEnd/>
          </a:ln>
          <a:effectLst>
            <a:glow rad="101600">
              <a:schemeClr val="accent2">
                <a:satMod val="175000"/>
                <a:alpha val="40000"/>
              </a:schemeClr>
            </a:glow>
            <a:innerShdw blurRad="63500" dist="50800" dir="2700000">
              <a:prstClr val="black">
                <a:alpha val="50000"/>
              </a:prstClr>
            </a:innerShdw>
          </a:effectLst>
        </p:spPr>
        <p:txBody>
          <a:bodyPr/>
          <a:lstStyle/>
          <a:p>
            <a:pPr eaLnBrk="0" fontAlgn="base" hangingPunct="0">
              <a:spcBef>
                <a:spcPct val="0"/>
              </a:spcBef>
              <a:spcAft>
                <a:spcPct val="0"/>
              </a:spcAft>
              <a:defRPr/>
            </a:pPr>
            <a:endParaRPr lang="es-CO">
              <a:solidFill>
                <a:srgbClr val="000000"/>
              </a:solidFill>
              <a:latin typeface="Arial" pitchFamily="34" charset="0"/>
            </a:endParaRPr>
          </a:p>
        </p:txBody>
      </p:sp>
      <p:sp>
        <p:nvSpPr>
          <p:cNvPr id="10" name="Text Box 40"/>
          <p:cNvSpPr txBox="1">
            <a:spLocks noChangeArrowheads="1"/>
          </p:cNvSpPr>
          <p:nvPr/>
        </p:nvSpPr>
        <p:spPr bwMode="auto">
          <a:xfrm rot="10800000">
            <a:off x="250825" y="1898650"/>
            <a:ext cx="620713" cy="2473325"/>
          </a:xfrm>
          <a:prstGeom prst="rect">
            <a:avLst/>
          </a:prstGeom>
          <a:noFill/>
          <a:ln w="9525">
            <a:noFill/>
            <a:miter lim="800000"/>
            <a:headEnd/>
            <a:tailEnd/>
          </a:ln>
        </p:spPr>
        <p:txBody>
          <a:bodyPr vert="eaVert" wrap="none">
            <a:spAutoFit/>
          </a:bodyPr>
          <a:lstStyle/>
          <a:p>
            <a:pPr algn="ctr" eaLnBrk="0" fontAlgn="base" hangingPunct="0">
              <a:spcBef>
                <a:spcPct val="0"/>
              </a:spcBef>
              <a:spcAft>
                <a:spcPct val="0"/>
              </a:spcAft>
            </a:pPr>
            <a:r>
              <a:rPr lang="fr-FR" sz="1200" b="1">
                <a:solidFill>
                  <a:srgbClr val="000000"/>
                </a:solidFill>
                <a:latin typeface="Arial" pitchFamily="34" charset="0"/>
              </a:rPr>
              <a:t>Conformity</a:t>
            </a:r>
            <a:r>
              <a:rPr lang="fr-FR" sz="1200" b="1">
                <a:solidFill>
                  <a:srgbClr val="FFFFFF"/>
                </a:solidFill>
                <a:latin typeface="Arial" pitchFamily="34" charset="0"/>
              </a:rPr>
              <a:t>  </a:t>
            </a:r>
            <a:r>
              <a:rPr lang="fr-FR" sz="1200" b="1">
                <a:solidFill>
                  <a:srgbClr val="000000"/>
                </a:solidFill>
                <a:latin typeface="Arial" pitchFamily="34" charset="0"/>
              </a:rPr>
              <a:t>Assessment </a:t>
            </a:r>
          </a:p>
          <a:p>
            <a:pPr algn="ctr" eaLnBrk="0" fontAlgn="base" hangingPunct="0">
              <a:spcBef>
                <a:spcPct val="0"/>
              </a:spcBef>
              <a:spcAft>
                <a:spcPct val="0"/>
              </a:spcAft>
            </a:pPr>
            <a:r>
              <a:rPr lang="fr-FR" sz="1200" b="1">
                <a:solidFill>
                  <a:srgbClr val="000000"/>
                </a:solidFill>
                <a:latin typeface="Arial" pitchFamily="34" charset="0"/>
              </a:rPr>
              <a:t>&amp;  Certification</a:t>
            </a:r>
            <a:endParaRPr lang="en-US" sz="1200" b="1">
              <a:solidFill>
                <a:srgbClr val="000000"/>
              </a:solidFill>
              <a:latin typeface="Arial" pitchFamily="34" charset="0"/>
            </a:endParaRPr>
          </a:p>
        </p:txBody>
      </p:sp>
      <p:sp>
        <p:nvSpPr>
          <p:cNvPr id="11" name="Text Box 18"/>
          <p:cNvSpPr txBox="1">
            <a:spLocks noChangeArrowheads="1"/>
          </p:cNvSpPr>
          <p:nvPr/>
        </p:nvSpPr>
        <p:spPr bwMode="auto">
          <a:xfrm>
            <a:off x="206515" y="5229200"/>
            <a:ext cx="564134" cy="1255775"/>
          </a:xfrm>
          <a:prstGeom prst="rect">
            <a:avLst/>
          </a:prstGeom>
          <a:solidFill>
            <a:srgbClr val="00B0F0"/>
          </a:solidFill>
          <a:ln w="9525">
            <a:noFill/>
            <a:miter lim="800000"/>
            <a:headEnd/>
            <a:tailEnd/>
          </a:ln>
          <a:effectLst>
            <a:innerShdw blurRad="63500" dist="50800" dir="2700000">
              <a:prstClr val="black">
                <a:alpha val="50000"/>
              </a:prstClr>
            </a:innerShdw>
          </a:effectLst>
          <a:scene3d>
            <a:camera prst="orthographicFront"/>
            <a:lightRig rig="threePt" dir="t"/>
          </a:scene3d>
          <a:sp3d>
            <a:bevelT w="165100" prst="coolSlant"/>
          </a:sp3d>
        </p:spPr>
        <p:txBody>
          <a:bodyPr/>
          <a:lstStyle/>
          <a:p>
            <a:pPr eaLnBrk="0" fontAlgn="base" hangingPunct="0">
              <a:spcBef>
                <a:spcPct val="0"/>
              </a:spcBef>
              <a:spcAft>
                <a:spcPct val="0"/>
              </a:spcAft>
              <a:defRPr/>
            </a:pPr>
            <a:endParaRPr lang="es-CO">
              <a:solidFill>
                <a:srgbClr val="5C5C5C"/>
              </a:solidFill>
              <a:latin typeface="Arial" pitchFamily="34" charset="0"/>
            </a:endParaRPr>
          </a:p>
        </p:txBody>
      </p:sp>
      <p:sp>
        <p:nvSpPr>
          <p:cNvPr id="12" name="Text Box 41"/>
          <p:cNvSpPr txBox="1">
            <a:spLocks noChangeArrowheads="1"/>
          </p:cNvSpPr>
          <p:nvPr/>
        </p:nvSpPr>
        <p:spPr bwMode="auto">
          <a:xfrm rot="10800000">
            <a:off x="206515" y="5409220"/>
            <a:ext cx="620712" cy="881062"/>
          </a:xfrm>
          <a:prstGeom prst="rect">
            <a:avLst/>
          </a:prstGeom>
          <a:noFill/>
          <a:ln w="9525">
            <a:noFill/>
            <a:miter lim="800000"/>
            <a:headEnd/>
            <a:tailEnd/>
          </a:ln>
          <a:scene3d>
            <a:camera prst="orthographicFront"/>
            <a:lightRig rig="threePt" dir="t"/>
          </a:scene3d>
          <a:sp3d>
            <a:bevelT w="165100" prst="coolSlant"/>
          </a:sp3d>
        </p:spPr>
        <p:txBody>
          <a:bodyPr vert="eaVert">
            <a:spAutoFit/>
          </a:bodyPr>
          <a:lstStyle/>
          <a:p>
            <a:pPr algn="ctr" eaLnBrk="0" fontAlgn="base" hangingPunct="0">
              <a:spcBef>
                <a:spcPct val="0"/>
              </a:spcBef>
              <a:spcAft>
                <a:spcPct val="0"/>
              </a:spcAft>
              <a:defRPr/>
            </a:pPr>
            <a:r>
              <a:rPr lang="fr-FR" sz="1200" b="1">
                <a:solidFill>
                  <a:srgbClr val="000000"/>
                </a:solidFill>
                <a:latin typeface="Arial" pitchFamily="34" charset="0"/>
              </a:rPr>
              <a:t>ITU C&amp;I services</a:t>
            </a:r>
            <a:endParaRPr lang="en-US" sz="1200" b="1">
              <a:solidFill>
                <a:srgbClr val="000000"/>
              </a:solidFill>
              <a:latin typeface="Arial" pitchFamily="34" charset="0"/>
            </a:endParaRPr>
          </a:p>
        </p:txBody>
      </p:sp>
      <p:cxnSp>
        <p:nvCxnSpPr>
          <p:cNvPr id="13" name="Straight Connector 12"/>
          <p:cNvCxnSpPr/>
          <p:nvPr/>
        </p:nvCxnSpPr>
        <p:spPr bwMode="auto">
          <a:xfrm>
            <a:off x="836613" y="819150"/>
            <a:ext cx="0" cy="3959225"/>
          </a:xfrm>
          <a:prstGeom prst="line">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bwMode="auto">
          <a:xfrm flipH="1">
            <a:off x="5832475" y="4464050"/>
            <a:ext cx="1935163" cy="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auto">
          <a:xfrm rot="16200000" flipV="1">
            <a:off x="7419976" y="4122886"/>
            <a:ext cx="704850" cy="9525"/>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 Box 33"/>
          <p:cNvSpPr txBox="1">
            <a:spLocks noChangeArrowheads="1"/>
          </p:cNvSpPr>
          <p:nvPr/>
        </p:nvSpPr>
        <p:spPr bwMode="auto">
          <a:xfrm>
            <a:off x="4121950" y="4194085"/>
            <a:ext cx="1694182" cy="603067"/>
          </a:xfrm>
          <a:prstGeom prst="rect">
            <a:avLst/>
          </a:prstGeom>
          <a:solidFill>
            <a:srgbClr val="FFFF00"/>
          </a:solidFill>
          <a:ln w="57150">
            <a:solidFill>
              <a:srgbClr val="FFC000"/>
            </a:solidFill>
            <a:miter lim="800000"/>
            <a:headEnd/>
            <a:tailEnd/>
          </a:ln>
          <a:scene3d>
            <a:camera prst="orthographicFront"/>
            <a:lightRig rig="threePt" dir="t"/>
          </a:scene3d>
          <a:sp3d>
            <a:bevelT w="165100" prst="coolSlant"/>
          </a:sp3d>
        </p:spPr>
        <p:txBody>
          <a:bodyPr/>
          <a:lstStyle/>
          <a:p>
            <a:pPr algn="ctr" eaLnBrk="0" fontAlgn="base" hangingPunct="0">
              <a:spcBef>
                <a:spcPct val="0"/>
              </a:spcBef>
              <a:spcAft>
                <a:spcPct val="0"/>
              </a:spcAft>
              <a:defRPr/>
            </a:pPr>
            <a:endParaRPr lang="en-US" altLang="zh-CN" sz="1100" b="1" dirty="0">
              <a:solidFill>
                <a:srgbClr val="0070C0"/>
              </a:solidFill>
              <a:latin typeface="Arial" pitchFamily="34" charset="0"/>
              <a:ea typeface="MS Mincho" pitchFamily="49" charset="-128"/>
            </a:endParaRPr>
          </a:p>
          <a:p>
            <a:pPr algn="ctr" eaLnBrk="0" fontAlgn="base" hangingPunct="0">
              <a:spcBef>
                <a:spcPct val="0"/>
              </a:spcBef>
              <a:spcAft>
                <a:spcPct val="0"/>
              </a:spcAft>
              <a:defRPr/>
            </a:pPr>
            <a:r>
              <a:rPr lang="en-US" altLang="zh-CN" sz="1100" b="1" dirty="0">
                <a:solidFill>
                  <a:srgbClr val="0070C0"/>
                </a:solidFill>
                <a:latin typeface="Arial" pitchFamily="34" charset="0"/>
                <a:ea typeface="MS Mincho" pitchFamily="49" charset="-128"/>
              </a:rPr>
              <a:t>ITU On-line Form</a:t>
            </a:r>
            <a:endParaRPr lang="en-US" sz="1100" b="1" dirty="0">
              <a:solidFill>
                <a:srgbClr val="0070C0"/>
              </a:solidFill>
              <a:latin typeface="Arial" pitchFamily="34" charset="0"/>
              <a:ea typeface="MS Mincho" pitchFamily="49" charset="-128"/>
            </a:endParaRPr>
          </a:p>
          <a:p>
            <a:pPr algn="ctr" eaLnBrk="0" fontAlgn="base" hangingPunct="0">
              <a:spcBef>
                <a:spcPct val="0"/>
              </a:spcBef>
              <a:spcAft>
                <a:spcPct val="0"/>
              </a:spcAft>
              <a:defRPr/>
            </a:pPr>
            <a:endParaRPr lang="en-US" sz="900" dirty="0">
              <a:solidFill>
                <a:srgbClr val="3333CC"/>
              </a:solidFill>
              <a:latin typeface="Arial" pitchFamily="34" charset="0"/>
              <a:ea typeface="MS Mincho" pitchFamily="49" charset="-128"/>
            </a:endParaRPr>
          </a:p>
        </p:txBody>
      </p:sp>
      <p:sp>
        <p:nvSpPr>
          <p:cNvPr id="17" name="Rectangle 16"/>
          <p:cNvSpPr/>
          <p:nvPr/>
        </p:nvSpPr>
        <p:spPr bwMode="auto">
          <a:xfrm>
            <a:off x="2951820" y="1251596"/>
            <a:ext cx="1845205" cy="2672460"/>
          </a:xfrm>
          <a:prstGeom prst="rect">
            <a:avLst/>
          </a:prstGeom>
          <a:solidFill>
            <a:srgbClr val="92D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18" name="Text Box 7"/>
          <p:cNvSpPr txBox="1">
            <a:spLocks noChangeArrowheads="1"/>
          </p:cNvSpPr>
          <p:nvPr/>
        </p:nvSpPr>
        <p:spPr bwMode="auto">
          <a:xfrm>
            <a:off x="3041830" y="1960181"/>
            <a:ext cx="1620179" cy="1120924"/>
          </a:xfrm>
          <a:prstGeom prst="rect">
            <a:avLst/>
          </a:prstGeom>
          <a:solidFill>
            <a:schemeClr val="accent1">
              <a:lumMod val="40000"/>
              <a:lumOff val="60000"/>
            </a:schemeClr>
          </a:solidFill>
          <a:ln w="28575">
            <a:solidFill>
              <a:srgbClr val="00B050"/>
            </a:solidFill>
            <a:miter lim="800000"/>
            <a:headEnd/>
            <a:tailEnd/>
          </a:ln>
          <a:scene3d>
            <a:camera prst="orthographicFront"/>
            <a:lightRig rig="threePt" dir="t"/>
          </a:scene3d>
          <a:sp3d>
            <a:bevelT w="165100" prst="coolSlant"/>
          </a:sp3d>
        </p:spPr>
        <p:txBody>
          <a:bodyPr/>
          <a:lstStyle/>
          <a:p>
            <a:pPr algn="ctr" eaLnBrk="0" fontAlgn="base" hangingPunct="0">
              <a:spcBef>
                <a:spcPct val="0"/>
              </a:spcBef>
              <a:spcAft>
                <a:spcPct val="0"/>
              </a:spcAft>
              <a:defRPr/>
            </a:pPr>
            <a:r>
              <a:rPr lang="en-US" altLang="zh-CN" sz="1100" b="1" dirty="0">
                <a:solidFill>
                  <a:srgbClr val="14447A"/>
                </a:solidFill>
                <a:latin typeface="Arial" pitchFamily="34" charset="0"/>
                <a:ea typeface="MS Mincho" pitchFamily="49" charset="-128"/>
              </a:rPr>
              <a:t>Tests performed in </a:t>
            </a:r>
          </a:p>
          <a:p>
            <a:pPr algn="ctr" eaLnBrk="0" fontAlgn="base" hangingPunct="0">
              <a:spcBef>
                <a:spcPct val="0"/>
              </a:spcBef>
              <a:spcAft>
                <a:spcPct val="0"/>
              </a:spcAft>
              <a:defRPr/>
            </a:pPr>
            <a:r>
              <a:rPr lang="en-US" altLang="zh-CN" sz="1100" b="1" dirty="0">
                <a:solidFill>
                  <a:srgbClr val="14447A"/>
                </a:solidFill>
                <a:latin typeface="Arial" pitchFamily="34" charset="0"/>
                <a:ea typeface="MS Mincho" pitchFamily="49" charset="-128"/>
              </a:rPr>
              <a:t>a lab agreed by an Accredited</a:t>
            </a:r>
          </a:p>
          <a:p>
            <a:pPr algn="ctr" eaLnBrk="0" fontAlgn="base" hangingPunct="0">
              <a:spcBef>
                <a:spcPct val="0"/>
              </a:spcBef>
              <a:spcAft>
                <a:spcPct val="0"/>
              </a:spcAft>
              <a:defRPr/>
            </a:pPr>
            <a:r>
              <a:rPr lang="en-US" altLang="zh-CN" sz="1100" b="1" dirty="0">
                <a:solidFill>
                  <a:srgbClr val="14447A"/>
                </a:solidFill>
                <a:latin typeface="Arial" pitchFamily="34" charset="0"/>
                <a:ea typeface="MS Mincho" pitchFamily="49" charset="-128"/>
              </a:rPr>
              <a:t> Certification Body</a:t>
            </a:r>
          </a:p>
          <a:p>
            <a:pPr algn="ctr" eaLnBrk="0" fontAlgn="base" hangingPunct="0">
              <a:spcBef>
                <a:spcPct val="0"/>
              </a:spcBef>
              <a:spcAft>
                <a:spcPct val="0"/>
              </a:spcAft>
              <a:defRPr/>
            </a:pPr>
            <a:r>
              <a:rPr lang="en-US" altLang="zh-CN" sz="1100" b="1" dirty="0">
                <a:solidFill>
                  <a:srgbClr val="14447A"/>
                </a:solidFill>
                <a:latin typeface="Arial" pitchFamily="34" charset="0"/>
                <a:ea typeface="MS Mincho" pitchFamily="49" charset="-128"/>
              </a:rPr>
              <a:t>(</a:t>
            </a:r>
            <a:r>
              <a:rPr lang="en-US" altLang="zh-CN" sz="1100" b="1" dirty="0">
                <a:solidFill>
                  <a:srgbClr val="FF0000"/>
                </a:solidFill>
                <a:latin typeface="Arial" pitchFamily="34" charset="0"/>
                <a:ea typeface="MS Mincho" pitchFamily="49" charset="-128"/>
              </a:rPr>
              <a:t>ISO/IEC 17065</a:t>
            </a:r>
            <a:r>
              <a:rPr lang="en-US" altLang="zh-CN" sz="1100" b="1" dirty="0">
                <a:solidFill>
                  <a:srgbClr val="14447A"/>
                </a:solidFill>
                <a:latin typeface="Arial" pitchFamily="34" charset="0"/>
                <a:ea typeface="MS Mincho" pitchFamily="49" charset="-128"/>
              </a:rPr>
              <a:t>)</a:t>
            </a:r>
          </a:p>
          <a:p>
            <a:pPr algn="ctr" eaLnBrk="0" fontAlgn="base" hangingPunct="0">
              <a:spcBef>
                <a:spcPct val="0"/>
              </a:spcBef>
              <a:spcAft>
                <a:spcPct val="0"/>
              </a:spcAft>
              <a:defRPr/>
            </a:pPr>
            <a:r>
              <a:rPr lang="en-US" altLang="zh-CN" sz="1100" b="1" dirty="0">
                <a:solidFill>
                  <a:srgbClr val="14447A"/>
                </a:solidFill>
                <a:latin typeface="Arial" pitchFamily="34" charset="0"/>
                <a:ea typeface="MS Mincho" pitchFamily="49" charset="-128"/>
              </a:rPr>
              <a:t>(Rec. ITU-T X.290</a:t>
            </a:r>
            <a:r>
              <a:rPr lang="en-US" altLang="zh-CN" sz="900" b="1" dirty="0">
                <a:solidFill>
                  <a:srgbClr val="14447A"/>
                </a:solidFill>
                <a:latin typeface="Arial" pitchFamily="34" charset="0"/>
                <a:ea typeface="MS Mincho" pitchFamily="49" charset="-128"/>
              </a:rPr>
              <a:t>)</a:t>
            </a:r>
            <a:endParaRPr lang="en-US" sz="900" b="1" dirty="0">
              <a:solidFill>
                <a:srgbClr val="14447A"/>
              </a:solidFill>
              <a:latin typeface="Arial" pitchFamily="34" charset="0"/>
              <a:ea typeface="MS Mincho" pitchFamily="49" charset="-128"/>
            </a:endParaRPr>
          </a:p>
          <a:p>
            <a:pPr algn="ctr" eaLnBrk="0" fontAlgn="base" hangingPunct="0">
              <a:spcBef>
                <a:spcPct val="0"/>
              </a:spcBef>
              <a:spcAft>
                <a:spcPct val="0"/>
              </a:spcAft>
              <a:defRPr/>
            </a:pPr>
            <a:endParaRPr lang="en-US" sz="900" dirty="0">
              <a:solidFill>
                <a:srgbClr val="14447A"/>
              </a:solidFill>
              <a:latin typeface="Arial" pitchFamily="34" charset="0"/>
              <a:ea typeface="MS Mincho" pitchFamily="49" charset="-128"/>
            </a:endParaRPr>
          </a:p>
        </p:txBody>
      </p:sp>
      <p:sp>
        <p:nvSpPr>
          <p:cNvPr id="19" name="Text Box 26"/>
          <p:cNvSpPr txBox="1">
            <a:spLocks noChangeArrowheads="1"/>
          </p:cNvSpPr>
          <p:nvPr/>
        </p:nvSpPr>
        <p:spPr bwMode="auto">
          <a:xfrm>
            <a:off x="3082987" y="1313765"/>
            <a:ext cx="1534018" cy="411067"/>
          </a:xfrm>
          <a:prstGeom prst="rect">
            <a:avLst/>
          </a:prstGeom>
          <a:solidFill>
            <a:schemeClr val="accent1">
              <a:lumMod val="40000"/>
              <a:lumOff val="60000"/>
            </a:schemeClr>
          </a:solidFill>
          <a:ln w="28575">
            <a:solidFill>
              <a:srgbClr val="00B050"/>
            </a:solidFill>
            <a:miter lim="800000"/>
            <a:headEnd/>
            <a:tailEnd/>
          </a:ln>
          <a:scene3d>
            <a:camera prst="orthographicFront"/>
            <a:lightRig rig="threePt" dir="t"/>
          </a:scene3d>
          <a:sp3d>
            <a:bevelT w="165100" prst="coolSlant"/>
          </a:sp3d>
        </p:spPr>
        <p:txBody>
          <a:bodyPr anchor="ctr"/>
          <a:lstStyle/>
          <a:p>
            <a:pPr algn="ctr" eaLnBrk="0" fontAlgn="base" hangingPunct="0">
              <a:spcBef>
                <a:spcPct val="0"/>
              </a:spcBef>
              <a:spcAft>
                <a:spcPct val="0"/>
              </a:spcAft>
              <a:defRPr/>
            </a:pPr>
            <a:r>
              <a:rPr lang="en-US" altLang="zh-CN" sz="1400" b="1">
                <a:solidFill>
                  <a:srgbClr val="14447A"/>
                </a:solidFill>
                <a:latin typeface="Arial" pitchFamily="34" charset="0"/>
                <a:ea typeface="SimSun" pitchFamily="2" charset="-122"/>
              </a:rPr>
              <a:t>Route 2</a:t>
            </a:r>
            <a:endParaRPr lang="en-US" sz="1400" b="1">
              <a:solidFill>
                <a:srgbClr val="14447A"/>
              </a:solidFill>
              <a:latin typeface="Arial" pitchFamily="34" charset="0"/>
            </a:endParaRPr>
          </a:p>
        </p:txBody>
      </p:sp>
      <p:cxnSp>
        <p:nvCxnSpPr>
          <p:cNvPr id="20" name="Straight Arrow Connector 19"/>
          <p:cNvCxnSpPr/>
          <p:nvPr/>
        </p:nvCxnSpPr>
        <p:spPr bwMode="auto">
          <a:xfrm flipV="1">
            <a:off x="1962150" y="4554538"/>
            <a:ext cx="2114550" cy="12700"/>
          </a:xfrm>
          <a:prstGeom prst="straightConnector1">
            <a:avLst/>
          </a:prstGeom>
          <a:ln w="28575">
            <a:solidFill>
              <a:schemeClr val="tx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 Box 7"/>
          <p:cNvSpPr txBox="1">
            <a:spLocks noChangeArrowheads="1"/>
          </p:cNvSpPr>
          <p:nvPr/>
        </p:nvSpPr>
        <p:spPr bwMode="auto">
          <a:xfrm>
            <a:off x="3041830" y="3284208"/>
            <a:ext cx="1715336" cy="606987"/>
          </a:xfrm>
          <a:prstGeom prst="rect">
            <a:avLst/>
          </a:prstGeom>
          <a:solidFill>
            <a:schemeClr val="accent1">
              <a:lumMod val="40000"/>
              <a:lumOff val="60000"/>
            </a:schemeClr>
          </a:solidFill>
          <a:ln w="28575">
            <a:solidFill>
              <a:srgbClr val="00B050"/>
            </a:solidFill>
            <a:miter lim="800000"/>
            <a:headEnd/>
            <a:tailEnd/>
          </a:ln>
          <a:scene3d>
            <a:camera prst="orthographicFront"/>
            <a:lightRig rig="threePt" dir="t"/>
          </a:scene3d>
          <a:sp3d>
            <a:bevelT w="165100" prst="coolSlant"/>
          </a:sp3d>
        </p:spPr>
        <p:txBody>
          <a:bodyPr/>
          <a:lstStyle/>
          <a:p>
            <a:pPr algn="ctr" eaLnBrk="0" fontAlgn="base" hangingPunct="0">
              <a:spcBef>
                <a:spcPct val="0"/>
              </a:spcBef>
              <a:spcAft>
                <a:spcPct val="0"/>
              </a:spcAft>
              <a:defRPr/>
            </a:pPr>
            <a:r>
              <a:rPr lang="en-US" altLang="zh-CN" sz="1100" b="1" dirty="0">
                <a:solidFill>
                  <a:srgbClr val="1B5BA2">
                    <a:lumMod val="75000"/>
                  </a:srgbClr>
                </a:solidFill>
                <a:latin typeface="Arial" pitchFamily="34" charset="0"/>
                <a:ea typeface="MS Mincho" pitchFamily="49" charset="-128"/>
              </a:rPr>
              <a:t>Conformity Certificate issued by the Certification Body</a:t>
            </a:r>
            <a:r>
              <a:rPr lang="en-US" altLang="zh-CN" sz="1100" dirty="0">
                <a:solidFill>
                  <a:srgbClr val="1B5BA2">
                    <a:lumMod val="75000"/>
                  </a:srgbClr>
                </a:solidFill>
                <a:latin typeface="Arial" pitchFamily="34" charset="0"/>
                <a:ea typeface="MS Mincho" pitchFamily="49" charset="-128"/>
              </a:rPr>
              <a:t> </a:t>
            </a:r>
          </a:p>
        </p:txBody>
      </p:sp>
      <p:cxnSp>
        <p:nvCxnSpPr>
          <p:cNvPr id="22" name="Straight Arrow Connector 21"/>
          <p:cNvCxnSpPr/>
          <p:nvPr/>
        </p:nvCxnSpPr>
        <p:spPr bwMode="auto">
          <a:xfrm rot="5400000">
            <a:off x="3733800" y="3173413"/>
            <a:ext cx="238125" cy="3175"/>
          </a:xfrm>
          <a:prstGeom prst="straightConnector1">
            <a:avLst/>
          </a:prstGeom>
          <a:ln w="28575">
            <a:solidFill>
              <a:schemeClr val="tx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Conector de seta reta 5"/>
          <p:cNvCxnSpPr>
            <a:cxnSpLocks noChangeShapeType="1"/>
          </p:cNvCxnSpPr>
          <p:nvPr/>
        </p:nvCxnSpPr>
        <p:spPr bwMode="auto">
          <a:xfrm>
            <a:off x="3849688" y="1725613"/>
            <a:ext cx="1587" cy="234950"/>
          </a:xfrm>
          <a:prstGeom prst="straightConnector1">
            <a:avLst/>
          </a:prstGeom>
          <a:noFill/>
          <a:ln w="28575" algn="ctr">
            <a:solidFill>
              <a:schemeClr val="tx2">
                <a:lumMod val="75000"/>
              </a:schemeClr>
            </a:solidFill>
            <a:round/>
            <a:headEnd type="none" w="med" len="med"/>
            <a:tailEnd type="triangle" w="med" len="med"/>
          </a:ln>
        </p:spPr>
      </p:cxnSp>
      <p:sp>
        <p:nvSpPr>
          <p:cNvPr id="24" name="Rectangle 23"/>
          <p:cNvSpPr/>
          <p:nvPr/>
        </p:nvSpPr>
        <p:spPr bwMode="auto">
          <a:xfrm>
            <a:off x="1106615" y="1251595"/>
            <a:ext cx="1703026" cy="3099708"/>
          </a:xfrm>
          <a:prstGeom prst="rect">
            <a:avLst/>
          </a:prstGeom>
          <a:solidFill>
            <a:srgbClr val="92D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25" name="Text Box 26"/>
          <p:cNvSpPr txBox="1">
            <a:spLocks noChangeArrowheads="1"/>
          </p:cNvSpPr>
          <p:nvPr/>
        </p:nvSpPr>
        <p:spPr bwMode="auto">
          <a:xfrm>
            <a:off x="1189461" y="1313765"/>
            <a:ext cx="1534018" cy="411067"/>
          </a:xfrm>
          <a:prstGeom prst="rect">
            <a:avLst/>
          </a:prstGeom>
          <a:solidFill>
            <a:schemeClr val="accent1">
              <a:lumMod val="40000"/>
              <a:lumOff val="60000"/>
            </a:schemeClr>
          </a:solidFill>
          <a:ln w="28575">
            <a:solidFill>
              <a:srgbClr val="0070C0"/>
            </a:solidFill>
            <a:miter lim="800000"/>
            <a:headEnd/>
            <a:tailEnd/>
          </a:ln>
          <a:scene3d>
            <a:camera prst="orthographicFront"/>
            <a:lightRig rig="threePt" dir="t"/>
          </a:scene3d>
          <a:sp3d>
            <a:bevelT w="165100" prst="coolSlant"/>
          </a:sp3d>
        </p:spPr>
        <p:txBody>
          <a:bodyPr anchor="ctr"/>
          <a:lstStyle/>
          <a:p>
            <a:pPr algn="ctr" eaLnBrk="0" fontAlgn="base" hangingPunct="0">
              <a:spcBef>
                <a:spcPct val="0"/>
              </a:spcBef>
              <a:spcAft>
                <a:spcPct val="0"/>
              </a:spcAft>
              <a:defRPr/>
            </a:pPr>
            <a:r>
              <a:rPr lang="en-US" altLang="zh-CN" sz="1400" b="1">
                <a:solidFill>
                  <a:srgbClr val="14447A"/>
                </a:solidFill>
                <a:latin typeface="Arial" pitchFamily="34" charset="0"/>
                <a:ea typeface="SimSun" pitchFamily="2" charset="-122"/>
              </a:rPr>
              <a:t>Route 1</a:t>
            </a:r>
            <a:endParaRPr lang="en-US" sz="1400" b="1">
              <a:solidFill>
                <a:srgbClr val="14447A"/>
              </a:solidFill>
              <a:latin typeface="Arial" pitchFamily="34" charset="0"/>
            </a:endParaRPr>
          </a:p>
        </p:txBody>
      </p:sp>
      <p:sp>
        <p:nvSpPr>
          <p:cNvPr id="26" name="Text Box 8"/>
          <p:cNvSpPr txBox="1">
            <a:spLocks noChangeArrowheads="1"/>
          </p:cNvSpPr>
          <p:nvPr/>
        </p:nvSpPr>
        <p:spPr bwMode="auto">
          <a:xfrm>
            <a:off x="1197522" y="2095197"/>
            <a:ext cx="1522109" cy="1386153"/>
          </a:xfrm>
          <a:prstGeom prst="rect">
            <a:avLst/>
          </a:prstGeom>
          <a:solidFill>
            <a:schemeClr val="accent1">
              <a:lumMod val="40000"/>
              <a:lumOff val="60000"/>
            </a:schemeClr>
          </a:solidFill>
          <a:ln w="28575">
            <a:solidFill>
              <a:srgbClr val="0070C0"/>
            </a:solidFill>
            <a:miter lim="800000"/>
            <a:headEnd/>
            <a:tailEnd/>
          </a:ln>
          <a:scene3d>
            <a:camera prst="orthographicFront"/>
            <a:lightRig rig="threePt" dir="t"/>
          </a:scene3d>
          <a:sp3d>
            <a:bevelT w="165100" prst="coolSlant"/>
          </a:sp3d>
        </p:spPr>
        <p:txBody>
          <a:bodyPr/>
          <a:lstStyle/>
          <a:p>
            <a:pPr algn="ctr" eaLnBrk="0" fontAlgn="base" hangingPunct="0">
              <a:spcBef>
                <a:spcPct val="0"/>
              </a:spcBef>
              <a:spcAft>
                <a:spcPct val="0"/>
              </a:spcAft>
              <a:defRPr/>
            </a:pPr>
            <a:r>
              <a:rPr lang="en-US" altLang="zh-CN" sz="900" b="1" dirty="0">
                <a:solidFill>
                  <a:srgbClr val="14447A"/>
                </a:solidFill>
                <a:latin typeface="Arial" pitchFamily="34" charset="0"/>
                <a:ea typeface="MS Mincho" pitchFamily="49" charset="-128"/>
              </a:rPr>
              <a:t> </a:t>
            </a:r>
          </a:p>
          <a:p>
            <a:pPr algn="ctr" eaLnBrk="0" fontAlgn="base" hangingPunct="0">
              <a:spcBef>
                <a:spcPct val="0"/>
              </a:spcBef>
              <a:spcAft>
                <a:spcPct val="0"/>
              </a:spcAft>
              <a:defRPr/>
            </a:pPr>
            <a:endParaRPr lang="en-US" altLang="zh-CN" sz="900" b="1" dirty="0">
              <a:solidFill>
                <a:srgbClr val="14447A"/>
              </a:solidFill>
              <a:latin typeface="Arial" pitchFamily="34" charset="0"/>
              <a:ea typeface="MS Mincho" pitchFamily="49" charset="-128"/>
            </a:endParaRPr>
          </a:p>
          <a:p>
            <a:pPr algn="ctr" eaLnBrk="0" fontAlgn="base" hangingPunct="0">
              <a:spcBef>
                <a:spcPct val="0"/>
              </a:spcBef>
              <a:spcAft>
                <a:spcPct val="0"/>
              </a:spcAft>
              <a:defRPr/>
            </a:pPr>
            <a:r>
              <a:rPr lang="en-US" altLang="zh-CN" sz="1100" b="1" dirty="0">
                <a:solidFill>
                  <a:srgbClr val="14447A"/>
                </a:solidFill>
                <a:latin typeface="Arial" pitchFamily="34" charset="0"/>
                <a:ea typeface="MS Mincho" pitchFamily="49" charset="-128"/>
              </a:rPr>
              <a:t>Tests performed by an accredited lab</a:t>
            </a:r>
          </a:p>
          <a:p>
            <a:pPr algn="ctr" eaLnBrk="0" fontAlgn="base" hangingPunct="0">
              <a:spcBef>
                <a:spcPct val="0"/>
              </a:spcBef>
              <a:spcAft>
                <a:spcPct val="0"/>
              </a:spcAft>
              <a:defRPr/>
            </a:pPr>
            <a:r>
              <a:rPr lang="en-US" altLang="zh-CN" sz="1100" b="1" dirty="0">
                <a:solidFill>
                  <a:srgbClr val="14447A"/>
                </a:solidFill>
                <a:latin typeface="Arial" pitchFamily="34" charset="0"/>
                <a:ea typeface="MS Mincho" pitchFamily="49" charset="-128"/>
              </a:rPr>
              <a:t>(</a:t>
            </a:r>
            <a:r>
              <a:rPr lang="en-US" altLang="zh-CN" sz="1100" b="1" dirty="0">
                <a:solidFill>
                  <a:srgbClr val="FF0000"/>
                </a:solidFill>
                <a:latin typeface="Arial" pitchFamily="34" charset="0"/>
                <a:ea typeface="MS Mincho" pitchFamily="49" charset="-128"/>
              </a:rPr>
              <a:t>ISO/IEC 17025</a:t>
            </a:r>
            <a:r>
              <a:rPr lang="en-US" altLang="zh-CN" sz="1100" b="1" dirty="0">
                <a:solidFill>
                  <a:srgbClr val="14447A"/>
                </a:solidFill>
                <a:latin typeface="Arial" pitchFamily="34" charset="0"/>
                <a:ea typeface="MS Mincho" pitchFamily="49" charset="-128"/>
              </a:rPr>
              <a:t>)</a:t>
            </a:r>
          </a:p>
          <a:p>
            <a:pPr algn="ctr" eaLnBrk="0" fontAlgn="base" hangingPunct="0">
              <a:spcBef>
                <a:spcPct val="0"/>
              </a:spcBef>
              <a:spcAft>
                <a:spcPct val="0"/>
              </a:spcAft>
              <a:defRPr/>
            </a:pPr>
            <a:r>
              <a:rPr lang="en-US" altLang="zh-CN" sz="1100" b="1" dirty="0">
                <a:solidFill>
                  <a:srgbClr val="14447A"/>
                </a:solidFill>
                <a:latin typeface="Arial" pitchFamily="34" charset="0"/>
                <a:ea typeface="MS Mincho" pitchFamily="49" charset="-128"/>
              </a:rPr>
              <a:t>(Rec. ITU-T X.290)</a:t>
            </a:r>
          </a:p>
          <a:p>
            <a:pPr algn="ctr" eaLnBrk="0" fontAlgn="base" hangingPunct="0">
              <a:spcBef>
                <a:spcPct val="0"/>
              </a:spcBef>
              <a:spcAft>
                <a:spcPct val="0"/>
              </a:spcAft>
              <a:defRPr/>
            </a:pPr>
            <a:endParaRPr lang="en-US" sz="900" dirty="0">
              <a:solidFill>
                <a:srgbClr val="14447A"/>
              </a:solidFill>
              <a:latin typeface="Arial" pitchFamily="34" charset="0"/>
              <a:ea typeface="MS Mincho" pitchFamily="49" charset="-128"/>
            </a:endParaRPr>
          </a:p>
        </p:txBody>
      </p:sp>
      <p:sp>
        <p:nvSpPr>
          <p:cNvPr id="27" name="Text Box 7"/>
          <p:cNvSpPr txBox="1">
            <a:spLocks noChangeArrowheads="1"/>
          </p:cNvSpPr>
          <p:nvPr/>
        </p:nvSpPr>
        <p:spPr bwMode="auto">
          <a:xfrm>
            <a:off x="1187624" y="3702161"/>
            <a:ext cx="1584176" cy="581934"/>
          </a:xfrm>
          <a:prstGeom prst="rect">
            <a:avLst/>
          </a:prstGeom>
          <a:solidFill>
            <a:schemeClr val="accent1">
              <a:lumMod val="40000"/>
              <a:lumOff val="60000"/>
            </a:schemeClr>
          </a:solidFill>
          <a:ln w="28575">
            <a:solidFill>
              <a:srgbClr val="00B050"/>
            </a:solidFill>
            <a:miter lim="800000"/>
            <a:headEnd/>
            <a:tailEnd/>
          </a:ln>
          <a:scene3d>
            <a:camera prst="orthographicFront"/>
            <a:lightRig rig="threePt" dir="t"/>
          </a:scene3d>
          <a:sp3d>
            <a:bevelT w="165100" prst="coolSlant"/>
          </a:sp3d>
        </p:spPr>
        <p:txBody>
          <a:bodyPr/>
          <a:lstStyle/>
          <a:p>
            <a:pPr algn="ctr" eaLnBrk="0" fontAlgn="base" hangingPunct="0">
              <a:spcBef>
                <a:spcPct val="0"/>
              </a:spcBef>
              <a:spcAft>
                <a:spcPct val="0"/>
              </a:spcAft>
              <a:defRPr/>
            </a:pPr>
            <a:r>
              <a:rPr lang="en-US" altLang="zh-CN" sz="1100" b="1" dirty="0">
                <a:solidFill>
                  <a:srgbClr val="1B5BA2">
                    <a:lumMod val="75000"/>
                  </a:srgbClr>
                </a:solidFill>
                <a:latin typeface="Arial" pitchFamily="34" charset="0"/>
                <a:ea typeface="MS Mincho" pitchFamily="49" charset="-128"/>
              </a:rPr>
              <a:t>Recommendation(s) compliant  test results</a:t>
            </a:r>
            <a:r>
              <a:rPr lang="en-US" altLang="zh-CN" sz="1100" dirty="0">
                <a:solidFill>
                  <a:srgbClr val="1B5BA2">
                    <a:lumMod val="75000"/>
                  </a:srgbClr>
                </a:solidFill>
                <a:latin typeface="Arial" pitchFamily="34" charset="0"/>
                <a:ea typeface="MS Mincho" pitchFamily="49" charset="-128"/>
              </a:rPr>
              <a:t> </a:t>
            </a:r>
          </a:p>
        </p:txBody>
      </p:sp>
      <p:cxnSp>
        <p:nvCxnSpPr>
          <p:cNvPr id="28" name="Straight Arrow Connector 27"/>
          <p:cNvCxnSpPr/>
          <p:nvPr/>
        </p:nvCxnSpPr>
        <p:spPr bwMode="auto">
          <a:xfrm>
            <a:off x="1955800" y="1725613"/>
            <a:ext cx="3175" cy="369887"/>
          </a:xfrm>
          <a:prstGeom prst="straightConnector1">
            <a:avLst/>
          </a:prstGeom>
          <a:ln w="28575">
            <a:solidFill>
              <a:schemeClr val="tx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bwMode="auto">
          <a:xfrm>
            <a:off x="1954213" y="3443288"/>
            <a:ext cx="7937" cy="300037"/>
          </a:xfrm>
          <a:prstGeom prst="straightConnector1">
            <a:avLst/>
          </a:prstGeom>
          <a:ln w="28575">
            <a:solidFill>
              <a:schemeClr val="tx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277938" y="764704"/>
            <a:ext cx="3254375" cy="369888"/>
          </a:xfrm>
          <a:prstGeom prst="rect">
            <a:avLst/>
          </a:prstGeom>
          <a:ln>
            <a:noFill/>
          </a:ln>
        </p:spPr>
        <p:txBody>
          <a:bodyPr wrap="none">
            <a:spAutoFit/>
          </a:bodyPr>
          <a:lstStyle/>
          <a:p>
            <a:pPr algn="ctr" eaLnBrk="0" fontAlgn="base" hangingPunct="0">
              <a:spcBef>
                <a:spcPct val="0"/>
              </a:spcBef>
              <a:spcAft>
                <a:spcPct val="0"/>
              </a:spcAft>
              <a:defRPr/>
            </a:pPr>
            <a:r>
              <a:rPr lang="en-US" altLang="zh-CN" b="1" dirty="0">
                <a:solidFill>
                  <a:srgbClr val="1B5BA2">
                    <a:lumMod val="75000"/>
                  </a:srgbClr>
                </a:solidFill>
                <a:latin typeface="Arial" pitchFamily="34" charset="0"/>
                <a:ea typeface="MS Mincho" pitchFamily="49" charset="-128"/>
              </a:rPr>
              <a:t>ISO/IEC Assessment Procedures </a:t>
            </a:r>
          </a:p>
        </p:txBody>
      </p:sp>
      <p:cxnSp>
        <p:nvCxnSpPr>
          <p:cNvPr id="31" name="Straight Connector 30"/>
          <p:cNvCxnSpPr/>
          <p:nvPr/>
        </p:nvCxnSpPr>
        <p:spPr>
          <a:xfrm>
            <a:off x="1949450" y="4284663"/>
            <a:ext cx="12700" cy="269875"/>
          </a:xfrm>
          <a:prstGeom prst="line">
            <a:avLst/>
          </a:prstGeom>
          <a:ln w="28575">
            <a:solidFill>
              <a:schemeClr val="tx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897313" y="3924300"/>
            <a:ext cx="0" cy="630238"/>
          </a:xfrm>
          <a:prstGeom prst="straightConnector1">
            <a:avLst/>
          </a:prstGeom>
          <a:ln w="28575">
            <a:solidFill>
              <a:schemeClr val="tx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Line 4"/>
          <p:cNvSpPr>
            <a:spLocks noChangeShapeType="1"/>
          </p:cNvSpPr>
          <p:nvPr/>
        </p:nvSpPr>
        <p:spPr bwMode="auto">
          <a:xfrm>
            <a:off x="5345113" y="1233488"/>
            <a:ext cx="0" cy="98425"/>
          </a:xfrm>
          <a:prstGeom prst="line">
            <a:avLst/>
          </a:prstGeom>
          <a:noFill/>
          <a:ln w="12700">
            <a:noFill/>
            <a:round/>
            <a:headEnd/>
            <a:tailEnd/>
          </a:ln>
        </p:spPr>
        <p:txBody>
          <a:bodyPr/>
          <a:lstStyle/>
          <a:p>
            <a:pPr fontAlgn="base">
              <a:spcBef>
                <a:spcPct val="0"/>
              </a:spcBef>
              <a:spcAft>
                <a:spcPct val="0"/>
              </a:spcAft>
            </a:pPr>
            <a:endParaRPr lang="en-US">
              <a:solidFill>
                <a:srgbClr val="5C5C5C"/>
              </a:solidFill>
              <a:latin typeface="Arial" pitchFamily="34" charset="0"/>
            </a:endParaRPr>
          </a:p>
        </p:txBody>
      </p:sp>
      <p:sp>
        <p:nvSpPr>
          <p:cNvPr id="34" name="Rectangle 33"/>
          <p:cNvSpPr/>
          <p:nvPr/>
        </p:nvSpPr>
        <p:spPr bwMode="auto">
          <a:xfrm>
            <a:off x="5112060" y="1247724"/>
            <a:ext cx="1665185" cy="2676331"/>
          </a:xfrm>
          <a:prstGeom prst="rect">
            <a:avLst/>
          </a:prstGeom>
          <a:solidFill>
            <a:srgbClr val="FFCCFF"/>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35" name="Text Box 26"/>
          <p:cNvSpPr txBox="1">
            <a:spLocks noChangeArrowheads="1"/>
          </p:cNvSpPr>
          <p:nvPr/>
        </p:nvSpPr>
        <p:spPr bwMode="auto">
          <a:xfrm>
            <a:off x="5157065" y="1307743"/>
            <a:ext cx="1534018" cy="411067"/>
          </a:xfrm>
          <a:prstGeom prst="rect">
            <a:avLst/>
          </a:prstGeom>
          <a:solidFill>
            <a:schemeClr val="accent3">
              <a:lumMod val="60000"/>
              <a:lumOff val="40000"/>
            </a:schemeClr>
          </a:solidFill>
          <a:ln w="28575">
            <a:solidFill>
              <a:srgbClr val="FF0000"/>
            </a:solidFill>
            <a:miter lim="800000"/>
            <a:headEnd/>
            <a:tailEnd/>
          </a:ln>
          <a:scene3d>
            <a:camera prst="orthographicFront"/>
            <a:lightRig rig="threePt" dir="t"/>
          </a:scene3d>
          <a:sp3d>
            <a:bevelT w="165100" prst="coolSlant"/>
          </a:sp3d>
        </p:spPr>
        <p:txBody>
          <a:bodyPr anchor="ctr"/>
          <a:lstStyle/>
          <a:p>
            <a:pPr algn="ctr" eaLnBrk="0" fontAlgn="base" hangingPunct="0">
              <a:spcBef>
                <a:spcPct val="0"/>
              </a:spcBef>
              <a:spcAft>
                <a:spcPct val="0"/>
              </a:spcAft>
              <a:defRPr/>
            </a:pPr>
            <a:r>
              <a:rPr lang="en-US" altLang="zh-CN" sz="1400" b="1" dirty="0">
                <a:solidFill>
                  <a:srgbClr val="C00000"/>
                </a:solidFill>
                <a:latin typeface="Arial" pitchFamily="34" charset="0"/>
                <a:ea typeface="SimSun" pitchFamily="2" charset="-122"/>
              </a:rPr>
              <a:t>Route 3</a:t>
            </a:r>
            <a:endParaRPr lang="en-US" sz="1400" b="1" dirty="0">
              <a:solidFill>
                <a:srgbClr val="C00000"/>
              </a:solidFill>
              <a:latin typeface="Arial" pitchFamily="34" charset="0"/>
            </a:endParaRPr>
          </a:p>
        </p:txBody>
      </p:sp>
      <p:sp>
        <p:nvSpPr>
          <p:cNvPr id="36" name="Text Box 7"/>
          <p:cNvSpPr txBox="1">
            <a:spLocks noChangeArrowheads="1"/>
          </p:cNvSpPr>
          <p:nvPr/>
        </p:nvSpPr>
        <p:spPr bwMode="auto">
          <a:xfrm>
            <a:off x="5202070" y="1939035"/>
            <a:ext cx="1485165" cy="1129925"/>
          </a:xfrm>
          <a:prstGeom prst="rect">
            <a:avLst/>
          </a:prstGeom>
          <a:solidFill>
            <a:srgbClr val="FFFFFF"/>
          </a:solidFill>
          <a:ln w="28575">
            <a:solidFill>
              <a:srgbClr val="FF0000"/>
            </a:solidFill>
            <a:miter lim="800000"/>
            <a:headEnd/>
            <a:tailEnd/>
          </a:ln>
          <a:scene3d>
            <a:camera prst="orthographicFront"/>
            <a:lightRig rig="threePt" dir="t"/>
          </a:scene3d>
          <a:sp3d>
            <a:bevelT w="165100" prst="coolSlant"/>
          </a:sp3d>
        </p:spPr>
        <p:txBody>
          <a:bodyPr/>
          <a:lstStyle/>
          <a:p>
            <a:pPr algn="ctr" eaLnBrk="0" fontAlgn="base" hangingPunct="0">
              <a:spcBef>
                <a:spcPct val="0"/>
              </a:spcBef>
              <a:spcAft>
                <a:spcPct val="0"/>
              </a:spcAft>
              <a:defRPr/>
            </a:pPr>
            <a:r>
              <a:rPr lang="en-US" altLang="zh-CN" sz="1100" b="1" dirty="0">
                <a:solidFill>
                  <a:srgbClr val="C00000"/>
                </a:solidFill>
                <a:latin typeface="Arial" pitchFamily="34" charset="0"/>
                <a:ea typeface="MS Mincho" pitchFamily="49" charset="-128"/>
              </a:rPr>
              <a:t>Tests performed  in </a:t>
            </a:r>
          </a:p>
          <a:p>
            <a:pPr algn="ctr" eaLnBrk="0" fontAlgn="base" hangingPunct="0">
              <a:spcBef>
                <a:spcPct val="0"/>
              </a:spcBef>
              <a:spcAft>
                <a:spcPct val="0"/>
              </a:spcAft>
              <a:defRPr/>
            </a:pPr>
            <a:r>
              <a:rPr lang="en-US" altLang="zh-CN" sz="1100" b="1" dirty="0">
                <a:solidFill>
                  <a:srgbClr val="C00000"/>
                </a:solidFill>
                <a:latin typeface="Arial" pitchFamily="34" charset="0"/>
                <a:ea typeface="MS Mincho" pitchFamily="49" charset="-128"/>
              </a:rPr>
              <a:t>a lab selected by </a:t>
            </a:r>
          </a:p>
          <a:p>
            <a:pPr algn="ctr" eaLnBrk="0" fontAlgn="base" hangingPunct="0">
              <a:spcBef>
                <a:spcPct val="0"/>
              </a:spcBef>
              <a:spcAft>
                <a:spcPct val="0"/>
              </a:spcAft>
              <a:defRPr/>
            </a:pPr>
            <a:r>
              <a:rPr lang="en-US" altLang="zh-CN" sz="1100" b="1" dirty="0">
                <a:solidFill>
                  <a:srgbClr val="C00000"/>
                </a:solidFill>
                <a:latin typeface="Arial" pitchFamily="34" charset="0"/>
                <a:ea typeface="MS Mincho" pitchFamily="49" charset="-128"/>
              </a:rPr>
              <a:t> ITU-T A.5 agreed SDO/Forum/</a:t>
            </a:r>
            <a:r>
              <a:rPr lang="en-US" altLang="zh-CN" sz="1100" b="1" dirty="0" err="1">
                <a:solidFill>
                  <a:srgbClr val="C00000"/>
                </a:solidFill>
                <a:latin typeface="Arial" pitchFamily="34" charset="0"/>
                <a:ea typeface="MS Mincho" pitchFamily="49" charset="-128"/>
              </a:rPr>
              <a:t>MoUs</a:t>
            </a:r>
            <a:r>
              <a:rPr lang="en-US" altLang="zh-CN" sz="1100" b="1" dirty="0">
                <a:solidFill>
                  <a:srgbClr val="C00000"/>
                </a:solidFill>
                <a:latin typeface="Arial" pitchFamily="34" charset="0"/>
                <a:ea typeface="MS Mincho" pitchFamily="49" charset="-128"/>
              </a:rPr>
              <a:t>  </a:t>
            </a:r>
          </a:p>
          <a:p>
            <a:pPr algn="ctr" eaLnBrk="0" fontAlgn="base" hangingPunct="0">
              <a:spcBef>
                <a:spcPct val="0"/>
              </a:spcBef>
              <a:spcAft>
                <a:spcPct val="0"/>
              </a:spcAft>
              <a:defRPr/>
            </a:pPr>
            <a:r>
              <a:rPr lang="en-US" altLang="zh-CN" sz="1100" b="1" dirty="0">
                <a:solidFill>
                  <a:srgbClr val="C00000"/>
                </a:solidFill>
                <a:latin typeface="Arial" pitchFamily="34" charset="0"/>
                <a:ea typeface="MS Mincho" pitchFamily="49" charset="-128"/>
              </a:rPr>
              <a:t>(Rec. ITU-T X.290)</a:t>
            </a:r>
            <a:endParaRPr lang="en-US" sz="1100" b="1" dirty="0">
              <a:solidFill>
                <a:srgbClr val="C00000"/>
              </a:solidFill>
              <a:latin typeface="Arial" pitchFamily="34" charset="0"/>
              <a:ea typeface="MS Mincho" pitchFamily="49" charset="-128"/>
            </a:endParaRPr>
          </a:p>
          <a:p>
            <a:pPr algn="ctr" eaLnBrk="0" fontAlgn="base" hangingPunct="0">
              <a:spcBef>
                <a:spcPct val="0"/>
              </a:spcBef>
              <a:spcAft>
                <a:spcPct val="0"/>
              </a:spcAft>
              <a:defRPr/>
            </a:pPr>
            <a:endParaRPr lang="en-US" altLang="zh-CN" sz="1100" b="1" dirty="0">
              <a:solidFill>
                <a:srgbClr val="C00000"/>
              </a:solidFill>
              <a:latin typeface="Arial" pitchFamily="34" charset="0"/>
              <a:ea typeface="MS Mincho" pitchFamily="49" charset="-128"/>
            </a:endParaRPr>
          </a:p>
          <a:p>
            <a:pPr algn="ctr" eaLnBrk="0" fontAlgn="base" hangingPunct="0">
              <a:spcBef>
                <a:spcPct val="0"/>
              </a:spcBef>
              <a:spcAft>
                <a:spcPct val="0"/>
              </a:spcAft>
              <a:defRPr/>
            </a:pPr>
            <a:endParaRPr lang="en-US" sz="1100" b="1" dirty="0">
              <a:solidFill>
                <a:srgbClr val="C00000"/>
              </a:solidFill>
              <a:latin typeface="Arial" pitchFamily="34" charset="0"/>
              <a:ea typeface="MS Mincho" pitchFamily="49" charset="-128"/>
            </a:endParaRPr>
          </a:p>
          <a:p>
            <a:pPr algn="ctr" eaLnBrk="0" fontAlgn="base" hangingPunct="0">
              <a:spcBef>
                <a:spcPct val="0"/>
              </a:spcBef>
              <a:spcAft>
                <a:spcPct val="0"/>
              </a:spcAft>
              <a:defRPr/>
            </a:pPr>
            <a:r>
              <a:rPr lang="en-US" altLang="zh-CN" sz="900" dirty="0">
                <a:solidFill>
                  <a:srgbClr val="C00000"/>
                </a:solidFill>
                <a:latin typeface="Arial" pitchFamily="34" charset="0"/>
                <a:ea typeface="MS Mincho" pitchFamily="49" charset="-128"/>
              </a:rPr>
              <a:t> </a:t>
            </a:r>
          </a:p>
        </p:txBody>
      </p:sp>
      <p:sp>
        <p:nvSpPr>
          <p:cNvPr id="37" name="Text Box 7"/>
          <p:cNvSpPr txBox="1">
            <a:spLocks noChangeArrowheads="1"/>
          </p:cNvSpPr>
          <p:nvPr/>
        </p:nvSpPr>
        <p:spPr bwMode="auto">
          <a:xfrm>
            <a:off x="5148064" y="3210000"/>
            <a:ext cx="1584175" cy="651048"/>
          </a:xfrm>
          <a:prstGeom prst="rect">
            <a:avLst/>
          </a:prstGeom>
          <a:solidFill>
            <a:srgbClr val="FFFFFF"/>
          </a:solidFill>
          <a:ln w="28575">
            <a:solidFill>
              <a:srgbClr val="FF0000"/>
            </a:solidFill>
            <a:miter lim="800000"/>
            <a:headEnd/>
            <a:tailEnd/>
          </a:ln>
          <a:scene3d>
            <a:camera prst="orthographicFront"/>
            <a:lightRig rig="threePt" dir="t"/>
          </a:scene3d>
          <a:sp3d>
            <a:bevelT w="165100" prst="coolSlant"/>
          </a:sp3d>
        </p:spPr>
        <p:txBody>
          <a:bodyPr/>
          <a:lstStyle/>
          <a:p>
            <a:pPr algn="ctr" eaLnBrk="0" fontAlgn="base" hangingPunct="0">
              <a:spcBef>
                <a:spcPct val="0"/>
              </a:spcBef>
              <a:spcAft>
                <a:spcPct val="0"/>
              </a:spcAft>
              <a:defRPr/>
            </a:pPr>
            <a:r>
              <a:rPr lang="en-US" altLang="zh-CN" sz="1100" b="1" dirty="0">
                <a:solidFill>
                  <a:srgbClr val="C00000"/>
                </a:solidFill>
                <a:latin typeface="Arial" pitchFamily="34" charset="0"/>
                <a:ea typeface="MS Mincho" pitchFamily="49" charset="-128"/>
              </a:rPr>
              <a:t>Recommendation(s) compliant test results </a:t>
            </a:r>
          </a:p>
          <a:p>
            <a:pPr algn="ctr" eaLnBrk="0" fontAlgn="base" hangingPunct="0">
              <a:spcBef>
                <a:spcPct val="0"/>
              </a:spcBef>
              <a:spcAft>
                <a:spcPct val="0"/>
              </a:spcAft>
              <a:defRPr/>
            </a:pPr>
            <a:r>
              <a:rPr lang="en-US" altLang="zh-CN" sz="900" b="1" dirty="0">
                <a:solidFill>
                  <a:srgbClr val="C00000"/>
                </a:solidFill>
                <a:latin typeface="Arial" pitchFamily="34" charset="0"/>
                <a:ea typeface="MS Mincho" pitchFamily="49" charset="-128"/>
              </a:rPr>
              <a:t> </a:t>
            </a:r>
            <a:endParaRPr lang="en-US" altLang="zh-CN" sz="900" dirty="0">
              <a:solidFill>
                <a:srgbClr val="C00000"/>
              </a:solidFill>
              <a:latin typeface="Arial" pitchFamily="34" charset="0"/>
              <a:ea typeface="MS Mincho" pitchFamily="49" charset="-128"/>
            </a:endParaRPr>
          </a:p>
        </p:txBody>
      </p:sp>
      <p:sp>
        <p:nvSpPr>
          <p:cNvPr id="38" name="Rectangle 37"/>
          <p:cNvSpPr/>
          <p:nvPr/>
        </p:nvSpPr>
        <p:spPr bwMode="auto">
          <a:xfrm>
            <a:off x="6957265" y="1243211"/>
            <a:ext cx="1665185" cy="2676331"/>
          </a:xfrm>
          <a:prstGeom prst="rect">
            <a:avLst/>
          </a:prstGeom>
          <a:solidFill>
            <a:schemeClr val="accent6"/>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39" name="Text Box 26"/>
          <p:cNvSpPr txBox="1">
            <a:spLocks noChangeArrowheads="1"/>
          </p:cNvSpPr>
          <p:nvPr/>
        </p:nvSpPr>
        <p:spPr bwMode="auto">
          <a:xfrm>
            <a:off x="7002270" y="1313604"/>
            <a:ext cx="1534018" cy="411067"/>
          </a:xfrm>
          <a:prstGeom prst="rect">
            <a:avLst/>
          </a:prstGeom>
          <a:solidFill>
            <a:schemeClr val="accent3">
              <a:lumMod val="60000"/>
              <a:lumOff val="40000"/>
            </a:schemeClr>
          </a:solidFill>
          <a:ln w="28575">
            <a:solidFill>
              <a:srgbClr val="FF0000"/>
            </a:solidFill>
            <a:miter lim="800000"/>
            <a:headEnd/>
            <a:tailEnd/>
          </a:ln>
          <a:scene3d>
            <a:camera prst="orthographicFront"/>
            <a:lightRig rig="threePt" dir="t"/>
          </a:scene3d>
          <a:sp3d>
            <a:bevelT w="165100" prst="coolSlant"/>
          </a:sp3d>
        </p:spPr>
        <p:txBody>
          <a:bodyPr anchor="ctr"/>
          <a:lstStyle/>
          <a:p>
            <a:pPr algn="ctr" eaLnBrk="0" fontAlgn="base" hangingPunct="0">
              <a:spcBef>
                <a:spcPct val="0"/>
              </a:spcBef>
              <a:spcAft>
                <a:spcPct val="0"/>
              </a:spcAft>
              <a:defRPr/>
            </a:pPr>
            <a:r>
              <a:rPr lang="en-US" altLang="zh-CN" sz="1400" b="1">
                <a:solidFill>
                  <a:srgbClr val="C00000"/>
                </a:solidFill>
                <a:latin typeface="Arial" pitchFamily="34" charset="0"/>
                <a:ea typeface="SimSun" pitchFamily="2" charset="-122"/>
              </a:rPr>
              <a:t>Route 4</a:t>
            </a:r>
            <a:endParaRPr lang="en-US" sz="1400" b="1">
              <a:solidFill>
                <a:srgbClr val="C00000"/>
              </a:solidFill>
              <a:latin typeface="Arial" pitchFamily="34" charset="0"/>
            </a:endParaRPr>
          </a:p>
        </p:txBody>
      </p:sp>
      <p:sp>
        <p:nvSpPr>
          <p:cNvPr id="40" name="Text Box 7"/>
          <p:cNvSpPr txBox="1">
            <a:spLocks noChangeArrowheads="1"/>
          </p:cNvSpPr>
          <p:nvPr/>
        </p:nvSpPr>
        <p:spPr bwMode="auto">
          <a:xfrm>
            <a:off x="7020272" y="1988840"/>
            <a:ext cx="1485165" cy="912170"/>
          </a:xfrm>
          <a:prstGeom prst="rect">
            <a:avLst/>
          </a:prstGeom>
          <a:solidFill>
            <a:srgbClr val="FFFFFF"/>
          </a:solidFill>
          <a:ln w="28575">
            <a:solidFill>
              <a:srgbClr val="FF0000"/>
            </a:solidFill>
            <a:miter lim="800000"/>
            <a:headEnd/>
            <a:tailEnd/>
          </a:ln>
          <a:scene3d>
            <a:camera prst="orthographicFront"/>
            <a:lightRig rig="threePt" dir="t"/>
          </a:scene3d>
          <a:sp3d>
            <a:bevelT w="165100" prst="coolSlant"/>
          </a:sp3d>
        </p:spPr>
        <p:txBody>
          <a:bodyPr/>
          <a:lstStyle/>
          <a:p>
            <a:pPr algn="ctr" eaLnBrk="0" fontAlgn="base" hangingPunct="0">
              <a:spcBef>
                <a:spcPts val="1200"/>
              </a:spcBef>
              <a:spcAft>
                <a:spcPct val="0"/>
              </a:spcAft>
              <a:defRPr/>
            </a:pPr>
            <a:r>
              <a:rPr lang="en-US" altLang="zh-CN" sz="1100" b="1" dirty="0">
                <a:solidFill>
                  <a:srgbClr val="C00000"/>
                </a:solidFill>
                <a:latin typeface="Arial" pitchFamily="34" charset="0"/>
                <a:ea typeface="MS Mincho" pitchFamily="49" charset="-128"/>
              </a:rPr>
              <a:t>ITU Members Only</a:t>
            </a:r>
          </a:p>
          <a:p>
            <a:pPr algn="ctr" eaLnBrk="0" fontAlgn="base" hangingPunct="0">
              <a:spcBef>
                <a:spcPct val="0"/>
              </a:spcBef>
              <a:spcAft>
                <a:spcPct val="0"/>
              </a:spcAft>
              <a:defRPr/>
            </a:pPr>
            <a:endParaRPr lang="en-US" altLang="zh-CN" sz="1100" b="1" dirty="0">
              <a:solidFill>
                <a:srgbClr val="C00000"/>
              </a:solidFill>
              <a:latin typeface="Arial" pitchFamily="34" charset="0"/>
              <a:ea typeface="MS Mincho" pitchFamily="49" charset="-128"/>
            </a:endParaRPr>
          </a:p>
          <a:p>
            <a:pPr algn="ctr" eaLnBrk="0" fontAlgn="base" hangingPunct="0">
              <a:spcBef>
                <a:spcPct val="0"/>
              </a:spcBef>
              <a:spcAft>
                <a:spcPct val="0"/>
              </a:spcAft>
              <a:defRPr/>
            </a:pPr>
            <a:r>
              <a:rPr lang="en-US" altLang="zh-CN" sz="1100" b="1" dirty="0">
                <a:solidFill>
                  <a:srgbClr val="C00000"/>
                </a:solidFill>
                <a:latin typeface="Arial" pitchFamily="34" charset="0"/>
                <a:ea typeface="MS Mincho" pitchFamily="49" charset="-128"/>
              </a:rPr>
              <a:t>Tests performed  in </a:t>
            </a:r>
          </a:p>
          <a:p>
            <a:pPr algn="ctr" eaLnBrk="0" fontAlgn="base" hangingPunct="0">
              <a:spcBef>
                <a:spcPct val="0"/>
              </a:spcBef>
              <a:spcAft>
                <a:spcPct val="0"/>
              </a:spcAft>
              <a:defRPr/>
            </a:pPr>
            <a:r>
              <a:rPr lang="en-US" altLang="zh-CN" sz="1100" b="1" dirty="0">
                <a:solidFill>
                  <a:srgbClr val="C00000"/>
                </a:solidFill>
                <a:latin typeface="Arial" pitchFamily="34" charset="0"/>
                <a:ea typeface="MS Mincho" pitchFamily="49" charset="-128"/>
              </a:rPr>
              <a:t>1</a:t>
            </a:r>
            <a:r>
              <a:rPr lang="en-US" altLang="zh-CN" sz="1100" b="1" baseline="30000" dirty="0">
                <a:solidFill>
                  <a:srgbClr val="C00000"/>
                </a:solidFill>
                <a:latin typeface="Arial" pitchFamily="34" charset="0"/>
                <a:ea typeface="MS Mincho" pitchFamily="49" charset="-128"/>
              </a:rPr>
              <a:t>st</a:t>
            </a:r>
            <a:r>
              <a:rPr lang="en-US" altLang="zh-CN" sz="1100" b="1" dirty="0">
                <a:solidFill>
                  <a:srgbClr val="C00000"/>
                </a:solidFill>
                <a:latin typeface="Arial" pitchFamily="34" charset="0"/>
                <a:ea typeface="MS Mincho" pitchFamily="49" charset="-128"/>
              </a:rPr>
              <a:t> party lab </a:t>
            </a:r>
          </a:p>
          <a:p>
            <a:pPr algn="ctr" eaLnBrk="0" fontAlgn="base" hangingPunct="0">
              <a:spcBef>
                <a:spcPct val="0"/>
              </a:spcBef>
              <a:spcAft>
                <a:spcPct val="0"/>
              </a:spcAft>
              <a:defRPr/>
            </a:pPr>
            <a:endParaRPr lang="en-US" sz="1100" b="1" dirty="0">
              <a:solidFill>
                <a:srgbClr val="C00000"/>
              </a:solidFill>
              <a:latin typeface="Arial" pitchFamily="34" charset="0"/>
              <a:ea typeface="MS Mincho" pitchFamily="49" charset="-128"/>
            </a:endParaRPr>
          </a:p>
          <a:p>
            <a:pPr algn="ctr" eaLnBrk="0" fontAlgn="base" hangingPunct="0">
              <a:spcBef>
                <a:spcPct val="0"/>
              </a:spcBef>
              <a:spcAft>
                <a:spcPct val="0"/>
              </a:spcAft>
              <a:defRPr/>
            </a:pPr>
            <a:endParaRPr lang="en-US" altLang="zh-CN" sz="1100" b="1" dirty="0">
              <a:solidFill>
                <a:srgbClr val="C00000"/>
              </a:solidFill>
              <a:latin typeface="Arial" pitchFamily="34" charset="0"/>
              <a:ea typeface="MS Mincho" pitchFamily="49" charset="-128"/>
            </a:endParaRPr>
          </a:p>
          <a:p>
            <a:pPr algn="ctr" eaLnBrk="0" fontAlgn="base" hangingPunct="0">
              <a:spcBef>
                <a:spcPct val="0"/>
              </a:spcBef>
              <a:spcAft>
                <a:spcPct val="0"/>
              </a:spcAft>
              <a:defRPr/>
            </a:pPr>
            <a:endParaRPr lang="en-US" sz="1100" b="1" dirty="0">
              <a:solidFill>
                <a:srgbClr val="C00000"/>
              </a:solidFill>
              <a:latin typeface="Arial" pitchFamily="34" charset="0"/>
              <a:ea typeface="MS Mincho" pitchFamily="49" charset="-128"/>
            </a:endParaRPr>
          </a:p>
          <a:p>
            <a:pPr algn="ctr" eaLnBrk="0" fontAlgn="base" hangingPunct="0">
              <a:spcBef>
                <a:spcPct val="0"/>
              </a:spcBef>
              <a:spcAft>
                <a:spcPct val="0"/>
              </a:spcAft>
              <a:defRPr/>
            </a:pPr>
            <a:r>
              <a:rPr lang="en-US" altLang="zh-CN" sz="900" dirty="0">
                <a:solidFill>
                  <a:srgbClr val="C00000"/>
                </a:solidFill>
                <a:latin typeface="Arial" pitchFamily="34" charset="0"/>
                <a:ea typeface="MS Mincho" pitchFamily="49" charset="-128"/>
              </a:rPr>
              <a:t> </a:t>
            </a:r>
          </a:p>
        </p:txBody>
      </p:sp>
      <p:sp>
        <p:nvSpPr>
          <p:cNvPr id="41" name="Text Box 7"/>
          <p:cNvSpPr txBox="1">
            <a:spLocks noChangeArrowheads="1"/>
          </p:cNvSpPr>
          <p:nvPr/>
        </p:nvSpPr>
        <p:spPr bwMode="auto">
          <a:xfrm>
            <a:off x="7047275" y="3140968"/>
            <a:ext cx="1440160" cy="729081"/>
          </a:xfrm>
          <a:prstGeom prst="rect">
            <a:avLst/>
          </a:prstGeom>
          <a:solidFill>
            <a:srgbClr val="FFFFFF"/>
          </a:solidFill>
          <a:ln w="28575">
            <a:solidFill>
              <a:srgbClr val="FF0000"/>
            </a:solidFill>
            <a:miter lim="800000"/>
            <a:headEnd/>
            <a:tailEnd/>
          </a:ln>
          <a:scene3d>
            <a:camera prst="orthographicFront"/>
            <a:lightRig rig="threePt" dir="t"/>
          </a:scene3d>
          <a:sp3d>
            <a:bevelT w="165100" prst="coolSlant"/>
          </a:sp3d>
        </p:spPr>
        <p:txBody>
          <a:bodyPr/>
          <a:lstStyle/>
          <a:p>
            <a:pPr algn="ctr" eaLnBrk="0" fontAlgn="base" hangingPunct="0">
              <a:spcBef>
                <a:spcPct val="0"/>
              </a:spcBef>
              <a:spcAft>
                <a:spcPct val="0"/>
              </a:spcAft>
              <a:defRPr/>
            </a:pPr>
            <a:r>
              <a:rPr lang="en-US" altLang="zh-CN" sz="1100" b="1">
                <a:solidFill>
                  <a:srgbClr val="C00000"/>
                </a:solidFill>
                <a:latin typeface="Arial" pitchFamily="34" charset="0"/>
                <a:ea typeface="MS Mincho" pitchFamily="49" charset="-128"/>
              </a:rPr>
              <a:t>Self-Declaration of Compliance issued  by the Supplier</a:t>
            </a:r>
          </a:p>
          <a:p>
            <a:pPr algn="ctr" eaLnBrk="0" fontAlgn="base" hangingPunct="0">
              <a:spcBef>
                <a:spcPct val="0"/>
              </a:spcBef>
              <a:spcAft>
                <a:spcPct val="0"/>
              </a:spcAft>
              <a:defRPr/>
            </a:pPr>
            <a:r>
              <a:rPr lang="en-US" altLang="zh-CN" sz="900" b="1">
                <a:solidFill>
                  <a:srgbClr val="C00000"/>
                </a:solidFill>
                <a:latin typeface="Arial" pitchFamily="34" charset="0"/>
                <a:ea typeface="MS Mincho" pitchFamily="49" charset="-128"/>
              </a:rPr>
              <a:t> </a:t>
            </a:r>
            <a:endParaRPr lang="en-US" altLang="zh-CN" sz="900">
              <a:solidFill>
                <a:srgbClr val="C00000"/>
              </a:solidFill>
              <a:latin typeface="Arial" pitchFamily="34" charset="0"/>
              <a:ea typeface="MS Mincho" pitchFamily="49" charset="-128"/>
            </a:endParaRPr>
          </a:p>
        </p:txBody>
      </p:sp>
      <p:cxnSp>
        <p:nvCxnSpPr>
          <p:cNvPr id="42" name="Straight Arrow Connector 41"/>
          <p:cNvCxnSpPr>
            <a:endCxn id="36" idx="0"/>
          </p:cNvCxnSpPr>
          <p:nvPr/>
        </p:nvCxnSpPr>
        <p:spPr bwMode="auto">
          <a:xfrm>
            <a:off x="5922963" y="1673225"/>
            <a:ext cx="21690" cy="26581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bwMode="auto">
          <a:xfrm>
            <a:off x="7767638" y="1719263"/>
            <a:ext cx="0" cy="249237"/>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auto">
          <a:xfrm flipV="1">
            <a:off x="5967413" y="3878263"/>
            <a:ext cx="0" cy="585787"/>
          </a:xfrm>
          <a:prstGeom prst="line">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Rectangle 126"/>
          <p:cNvSpPr>
            <a:spLocks noChangeArrowheads="1"/>
          </p:cNvSpPr>
          <p:nvPr/>
        </p:nvSpPr>
        <p:spPr bwMode="auto">
          <a:xfrm>
            <a:off x="6876256" y="836712"/>
            <a:ext cx="1803699" cy="338554"/>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1600" b="1" dirty="0">
                <a:solidFill>
                  <a:srgbClr val="14447A"/>
                </a:solidFill>
                <a:latin typeface="Arial" pitchFamily="34" charset="0"/>
              </a:rPr>
              <a:t>Self-assessment</a:t>
            </a:r>
            <a:endParaRPr lang="en-US" altLang="zh-CN" sz="1600" b="1" dirty="0">
              <a:solidFill>
                <a:srgbClr val="14447A"/>
              </a:solidFill>
              <a:latin typeface="Arial" pitchFamily="34" charset="0"/>
              <a:ea typeface="MS Mincho" pitchFamily="49" charset="-128"/>
            </a:endParaRPr>
          </a:p>
        </p:txBody>
      </p:sp>
      <p:cxnSp>
        <p:nvCxnSpPr>
          <p:cNvPr id="46" name="Straight Arrow Connector 45"/>
          <p:cNvCxnSpPr/>
          <p:nvPr/>
        </p:nvCxnSpPr>
        <p:spPr bwMode="auto">
          <a:xfrm>
            <a:off x="7770742" y="2891731"/>
            <a:ext cx="0" cy="249237"/>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auto">
          <a:xfrm flipH="1" flipV="1">
            <a:off x="5004048" y="4869160"/>
            <a:ext cx="9526" cy="792088"/>
          </a:xfrm>
          <a:prstGeom prst="line">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8" name="Rectangle 126"/>
          <p:cNvSpPr>
            <a:spLocks noChangeArrowheads="1"/>
          </p:cNvSpPr>
          <p:nvPr/>
        </p:nvSpPr>
        <p:spPr bwMode="auto">
          <a:xfrm>
            <a:off x="5003125" y="836712"/>
            <a:ext cx="1949573" cy="338554"/>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1600" b="1" dirty="0" smtClean="0">
                <a:solidFill>
                  <a:srgbClr val="14447A"/>
                </a:solidFill>
                <a:latin typeface="Arial" pitchFamily="34" charset="0"/>
              </a:rPr>
              <a:t>Recognized SDOs</a:t>
            </a:r>
            <a:endParaRPr lang="en-US" altLang="zh-CN" sz="1600" b="1" dirty="0">
              <a:solidFill>
                <a:srgbClr val="14447A"/>
              </a:solidFill>
              <a:latin typeface="Arial" pitchFamily="34" charset="0"/>
              <a:ea typeface="MS Mincho" pitchFamily="49" charset="-128"/>
            </a:endParaRPr>
          </a:p>
        </p:txBody>
      </p:sp>
    </p:spTree>
    <p:extLst>
      <p:ext uri="{BB962C8B-B14F-4D97-AF65-F5344CB8AC3E}">
        <p14:creationId xmlns:p14="http://schemas.microsoft.com/office/powerpoint/2010/main" val="38903953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1052736"/>
            <a:ext cx="8064896" cy="1477328"/>
          </a:xfrm>
          <a:prstGeom prst="rect">
            <a:avLst/>
          </a:prstGeom>
        </p:spPr>
        <p:txBody>
          <a:bodyPr wrap="square">
            <a:spAutoFit/>
          </a:bodyPr>
          <a:lstStyle/>
          <a:p>
            <a:r>
              <a:rPr lang="en-GB" b="1" dirty="0" smtClean="0">
                <a:solidFill>
                  <a:srgbClr val="002060"/>
                </a:solidFill>
              </a:rPr>
              <a:t>WTSA-12</a:t>
            </a:r>
            <a:r>
              <a:rPr lang="en-GB" dirty="0" smtClean="0">
                <a:solidFill>
                  <a:srgbClr val="002060"/>
                </a:solidFill>
              </a:rPr>
              <a:t> designated the ITU-T </a:t>
            </a:r>
            <a:r>
              <a:rPr lang="en-GB" dirty="0">
                <a:solidFill>
                  <a:srgbClr val="002060"/>
                </a:solidFill>
              </a:rPr>
              <a:t>Study Group 11 </a:t>
            </a:r>
            <a:r>
              <a:rPr lang="en-GB" dirty="0" smtClean="0">
                <a:solidFill>
                  <a:srgbClr val="002060"/>
                </a:solidFill>
              </a:rPr>
              <a:t>as a lead group </a:t>
            </a:r>
            <a:r>
              <a:rPr lang="en-US" dirty="0" smtClean="0">
                <a:solidFill>
                  <a:srgbClr val="002060"/>
                </a:solidFill>
              </a:rPr>
              <a:t>on test specifications, conformance and interoperability testing which </a:t>
            </a:r>
            <a:r>
              <a:rPr lang="en-GB" dirty="0" smtClean="0">
                <a:solidFill>
                  <a:srgbClr val="002060"/>
                </a:solidFill>
              </a:rPr>
              <a:t>coordinates </a:t>
            </a:r>
            <a:r>
              <a:rPr lang="en-GB" dirty="0">
                <a:solidFill>
                  <a:srgbClr val="002060"/>
                </a:solidFill>
              </a:rPr>
              <a:t>ITU-T activities related to the ITU C&amp;I programme across all SGs and review the recommendations in the Conformance and Interoperability Business Plan for the long term implementation of the C&amp;I </a:t>
            </a:r>
            <a:r>
              <a:rPr lang="en-GB" dirty="0" smtClean="0">
                <a:solidFill>
                  <a:srgbClr val="002060"/>
                </a:solidFill>
              </a:rPr>
              <a:t>programme</a:t>
            </a:r>
            <a:endParaRPr lang="en-US" dirty="0">
              <a:solidFill>
                <a:srgbClr val="002060"/>
              </a:solidFill>
            </a:endParaRPr>
          </a:p>
        </p:txBody>
      </p:sp>
      <p:sp>
        <p:nvSpPr>
          <p:cNvPr id="6" name="TextBox 5"/>
          <p:cNvSpPr txBox="1"/>
          <p:nvPr/>
        </p:nvSpPr>
        <p:spPr>
          <a:xfrm>
            <a:off x="3635341" y="332656"/>
            <a:ext cx="2824363" cy="461665"/>
          </a:xfrm>
          <a:prstGeom prst="rect">
            <a:avLst/>
          </a:prstGeom>
          <a:noFill/>
        </p:spPr>
        <p:txBody>
          <a:bodyPr wrap="none" rtlCol="0">
            <a:spAutoFit/>
          </a:bodyPr>
          <a:lstStyle/>
          <a:p>
            <a:r>
              <a:rPr lang="en-US" sz="2400" b="1" dirty="0" smtClean="0">
                <a:solidFill>
                  <a:srgbClr val="002060"/>
                </a:solidFill>
              </a:rPr>
              <a:t>WTSA-12/Council-12</a:t>
            </a:r>
            <a:endParaRPr lang="en-US" sz="2400" b="1" dirty="0">
              <a:solidFill>
                <a:srgbClr val="002060"/>
              </a:solidFill>
            </a:endParaRPr>
          </a:p>
        </p:txBody>
      </p:sp>
      <p:sp>
        <p:nvSpPr>
          <p:cNvPr id="7" name="Rectangle 6"/>
          <p:cNvSpPr/>
          <p:nvPr/>
        </p:nvSpPr>
        <p:spPr>
          <a:xfrm>
            <a:off x="554854" y="2924944"/>
            <a:ext cx="8064896" cy="3323987"/>
          </a:xfrm>
          <a:prstGeom prst="rect">
            <a:avLst/>
          </a:prstGeom>
        </p:spPr>
        <p:txBody>
          <a:bodyPr wrap="square">
            <a:spAutoFit/>
          </a:bodyPr>
          <a:lstStyle/>
          <a:p>
            <a:r>
              <a:rPr lang="en-GB" b="1" dirty="0" smtClean="0">
                <a:solidFill>
                  <a:srgbClr val="002060"/>
                </a:solidFill>
              </a:rPr>
              <a:t>Council-12</a:t>
            </a:r>
            <a:r>
              <a:rPr lang="en-GB" dirty="0" smtClean="0">
                <a:solidFill>
                  <a:srgbClr val="002060"/>
                </a:solidFill>
              </a:rPr>
              <a:t> decided to agree the Action plan on the implementation of the ITU C&amp;I Programme, including following tasks:</a:t>
            </a:r>
          </a:p>
          <a:p>
            <a:pPr marL="623888" indent="-355600">
              <a:spcBef>
                <a:spcPts val="1200"/>
              </a:spcBef>
              <a:buFont typeface="Arial" pitchFamily="34" charset="0"/>
              <a:buChar char="•"/>
            </a:pPr>
            <a:r>
              <a:rPr lang="en-US" b="1" dirty="0" smtClean="0">
                <a:solidFill>
                  <a:srgbClr val="002060"/>
                </a:solidFill>
              </a:rPr>
              <a:t>ITU-T to run a pilot of the conformity assessment </a:t>
            </a:r>
            <a:r>
              <a:rPr lang="en-US" b="1" dirty="0" err="1" smtClean="0">
                <a:solidFill>
                  <a:srgbClr val="002060"/>
                </a:solidFill>
              </a:rPr>
              <a:t>programme</a:t>
            </a:r>
            <a:r>
              <a:rPr lang="en-US" b="1" dirty="0" smtClean="0">
                <a:solidFill>
                  <a:srgbClr val="002060"/>
                </a:solidFill>
              </a:rPr>
              <a:t> for key technologies</a:t>
            </a:r>
            <a:r>
              <a:rPr lang="en-US" dirty="0" smtClean="0">
                <a:solidFill>
                  <a:srgbClr val="002060"/>
                </a:solidFill>
              </a:rPr>
              <a:t> for which there is a market demand for such a </a:t>
            </a:r>
            <a:r>
              <a:rPr lang="en-US" dirty="0" err="1" smtClean="0">
                <a:solidFill>
                  <a:srgbClr val="002060"/>
                </a:solidFill>
              </a:rPr>
              <a:t>programme</a:t>
            </a:r>
            <a:endParaRPr lang="en-US" dirty="0" smtClean="0">
              <a:solidFill>
                <a:srgbClr val="002060"/>
              </a:solidFill>
            </a:endParaRPr>
          </a:p>
          <a:p>
            <a:pPr marL="623888" indent="-355600">
              <a:spcBef>
                <a:spcPts val="1200"/>
              </a:spcBef>
              <a:buFont typeface="Arial" pitchFamily="34" charset="0"/>
              <a:buChar char="•"/>
            </a:pPr>
            <a:r>
              <a:rPr lang="en-US" b="1" dirty="0" smtClean="0">
                <a:solidFill>
                  <a:srgbClr val="002060"/>
                </a:solidFill>
              </a:rPr>
              <a:t>ITU-T study groups to identify further technologies </a:t>
            </a:r>
            <a:r>
              <a:rPr lang="en-US" dirty="0" smtClean="0">
                <a:solidFill>
                  <a:srgbClr val="002060"/>
                </a:solidFill>
              </a:rPr>
              <a:t>for which there is a market demand for a conformity assessment </a:t>
            </a:r>
            <a:r>
              <a:rPr lang="en-US" dirty="0" err="1" smtClean="0">
                <a:solidFill>
                  <a:srgbClr val="002060"/>
                </a:solidFill>
              </a:rPr>
              <a:t>programme</a:t>
            </a:r>
            <a:r>
              <a:rPr lang="en-US" dirty="0" smtClean="0">
                <a:solidFill>
                  <a:srgbClr val="002060"/>
                </a:solidFill>
              </a:rPr>
              <a:t> and to identify whether test specifications are available and if not, to explore the provision of test specifications”</a:t>
            </a:r>
          </a:p>
          <a:p>
            <a:pPr marL="623888" indent="-355600">
              <a:spcBef>
                <a:spcPts val="1200"/>
              </a:spcBef>
              <a:buFont typeface="Arial" pitchFamily="34" charset="0"/>
              <a:buChar char="•"/>
            </a:pPr>
            <a:r>
              <a:rPr lang="en-US" b="1" dirty="0" smtClean="0">
                <a:solidFill>
                  <a:srgbClr val="002060"/>
                </a:solidFill>
              </a:rPr>
              <a:t>ITU-T to run a pilot</a:t>
            </a:r>
            <a:r>
              <a:rPr lang="en-US" dirty="0" smtClean="0">
                <a:solidFill>
                  <a:srgbClr val="002060"/>
                </a:solidFill>
              </a:rPr>
              <a:t> of the conformity assessment </a:t>
            </a:r>
            <a:r>
              <a:rPr lang="en-US" dirty="0" err="1" smtClean="0">
                <a:solidFill>
                  <a:srgbClr val="002060"/>
                </a:solidFill>
              </a:rPr>
              <a:t>programme</a:t>
            </a:r>
            <a:r>
              <a:rPr lang="en-US" dirty="0" smtClean="0">
                <a:solidFill>
                  <a:srgbClr val="002060"/>
                </a:solidFill>
              </a:rPr>
              <a:t> </a:t>
            </a:r>
            <a:r>
              <a:rPr lang="en-US" b="1" dirty="0" smtClean="0">
                <a:solidFill>
                  <a:srgbClr val="002060"/>
                </a:solidFill>
              </a:rPr>
              <a:t>for key technologies</a:t>
            </a:r>
            <a:r>
              <a:rPr lang="en-US" dirty="0" smtClean="0">
                <a:solidFill>
                  <a:srgbClr val="002060"/>
                </a:solidFill>
              </a:rPr>
              <a:t> for which there is a market demand for such a </a:t>
            </a:r>
            <a:r>
              <a:rPr lang="en-US" dirty="0" err="1" smtClean="0">
                <a:solidFill>
                  <a:srgbClr val="002060"/>
                </a:solidFill>
              </a:rPr>
              <a:t>programme</a:t>
            </a:r>
            <a:endParaRPr lang="en-US" dirty="0">
              <a:solidFill>
                <a:srgbClr val="002060"/>
              </a:solidFill>
            </a:endParaRPr>
          </a:p>
        </p:txBody>
      </p:sp>
    </p:spTree>
    <p:extLst>
      <p:ext uri="{BB962C8B-B14F-4D97-AF65-F5344CB8AC3E}">
        <p14:creationId xmlns:p14="http://schemas.microsoft.com/office/powerpoint/2010/main" val="3027853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07704" y="116632"/>
            <a:ext cx="5112569" cy="504056"/>
          </a:xfrm>
          <a:prstGeom prst="rect">
            <a:avLst/>
          </a:prstGeom>
        </p:spPr>
        <p:txBody>
          <a:bodyPr>
            <a:normAutofit fontScale="97500"/>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cs typeface="Arial" pitchFamily="34" charset="0"/>
              </a:defRPr>
            </a:lvl2pPr>
            <a:lvl3pPr algn="ctr" rtl="0" eaLnBrk="0" fontAlgn="base" hangingPunct="0">
              <a:spcBef>
                <a:spcPct val="0"/>
              </a:spcBef>
              <a:spcAft>
                <a:spcPct val="0"/>
              </a:spcAft>
              <a:defRPr sz="3600" b="1">
                <a:solidFill>
                  <a:srgbClr val="1B5BA2"/>
                </a:solidFill>
                <a:latin typeface="Verdana" pitchFamily="34" charset="0"/>
                <a:cs typeface="Arial" pitchFamily="34" charset="0"/>
              </a:defRPr>
            </a:lvl3pPr>
            <a:lvl4pPr algn="ctr" rtl="0" eaLnBrk="0" fontAlgn="base" hangingPunct="0">
              <a:spcBef>
                <a:spcPct val="0"/>
              </a:spcBef>
              <a:spcAft>
                <a:spcPct val="0"/>
              </a:spcAft>
              <a:defRPr sz="3600" b="1">
                <a:solidFill>
                  <a:srgbClr val="1B5BA2"/>
                </a:solidFill>
                <a:latin typeface="Verdana" pitchFamily="34" charset="0"/>
                <a:cs typeface="Arial" pitchFamily="34" charset="0"/>
              </a:defRPr>
            </a:lvl4pPr>
            <a:lvl5pPr algn="ctr" rtl="0" eaLnBrk="0" fontAlgn="base" hangingPunct="0">
              <a:spcBef>
                <a:spcPct val="0"/>
              </a:spcBef>
              <a:spcAft>
                <a:spcPct val="0"/>
              </a:spcAft>
              <a:defRPr sz="3600" b="1">
                <a:solidFill>
                  <a:srgbClr val="1B5BA2"/>
                </a:solidFill>
                <a:latin typeface="Verdana" pitchFamily="34" charset="0"/>
                <a:cs typeface="Arial" pitchFamily="34" charset="0"/>
              </a:defRPr>
            </a:lvl5pPr>
            <a:lvl6pPr marL="457200" algn="ctr" rtl="0" eaLnBrk="1" fontAlgn="base" hangingPunct="1">
              <a:spcBef>
                <a:spcPct val="0"/>
              </a:spcBef>
              <a:spcAft>
                <a:spcPct val="0"/>
              </a:spcAft>
              <a:defRPr sz="3600" b="1">
                <a:solidFill>
                  <a:srgbClr val="1B5BA2"/>
                </a:solidFill>
                <a:latin typeface="Verdana" pitchFamily="34" charset="0"/>
                <a:cs typeface="Arial" pitchFamily="34" charset="0"/>
              </a:defRPr>
            </a:lvl6pPr>
            <a:lvl7pPr marL="914400" algn="ctr" rtl="0" eaLnBrk="1" fontAlgn="base" hangingPunct="1">
              <a:spcBef>
                <a:spcPct val="0"/>
              </a:spcBef>
              <a:spcAft>
                <a:spcPct val="0"/>
              </a:spcAft>
              <a:defRPr sz="3600" b="1">
                <a:solidFill>
                  <a:srgbClr val="1B5BA2"/>
                </a:solidFill>
                <a:latin typeface="Verdana" pitchFamily="34" charset="0"/>
                <a:cs typeface="Arial" pitchFamily="34" charset="0"/>
              </a:defRPr>
            </a:lvl7pPr>
            <a:lvl8pPr marL="1371600" algn="ctr" rtl="0" eaLnBrk="1" fontAlgn="base" hangingPunct="1">
              <a:spcBef>
                <a:spcPct val="0"/>
              </a:spcBef>
              <a:spcAft>
                <a:spcPct val="0"/>
              </a:spcAft>
              <a:defRPr sz="3600" b="1">
                <a:solidFill>
                  <a:srgbClr val="1B5BA2"/>
                </a:solidFill>
                <a:latin typeface="Verdana" pitchFamily="34" charset="0"/>
                <a:cs typeface="Arial" pitchFamily="34" charset="0"/>
              </a:defRPr>
            </a:lvl8pPr>
            <a:lvl9pPr marL="1828800" algn="ctr" rtl="0" eaLnBrk="1" fontAlgn="base" hangingPunct="1">
              <a:spcBef>
                <a:spcPct val="0"/>
              </a:spcBef>
              <a:spcAft>
                <a:spcPct val="0"/>
              </a:spcAft>
              <a:defRPr sz="3600" b="1">
                <a:solidFill>
                  <a:srgbClr val="1B5BA2"/>
                </a:solidFill>
                <a:latin typeface="Verdana" pitchFamily="34" charset="0"/>
                <a:cs typeface="Arial" pitchFamily="34" charset="0"/>
              </a:defRPr>
            </a:lvl9pPr>
          </a:lstStyle>
          <a:p>
            <a:r>
              <a:rPr lang="en-US" sz="2400" kern="0" dirty="0">
                <a:solidFill>
                  <a:srgbClr val="000090"/>
                </a:solidFill>
                <a:latin typeface="Verdana" pitchFamily="34" charset="0"/>
              </a:rPr>
              <a:t>Action Plan (</a:t>
            </a:r>
            <a:r>
              <a:rPr lang="en-US" sz="2400" kern="0" dirty="0" smtClean="0">
                <a:solidFill>
                  <a:srgbClr val="000090"/>
                </a:solidFill>
                <a:latin typeface="Verdana" pitchFamily="34" charset="0"/>
              </a:rPr>
              <a:t>Council-13)</a:t>
            </a:r>
            <a:endParaRPr lang="en-US" sz="2400" kern="0" dirty="0">
              <a:solidFill>
                <a:srgbClr val="000090"/>
              </a:solidFill>
              <a:latin typeface="Verdana" pitchFamily="34" charset="0"/>
            </a:endParaRPr>
          </a:p>
        </p:txBody>
      </p:sp>
      <p:sp>
        <p:nvSpPr>
          <p:cNvPr id="4" name="Rectangle 3"/>
          <p:cNvSpPr/>
          <p:nvPr/>
        </p:nvSpPr>
        <p:spPr>
          <a:xfrm>
            <a:off x="215516" y="1556792"/>
            <a:ext cx="8748972" cy="3954929"/>
          </a:xfrm>
          <a:prstGeom prst="rect">
            <a:avLst/>
          </a:prstGeom>
        </p:spPr>
        <p:txBody>
          <a:bodyPr wrap="square">
            <a:spAutoFit/>
          </a:bodyPr>
          <a:lstStyle/>
          <a:p>
            <a:pPr marL="285750" indent="-285750" algn="just">
              <a:spcBef>
                <a:spcPts val="1800"/>
              </a:spcBef>
              <a:spcAft>
                <a:spcPts val="600"/>
              </a:spcAft>
              <a:buFont typeface="Wingdings" charset="2"/>
              <a:buChar char="§"/>
            </a:pPr>
            <a:r>
              <a:rPr lang="en-US" sz="2000" b="1" dirty="0" smtClean="0">
                <a:solidFill>
                  <a:srgbClr val="000090"/>
                </a:solidFill>
              </a:rPr>
              <a:t>ITU Council decided </a:t>
            </a:r>
            <a:r>
              <a:rPr lang="en-US" sz="2000" b="1" dirty="0">
                <a:solidFill>
                  <a:srgbClr val="000090"/>
                </a:solidFill>
              </a:rPr>
              <a:t>to postpone </a:t>
            </a:r>
            <a:r>
              <a:rPr lang="en-US" sz="2000" b="1" dirty="0" smtClean="0">
                <a:solidFill>
                  <a:srgbClr val="000090"/>
                </a:solidFill>
              </a:rPr>
              <a:t>route </a:t>
            </a:r>
            <a:r>
              <a:rPr lang="en-US" sz="2000" b="1" dirty="0">
                <a:solidFill>
                  <a:srgbClr val="000090"/>
                </a:solidFill>
              </a:rPr>
              <a:t>4</a:t>
            </a:r>
            <a:r>
              <a:rPr lang="ru-RU" sz="2000" b="1" dirty="0">
                <a:solidFill>
                  <a:srgbClr val="000090"/>
                </a:solidFill>
              </a:rPr>
              <a:t> </a:t>
            </a:r>
            <a:r>
              <a:rPr lang="en-US" sz="2000" b="1" dirty="0">
                <a:solidFill>
                  <a:srgbClr val="000090"/>
                </a:solidFill>
              </a:rPr>
              <a:t>(self-declaration </a:t>
            </a:r>
            <a:r>
              <a:rPr lang="en-US" sz="2000" b="1" dirty="0" err="1">
                <a:solidFill>
                  <a:srgbClr val="000090"/>
                </a:solidFill>
              </a:rPr>
              <a:t>SDoC</a:t>
            </a:r>
            <a:r>
              <a:rPr lang="en-US" sz="2000" b="1" dirty="0">
                <a:solidFill>
                  <a:srgbClr val="000090"/>
                </a:solidFill>
              </a:rPr>
              <a:t>)</a:t>
            </a:r>
          </a:p>
          <a:p>
            <a:pPr marL="287338" algn="just">
              <a:spcBef>
                <a:spcPts val="0"/>
              </a:spcBef>
            </a:pPr>
            <a:r>
              <a:rPr lang="en-US" dirty="0">
                <a:solidFill>
                  <a:srgbClr val="000090"/>
                </a:solidFill>
              </a:rPr>
              <a:t>Result: WP4/11 is going to discuss the approach of </a:t>
            </a:r>
            <a:r>
              <a:rPr lang="en-US" dirty="0" err="1">
                <a:solidFill>
                  <a:srgbClr val="000090"/>
                </a:solidFill>
              </a:rPr>
              <a:t>SDoC</a:t>
            </a:r>
            <a:r>
              <a:rPr lang="en-US" dirty="0">
                <a:solidFill>
                  <a:srgbClr val="000090"/>
                </a:solidFill>
              </a:rPr>
              <a:t> at the next meeting (November 2013)</a:t>
            </a:r>
          </a:p>
          <a:p>
            <a:pPr marL="285750" indent="-285750" algn="just">
              <a:spcBef>
                <a:spcPts val="1800"/>
              </a:spcBef>
              <a:spcAft>
                <a:spcPts val="600"/>
              </a:spcAft>
              <a:buFont typeface="Wingdings" charset="2"/>
              <a:buChar char="§"/>
            </a:pPr>
            <a:r>
              <a:rPr lang="en-US" sz="2000" b="1" dirty="0">
                <a:solidFill>
                  <a:srgbClr val="000090"/>
                </a:solidFill>
              </a:rPr>
              <a:t>ITU-T study </a:t>
            </a:r>
            <a:r>
              <a:rPr lang="en-US" sz="2000" b="1" dirty="0" smtClean="0">
                <a:solidFill>
                  <a:srgbClr val="000090"/>
                </a:solidFill>
              </a:rPr>
              <a:t>Groups </a:t>
            </a:r>
            <a:r>
              <a:rPr lang="en-US" sz="2000" b="1" dirty="0">
                <a:solidFill>
                  <a:srgbClr val="000090"/>
                </a:solidFill>
              </a:rPr>
              <a:t>to identify further technologies for which there is a market demand for a </a:t>
            </a:r>
            <a:r>
              <a:rPr lang="en-US" sz="2000" b="1" dirty="0" smtClean="0">
                <a:solidFill>
                  <a:srgbClr val="000090"/>
                </a:solidFill>
              </a:rPr>
              <a:t>C&amp;I </a:t>
            </a:r>
            <a:r>
              <a:rPr lang="en-US" sz="2000" b="1" dirty="0" err="1">
                <a:solidFill>
                  <a:srgbClr val="000090"/>
                </a:solidFill>
              </a:rPr>
              <a:t>programme</a:t>
            </a:r>
            <a:endParaRPr lang="en-US" sz="2000" b="1" dirty="0">
              <a:solidFill>
                <a:srgbClr val="000090"/>
              </a:solidFill>
            </a:endParaRPr>
          </a:p>
          <a:p>
            <a:pPr marL="298450" algn="just">
              <a:spcBef>
                <a:spcPts val="0"/>
              </a:spcBef>
            </a:pPr>
            <a:r>
              <a:rPr lang="en-US" dirty="0">
                <a:solidFill>
                  <a:srgbClr val="000090"/>
                </a:solidFill>
              </a:rPr>
              <a:t>Result: ITU-T SG11 prepared a living list of key technologies suitable for conformity and interoperability testing and requested all SGs to contribute to it</a:t>
            </a:r>
          </a:p>
          <a:p>
            <a:pPr marL="285750" indent="-285750" algn="just">
              <a:spcBef>
                <a:spcPts val="1800"/>
              </a:spcBef>
              <a:spcAft>
                <a:spcPts val="600"/>
              </a:spcAft>
              <a:buFont typeface="Wingdings" charset="2"/>
              <a:buChar char="§"/>
            </a:pPr>
            <a:r>
              <a:rPr lang="en-US" sz="2000" b="1" dirty="0">
                <a:solidFill>
                  <a:srgbClr val="000090"/>
                </a:solidFill>
              </a:rPr>
              <a:t>ITU-T to run a pilot of the </a:t>
            </a:r>
            <a:r>
              <a:rPr lang="en-US" sz="2000" b="1" dirty="0" smtClean="0">
                <a:solidFill>
                  <a:srgbClr val="000090"/>
                </a:solidFill>
              </a:rPr>
              <a:t>C&amp;I </a:t>
            </a:r>
            <a:r>
              <a:rPr lang="en-US" sz="2000" b="1" dirty="0" err="1">
                <a:solidFill>
                  <a:srgbClr val="000090"/>
                </a:solidFill>
              </a:rPr>
              <a:t>programme</a:t>
            </a:r>
            <a:r>
              <a:rPr lang="en-US" sz="2000" b="1" dirty="0">
                <a:solidFill>
                  <a:srgbClr val="000090"/>
                </a:solidFill>
              </a:rPr>
              <a:t> for key technologies</a:t>
            </a:r>
          </a:p>
          <a:p>
            <a:pPr marL="298450" algn="just">
              <a:spcBef>
                <a:spcPts val="0"/>
              </a:spcBef>
            </a:pPr>
            <a:r>
              <a:rPr lang="en-US" dirty="0">
                <a:solidFill>
                  <a:srgbClr val="000090"/>
                </a:solidFill>
              </a:rPr>
              <a:t>Result: ITU-T SG11 requested (March 2013) all ITU-T SGs to contribute to a living list of possible pilot projects of conformity assessment against ITU-T </a:t>
            </a:r>
            <a:r>
              <a:rPr lang="en-US" dirty="0" smtClean="0">
                <a:solidFill>
                  <a:srgbClr val="000090"/>
                </a:solidFill>
              </a:rPr>
              <a:t>Recommendations</a:t>
            </a:r>
            <a:endParaRPr lang="en-US" dirty="0">
              <a:solidFill>
                <a:srgbClr val="000090"/>
              </a:solidFill>
            </a:endParaRPr>
          </a:p>
        </p:txBody>
      </p:sp>
      <p:sp>
        <p:nvSpPr>
          <p:cNvPr id="5" name="Rectangle 4"/>
          <p:cNvSpPr/>
          <p:nvPr/>
        </p:nvSpPr>
        <p:spPr>
          <a:xfrm>
            <a:off x="2285766" y="539388"/>
            <a:ext cx="4446474" cy="369332"/>
          </a:xfrm>
          <a:prstGeom prst="rect">
            <a:avLst/>
          </a:prstGeom>
        </p:spPr>
        <p:txBody>
          <a:bodyPr wrap="none">
            <a:spAutoFit/>
          </a:bodyPr>
          <a:lstStyle/>
          <a:p>
            <a:pPr algn="ctr"/>
            <a:r>
              <a:rPr lang="en-US" b="1" dirty="0">
                <a:solidFill>
                  <a:srgbClr val="000090"/>
                </a:solidFill>
              </a:rPr>
              <a:t>Pillar 1 – Conformity </a:t>
            </a:r>
            <a:r>
              <a:rPr lang="en-US" b="1" dirty="0" smtClean="0">
                <a:solidFill>
                  <a:srgbClr val="000090"/>
                </a:solidFill>
              </a:rPr>
              <a:t>Assessment (1/2) </a:t>
            </a:r>
            <a:endParaRPr lang="en-US" dirty="0">
              <a:solidFill>
                <a:srgbClr val="000090"/>
              </a:solidFill>
            </a:endParaRPr>
          </a:p>
        </p:txBody>
      </p:sp>
    </p:spTree>
    <p:extLst>
      <p:ext uri="{BB962C8B-B14F-4D97-AF65-F5344CB8AC3E}">
        <p14:creationId xmlns:p14="http://schemas.microsoft.com/office/powerpoint/2010/main" val="16355862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9388" y="1772816"/>
            <a:ext cx="8496944" cy="3385542"/>
          </a:xfrm>
          <a:prstGeom prst="rect">
            <a:avLst/>
          </a:prstGeom>
        </p:spPr>
        <p:txBody>
          <a:bodyPr wrap="square">
            <a:spAutoFit/>
          </a:bodyPr>
          <a:lstStyle/>
          <a:p>
            <a:pPr marL="285750" indent="-285750" algn="just">
              <a:spcBef>
                <a:spcPts val="1800"/>
              </a:spcBef>
              <a:spcAft>
                <a:spcPts val="600"/>
              </a:spcAft>
              <a:buFont typeface="Wingdings" charset="2"/>
              <a:buChar char="§"/>
            </a:pPr>
            <a:r>
              <a:rPr lang="en-US" sz="2000" b="1" dirty="0">
                <a:solidFill>
                  <a:srgbClr val="000090"/>
                </a:solidFill>
              </a:rPr>
              <a:t>ITU Secretariat invite labs/forums/consortia/SDOs to join the C&amp;I </a:t>
            </a:r>
            <a:r>
              <a:rPr lang="en-US" sz="2000" b="1" dirty="0" err="1">
                <a:solidFill>
                  <a:srgbClr val="000090"/>
                </a:solidFill>
              </a:rPr>
              <a:t>Programme</a:t>
            </a:r>
            <a:endParaRPr lang="en-US" sz="2000" b="1" dirty="0">
              <a:solidFill>
                <a:srgbClr val="000090"/>
              </a:solidFill>
            </a:endParaRPr>
          </a:p>
          <a:p>
            <a:pPr marL="287338" algn="just">
              <a:spcBef>
                <a:spcPts val="0"/>
              </a:spcBef>
            </a:pPr>
            <a:r>
              <a:rPr lang="en-US" dirty="0">
                <a:solidFill>
                  <a:srgbClr val="000090"/>
                </a:solidFill>
              </a:rPr>
              <a:t>Result: ITU secretariat participated in meetings of the most relevant standardization bodies in the field of the conformity assessment (ISO, IECEE, DCMAS, ILAC, IAF, etc</a:t>
            </a:r>
            <a:r>
              <a:rPr lang="en-US" dirty="0" smtClean="0">
                <a:solidFill>
                  <a:srgbClr val="000090"/>
                </a:solidFill>
              </a:rPr>
              <a:t>.). SG11 (March 2013) encouraged the TSB Director to explore possibilities to cooperate with IECEE</a:t>
            </a:r>
          </a:p>
          <a:p>
            <a:pPr marL="287338" algn="just">
              <a:spcBef>
                <a:spcPts val="0"/>
              </a:spcBef>
            </a:pPr>
            <a:endParaRPr lang="en-US" dirty="0">
              <a:solidFill>
                <a:srgbClr val="000090"/>
              </a:solidFill>
            </a:endParaRPr>
          </a:p>
          <a:p>
            <a:pPr marL="287338" indent="-285750" algn="just">
              <a:spcBef>
                <a:spcPts val="0"/>
              </a:spcBef>
              <a:spcAft>
                <a:spcPts val="600"/>
              </a:spcAft>
              <a:buFont typeface="Wingdings" charset="2"/>
              <a:buChar char="§"/>
            </a:pPr>
            <a:r>
              <a:rPr lang="en-US" sz="2000" b="1" dirty="0">
                <a:solidFill>
                  <a:srgbClr val="000090"/>
                </a:solidFill>
              </a:rPr>
              <a:t>TSB to produce a report on measures against counterfeiting</a:t>
            </a:r>
          </a:p>
          <a:p>
            <a:pPr marL="287338" algn="just">
              <a:spcBef>
                <a:spcPts val="0"/>
              </a:spcBef>
            </a:pPr>
            <a:r>
              <a:rPr lang="en-US" dirty="0">
                <a:solidFill>
                  <a:srgbClr val="000090"/>
                </a:solidFill>
              </a:rPr>
              <a:t>Result: SG11 discussed  a draft report on counterfeit equipment, suggested started new work item on Counterfeiting and organizing a workshop on best practice to combat counterfeiting</a:t>
            </a:r>
          </a:p>
        </p:txBody>
      </p:sp>
      <p:sp>
        <p:nvSpPr>
          <p:cNvPr id="7" name="Title 1"/>
          <p:cNvSpPr txBox="1">
            <a:spLocks/>
          </p:cNvSpPr>
          <p:nvPr/>
        </p:nvSpPr>
        <p:spPr>
          <a:xfrm>
            <a:off x="1907704" y="116632"/>
            <a:ext cx="5112569" cy="504056"/>
          </a:xfrm>
          <a:prstGeom prst="rect">
            <a:avLst/>
          </a:prstGeom>
        </p:spPr>
        <p:txBody>
          <a:bodyPr>
            <a:normAutofit fontScale="97500"/>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cs typeface="Arial" pitchFamily="34" charset="0"/>
              </a:defRPr>
            </a:lvl2pPr>
            <a:lvl3pPr algn="ctr" rtl="0" eaLnBrk="0" fontAlgn="base" hangingPunct="0">
              <a:spcBef>
                <a:spcPct val="0"/>
              </a:spcBef>
              <a:spcAft>
                <a:spcPct val="0"/>
              </a:spcAft>
              <a:defRPr sz="3600" b="1">
                <a:solidFill>
                  <a:srgbClr val="1B5BA2"/>
                </a:solidFill>
                <a:latin typeface="Verdana" pitchFamily="34" charset="0"/>
                <a:cs typeface="Arial" pitchFamily="34" charset="0"/>
              </a:defRPr>
            </a:lvl3pPr>
            <a:lvl4pPr algn="ctr" rtl="0" eaLnBrk="0" fontAlgn="base" hangingPunct="0">
              <a:spcBef>
                <a:spcPct val="0"/>
              </a:spcBef>
              <a:spcAft>
                <a:spcPct val="0"/>
              </a:spcAft>
              <a:defRPr sz="3600" b="1">
                <a:solidFill>
                  <a:srgbClr val="1B5BA2"/>
                </a:solidFill>
                <a:latin typeface="Verdana" pitchFamily="34" charset="0"/>
                <a:cs typeface="Arial" pitchFamily="34" charset="0"/>
              </a:defRPr>
            </a:lvl4pPr>
            <a:lvl5pPr algn="ctr" rtl="0" eaLnBrk="0" fontAlgn="base" hangingPunct="0">
              <a:spcBef>
                <a:spcPct val="0"/>
              </a:spcBef>
              <a:spcAft>
                <a:spcPct val="0"/>
              </a:spcAft>
              <a:defRPr sz="3600" b="1">
                <a:solidFill>
                  <a:srgbClr val="1B5BA2"/>
                </a:solidFill>
                <a:latin typeface="Verdana" pitchFamily="34" charset="0"/>
                <a:cs typeface="Arial" pitchFamily="34" charset="0"/>
              </a:defRPr>
            </a:lvl5pPr>
            <a:lvl6pPr marL="457200" algn="ctr" rtl="0" eaLnBrk="1" fontAlgn="base" hangingPunct="1">
              <a:spcBef>
                <a:spcPct val="0"/>
              </a:spcBef>
              <a:spcAft>
                <a:spcPct val="0"/>
              </a:spcAft>
              <a:defRPr sz="3600" b="1">
                <a:solidFill>
                  <a:srgbClr val="1B5BA2"/>
                </a:solidFill>
                <a:latin typeface="Verdana" pitchFamily="34" charset="0"/>
                <a:cs typeface="Arial" pitchFamily="34" charset="0"/>
              </a:defRPr>
            </a:lvl6pPr>
            <a:lvl7pPr marL="914400" algn="ctr" rtl="0" eaLnBrk="1" fontAlgn="base" hangingPunct="1">
              <a:spcBef>
                <a:spcPct val="0"/>
              </a:spcBef>
              <a:spcAft>
                <a:spcPct val="0"/>
              </a:spcAft>
              <a:defRPr sz="3600" b="1">
                <a:solidFill>
                  <a:srgbClr val="1B5BA2"/>
                </a:solidFill>
                <a:latin typeface="Verdana" pitchFamily="34" charset="0"/>
                <a:cs typeface="Arial" pitchFamily="34" charset="0"/>
              </a:defRPr>
            </a:lvl7pPr>
            <a:lvl8pPr marL="1371600" algn="ctr" rtl="0" eaLnBrk="1" fontAlgn="base" hangingPunct="1">
              <a:spcBef>
                <a:spcPct val="0"/>
              </a:spcBef>
              <a:spcAft>
                <a:spcPct val="0"/>
              </a:spcAft>
              <a:defRPr sz="3600" b="1">
                <a:solidFill>
                  <a:srgbClr val="1B5BA2"/>
                </a:solidFill>
                <a:latin typeface="Verdana" pitchFamily="34" charset="0"/>
                <a:cs typeface="Arial" pitchFamily="34" charset="0"/>
              </a:defRPr>
            </a:lvl8pPr>
            <a:lvl9pPr marL="1828800" algn="ctr" rtl="0" eaLnBrk="1" fontAlgn="base" hangingPunct="1">
              <a:spcBef>
                <a:spcPct val="0"/>
              </a:spcBef>
              <a:spcAft>
                <a:spcPct val="0"/>
              </a:spcAft>
              <a:defRPr sz="3600" b="1">
                <a:solidFill>
                  <a:srgbClr val="1B5BA2"/>
                </a:solidFill>
                <a:latin typeface="Verdana" pitchFamily="34" charset="0"/>
                <a:cs typeface="Arial" pitchFamily="34" charset="0"/>
              </a:defRPr>
            </a:lvl9pPr>
          </a:lstStyle>
          <a:p>
            <a:r>
              <a:rPr lang="en-US" sz="2400" kern="0" dirty="0">
                <a:solidFill>
                  <a:srgbClr val="000090"/>
                </a:solidFill>
                <a:latin typeface="Verdana" pitchFamily="34" charset="0"/>
              </a:rPr>
              <a:t>Action Plan (</a:t>
            </a:r>
            <a:r>
              <a:rPr lang="en-US" sz="2400" kern="0" dirty="0" smtClean="0">
                <a:solidFill>
                  <a:srgbClr val="000090"/>
                </a:solidFill>
                <a:latin typeface="Verdana" pitchFamily="34" charset="0"/>
              </a:rPr>
              <a:t>Council-13)</a:t>
            </a:r>
            <a:endParaRPr lang="en-US" sz="2400" kern="0" dirty="0">
              <a:solidFill>
                <a:srgbClr val="000090"/>
              </a:solidFill>
              <a:latin typeface="Verdana" pitchFamily="34" charset="0"/>
            </a:endParaRPr>
          </a:p>
        </p:txBody>
      </p:sp>
      <p:sp>
        <p:nvSpPr>
          <p:cNvPr id="8" name="Rectangle 7"/>
          <p:cNvSpPr/>
          <p:nvPr/>
        </p:nvSpPr>
        <p:spPr>
          <a:xfrm>
            <a:off x="2221646" y="539388"/>
            <a:ext cx="4574714" cy="369332"/>
          </a:xfrm>
          <a:prstGeom prst="rect">
            <a:avLst/>
          </a:prstGeom>
        </p:spPr>
        <p:txBody>
          <a:bodyPr wrap="none">
            <a:spAutoFit/>
          </a:bodyPr>
          <a:lstStyle/>
          <a:p>
            <a:pPr algn="ctr"/>
            <a:r>
              <a:rPr lang="en-US" b="1" dirty="0">
                <a:solidFill>
                  <a:srgbClr val="000090"/>
                </a:solidFill>
              </a:rPr>
              <a:t>Pillar 1 – Conformity </a:t>
            </a:r>
            <a:r>
              <a:rPr lang="en-US" b="1" dirty="0" smtClean="0">
                <a:solidFill>
                  <a:srgbClr val="000090"/>
                </a:solidFill>
              </a:rPr>
              <a:t>Assessment (2/2) </a:t>
            </a:r>
            <a:endParaRPr lang="en-US" dirty="0">
              <a:solidFill>
                <a:srgbClr val="000090"/>
              </a:solidFill>
            </a:endParaRPr>
          </a:p>
        </p:txBody>
      </p:sp>
    </p:spTree>
    <p:extLst>
      <p:ext uri="{BB962C8B-B14F-4D97-AF65-F5344CB8AC3E}">
        <p14:creationId xmlns:p14="http://schemas.microsoft.com/office/powerpoint/2010/main" val="29908695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3210" y="1772816"/>
            <a:ext cx="8280920" cy="3539430"/>
          </a:xfrm>
          <a:prstGeom prst="rect">
            <a:avLst/>
          </a:prstGeom>
        </p:spPr>
        <p:txBody>
          <a:bodyPr wrap="square">
            <a:spAutoFit/>
          </a:bodyPr>
          <a:lstStyle/>
          <a:p>
            <a:pPr marL="285750" indent="-285750" algn="just">
              <a:spcBef>
                <a:spcPts val="1800"/>
              </a:spcBef>
              <a:buFont typeface="Wingdings" charset="2"/>
              <a:buChar char="§"/>
            </a:pPr>
            <a:r>
              <a:rPr lang="en-US" sz="2000" b="1" dirty="0">
                <a:solidFill>
                  <a:srgbClr val="000090"/>
                </a:solidFill>
              </a:rPr>
              <a:t>ITU Secretariat to consult study groups towards identifying and suggesting topics for future events</a:t>
            </a:r>
          </a:p>
          <a:p>
            <a:pPr marL="287338" algn="just">
              <a:spcBef>
                <a:spcPts val="0"/>
              </a:spcBef>
            </a:pPr>
            <a:r>
              <a:rPr lang="en-US" dirty="0">
                <a:solidFill>
                  <a:srgbClr val="000090"/>
                </a:solidFill>
              </a:rPr>
              <a:t>Result: </a:t>
            </a:r>
            <a:r>
              <a:rPr lang="en-US" dirty="0" smtClean="0">
                <a:solidFill>
                  <a:srgbClr val="000090"/>
                </a:solidFill>
              </a:rPr>
              <a:t>Several </a:t>
            </a:r>
            <a:r>
              <a:rPr lang="en-US" dirty="0" err="1" smtClean="0">
                <a:solidFill>
                  <a:srgbClr val="000090"/>
                </a:solidFill>
              </a:rPr>
              <a:t>interop</a:t>
            </a:r>
            <a:r>
              <a:rPr lang="en-US" dirty="0" smtClean="0">
                <a:solidFill>
                  <a:srgbClr val="000090"/>
                </a:solidFill>
              </a:rPr>
              <a:t> events were organized for NGN, IPTV. In discussion are: G.9903, P.1100, P.1110, e-health (in partnership with Continua)</a:t>
            </a:r>
            <a:endParaRPr lang="en-US" dirty="0">
              <a:solidFill>
                <a:srgbClr val="000090"/>
              </a:solidFill>
            </a:endParaRPr>
          </a:p>
          <a:p>
            <a:pPr marL="285750" indent="-285750" algn="just">
              <a:spcBef>
                <a:spcPts val="1800"/>
              </a:spcBef>
              <a:buFont typeface="Wingdings" charset="2"/>
              <a:buChar char="§"/>
            </a:pPr>
            <a:r>
              <a:rPr lang="en-US" sz="2000" b="1" dirty="0" smtClean="0">
                <a:solidFill>
                  <a:srgbClr val="000090"/>
                </a:solidFill>
              </a:rPr>
              <a:t>ITU-T Study </a:t>
            </a:r>
            <a:r>
              <a:rPr lang="en-US" sz="2000" b="1" dirty="0">
                <a:solidFill>
                  <a:srgbClr val="000090"/>
                </a:solidFill>
              </a:rPr>
              <a:t>G</a:t>
            </a:r>
            <a:r>
              <a:rPr lang="en-US" sz="2000" b="1" dirty="0" smtClean="0">
                <a:solidFill>
                  <a:srgbClr val="000090"/>
                </a:solidFill>
              </a:rPr>
              <a:t>roups </a:t>
            </a:r>
            <a:r>
              <a:rPr lang="en-US" sz="2000" b="1" dirty="0">
                <a:solidFill>
                  <a:srgbClr val="000090"/>
                </a:solidFill>
              </a:rPr>
              <a:t>to develop system roadmaps, identify and define the interfaces across which interoperability is needed</a:t>
            </a:r>
          </a:p>
          <a:p>
            <a:pPr marL="287338" algn="just">
              <a:spcBef>
                <a:spcPts val="0"/>
              </a:spcBef>
            </a:pPr>
            <a:endParaRPr lang="en-US" dirty="0">
              <a:solidFill>
                <a:srgbClr val="000090"/>
              </a:solidFill>
            </a:endParaRPr>
          </a:p>
          <a:p>
            <a:pPr marL="285750" indent="-285750" algn="just">
              <a:spcBef>
                <a:spcPts val="1800"/>
              </a:spcBef>
              <a:buFont typeface="Wingdings" charset="2"/>
              <a:buChar char="§"/>
            </a:pPr>
            <a:r>
              <a:rPr lang="en-US" sz="2000" b="1" dirty="0">
                <a:solidFill>
                  <a:srgbClr val="000090"/>
                </a:solidFill>
              </a:rPr>
              <a:t>ITU-T Study Groups should identify or develop use cases, application profiles and test plans to use for interoperability testing for </a:t>
            </a:r>
            <a:r>
              <a:rPr lang="en-US" sz="2000" b="1" dirty="0" smtClean="0">
                <a:solidFill>
                  <a:srgbClr val="000090"/>
                </a:solidFill>
              </a:rPr>
              <a:t>Recommendations</a:t>
            </a:r>
            <a:endParaRPr lang="en-US" sz="2000" b="1" dirty="0">
              <a:solidFill>
                <a:srgbClr val="000090"/>
              </a:solidFill>
            </a:endParaRPr>
          </a:p>
        </p:txBody>
      </p:sp>
      <p:sp>
        <p:nvSpPr>
          <p:cNvPr id="6" name="Title 1"/>
          <p:cNvSpPr txBox="1">
            <a:spLocks/>
          </p:cNvSpPr>
          <p:nvPr/>
        </p:nvSpPr>
        <p:spPr>
          <a:xfrm>
            <a:off x="1907704" y="116632"/>
            <a:ext cx="5112569" cy="504056"/>
          </a:xfrm>
          <a:prstGeom prst="rect">
            <a:avLst/>
          </a:prstGeom>
        </p:spPr>
        <p:txBody>
          <a:bodyPr>
            <a:normAutofit fontScale="97500"/>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cs typeface="Arial" pitchFamily="34" charset="0"/>
              </a:defRPr>
            </a:lvl2pPr>
            <a:lvl3pPr algn="ctr" rtl="0" eaLnBrk="0" fontAlgn="base" hangingPunct="0">
              <a:spcBef>
                <a:spcPct val="0"/>
              </a:spcBef>
              <a:spcAft>
                <a:spcPct val="0"/>
              </a:spcAft>
              <a:defRPr sz="3600" b="1">
                <a:solidFill>
                  <a:srgbClr val="1B5BA2"/>
                </a:solidFill>
                <a:latin typeface="Verdana" pitchFamily="34" charset="0"/>
                <a:cs typeface="Arial" pitchFamily="34" charset="0"/>
              </a:defRPr>
            </a:lvl3pPr>
            <a:lvl4pPr algn="ctr" rtl="0" eaLnBrk="0" fontAlgn="base" hangingPunct="0">
              <a:spcBef>
                <a:spcPct val="0"/>
              </a:spcBef>
              <a:spcAft>
                <a:spcPct val="0"/>
              </a:spcAft>
              <a:defRPr sz="3600" b="1">
                <a:solidFill>
                  <a:srgbClr val="1B5BA2"/>
                </a:solidFill>
                <a:latin typeface="Verdana" pitchFamily="34" charset="0"/>
                <a:cs typeface="Arial" pitchFamily="34" charset="0"/>
              </a:defRPr>
            </a:lvl4pPr>
            <a:lvl5pPr algn="ctr" rtl="0" eaLnBrk="0" fontAlgn="base" hangingPunct="0">
              <a:spcBef>
                <a:spcPct val="0"/>
              </a:spcBef>
              <a:spcAft>
                <a:spcPct val="0"/>
              </a:spcAft>
              <a:defRPr sz="3600" b="1">
                <a:solidFill>
                  <a:srgbClr val="1B5BA2"/>
                </a:solidFill>
                <a:latin typeface="Verdana" pitchFamily="34" charset="0"/>
                <a:cs typeface="Arial" pitchFamily="34" charset="0"/>
              </a:defRPr>
            </a:lvl5pPr>
            <a:lvl6pPr marL="457200" algn="ctr" rtl="0" eaLnBrk="1" fontAlgn="base" hangingPunct="1">
              <a:spcBef>
                <a:spcPct val="0"/>
              </a:spcBef>
              <a:spcAft>
                <a:spcPct val="0"/>
              </a:spcAft>
              <a:defRPr sz="3600" b="1">
                <a:solidFill>
                  <a:srgbClr val="1B5BA2"/>
                </a:solidFill>
                <a:latin typeface="Verdana" pitchFamily="34" charset="0"/>
                <a:cs typeface="Arial" pitchFamily="34" charset="0"/>
              </a:defRPr>
            </a:lvl6pPr>
            <a:lvl7pPr marL="914400" algn="ctr" rtl="0" eaLnBrk="1" fontAlgn="base" hangingPunct="1">
              <a:spcBef>
                <a:spcPct val="0"/>
              </a:spcBef>
              <a:spcAft>
                <a:spcPct val="0"/>
              </a:spcAft>
              <a:defRPr sz="3600" b="1">
                <a:solidFill>
                  <a:srgbClr val="1B5BA2"/>
                </a:solidFill>
                <a:latin typeface="Verdana" pitchFamily="34" charset="0"/>
                <a:cs typeface="Arial" pitchFamily="34" charset="0"/>
              </a:defRPr>
            </a:lvl7pPr>
            <a:lvl8pPr marL="1371600" algn="ctr" rtl="0" eaLnBrk="1" fontAlgn="base" hangingPunct="1">
              <a:spcBef>
                <a:spcPct val="0"/>
              </a:spcBef>
              <a:spcAft>
                <a:spcPct val="0"/>
              </a:spcAft>
              <a:defRPr sz="3600" b="1">
                <a:solidFill>
                  <a:srgbClr val="1B5BA2"/>
                </a:solidFill>
                <a:latin typeface="Verdana" pitchFamily="34" charset="0"/>
                <a:cs typeface="Arial" pitchFamily="34" charset="0"/>
              </a:defRPr>
            </a:lvl8pPr>
            <a:lvl9pPr marL="1828800" algn="ctr" rtl="0" eaLnBrk="1" fontAlgn="base" hangingPunct="1">
              <a:spcBef>
                <a:spcPct val="0"/>
              </a:spcBef>
              <a:spcAft>
                <a:spcPct val="0"/>
              </a:spcAft>
              <a:defRPr sz="3600" b="1">
                <a:solidFill>
                  <a:srgbClr val="1B5BA2"/>
                </a:solidFill>
                <a:latin typeface="Verdana" pitchFamily="34" charset="0"/>
                <a:cs typeface="Arial" pitchFamily="34" charset="0"/>
              </a:defRPr>
            </a:lvl9pPr>
          </a:lstStyle>
          <a:p>
            <a:r>
              <a:rPr lang="en-US" sz="2400" kern="0" dirty="0">
                <a:solidFill>
                  <a:srgbClr val="000090"/>
                </a:solidFill>
                <a:latin typeface="Verdana" pitchFamily="34" charset="0"/>
              </a:rPr>
              <a:t>Action Plan (</a:t>
            </a:r>
            <a:r>
              <a:rPr lang="en-US" sz="2400" kern="0" dirty="0" smtClean="0">
                <a:solidFill>
                  <a:srgbClr val="000090"/>
                </a:solidFill>
                <a:latin typeface="Verdana" pitchFamily="34" charset="0"/>
              </a:rPr>
              <a:t>Council-13)</a:t>
            </a:r>
            <a:endParaRPr lang="en-US" sz="2400" kern="0" dirty="0">
              <a:solidFill>
                <a:srgbClr val="000090"/>
              </a:solidFill>
              <a:latin typeface="Verdana" pitchFamily="34" charset="0"/>
            </a:endParaRPr>
          </a:p>
        </p:txBody>
      </p:sp>
      <p:sp>
        <p:nvSpPr>
          <p:cNvPr id="7" name="Rectangle 6"/>
          <p:cNvSpPr/>
          <p:nvPr/>
        </p:nvSpPr>
        <p:spPr>
          <a:xfrm>
            <a:off x="3006029" y="539388"/>
            <a:ext cx="3005951" cy="369332"/>
          </a:xfrm>
          <a:prstGeom prst="rect">
            <a:avLst/>
          </a:prstGeom>
        </p:spPr>
        <p:txBody>
          <a:bodyPr wrap="none">
            <a:spAutoFit/>
          </a:bodyPr>
          <a:lstStyle/>
          <a:p>
            <a:pPr algn="ctr"/>
            <a:r>
              <a:rPr lang="en-US" b="1" dirty="0">
                <a:solidFill>
                  <a:srgbClr val="000090"/>
                </a:solidFill>
              </a:rPr>
              <a:t>Pillar </a:t>
            </a:r>
            <a:r>
              <a:rPr lang="en-US" b="1" dirty="0" smtClean="0">
                <a:solidFill>
                  <a:srgbClr val="000090"/>
                </a:solidFill>
              </a:rPr>
              <a:t>2 </a:t>
            </a:r>
            <a:r>
              <a:rPr lang="en-US" b="1" dirty="0">
                <a:solidFill>
                  <a:srgbClr val="000090"/>
                </a:solidFill>
              </a:rPr>
              <a:t>– </a:t>
            </a:r>
            <a:r>
              <a:rPr lang="en-US" b="1" dirty="0" smtClean="0">
                <a:solidFill>
                  <a:srgbClr val="000090"/>
                </a:solidFill>
              </a:rPr>
              <a:t>Interoperability </a:t>
            </a:r>
            <a:endParaRPr lang="en-US" dirty="0">
              <a:solidFill>
                <a:srgbClr val="000090"/>
              </a:solidFill>
            </a:endParaRPr>
          </a:p>
        </p:txBody>
      </p:sp>
    </p:spTree>
    <p:extLst>
      <p:ext uri="{BB962C8B-B14F-4D97-AF65-F5344CB8AC3E}">
        <p14:creationId xmlns:p14="http://schemas.microsoft.com/office/powerpoint/2010/main" val="25706003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1916832"/>
            <a:ext cx="8568952" cy="3862596"/>
          </a:xfrm>
          <a:prstGeom prst="rect">
            <a:avLst/>
          </a:prstGeom>
        </p:spPr>
        <p:txBody>
          <a:bodyPr wrap="square">
            <a:spAutoFit/>
          </a:bodyPr>
          <a:lstStyle/>
          <a:p>
            <a:pPr marL="285750" indent="-285750" algn="just">
              <a:spcBef>
                <a:spcPts val="1800"/>
              </a:spcBef>
              <a:buFont typeface="Wingdings" charset="2"/>
              <a:buChar char="§"/>
            </a:pPr>
            <a:r>
              <a:rPr lang="en-US" sz="2000" b="1" dirty="0">
                <a:solidFill>
                  <a:srgbClr val="000090"/>
                </a:solidFill>
              </a:rPr>
              <a:t>BDT, in collaboration with TSB, to continue to offer C&amp;I training courses for testing key technologies</a:t>
            </a:r>
          </a:p>
          <a:p>
            <a:pPr marL="285750" indent="-285750" algn="just">
              <a:spcBef>
                <a:spcPts val="1800"/>
              </a:spcBef>
              <a:buFont typeface="Wingdings" charset="2"/>
              <a:buChar char="§"/>
            </a:pPr>
            <a:r>
              <a:rPr lang="en-US" sz="2000" b="1" dirty="0" smtClean="0">
                <a:solidFill>
                  <a:srgbClr val="000090"/>
                </a:solidFill>
              </a:rPr>
              <a:t>BDT </a:t>
            </a:r>
            <a:r>
              <a:rPr lang="en-US" sz="2000" b="1" dirty="0">
                <a:solidFill>
                  <a:srgbClr val="000090"/>
                </a:solidFill>
              </a:rPr>
              <a:t>in cooperation with TSB to train technical staff and policy </a:t>
            </a:r>
            <a:r>
              <a:rPr lang="en-US" sz="2000" b="1" dirty="0" smtClean="0">
                <a:solidFill>
                  <a:srgbClr val="000090"/>
                </a:solidFill>
              </a:rPr>
              <a:t>makers</a:t>
            </a:r>
          </a:p>
          <a:p>
            <a:pPr algn="just">
              <a:spcBef>
                <a:spcPts val="1800"/>
              </a:spcBef>
            </a:pPr>
            <a:endParaRPr lang="en-US" sz="2000" b="1" dirty="0">
              <a:solidFill>
                <a:srgbClr val="000090"/>
              </a:solidFill>
            </a:endParaRPr>
          </a:p>
          <a:p>
            <a:pPr lvl="0" algn="just">
              <a:spcBef>
                <a:spcPts val="1800"/>
              </a:spcBef>
            </a:pPr>
            <a:r>
              <a:rPr lang="en-US" sz="2000" dirty="0">
                <a:solidFill>
                  <a:srgbClr val="000090"/>
                </a:solidFill>
              </a:rPr>
              <a:t>Result: </a:t>
            </a:r>
            <a:r>
              <a:rPr lang="en-US" sz="2000" dirty="0" smtClean="0">
                <a:solidFill>
                  <a:srgbClr val="000090"/>
                </a:solidFill>
              </a:rPr>
              <a:t>several training events which are devoted to different testing technologies and general </a:t>
            </a:r>
            <a:r>
              <a:rPr lang="en-US" sz="2000" dirty="0">
                <a:solidFill>
                  <a:srgbClr val="000090"/>
                </a:solidFill>
              </a:rPr>
              <a:t>approaches </a:t>
            </a:r>
            <a:r>
              <a:rPr lang="en-US" sz="2000" dirty="0" smtClean="0">
                <a:solidFill>
                  <a:srgbClr val="000090"/>
                </a:solidFill>
              </a:rPr>
              <a:t>to set </a:t>
            </a:r>
            <a:r>
              <a:rPr lang="en-US" sz="2000" dirty="0">
                <a:solidFill>
                  <a:srgbClr val="000090"/>
                </a:solidFill>
              </a:rPr>
              <a:t>up of test labs in the </a:t>
            </a:r>
            <a:r>
              <a:rPr lang="en-US" sz="2000" dirty="0" smtClean="0">
                <a:solidFill>
                  <a:srgbClr val="000090"/>
                </a:solidFill>
              </a:rPr>
              <a:t>regions were conducted during 2012-2013 (Tunis, Brasilia).</a:t>
            </a:r>
          </a:p>
          <a:p>
            <a:pPr lvl="0" algn="just">
              <a:spcBef>
                <a:spcPts val="0"/>
              </a:spcBef>
            </a:pPr>
            <a:r>
              <a:rPr lang="en-US" sz="2000" dirty="0" smtClean="0">
                <a:solidFill>
                  <a:srgbClr val="000090"/>
                </a:solidFill>
              </a:rPr>
              <a:t>The </a:t>
            </a:r>
            <a:r>
              <a:rPr lang="en-US" sz="2000" dirty="0">
                <a:solidFill>
                  <a:srgbClr val="000090"/>
                </a:solidFill>
              </a:rPr>
              <a:t>ITU Secretariat continues to offer C&amp;I training courses, workshops and forums possibly back to back with events of the regional organizations</a:t>
            </a:r>
            <a:endParaRPr lang="en-US" sz="2000" b="1" dirty="0">
              <a:solidFill>
                <a:srgbClr val="000090"/>
              </a:solidFill>
            </a:endParaRPr>
          </a:p>
        </p:txBody>
      </p:sp>
      <p:sp>
        <p:nvSpPr>
          <p:cNvPr id="6" name="Title 1"/>
          <p:cNvSpPr txBox="1">
            <a:spLocks/>
          </p:cNvSpPr>
          <p:nvPr/>
        </p:nvSpPr>
        <p:spPr>
          <a:xfrm>
            <a:off x="1907704" y="116632"/>
            <a:ext cx="5112569" cy="504056"/>
          </a:xfrm>
          <a:prstGeom prst="rect">
            <a:avLst/>
          </a:prstGeom>
        </p:spPr>
        <p:txBody>
          <a:bodyPr>
            <a:normAutofit fontScale="97500"/>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cs typeface="Arial" pitchFamily="34" charset="0"/>
              </a:defRPr>
            </a:lvl2pPr>
            <a:lvl3pPr algn="ctr" rtl="0" eaLnBrk="0" fontAlgn="base" hangingPunct="0">
              <a:spcBef>
                <a:spcPct val="0"/>
              </a:spcBef>
              <a:spcAft>
                <a:spcPct val="0"/>
              </a:spcAft>
              <a:defRPr sz="3600" b="1">
                <a:solidFill>
                  <a:srgbClr val="1B5BA2"/>
                </a:solidFill>
                <a:latin typeface="Verdana" pitchFamily="34" charset="0"/>
                <a:cs typeface="Arial" pitchFamily="34" charset="0"/>
              </a:defRPr>
            </a:lvl3pPr>
            <a:lvl4pPr algn="ctr" rtl="0" eaLnBrk="0" fontAlgn="base" hangingPunct="0">
              <a:spcBef>
                <a:spcPct val="0"/>
              </a:spcBef>
              <a:spcAft>
                <a:spcPct val="0"/>
              </a:spcAft>
              <a:defRPr sz="3600" b="1">
                <a:solidFill>
                  <a:srgbClr val="1B5BA2"/>
                </a:solidFill>
                <a:latin typeface="Verdana" pitchFamily="34" charset="0"/>
                <a:cs typeface="Arial" pitchFamily="34" charset="0"/>
              </a:defRPr>
            </a:lvl4pPr>
            <a:lvl5pPr algn="ctr" rtl="0" eaLnBrk="0" fontAlgn="base" hangingPunct="0">
              <a:spcBef>
                <a:spcPct val="0"/>
              </a:spcBef>
              <a:spcAft>
                <a:spcPct val="0"/>
              </a:spcAft>
              <a:defRPr sz="3600" b="1">
                <a:solidFill>
                  <a:srgbClr val="1B5BA2"/>
                </a:solidFill>
                <a:latin typeface="Verdana" pitchFamily="34" charset="0"/>
                <a:cs typeface="Arial" pitchFamily="34" charset="0"/>
              </a:defRPr>
            </a:lvl5pPr>
            <a:lvl6pPr marL="457200" algn="ctr" rtl="0" eaLnBrk="1" fontAlgn="base" hangingPunct="1">
              <a:spcBef>
                <a:spcPct val="0"/>
              </a:spcBef>
              <a:spcAft>
                <a:spcPct val="0"/>
              </a:spcAft>
              <a:defRPr sz="3600" b="1">
                <a:solidFill>
                  <a:srgbClr val="1B5BA2"/>
                </a:solidFill>
                <a:latin typeface="Verdana" pitchFamily="34" charset="0"/>
                <a:cs typeface="Arial" pitchFamily="34" charset="0"/>
              </a:defRPr>
            </a:lvl6pPr>
            <a:lvl7pPr marL="914400" algn="ctr" rtl="0" eaLnBrk="1" fontAlgn="base" hangingPunct="1">
              <a:spcBef>
                <a:spcPct val="0"/>
              </a:spcBef>
              <a:spcAft>
                <a:spcPct val="0"/>
              </a:spcAft>
              <a:defRPr sz="3600" b="1">
                <a:solidFill>
                  <a:srgbClr val="1B5BA2"/>
                </a:solidFill>
                <a:latin typeface="Verdana" pitchFamily="34" charset="0"/>
                <a:cs typeface="Arial" pitchFamily="34" charset="0"/>
              </a:defRPr>
            </a:lvl7pPr>
            <a:lvl8pPr marL="1371600" algn="ctr" rtl="0" eaLnBrk="1" fontAlgn="base" hangingPunct="1">
              <a:spcBef>
                <a:spcPct val="0"/>
              </a:spcBef>
              <a:spcAft>
                <a:spcPct val="0"/>
              </a:spcAft>
              <a:defRPr sz="3600" b="1">
                <a:solidFill>
                  <a:srgbClr val="1B5BA2"/>
                </a:solidFill>
                <a:latin typeface="Verdana" pitchFamily="34" charset="0"/>
                <a:cs typeface="Arial" pitchFamily="34" charset="0"/>
              </a:defRPr>
            </a:lvl8pPr>
            <a:lvl9pPr marL="1828800" algn="ctr" rtl="0" eaLnBrk="1" fontAlgn="base" hangingPunct="1">
              <a:spcBef>
                <a:spcPct val="0"/>
              </a:spcBef>
              <a:spcAft>
                <a:spcPct val="0"/>
              </a:spcAft>
              <a:defRPr sz="3600" b="1">
                <a:solidFill>
                  <a:srgbClr val="1B5BA2"/>
                </a:solidFill>
                <a:latin typeface="Verdana" pitchFamily="34" charset="0"/>
                <a:cs typeface="Arial" pitchFamily="34" charset="0"/>
              </a:defRPr>
            </a:lvl9pPr>
          </a:lstStyle>
          <a:p>
            <a:r>
              <a:rPr lang="en-US" sz="2400" kern="0" dirty="0">
                <a:solidFill>
                  <a:srgbClr val="000090"/>
                </a:solidFill>
                <a:latin typeface="Verdana" pitchFamily="34" charset="0"/>
              </a:rPr>
              <a:t>Action Plan (</a:t>
            </a:r>
            <a:r>
              <a:rPr lang="en-US" sz="2400" kern="0" dirty="0" smtClean="0">
                <a:solidFill>
                  <a:srgbClr val="000090"/>
                </a:solidFill>
                <a:latin typeface="Verdana" pitchFamily="34" charset="0"/>
              </a:rPr>
              <a:t>Council-13)</a:t>
            </a:r>
            <a:endParaRPr lang="en-US" sz="2400" kern="0" dirty="0">
              <a:solidFill>
                <a:srgbClr val="000090"/>
              </a:solidFill>
              <a:latin typeface="Verdana" pitchFamily="34" charset="0"/>
            </a:endParaRPr>
          </a:p>
        </p:txBody>
      </p:sp>
      <p:sp>
        <p:nvSpPr>
          <p:cNvPr id="7" name="Rectangle 6"/>
          <p:cNvSpPr/>
          <p:nvPr/>
        </p:nvSpPr>
        <p:spPr>
          <a:xfrm>
            <a:off x="2916263" y="539388"/>
            <a:ext cx="3185488" cy="369332"/>
          </a:xfrm>
          <a:prstGeom prst="rect">
            <a:avLst/>
          </a:prstGeom>
        </p:spPr>
        <p:txBody>
          <a:bodyPr wrap="none">
            <a:spAutoFit/>
          </a:bodyPr>
          <a:lstStyle/>
          <a:p>
            <a:pPr algn="ctr"/>
            <a:r>
              <a:rPr lang="en-US" b="1" dirty="0">
                <a:solidFill>
                  <a:srgbClr val="000090"/>
                </a:solidFill>
              </a:rPr>
              <a:t>Pillar </a:t>
            </a:r>
            <a:r>
              <a:rPr lang="en-US" b="1" dirty="0" smtClean="0">
                <a:solidFill>
                  <a:srgbClr val="000090"/>
                </a:solidFill>
              </a:rPr>
              <a:t>3 </a:t>
            </a:r>
            <a:r>
              <a:rPr lang="en-US" b="1" dirty="0">
                <a:solidFill>
                  <a:srgbClr val="000090"/>
                </a:solidFill>
              </a:rPr>
              <a:t>– </a:t>
            </a:r>
            <a:r>
              <a:rPr lang="en-US" b="1" dirty="0" smtClean="0">
                <a:solidFill>
                  <a:srgbClr val="000090"/>
                </a:solidFill>
              </a:rPr>
              <a:t>Capacity building </a:t>
            </a:r>
            <a:endParaRPr lang="en-US" dirty="0">
              <a:solidFill>
                <a:srgbClr val="000090"/>
              </a:solidFill>
            </a:endParaRPr>
          </a:p>
        </p:txBody>
      </p:sp>
    </p:spTree>
    <p:extLst>
      <p:ext uri="{BB962C8B-B14F-4D97-AF65-F5344CB8AC3E}">
        <p14:creationId xmlns:p14="http://schemas.microsoft.com/office/powerpoint/2010/main" val="36209702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1340768"/>
            <a:ext cx="8352928" cy="4939814"/>
          </a:xfrm>
          <a:prstGeom prst="rect">
            <a:avLst/>
          </a:prstGeom>
        </p:spPr>
        <p:txBody>
          <a:bodyPr wrap="square">
            <a:spAutoFit/>
          </a:bodyPr>
          <a:lstStyle/>
          <a:p>
            <a:pPr marL="285750" indent="-285750" algn="just">
              <a:spcBef>
                <a:spcPts val="1800"/>
              </a:spcBef>
              <a:buFont typeface="Wingdings" charset="2"/>
              <a:buChar char="§"/>
            </a:pPr>
            <a:r>
              <a:rPr lang="en-US" sz="2000" b="1" dirty="0">
                <a:solidFill>
                  <a:srgbClr val="000090"/>
                </a:solidFill>
              </a:rPr>
              <a:t>The ITU Secretariat to continue to </a:t>
            </a:r>
            <a:r>
              <a:rPr lang="en-US" sz="2000" b="1" dirty="0" smtClean="0">
                <a:solidFill>
                  <a:srgbClr val="000090"/>
                </a:solidFill>
              </a:rPr>
              <a:t>promote partnerships with </a:t>
            </a:r>
            <a:r>
              <a:rPr lang="en-US" sz="2000" b="1" dirty="0">
                <a:solidFill>
                  <a:srgbClr val="000090"/>
                </a:solidFill>
              </a:rPr>
              <a:t>external organizations for assisting countries </a:t>
            </a:r>
            <a:r>
              <a:rPr lang="en-US" sz="2000" b="1" dirty="0" smtClean="0">
                <a:solidFill>
                  <a:srgbClr val="000090"/>
                </a:solidFill>
              </a:rPr>
              <a:t>to establish an </a:t>
            </a:r>
            <a:r>
              <a:rPr lang="en-US" sz="2000" b="1" dirty="0">
                <a:solidFill>
                  <a:srgbClr val="000090"/>
                </a:solidFill>
              </a:rPr>
              <a:t>appropriate </a:t>
            </a:r>
            <a:r>
              <a:rPr lang="en-US" sz="2000" b="1" dirty="0" smtClean="0">
                <a:solidFill>
                  <a:srgbClr val="000090"/>
                </a:solidFill>
              </a:rPr>
              <a:t>C&amp;I </a:t>
            </a:r>
            <a:r>
              <a:rPr lang="en-US" sz="2000" b="1" dirty="0" err="1" smtClean="0">
                <a:solidFill>
                  <a:srgbClr val="000090"/>
                </a:solidFill>
              </a:rPr>
              <a:t>programme</a:t>
            </a:r>
            <a:endParaRPr lang="en-US" sz="2000" b="1" dirty="0" smtClean="0">
              <a:solidFill>
                <a:srgbClr val="000090"/>
              </a:solidFill>
            </a:endParaRPr>
          </a:p>
          <a:p>
            <a:pPr marL="287338" algn="just">
              <a:spcBef>
                <a:spcPts val="600"/>
              </a:spcBef>
            </a:pPr>
            <a:r>
              <a:rPr lang="en-US" sz="2000" dirty="0">
                <a:solidFill>
                  <a:srgbClr val="000090"/>
                </a:solidFill>
              </a:rPr>
              <a:t>Result: </a:t>
            </a:r>
            <a:r>
              <a:rPr lang="en-US" sz="2000" dirty="0" smtClean="0">
                <a:solidFill>
                  <a:srgbClr val="000090"/>
                </a:solidFill>
              </a:rPr>
              <a:t>signed </a:t>
            </a:r>
            <a:r>
              <a:rPr lang="en-US" sz="2000" dirty="0" err="1" smtClean="0">
                <a:solidFill>
                  <a:srgbClr val="000090"/>
                </a:solidFill>
              </a:rPr>
              <a:t>MoUs</a:t>
            </a:r>
            <a:r>
              <a:rPr lang="en-US" sz="2000" dirty="0" smtClean="0">
                <a:solidFill>
                  <a:srgbClr val="000090"/>
                </a:solidFill>
              </a:rPr>
              <a:t> with TL (CERT, </a:t>
            </a:r>
            <a:r>
              <a:rPr lang="en-US" sz="2000" dirty="0" err="1" smtClean="0">
                <a:solidFill>
                  <a:srgbClr val="000090"/>
                </a:solidFill>
              </a:rPr>
              <a:t>APqD</a:t>
            </a:r>
            <a:r>
              <a:rPr lang="en-US" sz="2000" dirty="0" smtClean="0">
                <a:solidFill>
                  <a:srgbClr val="000090"/>
                </a:solidFill>
              </a:rPr>
              <a:t>, </a:t>
            </a:r>
            <a:r>
              <a:rPr lang="en-US" sz="2000" dirty="0" err="1" smtClean="0">
                <a:solidFill>
                  <a:srgbClr val="000090"/>
                </a:solidFill>
              </a:rPr>
              <a:t>Sintesio</a:t>
            </a:r>
            <a:r>
              <a:rPr lang="en-US" sz="2000" dirty="0" smtClean="0">
                <a:solidFill>
                  <a:srgbClr val="000090"/>
                </a:solidFill>
              </a:rPr>
              <a:t>, </a:t>
            </a:r>
            <a:r>
              <a:rPr lang="en-US" sz="2000" dirty="0" err="1" smtClean="0">
                <a:solidFill>
                  <a:srgbClr val="000090"/>
                </a:solidFill>
              </a:rPr>
              <a:t>TiLab</a:t>
            </a:r>
            <a:r>
              <a:rPr lang="en-US" sz="2000" dirty="0" smtClean="0">
                <a:solidFill>
                  <a:srgbClr val="000090"/>
                </a:solidFill>
              </a:rPr>
              <a:t>, ZNIIS), AB (IAF, ILAC)</a:t>
            </a:r>
            <a:endParaRPr lang="en-US" sz="2000" dirty="0">
              <a:solidFill>
                <a:srgbClr val="000090"/>
              </a:solidFill>
            </a:endParaRPr>
          </a:p>
          <a:p>
            <a:pPr marL="285750" indent="-285750" algn="just">
              <a:spcBef>
                <a:spcPts val="1800"/>
              </a:spcBef>
              <a:buFont typeface="Wingdings" charset="2"/>
              <a:buChar char="§"/>
            </a:pPr>
            <a:r>
              <a:rPr lang="en-US" sz="2000" b="1" dirty="0" smtClean="0">
                <a:solidFill>
                  <a:srgbClr val="000090"/>
                </a:solidFill>
              </a:rPr>
              <a:t>Establishment of an appropriate C&amp;I </a:t>
            </a:r>
            <a:r>
              <a:rPr lang="en-US" sz="2000" b="1" dirty="0" err="1" smtClean="0">
                <a:solidFill>
                  <a:srgbClr val="000090"/>
                </a:solidFill>
              </a:rPr>
              <a:t>Programme</a:t>
            </a:r>
            <a:r>
              <a:rPr lang="en-US" sz="2000" b="1" dirty="0" smtClean="0">
                <a:solidFill>
                  <a:srgbClr val="000090"/>
                </a:solidFill>
              </a:rPr>
              <a:t> in developing countries</a:t>
            </a:r>
          </a:p>
          <a:p>
            <a:pPr marL="287338" algn="just">
              <a:spcBef>
                <a:spcPts val="0"/>
              </a:spcBef>
            </a:pPr>
            <a:r>
              <a:rPr lang="en-US" sz="2000" dirty="0">
                <a:solidFill>
                  <a:srgbClr val="000090"/>
                </a:solidFill>
              </a:rPr>
              <a:t>Result: </a:t>
            </a:r>
            <a:r>
              <a:rPr lang="en-US" sz="2000" dirty="0" smtClean="0">
                <a:solidFill>
                  <a:srgbClr val="000090"/>
                </a:solidFill>
              </a:rPr>
              <a:t>developed </a:t>
            </a:r>
            <a:r>
              <a:rPr lang="en-US" sz="2000" dirty="0">
                <a:solidFill>
                  <a:srgbClr val="000090"/>
                </a:solidFill>
              </a:rPr>
              <a:t>guidelines on building testing labs for C&amp;I of equipment and systems in developing countries, </a:t>
            </a:r>
            <a:r>
              <a:rPr lang="en-US" sz="2000" dirty="0" smtClean="0">
                <a:solidFill>
                  <a:srgbClr val="000090"/>
                </a:solidFill>
              </a:rPr>
              <a:t>drafted a feasibility </a:t>
            </a:r>
            <a:r>
              <a:rPr lang="en-US" sz="2000" dirty="0">
                <a:solidFill>
                  <a:srgbClr val="000090"/>
                </a:solidFill>
              </a:rPr>
              <a:t>study for a conformance testing center</a:t>
            </a:r>
          </a:p>
          <a:p>
            <a:pPr marL="285750" indent="-285750" algn="just">
              <a:spcBef>
                <a:spcPts val="1800"/>
              </a:spcBef>
              <a:buFont typeface="Wingdings" charset="2"/>
              <a:buChar char="§"/>
            </a:pPr>
            <a:r>
              <a:rPr lang="en-US" sz="2000" b="1" dirty="0" smtClean="0">
                <a:solidFill>
                  <a:srgbClr val="000090"/>
                </a:solidFill>
              </a:rPr>
              <a:t>Establishment</a:t>
            </a:r>
            <a:r>
              <a:rPr lang="en-US" sz="2000" b="1" dirty="0">
                <a:solidFill>
                  <a:srgbClr val="000090"/>
                </a:solidFill>
              </a:rPr>
              <a:t>, when possible, of MRAs (Mutual Recognition Agreements) to be discussed at regional and sub-regional </a:t>
            </a:r>
            <a:r>
              <a:rPr lang="en-US" sz="2000" b="1" dirty="0" smtClean="0">
                <a:solidFill>
                  <a:srgbClr val="000090"/>
                </a:solidFill>
              </a:rPr>
              <a:t>levels</a:t>
            </a:r>
          </a:p>
          <a:p>
            <a:pPr marL="266700" algn="just">
              <a:spcBef>
                <a:spcPts val="0"/>
              </a:spcBef>
            </a:pPr>
            <a:r>
              <a:rPr lang="en-US" sz="2000" dirty="0" smtClean="0">
                <a:solidFill>
                  <a:srgbClr val="000090"/>
                </a:solidFill>
              </a:rPr>
              <a:t>Result: The </a:t>
            </a:r>
            <a:r>
              <a:rPr lang="en-US" sz="2000" dirty="0">
                <a:solidFill>
                  <a:srgbClr val="000090"/>
                </a:solidFill>
              </a:rPr>
              <a:t>ITU Secretariat </a:t>
            </a:r>
            <a:r>
              <a:rPr lang="en-US" sz="2000" dirty="0" smtClean="0">
                <a:solidFill>
                  <a:srgbClr val="000090"/>
                </a:solidFill>
              </a:rPr>
              <a:t>is </a:t>
            </a:r>
            <a:r>
              <a:rPr lang="en-US" sz="2000" dirty="0">
                <a:solidFill>
                  <a:srgbClr val="000090"/>
                </a:solidFill>
              </a:rPr>
              <a:t>providing a set of Guidelines for the development, implementation and management of </a:t>
            </a:r>
            <a:r>
              <a:rPr lang="en-US" sz="2000" dirty="0" smtClean="0">
                <a:solidFill>
                  <a:srgbClr val="000090"/>
                </a:solidFill>
              </a:rPr>
              <a:t>MRAs</a:t>
            </a:r>
            <a:endParaRPr lang="en-US" sz="2000" b="1" dirty="0">
              <a:solidFill>
                <a:srgbClr val="000090"/>
              </a:solidFill>
            </a:endParaRPr>
          </a:p>
        </p:txBody>
      </p:sp>
      <p:sp>
        <p:nvSpPr>
          <p:cNvPr id="6" name="Title 1"/>
          <p:cNvSpPr txBox="1">
            <a:spLocks/>
          </p:cNvSpPr>
          <p:nvPr/>
        </p:nvSpPr>
        <p:spPr>
          <a:xfrm>
            <a:off x="1907704" y="116632"/>
            <a:ext cx="5112569" cy="504056"/>
          </a:xfrm>
          <a:prstGeom prst="rect">
            <a:avLst/>
          </a:prstGeom>
        </p:spPr>
        <p:txBody>
          <a:bodyPr>
            <a:normAutofit fontScale="97500"/>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cs typeface="Arial" pitchFamily="34" charset="0"/>
              </a:defRPr>
            </a:lvl2pPr>
            <a:lvl3pPr algn="ctr" rtl="0" eaLnBrk="0" fontAlgn="base" hangingPunct="0">
              <a:spcBef>
                <a:spcPct val="0"/>
              </a:spcBef>
              <a:spcAft>
                <a:spcPct val="0"/>
              </a:spcAft>
              <a:defRPr sz="3600" b="1">
                <a:solidFill>
                  <a:srgbClr val="1B5BA2"/>
                </a:solidFill>
                <a:latin typeface="Verdana" pitchFamily="34" charset="0"/>
                <a:cs typeface="Arial" pitchFamily="34" charset="0"/>
              </a:defRPr>
            </a:lvl3pPr>
            <a:lvl4pPr algn="ctr" rtl="0" eaLnBrk="0" fontAlgn="base" hangingPunct="0">
              <a:spcBef>
                <a:spcPct val="0"/>
              </a:spcBef>
              <a:spcAft>
                <a:spcPct val="0"/>
              </a:spcAft>
              <a:defRPr sz="3600" b="1">
                <a:solidFill>
                  <a:srgbClr val="1B5BA2"/>
                </a:solidFill>
                <a:latin typeface="Verdana" pitchFamily="34" charset="0"/>
                <a:cs typeface="Arial" pitchFamily="34" charset="0"/>
              </a:defRPr>
            </a:lvl4pPr>
            <a:lvl5pPr algn="ctr" rtl="0" eaLnBrk="0" fontAlgn="base" hangingPunct="0">
              <a:spcBef>
                <a:spcPct val="0"/>
              </a:spcBef>
              <a:spcAft>
                <a:spcPct val="0"/>
              </a:spcAft>
              <a:defRPr sz="3600" b="1">
                <a:solidFill>
                  <a:srgbClr val="1B5BA2"/>
                </a:solidFill>
                <a:latin typeface="Verdana" pitchFamily="34" charset="0"/>
                <a:cs typeface="Arial" pitchFamily="34" charset="0"/>
              </a:defRPr>
            </a:lvl5pPr>
            <a:lvl6pPr marL="457200" algn="ctr" rtl="0" eaLnBrk="1" fontAlgn="base" hangingPunct="1">
              <a:spcBef>
                <a:spcPct val="0"/>
              </a:spcBef>
              <a:spcAft>
                <a:spcPct val="0"/>
              </a:spcAft>
              <a:defRPr sz="3600" b="1">
                <a:solidFill>
                  <a:srgbClr val="1B5BA2"/>
                </a:solidFill>
                <a:latin typeface="Verdana" pitchFamily="34" charset="0"/>
                <a:cs typeface="Arial" pitchFamily="34" charset="0"/>
              </a:defRPr>
            </a:lvl6pPr>
            <a:lvl7pPr marL="914400" algn="ctr" rtl="0" eaLnBrk="1" fontAlgn="base" hangingPunct="1">
              <a:spcBef>
                <a:spcPct val="0"/>
              </a:spcBef>
              <a:spcAft>
                <a:spcPct val="0"/>
              </a:spcAft>
              <a:defRPr sz="3600" b="1">
                <a:solidFill>
                  <a:srgbClr val="1B5BA2"/>
                </a:solidFill>
                <a:latin typeface="Verdana" pitchFamily="34" charset="0"/>
                <a:cs typeface="Arial" pitchFamily="34" charset="0"/>
              </a:defRPr>
            </a:lvl7pPr>
            <a:lvl8pPr marL="1371600" algn="ctr" rtl="0" eaLnBrk="1" fontAlgn="base" hangingPunct="1">
              <a:spcBef>
                <a:spcPct val="0"/>
              </a:spcBef>
              <a:spcAft>
                <a:spcPct val="0"/>
              </a:spcAft>
              <a:defRPr sz="3600" b="1">
                <a:solidFill>
                  <a:srgbClr val="1B5BA2"/>
                </a:solidFill>
                <a:latin typeface="Verdana" pitchFamily="34" charset="0"/>
                <a:cs typeface="Arial" pitchFamily="34" charset="0"/>
              </a:defRPr>
            </a:lvl8pPr>
            <a:lvl9pPr marL="1828800" algn="ctr" rtl="0" eaLnBrk="1" fontAlgn="base" hangingPunct="1">
              <a:spcBef>
                <a:spcPct val="0"/>
              </a:spcBef>
              <a:spcAft>
                <a:spcPct val="0"/>
              </a:spcAft>
              <a:defRPr sz="3600" b="1">
                <a:solidFill>
                  <a:srgbClr val="1B5BA2"/>
                </a:solidFill>
                <a:latin typeface="Verdana" pitchFamily="34" charset="0"/>
                <a:cs typeface="Arial" pitchFamily="34" charset="0"/>
              </a:defRPr>
            </a:lvl9pPr>
          </a:lstStyle>
          <a:p>
            <a:r>
              <a:rPr lang="en-US" sz="2400" kern="0" dirty="0">
                <a:solidFill>
                  <a:srgbClr val="000090"/>
                </a:solidFill>
                <a:latin typeface="Verdana" pitchFamily="34" charset="0"/>
              </a:rPr>
              <a:t>Action Plan (</a:t>
            </a:r>
            <a:r>
              <a:rPr lang="en-US" sz="2400" kern="0" dirty="0" smtClean="0">
                <a:solidFill>
                  <a:srgbClr val="000090"/>
                </a:solidFill>
                <a:latin typeface="Verdana" pitchFamily="34" charset="0"/>
              </a:rPr>
              <a:t>Council-13)</a:t>
            </a:r>
            <a:endParaRPr lang="en-US" sz="2400" kern="0" dirty="0">
              <a:solidFill>
                <a:srgbClr val="000090"/>
              </a:solidFill>
              <a:latin typeface="Verdana" pitchFamily="34" charset="0"/>
            </a:endParaRPr>
          </a:p>
        </p:txBody>
      </p:sp>
      <p:sp>
        <p:nvSpPr>
          <p:cNvPr id="7" name="Rectangle 6"/>
          <p:cNvSpPr/>
          <p:nvPr/>
        </p:nvSpPr>
        <p:spPr>
          <a:xfrm>
            <a:off x="2245155" y="539388"/>
            <a:ext cx="4527714" cy="369332"/>
          </a:xfrm>
          <a:prstGeom prst="rect">
            <a:avLst/>
          </a:prstGeom>
        </p:spPr>
        <p:txBody>
          <a:bodyPr wrap="none">
            <a:spAutoFit/>
          </a:bodyPr>
          <a:lstStyle/>
          <a:p>
            <a:pPr algn="ctr"/>
            <a:r>
              <a:rPr lang="en-US" b="1" dirty="0">
                <a:solidFill>
                  <a:srgbClr val="000090"/>
                </a:solidFill>
              </a:rPr>
              <a:t>Pillar 4</a:t>
            </a:r>
            <a:r>
              <a:rPr lang="en-US" b="1" dirty="0" smtClean="0">
                <a:solidFill>
                  <a:srgbClr val="000090"/>
                </a:solidFill>
              </a:rPr>
              <a:t> </a:t>
            </a:r>
            <a:r>
              <a:rPr lang="en-US" b="1" dirty="0">
                <a:solidFill>
                  <a:srgbClr val="000090"/>
                </a:solidFill>
              </a:rPr>
              <a:t>– </a:t>
            </a:r>
            <a:r>
              <a:rPr lang="en-US" b="1" dirty="0" smtClean="0">
                <a:solidFill>
                  <a:srgbClr val="000090"/>
                </a:solidFill>
              </a:rPr>
              <a:t>Establishment of Test </a:t>
            </a:r>
            <a:r>
              <a:rPr lang="en-US" b="1" dirty="0" err="1" smtClean="0">
                <a:solidFill>
                  <a:srgbClr val="000090"/>
                </a:solidFill>
              </a:rPr>
              <a:t>centres</a:t>
            </a:r>
            <a:r>
              <a:rPr lang="en-US" b="1" dirty="0" smtClean="0">
                <a:solidFill>
                  <a:srgbClr val="000090"/>
                </a:solidFill>
              </a:rPr>
              <a:t> </a:t>
            </a:r>
            <a:endParaRPr lang="en-US" dirty="0">
              <a:solidFill>
                <a:srgbClr val="000090"/>
              </a:solidFill>
            </a:endParaRPr>
          </a:p>
        </p:txBody>
      </p:sp>
    </p:spTree>
    <p:extLst>
      <p:ext uri="{BB962C8B-B14F-4D97-AF65-F5344CB8AC3E}">
        <p14:creationId xmlns:p14="http://schemas.microsoft.com/office/powerpoint/2010/main" val="24147989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2780928"/>
            <a:ext cx="6605911" cy="646331"/>
          </a:xfrm>
          <a:prstGeom prst="rect">
            <a:avLst/>
          </a:prstGeom>
          <a:noFill/>
        </p:spPr>
        <p:txBody>
          <a:bodyPr wrap="none" rtlCol="0">
            <a:spAutoFit/>
          </a:bodyPr>
          <a:lstStyle/>
          <a:p>
            <a:r>
              <a:rPr lang="en-US" sz="3600" b="1" dirty="0" smtClean="0">
                <a:solidFill>
                  <a:srgbClr val="002060"/>
                </a:solidFill>
              </a:rPr>
              <a:t>ITU-T SGs activities related to C&amp;I</a:t>
            </a:r>
            <a:endParaRPr lang="en-US" sz="3600" b="1" dirty="0">
              <a:solidFill>
                <a:srgbClr val="002060"/>
              </a:solidFill>
            </a:endParaRPr>
          </a:p>
        </p:txBody>
      </p:sp>
    </p:spTree>
    <p:extLst>
      <p:ext uri="{BB962C8B-B14F-4D97-AF65-F5344CB8AC3E}">
        <p14:creationId xmlns:p14="http://schemas.microsoft.com/office/powerpoint/2010/main" val="3867880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26716" y="620688"/>
            <a:ext cx="7056784" cy="523220"/>
          </a:xfrm>
          <a:prstGeom prst="rect">
            <a:avLst/>
          </a:prstGeom>
        </p:spPr>
        <p:txBody>
          <a:bodyPr/>
          <a:lstStyle/>
          <a:p>
            <a:pPr algn="ctr" eaLnBrk="0" hangingPunct="0"/>
            <a:r>
              <a:rPr lang="en-US" sz="2800" b="1" kern="0" dirty="0">
                <a:solidFill>
                  <a:srgbClr val="C00000"/>
                </a:solidFill>
                <a:latin typeface="+mn-lt"/>
                <a:cs typeface="+mn-cs"/>
              </a:rPr>
              <a:t>The present ICT Market state</a:t>
            </a:r>
          </a:p>
        </p:txBody>
      </p:sp>
      <p:sp>
        <p:nvSpPr>
          <p:cNvPr id="3" name="TextBox 2"/>
          <p:cNvSpPr txBox="1"/>
          <p:nvPr/>
        </p:nvSpPr>
        <p:spPr>
          <a:xfrm>
            <a:off x="467544" y="1484784"/>
            <a:ext cx="8280920" cy="4099584"/>
          </a:xfrm>
          <a:prstGeom prst="rect">
            <a:avLst/>
          </a:prstGeom>
          <a:noFill/>
        </p:spPr>
        <p:txBody>
          <a:bodyPr wrap="square" rtlCol="0">
            <a:spAutoFit/>
          </a:bodyPr>
          <a:lstStyle/>
          <a:p>
            <a:pPr marL="342900" indent="-342900" algn="just">
              <a:spcBef>
                <a:spcPct val="20000"/>
              </a:spcBef>
              <a:spcAft>
                <a:spcPts val="1200"/>
              </a:spcAft>
              <a:buSzPct val="75000"/>
              <a:buFontTx/>
              <a:buBlip>
                <a:blip r:embed="rId3"/>
              </a:buBlip>
            </a:pPr>
            <a:r>
              <a:rPr lang="en-US" sz="2400" b="1" dirty="0">
                <a:solidFill>
                  <a:srgbClr val="000090"/>
                </a:solidFill>
              </a:rPr>
              <a:t>Increasing number of ICT vendors (software plays the main role in ICT products)</a:t>
            </a:r>
          </a:p>
          <a:p>
            <a:pPr marL="342900" indent="-342900" algn="just">
              <a:spcBef>
                <a:spcPct val="20000"/>
              </a:spcBef>
              <a:spcAft>
                <a:spcPts val="1200"/>
              </a:spcAft>
              <a:buSzPct val="75000"/>
              <a:buFontTx/>
              <a:buBlip>
                <a:blip r:embed="rId3"/>
              </a:buBlip>
            </a:pPr>
            <a:r>
              <a:rPr lang="en-US" sz="2400" b="1" dirty="0">
                <a:solidFill>
                  <a:srgbClr val="000090"/>
                </a:solidFill>
              </a:rPr>
              <a:t>Reducing the period of the development and implementation of new technologies and </a:t>
            </a:r>
            <a:r>
              <a:rPr lang="en-US" sz="2400" b="1" dirty="0" smtClean="0">
                <a:solidFill>
                  <a:srgbClr val="000090"/>
                </a:solidFill>
              </a:rPr>
              <a:t>services (standardization remains behind)</a:t>
            </a:r>
            <a:endParaRPr lang="en-US" sz="2400" b="1" dirty="0">
              <a:solidFill>
                <a:srgbClr val="000090"/>
              </a:solidFill>
            </a:endParaRPr>
          </a:p>
          <a:p>
            <a:pPr marL="342900" indent="-342900" algn="just">
              <a:spcBef>
                <a:spcPct val="20000"/>
              </a:spcBef>
              <a:spcAft>
                <a:spcPts val="1200"/>
              </a:spcAft>
              <a:buSzPct val="75000"/>
              <a:buFontTx/>
              <a:buBlip>
                <a:blip r:embed="rId3"/>
              </a:buBlip>
            </a:pPr>
            <a:r>
              <a:rPr lang="en-US" sz="2400" b="1" dirty="0">
                <a:solidFill>
                  <a:srgbClr val="000090"/>
                </a:solidFill>
              </a:rPr>
              <a:t>Lack of unified standards - high probability of increasing barriers of trade</a:t>
            </a:r>
          </a:p>
          <a:p>
            <a:pPr marL="342900" indent="-342900" algn="just">
              <a:spcBef>
                <a:spcPct val="20000"/>
              </a:spcBef>
              <a:spcAft>
                <a:spcPts val="1200"/>
              </a:spcAft>
              <a:buSzPct val="75000"/>
              <a:buFontTx/>
              <a:buBlip>
                <a:blip r:embed="rId3"/>
              </a:buBlip>
            </a:pPr>
            <a:r>
              <a:rPr lang="en-US" sz="2400" b="1" dirty="0">
                <a:solidFill>
                  <a:srgbClr val="000090"/>
                </a:solidFill>
              </a:rPr>
              <a:t>The increasing probability of incompatibility of equipment from different vendors</a:t>
            </a:r>
          </a:p>
        </p:txBody>
      </p:sp>
    </p:spTree>
    <p:extLst>
      <p:ext uri="{BB962C8B-B14F-4D97-AF65-F5344CB8AC3E}">
        <p14:creationId xmlns:p14="http://schemas.microsoft.com/office/powerpoint/2010/main" val="2043283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404664"/>
            <a:ext cx="7125468" cy="461665"/>
          </a:xfrm>
          <a:prstGeom prst="rect">
            <a:avLst/>
          </a:prstGeom>
          <a:noFill/>
        </p:spPr>
        <p:txBody>
          <a:bodyPr wrap="square" rtlCol="0">
            <a:spAutoFit/>
          </a:bodyPr>
          <a:lstStyle/>
          <a:p>
            <a:pPr algn="ctr"/>
            <a:r>
              <a:rPr lang="en-US" sz="2400" b="1" dirty="0" smtClean="0">
                <a:solidFill>
                  <a:srgbClr val="002060"/>
                </a:solidFill>
              </a:rPr>
              <a:t>SG11 Action plan on C&amp;I</a:t>
            </a:r>
            <a:endParaRPr lang="en-US" sz="2400" b="1" dirty="0">
              <a:solidFill>
                <a:srgbClr val="002060"/>
              </a:solidFill>
            </a:endParaRPr>
          </a:p>
        </p:txBody>
      </p:sp>
      <p:sp>
        <p:nvSpPr>
          <p:cNvPr id="3" name="Rectangle 2"/>
          <p:cNvSpPr/>
          <p:nvPr/>
        </p:nvSpPr>
        <p:spPr>
          <a:xfrm>
            <a:off x="144364" y="1340768"/>
            <a:ext cx="8964488" cy="4616648"/>
          </a:xfrm>
          <a:prstGeom prst="rect">
            <a:avLst/>
          </a:prstGeom>
        </p:spPr>
        <p:txBody>
          <a:bodyPr wrap="square">
            <a:spAutoFit/>
          </a:bodyPr>
          <a:lstStyle/>
          <a:p>
            <a:pPr marL="285750" indent="-285750">
              <a:spcBef>
                <a:spcPts val="1200"/>
              </a:spcBef>
              <a:buFont typeface="Arial" pitchFamily="34" charset="0"/>
              <a:buChar char="•"/>
            </a:pPr>
            <a:r>
              <a:rPr lang="en-GB" sz="2400" dirty="0" smtClean="0">
                <a:solidFill>
                  <a:srgbClr val="002060"/>
                </a:solidFill>
              </a:rPr>
              <a:t>to </a:t>
            </a:r>
            <a:r>
              <a:rPr lang="en-GB" sz="2400" dirty="0">
                <a:solidFill>
                  <a:srgbClr val="002060"/>
                </a:solidFill>
              </a:rPr>
              <a:t>collect input from other ITU-T SGs about </a:t>
            </a:r>
            <a:r>
              <a:rPr lang="en-GB" sz="2400" b="1" dirty="0" smtClean="0">
                <a:solidFill>
                  <a:srgbClr val="002060"/>
                </a:solidFill>
              </a:rPr>
              <a:t>key technologies </a:t>
            </a:r>
            <a:r>
              <a:rPr lang="en-GB" sz="2400" b="1" dirty="0">
                <a:solidFill>
                  <a:srgbClr val="002060"/>
                </a:solidFill>
              </a:rPr>
              <a:t>(</a:t>
            </a:r>
            <a:r>
              <a:rPr lang="en-GB" sz="2400" b="1" dirty="0" smtClean="0">
                <a:solidFill>
                  <a:srgbClr val="002060"/>
                </a:solidFill>
              </a:rPr>
              <a:t>ITU-T Recommendations</a:t>
            </a:r>
            <a:r>
              <a:rPr lang="en-GB" sz="2400" b="1" dirty="0">
                <a:solidFill>
                  <a:srgbClr val="002060"/>
                </a:solidFill>
              </a:rPr>
              <a:t>)</a:t>
            </a:r>
            <a:r>
              <a:rPr lang="en-GB" sz="2400" dirty="0" smtClean="0">
                <a:solidFill>
                  <a:srgbClr val="002060"/>
                </a:solidFill>
              </a:rPr>
              <a:t> to </a:t>
            </a:r>
            <a:r>
              <a:rPr lang="en-GB" sz="2400" dirty="0">
                <a:solidFill>
                  <a:srgbClr val="002060"/>
                </a:solidFill>
              </a:rPr>
              <a:t>be tested for </a:t>
            </a:r>
            <a:r>
              <a:rPr lang="en-GB" sz="2400" dirty="0" smtClean="0">
                <a:solidFill>
                  <a:srgbClr val="002060"/>
                </a:solidFill>
              </a:rPr>
              <a:t>conformance </a:t>
            </a:r>
            <a:r>
              <a:rPr lang="en-GB" sz="2400" dirty="0">
                <a:solidFill>
                  <a:srgbClr val="002060"/>
                </a:solidFill>
              </a:rPr>
              <a:t>and/or interoperability</a:t>
            </a:r>
          </a:p>
          <a:p>
            <a:pPr marL="285750" indent="-285750">
              <a:spcBef>
                <a:spcPts val="1200"/>
              </a:spcBef>
              <a:buFont typeface="Arial" pitchFamily="34" charset="0"/>
              <a:buChar char="•"/>
            </a:pPr>
            <a:r>
              <a:rPr lang="en-GB" sz="2400" dirty="0">
                <a:solidFill>
                  <a:srgbClr val="002060"/>
                </a:solidFill>
              </a:rPr>
              <a:t>to collect the proposals from other ITU-T SGs concerning the status on </a:t>
            </a:r>
            <a:r>
              <a:rPr lang="en-GB" sz="2400" b="1" dirty="0">
                <a:solidFill>
                  <a:srgbClr val="002060"/>
                </a:solidFill>
              </a:rPr>
              <a:t>possible pilot projects of </a:t>
            </a:r>
            <a:r>
              <a:rPr lang="en-GB" sz="2400" b="1" dirty="0" smtClean="0">
                <a:solidFill>
                  <a:srgbClr val="002060"/>
                </a:solidFill>
              </a:rPr>
              <a:t>conformance testing </a:t>
            </a:r>
            <a:r>
              <a:rPr lang="en-GB" sz="2400" dirty="0">
                <a:solidFill>
                  <a:srgbClr val="002060"/>
                </a:solidFill>
              </a:rPr>
              <a:t>against </a:t>
            </a:r>
            <a:r>
              <a:rPr lang="en-GB" sz="2400" dirty="0" smtClean="0">
                <a:solidFill>
                  <a:srgbClr val="002060"/>
                </a:solidFill>
              </a:rPr>
              <a:t>Recommendations ITU-T</a:t>
            </a:r>
          </a:p>
          <a:p>
            <a:pPr marL="285750" indent="-285750">
              <a:spcBef>
                <a:spcPts val="1200"/>
              </a:spcBef>
              <a:buFont typeface="Arial" pitchFamily="34" charset="0"/>
              <a:buChar char="•"/>
            </a:pPr>
            <a:r>
              <a:rPr lang="en-US" sz="2400" dirty="0" smtClean="0">
                <a:solidFill>
                  <a:srgbClr val="002060"/>
                </a:solidFill>
              </a:rPr>
              <a:t>to update the </a:t>
            </a:r>
            <a:r>
              <a:rPr lang="en-US" sz="2400" b="1" dirty="0" smtClean="0">
                <a:solidFill>
                  <a:srgbClr val="002060"/>
                </a:solidFill>
              </a:rPr>
              <a:t>reference table of ITU-T Recommendations </a:t>
            </a:r>
            <a:r>
              <a:rPr lang="en-US" sz="2400" b="1" dirty="0">
                <a:solidFill>
                  <a:srgbClr val="002060"/>
                </a:solidFill>
              </a:rPr>
              <a:t>and </a:t>
            </a:r>
            <a:r>
              <a:rPr lang="en-US" sz="2400" b="1" dirty="0" smtClean="0">
                <a:solidFill>
                  <a:srgbClr val="002060"/>
                </a:solidFill>
              </a:rPr>
              <a:t>relevant parameters to be tested for conformance/interoperability </a:t>
            </a:r>
            <a:r>
              <a:rPr lang="en-US" sz="2400" dirty="0" smtClean="0">
                <a:solidFill>
                  <a:srgbClr val="002060"/>
                </a:solidFill>
              </a:rPr>
              <a:t>and references to the applicable test suites (ITU/other SDOs) based on information provided by the SGs especially for key ITU-T Recommendations</a:t>
            </a:r>
            <a:endParaRPr lang="en-US" sz="2400" dirty="0">
              <a:solidFill>
                <a:srgbClr val="002060"/>
              </a:solidFill>
            </a:endParaRPr>
          </a:p>
        </p:txBody>
      </p:sp>
    </p:spTree>
    <p:extLst>
      <p:ext uri="{BB962C8B-B14F-4D97-AF65-F5344CB8AC3E}">
        <p14:creationId xmlns:p14="http://schemas.microsoft.com/office/powerpoint/2010/main" val="3136359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9044" y="436622"/>
            <a:ext cx="6337119" cy="830997"/>
          </a:xfrm>
          <a:prstGeom prst="rect">
            <a:avLst/>
          </a:prstGeom>
          <a:noFill/>
        </p:spPr>
        <p:txBody>
          <a:bodyPr wrap="none" rtlCol="0">
            <a:spAutoFit/>
          </a:bodyPr>
          <a:lstStyle/>
          <a:p>
            <a:pPr algn="ctr"/>
            <a:r>
              <a:rPr lang="en-US" sz="2400" b="1" dirty="0" smtClean="0">
                <a:solidFill>
                  <a:srgbClr val="002060"/>
                </a:solidFill>
              </a:rPr>
              <a:t>SG11 Action plan</a:t>
            </a:r>
          </a:p>
          <a:p>
            <a:pPr algn="ctr"/>
            <a:r>
              <a:rPr lang="en-US" sz="2400" b="1" dirty="0" smtClean="0">
                <a:solidFill>
                  <a:srgbClr val="002060"/>
                </a:solidFill>
              </a:rPr>
              <a:t>Principles of SG11 cooperation among other SGs</a:t>
            </a:r>
            <a:endParaRPr lang="en-US" sz="2400" b="1" dirty="0">
              <a:solidFill>
                <a:srgbClr val="002060"/>
              </a:solidFill>
            </a:endParaRPr>
          </a:p>
        </p:txBody>
      </p:sp>
      <p:sp>
        <p:nvSpPr>
          <p:cNvPr id="3" name="Rounded Rectangle 2"/>
          <p:cNvSpPr/>
          <p:nvPr/>
        </p:nvSpPr>
        <p:spPr>
          <a:xfrm>
            <a:off x="251520" y="1700808"/>
            <a:ext cx="2304256" cy="108012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b="1" dirty="0" smtClean="0"/>
              <a:t>Key </a:t>
            </a:r>
            <a:r>
              <a:rPr lang="en-US" sz="1600" b="1" dirty="0"/>
              <a:t>ITU-T Recs. </a:t>
            </a:r>
            <a:r>
              <a:rPr lang="en-US" sz="1600" b="1" dirty="0" smtClean="0"/>
              <a:t>suitable for C&amp;I</a:t>
            </a:r>
            <a:endParaRPr lang="en-US" sz="1600" b="1" dirty="0"/>
          </a:p>
        </p:txBody>
      </p:sp>
      <p:sp>
        <p:nvSpPr>
          <p:cNvPr id="4" name="Rounded Rectangle 3"/>
          <p:cNvSpPr/>
          <p:nvPr/>
        </p:nvSpPr>
        <p:spPr>
          <a:xfrm>
            <a:off x="232128" y="2996952"/>
            <a:ext cx="2323648" cy="108012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b="1" dirty="0" smtClean="0"/>
              <a:t>Pilot projects which are</a:t>
            </a:r>
          </a:p>
          <a:p>
            <a:pPr algn="ctr"/>
            <a:r>
              <a:rPr lang="en-US" sz="1600" b="1" dirty="0" smtClean="0"/>
              <a:t>based on key </a:t>
            </a:r>
            <a:r>
              <a:rPr lang="en-US" sz="1600" b="1" dirty="0"/>
              <a:t>ITU-T Recs. </a:t>
            </a:r>
            <a:r>
              <a:rPr lang="en-US" sz="1600" b="1" dirty="0" smtClean="0"/>
              <a:t>suitable for C&amp;I</a:t>
            </a:r>
            <a:endParaRPr lang="en-US" sz="1600" b="1" dirty="0"/>
          </a:p>
        </p:txBody>
      </p:sp>
      <p:sp>
        <p:nvSpPr>
          <p:cNvPr id="5" name="Rounded Rectangle 4"/>
          <p:cNvSpPr/>
          <p:nvPr/>
        </p:nvSpPr>
        <p:spPr>
          <a:xfrm>
            <a:off x="229504" y="4365104"/>
            <a:ext cx="2323648" cy="108012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b="1" dirty="0" smtClean="0"/>
              <a:t>Reference table of all </a:t>
            </a:r>
            <a:r>
              <a:rPr lang="en-US" sz="1600" b="1" dirty="0"/>
              <a:t>ITU-T Recs. </a:t>
            </a:r>
            <a:r>
              <a:rPr lang="en-US" sz="1600" b="1" dirty="0" smtClean="0"/>
              <a:t>and relevant test suites</a:t>
            </a:r>
            <a:endParaRPr lang="en-US" sz="1600" b="1" dirty="0"/>
          </a:p>
        </p:txBody>
      </p:sp>
      <p:sp>
        <p:nvSpPr>
          <p:cNvPr id="6" name="Isosceles Triangle 5"/>
          <p:cNvSpPr/>
          <p:nvPr/>
        </p:nvSpPr>
        <p:spPr>
          <a:xfrm>
            <a:off x="3635896" y="2240868"/>
            <a:ext cx="2088232" cy="1944216"/>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SG11</a:t>
            </a:r>
          </a:p>
          <a:p>
            <a:pPr algn="ctr"/>
            <a:r>
              <a:rPr lang="en-US" b="1" dirty="0" smtClean="0"/>
              <a:t>WP4/11</a:t>
            </a:r>
            <a:endParaRPr lang="en-US" b="1" dirty="0"/>
          </a:p>
        </p:txBody>
      </p:sp>
      <p:sp>
        <p:nvSpPr>
          <p:cNvPr id="7" name="Isosceles Triangle 6"/>
          <p:cNvSpPr/>
          <p:nvPr/>
        </p:nvSpPr>
        <p:spPr>
          <a:xfrm>
            <a:off x="7452320" y="1340768"/>
            <a:ext cx="1190796" cy="1296144"/>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SGs</a:t>
            </a:r>
            <a:endParaRPr lang="en-US" b="1" dirty="0"/>
          </a:p>
        </p:txBody>
      </p:sp>
      <p:sp>
        <p:nvSpPr>
          <p:cNvPr id="9" name="Isosceles Triangle 8"/>
          <p:cNvSpPr/>
          <p:nvPr/>
        </p:nvSpPr>
        <p:spPr>
          <a:xfrm>
            <a:off x="7406649" y="4306929"/>
            <a:ext cx="1190796" cy="1296144"/>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SGs</a:t>
            </a:r>
            <a:endParaRPr lang="en-US" b="1" dirty="0"/>
          </a:p>
        </p:txBody>
      </p:sp>
      <p:sp>
        <p:nvSpPr>
          <p:cNvPr id="10" name="Oval 9"/>
          <p:cNvSpPr/>
          <p:nvPr/>
        </p:nvSpPr>
        <p:spPr>
          <a:xfrm>
            <a:off x="7956376" y="2996952"/>
            <a:ext cx="91342" cy="91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956376" y="3347423"/>
            <a:ext cx="91342" cy="91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956376" y="3717032"/>
            <a:ext cx="91342" cy="91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rot="19629074">
            <a:off x="5440353" y="2691129"/>
            <a:ext cx="2192767" cy="1043694"/>
            <a:chOff x="5474536" y="3890284"/>
            <a:chExt cx="2192767" cy="1043694"/>
          </a:xfrm>
        </p:grpSpPr>
        <p:sp>
          <p:nvSpPr>
            <p:cNvPr id="16" name="Striped Right Arrow 15"/>
            <p:cNvSpPr/>
            <p:nvPr/>
          </p:nvSpPr>
          <p:spPr>
            <a:xfrm rot="1999029">
              <a:off x="5794749" y="4511359"/>
              <a:ext cx="1872554" cy="422619"/>
            </a:xfrm>
            <a:prstGeom prst="stripedRightArrow">
              <a:avLst>
                <a:gd name="adj1" fmla="val 52902"/>
                <a:gd name="adj2" fmla="val 12550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9" name="Striped Right Arrow 18"/>
            <p:cNvSpPr/>
            <p:nvPr/>
          </p:nvSpPr>
          <p:spPr>
            <a:xfrm rot="12755026">
              <a:off x="5474536" y="3890284"/>
              <a:ext cx="1872554" cy="422619"/>
            </a:xfrm>
            <a:prstGeom prst="stripedRightArrow">
              <a:avLst>
                <a:gd name="adj1" fmla="val 52902"/>
                <a:gd name="adj2" fmla="val 12550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22" name="Striped Right Arrow 21"/>
          <p:cNvSpPr/>
          <p:nvPr/>
        </p:nvSpPr>
        <p:spPr>
          <a:xfrm rot="10800000">
            <a:off x="2627784" y="2035995"/>
            <a:ext cx="576064" cy="409746"/>
          </a:xfrm>
          <a:prstGeom prst="stripedRightArrow">
            <a:avLst>
              <a:gd name="adj1" fmla="val 52902"/>
              <a:gd name="adj2" fmla="val 8273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3" name="Striped Right Arrow 22"/>
          <p:cNvSpPr/>
          <p:nvPr/>
        </p:nvSpPr>
        <p:spPr>
          <a:xfrm rot="10800000">
            <a:off x="2628568" y="3311375"/>
            <a:ext cx="576064" cy="409746"/>
          </a:xfrm>
          <a:prstGeom prst="stripedRightArrow">
            <a:avLst>
              <a:gd name="adj1" fmla="val 52902"/>
              <a:gd name="adj2" fmla="val 8273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4" name="Striped Right Arrow 23"/>
          <p:cNvSpPr/>
          <p:nvPr/>
        </p:nvSpPr>
        <p:spPr>
          <a:xfrm rot="10800000">
            <a:off x="2628568" y="4700979"/>
            <a:ext cx="576064" cy="409746"/>
          </a:xfrm>
          <a:prstGeom prst="stripedRightArrow">
            <a:avLst>
              <a:gd name="adj1" fmla="val 52902"/>
              <a:gd name="adj2" fmla="val 8273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26" name="Straight Connector 25"/>
          <p:cNvCxnSpPr/>
          <p:nvPr/>
        </p:nvCxnSpPr>
        <p:spPr>
          <a:xfrm>
            <a:off x="3275856" y="1988840"/>
            <a:ext cx="0" cy="3096344"/>
          </a:xfrm>
          <a:prstGeom prst="line">
            <a:avLst/>
          </a:prstGeom>
          <a:ln/>
        </p:spPr>
        <p:style>
          <a:lnRef idx="3">
            <a:schemeClr val="accent4"/>
          </a:lnRef>
          <a:fillRef idx="0">
            <a:schemeClr val="accent4"/>
          </a:fillRef>
          <a:effectRef idx="2">
            <a:schemeClr val="accent4"/>
          </a:effectRef>
          <a:fontRef idx="minor">
            <a:schemeClr val="tx1"/>
          </a:fontRef>
        </p:style>
      </p:cxnSp>
      <p:sp>
        <p:nvSpPr>
          <p:cNvPr id="27" name="Striped Right Arrow 26"/>
          <p:cNvSpPr/>
          <p:nvPr/>
        </p:nvSpPr>
        <p:spPr>
          <a:xfrm rot="10800000">
            <a:off x="3347864" y="2928051"/>
            <a:ext cx="720080" cy="409746"/>
          </a:xfrm>
          <a:prstGeom prst="stripedRightArrow">
            <a:avLst>
              <a:gd name="adj1" fmla="val 52902"/>
              <a:gd name="adj2" fmla="val 8273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077668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7376" y="620688"/>
            <a:ext cx="7125468" cy="830997"/>
          </a:xfrm>
          <a:prstGeom prst="rect">
            <a:avLst/>
          </a:prstGeom>
          <a:noFill/>
        </p:spPr>
        <p:txBody>
          <a:bodyPr wrap="square" rtlCol="0">
            <a:spAutoFit/>
          </a:bodyPr>
          <a:lstStyle/>
          <a:p>
            <a:pPr algn="ctr"/>
            <a:r>
              <a:rPr lang="en-US" sz="2400" b="1" dirty="0" smtClean="0">
                <a:solidFill>
                  <a:srgbClr val="002060"/>
                </a:solidFill>
              </a:rPr>
              <a:t>The outcomes of ITU-T meetings related to C&amp;I activities, 2013</a:t>
            </a:r>
            <a:endParaRPr lang="en-US" sz="2400" b="1" dirty="0">
              <a:solidFill>
                <a:srgbClr val="002060"/>
              </a:solidFill>
            </a:endParaRPr>
          </a:p>
        </p:txBody>
      </p:sp>
      <p:sp>
        <p:nvSpPr>
          <p:cNvPr id="3" name="TextBox 2"/>
          <p:cNvSpPr txBox="1"/>
          <p:nvPr/>
        </p:nvSpPr>
        <p:spPr>
          <a:xfrm>
            <a:off x="263724" y="1844824"/>
            <a:ext cx="8772772" cy="4016484"/>
          </a:xfrm>
          <a:prstGeom prst="rect">
            <a:avLst/>
          </a:prstGeom>
          <a:noFill/>
        </p:spPr>
        <p:txBody>
          <a:bodyPr wrap="square" rtlCol="0">
            <a:spAutoFit/>
          </a:bodyPr>
          <a:lstStyle/>
          <a:p>
            <a:pPr>
              <a:spcBef>
                <a:spcPts val="600"/>
              </a:spcBef>
            </a:pPr>
            <a:r>
              <a:rPr lang="en-US" sz="2400" b="1" dirty="0" smtClean="0"/>
              <a:t>SG11 (February 2013)</a:t>
            </a:r>
            <a:r>
              <a:rPr lang="en-US" sz="2400" dirty="0" smtClean="0"/>
              <a:t> – agreed its Action plan and forwarded requests to all SGs to update the relevant living lists</a:t>
            </a:r>
          </a:p>
          <a:p>
            <a:pPr>
              <a:spcBef>
                <a:spcPts val="600"/>
              </a:spcBef>
            </a:pPr>
            <a:r>
              <a:rPr lang="en-US" sz="2400" b="1" dirty="0" smtClean="0"/>
              <a:t>JCA-CIT (April 2013)</a:t>
            </a:r>
            <a:r>
              <a:rPr lang="en-US" sz="2400" dirty="0" smtClean="0"/>
              <a:t> – agreed to extend the list of conformance testing (conformance of ICT’s equipment, conformance of Telecommunication services, benchmarking, </a:t>
            </a:r>
            <a:r>
              <a:rPr lang="en-US" sz="2400" dirty="0" err="1" smtClean="0"/>
              <a:t>QoS</a:t>
            </a:r>
            <a:r>
              <a:rPr lang="en-US" sz="2400" dirty="0" smtClean="0"/>
              <a:t>/</a:t>
            </a:r>
            <a:r>
              <a:rPr lang="en-US" sz="2400" dirty="0" err="1" smtClean="0"/>
              <a:t>QoE</a:t>
            </a:r>
            <a:r>
              <a:rPr lang="en-US" sz="2400" dirty="0" smtClean="0"/>
              <a:t>/NP), encouraged relevant SGs to develop the framework and methodology of Internet speed quality measurement usable by end-users</a:t>
            </a:r>
          </a:p>
          <a:p>
            <a:pPr>
              <a:spcBef>
                <a:spcPts val="600"/>
              </a:spcBef>
            </a:pPr>
            <a:r>
              <a:rPr lang="en-US" sz="2400" b="1" dirty="0" smtClean="0"/>
              <a:t>TSAG-13 (June 2013)</a:t>
            </a:r>
            <a:r>
              <a:rPr lang="en-US" sz="2400" dirty="0" smtClean="0"/>
              <a:t> – agreed the revised </a:t>
            </a:r>
            <a:r>
              <a:rPr lang="en-US" sz="2400" dirty="0" err="1" smtClean="0"/>
              <a:t>ToR</a:t>
            </a:r>
            <a:r>
              <a:rPr lang="en-US" sz="2400" dirty="0" smtClean="0"/>
              <a:t> of JCA-CIT</a:t>
            </a:r>
          </a:p>
          <a:p>
            <a:pPr>
              <a:spcBef>
                <a:spcPts val="600"/>
              </a:spcBef>
            </a:pPr>
            <a:r>
              <a:rPr lang="en-US" sz="2400" b="1" dirty="0" smtClean="0"/>
              <a:t>Council-13 (June 2013)</a:t>
            </a:r>
            <a:r>
              <a:rPr lang="en-US" sz="2400" dirty="0" smtClean="0"/>
              <a:t> – agreed status report and action plan on C&amp;I</a:t>
            </a:r>
          </a:p>
        </p:txBody>
      </p:sp>
    </p:spTree>
    <p:extLst>
      <p:ext uri="{BB962C8B-B14F-4D97-AF65-F5344CB8AC3E}">
        <p14:creationId xmlns:p14="http://schemas.microsoft.com/office/powerpoint/2010/main" val="21522330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643896"/>
            <a:ext cx="8352928" cy="3123932"/>
          </a:xfrm>
          <a:prstGeom prst="rect">
            <a:avLst/>
          </a:prstGeom>
        </p:spPr>
        <p:txBody>
          <a:bodyPr wrap="square">
            <a:spAutoFit/>
          </a:bodyPr>
          <a:lstStyle/>
          <a:p>
            <a:pPr>
              <a:spcBef>
                <a:spcPts val="600"/>
              </a:spcBef>
            </a:pPr>
            <a:r>
              <a:rPr lang="en-US" sz="2400" b="1" dirty="0" smtClean="0"/>
              <a:t>SG11 </a:t>
            </a:r>
            <a:r>
              <a:rPr lang="en-US" sz="2400" b="1" dirty="0"/>
              <a:t>(November 2013)</a:t>
            </a:r>
            <a:r>
              <a:rPr lang="en-US" sz="2400" dirty="0"/>
              <a:t> – is going to update the living lists, to present new test suites, including the methodology of Internet speed measurement and to discuss the criteria for Route 4 (</a:t>
            </a:r>
            <a:r>
              <a:rPr lang="en-US" sz="2400" dirty="0" err="1"/>
              <a:t>SDoC</a:t>
            </a:r>
            <a:r>
              <a:rPr lang="en-US" sz="2400" dirty="0" smtClean="0"/>
              <a:t>), including relevant </a:t>
            </a:r>
            <a:r>
              <a:rPr lang="en-US" sz="2400" dirty="0"/>
              <a:t>recognition procedure of TL’s competence for testing against </a:t>
            </a:r>
            <a:r>
              <a:rPr lang="en-US" sz="2400" dirty="0" smtClean="0"/>
              <a:t>ITU-T Recs.</a:t>
            </a:r>
            <a:endParaRPr lang="en-US" sz="2400" dirty="0"/>
          </a:p>
          <a:p>
            <a:pPr>
              <a:spcBef>
                <a:spcPts val="600"/>
              </a:spcBef>
            </a:pPr>
            <a:r>
              <a:rPr lang="en-US" sz="2400" b="1" dirty="0"/>
              <a:t>JCA-CIT (November 2013)</a:t>
            </a:r>
            <a:r>
              <a:rPr lang="en-US" sz="2400" dirty="0"/>
              <a:t> – is going to discuss a common terminology and methodology for C&amp;I testing and proposals for organizing the pilot projects</a:t>
            </a:r>
          </a:p>
        </p:txBody>
      </p:sp>
      <p:sp>
        <p:nvSpPr>
          <p:cNvPr id="3" name="TextBox 2"/>
          <p:cNvSpPr txBox="1"/>
          <p:nvPr/>
        </p:nvSpPr>
        <p:spPr>
          <a:xfrm>
            <a:off x="1087376" y="620688"/>
            <a:ext cx="7125468" cy="461665"/>
          </a:xfrm>
          <a:prstGeom prst="rect">
            <a:avLst/>
          </a:prstGeom>
          <a:noFill/>
        </p:spPr>
        <p:txBody>
          <a:bodyPr wrap="square" rtlCol="0">
            <a:spAutoFit/>
          </a:bodyPr>
          <a:lstStyle/>
          <a:p>
            <a:pPr algn="ctr"/>
            <a:r>
              <a:rPr lang="en-US" sz="2400" b="1" dirty="0" smtClean="0">
                <a:solidFill>
                  <a:srgbClr val="002060"/>
                </a:solidFill>
              </a:rPr>
              <a:t>Next ITU-T meetings</a:t>
            </a:r>
          </a:p>
        </p:txBody>
      </p:sp>
    </p:spTree>
    <p:extLst>
      <p:ext uri="{BB962C8B-B14F-4D97-AF65-F5344CB8AC3E}">
        <p14:creationId xmlns:p14="http://schemas.microsoft.com/office/powerpoint/2010/main" val="12275110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290711"/>
            <a:ext cx="7125468" cy="461665"/>
          </a:xfrm>
          <a:prstGeom prst="rect">
            <a:avLst/>
          </a:prstGeom>
          <a:noFill/>
        </p:spPr>
        <p:txBody>
          <a:bodyPr wrap="square" rtlCol="0">
            <a:spAutoFit/>
          </a:bodyPr>
          <a:lstStyle/>
          <a:p>
            <a:pPr algn="ctr"/>
            <a:r>
              <a:rPr lang="en-US" sz="2400" b="1" dirty="0">
                <a:solidFill>
                  <a:srgbClr val="002060"/>
                </a:solidFill>
              </a:rPr>
              <a:t>The </a:t>
            </a:r>
            <a:r>
              <a:rPr lang="en-US" sz="2400" b="1" dirty="0" smtClean="0">
                <a:solidFill>
                  <a:srgbClr val="002060"/>
                </a:solidFill>
              </a:rPr>
              <a:t>list </a:t>
            </a:r>
            <a:r>
              <a:rPr lang="en-US" sz="2400" b="1" dirty="0">
                <a:solidFill>
                  <a:srgbClr val="002060"/>
                </a:solidFill>
              </a:rPr>
              <a:t>of </a:t>
            </a:r>
            <a:r>
              <a:rPr lang="en-US" sz="2400" b="1" dirty="0" smtClean="0">
                <a:solidFill>
                  <a:srgbClr val="002060"/>
                </a:solidFill>
              </a:rPr>
              <a:t>key Technologies for C&amp;I</a:t>
            </a:r>
            <a:endParaRPr lang="en-US" sz="2400" b="1" dirty="0">
              <a:solidFill>
                <a:srgbClr val="002060"/>
              </a:solidFill>
            </a:endParaRPr>
          </a:p>
        </p:txBody>
      </p:sp>
      <p:sp>
        <p:nvSpPr>
          <p:cNvPr id="4" name="TextBox 3"/>
          <p:cNvSpPr txBox="1"/>
          <p:nvPr/>
        </p:nvSpPr>
        <p:spPr>
          <a:xfrm>
            <a:off x="229072" y="836712"/>
            <a:ext cx="8735416" cy="5801588"/>
          </a:xfrm>
          <a:prstGeom prst="rect">
            <a:avLst/>
          </a:prstGeom>
          <a:noFill/>
        </p:spPr>
        <p:txBody>
          <a:bodyPr wrap="square" rtlCol="0">
            <a:spAutoFit/>
          </a:bodyPr>
          <a:lstStyle/>
          <a:p>
            <a:pPr marL="5384800" indent="-5384800">
              <a:spcBef>
                <a:spcPts val="600"/>
              </a:spcBef>
            </a:pPr>
            <a:r>
              <a:rPr lang="en-US" b="1" dirty="0" smtClean="0">
                <a:solidFill>
                  <a:srgbClr val="002060"/>
                </a:solidFill>
              </a:rPr>
              <a:t>Network and equipment performance (benchmarking)</a:t>
            </a:r>
            <a:r>
              <a:rPr lang="en-US" dirty="0" smtClean="0">
                <a:solidFill>
                  <a:srgbClr val="002060"/>
                </a:solidFill>
              </a:rPr>
              <a:t> – </a:t>
            </a:r>
            <a:r>
              <a:rPr lang="en-US" dirty="0" err="1" smtClean="0">
                <a:solidFill>
                  <a:srgbClr val="002060"/>
                </a:solidFill>
              </a:rPr>
              <a:t>Req</a:t>
            </a:r>
            <a:r>
              <a:rPr lang="en-US" dirty="0" smtClean="0">
                <a:solidFill>
                  <a:srgbClr val="002060"/>
                </a:solidFill>
              </a:rPr>
              <a:t>: Draft Q.39zz-1;   TS:Q.3930, Q.3931.1-4, Q.3932.1-4, </a:t>
            </a:r>
          </a:p>
          <a:p>
            <a:pPr marL="1524000" indent="-1524000">
              <a:spcBef>
                <a:spcPts val="600"/>
              </a:spcBef>
            </a:pPr>
            <a:r>
              <a:rPr lang="en-US" b="1" dirty="0" err="1" smtClean="0">
                <a:solidFill>
                  <a:srgbClr val="002060"/>
                </a:solidFill>
              </a:rPr>
              <a:t>QoS</a:t>
            </a:r>
            <a:r>
              <a:rPr lang="en-US" b="1" dirty="0" smtClean="0">
                <a:solidFill>
                  <a:srgbClr val="002060"/>
                </a:solidFill>
              </a:rPr>
              <a:t>/QOE/NP</a:t>
            </a:r>
            <a:r>
              <a:rPr lang="en-US" dirty="0" smtClean="0">
                <a:solidFill>
                  <a:srgbClr val="002060"/>
                </a:solidFill>
              </a:rPr>
              <a:t> – </a:t>
            </a:r>
            <a:r>
              <a:rPr lang="en-US" dirty="0" err="1" smtClean="0">
                <a:solidFill>
                  <a:srgbClr val="002060"/>
                </a:solidFill>
              </a:rPr>
              <a:t>Req</a:t>
            </a:r>
            <a:r>
              <a:rPr lang="en-US" dirty="0" smtClean="0">
                <a:solidFill>
                  <a:srgbClr val="002060"/>
                </a:solidFill>
              </a:rPr>
              <a:t>: Q.3925, Y.1541, Y.1542, Y.1543, draft </a:t>
            </a:r>
            <a:r>
              <a:rPr lang="en-US" dirty="0" err="1" smtClean="0">
                <a:solidFill>
                  <a:srgbClr val="002060"/>
                </a:solidFill>
              </a:rPr>
              <a:t>Q.MSPQuality</a:t>
            </a:r>
            <a:r>
              <a:rPr lang="en-US" dirty="0" smtClean="0">
                <a:solidFill>
                  <a:srgbClr val="002060"/>
                </a:solidFill>
              </a:rPr>
              <a:t>, Q.NP-</a:t>
            </a:r>
            <a:r>
              <a:rPr lang="en-US" dirty="0" err="1" smtClean="0">
                <a:solidFill>
                  <a:srgbClr val="002060"/>
                </a:solidFill>
              </a:rPr>
              <a:t>req</a:t>
            </a:r>
            <a:r>
              <a:rPr lang="en-US" dirty="0" smtClean="0">
                <a:solidFill>
                  <a:srgbClr val="002060"/>
                </a:solidFill>
              </a:rPr>
              <a:t>; TS:Q.QMS, Q.3930, Q.3931.1, Q.3931.2</a:t>
            </a:r>
          </a:p>
          <a:p>
            <a:pPr>
              <a:spcBef>
                <a:spcPts val="600"/>
              </a:spcBef>
            </a:pPr>
            <a:r>
              <a:rPr lang="en-US" b="1" dirty="0" smtClean="0">
                <a:solidFill>
                  <a:srgbClr val="002060"/>
                </a:solidFill>
              </a:rPr>
              <a:t>NGN Functionality </a:t>
            </a:r>
            <a:r>
              <a:rPr lang="en-US" dirty="0" smtClean="0">
                <a:solidFill>
                  <a:srgbClr val="002060"/>
                </a:solidFill>
              </a:rPr>
              <a:t>– </a:t>
            </a:r>
            <a:r>
              <a:rPr lang="en-US" dirty="0" err="1" smtClean="0">
                <a:solidFill>
                  <a:srgbClr val="002060"/>
                </a:solidFill>
              </a:rPr>
              <a:t>Req</a:t>
            </a:r>
            <a:r>
              <a:rPr lang="en-US" dirty="0" smtClean="0">
                <a:solidFill>
                  <a:srgbClr val="002060"/>
                </a:solidFill>
              </a:rPr>
              <a:t>: Y.2201, Y.2012; TS: Q.3909; TS: Q.3900; Q.3901</a:t>
            </a:r>
          </a:p>
          <a:p>
            <a:pPr>
              <a:spcBef>
                <a:spcPts val="600"/>
              </a:spcBef>
            </a:pPr>
            <a:r>
              <a:rPr lang="en-US" b="1" dirty="0" smtClean="0">
                <a:solidFill>
                  <a:srgbClr val="002060"/>
                </a:solidFill>
              </a:rPr>
              <a:t>Functions of broadband network as a part of NGN </a:t>
            </a:r>
            <a:r>
              <a:rPr lang="en-US" dirty="0" smtClean="0">
                <a:solidFill>
                  <a:srgbClr val="002060"/>
                </a:solidFill>
              </a:rPr>
              <a:t>– </a:t>
            </a:r>
            <a:r>
              <a:rPr lang="en-US" dirty="0" err="1" smtClean="0">
                <a:solidFill>
                  <a:srgbClr val="002060"/>
                </a:solidFill>
              </a:rPr>
              <a:t>Req</a:t>
            </a:r>
            <a:r>
              <a:rPr lang="en-US" dirty="0" smtClean="0">
                <a:solidFill>
                  <a:srgbClr val="002060"/>
                </a:solidFill>
              </a:rPr>
              <a:t>: Y.2012; TS: Q.3906.1</a:t>
            </a:r>
          </a:p>
          <a:p>
            <a:pPr>
              <a:spcBef>
                <a:spcPts val="600"/>
              </a:spcBef>
            </a:pPr>
            <a:r>
              <a:rPr lang="en-US" b="1" dirty="0" smtClean="0">
                <a:solidFill>
                  <a:srgbClr val="002060"/>
                </a:solidFill>
              </a:rPr>
              <a:t>IMS architecture, signaling protocols, interfaces </a:t>
            </a:r>
            <a:r>
              <a:rPr lang="en-US" dirty="0" smtClean="0">
                <a:solidFill>
                  <a:srgbClr val="002060"/>
                </a:solidFill>
              </a:rPr>
              <a:t>– </a:t>
            </a:r>
            <a:r>
              <a:rPr lang="en-US" dirty="0" err="1" smtClean="0">
                <a:solidFill>
                  <a:srgbClr val="002060"/>
                </a:solidFill>
              </a:rPr>
              <a:t>Req</a:t>
            </a:r>
            <a:r>
              <a:rPr lang="en-US" dirty="0" smtClean="0">
                <a:solidFill>
                  <a:srgbClr val="002060"/>
                </a:solidFill>
              </a:rPr>
              <a:t>: Y.2012; TS: Q.3904</a:t>
            </a:r>
          </a:p>
          <a:p>
            <a:pPr>
              <a:spcBef>
                <a:spcPts val="600"/>
              </a:spcBef>
            </a:pPr>
            <a:r>
              <a:rPr lang="en-US" b="1" dirty="0" smtClean="0">
                <a:solidFill>
                  <a:srgbClr val="002060"/>
                </a:solidFill>
              </a:rPr>
              <a:t>IMS basic call – Protocol conformance testing </a:t>
            </a:r>
            <a:r>
              <a:rPr lang="en-US" dirty="0" smtClean="0">
                <a:solidFill>
                  <a:srgbClr val="002060"/>
                </a:solidFill>
              </a:rPr>
              <a:t>– </a:t>
            </a:r>
            <a:r>
              <a:rPr lang="en-US" dirty="0" err="1" smtClean="0">
                <a:solidFill>
                  <a:srgbClr val="002060"/>
                </a:solidFill>
              </a:rPr>
              <a:t>Req</a:t>
            </a:r>
            <a:r>
              <a:rPr lang="en-US" dirty="0" smtClean="0">
                <a:solidFill>
                  <a:srgbClr val="002060"/>
                </a:solidFill>
              </a:rPr>
              <a:t>: Draft Q.39xx-1; TS: Q.3904</a:t>
            </a:r>
          </a:p>
          <a:p>
            <a:pPr>
              <a:spcBef>
                <a:spcPts val="600"/>
              </a:spcBef>
            </a:pPr>
            <a:r>
              <a:rPr lang="en-US" b="1" dirty="0" smtClean="0">
                <a:solidFill>
                  <a:srgbClr val="002060"/>
                </a:solidFill>
              </a:rPr>
              <a:t>IMS supplementary services. Protocol specifications</a:t>
            </a:r>
            <a:r>
              <a:rPr lang="en-US" dirty="0" smtClean="0">
                <a:solidFill>
                  <a:srgbClr val="002060"/>
                </a:solidFill>
              </a:rPr>
              <a:t> – </a:t>
            </a:r>
            <a:r>
              <a:rPr lang="en-US" dirty="0" err="1" smtClean="0">
                <a:solidFill>
                  <a:srgbClr val="002060"/>
                </a:solidFill>
              </a:rPr>
              <a:t>Req</a:t>
            </a:r>
            <a:r>
              <a:rPr lang="en-US" dirty="0" smtClean="0">
                <a:solidFill>
                  <a:srgbClr val="002060"/>
                </a:solidFill>
              </a:rPr>
              <a:t>: -; TS: Q.3943.1/2/4, Q.3942.1</a:t>
            </a:r>
          </a:p>
          <a:p>
            <a:pPr>
              <a:spcBef>
                <a:spcPts val="600"/>
              </a:spcBef>
            </a:pPr>
            <a:r>
              <a:rPr lang="en-US" b="1" dirty="0" smtClean="0">
                <a:solidFill>
                  <a:srgbClr val="002060"/>
                </a:solidFill>
              </a:rPr>
              <a:t>IMS interconnection</a:t>
            </a:r>
            <a:r>
              <a:rPr lang="en-US" dirty="0" smtClean="0">
                <a:solidFill>
                  <a:srgbClr val="002060"/>
                </a:solidFill>
              </a:rPr>
              <a:t> – Re: Q.3401; TS: -</a:t>
            </a:r>
          </a:p>
          <a:p>
            <a:pPr>
              <a:spcBef>
                <a:spcPts val="600"/>
              </a:spcBef>
            </a:pPr>
            <a:r>
              <a:rPr lang="en-US" b="1" dirty="0" smtClean="0">
                <a:solidFill>
                  <a:srgbClr val="002060"/>
                </a:solidFill>
              </a:rPr>
              <a:t>Interoperability testing</a:t>
            </a:r>
            <a:r>
              <a:rPr lang="en-US" dirty="0" smtClean="0">
                <a:solidFill>
                  <a:srgbClr val="002060"/>
                </a:solidFill>
              </a:rPr>
              <a:t> – </a:t>
            </a:r>
            <a:r>
              <a:rPr lang="en-US" dirty="0" err="1" smtClean="0">
                <a:solidFill>
                  <a:srgbClr val="002060"/>
                </a:solidFill>
              </a:rPr>
              <a:t>Req</a:t>
            </a:r>
            <a:r>
              <a:rPr lang="en-US" dirty="0" smtClean="0">
                <a:solidFill>
                  <a:srgbClr val="002060"/>
                </a:solidFill>
              </a:rPr>
              <a:t>: - ; TS: Q.3940, Q.3941.1-4</a:t>
            </a:r>
          </a:p>
          <a:p>
            <a:pPr>
              <a:spcBef>
                <a:spcPts val="600"/>
              </a:spcBef>
            </a:pPr>
            <a:r>
              <a:rPr lang="en-US" b="1" dirty="0" smtClean="0">
                <a:solidFill>
                  <a:srgbClr val="002060"/>
                </a:solidFill>
              </a:rPr>
              <a:t>NGN monitoring system</a:t>
            </a:r>
            <a:r>
              <a:rPr lang="en-US" dirty="0" smtClean="0">
                <a:solidFill>
                  <a:srgbClr val="002060"/>
                </a:solidFill>
              </a:rPr>
              <a:t> – </a:t>
            </a:r>
            <a:r>
              <a:rPr lang="en-US" dirty="0" err="1" smtClean="0">
                <a:solidFill>
                  <a:srgbClr val="002060"/>
                </a:solidFill>
              </a:rPr>
              <a:t>Req</a:t>
            </a:r>
            <a:r>
              <a:rPr lang="en-US" dirty="0" smtClean="0">
                <a:solidFill>
                  <a:srgbClr val="002060"/>
                </a:solidFill>
              </a:rPr>
              <a:t>: Q.3902, Q.3910, Q.3911, Q.3912; TS: -</a:t>
            </a:r>
          </a:p>
          <a:p>
            <a:pPr>
              <a:spcBef>
                <a:spcPts val="600"/>
              </a:spcBef>
            </a:pPr>
            <a:r>
              <a:rPr lang="en-US" b="1" dirty="0" smtClean="0">
                <a:solidFill>
                  <a:srgbClr val="002060"/>
                </a:solidFill>
              </a:rPr>
              <a:t>Interworking of signaling protocols of NGN</a:t>
            </a:r>
            <a:r>
              <a:rPr lang="en-US" dirty="0" smtClean="0">
                <a:solidFill>
                  <a:srgbClr val="002060"/>
                </a:solidFill>
              </a:rPr>
              <a:t> – </a:t>
            </a:r>
            <a:r>
              <a:rPr lang="en-US" dirty="0" err="1" smtClean="0">
                <a:solidFill>
                  <a:srgbClr val="002060"/>
                </a:solidFill>
              </a:rPr>
              <a:t>Req</a:t>
            </a:r>
            <a:r>
              <a:rPr lang="en-US" dirty="0" smtClean="0">
                <a:solidFill>
                  <a:srgbClr val="002060"/>
                </a:solidFill>
              </a:rPr>
              <a:t>: Q.1912.5, Q.3401, Q.3402; TS: Q.1912.5 B-F</a:t>
            </a:r>
          </a:p>
          <a:p>
            <a:pPr>
              <a:spcBef>
                <a:spcPts val="600"/>
              </a:spcBef>
            </a:pPr>
            <a:r>
              <a:rPr lang="en-US" b="1" dirty="0" smtClean="0">
                <a:solidFill>
                  <a:srgbClr val="002060"/>
                </a:solidFill>
              </a:rPr>
              <a:t>RFID</a:t>
            </a:r>
            <a:r>
              <a:rPr lang="en-US" dirty="0" smtClean="0">
                <a:solidFill>
                  <a:srgbClr val="002060"/>
                </a:solidFill>
              </a:rPr>
              <a:t> – </a:t>
            </a:r>
            <a:r>
              <a:rPr lang="en-US" dirty="0" err="1" smtClean="0">
                <a:solidFill>
                  <a:srgbClr val="002060"/>
                </a:solidFill>
              </a:rPr>
              <a:t>Req</a:t>
            </a:r>
            <a:r>
              <a:rPr lang="en-US" dirty="0" smtClean="0">
                <a:solidFill>
                  <a:srgbClr val="002060"/>
                </a:solidFill>
              </a:rPr>
              <a:t>: - ; TS: Q.3950</a:t>
            </a:r>
          </a:p>
          <a:p>
            <a:pPr>
              <a:spcBef>
                <a:spcPts val="600"/>
              </a:spcBef>
            </a:pPr>
            <a:r>
              <a:rPr lang="en-US" b="1" dirty="0" smtClean="0">
                <a:solidFill>
                  <a:srgbClr val="002060"/>
                </a:solidFill>
              </a:rPr>
              <a:t>Internet speed access</a:t>
            </a:r>
            <a:r>
              <a:rPr lang="en-US" dirty="0" smtClean="0">
                <a:solidFill>
                  <a:srgbClr val="002060"/>
                </a:solidFill>
              </a:rPr>
              <a:t> – </a:t>
            </a:r>
            <a:r>
              <a:rPr lang="en-US" dirty="0" err="1" smtClean="0">
                <a:solidFill>
                  <a:srgbClr val="002060"/>
                </a:solidFill>
              </a:rPr>
              <a:t>Req</a:t>
            </a:r>
            <a:r>
              <a:rPr lang="en-US" dirty="0" smtClean="0">
                <a:solidFill>
                  <a:srgbClr val="002060"/>
                </a:solidFill>
              </a:rPr>
              <a:t>: - ; TS: </a:t>
            </a:r>
            <a:r>
              <a:rPr lang="en-US" dirty="0" err="1" smtClean="0">
                <a:solidFill>
                  <a:srgbClr val="002060"/>
                </a:solidFill>
              </a:rPr>
              <a:t>Q.InSpMs</a:t>
            </a:r>
            <a:endParaRPr lang="en-US" dirty="0" smtClean="0">
              <a:solidFill>
                <a:srgbClr val="002060"/>
              </a:solidFill>
            </a:endParaRPr>
          </a:p>
          <a:p>
            <a:pPr>
              <a:spcBef>
                <a:spcPts val="600"/>
              </a:spcBef>
            </a:pPr>
            <a:r>
              <a:rPr lang="en-US" b="1" dirty="0" smtClean="0">
                <a:solidFill>
                  <a:srgbClr val="002060"/>
                </a:solidFill>
              </a:rPr>
              <a:t>Internet Access as perceived by user</a:t>
            </a:r>
            <a:r>
              <a:rPr lang="en-US" dirty="0" smtClean="0">
                <a:solidFill>
                  <a:srgbClr val="002060"/>
                </a:solidFill>
              </a:rPr>
              <a:t> – </a:t>
            </a:r>
            <a:r>
              <a:rPr lang="en-US" dirty="0" err="1" smtClean="0">
                <a:solidFill>
                  <a:srgbClr val="002060"/>
                </a:solidFill>
              </a:rPr>
              <a:t>Req</a:t>
            </a:r>
            <a:r>
              <a:rPr lang="en-US" dirty="0" smtClean="0">
                <a:solidFill>
                  <a:srgbClr val="002060"/>
                </a:solidFill>
              </a:rPr>
              <a:t>: G.1000; TS: -</a:t>
            </a:r>
            <a:endParaRPr lang="en-US" dirty="0">
              <a:solidFill>
                <a:srgbClr val="002060"/>
              </a:solidFill>
            </a:endParaRPr>
          </a:p>
        </p:txBody>
      </p:sp>
    </p:spTree>
    <p:extLst>
      <p:ext uri="{BB962C8B-B14F-4D97-AF65-F5344CB8AC3E}">
        <p14:creationId xmlns:p14="http://schemas.microsoft.com/office/powerpoint/2010/main" val="39272348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548680"/>
            <a:ext cx="7125468" cy="830997"/>
          </a:xfrm>
          <a:prstGeom prst="rect">
            <a:avLst/>
          </a:prstGeom>
          <a:noFill/>
        </p:spPr>
        <p:txBody>
          <a:bodyPr wrap="square" rtlCol="0">
            <a:spAutoFit/>
          </a:bodyPr>
          <a:lstStyle/>
          <a:p>
            <a:pPr algn="ctr"/>
            <a:r>
              <a:rPr lang="en-US" sz="2400" b="1" dirty="0">
                <a:solidFill>
                  <a:srgbClr val="002060"/>
                </a:solidFill>
              </a:rPr>
              <a:t>The </a:t>
            </a:r>
            <a:r>
              <a:rPr lang="en-US" sz="2400" b="1" dirty="0" smtClean="0">
                <a:solidFill>
                  <a:srgbClr val="002060"/>
                </a:solidFill>
              </a:rPr>
              <a:t>pilot projects of conformance testing against ITU-T Recommendations</a:t>
            </a:r>
            <a:endParaRPr lang="en-US" sz="2400" b="1" dirty="0">
              <a:solidFill>
                <a:srgbClr val="00206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382984371"/>
              </p:ext>
            </p:extLst>
          </p:nvPr>
        </p:nvGraphicFramePr>
        <p:xfrm>
          <a:off x="251520" y="1844824"/>
          <a:ext cx="8640960" cy="3721536"/>
        </p:xfrm>
        <a:graphic>
          <a:graphicData uri="http://schemas.openxmlformats.org/drawingml/2006/table">
            <a:tbl>
              <a:tblPr firstRow="1" firstCol="1" bandRow="1">
                <a:tableStyleId>{5C22544A-7EE6-4342-B048-85BDC9FD1C3A}</a:tableStyleId>
              </a:tblPr>
              <a:tblGrid>
                <a:gridCol w="1847315"/>
                <a:gridCol w="898722"/>
                <a:gridCol w="1601855"/>
                <a:gridCol w="1449297"/>
                <a:gridCol w="1403611"/>
                <a:gridCol w="1440160"/>
              </a:tblGrid>
              <a:tr h="1224136">
                <a:tc>
                  <a:txBody>
                    <a:bodyPr/>
                    <a:lstStyle/>
                    <a:p>
                      <a:pPr algn="ctr" hangingPunct="0">
                        <a:spcBef>
                          <a:spcPts val="600"/>
                        </a:spcBef>
                        <a:spcAft>
                          <a:spcPts val="0"/>
                        </a:spcAft>
                        <a:tabLst>
                          <a:tab pos="504190" algn="l"/>
                          <a:tab pos="756285" algn="l"/>
                          <a:tab pos="1008380" algn="l"/>
                          <a:tab pos="1260475" algn="l"/>
                        </a:tabLst>
                      </a:pPr>
                      <a:r>
                        <a:rPr lang="en-GB" sz="1600" b="1" dirty="0">
                          <a:effectLst/>
                        </a:rPr>
                        <a:t>Title of planned/on going Pilot Project under C&amp;I Programme</a:t>
                      </a:r>
                      <a:endParaRPr lang="en-US" sz="1600" b="1" dirty="0">
                        <a:effectLst/>
                        <a:latin typeface="Times New Roman"/>
                        <a:ea typeface="Times New Roman"/>
                      </a:endParaRPr>
                    </a:p>
                  </a:txBody>
                  <a:tcPr marL="62503" marR="62503" marT="0" marB="0" anchor="ctr"/>
                </a:tc>
                <a:tc>
                  <a:txBody>
                    <a:bodyPr/>
                    <a:lstStyle/>
                    <a:p>
                      <a:pPr marL="0" marR="0" indent="0" algn="ctr" defTabSz="914400" rtl="0" eaLnBrk="1" fontAlgn="auto" latinLnBrk="0" hangingPunct="0">
                        <a:lnSpc>
                          <a:spcPct val="100000"/>
                        </a:lnSpc>
                        <a:spcBef>
                          <a:spcPts val="600"/>
                        </a:spcBef>
                        <a:spcAft>
                          <a:spcPts val="0"/>
                        </a:spcAft>
                        <a:buClrTx/>
                        <a:buSzTx/>
                        <a:buFontTx/>
                        <a:buNone/>
                        <a:tabLst>
                          <a:tab pos="504190" algn="l"/>
                          <a:tab pos="756285" algn="l"/>
                          <a:tab pos="1008380" algn="l"/>
                          <a:tab pos="1260475" algn="l"/>
                        </a:tabLst>
                        <a:defRPr/>
                      </a:pPr>
                      <a:r>
                        <a:rPr lang="en-GB" sz="1600" b="1" dirty="0" smtClean="0">
                          <a:effectLst/>
                        </a:rPr>
                        <a:t>ITU-T</a:t>
                      </a:r>
                      <a:r>
                        <a:rPr lang="en-US" sz="1600" b="1" baseline="0" dirty="0" smtClean="0">
                          <a:effectLst/>
                          <a:latin typeface="Times New Roman"/>
                        </a:rPr>
                        <a:t> </a:t>
                      </a:r>
                      <a:r>
                        <a:rPr lang="en-GB" sz="1600" b="1" dirty="0" smtClean="0">
                          <a:effectLst/>
                        </a:rPr>
                        <a:t>Recs.</a:t>
                      </a:r>
                      <a:endParaRPr lang="en-US" sz="1600" b="1" dirty="0">
                        <a:effectLst/>
                        <a:latin typeface="Times New Roman"/>
                        <a:ea typeface="Times New Roman"/>
                      </a:endParaRPr>
                    </a:p>
                  </a:txBody>
                  <a:tcPr marL="62503" marR="62503" marT="0" marB="0" anchor="ctr"/>
                </a:tc>
                <a:tc>
                  <a:txBody>
                    <a:bodyPr/>
                    <a:lstStyle/>
                    <a:p>
                      <a:pPr algn="ctr" hangingPunct="0">
                        <a:spcBef>
                          <a:spcPts val="600"/>
                        </a:spcBef>
                        <a:spcAft>
                          <a:spcPts val="0"/>
                        </a:spcAft>
                        <a:tabLst>
                          <a:tab pos="504190" algn="l"/>
                          <a:tab pos="756285" algn="l"/>
                          <a:tab pos="1008380" algn="l"/>
                          <a:tab pos="1260475" algn="l"/>
                        </a:tabLst>
                      </a:pPr>
                      <a:r>
                        <a:rPr lang="en-GB" sz="1600" b="1" dirty="0">
                          <a:effectLst/>
                        </a:rPr>
                        <a:t>SGs focal point</a:t>
                      </a:r>
                      <a:endParaRPr lang="en-US" sz="1600" b="1" dirty="0">
                        <a:effectLst/>
                        <a:latin typeface="Times New Roman"/>
                        <a:ea typeface="Times New Roman"/>
                      </a:endParaRPr>
                    </a:p>
                  </a:txBody>
                  <a:tcPr marL="62503" marR="62503" marT="0" marB="0" anchor="ctr"/>
                </a:tc>
                <a:tc>
                  <a:txBody>
                    <a:bodyPr/>
                    <a:lstStyle/>
                    <a:p>
                      <a:pPr algn="ctr" hangingPunct="0">
                        <a:spcBef>
                          <a:spcPts val="600"/>
                        </a:spcBef>
                        <a:spcAft>
                          <a:spcPts val="0"/>
                        </a:spcAft>
                        <a:tabLst>
                          <a:tab pos="504190" algn="l"/>
                          <a:tab pos="756285" algn="l"/>
                          <a:tab pos="1008380" algn="l"/>
                          <a:tab pos="1260475" algn="l"/>
                        </a:tabLst>
                      </a:pPr>
                      <a:r>
                        <a:rPr lang="en-GB" sz="1600" b="1" dirty="0">
                          <a:effectLst/>
                        </a:rPr>
                        <a:t>Interested companies</a:t>
                      </a:r>
                      <a:endParaRPr lang="en-US" sz="1600" b="1" dirty="0">
                        <a:effectLst/>
                        <a:latin typeface="Times New Roman"/>
                        <a:ea typeface="Times New Roman"/>
                      </a:endParaRPr>
                    </a:p>
                  </a:txBody>
                  <a:tcPr marL="62503" marR="62503" marT="0" marB="0" anchor="ctr"/>
                </a:tc>
                <a:tc>
                  <a:txBody>
                    <a:bodyPr/>
                    <a:lstStyle/>
                    <a:p>
                      <a:pPr algn="ctr" hangingPunct="0">
                        <a:spcBef>
                          <a:spcPts val="600"/>
                        </a:spcBef>
                        <a:spcAft>
                          <a:spcPts val="0"/>
                        </a:spcAft>
                        <a:tabLst>
                          <a:tab pos="504190" algn="l"/>
                          <a:tab pos="756285" algn="l"/>
                          <a:tab pos="1008380" algn="l"/>
                          <a:tab pos="1260475" algn="l"/>
                        </a:tabLst>
                      </a:pPr>
                      <a:r>
                        <a:rPr lang="en-GB" sz="1600" b="1" dirty="0">
                          <a:effectLst/>
                        </a:rPr>
                        <a:t>Motivations</a:t>
                      </a:r>
                      <a:endParaRPr lang="en-US" sz="1600" b="1" dirty="0">
                        <a:effectLst/>
                        <a:latin typeface="Times New Roman"/>
                        <a:ea typeface="Times New Roman"/>
                      </a:endParaRPr>
                    </a:p>
                  </a:txBody>
                  <a:tcPr marL="62503" marR="62503" marT="0" marB="0" anchor="ctr"/>
                </a:tc>
                <a:tc>
                  <a:txBody>
                    <a:bodyPr/>
                    <a:lstStyle/>
                    <a:p>
                      <a:pPr algn="ctr" hangingPunct="0">
                        <a:spcBef>
                          <a:spcPts val="600"/>
                        </a:spcBef>
                        <a:spcAft>
                          <a:spcPts val="0"/>
                        </a:spcAft>
                        <a:tabLst>
                          <a:tab pos="504190" algn="l"/>
                          <a:tab pos="756285" algn="l"/>
                          <a:tab pos="1008380" algn="l"/>
                          <a:tab pos="1260475" algn="l"/>
                        </a:tabLst>
                      </a:pPr>
                      <a:r>
                        <a:rPr lang="en-GB" sz="1600" b="1" dirty="0">
                          <a:effectLst/>
                        </a:rPr>
                        <a:t>Short-term strategy</a:t>
                      </a:r>
                      <a:endParaRPr lang="en-US" sz="1600" b="1" dirty="0">
                        <a:effectLst/>
                        <a:latin typeface="Times New Roman"/>
                        <a:ea typeface="Times New Roman"/>
                      </a:endParaRPr>
                    </a:p>
                  </a:txBody>
                  <a:tcPr marL="62503" marR="62503" marT="0" marB="0" anchor="ctr"/>
                </a:tc>
              </a:tr>
              <a:tr h="2497400">
                <a:tc>
                  <a:txBody>
                    <a:bodyPr/>
                    <a:lstStyle/>
                    <a:p>
                      <a:pPr algn="l" hangingPunct="0">
                        <a:spcBef>
                          <a:spcPts val="600"/>
                        </a:spcBef>
                        <a:spcAft>
                          <a:spcPts val="0"/>
                        </a:spcAft>
                        <a:tabLst>
                          <a:tab pos="504190" algn="l"/>
                          <a:tab pos="756285" algn="l"/>
                          <a:tab pos="1008380" algn="l"/>
                          <a:tab pos="1260475" algn="l"/>
                        </a:tabLst>
                      </a:pPr>
                      <a:r>
                        <a:rPr lang="en-GB" sz="1800" b="0" dirty="0" smtClean="0">
                          <a:effectLst/>
                        </a:rPr>
                        <a:t>The </a:t>
                      </a:r>
                      <a:r>
                        <a:rPr lang="en-GB" sz="1800" b="0" dirty="0">
                          <a:effectLst/>
                        </a:rPr>
                        <a:t>title of planned or on-going Pilot Project which SG is going to start and maintain</a:t>
                      </a:r>
                      <a:endParaRPr lang="en-US" sz="1800" b="0" dirty="0">
                        <a:effectLst/>
                        <a:latin typeface="Times New Roman"/>
                        <a:ea typeface="Times New Roman"/>
                      </a:endParaRPr>
                    </a:p>
                  </a:txBody>
                  <a:tcPr marL="62503" marR="62503" marT="0" marB="0"/>
                </a:tc>
                <a:tc>
                  <a:txBody>
                    <a:bodyPr/>
                    <a:lstStyle/>
                    <a:p>
                      <a:pPr algn="just" hangingPunct="0">
                        <a:spcBef>
                          <a:spcPts val="600"/>
                        </a:spcBef>
                        <a:spcAft>
                          <a:spcPts val="0"/>
                        </a:spcAft>
                        <a:tabLst>
                          <a:tab pos="504190" algn="l"/>
                          <a:tab pos="756285" algn="l"/>
                          <a:tab pos="1008380" algn="l"/>
                          <a:tab pos="1260475" algn="l"/>
                        </a:tabLst>
                      </a:pPr>
                      <a:r>
                        <a:rPr lang="en-GB" sz="1800" b="0" dirty="0">
                          <a:effectLst/>
                        </a:rPr>
                        <a:t> </a:t>
                      </a:r>
                      <a:endParaRPr lang="en-US" sz="1800" b="0" dirty="0">
                        <a:effectLst/>
                        <a:latin typeface="Times New Roman"/>
                        <a:ea typeface="Times New Roman"/>
                      </a:endParaRPr>
                    </a:p>
                  </a:txBody>
                  <a:tcPr marL="62503" marR="62503" marT="0" marB="0"/>
                </a:tc>
                <a:tc>
                  <a:txBody>
                    <a:bodyPr/>
                    <a:lstStyle/>
                    <a:p>
                      <a:pPr algn="l" hangingPunct="0">
                        <a:spcBef>
                          <a:spcPts val="600"/>
                        </a:spcBef>
                        <a:spcAft>
                          <a:spcPts val="0"/>
                        </a:spcAft>
                        <a:tabLst>
                          <a:tab pos="504190" algn="l"/>
                          <a:tab pos="756285" algn="l"/>
                          <a:tab pos="1008380" algn="l"/>
                          <a:tab pos="1260475" algn="l"/>
                        </a:tabLst>
                      </a:pPr>
                      <a:r>
                        <a:rPr lang="en-GB" sz="1800" b="0" dirty="0" smtClean="0">
                          <a:effectLst/>
                        </a:rPr>
                        <a:t>The </a:t>
                      </a:r>
                      <a:r>
                        <a:rPr lang="en-GB" sz="1800" b="0" dirty="0">
                          <a:effectLst/>
                        </a:rPr>
                        <a:t>contact of responsible </a:t>
                      </a:r>
                      <a:r>
                        <a:rPr lang="en-GB" sz="1800" b="0" dirty="0" smtClean="0">
                          <a:effectLst/>
                        </a:rPr>
                        <a:t>person/expert </a:t>
                      </a:r>
                      <a:r>
                        <a:rPr lang="en-GB" sz="1800" b="0" dirty="0">
                          <a:effectLst/>
                        </a:rPr>
                        <a:t>(rapporteur, editor, </a:t>
                      </a:r>
                      <a:r>
                        <a:rPr lang="en-GB" sz="1800" b="0" dirty="0" err="1">
                          <a:effectLst/>
                        </a:rPr>
                        <a:t>etc</a:t>
                      </a:r>
                      <a:r>
                        <a:rPr lang="en-GB" sz="1800" b="0" dirty="0">
                          <a:effectLst/>
                        </a:rPr>
                        <a:t>)</a:t>
                      </a:r>
                      <a:endParaRPr lang="en-US" sz="1800" b="0" dirty="0">
                        <a:effectLst/>
                        <a:latin typeface="Times New Roman"/>
                        <a:ea typeface="Times New Roman"/>
                      </a:endParaRPr>
                    </a:p>
                  </a:txBody>
                  <a:tcPr marL="62503" marR="62503" marT="0" marB="0"/>
                </a:tc>
                <a:tc>
                  <a:txBody>
                    <a:bodyPr/>
                    <a:lstStyle/>
                    <a:p>
                      <a:pPr algn="l" hangingPunct="0">
                        <a:spcBef>
                          <a:spcPts val="600"/>
                        </a:spcBef>
                        <a:spcAft>
                          <a:spcPts val="0"/>
                        </a:spcAft>
                        <a:tabLst>
                          <a:tab pos="504190" algn="l"/>
                          <a:tab pos="756285" algn="l"/>
                          <a:tab pos="1008380" algn="l"/>
                          <a:tab pos="1260475" algn="l"/>
                        </a:tabLst>
                      </a:pPr>
                      <a:r>
                        <a:rPr lang="en-GB" sz="1800" b="0" dirty="0" smtClean="0">
                          <a:effectLst/>
                        </a:rPr>
                        <a:t>The </a:t>
                      </a:r>
                      <a:r>
                        <a:rPr lang="en-GB" sz="1800" b="0" dirty="0">
                          <a:effectLst/>
                        </a:rPr>
                        <a:t>companies are going or have already involved to the project</a:t>
                      </a:r>
                      <a:endParaRPr lang="en-US" sz="1800" b="0" dirty="0">
                        <a:effectLst/>
                        <a:latin typeface="Times New Roman"/>
                        <a:ea typeface="Times New Roman"/>
                      </a:endParaRPr>
                    </a:p>
                  </a:txBody>
                  <a:tcPr marL="62503" marR="62503" marT="0" marB="0"/>
                </a:tc>
                <a:tc>
                  <a:txBody>
                    <a:bodyPr/>
                    <a:lstStyle/>
                    <a:p>
                      <a:pPr algn="l" hangingPunct="0">
                        <a:spcBef>
                          <a:spcPts val="600"/>
                        </a:spcBef>
                        <a:spcAft>
                          <a:spcPts val="0"/>
                        </a:spcAft>
                        <a:tabLst>
                          <a:tab pos="504190" algn="l"/>
                          <a:tab pos="756285" algn="l"/>
                          <a:tab pos="1008380" algn="l"/>
                          <a:tab pos="1260475" algn="l"/>
                        </a:tabLst>
                      </a:pPr>
                      <a:r>
                        <a:rPr lang="en-GB" sz="1800" b="0" dirty="0" smtClean="0">
                          <a:effectLst/>
                        </a:rPr>
                        <a:t>The </a:t>
                      </a:r>
                      <a:r>
                        <a:rPr lang="en-GB" sz="1800" b="0" dirty="0">
                          <a:effectLst/>
                        </a:rPr>
                        <a:t>reason and specify expecting results under ITU C&amp;I Programme</a:t>
                      </a:r>
                      <a:endParaRPr lang="en-US" sz="1800" b="0" dirty="0">
                        <a:effectLst/>
                        <a:latin typeface="Times New Roman"/>
                        <a:ea typeface="Times New Roman"/>
                      </a:endParaRPr>
                    </a:p>
                  </a:txBody>
                  <a:tcPr marL="62503" marR="62503" marT="0" marB="0"/>
                </a:tc>
                <a:tc>
                  <a:txBody>
                    <a:bodyPr/>
                    <a:lstStyle/>
                    <a:p>
                      <a:pPr algn="l" hangingPunct="0">
                        <a:spcBef>
                          <a:spcPts val="600"/>
                        </a:spcBef>
                        <a:spcAft>
                          <a:spcPts val="0"/>
                        </a:spcAft>
                        <a:tabLst>
                          <a:tab pos="504190" algn="l"/>
                          <a:tab pos="756285" algn="l"/>
                          <a:tab pos="1008380" algn="l"/>
                          <a:tab pos="1260475" algn="l"/>
                        </a:tabLst>
                      </a:pPr>
                      <a:r>
                        <a:rPr lang="en-GB" sz="1800" b="0" dirty="0" smtClean="0">
                          <a:effectLst/>
                        </a:rPr>
                        <a:t>The </a:t>
                      </a:r>
                      <a:r>
                        <a:rPr lang="en-GB" sz="1800" b="0" dirty="0">
                          <a:effectLst/>
                        </a:rPr>
                        <a:t>short-term strategy (one year) for achieving the goals of the Pilot Project</a:t>
                      </a:r>
                      <a:endParaRPr lang="en-US" sz="1800" b="0" dirty="0">
                        <a:effectLst/>
                        <a:latin typeface="Times New Roman"/>
                        <a:ea typeface="Times New Roman"/>
                      </a:endParaRPr>
                    </a:p>
                  </a:txBody>
                  <a:tcPr marL="62503" marR="62503" marT="0" marB="0"/>
                </a:tc>
              </a:tr>
            </a:tbl>
          </a:graphicData>
        </a:graphic>
      </p:graphicFrame>
    </p:spTree>
    <p:extLst>
      <p:ext uri="{BB962C8B-B14F-4D97-AF65-F5344CB8AC3E}">
        <p14:creationId xmlns:p14="http://schemas.microsoft.com/office/powerpoint/2010/main" val="26891006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3808" y="317846"/>
            <a:ext cx="3672408" cy="461665"/>
          </a:xfrm>
          <a:prstGeom prst="rect">
            <a:avLst/>
          </a:prstGeom>
          <a:noFill/>
        </p:spPr>
        <p:txBody>
          <a:bodyPr wrap="square" rtlCol="0">
            <a:spAutoFit/>
          </a:bodyPr>
          <a:lstStyle/>
          <a:p>
            <a:pPr algn="ctr"/>
            <a:r>
              <a:rPr lang="en-US" sz="2400" b="1" dirty="0" smtClean="0">
                <a:solidFill>
                  <a:srgbClr val="002060"/>
                </a:solidFill>
              </a:rPr>
              <a:t>Latest outputs of JCA-CIT</a:t>
            </a:r>
            <a:endParaRPr lang="en-US" sz="2400" b="1" dirty="0">
              <a:solidFill>
                <a:srgbClr val="002060"/>
              </a:solidFill>
            </a:endParaRPr>
          </a:p>
        </p:txBody>
      </p:sp>
      <p:sp>
        <p:nvSpPr>
          <p:cNvPr id="3" name="Rectangle 2"/>
          <p:cNvSpPr/>
          <p:nvPr/>
        </p:nvSpPr>
        <p:spPr>
          <a:xfrm>
            <a:off x="179512" y="1196752"/>
            <a:ext cx="8784976" cy="4862870"/>
          </a:xfrm>
          <a:prstGeom prst="rect">
            <a:avLst/>
          </a:prstGeom>
        </p:spPr>
        <p:txBody>
          <a:bodyPr wrap="square">
            <a:spAutoFit/>
          </a:bodyPr>
          <a:lstStyle/>
          <a:p>
            <a:pPr lvl="0" hangingPunct="0"/>
            <a:r>
              <a:rPr lang="en-GB" sz="2400" b="1" dirty="0" smtClean="0">
                <a:solidFill>
                  <a:srgbClr val="002060"/>
                </a:solidFill>
              </a:rPr>
              <a:t>JCA-CIT decided </a:t>
            </a:r>
            <a:r>
              <a:rPr lang="en-GB" sz="2400" b="1" dirty="0">
                <a:solidFill>
                  <a:srgbClr val="002060"/>
                </a:solidFill>
              </a:rPr>
              <a:t>to extend the </a:t>
            </a:r>
            <a:r>
              <a:rPr lang="en-GB" sz="2400" b="1" dirty="0" smtClean="0">
                <a:solidFill>
                  <a:srgbClr val="002060"/>
                </a:solidFill>
              </a:rPr>
              <a:t>list of testing against ITU-T Recs. to</a:t>
            </a:r>
            <a:r>
              <a:rPr lang="en-GB" sz="2400" b="1" dirty="0">
                <a:solidFill>
                  <a:srgbClr val="002060"/>
                </a:solidFill>
              </a:rPr>
              <a:t>:</a:t>
            </a:r>
            <a:endParaRPr lang="en-GB" sz="2400" b="1" dirty="0" smtClean="0">
              <a:solidFill>
                <a:srgbClr val="002060"/>
              </a:solidFill>
            </a:endParaRPr>
          </a:p>
          <a:p>
            <a:pPr marL="444500" lvl="0" indent="-266700" hangingPunct="0">
              <a:spcBef>
                <a:spcPts val="1200"/>
              </a:spcBef>
              <a:buFont typeface="Arial" pitchFamily="34" charset="0"/>
              <a:buChar char="•"/>
            </a:pPr>
            <a:r>
              <a:rPr lang="en-GB" sz="2400" b="1" dirty="0" smtClean="0">
                <a:solidFill>
                  <a:srgbClr val="002060"/>
                </a:solidFill>
              </a:rPr>
              <a:t>ICT's </a:t>
            </a:r>
            <a:r>
              <a:rPr lang="en-GB" sz="2400" b="1" dirty="0">
                <a:solidFill>
                  <a:srgbClr val="002060"/>
                </a:solidFill>
              </a:rPr>
              <a:t>equipment (signalling protocols, interfaces, codecs, etc</a:t>
            </a:r>
            <a:r>
              <a:rPr lang="en-GB" sz="2400" b="1" dirty="0" smtClean="0">
                <a:solidFill>
                  <a:srgbClr val="002060"/>
                </a:solidFill>
              </a:rPr>
              <a:t>.)</a:t>
            </a:r>
          </a:p>
          <a:p>
            <a:pPr marL="444500" lvl="0" hangingPunct="0"/>
            <a:r>
              <a:rPr lang="en-GB" i="1" dirty="0" smtClean="0">
                <a:solidFill>
                  <a:srgbClr val="002060"/>
                </a:solidFill>
              </a:rPr>
              <a:t>Benefit: </a:t>
            </a:r>
            <a:r>
              <a:rPr lang="en-GB" i="1" dirty="0"/>
              <a:t>the possibility to reduce the test attempts (tested once - accepted everywhere)</a:t>
            </a:r>
            <a:endParaRPr lang="en-US" i="1" dirty="0">
              <a:solidFill>
                <a:srgbClr val="002060"/>
              </a:solidFill>
            </a:endParaRPr>
          </a:p>
          <a:p>
            <a:pPr marL="444500" lvl="0" indent="-266700" hangingPunct="0">
              <a:spcBef>
                <a:spcPts val="1200"/>
              </a:spcBef>
              <a:buFont typeface="Arial" pitchFamily="34" charset="0"/>
              <a:buChar char="•"/>
            </a:pPr>
            <a:r>
              <a:rPr lang="en-GB" sz="2400" b="1" dirty="0" smtClean="0">
                <a:solidFill>
                  <a:srgbClr val="002060"/>
                </a:solidFill>
              </a:rPr>
              <a:t>Telecommunication Services</a:t>
            </a:r>
          </a:p>
          <a:p>
            <a:pPr marL="444500" lvl="0" hangingPunct="0"/>
            <a:r>
              <a:rPr lang="en-US" i="1" dirty="0" smtClean="0"/>
              <a:t>Benefit</a:t>
            </a:r>
            <a:r>
              <a:rPr lang="en-US" i="1" dirty="0"/>
              <a:t>: increasing type of interconnection among operators network (interconnection on the service level), to facilitate the distribution of nomadic services provided on the fixed and mobile networks</a:t>
            </a:r>
          </a:p>
          <a:p>
            <a:pPr marL="444500" lvl="0" indent="-266700" hangingPunct="0">
              <a:spcBef>
                <a:spcPts val="1200"/>
              </a:spcBef>
              <a:buFont typeface="Arial" pitchFamily="34" charset="0"/>
              <a:buChar char="•"/>
            </a:pPr>
            <a:r>
              <a:rPr lang="en-GB" sz="2400" b="1" dirty="0" smtClean="0">
                <a:solidFill>
                  <a:srgbClr val="002060"/>
                </a:solidFill>
              </a:rPr>
              <a:t>The performance of system/network/equipment (</a:t>
            </a:r>
            <a:r>
              <a:rPr lang="en-GB" sz="2400" b="1" dirty="0">
                <a:solidFill>
                  <a:srgbClr val="002060"/>
                </a:solidFill>
              </a:rPr>
              <a:t>benchmarking</a:t>
            </a:r>
            <a:r>
              <a:rPr lang="en-GB" sz="2400" b="1" dirty="0" smtClean="0">
                <a:solidFill>
                  <a:srgbClr val="002060"/>
                </a:solidFill>
              </a:rPr>
              <a:t>)</a:t>
            </a:r>
          </a:p>
          <a:p>
            <a:pPr marL="444500" lvl="0" hangingPunct="0"/>
            <a:r>
              <a:rPr lang="en-US" i="1" dirty="0"/>
              <a:t>Benefit: to reduce the operator's risk of the purchasing equipment with unexpected performance</a:t>
            </a:r>
          </a:p>
          <a:p>
            <a:pPr marL="444500" lvl="0" indent="-266700" hangingPunct="0">
              <a:spcBef>
                <a:spcPts val="1200"/>
              </a:spcBef>
              <a:buFont typeface="Arial" pitchFamily="34" charset="0"/>
              <a:buChar char="•"/>
            </a:pPr>
            <a:r>
              <a:rPr lang="en-GB" sz="2400" b="1" dirty="0" err="1" smtClean="0">
                <a:solidFill>
                  <a:srgbClr val="002060"/>
                </a:solidFill>
              </a:rPr>
              <a:t>QoS</a:t>
            </a:r>
            <a:r>
              <a:rPr lang="en-GB" sz="2400" b="1" dirty="0" smtClean="0">
                <a:solidFill>
                  <a:srgbClr val="002060"/>
                </a:solidFill>
              </a:rPr>
              <a:t>/</a:t>
            </a:r>
            <a:r>
              <a:rPr lang="en-GB" sz="2400" b="1" dirty="0" err="1" smtClean="0">
                <a:solidFill>
                  <a:srgbClr val="002060"/>
                </a:solidFill>
              </a:rPr>
              <a:t>QoE</a:t>
            </a:r>
            <a:r>
              <a:rPr lang="en-GB" sz="2400" b="1" dirty="0" smtClean="0">
                <a:solidFill>
                  <a:srgbClr val="002060"/>
                </a:solidFill>
              </a:rPr>
              <a:t>/NP</a:t>
            </a:r>
          </a:p>
          <a:p>
            <a:pPr marL="444500" lvl="0" hangingPunct="0"/>
            <a:r>
              <a:rPr lang="en-US" i="1" dirty="0" smtClean="0"/>
              <a:t>Benefit: to </a:t>
            </a:r>
            <a:r>
              <a:rPr lang="en-US" i="1" dirty="0"/>
              <a:t>increase the level of customer loyalty for services provided by operators</a:t>
            </a:r>
          </a:p>
        </p:txBody>
      </p:sp>
      <p:sp>
        <p:nvSpPr>
          <p:cNvPr id="4" name="TextBox 3"/>
          <p:cNvSpPr txBox="1"/>
          <p:nvPr/>
        </p:nvSpPr>
        <p:spPr>
          <a:xfrm>
            <a:off x="611560" y="6093296"/>
            <a:ext cx="2893356" cy="338554"/>
          </a:xfrm>
          <a:prstGeom prst="rect">
            <a:avLst/>
          </a:prstGeom>
          <a:noFill/>
        </p:spPr>
        <p:txBody>
          <a:bodyPr wrap="none" rtlCol="0">
            <a:spAutoFit/>
          </a:bodyPr>
          <a:lstStyle/>
          <a:p>
            <a:r>
              <a:rPr lang="en-US" sz="1600" i="1" dirty="0" smtClean="0">
                <a:hlinkClick r:id="rId2"/>
              </a:rPr>
              <a:t>Report of JCA-CIT (25 April 2013)</a:t>
            </a:r>
            <a:endParaRPr lang="en-US" sz="1600" i="1" dirty="0"/>
          </a:p>
        </p:txBody>
      </p:sp>
    </p:spTree>
    <p:extLst>
      <p:ext uri="{BB962C8B-B14F-4D97-AF65-F5344CB8AC3E}">
        <p14:creationId xmlns:p14="http://schemas.microsoft.com/office/powerpoint/2010/main" val="25823609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3808" y="317846"/>
            <a:ext cx="3672408" cy="830997"/>
          </a:xfrm>
          <a:prstGeom prst="rect">
            <a:avLst/>
          </a:prstGeom>
          <a:noFill/>
        </p:spPr>
        <p:txBody>
          <a:bodyPr wrap="square" rtlCol="0">
            <a:spAutoFit/>
          </a:bodyPr>
          <a:lstStyle/>
          <a:p>
            <a:pPr algn="ctr"/>
            <a:r>
              <a:rPr lang="en-US" sz="2400" b="1" dirty="0" smtClean="0">
                <a:solidFill>
                  <a:srgbClr val="002060"/>
                </a:solidFill>
              </a:rPr>
              <a:t>The possible data structure of C&amp;I Product Database</a:t>
            </a:r>
            <a:endParaRPr lang="en-US" sz="2400" b="1" dirty="0">
              <a:solidFill>
                <a:srgbClr val="002060"/>
              </a:solidFill>
            </a:endParaRPr>
          </a:p>
        </p:txBody>
      </p:sp>
      <p:sp>
        <p:nvSpPr>
          <p:cNvPr id="3" name="TextBox 2"/>
          <p:cNvSpPr txBox="1"/>
          <p:nvPr/>
        </p:nvSpPr>
        <p:spPr>
          <a:xfrm>
            <a:off x="3732445" y="1246585"/>
            <a:ext cx="1895134" cy="461665"/>
          </a:xfrm>
          <a:prstGeom prst="rect">
            <a:avLst/>
          </a:prstGeom>
          <a:noFill/>
        </p:spPr>
        <p:txBody>
          <a:bodyPr wrap="none" rtlCol="0">
            <a:spAutoFit/>
          </a:bodyPr>
          <a:lstStyle/>
          <a:p>
            <a:r>
              <a:rPr lang="en-US" sz="2400" b="1" u="sng" dirty="0" smtClean="0">
                <a:solidFill>
                  <a:srgbClr val="002060"/>
                </a:solidFill>
              </a:rPr>
              <a:t>Conformance</a:t>
            </a:r>
            <a:endParaRPr lang="en-US" sz="2400" b="1" u="sng" dirty="0">
              <a:solidFill>
                <a:srgbClr val="00206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062405521"/>
              </p:ext>
            </p:extLst>
          </p:nvPr>
        </p:nvGraphicFramePr>
        <p:xfrm>
          <a:off x="179511" y="2708920"/>
          <a:ext cx="8784977" cy="1559560"/>
        </p:xfrm>
        <a:graphic>
          <a:graphicData uri="http://schemas.openxmlformats.org/drawingml/2006/table">
            <a:tbl>
              <a:tblPr firstRow="1" bandRow="1">
                <a:tableStyleId>{5C22544A-7EE6-4342-B048-85BDC9FD1C3A}</a:tableStyleId>
              </a:tblPr>
              <a:tblGrid>
                <a:gridCol w="1008113"/>
                <a:gridCol w="936104"/>
                <a:gridCol w="1296144"/>
                <a:gridCol w="1080120"/>
                <a:gridCol w="936104"/>
                <a:gridCol w="1224136"/>
                <a:gridCol w="1270729"/>
                <a:gridCol w="1033527"/>
              </a:tblGrid>
              <a:tr h="370840">
                <a:tc>
                  <a:txBody>
                    <a:bodyPr/>
                    <a:lstStyle/>
                    <a:p>
                      <a:r>
                        <a:rPr lang="en-US" dirty="0" smtClean="0"/>
                        <a:t>ITU ICT</a:t>
                      </a:r>
                      <a:r>
                        <a:rPr lang="en-US" baseline="0" dirty="0" smtClean="0"/>
                        <a:t> </a:t>
                      </a:r>
                      <a:r>
                        <a:rPr lang="en-US" dirty="0" smtClean="0"/>
                        <a:t>product/service code</a:t>
                      </a:r>
                      <a:endParaRPr lang="en-US" dirty="0"/>
                    </a:p>
                  </a:txBody>
                  <a:tcPr/>
                </a:tc>
                <a:tc>
                  <a:txBody>
                    <a:bodyPr/>
                    <a:lstStyle/>
                    <a:p>
                      <a:r>
                        <a:rPr lang="en-US" dirty="0" smtClean="0"/>
                        <a:t>Vendor</a:t>
                      </a:r>
                      <a:endParaRPr lang="en-US" dirty="0"/>
                    </a:p>
                  </a:txBody>
                  <a:tcPr/>
                </a:tc>
                <a:tc>
                  <a:txBody>
                    <a:bodyPr/>
                    <a:lstStyle/>
                    <a:p>
                      <a:r>
                        <a:rPr lang="en-US" dirty="0" smtClean="0"/>
                        <a:t>ICT product title</a:t>
                      </a:r>
                      <a:endParaRPr lang="en-US" dirty="0"/>
                    </a:p>
                  </a:txBody>
                  <a:tcPr/>
                </a:tc>
                <a:tc>
                  <a:txBody>
                    <a:bodyPr/>
                    <a:lstStyle/>
                    <a:p>
                      <a:r>
                        <a:rPr lang="en-US" dirty="0" smtClean="0"/>
                        <a:t>Software/patches</a:t>
                      </a:r>
                      <a:endParaRPr lang="en-US" dirty="0"/>
                    </a:p>
                  </a:txBody>
                  <a:tcPr/>
                </a:tc>
                <a:tc>
                  <a:txBody>
                    <a:bodyPr/>
                    <a:lstStyle/>
                    <a:p>
                      <a:r>
                        <a:rPr lang="en-US" dirty="0" smtClean="0"/>
                        <a:t>Type of ICT product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ITU-T </a:t>
                      </a:r>
                    </a:p>
                    <a:p>
                      <a:r>
                        <a:rPr lang="en-US" dirty="0" smtClean="0"/>
                        <a:t>Recs.</a:t>
                      </a:r>
                    </a:p>
                    <a:p>
                      <a:r>
                        <a:rPr lang="en-US" dirty="0" smtClean="0"/>
                        <a:t>(Req./TS)</a:t>
                      </a:r>
                      <a:endParaRPr lang="en-US" dirty="0"/>
                    </a:p>
                  </a:txBody>
                  <a:tcPr/>
                </a:tc>
                <a:tc>
                  <a:txBody>
                    <a:bodyPr/>
                    <a:lstStyle/>
                    <a:p>
                      <a:r>
                        <a:rPr lang="en-US" dirty="0" smtClean="0"/>
                        <a:t>Parameters</a:t>
                      </a:r>
                    </a:p>
                    <a:p>
                      <a:r>
                        <a:rPr lang="en-US" dirty="0" smtClean="0"/>
                        <a:t>(suppl.)</a:t>
                      </a:r>
                      <a:endParaRPr lang="en-US" dirty="0"/>
                    </a:p>
                  </a:txBody>
                  <a:tcPr/>
                </a:tc>
                <a:tc>
                  <a:txBody>
                    <a:bodyPr/>
                    <a:lstStyle/>
                    <a:p>
                      <a:r>
                        <a:rPr lang="en-US" dirty="0" smtClean="0"/>
                        <a:t>Value</a:t>
                      </a:r>
                    </a:p>
                    <a:p>
                      <a:r>
                        <a:rPr lang="en-US" dirty="0" smtClean="0"/>
                        <a:t>(suppl.)</a:t>
                      </a:r>
                      <a:endParaRPr lang="en-US" dirty="0"/>
                    </a:p>
                  </a:txBody>
                  <a:tcPr/>
                </a:tc>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7822140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720954347"/>
              </p:ext>
            </p:extLst>
          </p:nvPr>
        </p:nvGraphicFramePr>
        <p:xfrm>
          <a:off x="179512" y="2060848"/>
          <a:ext cx="8784976" cy="1559560"/>
        </p:xfrm>
        <a:graphic>
          <a:graphicData uri="http://schemas.openxmlformats.org/drawingml/2006/table">
            <a:tbl>
              <a:tblPr firstRow="1" bandRow="1">
                <a:tableStyleId>{5C22544A-7EE6-4342-B048-85BDC9FD1C3A}</a:tableStyleId>
              </a:tblPr>
              <a:tblGrid>
                <a:gridCol w="1008112"/>
                <a:gridCol w="1296144"/>
                <a:gridCol w="1368152"/>
                <a:gridCol w="1224136"/>
                <a:gridCol w="1368152"/>
                <a:gridCol w="1440160"/>
                <a:gridCol w="1080120"/>
              </a:tblGrid>
              <a:tr h="370840">
                <a:tc>
                  <a:txBody>
                    <a:bodyPr/>
                    <a:lstStyle/>
                    <a:p>
                      <a:r>
                        <a:rPr lang="en-US" dirty="0" smtClean="0"/>
                        <a:t>ITU ICT</a:t>
                      </a:r>
                      <a:r>
                        <a:rPr lang="en-US" baseline="0" dirty="0" smtClean="0"/>
                        <a:t> </a:t>
                      </a:r>
                      <a:r>
                        <a:rPr lang="en-US" dirty="0" smtClean="0"/>
                        <a:t>product/service code</a:t>
                      </a:r>
                      <a:endParaRPr lang="en-US" dirty="0"/>
                    </a:p>
                  </a:txBody>
                  <a:tcPr/>
                </a:tc>
                <a:tc>
                  <a:txBody>
                    <a:bodyPr/>
                    <a:lstStyle/>
                    <a:p>
                      <a:r>
                        <a:rPr lang="en-US" dirty="0" smtClean="0"/>
                        <a:t>Vendor 1</a:t>
                      </a:r>
                      <a:endParaRPr lang="en-US" dirty="0"/>
                    </a:p>
                  </a:txBody>
                  <a:tcPr/>
                </a:tc>
                <a:tc>
                  <a:txBody>
                    <a:bodyPr/>
                    <a:lstStyle/>
                    <a:p>
                      <a:r>
                        <a:rPr lang="en-US" dirty="0" smtClean="0"/>
                        <a:t>ICT product title</a:t>
                      </a:r>
                      <a:endParaRPr lang="en-US" dirty="0"/>
                    </a:p>
                  </a:txBody>
                  <a:tcPr/>
                </a:tc>
                <a:tc>
                  <a:txBody>
                    <a:bodyPr/>
                    <a:lstStyle/>
                    <a:p>
                      <a:r>
                        <a:rPr lang="en-US" dirty="0" smtClean="0"/>
                        <a:t>Software/patches</a:t>
                      </a:r>
                      <a:endParaRPr lang="en-US" dirty="0"/>
                    </a:p>
                  </a:txBody>
                  <a:tcPr/>
                </a:tc>
                <a:tc>
                  <a:txBody>
                    <a:bodyPr/>
                    <a:lstStyle/>
                    <a:p>
                      <a:r>
                        <a:rPr lang="en-US" dirty="0" smtClean="0"/>
                        <a:t>Type of ICT product</a:t>
                      </a:r>
                      <a:endParaRPr lang="en-US" dirty="0"/>
                    </a:p>
                  </a:txBody>
                  <a:tcPr/>
                </a:tc>
                <a:tc>
                  <a:txBody>
                    <a:bodyPr/>
                    <a:lstStyle/>
                    <a:p>
                      <a:r>
                        <a:rPr lang="en-US" dirty="0" smtClean="0"/>
                        <a:t>Parameters</a:t>
                      </a:r>
                    </a:p>
                    <a:p>
                      <a:r>
                        <a:rPr lang="en-US" dirty="0" smtClean="0"/>
                        <a:t>(suppl.)</a:t>
                      </a:r>
                      <a:endParaRPr lang="en-US" dirty="0"/>
                    </a:p>
                  </a:txBody>
                  <a:tcPr/>
                </a:tc>
                <a:tc>
                  <a:txBody>
                    <a:bodyPr/>
                    <a:lstStyle/>
                    <a:p>
                      <a:r>
                        <a:rPr lang="en-US" dirty="0" smtClean="0"/>
                        <a:t>Value</a:t>
                      </a:r>
                    </a:p>
                    <a:p>
                      <a:r>
                        <a:rPr lang="en-US" dirty="0" smtClean="0"/>
                        <a:t>(suppl.)</a:t>
                      </a:r>
                      <a:endParaRPr lang="en-US" dirty="0"/>
                    </a:p>
                  </a:txBody>
                  <a:tcPr/>
                </a:tc>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
        <p:nvSpPr>
          <p:cNvPr id="6" name="TextBox 5"/>
          <p:cNvSpPr txBox="1"/>
          <p:nvPr/>
        </p:nvSpPr>
        <p:spPr>
          <a:xfrm>
            <a:off x="2195736" y="317846"/>
            <a:ext cx="4824536" cy="830997"/>
          </a:xfrm>
          <a:prstGeom prst="rect">
            <a:avLst/>
          </a:prstGeom>
          <a:noFill/>
        </p:spPr>
        <p:txBody>
          <a:bodyPr wrap="square" rtlCol="0">
            <a:spAutoFit/>
          </a:bodyPr>
          <a:lstStyle/>
          <a:p>
            <a:pPr algn="ctr"/>
            <a:r>
              <a:rPr lang="en-US" sz="2400" b="1" dirty="0" smtClean="0">
                <a:solidFill>
                  <a:srgbClr val="002060"/>
                </a:solidFill>
              </a:rPr>
              <a:t>The possible data structure of C&amp;I Product Database</a:t>
            </a:r>
            <a:endParaRPr lang="en-US" sz="2400" b="1" dirty="0">
              <a:solidFill>
                <a:srgbClr val="002060"/>
              </a:solidFill>
            </a:endParaRPr>
          </a:p>
        </p:txBody>
      </p:sp>
      <p:sp>
        <p:nvSpPr>
          <p:cNvPr id="7" name="TextBox 6"/>
          <p:cNvSpPr txBox="1"/>
          <p:nvPr/>
        </p:nvSpPr>
        <p:spPr>
          <a:xfrm>
            <a:off x="3440786" y="1155293"/>
            <a:ext cx="2177647" cy="461665"/>
          </a:xfrm>
          <a:prstGeom prst="rect">
            <a:avLst/>
          </a:prstGeom>
          <a:noFill/>
        </p:spPr>
        <p:txBody>
          <a:bodyPr wrap="none" rtlCol="0">
            <a:spAutoFit/>
          </a:bodyPr>
          <a:lstStyle/>
          <a:p>
            <a:r>
              <a:rPr lang="en-US" sz="2400" b="1" u="sng" dirty="0" smtClean="0">
                <a:solidFill>
                  <a:srgbClr val="002060"/>
                </a:solidFill>
              </a:rPr>
              <a:t>Interoperability</a:t>
            </a:r>
            <a:endParaRPr lang="en-US" sz="2400" b="1" u="sng" dirty="0">
              <a:solidFill>
                <a:srgbClr val="002060"/>
              </a:solidFill>
            </a:endParaRPr>
          </a:p>
        </p:txBody>
      </p:sp>
      <p:sp>
        <p:nvSpPr>
          <p:cNvPr id="8" name="TextBox 7"/>
          <p:cNvSpPr txBox="1"/>
          <p:nvPr/>
        </p:nvSpPr>
        <p:spPr>
          <a:xfrm>
            <a:off x="80508" y="1666900"/>
            <a:ext cx="780984" cy="369332"/>
          </a:xfrm>
          <a:prstGeom prst="rect">
            <a:avLst/>
          </a:prstGeom>
          <a:noFill/>
        </p:spPr>
        <p:txBody>
          <a:bodyPr wrap="none" rtlCol="0">
            <a:spAutoFit/>
          </a:bodyPr>
          <a:lstStyle/>
          <a:p>
            <a:r>
              <a:rPr lang="en-US" b="1" dirty="0" smtClean="0"/>
              <a:t>Side A</a:t>
            </a:r>
            <a:endParaRPr lang="en-US" b="1" dirty="0"/>
          </a:p>
        </p:txBody>
      </p:sp>
      <p:sp>
        <p:nvSpPr>
          <p:cNvPr id="10" name="TextBox 9"/>
          <p:cNvSpPr txBox="1"/>
          <p:nvPr/>
        </p:nvSpPr>
        <p:spPr>
          <a:xfrm>
            <a:off x="133904" y="3899148"/>
            <a:ext cx="771365" cy="369332"/>
          </a:xfrm>
          <a:prstGeom prst="rect">
            <a:avLst/>
          </a:prstGeom>
          <a:noFill/>
        </p:spPr>
        <p:txBody>
          <a:bodyPr wrap="none" rtlCol="0">
            <a:spAutoFit/>
          </a:bodyPr>
          <a:lstStyle/>
          <a:p>
            <a:r>
              <a:rPr lang="en-US" b="1" dirty="0" smtClean="0"/>
              <a:t>Side B</a:t>
            </a:r>
            <a:endParaRPr lang="en-US" b="1" dirty="0"/>
          </a:p>
        </p:txBody>
      </p:sp>
      <p:sp>
        <p:nvSpPr>
          <p:cNvPr id="11" name="Left-Right Arrow 10"/>
          <p:cNvSpPr/>
          <p:nvPr/>
        </p:nvSpPr>
        <p:spPr>
          <a:xfrm rot="16200000">
            <a:off x="3987049" y="3725919"/>
            <a:ext cx="623456" cy="46166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680012" y="3772085"/>
            <a:ext cx="3821880" cy="369332"/>
          </a:xfrm>
          <a:prstGeom prst="rect">
            <a:avLst/>
          </a:prstGeom>
          <a:noFill/>
        </p:spPr>
        <p:txBody>
          <a:bodyPr wrap="none" rtlCol="0">
            <a:spAutoFit/>
          </a:bodyPr>
          <a:lstStyle/>
          <a:p>
            <a:r>
              <a:rPr lang="en-US" b="1" dirty="0" smtClean="0"/>
              <a:t>Testing based on </a:t>
            </a:r>
            <a:r>
              <a:rPr lang="en-US" b="1" dirty="0"/>
              <a:t>ITU-T Recs</a:t>
            </a:r>
            <a:r>
              <a:rPr lang="en-US" b="1" dirty="0" smtClean="0"/>
              <a:t>. (Req./TS)</a:t>
            </a:r>
            <a:endParaRPr lang="en-US" b="1" dirty="0"/>
          </a:p>
        </p:txBody>
      </p:sp>
      <p:graphicFrame>
        <p:nvGraphicFramePr>
          <p:cNvPr id="13" name="Table 12"/>
          <p:cNvGraphicFramePr>
            <a:graphicFrameLocks noGrp="1"/>
          </p:cNvGraphicFramePr>
          <p:nvPr>
            <p:extLst>
              <p:ext uri="{D42A27DB-BD31-4B8C-83A1-F6EECF244321}">
                <p14:modId xmlns:p14="http://schemas.microsoft.com/office/powerpoint/2010/main" val="3488520870"/>
              </p:ext>
            </p:extLst>
          </p:nvPr>
        </p:nvGraphicFramePr>
        <p:xfrm>
          <a:off x="183590" y="4365104"/>
          <a:ext cx="8784976" cy="1559560"/>
        </p:xfrm>
        <a:graphic>
          <a:graphicData uri="http://schemas.openxmlformats.org/drawingml/2006/table">
            <a:tbl>
              <a:tblPr firstRow="1" bandRow="1">
                <a:tableStyleId>{5C22544A-7EE6-4342-B048-85BDC9FD1C3A}</a:tableStyleId>
              </a:tblPr>
              <a:tblGrid>
                <a:gridCol w="1008112"/>
                <a:gridCol w="1296144"/>
                <a:gridCol w="1368152"/>
                <a:gridCol w="1224136"/>
                <a:gridCol w="1368152"/>
                <a:gridCol w="1440160"/>
                <a:gridCol w="1080120"/>
              </a:tblGrid>
              <a:tr h="370840">
                <a:tc>
                  <a:txBody>
                    <a:bodyPr/>
                    <a:lstStyle/>
                    <a:p>
                      <a:r>
                        <a:rPr lang="en-US" dirty="0" smtClean="0"/>
                        <a:t>ITU ICT</a:t>
                      </a:r>
                      <a:r>
                        <a:rPr lang="en-US" baseline="0" dirty="0" smtClean="0"/>
                        <a:t> </a:t>
                      </a:r>
                      <a:r>
                        <a:rPr lang="en-US" dirty="0" smtClean="0"/>
                        <a:t>product/service code</a:t>
                      </a:r>
                      <a:endParaRPr lang="en-US" dirty="0"/>
                    </a:p>
                  </a:txBody>
                  <a:tcPr/>
                </a:tc>
                <a:tc>
                  <a:txBody>
                    <a:bodyPr/>
                    <a:lstStyle/>
                    <a:p>
                      <a:r>
                        <a:rPr lang="en-US" dirty="0" smtClean="0"/>
                        <a:t>Vendor 2</a:t>
                      </a:r>
                      <a:endParaRPr lang="en-US" dirty="0"/>
                    </a:p>
                  </a:txBody>
                  <a:tcPr/>
                </a:tc>
                <a:tc>
                  <a:txBody>
                    <a:bodyPr/>
                    <a:lstStyle/>
                    <a:p>
                      <a:r>
                        <a:rPr lang="en-US" dirty="0" smtClean="0"/>
                        <a:t>ICT product title</a:t>
                      </a:r>
                      <a:endParaRPr lang="en-US" dirty="0"/>
                    </a:p>
                  </a:txBody>
                  <a:tcPr/>
                </a:tc>
                <a:tc>
                  <a:txBody>
                    <a:bodyPr/>
                    <a:lstStyle/>
                    <a:p>
                      <a:r>
                        <a:rPr lang="en-US" dirty="0" smtClean="0"/>
                        <a:t>Software/patches</a:t>
                      </a:r>
                      <a:endParaRPr lang="en-US" dirty="0"/>
                    </a:p>
                  </a:txBody>
                  <a:tcPr/>
                </a:tc>
                <a:tc>
                  <a:txBody>
                    <a:bodyPr/>
                    <a:lstStyle/>
                    <a:p>
                      <a:r>
                        <a:rPr lang="en-US" dirty="0" smtClean="0"/>
                        <a:t>Type of ICT product</a:t>
                      </a:r>
                      <a:endParaRPr lang="en-US" dirty="0"/>
                    </a:p>
                  </a:txBody>
                  <a:tcPr/>
                </a:tc>
                <a:tc>
                  <a:txBody>
                    <a:bodyPr/>
                    <a:lstStyle/>
                    <a:p>
                      <a:r>
                        <a:rPr lang="en-US" dirty="0" smtClean="0"/>
                        <a:t>Parameters</a:t>
                      </a:r>
                    </a:p>
                    <a:p>
                      <a:r>
                        <a:rPr lang="en-US" dirty="0" smtClean="0"/>
                        <a:t>(suppl.)</a:t>
                      </a:r>
                      <a:endParaRPr lang="en-US" dirty="0"/>
                    </a:p>
                  </a:txBody>
                  <a:tcPr/>
                </a:tc>
                <a:tc>
                  <a:txBody>
                    <a:bodyPr/>
                    <a:lstStyle/>
                    <a:p>
                      <a:r>
                        <a:rPr lang="en-US" dirty="0" smtClean="0"/>
                        <a:t>Value</a:t>
                      </a:r>
                    </a:p>
                    <a:p>
                      <a:r>
                        <a:rPr lang="en-US" dirty="0" smtClean="0"/>
                        <a:t>(suppl.)</a:t>
                      </a:r>
                      <a:endParaRPr lang="en-US" dirty="0"/>
                    </a:p>
                  </a:txBody>
                  <a:tcPr/>
                </a:tc>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4595491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4" y="360757"/>
            <a:ext cx="5616624" cy="830997"/>
          </a:xfrm>
          <a:prstGeom prst="rect">
            <a:avLst/>
          </a:prstGeom>
          <a:noFill/>
        </p:spPr>
        <p:txBody>
          <a:bodyPr wrap="square" rtlCol="0">
            <a:spAutoFit/>
          </a:bodyPr>
          <a:lstStyle/>
          <a:p>
            <a:pPr algn="ctr"/>
            <a:r>
              <a:rPr lang="en-US" sz="2400" b="1" dirty="0" smtClean="0">
                <a:solidFill>
                  <a:srgbClr val="002060"/>
                </a:solidFill>
              </a:rPr>
              <a:t>The application</a:t>
            </a:r>
          </a:p>
          <a:p>
            <a:pPr algn="ctr"/>
            <a:r>
              <a:rPr lang="en-US" sz="2400" b="1" dirty="0" smtClean="0">
                <a:solidFill>
                  <a:srgbClr val="002060"/>
                </a:solidFill>
              </a:rPr>
              <a:t>of ITU ICT Product Databases</a:t>
            </a:r>
            <a:endParaRPr lang="en-US" sz="2400" b="1" dirty="0">
              <a:solidFill>
                <a:srgbClr val="002060"/>
              </a:solidFill>
            </a:endParaRPr>
          </a:p>
        </p:txBody>
      </p:sp>
      <p:sp>
        <p:nvSpPr>
          <p:cNvPr id="3" name="TextBox 2"/>
          <p:cNvSpPr txBox="1"/>
          <p:nvPr/>
        </p:nvSpPr>
        <p:spPr>
          <a:xfrm>
            <a:off x="395536" y="1381418"/>
            <a:ext cx="6356805" cy="400110"/>
          </a:xfrm>
          <a:prstGeom prst="rect">
            <a:avLst/>
          </a:prstGeom>
          <a:noFill/>
        </p:spPr>
        <p:txBody>
          <a:bodyPr wrap="none" rtlCol="0">
            <a:spAutoFit/>
          </a:bodyPr>
          <a:lstStyle/>
          <a:p>
            <a:r>
              <a:rPr lang="en-US" sz="2000" b="1" dirty="0" smtClean="0">
                <a:solidFill>
                  <a:srgbClr val="002060"/>
                </a:solidFill>
              </a:rPr>
              <a:t>Operators may use it as a short list of selected equipment </a:t>
            </a:r>
            <a:endParaRPr lang="en-US" sz="2000" b="1" dirty="0">
              <a:solidFill>
                <a:srgbClr val="00206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32276310"/>
              </p:ext>
            </p:extLst>
          </p:nvPr>
        </p:nvGraphicFramePr>
        <p:xfrm>
          <a:off x="467544" y="1916832"/>
          <a:ext cx="7992888" cy="2026920"/>
        </p:xfrm>
        <a:graphic>
          <a:graphicData uri="http://schemas.openxmlformats.org/drawingml/2006/table">
            <a:tbl>
              <a:tblPr firstRow="1" bandRow="1">
                <a:tableStyleId>{5C22544A-7EE6-4342-B048-85BDC9FD1C3A}</a:tableStyleId>
              </a:tblPr>
              <a:tblGrid>
                <a:gridCol w="1994148"/>
                <a:gridCol w="1966292"/>
                <a:gridCol w="1872208"/>
                <a:gridCol w="2160240"/>
              </a:tblGrid>
              <a:tr h="370840">
                <a:tc>
                  <a:txBody>
                    <a:bodyPr/>
                    <a:lstStyle/>
                    <a:p>
                      <a:r>
                        <a:rPr lang="en-US" dirty="0" smtClean="0"/>
                        <a:t>Type of Equipment</a:t>
                      </a:r>
                    </a:p>
                    <a:p>
                      <a:r>
                        <a:rPr lang="en-US" dirty="0" smtClean="0"/>
                        <a:t>Vendor 1</a:t>
                      </a:r>
                      <a:endParaRPr lang="en-US" dirty="0"/>
                    </a:p>
                  </a:txBody>
                  <a:tcPr/>
                </a:tc>
                <a:tc>
                  <a:txBody>
                    <a:bodyPr/>
                    <a:lstStyle/>
                    <a:p>
                      <a:r>
                        <a:rPr lang="en-US" dirty="0" smtClean="0"/>
                        <a:t>ITU ICT Product</a:t>
                      </a:r>
                      <a:r>
                        <a:rPr lang="en-US" baseline="0" dirty="0" smtClean="0"/>
                        <a:t> code</a:t>
                      </a:r>
                    </a:p>
                    <a:p>
                      <a:r>
                        <a:rPr lang="en-US" baseline="0" dirty="0" smtClean="0"/>
                        <a:t>Vendor 1</a:t>
                      </a:r>
                      <a:endParaRPr lang="en-US" dirty="0"/>
                    </a:p>
                  </a:txBody>
                  <a:tcPr/>
                </a:tc>
                <a:tc>
                  <a:txBody>
                    <a:bodyPr/>
                    <a:lstStyle/>
                    <a:p>
                      <a:r>
                        <a:rPr lang="en-US" dirty="0" smtClean="0"/>
                        <a:t>Type of equipment</a:t>
                      </a:r>
                      <a:r>
                        <a:rPr lang="en-US" baseline="0" dirty="0" smtClean="0"/>
                        <a:t> Vendor 2</a:t>
                      </a:r>
                      <a:endParaRPr lang="en-US" dirty="0"/>
                    </a:p>
                  </a:txBody>
                  <a:tcPr/>
                </a:tc>
                <a:tc>
                  <a:txBody>
                    <a:bodyPr/>
                    <a:lstStyle/>
                    <a:p>
                      <a:r>
                        <a:rPr lang="en-US" dirty="0" smtClean="0"/>
                        <a:t>ITU ICT Product</a:t>
                      </a:r>
                      <a:r>
                        <a:rPr lang="en-US" baseline="0" dirty="0" smtClean="0"/>
                        <a:t> code</a:t>
                      </a:r>
                    </a:p>
                    <a:p>
                      <a:r>
                        <a:rPr lang="en-US" baseline="0" dirty="0" smtClean="0"/>
                        <a:t>Vendor 2</a:t>
                      </a:r>
                      <a:endParaRPr lang="en-US" dirty="0" smtClean="0"/>
                    </a:p>
                    <a:p>
                      <a:endParaRPr lang="en-US" dirty="0"/>
                    </a:p>
                  </a:txBody>
                  <a:tcPr/>
                </a:tc>
              </a:tr>
              <a:tr h="370840">
                <a:tc>
                  <a:txBody>
                    <a:bodyPr/>
                    <a:lstStyle/>
                    <a:p>
                      <a:r>
                        <a:rPr lang="en-US" dirty="0" smtClean="0"/>
                        <a:t>MGC</a:t>
                      </a:r>
                      <a:endParaRPr lang="en-US" dirty="0"/>
                    </a:p>
                  </a:txBody>
                  <a:tcPr/>
                </a:tc>
                <a:tc>
                  <a:txBody>
                    <a:bodyPr/>
                    <a:lstStyle/>
                    <a:p>
                      <a:r>
                        <a:rPr lang="en-US" dirty="0" smtClean="0"/>
                        <a:t>ALTI-5698</a:t>
                      </a:r>
                      <a:endParaRPr lang="en-US" dirty="0"/>
                    </a:p>
                  </a:txBody>
                  <a:tcPr/>
                </a:tc>
                <a:tc>
                  <a:txBody>
                    <a:bodyPr/>
                    <a:lstStyle/>
                    <a:p>
                      <a:r>
                        <a:rPr lang="en-US" dirty="0" smtClean="0"/>
                        <a:t>MG</a:t>
                      </a:r>
                      <a:endParaRPr lang="en-US" dirty="0"/>
                    </a:p>
                  </a:txBody>
                  <a:tcPr/>
                </a:tc>
                <a:tc>
                  <a:txBody>
                    <a:bodyPr/>
                    <a:lstStyle/>
                    <a:p>
                      <a:r>
                        <a:rPr lang="en-US" dirty="0" smtClean="0"/>
                        <a:t>ZHM-1534</a:t>
                      </a:r>
                      <a:endParaRPr lang="en-US" dirty="0"/>
                    </a:p>
                  </a:txBody>
                  <a:tcPr/>
                </a:tc>
              </a:tr>
              <a:tr h="370840">
                <a:tc>
                  <a:txBody>
                    <a:bodyPr/>
                    <a:lstStyle/>
                    <a:p>
                      <a:r>
                        <a:rPr lang="en-US" dirty="0" smtClean="0"/>
                        <a:t>ONU</a:t>
                      </a:r>
                      <a:endParaRPr lang="en-US" dirty="0"/>
                    </a:p>
                  </a:txBody>
                  <a:tcPr/>
                </a:tc>
                <a:tc>
                  <a:txBody>
                    <a:bodyPr/>
                    <a:lstStyle/>
                    <a:p>
                      <a:r>
                        <a:rPr lang="en-US" dirty="0" smtClean="0"/>
                        <a:t>SADR-4678</a:t>
                      </a:r>
                      <a:endParaRPr lang="en-US" dirty="0"/>
                    </a:p>
                  </a:txBody>
                  <a:tcPr/>
                </a:tc>
                <a:tc>
                  <a:txBody>
                    <a:bodyPr/>
                    <a:lstStyle/>
                    <a:p>
                      <a:r>
                        <a:rPr lang="en-US" dirty="0" smtClean="0"/>
                        <a:t>OLT</a:t>
                      </a:r>
                      <a:endParaRPr lang="en-US" dirty="0"/>
                    </a:p>
                  </a:txBody>
                  <a:tcPr/>
                </a:tc>
                <a:tc>
                  <a:txBody>
                    <a:bodyPr/>
                    <a:lstStyle/>
                    <a:p>
                      <a:r>
                        <a:rPr lang="en-US" dirty="0" smtClean="0"/>
                        <a:t>CIST-4759</a:t>
                      </a:r>
                      <a:endParaRPr lang="en-US" dirty="0"/>
                    </a:p>
                  </a:txBody>
                  <a:tcPr/>
                </a:tc>
              </a:tr>
              <a:tr h="370840">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r>
            </a:tbl>
          </a:graphicData>
        </a:graphic>
      </p:graphicFrame>
      <p:sp>
        <p:nvSpPr>
          <p:cNvPr id="5" name="TextBox 4"/>
          <p:cNvSpPr txBox="1"/>
          <p:nvPr/>
        </p:nvSpPr>
        <p:spPr>
          <a:xfrm>
            <a:off x="415380" y="4149080"/>
            <a:ext cx="7684861" cy="400110"/>
          </a:xfrm>
          <a:prstGeom prst="rect">
            <a:avLst/>
          </a:prstGeom>
          <a:noFill/>
        </p:spPr>
        <p:txBody>
          <a:bodyPr wrap="none" rtlCol="0">
            <a:spAutoFit/>
          </a:bodyPr>
          <a:lstStyle/>
          <a:p>
            <a:r>
              <a:rPr lang="en-US" sz="2000" b="1" dirty="0" smtClean="0">
                <a:solidFill>
                  <a:srgbClr val="002060"/>
                </a:solidFill>
              </a:rPr>
              <a:t>Certifiers may use it as a testing results against international standards</a:t>
            </a:r>
            <a:endParaRPr lang="en-US" sz="2000" b="1" dirty="0">
              <a:solidFill>
                <a:srgbClr val="00206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746244448"/>
              </p:ext>
            </p:extLst>
          </p:nvPr>
        </p:nvGraphicFramePr>
        <p:xfrm>
          <a:off x="525938" y="4653136"/>
          <a:ext cx="6096000" cy="16510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dirty="0" smtClean="0"/>
                        <a:t>ITU ICT Product code</a:t>
                      </a:r>
                      <a:endParaRPr lang="en-US" dirty="0"/>
                    </a:p>
                  </a:txBody>
                  <a:tcPr/>
                </a:tc>
                <a:tc>
                  <a:txBody>
                    <a:bodyPr/>
                    <a:lstStyle/>
                    <a:p>
                      <a:r>
                        <a:rPr lang="en-US" dirty="0" smtClean="0"/>
                        <a:t>Type of ICT Product</a:t>
                      </a:r>
                      <a:endParaRPr lang="en-US" dirty="0"/>
                    </a:p>
                  </a:txBody>
                  <a:tcPr/>
                </a:tc>
                <a:tc>
                  <a:txBody>
                    <a:bodyPr/>
                    <a:lstStyle/>
                    <a:p>
                      <a:r>
                        <a:rPr lang="en-US" dirty="0" smtClean="0"/>
                        <a:t>ITU-T Recs.</a:t>
                      </a:r>
                      <a:endParaRPr lang="en-US" dirty="0"/>
                    </a:p>
                  </a:txBody>
                  <a:tcPr/>
                </a:tc>
              </a:tr>
              <a:tr h="370840">
                <a:tc>
                  <a:txBody>
                    <a:bodyPr/>
                    <a:lstStyle/>
                    <a:p>
                      <a:r>
                        <a:rPr lang="en-US" dirty="0" smtClean="0"/>
                        <a:t>ALTI</a:t>
                      </a:r>
                      <a:endParaRPr lang="en-US" dirty="0"/>
                    </a:p>
                  </a:txBody>
                  <a:tcPr/>
                </a:tc>
                <a:tc>
                  <a:txBody>
                    <a:bodyPr/>
                    <a:lstStyle/>
                    <a:p>
                      <a:r>
                        <a:rPr lang="en-US" dirty="0" smtClean="0"/>
                        <a:t>MGC</a:t>
                      </a:r>
                      <a:endParaRPr lang="en-US" dirty="0"/>
                    </a:p>
                  </a:txBody>
                  <a:tcPr/>
                </a:tc>
                <a:tc>
                  <a:txBody>
                    <a:bodyPr/>
                    <a:lstStyle/>
                    <a:p>
                      <a:r>
                        <a:rPr lang="en-US" dirty="0" smtClean="0"/>
                        <a:t>ITU-T Rec. Y.2012, ITU-T Rec. Q.3901</a:t>
                      </a:r>
                      <a:endParaRPr lang="en-US" dirty="0"/>
                    </a:p>
                  </a:txBody>
                  <a:tcPr/>
                </a:tc>
              </a:tr>
              <a:tr h="370840">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2283539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59632" y="188640"/>
            <a:ext cx="6984776" cy="523220"/>
          </a:xfrm>
          <a:prstGeom prst="rect">
            <a:avLst/>
          </a:prstGeom>
        </p:spPr>
        <p:txBody>
          <a:bodyPr wrap="square">
            <a:spAutoFit/>
          </a:bodyPr>
          <a:lstStyle/>
          <a:p>
            <a:pPr>
              <a:spcBef>
                <a:spcPts val="600"/>
              </a:spcBef>
            </a:pPr>
            <a:r>
              <a:rPr lang="en-US" sz="2800" b="1" kern="0" dirty="0">
                <a:solidFill>
                  <a:srgbClr val="002060"/>
                </a:solidFill>
                <a:latin typeface="+mn-lt"/>
                <a:cs typeface="+mn-cs"/>
              </a:rPr>
              <a:t>The approaches </a:t>
            </a:r>
            <a:r>
              <a:rPr lang="en-US" sz="2800" b="1" kern="0" dirty="0" smtClean="0">
                <a:solidFill>
                  <a:srgbClr val="002060"/>
                </a:solidFill>
                <a:latin typeface="+mn-lt"/>
                <a:cs typeface="+mn-cs"/>
              </a:rPr>
              <a:t>to </a:t>
            </a:r>
            <a:r>
              <a:rPr lang="en-US" sz="2800" b="1" kern="0" dirty="0">
                <a:solidFill>
                  <a:srgbClr val="002060"/>
                </a:solidFill>
                <a:latin typeface="+mn-lt"/>
                <a:cs typeface="+mn-cs"/>
              </a:rPr>
              <a:t>solving issues</a:t>
            </a:r>
          </a:p>
        </p:txBody>
      </p:sp>
      <p:sp>
        <p:nvSpPr>
          <p:cNvPr id="29" name="TextBox 28"/>
          <p:cNvSpPr txBox="1">
            <a:spLocks noChangeArrowheads="1"/>
          </p:cNvSpPr>
          <p:nvPr/>
        </p:nvSpPr>
        <p:spPr bwMode="auto">
          <a:xfrm>
            <a:off x="5850878" y="2366985"/>
            <a:ext cx="2500313" cy="1016000"/>
          </a:xfrm>
          <a:prstGeom prst="rect">
            <a:avLst/>
          </a:prstGeom>
          <a:gradFill rotWithShape="1">
            <a:gsLst>
              <a:gs pos="0">
                <a:srgbClr val="77AE96"/>
              </a:gs>
              <a:gs pos="80000">
                <a:srgbClr val="9CE3C5"/>
              </a:gs>
              <a:gs pos="100000">
                <a:srgbClr val="9CE5C6"/>
              </a:gs>
            </a:gsLst>
            <a:lin ang="16200000"/>
          </a:gradFill>
          <a:ln w="9525">
            <a:solidFill>
              <a:srgbClr val="A5DEC6"/>
            </a:solidFill>
            <a:miter lim="800000"/>
            <a:headEnd/>
            <a:tailEnd/>
          </a:ln>
          <a:effectLst>
            <a:outerShdw blurRad="63500" dist="23000" dir="5400000" rotWithShape="0">
              <a:srgbClr val="000000">
                <a:alpha val="34999"/>
              </a:srgbClr>
            </a:outerShdw>
          </a:effectLst>
        </p:spPr>
        <p:txBody>
          <a:bodyPr>
            <a:spAutoFit/>
          </a:bodyPr>
          <a:lstStyle/>
          <a:p>
            <a:pPr algn="ctr">
              <a:buFont typeface="Times New Roman" pitchFamily="16" charset="0"/>
              <a:buNone/>
              <a:defRPr/>
            </a:pPr>
            <a:endParaRPr lang="en-US" sz="2000" b="1" dirty="0">
              <a:solidFill>
                <a:srgbClr val="0070C0"/>
              </a:solidFill>
              <a:latin typeface="+mn-lt"/>
              <a:ea typeface="+mn-ea"/>
              <a:cs typeface="+mn-cs"/>
            </a:endParaRPr>
          </a:p>
          <a:p>
            <a:pPr algn="ctr">
              <a:buFont typeface="Times New Roman" pitchFamily="16" charset="0"/>
              <a:buNone/>
              <a:defRPr/>
            </a:pPr>
            <a:r>
              <a:rPr lang="en-US" sz="2000" b="1" dirty="0">
                <a:solidFill>
                  <a:srgbClr val="0070C0"/>
                </a:solidFill>
                <a:latin typeface="+mn-lt"/>
                <a:ea typeface="+mn-ea"/>
                <a:cs typeface="+mn-cs"/>
              </a:rPr>
              <a:t>Vendors</a:t>
            </a:r>
          </a:p>
          <a:p>
            <a:pPr algn="ctr">
              <a:buFont typeface="Times New Roman" pitchFamily="16" charset="0"/>
              <a:buNone/>
              <a:defRPr/>
            </a:pPr>
            <a:endParaRPr lang="ru-RU" sz="2000" b="1" dirty="0">
              <a:solidFill>
                <a:srgbClr val="0070C0"/>
              </a:solidFill>
              <a:latin typeface="+mn-lt"/>
              <a:ea typeface="+mn-ea"/>
              <a:cs typeface="+mn-cs"/>
            </a:endParaRPr>
          </a:p>
        </p:txBody>
      </p:sp>
      <p:sp>
        <p:nvSpPr>
          <p:cNvPr id="30" name="TextBox 29"/>
          <p:cNvSpPr txBox="1">
            <a:spLocks noChangeArrowheads="1"/>
          </p:cNvSpPr>
          <p:nvPr/>
        </p:nvSpPr>
        <p:spPr bwMode="auto">
          <a:xfrm>
            <a:off x="3198166" y="3959247"/>
            <a:ext cx="2500312" cy="1016000"/>
          </a:xfrm>
          <a:prstGeom prst="rect">
            <a:avLst/>
          </a:prstGeom>
          <a:gradFill rotWithShape="1">
            <a:gsLst>
              <a:gs pos="0">
                <a:srgbClr val="77AE96"/>
              </a:gs>
              <a:gs pos="80000">
                <a:srgbClr val="9CE3C5"/>
              </a:gs>
              <a:gs pos="100000">
                <a:srgbClr val="9CE5C6"/>
              </a:gs>
            </a:gsLst>
            <a:lin ang="16200000"/>
          </a:gradFill>
          <a:ln w="9525">
            <a:solidFill>
              <a:srgbClr val="A5DEC6"/>
            </a:solidFill>
            <a:miter lim="800000"/>
            <a:headEnd/>
            <a:tailEnd/>
          </a:ln>
          <a:effectLst>
            <a:outerShdw blurRad="63500" dist="23000" dir="5400000" rotWithShape="0">
              <a:srgbClr val="000000">
                <a:alpha val="34999"/>
              </a:srgbClr>
            </a:outerShdw>
          </a:effectLst>
        </p:spPr>
        <p:txBody>
          <a:bodyPr>
            <a:spAutoFit/>
          </a:bodyPr>
          <a:lstStyle/>
          <a:p>
            <a:pPr algn="ctr">
              <a:buFont typeface="Times New Roman" pitchFamily="16" charset="0"/>
              <a:buNone/>
              <a:defRPr/>
            </a:pPr>
            <a:endParaRPr lang="en-US" sz="2000" b="1" dirty="0">
              <a:solidFill>
                <a:srgbClr val="0070C0"/>
              </a:solidFill>
              <a:latin typeface="+mn-lt"/>
              <a:ea typeface="+mn-ea"/>
              <a:cs typeface="+mn-cs"/>
            </a:endParaRPr>
          </a:p>
          <a:p>
            <a:pPr algn="ctr">
              <a:buFont typeface="Times New Roman" pitchFamily="16" charset="0"/>
              <a:buNone/>
              <a:defRPr/>
            </a:pPr>
            <a:r>
              <a:rPr lang="en-US" sz="2000" b="1" dirty="0">
                <a:solidFill>
                  <a:srgbClr val="0070C0"/>
                </a:solidFill>
                <a:latin typeface="+mn-lt"/>
                <a:ea typeface="+mn-ea"/>
                <a:cs typeface="+mn-cs"/>
              </a:rPr>
              <a:t>Test labs</a:t>
            </a:r>
          </a:p>
          <a:p>
            <a:pPr algn="ctr">
              <a:buFont typeface="Times New Roman" pitchFamily="16" charset="0"/>
              <a:buNone/>
              <a:defRPr/>
            </a:pPr>
            <a:endParaRPr lang="ru-RU" sz="2000" b="1" dirty="0">
              <a:solidFill>
                <a:srgbClr val="0070C0"/>
              </a:solidFill>
              <a:latin typeface="+mn-lt"/>
              <a:ea typeface="+mn-ea"/>
              <a:cs typeface="+mn-cs"/>
            </a:endParaRPr>
          </a:p>
        </p:txBody>
      </p:sp>
      <p:sp>
        <p:nvSpPr>
          <p:cNvPr id="31" name="TextBox 30"/>
          <p:cNvSpPr txBox="1">
            <a:spLocks noChangeArrowheads="1"/>
          </p:cNvSpPr>
          <p:nvPr/>
        </p:nvSpPr>
        <p:spPr bwMode="auto">
          <a:xfrm>
            <a:off x="554978" y="3452835"/>
            <a:ext cx="2500313" cy="769441"/>
          </a:xfrm>
          <a:prstGeom prst="rect">
            <a:avLst/>
          </a:prstGeom>
          <a:gradFill rotWithShape="1">
            <a:gsLst>
              <a:gs pos="0">
                <a:srgbClr val="0F0F98"/>
              </a:gs>
              <a:gs pos="80000">
                <a:srgbClr val="1717C7"/>
              </a:gs>
              <a:gs pos="100000">
                <a:srgbClr val="1414CC"/>
              </a:gs>
            </a:gsLst>
            <a:lin ang="16200000"/>
          </a:gradFill>
          <a:ln w="9525">
            <a:solidFill>
              <a:srgbClr val="2828B8"/>
            </a:solidFill>
            <a:miter lim="800000"/>
            <a:headEnd/>
            <a:tailEnd/>
          </a:ln>
          <a:effectLst>
            <a:outerShdw blurRad="63500" dist="23000" dir="5400000" rotWithShape="0">
              <a:srgbClr val="000000">
                <a:alpha val="34999"/>
              </a:srgbClr>
            </a:outerShdw>
          </a:effectLst>
        </p:spPr>
        <p:txBody>
          <a:bodyPr>
            <a:spAutoFit/>
          </a:bodyPr>
          <a:lstStyle/>
          <a:p>
            <a:pPr>
              <a:buFont typeface="Times New Roman" pitchFamily="16" charset="0"/>
              <a:buNone/>
              <a:defRPr/>
            </a:pPr>
            <a:r>
              <a:rPr lang="en-US" sz="1100" b="1" dirty="0" smtClean="0">
                <a:solidFill>
                  <a:srgbClr val="FFFFFF"/>
                </a:solidFill>
                <a:latin typeface="+mn-lt"/>
                <a:ea typeface="+mn-ea"/>
                <a:cs typeface="+mn-cs"/>
              </a:rPr>
              <a:t>Developing </a:t>
            </a:r>
            <a:r>
              <a:rPr lang="en-US" sz="1100" b="1" dirty="0">
                <a:solidFill>
                  <a:srgbClr val="FFFFFF"/>
                </a:solidFill>
                <a:latin typeface="+mn-lt"/>
                <a:ea typeface="+mn-ea"/>
                <a:cs typeface="+mn-cs"/>
              </a:rPr>
              <a:t>requirements to </a:t>
            </a:r>
            <a:r>
              <a:rPr lang="en-US" sz="1100" b="1" dirty="0" smtClean="0">
                <a:solidFill>
                  <a:srgbClr val="FFFFFF"/>
                </a:solidFill>
                <a:latin typeface="+mn-lt"/>
                <a:ea typeface="+mn-ea"/>
                <a:cs typeface="+mn-cs"/>
              </a:rPr>
              <a:t>network functionality</a:t>
            </a:r>
            <a:r>
              <a:rPr lang="en-US" sz="1100" b="1" dirty="0">
                <a:solidFill>
                  <a:srgbClr val="FFFFFF"/>
                </a:solidFill>
                <a:latin typeface="+mn-lt"/>
                <a:cs typeface="+mn-cs"/>
              </a:rPr>
              <a:t>, </a:t>
            </a:r>
            <a:r>
              <a:rPr lang="en-US" sz="1100" b="1" dirty="0" smtClean="0">
                <a:solidFill>
                  <a:srgbClr val="FFFFFF"/>
                </a:solidFill>
                <a:latin typeface="+mn-lt"/>
                <a:cs typeface="+mn-cs"/>
              </a:rPr>
              <a:t>ICT services, </a:t>
            </a:r>
            <a:r>
              <a:rPr lang="en-US" sz="1100" b="1" dirty="0" err="1" smtClean="0">
                <a:solidFill>
                  <a:srgbClr val="FFFFFF"/>
                </a:solidFill>
                <a:latin typeface="+mn-lt"/>
                <a:cs typeface="+mn-cs"/>
              </a:rPr>
              <a:t>QoS</a:t>
            </a:r>
            <a:r>
              <a:rPr lang="en-US" sz="1100" b="1" dirty="0" smtClean="0">
                <a:solidFill>
                  <a:srgbClr val="FFFFFF"/>
                </a:solidFill>
                <a:latin typeface="+mn-lt"/>
                <a:cs typeface="+mn-cs"/>
              </a:rPr>
              <a:t>/NP/</a:t>
            </a:r>
            <a:r>
              <a:rPr lang="en-US" sz="1100" b="1" dirty="0" err="1" smtClean="0">
                <a:solidFill>
                  <a:srgbClr val="FFFFFF"/>
                </a:solidFill>
                <a:latin typeface="+mn-lt"/>
                <a:cs typeface="+mn-cs"/>
              </a:rPr>
              <a:t>QoE</a:t>
            </a:r>
            <a:r>
              <a:rPr lang="en-US" sz="1100" b="1" dirty="0" smtClean="0">
                <a:solidFill>
                  <a:srgbClr val="FFFFFF"/>
                </a:solidFill>
                <a:latin typeface="+mn-lt"/>
                <a:cs typeface="+mn-cs"/>
              </a:rPr>
              <a:t>, </a:t>
            </a:r>
            <a:r>
              <a:rPr lang="en-US" sz="1100" b="1" dirty="0" smtClean="0">
                <a:solidFill>
                  <a:srgbClr val="FFFFFF"/>
                </a:solidFill>
                <a:latin typeface="+mn-lt"/>
                <a:ea typeface="+mn-ea"/>
                <a:cs typeface="+mn-cs"/>
              </a:rPr>
              <a:t>scalability, reliability, etc</a:t>
            </a:r>
            <a:r>
              <a:rPr lang="en-US" sz="1100" b="1" dirty="0">
                <a:solidFill>
                  <a:srgbClr val="FFFFFF"/>
                </a:solidFill>
                <a:latin typeface="+mn-lt"/>
                <a:ea typeface="+mn-ea"/>
                <a:cs typeface="+mn-cs"/>
              </a:rPr>
              <a:t>.</a:t>
            </a:r>
            <a:endParaRPr lang="ru-RU" sz="1100" b="1" dirty="0">
              <a:solidFill>
                <a:srgbClr val="FFFFFF"/>
              </a:solidFill>
              <a:latin typeface="+mn-lt"/>
              <a:ea typeface="+mn-ea"/>
              <a:cs typeface="+mn-cs"/>
            </a:endParaRPr>
          </a:p>
        </p:txBody>
      </p:sp>
      <p:sp>
        <p:nvSpPr>
          <p:cNvPr id="32" name="Выгнутая вправо стрелка 12"/>
          <p:cNvSpPr>
            <a:spLocks noChangeArrowheads="1"/>
          </p:cNvSpPr>
          <p:nvPr/>
        </p:nvSpPr>
        <p:spPr bwMode="auto">
          <a:xfrm rot="17320750">
            <a:off x="6353322" y="556441"/>
            <a:ext cx="820737" cy="2257425"/>
          </a:xfrm>
          <a:prstGeom prst="curvedLeftArrow">
            <a:avLst>
              <a:gd name="adj1" fmla="val 27085"/>
              <a:gd name="adj2" fmla="val 67909"/>
              <a:gd name="adj3" fmla="val 46685"/>
            </a:avLst>
          </a:prstGeom>
          <a:solidFill>
            <a:srgbClr val="00B8FF"/>
          </a:solidFill>
          <a:ln w="9525">
            <a:solidFill>
              <a:schemeClr val="tx1"/>
            </a:solidFill>
            <a:round/>
            <a:headEnd/>
            <a:tailEnd/>
          </a:ln>
        </p:spPr>
        <p:txBody>
          <a:bodyPr/>
          <a:lstStyle/>
          <a:p>
            <a:endParaRPr lang="ru-RU"/>
          </a:p>
        </p:txBody>
      </p:sp>
      <p:sp>
        <p:nvSpPr>
          <p:cNvPr id="33" name="TextBox 32"/>
          <p:cNvSpPr txBox="1">
            <a:spLocks noChangeArrowheads="1"/>
          </p:cNvSpPr>
          <p:nvPr/>
        </p:nvSpPr>
        <p:spPr bwMode="auto">
          <a:xfrm>
            <a:off x="3198166" y="1077935"/>
            <a:ext cx="2571750" cy="708025"/>
          </a:xfrm>
          <a:prstGeom prst="rect">
            <a:avLst/>
          </a:prstGeom>
          <a:gradFill rotWithShape="1">
            <a:gsLst>
              <a:gs pos="0">
                <a:srgbClr val="77AE96"/>
              </a:gs>
              <a:gs pos="80000">
                <a:srgbClr val="9CE3C5"/>
              </a:gs>
              <a:gs pos="100000">
                <a:srgbClr val="9CE5C6"/>
              </a:gs>
            </a:gsLst>
            <a:lin ang="16200000"/>
          </a:gradFill>
          <a:ln w="9525">
            <a:solidFill>
              <a:srgbClr val="A5DEC6"/>
            </a:solidFill>
            <a:miter lim="800000"/>
            <a:headEnd/>
            <a:tailEnd/>
          </a:ln>
          <a:effectLst>
            <a:outerShdw blurRad="63500" dist="23000" dir="5400000" rotWithShape="0">
              <a:srgbClr val="000000">
                <a:alpha val="34999"/>
              </a:srgbClr>
            </a:outerShdw>
          </a:effectLst>
        </p:spPr>
        <p:txBody>
          <a:bodyPr>
            <a:spAutoFit/>
          </a:bodyPr>
          <a:lstStyle/>
          <a:p>
            <a:pPr algn="ctr">
              <a:buFont typeface="Times New Roman" pitchFamily="16" charset="0"/>
              <a:buNone/>
              <a:defRPr/>
            </a:pPr>
            <a:r>
              <a:rPr lang="en-US" sz="2000" b="1" dirty="0">
                <a:solidFill>
                  <a:srgbClr val="0070C0"/>
                </a:solidFill>
                <a:latin typeface="+mn-lt"/>
                <a:ea typeface="+mn-ea"/>
                <a:cs typeface="+mn-cs"/>
              </a:rPr>
              <a:t>Standardization organization</a:t>
            </a:r>
            <a:endParaRPr lang="ru-RU" sz="2000" b="1" dirty="0">
              <a:solidFill>
                <a:srgbClr val="0070C0"/>
              </a:solidFill>
              <a:latin typeface="+mn-lt"/>
              <a:ea typeface="+mn-ea"/>
              <a:cs typeface="+mn-cs"/>
            </a:endParaRPr>
          </a:p>
        </p:txBody>
      </p:sp>
      <p:sp>
        <p:nvSpPr>
          <p:cNvPr id="34" name="Выгнутая вправо стрелка 13"/>
          <p:cNvSpPr>
            <a:spLocks noChangeArrowheads="1"/>
          </p:cNvSpPr>
          <p:nvPr/>
        </p:nvSpPr>
        <p:spPr bwMode="auto">
          <a:xfrm rot="2749791">
            <a:off x="6305697" y="4112441"/>
            <a:ext cx="1025525" cy="2325687"/>
          </a:xfrm>
          <a:prstGeom prst="curvedLeftArrow">
            <a:avLst>
              <a:gd name="adj1" fmla="val 27077"/>
              <a:gd name="adj2" fmla="val 67856"/>
              <a:gd name="adj3" fmla="val 46685"/>
            </a:avLst>
          </a:prstGeom>
          <a:solidFill>
            <a:srgbClr val="00B8FF"/>
          </a:solidFill>
          <a:ln w="9525">
            <a:solidFill>
              <a:schemeClr val="tx1"/>
            </a:solidFill>
            <a:round/>
            <a:headEnd/>
            <a:tailEnd/>
          </a:ln>
        </p:spPr>
        <p:txBody>
          <a:bodyPr/>
          <a:lstStyle/>
          <a:p>
            <a:endParaRPr lang="ru-RU"/>
          </a:p>
        </p:txBody>
      </p:sp>
      <p:sp>
        <p:nvSpPr>
          <p:cNvPr id="35" name="TextBox 34"/>
          <p:cNvSpPr txBox="1">
            <a:spLocks noChangeArrowheads="1"/>
          </p:cNvSpPr>
          <p:nvPr/>
        </p:nvSpPr>
        <p:spPr bwMode="auto">
          <a:xfrm>
            <a:off x="5841353" y="3452835"/>
            <a:ext cx="2500313" cy="769441"/>
          </a:xfrm>
          <a:prstGeom prst="rect">
            <a:avLst/>
          </a:prstGeom>
          <a:gradFill rotWithShape="1">
            <a:gsLst>
              <a:gs pos="0">
                <a:srgbClr val="0F0F98"/>
              </a:gs>
              <a:gs pos="80000">
                <a:srgbClr val="1717C7"/>
              </a:gs>
              <a:gs pos="100000">
                <a:srgbClr val="1414CC"/>
              </a:gs>
            </a:gsLst>
            <a:lin ang="16200000"/>
          </a:gradFill>
          <a:ln w="9525">
            <a:solidFill>
              <a:srgbClr val="2828B8"/>
            </a:solidFill>
            <a:miter lim="800000"/>
            <a:headEnd/>
            <a:tailEnd/>
          </a:ln>
          <a:effectLst>
            <a:outerShdw blurRad="63500" dist="23000" dir="5400000" rotWithShape="0">
              <a:srgbClr val="000000">
                <a:alpha val="34999"/>
              </a:srgbClr>
            </a:outerShdw>
          </a:effectLst>
        </p:spPr>
        <p:txBody>
          <a:bodyPr>
            <a:spAutoFit/>
          </a:bodyPr>
          <a:lstStyle/>
          <a:p>
            <a:pPr>
              <a:defRPr/>
            </a:pPr>
            <a:r>
              <a:rPr lang="en-US" sz="1100" b="1" dirty="0" smtClean="0">
                <a:solidFill>
                  <a:schemeClr val="bg1"/>
                </a:solidFill>
                <a:cs typeface="DejaVu Sans" charset="0"/>
              </a:rPr>
              <a:t>Developing </a:t>
            </a:r>
            <a:r>
              <a:rPr lang="en-US" sz="1100" b="1" dirty="0">
                <a:solidFill>
                  <a:schemeClr val="bg1"/>
                </a:solidFill>
                <a:cs typeface="DejaVu Sans" charset="0"/>
              </a:rPr>
              <a:t>equipment , protocols, codecs, functionality in accordance with International </a:t>
            </a:r>
            <a:r>
              <a:rPr lang="en-US" sz="1100" b="1" dirty="0" smtClean="0">
                <a:solidFill>
                  <a:schemeClr val="bg1"/>
                </a:solidFill>
                <a:cs typeface="DejaVu Sans" charset="0"/>
              </a:rPr>
              <a:t>standards</a:t>
            </a:r>
            <a:endParaRPr lang="ru-RU" sz="1100" b="1" dirty="0">
              <a:solidFill>
                <a:schemeClr val="bg1"/>
              </a:solidFill>
              <a:cs typeface="DejaVu Sans" charset="0"/>
            </a:endParaRPr>
          </a:p>
        </p:txBody>
      </p:sp>
      <p:sp>
        <p:nvSpPr>
          <p:cNvPr id="36" name="Выгнутая вправо стрелка 16"/>
          <p:cNvSpPr>
            <a:spLocks noChangeArrowheads="1"/>
          </p:cNvSpPr>
          <p:nvPr/>
        </p:nvSpPr>
        <p:spPr bwMode="auto">
          <a:xfrm rot="14158000">
            <a:off x="1823391" y="922360"/>
            <a:ext cx="912812" cy="2119312"/>
          </a:xfrm>
          <a:prstGeom prst="curvedLeftArrow">
            <a:avLst>
              <a:gd name="adj1" fmla="val 25679"/>
              <a:gd name="adj2" fmla="val 66288"/>
              <a:gd name="adj3" fmla="val 58769"/>
            </a:avLst>
          </a:prstGeom>
          <a:solidFill>
            <a:srgbClr val="00B8FF"/>
          </a:solidFill>
          <a:ln w="9525">
            <a:solidFill>
              <a:schemeClr val="tx1"/>
            </a:solidFill>
            <a:round/>
            <a:headEnd/>
            <a:tailEnd/>
          </a:ln>
        </p:spPr>
        <p:txBody>
          <a:bodyPr/>
          <a:lstStyle/>
          <a:p>
            <a:endParaRPr lang="ru-RU"/>
          </a:p>
        </p:txBody>
      </p:sp>
      <p:sp>
        <p:nvSpPr>
          <p:cNvPr id="37" name="TextBox 36"/>
          <p:cNvSpPr txBox="1">
            <a:spLocks noChangeArrowheads="1"/>
          </p:cNvSpPr>
          <p:nvPr/>
        </p:nvSpPr>
        <p:spPr bwMode="auto">
          <a:xfrm>
            <a:off x="554978" y="2381272"/>
            <a:ext cx="2500313" cy="1016000"/>
          </a:xfrm>
          <a:prstGeom prst="rect">
            <a:avLst/>
          </a:prstGeom>
          <a:gradFill rotWithShape="1">
            <a:gsLst>
              <a:gs pos="0">
                <a:srgbClr val="77AE96"/>
              </a:gs>
              <a:gs pos="80000">
                <a:srgbClr val="9CE3C5"/>
              </a:gs>
              <a:gs pos="100000">
                <a:srgbClr val="9CE5C6"/>
              </a:gs>
            </a:gsLst>
            <a:lin ang="16200000"/>
          </a:gradFill>
          <a:ln w="9525">
            <a:solidFill>
              <a:srgbClr val="A5DEC6"/>
            </a:solidFill>
            <a:miter lim="800000"/>
            <a:headEnd/>
            <a:tailEnd/>
          </a:ln>
          <a:effectLst>
            <a:outerShdw blurRad="63500" dist="23000" dir="5400000" rotWithShape="0">
              <a:srgbClr val="000000">
                <a:alpha val="34999"/>
              </a:srgbClr>
            </a:outerShdw>
          </a:effectLst>
        </p:spPr>
        <p:txBody>
          <a:bodyPr>
            <a:spAutoFit/>
          </a:bodyPr>
          <a:lstStyle/>
          <a:p>
            <a:pPr algn="ctr">
              <a:buFont typeface="Times New Roman" pitchFamily="16" charset="0"/>
              <a:buNone/>
              <a:defRPr/>
            </a:pPr>
            <a:r>
              <a:rPr lang="en-US" sz="2000" b="1" dirty="0">
                <a:solidFill>
                  <a:srgbClr val="0070C0"/>
                </a:solidFill>
                <a:latin typeface="+mn-lt"/>
                <a:ea typeface="+mn-ea"/>
                <a:cs typeface="+mn-cs"/>
              </a:rPr>
              <a:t>Network operators and ISP</a:t>
            </a:r>
            <a:endParaRPr lang="ru-RU" sz="2000" b="1" dirty="0">
              <a:solidFill>
                <a:srgbClr val="0070C0"/>
              </a:solidFill>
              <a:latin typeface="+mn-lt"/>
              <a:ea typeface="+mn-ea"/>
              <a:cs typeface="+mn-cs"/>
            </a:endParaRPr>
          </a:p>
        </p:txBody>
      </p:sp>
      <p:sp>
        <p:nvSpPr>
          <p:cNvPr id="38" name="Выгнутая вправо стрелка 17"/>
          <p:cNvSpPr>
            <a:spLocks noChangeArrowheads="1"/>
          </p:cNvSpPr>
          <p:nvPr/>
        </p:nvSpPr>
        <p:spPr bwMode="auto">
          <a:xfrm rot="7781404">
            <a:off x="1717028" y="4008460"/>
            <a:ext cx="911225" cy="2273300"/>
          </a:xfrm>
          <a:prstGeom prst="curvedLeftArrow">
            <a:avLst>
              <a:gd name="adj1" fmla="val 25698"/>
              <a:gd name="adj2" fmla="val 66354"/>
              <a:gd name="adj3" fmla="val 58769"/>
            </a:avLst>
          </a:prstGeom>
          <a:solidFill>
            <a:srgbClr val="00B8FF"/>
          </a:solidFill>
          <a:ln w="9525">
            <a:solidFill>
              <a:schemeClr val="tx1"/>
            </a:solidFill>
            <a:round/>
            <a:headEnd/>
            <a:tailEnd/>
          </a:ln>
        </p:spPr>
        <p:txBody>
          <a:bodyPr/>
          <a:lstStyle/>
          <a:p>
            <a:endParaRPr lang="ru-RU"/>
          </a:p>
        </p:txBody>
      </p:sp>
      <p:sp>
        <p:nvSpPr>
          <p:cNvPr id="39" name="TextBox 38"/>
          <p:cNvSpPr txBox="1">
            <a:spLocks noChangeArrowheads="1"/>
          </p:cNvSpPr>
          <p:nvPr/>
        </p:nvSpPr>
        <p:spPr bwMode="auto">
          <a:xfrm>
            <a:off x="3198166" y="5030810"/>
            <a:ext cx="2500312" cy="1107996"/>
          </a:xfrm>
          <a:prstGeom prst="rect">
            <a:avLst/>
          </a:prstGeom>
          <a:gradFill rotWithShape="1">
            <a:gsLst>
              <a:gs pos="0">
                <a:srgbClr val="0F0F98"/>
              </a:gs>
              <a:gs pos="80000">
                <a:srgbClr val="1717C7"/>
              </a:gs>
              <a:gs pos="100000">
                <a:srgbClr val="1414CC"/>
              </a:gs>
            </a:gsLst>
            <a:lin ang="16200000"/>
          </a:gradFill>
          <a:ln w="9525">
            <a:solidFill>
              <a:srgbClr val="2828B8"/>
            </a:solidFill>
            <a:miter lim="800000"/>
            <a:headEnd/>
            <a:tailEnd/>
          </a:ln>
          <a:effectLst>
            <a:outerShdw blurRad="63500" dist="23000" dir="5400000" rotWithShape="0">
              <a:srgbClr val="000000">
                <a:alpha val="34999"/>
              </a:srgbClr>
            </a:outerShdw>
          </a:effectLst>
        </p:spPr>
        <p:txBody>
          <a:bodyPr>
            <a:spAutoFit/>
          </a:bodyPr>
          <a:lstStyle/>
          <a:p>
            <a:pPr>
              <a:defRPr/>
            </a:pPr>
            <a:r>
              <a:rPr lang="en-US" sz="1100" b="1" dirty="0" smtClean="0">
                <a:solidFill>
                  <a:srgbClr val="FFFFFF"/>
                </a:solidFill>
                <a:cs typeface="DejaVu Sans" charset="0"/>
              </a:rPr>
              <a:t>Testing an </a:t>
            </a:r>
            <a:r>
              <a:rPr lang="en-US" sz="1100" b="1" dirty="0">
                <a:solidFill>
                  <a:srgbClr val="FFFFFF"/>
                </a:solidFill>
                <a:cs typeface="DejaVu Sans" charset="0"/>
              </a:rPr>
              <a:t>equipment, protocols, services, system-network solution </a:t>
            </a:r>
            <a:r>
              <a:rPr lang="en-US" sz="1100" b="1" dirty="0" smtClean="0">
                <a:solidFill>
                  <a:srgbClr val="FFFFFF"/>
                </a:solidFill>
                <a:cs typeface="DejaVu Sans" charset="0"/>
              </a:rPr>
              <a:t>for compliance with International standards and/or regional/operator’s additional requirements</a:t>
            </a:r>
            <a:endParaRPr lang="ru-RU" sz="1100" b="1" dirty="0">
              <a:solidFill>
                <a:srgbClr val="FFFFFF"/>
              </a:solidFill>
              <a:cs typeface="DejaVu Sans" charset="0"/>
            </a:endParaRPr>
          </a:p>
        </p:txBody>
      </p:sp>
      <p:sp>
        <p:nvSpPr>
          <p:cNvPr id="40" name="Rectangle 16"/>
          <p:cNvSpPr>
            <a:spLocks noChangeArrowheads="1"/>
          </p:cNvSpPr>
          <p:nvPr/>
        </p:nvSpPr>
        <p:spPr bwMode="auto">
          <a:xfrm>
            <a:off x="3022599" y="2924944"/>
            <a:ext cx="288031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ts val="600"/>
              </a:spcBef>
            </a:pPr>
            <a:r>
              <a:rPr lang="en-US" sz="2000" b="1" dirty="0" smtClean="0">
                <a:solidFill>
                  <a:srgbClr val="FF0000"/>
                </a:solidFill>
              </a:rPr>
              <a:t>ICT’s</a:t>
            </a:r>
          </a:p>
          <a:p>
            <a:pPr algn="ctr">
              <a:spcBef>
                <a:spcPts val="600"/>
              </a:spcBef>
            </a:pPr>
            <a:r>
              <a:rPr lang="en-US" sz="2000" b="1" dirty="0" smtClean="0">
                <a:solidFill>
                  <a:srgbClr val="FF0000"/>
                </a:solidFill>
              </a:rPr>
              <a:t>Perpetual motion</a:t>
            </a:r>
            <a:endParaRPr lang="en-US" sz="2000" b="1" dirty="0">
              <a:solidFill>
                <a:srgbClr val="FF0000"/>
              </a:solidFill>
            </a:endParaRPr>
          </a:p>
        </p:txBody>
      </p:sp>
      <p:sp>
        <p:nvSpPr>
          <p:cNvPr id="41" name="TextBox 40"/>
          <p:cNvSpPr txBox="1">
            <a:spLocks noChangeArrowheads="1"/>
          </p:cNvSpPr>
          <p:nvPr/>
        </p:nvSpPr>
        <p:spPr bwMode="auto">
          <a:xfrm>
            <a:off x="3198166" y="1863747"/>
            <a:ext cx="2571750" cy="938719"/>
          </a:xfrm>
          <a:prstGeom prst="rect">
            <a:avLst/>
          </a:prstGeom>
          <a:gradFill rotWithShape="1">
            <a:gsLst>
              <a:gs pos="0">
                <a:srgbClr val="0F0F98"/>
              </a:gs>
              <a:gs pos="80000">
                <a:srgbClr val="1717C7"/>
              </a:gs>
              <a:gs pos="100000">
                <a:srgbClr val="1414CC"/>
              </a:gs>
            </a:gsLst>
            <a:lin ang="16200000"/>
          </a:gradFill>
          <a:ln w="9525">
            <a:solidFill>
              <a:srgbClr val="2828B8"/>
            </a:solidFill>
            <a:miter lim="800000"/>
            <a:headEnd/>
            <a:tailEnd/>
          </a:ln>
          <a:effectLst>
            <a:outerShdw blurRad="63500" dist="23000" dir="5400000" rotWithShape="0">
              <a:srgbClr val="000000">
                <a:alpha val="34999"/>
              </a:srgbClr>
            </a:outerShdw>
          </a:effectLst>
        </p:spPr>
        <p:txBody>
          <a:bodyPr>
            <a:spAutoFit/>
          </a:bodyPr>
          <a:lstStyle/>
          <a:p>
            <a:pPr>
              <a:buFont typeface="Times New Roman" pitchFamily="16" charset="0"/>
              <a:buNone/>
              <a:defRPr/>
            </a:pPr>
            <a:r>
              <a:rPr lang="en-US" sz="1100" b="1" dirty="0" smtClean="0">
                <a:solidFill>
                  <a:srgbClr val="FFFFFF"/>
                </a:solidFill>
                <a:latin typeface="+mn-lt"/>
                <a:ea typeface="+mn-ea"/>
                <a:cs typeface="+mn-cs"/>
              </a:rPr>
              <a:t>Developing International </a:t>
            </a:r>
            <a:r>
              <a:rPr lang="en-US" sz="1100" b="1" dirty="0">
                <a:solidFill>
                  <a:srgbClr val="FFFFFF"/>
                </a:solidFill>
                <a:latin typeface="+mn-lt"/>
                <a:ea typeface="+mn-ea"/>
                <a:cs typeface="+mn-cs"/>
              </a:rPr>
              <a:t>standards and </a:t>
            </a:r>
            <a:r>
              <a:rPr lang="en-US" sz="1100" b="1" dirty="0" smtClean="0">
                <a:solidFill>
                  <a:srgbClr val="FFFFFF"/>
                </a:solidFill>
                <a:latin typeface="+mn-lt"/>
                <a:ea typeface="+mn-ea"/>
                <a:cs typeface="+mn-cs"/>
              </a:rPr>
              <a:t>test suites </a:t>
            </a:r>
            <a:r>
              <a:rPr lang="en-US" sz="1100" b="1" dirty="0">
                <a:solidFill>
                  <a:srgbClr val="FFFFFF"/>
                </a:solidFill>
                <a:latin typeface="+mn-lt"/>
                <a:ea typeface="+mn-ea"/>
                <a:cs typeface="+mn-cs"/>
              </a:rPr>
              <a:t>to </a:t>
            </a:r>
            <a:r>
              <a:rPr lang="en-US" sz="1100" b="1" dirty="0" smtClean="0">
                <a:solidFill>
                  <a:srgbClr val="FFFFFF"/>
                </a:solidFill>
                <a:latin typeface="+mn-lt"/>
                <a:ea typeface="+mn-ea"/>
                <a:cs typeface="+mn-cs"/>
              </a:rPr>
              <a:t>different technologies (e.g. NGN, BBA, SUN, </a:t>
            </a:r>
            <a:r>
              <a:rPr lang="en-US" sz="1100" b="1" dirty="0" err="1" smtClean="0">
                <a:solidFill>
                  <a:srgbClr val="FFFFFF"/>
                </a:solidFill>
                <a:latin typeface="+mn-lt"/>
                <a:ea typeface="+mn-ea"/>
                <a:cs typeface="+mn-cs"/>
              </a:rPr>
              <a:t>IoT</a:t>
            </a:r>
            <a:r>
              <a:rPr lang="en-US" sz="1100" b="1" dirty="0" smtClean="0">
                <a:solidFill>
                  <a:srgbClr val="FFFFFF"/>
                </a:solidFill>
                <a:latin typeface="+mn-lt"/>
                <a:ea typeface="+mn-ea"/>
                <a:cs typeface="+mn-cs"/>
              </a:rPr>
              <a:t>, </a:t>
            </a:r>
            <a:r>
              <a:rPr lang="en-US" sz="1100" b="1" dirty="0" smtClean="0">
                <a:solidFill>
                  <a:srgbClr val="FFFFFF"/>
                </a:solidFill>
                <a:latin typeface="+mn-lt"/>
                <a:cs typeface="+mn-cs"/>
              </a:rPr>
              <a:t>M2M, SDN, etc.</a:t>
            </a:r>
            <a:r>
              <a:rPr lang="en-US" sz="1100" b="1" dirty="0" smtClean="0">
                <a:solidFill>
                  <a:srgbClr val="FFFFFF"/>
                </a:solidFill>
                <a:latin typeface="+mn-lt"/>
                <a:ea typeface="+mn-ea"/>
                <a:cs typeface="+mn-cs"/>
              </a:rPr>
              <a:t>)</a:t>
            </a:r>
            <a:endParaRPr lang="ru-RU" sz="1100" b="1" dirty="0">
              <a:solidFill>
                <a:srgbClr val="FFFFFF"/>
              </a:solidFill>
              <a:latin typeface="+mn-lt"/>
              <a:ea typeface="+mn-ea"/>
              <a:cs typeface="+mn-cs"/>
            </a:endParaRPr>
          </a:p>
        </p:txBody>
      </p:sp>
    </p:spTree>
    <p:extLst>
      <p:ext uri="{BB962C8B-B14F-4D97-AF65-F5344CB8AC3E}">
        <p14:creationId xmlns:p14="http://schemas.microsoft.com/office/powerpoint/2010/main" val="22546914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750" decel="50000" fill="hold">
                                          <p:stCondLst>
                                            <p:cond delay="0"/>
                                          </p:stCondLst>
                                        </p:cTn>
                                        <p:tgtEl>
                                          <p:spTgt spid="33"/>
                                        </p:tgtEl>
                                        <p:attrNameLst>
                                          <p:attrName>style.rotation</p:attrName>
                                        </p:attrNameLst>
                                      </p:cBhvr>
                                      <p:tavLst>
                                        <p:tav tm="0">
                                          <p:val>
                                            <p:fltVal val="-90"/>
                                          </p:val>
                                        </p:tav>
                                        <p:tav tm="100000">
                                          <p:val>
                                            <p:fltVal val="0"/>
                                          </p:val>
                                        </p:tav>
                                      </p:tavLst>
                                    </p:anim>
                                    <p:anim calcmode="lin" valueType="num">
                                      <p:cBhvr>
                                        <p:cTn id="8" dur="750" decel="50000" fill="hold">
                                          <p:stCondLst>
                                            <p:cond delay="0"/>
                                          </p:stCondLst>
                                        </p:cTn>
                                        <p:tgtEl>
                                          <p:spTgt spid="33"/>
                                        </p:tgtEl>
                                        <p:attrNameLst>
                                          <p:attrName>ppt_w</p:attrName>
                                        </p:attrNameLst>
                                      </p:cBhvr>
                                      <p:tavLst>
                                        <p:tav tm="0">
                                          <p:val>
                                            <p:strVal val="#ppt_w"/>
                                          </p:val>
                                        </p:tav>
                                        <p:tav tm="100000">
                                          <p:val>
                                            <p:strVal val="#ppt_w*.05"/>
                                          </p:val>
                                        </p:tav>
                                      </p:tavLst>
                                    </p:anim>
                                    <p:anim calcmode="lin" valueType="num">
                                      <p:cBhvr>
                                        <p:cTn id="9" dur="750" accel="50000" fill="hold">
                                          <p:stCondLst>
                                            <p:cond delay="750"/>
                                          </p:stCondLst>
                                        </p:cTn>
                                        <p:tgtEl>
                                          <p:spTgt spid="33"/>
                                        </p:tgtEl>
                                        <p:attrNameLst>
                                          <p:attrName>ppt_w</p:attrName>
                                        </p:attrNameLst>
                                      </p:cBhvr>
                                      <p:tavLst>
                                        <p:tav tm="0">
                                          <p:val>
                                            <p:strVal val="#ppt_w*.05"/>
                                          </p:val>
                                        </p:tav>
                                        <p:tav tm="100000">
                                          <p:val>
                                            <p:strVal val="#ppt_w"/>
                                          </p:val>
                                        </p:tav>
                                      </p:tavLst>
                                    </p:anim>
                                    <p:anim calcmode="lin" valueType="num">
                                      <p:cBhvr>
                                        <p:cTn id="10" dur="1500" fill="hold"/>
                                        <p:tgtEl>
                                          <p:spTgt spid="33"/>
                                        </p:tgtEl>
                                        <p:attrNameLst>
                                          <p:attrName>ppt_h</p:attrName>
                                        </p:attrNameLst>
                                      </p:cBhvr>
                                      <p:tavLst>
                                        <p:tav tm="0">
                                          <p:val>
                                            <p:strVal val="#ppt_h"/>
                                          </p:val>
                                        </p:tav>
                                        <p:tav tm="100000">
                                          <p:val>
                                            <p:strVal val="#ppt_h"/>
                                          </p:val>
                                        </p:tav>
                                      </p:tavLst>
                                    </p:anim>
                                    <p:anim calcmode="lin" valueType="num">
                                      <p:cBhvr>
                                        <p:cTn id="11" dur="750" decel="50000" fill="hold">
                                          <p:stCondLst>
                                            <p:cond delay="0"/>
                                          </p:stCondLst>
                                        </p:cTn>
                                        <p:tgtEl>
                                          <p:spTgt spid="33"/>
                                        </p:tgtEl>
                                        <p:attrNameLst>
                                          <p:attrName>ppt_x</p:attrName>
                                        </p:attrNameLst>
                                      </p:cBhvr>
                                      <p:tavLst>
                                        <p:tav tm="0">
                                          <p:val>
                                            <p:strVal val="#ppt_x+.4"/>
                                          </p:val>
                                        </p:tav>
                                        <p:tav tm="100000">
                                          <p:val>
                                            <p:strVal val="#ppt_x"/>
                                          </p:val>
                                        </p:tav>
                                      </p:tavLst>
                                    </p:anim>
                                    <p:anim calcmode="lin" valueType="num">
                                      <p:cBhvr>
                                        <p:cTn id="12" dur="750" decel="50000" fill="hold">
                                          <p:stCondLst>
                                            <p:cond delay="0"/>
                                          </p:stCondLst>
                                        </p:cTn>
                                        <p:tgtEl>
                                          <p:spTgt spid="33"/>
                                        </p:tgtEl>
                                        <p:attrNameLst>
                                          <p:attrName>ppt_y</p:attrName>
                                        </p:attrNameLst>
                                      </p:cBhvr>
                                      <p:tavLst>
                                        <p:tav tm="0">
                                          <p:val>
                                            <p:strVal val="#ppt_y-.2"/>
                                          </p:val>
                                        </p:tav>
                                        <p:tav tm="100000">
                                          <p:val>
                                            <p:strVal val="#ppt_y+.1"/>
                                          </p:val>
                                        </p:tav>
                                      </p:tavLst>
                                    </p:anim>
                                    <p:anim calcmode="lin" valueType="num">
                                      <p:cBhvr>
                                        <p:cTn id="13" dur="750" accel="50000" fill="hold">
                                          <p:stCondLst>
                                            <p:cond delay="750"/>
                                          </p:stCondLst>
                                        </p:cTn>
                                        <p:tgtEl>
                                          <p:spTgt spid="33"/>
                                        </p:tgtEl>
                                        <p:attrNameLst>
                                          <p:attrName>ppt_y</p:attrName>
                                        </p:attrNameLst>
                                      </p:cBhvr>
                                      <p:tavLst>
                                        <p:tav tm="0">
                                          <p:val>
                                            <p:strVal val="#ppt_y+.1"/>
                                          </p:val>
                                        </p:tav>
                                        <p:tav tm="100000">
                                          <p:val>
                                            <p:strVal val="#ppt_y"/>
                                          </p:val>
                                        </p:tav>
                                      </p:tavLst>
                                    </p:anim>
                                    <p:animEffect transition="in" filter="fade">
                                      <p:cBhvr>
                                        <p:cTn id="14" dur="1500" decel="50000">
                                          <p:stCondLst>
                                            <p:cond delay="0"/>
                                          </p:stCondLst>
                                        </p:cTn>
                                        <p:tgtEl>
                                          <p:spTgt spid="33"/>
                                        </p:tgtEl>
                                      </p:cBhvr>
                                    </p:animEffect>
                                  </p:childTnLst>
                                </p:cTn>
                              </p:par>
                            </p:childTnLst>
                          </p:cTn>
                        </p:par>
                        <p:par>
                          <p:cTn id="15" fill="hold">
                            <p:stCondLst>
                              <p:cond delay="1500"/>
                            </p:stCondLst>
                            <p:childTnLst>
                              <p:par>
                                <p:cTn id="16" presetID="25" presetClass="entr" presetSubtype="0"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p:cTn id="18" dur="750" decel="50000" fill="hold">
                                          <p:stCondLst>
                                            <p:cond delay="0"/>
                                          </p:stCondLst>
                                        </p:cTn>
                                        <p:tgtEl>
                                          <p:spTgt spid="41"/>
                                        </p:tgtEl>
                                        <p:attrNameLst>
                                          <p:attrName>style.rotation</p:attrName>
                                        </p:attrNameLst>
                                      </p:cBhvr>
                                      <p:tavLst>
                                        <p:tav tm="0">
                                          <p:val>
                                            <p:fltVal val="-90"/>
                                          </p:val>
                                        </p:tav>
                                        <p:tav tm="100000">
                                          <p:val>
                                            <p:fltVal val="0"/>
                                          </p:val>
                                        </p:tav>
                                      </p:tavLst>
                                    </p:anim>
                                    <p:anim calcmode="lin" valueType="num">
                                      <p:cBhvr>
                                        <p:cTn id="19" dur="750" decel="50000" fill="hold">
                                          <p:stCondLst>
                                            <p:cond delay="0"/>
                                          </p:stCondLst>
                                        </p:cTn>
                                        <p:tgtEl>
                                          <p:spTgt spid="41"/>
                                        </p:tgtEl>
                                        <p:attrNameLst>
                                          <p:attrName>ppt_w</p:attrName>
                                        </p:attrNameLst>
                                      </p:cBhvr>
                                      <p:tavLst>
                                        <p:tav tm="0">
                                          <p:val>
                                            <p:strVal val="#ppt_w"/>
                                          </p:val>
                                        </p:tav>
                                        <p:tav tm="100000">
                                          <p:val>
                                            <p:strVal val="#ppt_w*.05"/>
                                          </p:val>
                                        </p:tav>
                                      </p:tavLst>
                                    </p:anim>
                                    <p:anim calcmode="lin" valueType="num">
                                      <p:cBhvr>
                                        <p:cTn id="20" dur="750" accel="50000" fill="hold">
                                          <p:stCondLst>
                                            <p:cond delay="750"/>
                                          </p:stCondLst>
                                        </p:cTn>
                                        <p:tgtEl>
                                          <p:spTgt spid="41"/>
                                        </p:tgtEl>
                                        <p:attrNameLst>
                                          <p:attrName>ppt_w</p:attrName>
                                        </p:attrNameLst>
                                      </p:cBhvr>
                                      <p:tavLst>
                                        <p:tav tm="0">
                                          <p:val>
                                            <p:strVal val="#ppt_w*.05"/>
                                          </p:val>
                                        </p:tav>
                                        <p:tav tm="100000">
                                          <p:val>
                                            <p:strVal val="#ppt_w"/>
                                          </p:val>
                                        </p:tav>
                                      </p:tavLst>
                                    </p:anim>
                                    <p:anim calcmode="lin" valueType="num">
                                      <p:cBhvr>
                                        <p:cTn id="21" dur="1500" fill="hold"/>
                                        <p:tgtEl>
                                          <p:spTgt spid="41"/>
                                        </p:tgtEl>
                                        <p:attrNameLst>
                                          <p:attrName>ppt_h</p:attrName>
                                        </p:attrNameLst>
                                      </p:cBhvr>
                                      <p:tavLst>
                                        <p:tav tm="0">
                                          <p:val>
                                            <p:strVal val="#ppt_h"/>
                                          </p:val>
                                        </p:tav>
                                        <p:tav tm="100000">
                                          <p:val>
                                            <p:strVal val="#ppt_h"/>
                                          </p:val>
                                        </p:tav>
                                      </p:tavLst>
                                    </p:anim>
                                    <p:anim calcmode="lin" valueType="num">
                                      <p:cBhvr>
                                        <p:cTn id="22" dur="750" decel="50000" fill="hold">
                                          <p:stCondLst>
                                            <p:cond delay="0"/>
                                          </p:stCondLst>
                                        </p:cTn>
                                        <p:tgtEl>
                                          <p:spTgt spid="41"/>
                                        </p:tgtEl>
                                        <p:attrNameLst>
                                          <p:attrName>ppt_x</p:attrName>
                                        </p:attrNameLst>
                                      </p:cBhvr>
                                      <p:tavLst>
                                        <p:tav tm="0">
                                          <p:val>
                                            <p:strVal val="#ppt_x+.4"/>
                                          </p:val>
                                        </p:tav>
                                        <p:tav tm="100000">
                                          <p:val>
                                            <p:strVal val="#ppt_x"/>
                                          </p:val>
                                        </p:tav>
                                      </p:tavLst>
                                    </p:anim>
                                    <p:anim calcmode="lin" valueType="num">
                                      <p:cBhvr>
                                        <p:cTn id="23" dur="750" decel="50000" fill="hold">
                                          <p:stCondLst>
                                            <p:cond delay="0"/>
                                          </p:stCondLst>
                                        </p:cTn>
                                        <p:tgtEl>
                                          <p:spTgt spid="41"/>
                                        </p:tgtEl>
                                        <p:attrNameLst>
                                          <p:attrName>ppt_y</p:attrName>
                                        </p:attrNameLst>
                                      </p:cBhvr>
                                      <p:tavLst>
                                        <p:tav tm="0">
                                          <p:val>
                                            <p:strVal val="#ppt_y-.2"/>
                                          </p:val>
                                        </p:tav>
                                        <p:tav tm="100000">
                                          <p:val>
                                            <p:strVal val="#ppt_y+.1"/>
                                          </p:val>
                                        </p:tav>
                                      </p:tavLst>
                                    </p:anim>
                                    <p:anim calcmode="lin" valueType="num">
                                      <p:cBhvr>
                                        <p:cTn id="24" dur="750" accel="50000" fill="hold">
                                          <p:stCondLst>
                                            <p:cond delay="750"/>
                                          </p:stCondLst>
                                        </p:cTn>
                                        <p:tgtEl>
                                          <p:spTgt spid="41"/>
                                        </p:tgtEl>
                                        <p:attrNameLst>
                                          <p:attrName>ppt_y</p:attrName>
                                        </p:attrNameLst>
                                      </p:cBhvr>
                                      <p:tavLst>
                                        <p:tav tm="0">
                                          <p:val>
                                            <p:strVal val="#ppt_y+.1"/>
                                          </p:val>
                                        </p:tav>
                                        <p:tav tm="100000">
                                          <p:val>
                                            <p:strVal val="#ppt_y"/>
                                          </p:val>
                                        </p:tav>
                                      </p:tavLst>
                                    </p:anim>
                                    <p:animEffect transition="in" filter="fade">
                                      <p:cBhvr>
                                        <p:cTn id="25" dur="1500" decel="50000">
                                          <p:stCondLst>
                                            <p:cond delay="0"/>
                                          </p:stCondLst>
                                        </p:cTn>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33" dur="1000" fill="hold"/>
                                        <p:tgtEl>
                                          <p:spTgt spid="32"/>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id="45" dur="1000" fill="hold"/>
                                        <p:tgtEl>
                                          <p:spTgt spid="29"/>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29"/>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grpId="0" nodeType="clickEffect">
                                  <p:stCondLst>
                                    <p:cond delay="0"/>
                                  </p:stCondLst>
                                  <p:childTnLst>
                                    <p:set>
                                      <p:cBhvr>
                                        <p:cTn id="53" dur="1" fill="hold">
                                          <p:stCondLst>
                                            <p:cond delay="0"/>
                                          </p:stCondLst>
                                        </p:cTn>
                                        <p:tgtEl>
                                          <p:spTgt spid="35">
                                            <p:bg/>
                                          </p:spTgt>
                                        </p:tgtEl>
                                        <p:attrNameLst>
                                          <p:attrName>style.visibility</p:attrName>
                                        </p:attrNameLst>
                                      </p:cBhvr>
                                      <p:to>
                                        <p:strVal val="visible"/>
                                      </p:to>
                                    </p:set>
                                    <p:anim calcmode="lin" valueType="num">
                                      <p:cBhvr>
                                        <p:cTn id="54" dur="1500" fill="hold"/>
                                        <p:tgtEl>
                                          <p:spTgt spid="35">
                                            <p:bg/>
                                          </p:spTgt>
                                        </p:tgtEl>
                                        <p:attrNameLst>
                                          <p:attrName>ppt_w</p:attrName>
                                        </p:attrNameLst>
                                      </p:cBhvr>
                                      <p:tavLst>
                                        <p:tav tm="0">
                                          <p:val>
                                            <p:fltVal val="0"/>
                                          </p:val>
                                        </p:tav>
                                        <p:tav tm="100000">
                                          <p:val>
                                            <p:strVal val="#ppt_w"/>
                                          </p:val>
                                        </p:tav>
                                      </p:tavLst>
                                    </p:anim>
                                    <p:anim calcmode="lin" valueType="num">
                                      <p:cBhvr>
                                        <p:cTn id="55" dur="1500" fill="hold"/>
                                        <p:tgtEl>
                                          <p:spTgt spid="35">
                                            <p:bg/>
                                          </p:spTgt>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30" presetClass="entr" presetSubtype="0" fill="hold" grpId="0"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1120" decel="100000"/>
                                        <p:tgtEl>
                                          <p:spTgt spid="34"/>
                                        </p:tgtEl>
                                      </p:cBhvr>
                                    </p:animEffect>
                                    <p:anim calcmode="lin" valueType="num">
                                      <p:cBhvr>
                                        <p:cTn id="61" dur="1120" decel="100000" fill="hold"/>
                                        <p:tgtEl>
                                          <p:spTgt spid="34"/>
                                        </p:tgtEl>
                                        <p:attrNameLst>
                                          <p:attrName>style.rotation</p:attrName>
                                        </p:attrNameLst>
                                      </p:cBhvr>
                                      <p:tavLst>
                                        <p:tav tm="0">
                                          <p:val>
                                            <p:fltVal val="-90"/>
                                          </p:val>
                                        </p:tav>
                                        <p:tav tm="100000">
                                          <p:val>
                                            <p:fltVal val="0"/>
                                          </p:val>
                                        </p:tav>
                                      </p:tavLst>
                                    </p:anim>
                                    <p:anim calcmode="lin" valueType="num">
                                      <p:cBhvr>
                                        <p:cTn id="62" dur="1120" decel="100000" fill="hold"/>
                                        <p:tgtEl>
                                          <p:spTgt spid="34"/>
                                        </p:tgtEl>
                                        <p:attrNameLst>
                                          <p:attrName>ppt_x</p:attrName>
                                        </p:attrNameLst>
                                      </p:cBhvr>
                                      <p:tavLst>
                                        <p:tav tm="0">
                                          <p:val>
                                            <p:strVal val="#ppt_x+0.4"/>
                                          </p:val>
                                        </p:tav>
                                        <p:tav tm="100000">
                                          <p:val>
                                            <p:strVal val="#ppt_x-0.05"/>
                                          </p:val>
                                        </p:tav>
                                      </p:tavLst>
                                    </p:anim>
                                    <p:anim calcmode="lin" valueType="num">
                                      <p:cBhvr>
                                        <p:cTn id="63" dur="1120" decel="100000" fill="hold"/>
                                        <p:tgtEl>
                                          <p:spTgt spid="34"/>
                                        </p:tgtEl>
                                        <p:attrNameLst>
                                          <p:attrName>ppt_y</p:attrName>
                                        </p:attrNameLst>
                                      </p:cBhvr>
                                      <p:tavLst>
                                        <p:tav tm="0">
                                          <p:val>
                                            <p:strVal val="#ppt_y-0.4"/>
                                          </p:val>
                                        </p:tav>
                                        <p:tav tm="100000">
                                          <p:val>
                                            <p:strVal val="#ppt_y+0.1"/>
                                          </p:val>
                                        </p:tav>
                                      </p:tavLst>
                                    </p:anim>
                                    <p:anim calcmode="lin" valueType="num">
                                      <p:cBhvr>
                                        <p:cTn id="64" dur="280" accel="100000" fill="hold">
                                          <p:stCondLst>
                                            <p:cond delay="1120"/>
                                          </p:stCondLst>
                                        </p:cTn>
                                        <p:tgtEl>
                                          <p:spTgt spid="34"/>
                                        </p:tgtEl>
                                        <p:attrNameLst>
                                          <p:attrName>ppt_x</p:attrName>
                                        </p:attrNameLst>
                                      </p:cBhvr>
                                      <p:tavLst>
                                        <p:tav tm="0">
                                          <p:val>
                                            <p:strVal val="#ppt_x-0.05"/>
                                          </p:val>
                                        </p:tav>
                                        <p:tav tm="100000">
                                          <p:val>
                                            <p:strVal val="#ppt_x"/>
                                          </p:val>
                                        </p:tav>
                                      </p:tavLst>
                                    </p:anim>
                                    <p:anim calcmode="lin" valueType="num">
                                      <p:cBhvr>
                                        <p:cTn id="65" dur="280" accel="100000" fill="hold">
                                          <p:stCondLst>
                                            <p:cond delay="1120"/>
                                          </p:stCondLst>
                                        </p:cTn>
                                        <p:tgtEl>
                                          <p:spTgt spid="34"/>
                                        </p:tgtEl>
                                        <p:attrNameLst>
                                          <p:attrName>ppt_y</p:attrName>
                                        </p:attrNameLst>
                                      </p:cBhvr>
                                      <p:tavLst>
                                        <p:tav tm="0">
                                          <p:val>
                                            <p:strVal val="#ppt_y+0.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3" presetClass="entr" presetSubtype="16" fill="hold" grpId="0" nodeType="clickEffect">
                                  <p:stCondLst>
                                    <p:cond delay="0"/>
                                  </p:stCondLst>
                                  <p:childTnLst>
                                    <p:set>
                                      <p:cBhvr>
                                        <p:cTn id="69" dur="1" fill="hold">
                                          <p:stCondLst>
                                            <p:cond delay="0"/>
                                          </p:stCondLst>
                                        </p:cTn>
                                        <p:tgtEl>
                                          <p:spTgt spid="30"/>
                                        </p:tgtEl>
                                        <p:attrNameLst>
                                          <p:attrName>style.visibility</p:attrName>
                                        </p:attrNameLst>
                                      </p:cBhvr>
                                      <p:to>
                                        <p:strVal val="visible"/>
                                      </p:to>
                                    </p:set>
                                    <p:anim calcmode="lin" valueType="num">
                                      <p:cBhvr>
                                        <p:cTn id="70" dur="1500" fill="hold"/>
                                        <p:tgtEl>
                                          <p:spTgt spid="30"/>
                                        </p:tgtEl>
                                        <p:attrNameLst>
                                          <p:attrName>ppt_w</p:attrName>
                                        </p:attrNameLst>
                                      </p:cBhvr>
                                      <p:tavLst>
                                        <p:tav tm="0">
                                          <p:val>
                                            <p:fltVal val="0"/>
                                          </p:val>
                                        </p:tav>
                                        <p:tav tm="100000">
                                          <p:val>
                                            <p:strVal val="#ppt_w"/>
                                          </p:val>
                                        </p:tav>
                                      </p:tavLst>
                                    </p:anim>
                                    <p:anim calcmode="lin" valueType="num">
                                      <p:cBhvr>
                                        <p:cTn id="71" dur="1500" fill="hold"/>
                                        <p:tgtEl>
                                          <p:spTgt spid="30"/>
                                        </p:tgtEl>
                                        <p:attrNameLst>
                                          <p:attrName>ppt_h</p:attrName>
                                        </p:attrNameLst>
                                      </p:cBhvr>
                                      <p:tavLst>
                                        <p:tav tm="0">
                                          <p:val>
                                            <p:fltVal val="0"/>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23" presetClass="entr" presetSubtype="16" fill="hold" grpId="0" nodeType="clickEffect">
                                  <p:stCondLst>
                                    <p:cond delay="0"/>
                                  </p:stCondLst>
                                  <p:childTnLst>
                                    <p:set>
                                      <p:cBhvr>
                                        <p:cTn id="75" dur="1" fill="hold">
                                          <p:stCondLst>
                                            <p:cond delay="0"/>
                                          </p:stCondLst>
                                        </p:cTn>
                                        <p:tgtEl>
                                          <p:spTgt spid="39"/>
                                        </p:tgtEl>
                                        <p:attrNameLst>
                                          <p:attrName>style.visibility</p:attrName>
                                        </p:attrNameLst>
                                      </p:cBhvr>
                                      <p:to>
                                        <p:strVal val="visible"/>
                                      </p:to>
                                    </p:set>
                                    <p:anim calcmode="lin" valueType="num">
                                      <p:cBhvr>
                                        <p:cTn id="76" dur="1500" fill="hold"/>
                                        <p:tgtEl>
                                          <p:spTgt spid="39"/>
                                        </p:tgtEl>
                                        <p:attrNameLst>
                                          <p:attrName>ppt_w</p:attrName>
                                        </p:attrNameLst>
                                      </p:cBhvr>
                                      <p:tavLst>
                                        <p:tav tm="0">
                                          <p:val>
                                            <p:fltVal val="0"/>
                                          </p:val>
                                        </p:tav>
                                        <p:tav tm="100000">
                                          <p:val>
                                            <p:strVal val="#ppt_w"/>
                                          </p:val>
                                        </p:tav>
                                      </p:tavLst>
                                    </p:anim>
                                    <p:anim calcmode="lin" valueType="num">
                                      <p:cBhvr>
                                        <p:cTn id="77" dur="1500" fill="hold"/>
                                        <p:tgtEl>
                                          <p:spTgt spid="39"/>
                                        </p:tgtEl>
                                        <p:attrNameLst>
                                          <p:attrName>ppt_h</p:attrName>
                                        </p:attrNameLst>
                                      </p:cBhvr>
                                      <p:tavLst>
                                        <p:tav tm="0">
                                          <p:val>
                                            <p:fltVal val="0"/>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grpId="0" nodeType="click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p:cTn id="82" dur="1500" fill="hold"/>
                                        <p:tgtEl>
                                          <p:spTgt spid="38"/>
                                        </p:tgtEl>
                                        <p:attrNameLst>
                                          <p:attrName>ppt_w</p:attrName>
                                        </p:attrNameLst>
                                      </p:cBhvr>
                                      <p:tavLst>
                                        <p:tav tm="0">
                                          <p:val>
                                            <p:fltVal val="0"/>
                                          </p:val>
                                        </p:tav>
                                        <p:tav tm="100000">
                                          <p:val>
                                            <p:strVal val="#ppt_w"/>
                                          </p:val>
                                        </p:tav>
                                      </p:tavLst>
                                    </p:anim>
                                    <p:anim calcmode="lin" valueType="num">
                                      <p:cBhvr>
                                        <p:cTn id="83" dur="1500" fill="hold"/>
                                        <p:tgtEl>
                                          <p:spTgt spid="38"/>
                                        </p:tgtEl>
                                        <p:attrNameLst>
                                          <p:attrName>ppt_h</p:attrName>
                                        </p:attrNameLst>
                                      </p:cBhvr>
                                      <p:tavLst>
                                        <p:tav tm="0">
                                          <p:val>
                                            <p:fltVal val="0"/>
                                          </p:val>
                                        </p:tav>
                                        <p:tav tm="100000">
                                          <p:val>
                                            <p:strVal val="#ppt_h"/>
                                          </p:val>
                                        </p:tav>
                                      </p:tavLst>
                                    </p:anim>
                                    <p:anim calcmode="lin" valueType="num">
                                      <p:cBhvr>
                                        <p:cTn id="84" dur="1500" fill="hold"/>
                                        <p:tgtEl>
                                          <p:spTgt spid="38"/>
                                        </p:tgtEl>
                                        <p:attrNameLst>
                                          <p:attrName>style.rotation</p:attrName>
                                        </p:attrNameLst>
                                      </p:cBhvr>
                                      <p:tavLst>
                                        <p:tav tm="0">
                                          <p:val>
                                            <p:fltVal val="90"/>
                                          </p:val>
                                        </p:tav>
                                        <p:tav tm="100000">
                                          <p:val>
                                            <p:fltVal val="0"/>
                                          </p:val>
                                        </p:tav>
                                      </p:tavLst>
                                    </p:anim>
                                    <p:animEffect transition="in" filter="fade">
                                      <p:cBhvr>
                                        <p:cTn id="85" dur="1500"/>
                                        <p:tgtEl>
                                          <p:spTgt spid="38"/>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500" fill="hold"/>
                                        <p:tgtEl>
                                          <p:spTgt spid="37"/>
                                        </p:tgtEl>
                                        <p:attrNameLst>
                                          <p:attrName>ppt_w</p:attrName>
                                        </p:attrNameLst>
                                      </p:cBhvr>
                                      <p:tavLst>
                                        <p:tav tm="0">
                                          <p:val>
                                            <p:fltVal val="0"/>
                                          </p:val>
                                        </p:tav>
                                        <p:tav tm="100000">
                                          <p:val>
                                            <p:strVal val="#ppt_w"/>
                                          </p:val>
                                        </p:tav>
                                      </p:tavLst>
                                    </p:anim>
                                    <p:anim calcmode="lin" valueType="num">
                                      <p:cBhvr>
                                        <p:cTn id="91" dur="1500" fill="hold"/>
                                        <p:tgtEl>
                                          <p:spTgt spid="37"/>
                                        </p:tgtEl>
                                        <p:attrNameLst>
                                          <p:attrName>ppt_h</p:attrName>
                                        </p:attrNameLst>
                                      </p:cBhvr>
                                      <p:tavLst>
                                        <p:tav tm="0">
                                          <p:val>
                                            <p:fltVal val="0"/>
                                          </p:val>
                                        </p:tav>
                                        <p:tav tm="100000">
                                          <p:val>
                                            <p:strVal val="#ppt_h"/>
                                          </p:val>
                                        </p:tav>
                                      </p:tavLst>
                                    </p:anim>
                                    <p:animEffect transition="in" filter="fade">
                                      <p:cBhvr>
                                        <p:cTn id="92" dur="1500"/>
                                        <p:tgtEl>
                                          <p:spTgt spid="37"/>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1500" fill="hold"/>
                                        <p:tgtEl>
                                          <p:spTgt spid="31"/>
                                        </p:tgtEl>
                                        <p:attrNameLst>
                                          <p:attrName>ppt_w</p:attrName>
                                        </p:attrNameLst>
                                      </p:cBhvr>
                                      <p:tavLst>
                                        <p:tav tm="0">
                                          <p:val>
                                            <p:fltVal val="0"/>
                                          </p:val>
                                        </p:tav>
                                        <p:tav tm="100000">
                                          <p:val>
                                            <p:strVal val="#ppt_w"/>
                                          </p:val>
                                        </p:tav>
                                      </p:tavLst>
                                    </p:anim>
                                    <p:anim calcmode="lin" valueType="num">
                                      <p:cBhvr>
                                        <p:cTn id="98" dur="1500" fill="hold"/>
                                        <p:tgtEl>
                                          <p:spTgt spid="31"/>
                                        </p:tgtEl>
                                        <p:attrNameLst>
                                          <p:attrName>ppt_h</p:attrName>
                                        </p:attrNameLst>
                                      </p:cBhvr>
                                      <p:tavLst>
                                        <p:tav tm="0">
                                          <p:val>
                                            <p:fltVal val="0"/>
                                          </p:val>
                                        </p:tav>
                                        <p:tav tm="100000">
                                          <p:val>
                                            <p:strVal val="#ppt_h"/>
                                          </p:val>
                                        </p:tav>
                                      </p:tavLst>
                                    </p:anim>
                                    <p:animEffect transition="in" filter="fade">
                                      <p:cBhvr>
                                        <p:cTn id="99" dur="1500"/>
                                        <p:tgtEl>
                                          <p:spTgt spid="31"/>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36"/>
                                        </p:tgtEl>
                                        <p:attrNameLst>
                                          <p:attrName>style.visibility</p:attrName>
                                        </p:attrNameLst>
                                      </p:cBhvr>
                                      <p:to>
                                        <p:strVal val="visible"/>
                                      </p:to>
                                    </p:set>
                                    <p:animEffect transition="in" filter="fade">
                                      <p:cBhvr>
                                        <p:cTn id="104" dur="1500"/>
                                        <p:tgtEl>
                                          <p:spTgt spid="36"/>
                                        </p:tgtEl>
                                      </p:cBhvr>
                                    </p:animEffect>
                                  </p:childTnLst>
                                </p:cTn>
                              </p:par>
                            </p:childTnLst>
                          </p:cTn>
                        </p:par>
                      </p:childTnLst>
                    </p:cTn>
                  </p:par>
                  <p:par>
                    <p:cTn id="105" fill="hold">
                      <p:stCondLst>
                        <p:cond delay="indefinite"/>
                      </p:stCondLst>
                      <p:childTnLst>
                        <p:par>
                          <p:cTn id="106" fill="hold">
                            <p:stCondLst>
                              <p:cond delay="0"/>
                            </p:stCondLst>
                            <p:childTnLst>
                              <p:par>
                                <p:cTn id="107" presetID="31" presetClass="entr" presetSubtype="0" fill="hold" grpId="0" nodeType="clickEffect">
                                  <p:stCondLst>
                                    <p:cond delay="0"/>
                                  </p:stCondLst>
                                  <p:childTnLst>
                                    <p:set>
                                      <p:cBhvr>
                                        <p:cTn id="108" dur="1" fill="hold">
                                          <p:stCondLst>
                                            <p:cond delay="0"/>
                                          </p:stCondLst>
                                        </p:cTn>
                                        <p:tgtEl>
                                          <p:spTgt spid="40"/>
                                        </p:tgtEl>
                                        <p:attrNameLst>
                                          <p:attrName>style.visibility</p:attrName>
                                        </p:attrNameLst>
                                      </p:cBhvr>
                                      <p:to>
                                        <p:strVal val="visible"/>
                                      </p:to>
                                    </p:set>
                                    <p:anim calcmode="lin" valueType="num">
                                      <p:cBhvr>
                                        <p:cTn id="109" dur="1500" fill="hold"/>
                                        <p:tgtEl>
                                          <p:spTgt spid="40"/>
                                        </p:tgtEl>
                                        <p:attrNameLst>
                                          <p:attrName>ppt_w</p:attrName>
                                        </p:attrNameLst>
                                      </p:cBhvr>
                                      <p:tavLst>
                                        <p:tav tm="0">
                                          <p:val>
                                            <p:fltVal val="0"/>
                                          </p:val>
                                        </p:tav>
                                        <p:tav tm="100000">
                                          <p:val>
                                            <p:strVal val="#ppt_w"/>
                                          </p:val>
                                        </p:tav>
                                      </p:tavLst>
                                    </p:anim>
                                    <p:anim calcmode="lin" valueType="num">
                                      <p:cBhvr>
                                        <p:cTn id="110" dur="1500" fill="hold"/>
                                        <p:tgtEl>
                                          <p:spTgt spid="40"/>
                                        </p:tgtEl>
                                        <p:attrNameLst>
                                          <p:attrName>ppt_h</p:attrName>
                                        </p:attrNameLst>
                                      </p:cBhvr>
                                      <p:tavLst>
                                        <p:tav tm="0">
                                          <p:val>
                                            <p:fltVal val="0"/>
                                          </p:val>
                                        </p:tav>
                                        <p:tav tm="100000">
                                          <p:val>
                                            <p:strVal val="#ppt_h"/>
                                          </p:val>
                                        </p:tav>
                                      </p:tavLst>
                                    </p:anim>
                                    <p:anim calcmode="lin" valueType="num">
                                      <p:cBhvr>
                                        <p:cTn id="111" dur="1500" fill="hold"/>
                                        <p:tgtEl>
                                          <p:spTgt spid="40"/>
                                        </p:tgtEl>
                                        <p:attrNameLst>
                                          <p:attrName>style.rotation</p:attrName>
                                        </p:attrNameLst>
                                      </p:cBhvr>
                                      <p:tavLst>
                                        <p:tav tm="0">
                                          <p:val>
                                            <p:fltVal val="90"/>
                                          </p:val>
                                        </p:tav>
                                        <p:tav tm="100000">
                                          <p:val>
                                            <p:fltVal val="0"/>
                                          </p:val>
                                        </p:tav>
                                      </p:tavLst>
                                    </p:anim>
                                    <p:animEffect transition="in" filter="fade">
                                      <p:cBhvr>
                                        <p:cTn id="112" dur="1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build="p" animBg="1"/>
      <p:bldP spid="36" grpId="0" animBg="1"/>
      <p:bldP spid="37" grpId="0" animBg="1"/>
      <p:bldP spid="38" grpId="0" animBg="1"/>
      <p:bldP spid="39" grpId="0" animBg="1"/>
      <p:bldP spid="40" grpId="0"/>
      <p:bldP spid="4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9792" y="375047"/>
            <a:ext cx="3672408" cy="461665"/>
          </a:xfrm>
          <a:prstGeom prst="rect">
            <a:avLst/>
          </a:prstGeom>
          <a:noFill/>
        </p:spPr>
        <p:txBody>
          <a:bodyPr wrap="square" rtlCol="0">
            <a:spAutoFit/>
          </a:bodyPr>
          <a:lstStyle/>
          <a:p>
            <a:pPr algn="ctr"/>
            <a:r>
              <a:rPr lang="en-US" sz="2400" b="1" dirty="0" smtClean="0">
                <a:solidFill>
                  <a:srgbClr val="002060"/>
                </a:solidFill>
              </a:rPr>
              <a:t>Conclusion</a:t>
            </a:r>
            <a:endParaRPr lang="en-US" sz="2400" b="1" dirty="0">
              <a:solidFill>
                <a:srgbClr val="002060"/>
              </a:solidFill>
            </a:endParaRPr>
          </a:p>
        </p:txBody>
      </p:sp>
      <p:sp>
        <p:nvSpPr>
          <p:cNvPr id="3" name="TextBox 2"/>
          <p:cNvSpPr txBox="1"/>
          <p:nvPr/>
        </p:nvSpPr>
        <p:spPr>
          <a:xfrm>
            <a:off x="179512" y="980728"/>
            <a:ext cx="8928992" cy="5478423"/>
          </a:xfrm>
          <a:prstGeom prst="rect">
            <a:avLst/>
          </a:prstGeom>
          <a:noFill/>
        </p:spPr>
        <p:txBody>
          <a:bodyPr wrap="square" rtlCol="0">
            <a:spAutoFit/>
          </a:bodyPr>
          <a:lstStyle/>
          <a:p>
            <a:pPr marL="457200" indent="-457200">
              <a:spcBef>
                <a:spcPts val="1200"/>
              </a:spcBef>
              <a:buFont typeface="+mj-lt"/>
              <a:buAutoNum type="arabicPeriod"/>
            </a:pPr>
            <a:r>
              <a:rPr lang="en-US" sz="2000" b="1" dirty="0" smtClean="0">
                <a:solidFill>
                  <a:srgbClr val="002060"/>
                </a:solidFill>
              </a:rPr>
              <a:t>Conformance testing still remains one of the most important task for ICT market and in case of ITU means the compliance with ITU-T Recommendations</a:t>
            </a:r>
          </a:p>
          <a:p>
            <a:pPr marL="457200" indent="-457200">
              <a:spcBef>
                <a:spcPts val="1200"/>
              </a:spcBef>
              <a:buFont typeface="+mj-lt"/>
              <a:buAutoNum type="arabicPeriod"/>
            </a:pPr>
            <a:r>
              <a:rPr lang="en-US" sz="2000" b="1" dirty="0" smtClean="0">
                <a:solidFill>
                  <a:srgbClr val="002060"/>
                </a:solidFill>
              </a:rPr>
              <a:t>Interoperability testing gives ICT customers more credibility to ICT products</a:t>
            </a:r>
          </a:p>
          <a:p>
            <a:pPr marL="457200" indent="-457200">
              <a:spcBef>
                <a:spcPts val="1200"/>
              </a:spcBef>
              <a:buFont typeface="+mj-lt"/>
              <a:buAutoNum type="arabicPeriod"/>
            </a:pPr>
            <a:r>
              <a:rPr lang="en-US" sz="2000" b="1" dirty="0">
                <a:solidFill>
                  <a:srgbClr val="002060"/>
                </a:solidFill>
              </a:rPr>
              <a:t>ITU Databases as a tool to facilitate identification of ICT products, Test Labs and NCBs working on ITU-T Recommendations</a:t>
            </a:r>
          </a:p>
          <a:p>
            <a:pPr marL="457200" indent="-457200">
              <a:spcBef>
                <a:spcPts val="1200"/>
              </a:spcBef>
              <a:buFont typeface="+mj-lt"/>
              <a:buAutoNum type="arabicPeriod"/>
            </a:pPr>
            <a:r>
              <a:rPr lang="en-US" sz="2000" b="1" dirty="0" smtClean="0">
                <a:solidFill>
                  <a:srgbClr val="002060"/>
                </a:solidFill>
              </a:rPr>
              <a:t>Following </a:t>
            </a:r>
            <a:r>
              <a:rPr lang="en-US" sz="2000" b="1" dirty="0">
                <a:solidFill>
                  <a:srgbClr val="002060"/>
                </a:solidFill>
              </a:rPr>
              <a:t>the definition, a conformance testing is an ability to test product against any standards, it is not limited by equipment and can cover different standardized issues (e.g. ICT services, </a:t>
            </a:r>
            <a:r>
              <a:rPr lang="en-US" sz="2000" b="1" dirty="0" err="1">
                <a:solidFill>
                  <a:srgbClr val="002060"/>
                </a:solidFill>
              </a:rPr>
              <a:t>QoS</a:t>
            </a:r>
            <a:r>
              <a:rPr lang="en-US" sz="2000" b="1" dirty="0">
                <a:solidFill>
                  <a:srgbClr val="002060"/>
                </a:solidFill>
              </a:rPr>
              <a:t>, benchmarking, etc</a:t>
            </a:r>
            <a:r>
              <a:rPr lang="en-US" sz="2000" b="1" dirty="0" smtClean="0">
                <a:solidFill>
                  <a:srgbClr val="002060"/>
                </a:solidFill>
              </a:rPr>
              <a:t>.)</a:t>
            </a:r>
          </a:p>
          <a:p>
            <a:pPr marL="457200" indent="-457200">
              <a:spcBef>
                <a:spcPts val="1200"/>
              </a:spcBef>
              <a:buFont typeface="+mj-lt"/>
              <a:buAutoNum type="arabicPeriod"/>
            </a:pPr>
            <a:r>
              <a:rPr lang="en-US" sz="2000" b="1" dirty="0" smtClean="0">
                <a:solidFill>
                  <a:srgbClr val="002060"/>
                </a:solidFill>
              </a:rPr>
              <a:t>ITU-T has already standardized several technologies with the relevant test suites which market requested</a:t>
            </a:r>
            <a:r>
              <a:rPr lang="en-US" sz="2000" b="1" dirty="0">
                <a:solidFill>
                  <a:srgbClr val="002060"/>
                </a:solidFill>
              </a:rPr>
              <a:t>. </a:t>
            </a:r>
            <a:r>
              <a:rPr lang="en-US" sz="2000" b="1" dirty="0" smtClean="0">
                <a:solidFill>
                  <a:srgbClr val="002060"/>
                </a:solidFill>
              </a:rPr>
              <a:t>Testing Laboratory </a:t>
            </a:r>
            <a:r>
              <a:rPr lang="en-US" sz="2000" b="1" dirty="0">
                <a:solidFill>
                  <a:srgbClr val="002060"/>
                </a:solidFill>
              </a:rPr>
              <a:t>can use it for testing and distributing the test results through the ITU C&amp;I </a:t>
            </a:r>
            <a:r>
              <a:rPr lang="en-US" sz="2000" b="1" dirty="0" err="1">
                <a:solidFill>
                  <a:srgbClr val="002060"/>
                </a:solidFill>
              </a:rPr>
              <a:t>Programme</a:t>
            </a:r>
            <a:r>
              <a:rPr lang="en-US" sz="2000" b="1" dirty="0">
                <a:solidFill>
                  <a:srgbClr val="002060"/>
                </a:solidFill>
              </a:rPr>
              <a:t> (list of key ITU-T </a:t>
            </a:r>
            <a:r>
              <a:rPr lang="en-US" sz="2000" b="1" dirty="0" smtClean="0">
                <a:solidFill>
                  <a:srgbClr val="002060"/>
                </a:solidFill>
              </a:rPr>
              <a:t>Recommendations/technologies </a:t>
            </a:r>
            <a:r>
              <a:rPr lang="en-US" sz="2000" b="1" dirty="0">
                <a:solidFill>
                  <a:srgbClr val="002060"/>
                </a:solidFill>
              </a:rPr>
              <a:t>is already available on the ITU web site)</a:t>
            </a:r>
            <a:endParaRPr lang="en-US" sz="2000" b="1" dirty="0" smtClean="0">
              <a:solidFill>
                <a:srgbClr val="002060"/>
              </a:solidFill>
            </a:endParaRPr>
          </a:p>
          <a:p>
            <a:pPr marL="457200" indent="-457200">
              <a:spcBef>
                <a:spcPts val="1200"/>
              </a:spcBef>
              <a:buFont typeface="+mj-lt"/>
              <a:buAutoNum type="arabicPeriod"/>
            </a:pPr>
            <a:r>
              <a:rPr lang="en-US" sz="2000" b="1" dirty="0" smtClean="0">
                <a:solidFill>
                  <a:srgbClr val="002060"/>
                </a:solidFill>
              </a:rPr>
              <a:t>The ICT customers can select the equipment, which might be integrated to their existing networks, based on the Interoperability testing results which have been achieved by ITU C&amp;I </a:t>
            </a:r>
            <a:r>
              <a:rPr lang="en-US" sz="2000" b="1" dirty="0" err="1" smtClean="0">
                <a:solidFill>
                  <a:srgbClr val="002060"/>
                </a:solidFill>
              </a:rPr>
              <a:t>Programme</a:t>
            </a:r>
            <a:endParaRPr lang="en-US" sz="2000" b="1" dirty="0">
              <a:solidFill>
                <a:srgbClr val="002060"/>
              </a:solidFill>
            </a:endParaRPr>
          </a:p>
        </p:txBody>
      </p:sp>
    </p:spTree>
    <p:extLst>
      <p:ext uri="{BB962C8B-B14F-4D97-AF65-F5344CB8AC3E}">
        <p14:creationId xmlns:p14="http://schemas.microsoft.com/office/powerpoint/2010/main" val="33125282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t="17262" b="69333"/>
          <a:stretch>
            <a:fillRect/>
          </a:stretch>
        </p:blipFill>
        <p:spPr bwMode="auto">
          <a:xfrm>
            <a:off x="35496" y="45045"/>
            <a:ext cx="4384675"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white">
          <a:xfrm>
            <a:off x="5076056" y="1550374"/>
            <a:ext cx="3638054" cy="2507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noChangeArrowheads="1"/>
          </p:cNvSpPr>
          <p:nvPr/>
        </p:nvSpPr>
        <p:spPr bwMode="auto">
          <a:xfrm>
            <a:off x="5076056" y="4653136"/>
            <a:ext cx="381642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b="1" dirty="0">
                <a:solidFill>
                  <a:srgbClr val="002060"/>
                </a:solidFill>
              </a:rPr>
              <a:t>TSB contacts</a:t>
            </a:r>
          </a:p>
          <a:p>
            <a:endParaRPr lang="en-US" sz="1800" b="1" dirty="0" smtClean="0">
              <a:solidFill>
                <a:srgbClr val="000090"/>
              </a:solidFill>
            </a:endParaRPr>
          </a:p>
          <a:p>
            <a:r>
              <a:rPr lang="en-US" sz="1800" b="1" dirty="0" smtClean="0">
                <a:solidFill>
                  <a:srgbClr val="000090"/>
                </a:solidFill>
              </a:rPr>
              <a:t>Conformance: </a:t>
            </a:r>
            <a:r>
              <a:rPr lang="en-US" sz="1800" b="1" dirty="0" smtClean="0">
                <a:solidFill>
                  <a:srgbClr val="000090"/>
                </a:solidFill>
                <a:hlinkClick r:id="rId4"/>
              </a:rPr>
              <a:t>conformity@itu.int</a:t>
            </a:r>
            <a:endParaRPr lang="en-US" sz="1800" b="1" dirty="0">
              <a:solidFill>
                <a:srgbClr val="000090"/>
              </a:solidFill>
            </a:endParaRPr>
          </a:p>
          <a:p>
            <a:r>
              <a:rPr lang="en-US" sz="1800" b="1" dirty="0" smtClean="0">
                <a:solidFill>
                  <a:srgbClr val="000090"/>
                </a:solidFill>
              </a:rPr>
              <a:t>Interoperability</a:t>
            </a:r>
            <a:r>
              <a:rPr lang="pl-PL" sz="1800" b="1" dirty="0" smtClean="0">
                <a:solidFill>
                  <a:srgbClr val="000090"/>
                </a:solidFill>
              </a:rPr>
              <a:t>: </a:t>
            </a:r>
            <a:r>
              <a:rPr lang="en-US" sz="1800" b="1" dirty="0" smtClean="0">
                <a:solidFill>
                  <a:srgbClr val="000090"/>
                </a:solidFill>
                <a:hlinkClick r:id="rId5"/>
              </a:rPr>
              <a:t>interop@itu.int</a:t>
            </a:r>
            <a:endParaRPr lang="en-US" sz="1800" b="1" dirty="0" smtClean="0">
              <a:solidFill>
                <a:srgbClr val="000090"/>
              </a:solidFill>
            </a:endParaRPr>
          </a:p>
          <a:p>
            <a:r>
              <a:rPr lang="en-US" b="1" dirty="0" smtClean="0">
                <a:solidFill>
                  <a:srgbClr val="000090"/>
                </a:solidFill>
              </a:rPr>
              <a:t>JCA-CIT: </a:t>
            </a:r>
            <a:r>
              <a:rPr lang="en-US" b="1" dirty="0" smtClean="0">
                <a:solidFill>
                  <a:srgbClr val="000090"/>
                </a:solidFill>
                <a:hlinkClick r:id="rId6"/>
              </a:rPr>
              <a:t>tsbjcacit@itu.int</a:t>
            </a:r>
            <a:r>
              <a:rPr lang="pl-PL" sz="1800" b="1" dirty="0">
                <a:solidFill>
                  <a:srgbClr val="000090"/>
                </a:solidFill>
              </a:rPr>
              <a:t> </a:t>
            </a:r>
            <a:endParaRPr lang="en-US" sz="1800" b="1" dirty="0">
              <a:solidFill>
                <a:srgbClr val="000090"/>
              </a:solidFill>
            </a:endParaRPr>
          </a:p>
        </p:txBody>
      </p:sp>
      <p:sp>
        <p:nvSpPr>
          <p:cNvPr id="5" name="Прямоугольник 6"/>
          <p:cNvSpPr>
            <a:spLocks noChangeArrowheads="1"/>
          </p:cNvSpPr>
          <p:nvPr/>
        </p:nvSpPr>
        <p:spPr bwMode="auto">
          <a:xfrm>
            <a:off x="215900" y="2060848"/>
            <a:ext cx="4572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dirty="0">
                <a:solidFill>
                  <a:srgbClr val="002060"/>
                </a:solidFill>
              </a:rPr>
              <a:t>Denis Andreev</a:t>
            </a:r>
            <a:r>
              <a:rPr lang="ru-RU" sz="1400" b="1" dirty="0">
                <a:solidFill>
                  <a:srgbClr val="002060"/>
                </a:solidFill>
              </a:rPr>
              <a:t> </a:t>
            </a:r>
          </a:p>
          <a:p>
            <a:endParaRPr lang="en-US" sz="1400" b="1" dirty="0" smtClean="0">
              <a:solidFill>
                <a:srgbClr val="002060"/>
              </a:solidFill>
            </a:endParaRPr>
          </a:p>
          <a:p>
            <a:r>
              <a:rPr lang="en-US" sz="2000" b="1" dirty="0" smtClean="0">
                <a:solidFill>
                  <a:srgbClr val="002060"/>
                </a:solidFill>
              </a:rPr>
              <a:t>JCA-CIT Secretariat</a:t>
            </a:r>
          </a:p>
          <a:p>
            <a:r>
              <a:rPr lang="en-US" sz="2000" b="1" dirty="0" smtClean="0">
                <a:solidFill>
                  <a:srgbClr val="002060"/>
                </a:solidFill>
              </a:rPr>
              <a:t>TSB C&amp;I </a:t>
            </a:r>
            <a:r>
              <a:rPr lang="en-US" sz="2000" b="1" dirty="0" err="1" smtClean="0">
                <a:solidFill>
                  <a:srgbClr val="002060"/>
                </a:solidFill>
              </a:rPr>
              <a:t>Programme</a:t>
            </a:r>
            <a:r>
              <a:rPr lang="en-US" sz="2000" b="1" dirty="0" smtClean="0">
                <a:solidFill>
                  <a:srgbClr val="002060"/>
                </a:solidFill>
              </a:rPr>
              <a:t> coordinator</a:t>
            </a:r>
          </a:p>
          <a:p>
            <a:endParaRPr lang="en-US" sz="2000" b="1" dirty="0">
              <a:solidFill>
                <a:srgbClr val="FF0000"/>
              </a:solidFill>
            </a:endParaRPr>
          </a:p>
          <a:p>
            <a:r>
              <a:rPr lang="en-US" sz="2000" dirty="0"/>
              <a:t>Fix. Tel: +41227305780</a:t>
            </a:r>
          </a:p>
          <a:p>
            <a:r>
              <a:rPr lang="en-US" sz="2000" dirty="0" err="1"/>
              <a:t>Mob.Tel</a:t>
            </a:r>
            <a:r>
              <a:rPr lang="en-US" sz="2000" dirty="0"/>
              <a:t>: +41792494833</a:t>
            </a:r>
          </a:p>
          <a:p>
            <a:r>
              <a:rPr lang="en-US" sz="2000" dirty="0"/>
              <a:t>E-mail: </a:t>
            </a:r>
            <a:r>
              <a:rPr lang="en-US" sz="2000" u="sng" dirty="0" smtClean="0">
                <a:hlinkClick r:id="rId7"/>
              </a:rPr>
              <a:t>denis.andreev@itu.int</a:t>
            </a:r>
            <a:endParaRPr lang="ru-RU" sz="2000" b="1" dirty="0">
              <a:solidFill>
                <a:srgbClr val="002060"/>
              </a:solidFill>
            </a:endParaRPr>
          </a:p>
        </p:txBody>
      </p:sp>
    </p:spTree>
    <p:extLst>
      <p:ext uri="{BB962C8B-B14F-4D97-AF65-F5344CB8AC3E}">
        <p14:creationId xmlns:p14="http://schemas.microsoft.com/office/powerpoint/2010/main" val="19060283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99792" y="2420888"/>
            <a:ext cx="3240360" cy="584776"/>
          </a:xfrm>
          <a:prstGeom prst="rect">
            <a:avLst/>
          </a:prstGeom>
          <a:noFill/>
        </p:spPr>
        <p:txBody>
          <a:bodyPr wrap="square" rtlCol="0">
            <a:spAutoFit/>
          </a:bodyPr>
          <a:lstStyle/>
          <a:p>
            <a:r>
              <a:rPr lang="en-US" sz="3200" b="1" dirty="0" smtClean="0">
                <a:solidFill>
                  <a:srgbClr val="000090"/>
                </a:solidFill>
              </a:rPr>
              <a:t>Background slides</a:t>
            </a:r>
            <a:endParaRPr lang="en-US" sz="3200" b="1" dirty="0">
              <a:solidFill>
                <a:srgbClr val="000090"/>
              </a:solidFill>
            </a:endParaRPr>
          </a:p>
        </p:txBody>
      </p:sp>
    </p:spTree>
    <p:extLst>
      <p:ext uri="{BB962C8B-B14F-4D97-AF65-F5344CB8AC3E}">
        <p14:creationId xmlns:p14="http://schemas.microsoft.com/office/powerpoint/2010/main" val="7439389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8948" y="675979"/>
            <a:ext cx="5976664" cy="461665"/>
          </a:xfrm>
          <a:prstGeom prst="rect">
            <a:avLst/>
          </a:prstGeom>
          <a:noFill/>
        </p:spPr>
        <p:txBody>
          <a:bodyPr wrap="square" rtlCol="0">
            <a:spAutoFit/>
          </a:bodyPr>
          <a:lstStyle/>
          <a:p>
            <a:r>
              <a:rPr lang="en-US" sz="2400" b="1" dirty="0">
                <a:solidFill>
                  <a:srgbClr val="002060"/>
                </a:solidFill>
              </a:rPr>
              <a:t>ITU </a:t>
            </a:r>
            <a:r>
              <a:rPr lang="en-US" sz="2400" b="1" dirty="0" smtClean="0">
                <a:solidFill>
                  <a:srgbClr val="002060"/>
                </a:solidFill>
              </a:rPr>
              <a:t>web sources </a:t>
            </a:r>
            <a:r>
              <a:rPr lang="en-US" sz="2400" b="1" dirty="0">
                <a:solidFill>
                  <a:srgbClr val="002060"/>
                </a:solidFill>
              </a:rPr>
              <a:t>related to C&amp;I </a:t>
            </a:r>
            <a:r>
              <a:rPr lang="en-US" sz="2400" b="1" dirty="0" err="1">
                <a:solidFill>
                  <a:srgbClr val="002060"/>
                </a:solidFill>
              </a:rPr>
              <a:t>Programme</a:t>
            </a:r>
            <a:endParaRPr lang="en-US" sz="2400" b="1" dirty="0">
              <a:solidFill>
                <a:srgbClr val="002060"/>
              </a:solidFill>
            </a:endParaRPr>
          </a:p>
        </p:txBody>
      </p:sp>
      <p:sp>
        <p:nvSpPr>
          <p:cNvPr id="3" name="Rectangle 2"/>
          <p:cNvSpPr/>
          <p:nvPr/>
        </p:nvSpPr>
        <p:spPr>
          <a:xfrm>
            <a:off x="467544" y="1836257"/>
            <a:ext cx="8568952" cy="2662267"/>
          </a:xfrm>
          <a:prstGeom prst="rect">
            <a:avLst/>
          </a:prstGeom>
        </p:spPr>
        <p:txBody>
          <a:bodyPr wrap="square">
            <a:spAutoFit/>
          </a:bodyPr>
          <a:lstStyle/>
          <a:p>
            <a:r>
              <a:rPr lang="en-US" sz="3200" b="1" dirty="0">
                <a:solidFill>
                  <a:srgbClr val="FF0000"/>
                </a:solidFill>
              </a:rPr>
              <a:t>ITU C&amp;I resources</a:t>
            </a:r>
          </a:p>
          <a:p>
            <a:endParaRPr lang="en-US" sz="2400" b="1" dirty="0">
              <a:solidFill>
                <a:srgbClr val="000090"/>
              </a:solidFill>
            </a:endParaRPr>
          </a:p>
          <a:p>
            <a:pPr>
              <a:spcBef>
                <a:spcPts val="600"/>
              </a:spcBef>
            </a:pPr>
            <a:r>
              <a:rPr lang="en-US" sz="2400" b="1" dirty="0">
                <a:solidFill>
                  <a:srgbClr val="000090"/>
                </a:solidFill>
              </a:rPr>
              <a:t>C&amp;I Portal - </a:t>
            </a:r>
            <a:r>
              <a:rPr lang="en-US" sz="2400" dirty="0">
                <a:hlinkClick r:id="rId2"/>
              </a:rPr>
              <a:t>http://www.itu.int/en/ITU-T/C-I/Pages/default.aspx</a:t>
            </a:r>
            <a:endParaRPr lang="en-US" sz="2400" dirty="0"/>
          </a:p>
          <a:p>
            <a:pPr>
              <a:spcBef>
                <a:spcPts val="600"/>
              </a:spcBef>
            </a:pPr>
            <a:r>
              <a:rPr lang="en-US" sz="2400" b="1" dirty="0">
                <a:solidFill>
                  <a:srgbClr val="000090"/>
                </a:solidFill>
              </a:rPr>
              <a:t>JCA-CIT - </a:t>
            </a:r>
            <a:r>
              <a:rPr lang="en-US" sz="2400" dirty="0">
                <a:hlinkClick r:id="rId3"/>
              </a:rPr>
              <a:t>http://www.itu.int/en/ITU-T/jca/cit/Pages/default.aspx</a:t>
            </a:r>
            <a:endParaRPr lang="en-US" sz="2400" dirty="0"/>
          </a:p>
          <a:p>
            <a:pPr>
              <a:spcBef>
                <a:spcPts val="600"/>
              </a:spcBef>
            </a:pPr>
            <a:r>
              <a:rPr lang="en-US" sz="2400" b="1" dirty="0">
                <a:solidFill>
                  <a:srgbClr val="000090"/>
                </a:solidFill>
              </a:rPr>
              <a:t>SG11 (lead group on testing) - </a:t>
            </a:r>
            <a:r>
              <a:rPr lang="en-US" sz="2400" dirty="0">
                <a:hlinkClick r:id="rId4"/>
              </a:rPr>
              <a:t>http://www.itu.int/en/ITU-T/studygroups/2013-2016/11/Pages/default.aspx</a:t>
            </a:r>
            <a:endParaRPr lang="en-US" sz="2400" b="1" dirty="0">
              <a:solidFill>
                <a:srgbClr val="000090"/>
              </a:solidFill>
            </a:endParaRPr>
          </a:p>
        </p:txBody>
      </p:sp>
    </p:spTree>
    <p:extLst>
      <p:ext uri="{BB962C8B-B14F-4D97-AF65-F5344CB8AC3E}">
        <p14:creationId xmlns:p14="http://schemas.microsoft.com/office/powerpoint/2010/main" val="40947695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1183" y="364014"/>
            <a:ext cx="5208285" cy="461665"/>
          </a:xfrm>
          <a:prstGeom prst="rect">
            <a:avLst/>
          </a:prstGeom>
          <a:noFill/>
        </p:spPr>
        <p:txBody>
          <a:bodyPr wrap="none" rtlCol="0">
            <a:spAutoFit/>
          </a:bodyPr>
          <a:lstStyle/>
          <a:p>
            <a:pPr algn="ctr"/>
            <a:r>
              <a:rPr lang="en-US" sz="2400" b="1" dirty="0" smtClean="0">
                <a:solidFill>
                  <a:srgbClr val="002060"/>
                </a:solidFill>
              </a:rPr>
              <a:t>Living lists on the ITU-T C&amp;I Portal (1/3)</a:t>
            </a:r>
            <a:endParaRPr lang="en-US" sz="2400" b="1" dirty="0">
              <a:solidFill>
                <a:srgbClr val="00206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124743"/>
            <a:ext cx="6480721" cy="5076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955452" y="859007"/>
            <a:ext cx="6768752" cy="369332"/>
          </a:xfrm>
          <a:prstGeom prst="rect">
            <a:avLst/>
          </a:prstGeom>
        </p:spPr>
        <p:txBody>
          <a:bodyPr wrap="square">
            <a:spAutoFit/>
          </a:bodyPr>
          <a:lstStyle/>
          <a:p>
            <a:r>
              <a:rPr lang="en-US" dirty="0" smtClean="0">
                <a:hlinkClick r:id="rId3"/>
              </a:rPr>
              <a:t>http://www.itu.int/en/ITU-T/C-I/Pages/CI-living-list-table.aspx</a:t>
            </a:r>
            <a:endParaRPr lang="en-US" dirty="0"/>
          </a:p>
        </p:txBody>
      </p:sp>
    </p:spTree>
    <p:extLst>
      <p:ext uri="{BB962C8B-B14F-4D97-AF65-F5344CB8AC3E}">
        <p14:creationId xmlns:p14="http://schemas.microsoft.com/office/powerpoint/2010/main" val="5473922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182075"/>
            <a:ext cx="6984776" cy="5288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943437" y="332656"/>
            <a:ext cx="5363777" cy="461665"/>
          </a:xfrm>
          <a:prstGeom prst="rect">
            <a:avLst/>
          </a:prstGeom>
          <a:noFill/>
        </p:spPr>
        <p:txBody>
          <a:bodyPr wrap="none" rtlCol="0">
            <a:spAutoFit/>
          </a:bodyPr>
          <a:lstStyle/>
          <a:p>
            <a:pPr algn="ctr"/>
            <a:r>
              <a:rPr lang="en-US" sz="2400" b="1" dirty="0" smtClean="0">
                <a:solidFill>
                  <a:srgbClr val="002060"/>
                </a:solidFill>
              </a:rPr>
              <a:t>Living lists on the ITU-T C&amp;I Portal (2/3)</a:t>
            </a:r>
            <a:endParaRPr lang="en-US" sz="2400" b="1" dirty="0">
              <a:solidFill>
                <a:srgbClr val="002060"/>
              </a:solidFill>
            </a:endParaRPr>
          </a:p>
        </p:txBody>
      </p:sp>
      <p:sp>
        <p:nvSpPr>
          <p:cNvPr id="2" name="Rectangle 1"/>
          <p:cNvSpPr/>
          <p:nvPr/>
        </p:nvSpPr>
        <p:spPr>
          <a:xfrm>
            <a:off x="755576" y="764704"/>
            <a:ext cx="6984776" cy="369332"/>
          </a:xfrm>
          <a:prstGeom prst="rect">
            <a:avLst/>
          </a:prstGeom>
        </p:spPr>
        <p:txBody>
          <a:bodyPr wrap="square">
            <a:spAutoFit/>
          </a:bodyPr>
          <a:lstStyle/>
          <a:p>
            <a:r>
              <a:rPr lang="en-US" dirty="0" smtClean="0">
                <a:hlinkClick r:id="rId3"/>
              </a:rPr>
              <a:t>http://www.itu.int/en/ITU-T/C-I/Pages/CI-projects.aspx</a:t>
            </a:r>
            <a:endParaRPr lang="en-US" dirty="0"/>
          </a:p>
        </p:txBody>
      </p:sp>
    </p:spTree>
    <p:extLst>
      <p:ext uri="{BB962C8B-B14F-4D97-AF65-F5344CB8AC3E}">
        <p14:creationId xmlns:p14="http://schemas.microsoft.com/office/powerpoint/2010/main" val="23341421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96752"/>
            <a:ext cx="6900490" cy="5294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43437" y="332656"/>
            <a:ext cx="5363777" cy="461665"/>
          </a:xfrm>
          <a:prstGeom prst="rect">
            <a:avLst/>
          </a:prstGeom>
          <a:noFill/>
        </p:spPr>
        <p:txBody>
          <a:bodyPr wrap="none" rtlCol="0">
            <a:spAutoFit/>
          </a:bodyPr>
          <a:lstStyle/>
          <a:p>
            <a:pPr algn="ctr"/>
            <a:r>
              <a:rPr lang="en-US" sz="2400" b="1" dirty="0" smtClean="0">
                <a:solidFill>
                  <a:srgbClr val="002060"/>
                </a:solidFill>
              </a:rPr>
              <a:t>Living lists on the ITU-T C&amp;I Portal (3/3)</a:t>
            </a:r>
            <a:endParaRPr lang="en-US" sz="2400" b="1" dirty="0">
              <a:solidFill>
                <a:srgbClr val="002060"/>
              </a:solidFill>
            </a:endParaRPr>
          </a:p>
        </p:txBody>
      </p:sp>
      <p:sp>
        <p:nvSpPr>
          <p:cNvPr id="3" name="Rectangle 2"/>
          <p:cNvSpPr/>
          <p:nvPr/>
        </p:nvSpPr>
        <p:spPr>
          <a:xfrm>
            <a:off x="395536" y="764704"/>
            <a:ext cx="6831782" cy="369332"/>
          </a:xfrm>
          <a:prstGeom prst="rect">
            <a:avLst/>
          </a:prstGeom>
        </p:spPr>
        <p:txBody>
          <a:bodyPr wrap="square">
            <a:spAutoFit/>
          </a:bodyPr>
          <a:lstStyle/>
          <a:p>
            <a:r>
              <a:rPr lang="en-US" dirty="0" smtClean="0">
                <a:hlinkClick r:id="rId3"/>
              </a:rPr>
              <a:t>http://www.itu.int/en/ITU-T/C-I/Pages/CI-reference.aspx</a:t>
            </a:r>
            <a:endParaRPr lang="en-US" dirty="0"/>
          </a:p>
        </p:txBody>
      </p:sp>
    </p:spTree>
    <p:extLst>
      <p:ext uri="{BB962C8B-B14F-4D97-AF65-F5344CB8AC3E}">
        <p14:creationId xmlns:p14="http://schemas.microsoft.com/office/powerpoint/2010/main" val="35828117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23528" y="1484784"/>
            <a:ext cx="8229600" cy="3528392"/>
          </a:xfrm>
          <a:prstGeom prst="rect">
            <a:avLst/>
          </a:prstGeom>
        </p:spPr>
        <p:txBody>
          <a:bodyPr/>
          <a:lstStyle>
            <a:lvl1pPr marL="609600" indent="-609600">
              <a:defRPr sz="3200">
                <a:solidFill>
                  <a:schemeClr val="tx1"/>
                </a:solidFill>
                <a:latin typeface="Verdana" charset="0"/>
                <a:ea typeface="ＭＳ Ｐゴシック" charset="0"/>
              </a:defRPr>
            </a:lvl1pPr>
            <a:lvl2pPr marL="742950" indent="-285750">
              <a:defRPr sz="3200">
                <a:solidFill>
                  <a:schemeClr val="tx1"/>
                </a:solidFill>
                <a:latin typeface="Verdana" charset="0"/>
                <a:ea typeface="ＭＳ Ｐゴシック" charset="0"/>
              </a:defRPr>
            </a:lvl2pPr>
            <a:lvl3pPr marL="1143000" indent="-228600">
              <a:defRPr sz="3200">
                <a:solidFill>
                  <a:schemeClr val="tx1"/>
                </a:solidFill>
                <a:latin typeface="Verdana" charset="0"/>
                <a:ea typeface="ＭＳ Ｐゴシック" charset="0"/>
              </a:defRPr>
            </a:lvl3pPr>
            <a:lvl4pPr marL="1600200" indent="-228600">
              <a:defRPr sz="3200">
                <a:solidFill>
                  <a:schemeClr val="tx1"/>
                </a:solidFill>
                <a:latin typeface="Verdana" charset="0"/>
                <a:ea typeface="ＭＳ Ｐゴシック" charset="0"/>
              </a:defRPr>
            </a:lvl4pPr>
            <a:lvl5pPr marL="2057400" indent="-228600">
              <a:defRPr sz="3200">
                <a:solidFill>
                  <a:schemeClr val="tx1"/>
                </a:solidFill>
                <a:latin typeface="Verdana" charset="0"/>
                <a:ea typeface="ＭＳ Ｐゴシック" charset="0"/>
              </a:defRPr>
            </a:lvl5pPr>
            <a:lvl6pPr marL="2514600" indent="-228600" eaLnBrk="0" fontAlgn="base" hangingPunct="0">
              <a:spcBef>
                <a:spcPct val="0"/>
              </a:spcBef>
              <a:spcAft>
                <a:spcPct val="0"/>
              </a:spcAft>
              <a:defRPr sz="3200">
                <a:solidFill>
                  <a:schemeClr val="tx1"/>
                </a:solidFill>
                <a:latin typeface="Verdana" charset="0"/>
                <a:ea typeface="ＭＳ Ｐゴシック" charset="0"/>
              </a:defRPr>
            </a:lvl6pPr>
            <a:lvl7pPr marL="2971800" indent="-228600" eaLnBrk="0" fontAlgn="base" hangingPunct="0">
              <a:spcBef>
                <a:spcPct val="0"/>
              </a:spcBef>
              <a:spcAft>
                <a:spcPct val="0"/>
              </a:spcAft>
              <a:defRPr sz="3200">
                <a:solidFill>
                  <a:schemeClr val="tx1"/>
                </a:solidFill>
                <a:latin typeface="Verdana" charset="0"/>
                <a:ea typeface="ＭＳ Ｐゴシック" charset="0"/>
              </a:defRPr>
            </a:lvl7pPr>
            <a:lvl8pPr marL="3429000" indent="-228600" eaLnBrk="0" fontAlgn="base" hangingPunct="0">
              <a:spcBef>
                <a:spcPct val="0"/>
              </a:spcBef>
              <a:spcAft>
                <a:spcPct val="0"/>
              </a:spcAft>
              <a:defRPr sz="3200">
                <a:solidFill>
                  <a:schemeClr val="tx1"/>
                </a:solidFill>
                <a:latin typeface="Verdana" charset="0"/>
                <a:ea typeface="ＭＳ Ｐゴシック" charset="0"/>
              </a:defRPr>
            </a:lvl8pPr>
            <a:lvl9pPr marL="3886200" indent="-228600" eaLnBrk="0" fontAlgn="base" hangingPunct="0">
              <a:spcBef>
                <a:spcPct val="0"/>
              </a:spcBef>
              <a:spcAft>
                <a:spcPct val="0"/>
              </a:spcAft>
              <a:defRPr sz="3200">
                <a:solidFill>
                  <a:schemeClr val="tx1"/>
                </a:solidFill>
                <a:latin typeface="Verdana" charset="0"/>
                <a:ea typeface="ＭＳ Ｐゴシック" charset="0"/>
              </a:defRPr>
            </a:lvl9pPr>
          </a:lstStyle>
          <a:p>
            <a:pPr>
              <a:spcBef>
                <a:spcPct val="20000"/>
              </a:spcBef>
              <a:buSzPct val="75000"/>
              <a:buFont typeface="Wingdings" charset="0"/>
              <a:buNone/>
            </a:pPr>
            <a:r>
              <a:rPr lang="en-US" sz="2800" b="1" dirty="0">
                <a:solidFill>
                  <a:srgbClr val="000090"/>
                </a:solidFill>
              </a:rPr>
              <a:t>	</a:t>
            </a:r>
            <a:r>
              <a:rPr lang="en-US" sz="2800" b="1" dirty="0" smtClean="0">
                <a:solidFill>
                  <a:srgbClr val="000090"/>
                </a:solidFill>
              </a:rPr>
              <a:t>“I</a:t>
            </a:r>
            <a:r>
              <a:rPr lang="en-US" altLang="ja-JP" sz="2800" b="1" dirty="0" smtClean="0">
                <a:solidFill>
                  <a:srgbClr val="000090"/>
                </a:solidFill>
              </a:rPr>
              <a:t>nteroperability </a:t>
            </a:r>
            <a:r>
              <a:rPr lang="en-US" altLang="ja-JP" sz="2800" b="1" dirty="0">
                <a:solidFill>
                  <a:srgbClr val="000090"/>
                </a:solidFill>
              </a:rPr>
              <a:t>of international telecommunication networks was the main reason </a:t>
            </a:r>
            <a:r>
              <a:rPr lang="en-US" altLang="ja-JP" sz="2800" b="1" dirty="0" smtClean="0">
                <a:solidFill>
                  <a:srgbClr val="000090"/>
                </a:solidFill>
              </a:rPr>
              <a:t>to </a:t>
            </a:r>
            <a:r>
              <a:rPr lang="en-US" altLang="ja-JP" sz="2800" b="1" dirty="0">
                <a:solidFill>
                  <a:srgbClr val="000090"/>
                </a:solidFill>
              </a:rPr>
              <a:t>create the International Telegraph Union in the year </a:t>
            </a:r>
            <a:r>
              <a:rPr lang="en-US" altLang="ja-JP" sz="2800" b="1" dirty="0" smtClean="0">
                <a:solidFill>
                  <a:srgbClr val="000090"/>
                </a:solidFill>
              </a:rPr>
              <a:t>1865, </a:t>
            </a:r>
            <a:r>
              <a:rPr lang="en-US" altLang="ja-JP" sz="2800" b="1" dirty="0">
                <a:solidFill>
                  <a:srgbClr val="000090"/>
                </a:solidFill>
              </a:rPr>
              <a:t>and that this remains one of the main </a:t>
            </a:r>
            <a:r>
              <a:rPr lang="en-US" altLang="ja-JP" sz="2800" b="1" dirty="0" smtClean="0">
                <a:solidFill>
                  <a:srgbClr val="000090"/>
                </a:solidFill>
              </a:rPr>
              <a:t>goals </a:t>
            </a:r>
            <a:r>
              <a:rPr lang="en-US" altLang="ja-JP" sz="2800" b="1" dirty="0">
                <a:solidFill>
                  <a:srgbClr val="000090"/>
                </a:solidFill>
              </a:rPr>
              <a:t>in the ITU strategic </a:t>
            </a:r>
            <a:r>
              <a:rPr lang="en-US" altLang="ja-JP" sz="2800" b="1" dirty="0" smtClean="0">
                <a:solidFill>
                  <a:srgbClr val="000090"/>
                </a:solidFill>
              </a:rPr>
              <a:t>plan”</a:t>
            </a:r>
            <a:endParaRPr lang="ja-JP" altLang="en-US" sz="2800" b="1" dirty="0" smtClean="0">
              <a:solidFill>
                <a:srgbClr val="000090"/>
              </a:solidFill>
            </a:endParaRPr>
          </a:p>
          <a:p>
            <a:pPr indent="17463">
              <a:spcBef>
                <a:spcPct val="20000"/>
              </a:spcBef>
              <a:buSzPct val="75000"/>
              <a:buFont typeface="Wingdings" charset="0"/>
              <a:buNone/>
            </a:pPr>
            <a:endParaRPr lang="en-US" altLang="ja-JP" sz="2800" b="1" dirty="0" smtClean="0">
              <a:solidFill>
                <a:srgbClr val="000090"/>
              </a:solidFill>
            </a:endParaRPr>
          </a:p>
          <a:p>
            <a:pPr indent="17463">
              <a:spcBef>
                <a:spcPct val="20000"/>
              </a:spcBef>
              <a:buSzPct val="75000"/>
              <a:buFont typeface="Wingdings" charset="0"/>
              <a:buNone/>
            </a:pPr>
            <a:r>
              <a:rPr lang="en-US" altLang="ja-JP" sz="2000" b="1" dirty="0" smtClean="0">
                <a:solidFill>
                  <a:srgbClr val="000090"/>
                </a:solidFill>
              </a:rPr>
              <a:t>WTSA-12 Resolution 76</a:t>
            </a:r>
            <a:endParaRPr lang="ru-RU" sz="2000" b="1" dirty="0">
              <a:solidFill>
                <a:srgbClr val="000090"/>
              </a:solidFill>
            </a:endParaRPr>
          </a:p>
        </p:txBody>
      </p:sp>
      <p:sp>
        <p:nvSpPr>
          <p:cNvPr id="4" name="Rectangle 3"/>
          <p:cNvSpPr/>
          <p:nvPr/>
        </p:nvSpPr>
        <p:spPr>
          <a:xfrm>
            <a:off x="2267744" y="487736"/>
            <a:ext cx="4572000" cy="523220"/>
          </a:xfrm>
          <a:prstGeom prst="rect">
            <a:avLst/>
          </a:prstGeom>
        </p:spPr>
        <p:txBody>
          <a:bodyPr>
            <a:spAutoFit/>
          </a:bodyPr>
          <a:lstStyle/>
          <a:p>
            <a:pPr algn="ctr">
              <a:spcBef>
                <a:spcPts val="600"/>
              </a:spcBef>
            </a:pPr>
            <a:r>
              <a:rPr lang="en-US" sz="2800" b="1" kern="0" dirty="0">
                <a:solidFill>
                  <a:srgbClr val="002060"/>
                </a:solidFill>
                <a:latin typeface="+mn-lt"/>
                <a:cs typeface="+mn-cs"/>
              </a:rPr>
              <a:t>ITU role</a:t>
            </a:r>
          </a:p>
        </p:txBody>
      </p:sp>
    </p:spTree>
    <p:extLst>
      <p:ext uri="{BB962C8B-B14F-4D97-AF65-F5344CB8AC3E}">
        <p14:creationId xmlns:p14="http://schemas.microsoft.com/office/powerpoint/2010/main" val="15654850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1073061"/>
            <a:ext cx="8728396" cy="4939813"/>
          </a:xfrm>
          <a:prstGeom prst="rect">
            <a:avLst/>
          </a:prstGeom>
        </p:spPr>
        <p:txBody>
          <a:bodyPr wrap="square">
            <a:spAutoFit/>
          </a:bodyPr>
          <a:lstStyle/>
          <a:p>
            <a:pPr lvl="0">
              <a:spcBef>
                <a:spcPts val="1200"/>
              </a:spcBef>
            </a:pPr>
            <a:r>
              <a:rPr lang="en-US" sz="1900" b="1" u="sng" dirty="0" smtClean="0">
                <a:solidFill>
                  <a:srgbClr val="002060"/>
                </a:solidFill>
              </a:rPr>
              <a:t>Conformance </a:t>
            </a:r>
            <a:r>
              <a:rPr lang="en-US" sz="1900" b="1" u="sng" dirty="0">
                <a:solidFill>
                  <a:srgbClr val="002060"/>
                </a:solidFill>
              </a:rPr>
              <a:t>testing </a:t>
            </a:r>
            <a:r>
              <a:rPr lang="en-US" sz="1900" b="1" dirty="0">
                <a:solidFill>
                  <a:srgbClr val="002060"/>
                </a:solidFill>
              </a:rPr>
              <a:t>is a procedure of product testing on compliance with requirements specified in applicable standards</a:t>
            </a:r>
            <a:r>
              <a:rPr lang="en-US" sz="1900" b="1" dirty="0" smtClean="0">
                <a:solidFill>
                  <a:srgbClr val="002060"/>
                </a:solidFill>
              </a:rPr>
              <a:t>. </a:t>
            </a:r>
            <a:r>
              <a:rPr lang="en-US" sz="1900" b="1" dirty="0">
                <a:solidFill>
                  <a:srgbClr val="002060"/>
                </a:solidFill>
              </a:rPr>
              <a:t>The requirements </a:t>
            </a:r>
            <a:r>
              <a:rPr lang="en-US" sz="1900" b="1" dirty="0" smtClean="0">
                <a:solidFill>
                  <a:srgbClr val="002060"/>
                </a:solidFill>
              </a:rPr>
              <a:t>should correspond </a:t>
            </a:r>
            <a:r>
              <a:rPr lang="en-US" sz="1900" b="1" dirty="0">
                <a:solidFill>
                  <a:srgbClr val="002060"/>
                </a:solidFill>
              </a:rPr>
              <a:t>to the common requirements for conformance testing with ISO/IEC 9646-1 and define some more criteria and characteristics in accordance with telecommunication </a:t>
            </a:r>
            <a:r>
              <a:rPr lang="en-US" sz="1900" b="1" dirty="0" smtClean="0">
                <a:solidFill>
                  <a:srgbClr val="002060"/>
                </a:solidFill>
              </a:rPr>
              <a:t>features (</a:t>
            </a:r>
            <a:r>
              <a:rPr lang="en-US" sz="1900" b="1" dirty="0">
                <a:solidFill>
                  <a:srgbClr val="002060"/>
                </a:solidFill>
              </a:rPr>
              <a:t>ITU-T </a:t>
            </a:r>
            <a:r>
              <a:rPr lang="en-US" sz="1900" b="1" dirty="0" smtClean="0">
                <a:solidFill>
                  <a:srgbClr val="002060"/>
                </a:solidFill>
              </a:rPr>
              <a:t>Handbook “Testing of Next Generation Networks”, 2011) </a:t>
            </a:r>
          </a:p>
          <a:p>
            <a:pPr lvl="0">
              <a:spcBef>
                <a:spcPts val="1200"/>
              </a:spcBef>
            </a:pPr>
            <a:r>
              <a:rPr lang="en-US" sz="1900" b="1" dirty="0" smtClean="0">
                <a:solidFill>
                  <a:srgbClr val="002060"/>
                </a:solidFill>
              </a:rPr>
              <a:t>The </a:t>
            </a:r>
            <a:r>
              <a:rPr lang="en-US" sz="1900" b="1" dirty="0">
                <a:solidFill>
                  <a:srgbClr val="002060"/>
                </a:solidFill>
              </a:rPr>
              <a:t>main goal of conformance </a:t>
            </a:r>
            <a:r>
              <a:rPr lang="en-US" sz="1900" b="1" dirty="0" smtClean="0">
                <a:solidFill>
                  <a:srgbClr val="002060"/>
                </a:solidFill>
              </a:rPr>
              <a:t>testing of </a:t>
            </a:r>
            <a:r>
              <a:rPr lang="en-US" sz="1900" b="1" dirty="0">
                <a:solidFill>
                  <a:srgbClr val="002060"/>
                </a:solidFill>
              </a:rPr>
              <a:t>ICT Products is </a:t>
            </a:r>
            <a:r>
              <a:rPr lang="en-US" sz="1900" b="1" dirty="0" smtClean="0">
                <a:solidFill>
                  <a:srgbClr val="002060"/>
                </a:solidFill>
              </a:rPr>
              <a:t>to </a:t>
            </a:r>
            <a:r>
              <a:rPr lang="en-US" sz="1900" b="1" dirty="0">
                <a:solidFill>
                  <a:srgbClr val="002060"/>
                </a:solidFill>
              </a:rPr>
              <a:t>increase the probability </a:t>
            </a:r>
            <a:r>
              <a:rPr lang="en-US" sz="1900" b="1" dirty="0" smtClean="0">
                <a:solidFill>
                  <a:srgbClr val="002060"/>
                </a:solidFill>
              </a:rPr>
              <a:t>that different </a:t>
            </a:r>
            <a:r>
              <a:rPr lang="en-US" sz="1900" b="1" dirty="0">
                <a:solidFill>
                  <a:srgbClr val="002060"/>
                </a:solidFill>
              </a:rPr>
              <a:t>implementations of the same standard will </a:t>
            </a:r>
            <a:r>
              <a:rPr lang="en-US" sz="1900" b="1" dirty="0" smtClean="0">
                <a:solidFill>
                  <a:srgbClr val="002060"/>
                </a:solidFill>
              </a:rPr>
              <a:t>interoperate </a:t>
            </a:r>
          </a:p>
          <a:p>
            <a:pPr lvl="0">
              <a:spcBef>
                <a:spcPts val="1200"/>
              </a:spcBef>
            </a:pPr>
            <a:r>
              <a:rPr lang="en-US" sz="1900" b="1" dirty="0" smtClean="0">
                <a:solidFill>
                  <a:srgbClr val="002060"/>
                </a:solidFill>
              </a:rPr>
              <a:t>ITU-T applied </a:t>
            </a:r>
            <a:r>
              <a:rPr lang="en-US" sz="1900" b="1" dirty="0">
                <a:solidFill>
                  <a:srgbClr val="002060"/>
                </a:solidFill>
              </a:rPr>
              <a:t>standards in the conformance testing area by defining testing procedures, scenarios and lists of tests for concrete telecommunication technology </a:t>
            </a:r>
            <a:r>
              <a:rPr lang="en-US" sz="1900" b="1" dirty="0" smtClean="0">
                <a:solidFill>
                  <a:srgbClr val="002060"/>
                </a:solidFill>
              </a:rPr>
              <a:t>(</a:t>
            </a:r>
            <a:r>
              <a:rPr lang="en-US" sz="1900" b="1" dirty="0">
                <a:solidFill>
                  <a:srgbClr val="002060"/>
                </a:solidFill>
              </a:rPr>
              <a:t>ITU-T Handbook “Testing of Next Generation Networks”, 2011</a:t>
            </a:r>
            <a:r>
              <a:rPr lang="en-US" sz="1900" b="1" dirty="0" smtClean="0">
                <a:solidFill>
                  <a:srgbClr val="002060"/>
                </a:solidFill>
              </a:rPr>
              <a:t>)</a:t>
            </a:r>
            <a:endParaRPr lang="en-US" sz="1900" b="1" dirty="0">
              <a:solidFill>
                <a:srgbClr val="002060"/>
              </a:solidFill>
            </a:endParaRPr>
          </a:p>
          <a:p>
            <a:pPr>
              <a:spcBef>
                <a:spcPts val="1200"/>
              </a:spcBef>
            </a:pPr>
            <a:r>
              <a:rPr lang="en-US" sz="1900" b="1" dirty="0" smtClean="0">
                <a:solidFill>
                  <a:srgbClr val="002060"/>
                </a:solidFill>
              </a:rPr>
              <a:t>For instance, </a:t>
            </a:r>
            <a:r>
              <a:rPr lang="en-US" sz="1900" b="1" dirty="0">
                <a:solidFill>
                  <a:srgbClr val="002060"/>
                </a:solidFill>
              </a:rPr>
              <a:t>the conformance testing of signaling protocols is based on the checking the ability of system under test (SUT) to react to the commands which have been sent from the measurement equipment in a proper way</a:t>
            </a:r>
            <a:r>
              <a:rPr lang="en-US" sz="1900" b="1" dirty="0" smtClean="0">
                <a:solidFill>
                  <a:srgbClr val="002060"/>
                </a:solidFill>
              </a:rPr>
              <a:t>. The </a:t>
            </a:r>
            <a:r>
              <a:rPr lang="en-US" sz="1900" b="1" dirty="0">
                <a:solidFill>
                  <a:srgbClr val="002060"/>
                </a:solidFill>
              </a:rPr>
              <a:t>basic </a:t>
            </a:r>
            <a:r>
              <a:rPr lang="en-US" sz="1900" b="1" dirty="0" smtClean="0">
                <a:solidFill>
                  <a:srgbClr val="002060"/>
                </a:solidFill>
              </a:rPr>
              <a:t>methodological </a:t>
            </a:r>
            <a:r>
              <a:rPr lang="en-US" sz="1900" b="1" dirty="0">
                <a:solidFill>
                  <a:srgbClr val="002060"/>
                </a:solidFill>
              </a:rPr>
              <a:t>standards in the conformance testing </a:t>
            </a:r>
            <a:r>
              <a:rPr lang="en-US" sz="1900" b="1" dirty="0" smtClean="0">
                <a:solidFill>
                  <a:srgbClr val="002060"/>
                </a:solidFill>
              </a:rPr>
              <a:t>of signaling protocols </a:t>
            </a:r>
            <a:r>
              <a:rPr lang="en-US" sz="1900" b="1" dirty="0">
                <a:solidFill>
                  <a:srgbClr val="002060"/>
                </a:solidFill>
              </a:rPr>
              <a:t>are the </a:t>
            </a:r>
            <a:r>
              <a:rPr lang="en-US" sz="1900" b="1" dirty="0" smtClean="0">
                <a:solidFill>
                  <a:srgbClr val="002060"/>
                </a:solidFill>
              </a:rPr>
              <a:t>Rec. ITU-T X</a:t>
            </a:r>
            <a:r>
              <a:rPr lang="en-US" sz="1900" b="1" dirty="0">
                <a:solidFill>
                  <a:srgbClr val="002060"/>
                </a:solidFill>
              </a:rPr>
              <a:t>.290 and </a:t>
            </a:r>
            <a:r>
              <a:rPr lang="en-US" sz="1900" b="1" dirty="0" smtClean="0">
                <a:solidFill>
                  <a:srgbClr val="002060"/>
                </a:solidFill>
              </a:rPr>
              <a:t>ETSI ETS </a:t>
            </a:r>
            <a:r>
              <a:rPr lang="en-US" sz="1900" b="1" dirty="0">
                <a:solidFill>
                  <a:srgbClr val="002060"/>
                </a:solidFill>
              </a:rPr>
              <a:t>300 </a:t>
            </a:r>
            <a:r>
              <a:rPr lang="en-US" sz="1900" b="1" dirty="0" smtClean="0">
                <a:solidFill>
                  <a:srgbClr val="002060"/>
                </a:solidFill>
              </a:rPr>
              <a:t>406 (PICS, PIXIT, ATS </a:t>
            </a:r>
            <a:r>
              <a:rPr lang="en-US" sz="1900" b="1" dirty="0" err="1" smtClean="0">
                <a:solidFill>
                  <a:srgbClr val="002060"/>
                </a:solidFill>
              </a:rPr>
              <a:t>proforma</a:t>
            </a:r>
            <a:r>
              <a:rPr lang="en-US" sz="1900" b="1" dirty="0" smtClean="0">
                <a:solidFill>
                  <a:srgbClr val="002060"/>
                </a:solidFill>
              </a:rPr>
              <a:t>)</a:t>
            </a:r>
            <a:endParaRPr lang="en-US" sz="1900" b="1" dirty="0">
              <a:solidFill>
                <a:srgbClr val="002060"/>
              </a:solidFill>
            </a:endParaRPr>
          </a:p>
        </p:txBody>
      </p:sp>
      <p:sp>
        <p:nvSpPr>
          <p:cNvPr id="6" name="TextBox 5"/>
          <p:cNvSpPr txBox="1"/>
          <p:nvPr/>
        </p:nvSpPr>
        <p:spPr>
          <a:xfrm>
            <a:off x="2627784" y="380563"/>
            <a:ext cx="4478598" cy="461665"/>
          </a:xfrm>
          <a:prstGeom prst="rect">
            <a:avLst/>
          </a:prstGeom>
          <a:noFill/>
        </p:spPr>
        <p:txBody>
          <a:bodyPr wrap="none" rtlCol="0">
            <a:spAutoFit/>
          </a:bodyPr>
          <a:lstStyle>
            <a:defPPr>
              <a:defRPr lang="en-US"/>
            </a:defPPr>
            <a:lvl1pPr>
              <a:defRPr sz="2400" b="1">
                <a:solidFill>
                  <a:srgbClr val="002060"/>
                </a:solidFill>
              </a:defRPr>
            </a:lvl1pPr>
          </a:lstStyle>
          <a:p>
            <a:r>
              <a:rPr lang="en-US" dirty="0"/>
              <a:t>The scope of conformance testing</a:t>
            </a:r>
          </a:p>
        </p:txBody>
      </p:sp>
    </p:spTree>
    <p:extLst>
      <p:ext uri="{BB962C8B-B14F-4D97-AF65-F5344CB8AC3E}">
        <p14:creationId xmlns:p14="http://schemas.microsoft.com/office/powerpoint/2010/main" val="26714003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3768" y="397291"/>
            <a:ext cx="4791440" cy="461665"/>
          </a:xfrm>
          <a:prstGeom prst="rect">
            <a:avLst/>
          </a:prstGeom>
          <a:noFill/>
        </p:spPr>
        <p:txBody>
          <a:bodyPr wrap="none" rtlCol="0">
            <a:spAutoFit/>
          </a:bodyPr>
          <a:lstStyle>
            <a:defPPr>
              <a:defRPr lang="en-US"/>
            </a:defPPr>
            <a:lvl1pPr>
              <a:defRPr sz="2400" b="1">
                <a:solidFill>
                  <a:srgbClr val="002060"/>
                </a:solidFill>
              </a:defRPr>
            </a:lvl1pPr>
          </a:lstStyle>
          <a:p>
            <a:r>
              <a:rPr lang="en-US" dirty="0"/>
              <a:t>The scope of </a:t>
            </a:r>
            <a:r>
              <a:rPr lang="en-US" dirty="0" smtClean="0"/>
              <a:t>interoperability </a:t>
            </a:r>
            <a:r>
              <a:rPr lang="en-US" dirty="0"/>
              <a:t>testing</a:t>
            </a:r>
          </a:p>
        </p:txBody>
      </p:sp>
      <p:sp>
        <p:nvSpPr>
          <p:cNvPr id="3" name="Rectangle 2"/>
          <p:cNvSpPr/>
          <p:nvPr/>
        </p:nvSpPr>
        <p:spPr>
          <a:xfrm>
            <a:off x="539552" y="2492896"/>
            <a:ext cx="8064896" cy="1200329"/>
          </a:xfrm>
          <a:prstGeom prst="rect">
            <a:avLst/>
          </a:prstGeom>
        </p:spPr>
        <p:txBody>
          <a:bodyPr wrap="square">
            <a:spAutoFit/>
          </a:bodyPr>
          <a:lstStyle/>
          <a:p>
            <a:r>
              <a:rPr lang="en-US" sz="2400" b="1" dirty="0">
                <a:solidFill>
                  <a:srgbClr val="002060"/>
                </a:solidFill>
              </a:rPr>
              <a:t>Interoperability is the ability of two or more systems or applications to exchange information and to mutually use the information that has been </a:t>
            </a:r>
            <a:r>
              <a:rPr lang="en-US" sz="2400" b="1" dirty="0" smtClean="0">
                <a:solidFill>
                  <a:srgbClr val="002060"/>
                </a:solidFill>
              </a:rPr>
              <a:t>exchanged </a:t>
            </a:r>
            <a:r>
              <a:rPr lang="en-US" sz="2400" b="1" dirty="0">
                <a:solidFill>
                  <a:srgbClr val="002060"/>
                </a:solidFill>
              </a:rPr>
              <a:t>(Rec. ITU-T </a:t>
            </a:r>
            <a:r>
              <a:rPr lang="en-US" sz="2400" b="1" dirty="0" smtClean="0">
                <a:solidFill>
                  <a:srgbClr val="002060"/>
                </a:solidFill>
              </a:rPr>
              <a:t>Y.101)</a:t>
            </a:r>
            <a:endParaRPr lang="en-US" sz="2400" b="1" dirty="0">
              <a:solidFill>
                <a:srgbClr val="002060"/>
              </a:solidFill>
            </a:endParaRPr>
          </a:p>
        </p:txBody>
      </p:sp>
    </p:spTree>
    <p:extLst>
      <p:ext uri="{BB962C8B-B14F-4D97-AF65-F5344CB8AC3E}">
        <p14:creationId xmlns:p14="http://schemas.microsoft.com/office/powerpoint/2010/main" val="26176660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2785" y="611393"/>
            <a:ext cx="6923883" cy="461665"/>
          </a:xfrm>
          <a:prstGeom prst="rect">
            <a:avLst/>
          </a:prstGeom>
          <a:noFill/>
        </p:spPr>
        <p:txBody>
          <a:bodyPr wrap="none" rtlCol="0">
            <a:spAutoFit/>
          </a:bodyPr>
          <a:lstStyle>
            <a:defPPr>
              <a:defRPr lang="en-US"/>
            </a:defPPr>
            <a:lvl1pPr>
              <a:defRPr sz="2400" b="1">
                <a:solidFill>
                  <a:srgbClr val="002060"/>
                </a:solidFill>
              </a:defRPr>
            </a:lvl1pPr>
          </a:lstStyle>
          <a:p>
            <a:r>
              <a:rPr lang="en-US" dirty="0"/>
              <a:t>The scope of </a:t>
            </a:r>
            <a:r>
              <a:rPr lang="en-US" dirty="0" smtClean="0"/>
              <a:t>other type of testing is defined by ITU-T</a:t>
            </a:r>
            <a:endParaRPr lang="en-US" dirty="0"/>
          </a:p>
        </p:txBody>
      </p:sp>
      <p:sp>
        <p:nvSpPr>
          <p:cNvPr id="3" name="TextBox 2"/>
          <p:cNvSpPr txBox="1"/>
          <p:nvPr/>
        </p:nvSpPr>
        <p:spPr>
          <a:xfrm>
            <a:off x="307132" y="1360736"/>
            <a:ext cx="8670552" cy="4154984"/>
          </a:xfrm>
          <a:prstGeom prst="rect">
            <a:avLst/>
          </a:prstGeom>
          <a:noFill/>
        </p:spPr>
        <p:txBody>
          <a:bodyPr wrap="square" rtlCol="0">
            <a:spAutoFit/>
          </a:bodyPr>
          <a:lstStyle/>
          <a:p>
            <a:r>
              <a:rPr lang="en-US" sz="2400" b="1" dirty="0" smtClean="0">
                <a:solidFill>
                  <a:srgbClr val="002060"/>
                </a:solidFill>
              </a:rPr>
              <a:t>Rec. ITU-T Q.3900, 2006</a:t>
            </a:r>
          </a:p>
          <a:p>
            <a:r>
              <a:rPr lang="en-US" sz="2400" b="1" dirty="0" smtClean="0">
                <a:solidFill>
                  <a:srgbClr val="002060"/>
                </a:solidFill>
              </a:rPr>
              <a:t>Handbook “Testing </a:t>
            </a:r>
            <a:r>
              <a:rPr lang="en-US" sz="2400" b="1" dirty="0">
                <a:solidFill>
                  <a:srgbClr val="002060"/>
                </a:solidFill>
              </a:rPr>
              <a:t>of Next Generation Networks”, </a:t>
            </a:r>
            <a:r>
              <a:rPr lang="en-US" sz="2400" b="1" dirty="0" smtClean="0">
                <a:solidFill>
                  <a:srgbClr val="002060"/>
                </a:solidFill>
              </a:rPr>
              <a:t>2011</a:t>
            </a:r>
          </a:p>
          <a:p>
            <a:endParaRPr lang="en-US" sz="2400" b="1" dirty="0" smtClean="0"/>
          </a:p>
          <a:p>
            <a:pPr marL="285750" lvl="0" indent="-285750">
              <a:buFont typeface="Arial" pitchFamily="34" charset="0"/>
              <a:buChar char="•"/>
            </a:pPr>
            <a:r>
              <a:rPr lang="en-US" sz="2400" dirty="0" smtClean="0"/>
              <a:t>testing </a:t>
            </a:r>
            <a:r>
              <a:rPr lang="en-US" sz="2400" dirty="0"/>
              <a:t>of equipment and network functionality on conformance with functional NGN model, which is standardized by ITU</a:t>
            </a:r>
            <a:r>
              <a:rPr lang="en-US" sz="2400" dirty="0" smtClean="0"/>
              <a:t>-T </a:t>
            </a:r>
          </a:p>
          <a:p>
            <a:pPr marL="285750" lvl="0" indent="-285750">
              <a:buFont typeface="Arial" pitchFamily="34" charset="0"/>
              <a:buChar char="•"/>
            </a:pPr>
            <a:r>
              <a:rPr lang="en-US" sz="2400" dirty="0" smtClean="0"/>
              <a:t>testing of </a:t>
            </a:r>
            <a:r>
              <a:rPr lang="en-US" sz="2400" dirty="0" err="1" smtClean="0"/>
              <a:t>QoS</a:t>
            </a:r>
            <a:r>
              <a:rPr lang="en-US" sz="2400" dirty="0" smtClean="0"/>
              <a:t> and </a:t>
            </a:r>
            <a:r>
              <a:rPr lang="en-US" sz="2400" dirty="0" err="1" smtClean="0"/>
              <a:t>QoE</a:t>
            </a:r>
            <a:endParaRPr lang="en-US" sz="2400" dirty="0" smtClean="0"/>
          </a:p>
          <a:p>
            <a:pPr marL="285750" lvl="0" indent="-285750">
              <a:buFont typeface="Arial" pitchFamily="34" charset="0"/>
              <a:buChar char="•"/>
            </a:pPr>
            <a:r>
              <a:rPr lang="en-US" sz="2400" dirty="0" smtClean="0"/>
              <a:t>services </a:t>
            </a:r>
            <a:r>
              <a:rPr lang="en-US" sz="2400" dirty="0"/>
              <a:t>and service parameters testing, including Network Performance parameters (NP</a:t>
            </a:r>
            <a:r>
              <a:rPr lang="en-US" sz="2400" dirty="0" smtClean="0"/>
              <a:t>)</a:t>
            </a:r>
            <a:endParaRPr lang="en-US" sz="2400" dirty="0"/>
          </a:p>
          <a:p>
            <a:pPr marL="285750" lvl="0" indent="-285750">
              <a:buFont typeface="Arial" pitchFamily="34" charset="0"/>
              <a:buChar char="•"/>
            </a:pPr>
            <a:r>
              <a:rPr lang="en-US" sz="2400" dirty="0"/>
              <a:t>service interoperability testing, including roaming and nomadic features </a:t>
            </a:r>
            <a:r>
              <a:rPr lang="en-US" sz="2400" dirty="0" smtClean="0"/>
              <a:t>testing</a:t>
            </a:r>
            <a:endParaRPr lang="en-US" sz="2400" dirty="0"/>
          </a:p>
          <a:p>
            <a:pPr marL="285750" lvl="0" indent="-285750">
              <a:buFont typeface="Arial" pitchFamily="34" charset="0"/>
              <a:buChar char="•"/>
            </a:pPr>
            <a:r>
              <a:rPr lang="en-US" sz="2400" dirty="0"/>
              <a:t>benchmarking </a:t>
            </a:r>
            <a:r>
              <a:rPr lang="en-US" sz="2400" dirty="0" smtClean="0"/>
              <a:t>testing</a:t>
            </a:r>
            <a:endParaRPr lang="en-US" sz="2400"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7279512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2420888"/>
            <a:ext cx="7528151" cy="707886"/>
          </a:xfrm>
          <a:prstGeom prst="rect">
            <a:avLst/>
          </a:prstGeom>
          <a:noFill/>
        </p:spPr>
        <p:txBody>
          <a:bodyPr wrap="none" rtlCol="0">
            <a:spAutoFit/>
          </a:bodyPr>
          <a:lstStyle/>
          <a:p>
            <a:r>
              <a:rPr lang="en-US" sz="4000" b="1" dirty="0" smtClean="0">
                <a:solidFill>
                  <a:srgbClr val="002060"/>
                </a:solidFill>
              </a:rPr>
              <a:t>Background of C&amp;I activities in ITU</a:t>
            </a:r>
            <a:endParaRPr lang="en-US" sz="4000" b="1" dirty="0">
              <a:solidFill>
                <a:srgbClr val="002060"/>
              </a:solidFill>
            </a:endParaRPr>
          </a:p>
        </p:txBody>
      </p:sp>
    </p:spTree>
    <p:extLst>
      <p:ext uri="{BB962C8B-B14F-4D97-AF65-F5344CB8AC3E}">
        <p14:creationId xmlns:p14="http://schemas.microsoft.com/office/powerpoint/2010/main" val="3286503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1052736"/>
            <a:ext cx="8424936" cy="5032146"/>
          </a:xfrm>
          <a:prstGeom prst="rect">
            <a:avLst/>
          </a:prstGeom>
        </p:spPr>
        <p:txBody>
          <a:bodyPr wrap="square">
            <a:spAutoFit/>
          </a:bodyPr>
          <a:lstStyle/>
          <a:p>
            <a:r>
              <a:rPr lang="en-US" sz="2400" b="1" dirty="0" smtClean="0">
                <a:solidFill>
                  <a:srgbClr val="000090"/>
                </a:solidFill>
              </a:rPr>
              <a:t>Conformity </a:t>
            </a:r>
            <a:r>
              <a:rPr lang="en-US" sz="2400" b="1" dirty="0">
                <a:solidFill>
                  <a:srgbClr val="000090"/>
                </a:solidFill>
              </a:rPr>
              <a:t>and Interoperability </a:t>
            </a:r>
            <a:r>
              <a:rPr lang="en-US" sz="2400" b="1" dirty="0" err="1">
                <a:solidFill>
                  <a:srgbClr val="000090"/>
                </a:solidFill>
              </a:rPr>
              <a:t>Programme</a:t>
            </a:r>
            <a:r>
              <a:rPr lang="en-US" sz="2400" b="1" dirty="0">
                <a:solidFill>
                  <a:srgbClr val="000090"/>
                </a:solidFill>
              </a:rPr>
              <a:t> implementation in </a:t>
            </a:r>
            <a:r>
              <a:rPr lang="en-US" sz="2400" b="1" dirty="0" smtClean="0">
                <a:solidFill>
                  <a:srgbClr val="000090"/>
                </a:solidFill>
              </a:rPr>
              <a:t>ITU</a:t>
            </a:r>
          </a:p>
          <a:p>
            <a:r>
              <a:rPr lang="en-US" b="1" i="1" dirty="0" smtClean="0">
                <a:solidFill>
                  <a:srgbClr val="000090"/>
                </a:solidFill>
              </a:rPr>
              <a:t>ITU PP-10 (Res.177). Tender was issued after Council</a:t>
            </a:r>
            <a:r>
              <a:rPr lang="en-US" b="1" i="1" dirty="0">
                <a:solidFill>
                  <a:srgbClr val="000090"/>
                </a:solidFill>
              </a:rPr>
              <a:t>-</a:t>
            </a:r>
            <a:r>
              <a:rPr lang="en-US" b="1" i="1" dirty="0" smtClean="0">
                <a:solidFill>
                  <a:srgbClr val="000090"/>
                </a:solidFill>
              </a:rPr>
              <a:t>11 (INF/14)</a:t>
            </a:r>
          </a:p>
          <a:p>
            <a:endParaRPr lang="en-US" b="1" i="1" dirty="0">
              <a:solidFill>
                <a:srgbClr val="000090"/>
              </a:solidFill>
            </a:endParaRPr>
          </a:p>
          <a:p>
            <a:endParaRPr lang="en-US" dirty="0"/>
          </a:p>
          <a:p>
            <a:pPr>
              <a:spcAft>
                <a:spcPts val="1200"/>
              </a:spcAft>
            </a:pPr>
            <a:r>
              <a:rPr lang="en-US" b="1" dirty="0">
                <a:solidFill>
                  <a:srgbClr val="000090"/>
                </a:solidFill>
              </a:rPr>
              <a:t>The main reasons of </a:t>
            </a:r>
            <a:r>
              <a:rPr lang="en-US" b="1" dirty="0" smtClean="0">
                <a:solidFill>
                  <a:srgbClr val="000090"/>
                </a:solidFill>
              </a:rPr>
              <a:t>implementation of ITU C&amp;I </a:t>
            </a:r>
            <a:r>
              <a:rPr lang="en-US" b="1" dirty="0" err="1" smtClean="0">
                <a:solidFill>
                  <a:srgbClr val="000090"/>
                </a:solidFill>
              </a:rPr>
              <a:t>Programme</a:t>
            </a:r>
            <a:r>
              <a:rPr lang="en-US" b="1" dirty="0" smtClean="0">
                <a:solidFill>
                  <a:srgbClr val="000090"/>
                </a:solidFill>
              </a:rPr>
              <a:t> were:</a:t>
            </a:r>
          </a:p>
          <a:p>
            <a:pPr marL="285750" indent="-285750">
              <a:spcAft>
                <a:spcPts val="600"/>
              </a:spcAft>
              <a:buFontTx/>
              <a:buChar char="-"/>
            </a:pPr>
            <a:r>
              <a:rPr lang="en-US" sz="2200" b="1" dirty="0">
                <a:solidFill>
                  <a:srgbClr val="000090"/>
                </a:solidFill>
              </a:rPr>
              <a:t>towards knowledge and capacity enhancement in C&amp;I activity worldwide</a:t>
            </a:r>
          </a:p>
          <a:p>
            <a:pPr marL="285750" indent="-285750">
              <a:spcAft>
                <a:spcPts val="600"/>
              </a:spcAft>
              <a:buFontTx/>
              <a:buChar char="-"/>
            </a:pPr>
            <a:r>
              <a:rPr lang="en-US" sz="2200" b="1" dirty="0">
                <a:solidFill>
                  <a:srgbClr val="000090"/>
                </a:solidFill>
              </a:rPr>
              <a:t>better usages of ICT equipment in developing countries</a:t>
            </a:r>
          </a:p>
          <a:p>
            <a:pPr marL="285750" indent="-285750">
              <a:spcAft>
                <a:spcPts val="600"/>
              </a:spcAft>
              <a:buFontTx/>
              <a:buChar char="-"/>
            </a:pPr>
            <a:r>
              <a:rPr lang="en-US" sz="2200" b="1" dirty="0">
                <a:solidFill>
                  <a:srgbClr val="000090"/>
                </a:solidFill>
              </a:rPr>
              <a:t>creating higher corporate incomes which enable more investment, in turn generating better communications</a:t>
            </a:r>
          </a:p>
          <a:p>
            <a:pPr marL="285750" indent="-285750">
              <a:spcAft>
                <a:spcPts val="600"/>
              </a:spcAft>
              <a:buFontTx/>
              <a:buChar char="-"/>
            </a:pPr>
            <a:r>
              <a:rPr lang="en-US" sz="2200" b="1" dirty="0">
                <a:solidFill>
                  <a:srgbClr val="000090"/>
                </a:solidFill>
              </a:rPr>
              <a:t>beginning of a virtuous development circle, in which the returns on members’ investment are found in every facet of ITU’s mandate</a:t>
            </a:r>
          </a:p>
        </p:txBody>
      </p:sp>
      <p:sp>
        <p:nvSpPr>
          <p:cNvPr id="6" name="Rectangle 5"/>
          <p:cNvSpPr/>
          <p:nvPr/>
        </p:nvSpPr>
        <p:spPr>
          <a:xfrm>
            <a:off x="2123728" y="260648"/>
            <a:ext cx="4572000" cy="523220"/>
          </a:xfrm>
          <a:prstGeom prst="rect">
            <a:avLst/>
          </a:prstGeom>
        </p:spPr>
        <p:txBody>
          <a:bodyPr>
            <a:spAutoFit/>
          </a:bodyPr>
          <a:lstStyle/>
          <a:p>
            <a:pPr algn="ctr">
              <a:spcBef>
                <a:spcPts val="600"/>
              </a:spcBef>
            </a:pPr>
            <a:r>
              <a:rPr lang="en-US" sz="2800" b="1" kern="0" dirty="0">
                <a:solidFill>
                  <a:srgbClr val="000090"/>
                </a:solidFill>
                <a:latin typeface="Verdana" pitchFamily="34" charset="0"/>
                <a:ea typeface="+mj-ea"/>
                <a:cs typeface="+mj-cs"/>
              </a:rPr>
              <a:t>ITU business plan</a:t>
            </a:r>
          </a:p>
        </p:txBody>
      </p:sp>
    </p:spTree>
    <p:extLst>
      <p:ext uri="{BB962C8B-B14F-4D97-AF65-F5344CB8AC3E}">
        <p14:creationId xmlns:p14="http://schemas.microsoft.com/office/powerpoint/2010/main" val="21231030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F880C2705EEA489324CA77B38B90E5" ma:contentTypeVersion="3" ma:contentTypeDescription="Create a new document." ma:contentTypeScope="" ma:versionID="f68cb056260a401408c5659fa1f4d7b8">
  <xsd:schema xmlns:xsd="http://www.w3.org/2001/XMLSchema" xmlns:xs="http://www.w3.org/2001/XMLSchema" xmlns:p="http://schemas.microsoft.com/office/2006/metadata/properties" xmlns:ns1="http://schemas.microsoft.com/sharepoint/v3" targetNamespace="http://schemas.microsoft.com/office/2006/metadata/properties" ma:root="true" ma:fieldsID="49dd530e3df1f86ebe7020055b57088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8A03D77-852B-43DF-8CD1-EE6E51EFE04C}"/>
</file>

<file path=customXml/itemProps2.xml><?xml version="1.0" encoding="utf-8"?>
<ds:datastoreItem xmlns:ds="http://schemas.openxmlformats.org/officeDocument/2006/customXml" ds:itemID="{6B8BFEBB-2A74-432E-8BB9-1E084E04104C}"/>
</file>

<file path=customXml/itemProps3.xml><?xml version="1.0" encoding="utf-8"?>
<ds:datastoreItem xmlns:ds="http://schemas.openxmlformats.org/officeDocument/2006/customXml" ds:itemID="{A8C6D041-D06E-431F-96D7-E28C120C680C}"/>
</file>

<file path=docProps/app.xml><?xml version="1.0" encoding="utf-8"?>
<Properties xmlns="http://schemas.openxmlformats.org/officeDocument/2006/extended-properties" xmlns:vt="http://schemas.openxmlformats.org/officeDocument/2006/docPropsVTypes">
  <TotalTime>958</TotalTime>
  <Words>2719</Words>
  <Application>Microsoft Office PowerPoint</Application>
  <PresentationFormat>On-screen Show (4:3)</PresentationFormat>
  <Paragraphs>345</Paragraphs>
  <Slides>36</Slides>
  <Notes>13</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Tutorial Conformance and Interoperability  Key activities and main results of ITU-T SGs for the implementation of ITU C&amp;I Programme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Andreev, Denis</dc:creator>
  <cp:lastModifiedBy>Andreev, Denis</cp:lastModifiedBy>
  <cp:revision>147</cp:revision>
  <dcterms:created xsi:type="dcterms:W3CDTF">2013-07-17T11:22:51Z</dcterms:created>
  <dcterms:modified xsi:type="dcterms:W3CDTF">2013-08-30T16:45:09Z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0x01010066F880C2705EEA489324CA77B38B90E5</vt:lpwstr>
  </property>
</Properties>
</file>