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s/slide45.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26.xml" ContentType="application/vnd.openxmlformats-officedocument.presentationml.slide+xml"/>
  <Override PartName="/ppt/slides/slide25.xml" ContentType="application/vnd.openxmlformats-officedocument.presentationml.slide+xml"/>
  <Override PartName="/ppt/slides/slide24.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0.xml" ContentType="application/vnd.openxmlformats-officedocument.presentationml.slide+xml"/>
  <Override PartName="/ppt/slides/slide39.xml" ContentType="application/vnd.openxmlformats-officedocument.presentationml.slide+xml"/>
  <Override PartName="/ppt/slides/slide38.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19.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47.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4.xml" ContentType="application/vnd.openxmlformats-officedocument.presentationml.slide+xml"/>
  <Override PartName="/ppt/slides/slide53.xml" ContentType="application/vnd.openxmlformats-officedocument.presentationml.slide+xml"/>
  <Override PartName="/ppt/slides/slide52.xml" ContentType="application/vnd.openxmlformats-officedocument.presentationml.slide+xml"/>
  <Override PartName="/ppt/slides/slide51.xml" ContentType="application/vnd.openxmlformats-officedocument.presentationml.slide+xml"/>
  <Override PartName="/ppt/slides/slide46.xml" ContentType="application/vnd.openxmlformats-officedocument.presentationml.slide+xml"/>
  <Override PartName="/ppt/slides/slide4.xml" ContentType="application/vnd.openxmlformats-officedocument.presentationml.slide+xml"/>
  <Override PartName="/ppt/slides/slide6.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5.xml" ContentType="application/vnd.openxmlformats-officedocument.presentationml.slide+xml"/>
  <Override PartName="/ppt/slides/slide12.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xml" ContentType="application/vnd.openxmlformats-officedocument.presentationml.slideLayout+xml"/>
  <Override PartName="/ppt/notesSlides/notesSlide1.xml" ContentType="application/vnd.openxmlformats-officedocument.presentationml.notesSlide+xml"/>
  <Override PartName="/ppt/slideLayouts/slideLayout4.xml" ContentType="application/vnd.openxmlformats-officedocument.presentationml.slideLayout+xml"/>
  <Override PartName="/ppt/theme/theme3.xml" ContentType="application/vnd.openxmlformats-officedocument.theme+xml"/>
  <Override PartName="/ppt/theme/theme1.xml" ContentType="application/vnd.openxmlformats-officedocument.theme+xml"/>
  <Override PartName="/ppt/theme/theme2.xml" ContentType="application/vnd.openxmlformats-officedocument.theme+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3">
  <p:sldMasterIdLst>
    <p:sldMasterId id="2147483648" r:id="rId1"/>
  </p:sldMasterIdLst>
  <p:notesMasterIdLst>
    <p:notesMasterId r:id="rId56"/>
  </p:notesMasterIdLst>
  <p:handoutMasterIdLst>
    <p:handoutMasterId r:id="rId57"/>
  </p:handoutMasterIdLst>
  <p:sldIdLst>
    <p:sldId id="359" r:id="rId2"/>
    <p:sldId id="360" r:id="rId3"/>
    <p:sldId id="606" r:id="rId4"/>
    <p:sldId id="642" r:id="rId5"/>
    <p:sldId id="608" r:id="rId6"/>
    <p:sldId id="609" r:id="rId7"/>
    <p:sldId id="627" r:id="rId8"/>
    <p:sldId id="628" r:id="rId9"/>
    <p:sldId id="611" r:id="rId10"/>
    <p:sldId id="629" r:id="rId11"/>
    <p:sldId id="614" r:id="rId12"/>
    <p:sldId id="643" r:id="rId13"/>
    <p:sldId id="644" r:id="rId14"/>
    <p:sldId id="645" r:id="rId15"/>
    <p:sldId id="646" r:id="rId16"/>
    <p:sldId id="647" r:id="rId17"/>
    <p:sldId id="648" r:id="rId18"/>
    <p:sldId id="649" r:id="rId19"/>
    <p:sldId id="650" r:id="rId20"/>
    <p:sldId id="651" r:id="rId21"/>
    <p:sldId id="652" r:id="rId22"/>
    <p:sldId id="653" r:id="rId23"/>
    <p:sldId id="678" r:id="rId24"/>
    <p:sldId id="654" r:id="rId25"/>
    <p:sldId id="655" r:id="rId26"/>
    <p:sldId id="656" r:id="rId27"/>
    <p:sldId id="657" r:id="rId28"/>
    <p:sldId id="658" r:id="rId29"/>
    <p:sldId id="659" r:id="rId30"/>
    <p:sldId id="660" r:id="rId31"/>
    <p:sldId id="661" r:id="rId32"/>
    <p:sldId id="662" r:id="rId33"/>
    <p:sldId id="663" r:id="rId34"/>
    <p:sldId id="664" r:id="rId35"/>
    <p:sldId id="665" r:id="rId36"/>
    <p:sldId id="666" r:id="rId37"/>
    <p:sldId id="667" r:id="rId38"/>
    <p:sldId id="668" r:id="rId39"/>
    <p:sldId id="669" r:id="rId40"/>
    <p:sldId id="670" r:id="rId41"/>
    <p:sldId id="671" r:id="rId42"/>
    <p:sldId id="672" r:id="rId43"/>
    <p:sldId id="673" r:id="rId44"/>
    <p:sldId id="674" r:id="rId45"/>
    <p:sldId id="675" r:id="rId46"/>
    <p:sldId id="676" r:id="rId47"/>
    <p:sldId id="677" r:id="rId48"/>
    <p:sldId id="630" r:id="rId49"/>
    <p:sldId id="639" r:id="rId50"/>
    <p:sldId id="637" r:id="rId51"/>
    <p:sldId id="638" r:id="rId52"/>
    <p:sldId id="632" r:id="rId53"/>
    <p:sldId id="633" r:id="rId54"/>
    <p:sldId id="623" r:id="rId55"/>
  </p:sldIdLst>
  <p:sldSz cx="9144000" cy="6858000" type="screen4x3"/>
  <p:notesSz cx="6797675" cy="987425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10" userDrawn="1">
          <p15:clr>
            <a:srgbClr val="A4A3A4"/>
          </p15:clr>
        </p15:guide>
        <p15:guide id="2" pos="214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CC"/>
    <a:srgbClr val="00FF00"/>
    <a:srgbClr val="FFFFFF"/>
    <a:srgbClr val="2932E9"/>
    <a:srgbClr val="151ECD"/>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9969" autoAdjust="0"/>
    <p:restoredTop sz="87897" autoAdjust="0"/>
  </p:normalViewPr>
  <p:slideViewPr>
    <p:cSldViewPr>
      <p:cViewPr varScale="1">
        <p:scale>
          <a:sx n="90" d="100"/>
          <a:sy n="90" d="100"/>
        </p:scale>
        <p:origin x="71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14646"/>
    </p:cViewPr>
  </p:sorterViewPr>
  <p:notesViewPr>
    <p:cSldViewPr>
      <p:cViewPr varScale="1">
        <p:scale>
          <a:sx n="92" d="100"/>
          <a:sy n="92" d="100"/>
        </p:scale>
        <p:origin x="2826" y="108"/>
      </p:cViewPr>
      <p:guideLst>
        <p:guide orient="horz" pos="3110"/>
        <p:guide pos="2142"/>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customXml" Target="../customXml/item2.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64" Type="http://schemas.openxmlformats.org/officeDocument/2006/relationships/customXml" Target="../customXml/item3.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handoutMaster" Target="handoutMasters/handout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image" Target="../media/image5.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7.wmf"/></Relationships>
</file>

<file path=ppt/drawings/_rels/vmlDrawing4.vml.rels><?xml version="1.0" encoding="UTF-8" standalone="yes"?>
<Relationships xmlns="http://schemas.openxmlformats.org/package/2006/relationships"><Relationship Id="rId8" Type="http://schemas.openxmlformats.org/officeDocument/2006/relationships/image" Target="../media/image16.wmf"/><Relationship Id="rId3" Type="http://schemas.openxmlformats.org/officeDocument/2006/relationships/image" Target="../media/image11.wmf"/><Relationship Id="rId7" Type="http://schemas.openxmlformats.org/officeDocument/2006/relationships/image" Target="../media/image15.wmf"/><Relationship Id="rId2" Type="http://schemas.openxmlformats.org/officeDocument/2006/relationships/image" Target="../media/image10.wmf"/><Relationship Id="rId1" Type="http://schemas.openxmlformats.org/officeDocument/2006/relationships/image" Target="../media/image9.wmf"/><Relationship Id="rId6" Type="http://schemas.openxmlformats.org/officeDocument/2006/relationships/image" Target="../media/image14.wmf"/><Relationship Id="rId5" Type="http://schemas.openxmlformats.org/officeDocument/2006/relationships/image" Target="../media/image13.wmf"/><Relationship Id="rId4" Type="http://schemas.openxmlformats.org/officeDocument/2006/relationships/image" Target="../media/image12.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8.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9.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20.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21.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2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958" cy="494187"/>
          </a:xfrm>
          <a:prstGeom prst="rect">
            <a:avLst/>
          </a:prstGeom>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US" altLang="en-US"/>
          </a:p>
        </p:txBody>
      </p:sp>
      <p:sp>
        <p:nvSpPr>
          <p:cNvPr id="3" name="Date Placeholder 2"/>
          <p:cNvSpPr>
            <a:spLocks noGrp="1"/>
          </p:cNvSpPr>
          <p:nvPr>
            <p:ph type="dt" sz="quarter" idx="1"/>
          </p:nvPr>
        </p:nvSpPr>
        <p:spPr>
          <a:xfrm>
            <a:off x="3851098" y="0"/>
            <a:ext cx="2944958" cy="494187"/>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fld id="{13EFA207-B5B2-4D50-BC33-738EA2B08FF4}" type="datetimeFigureOut">
              <a:rPr lang="en-US" altLang="en-US"/>
              <a:pPr>
                <a:defRPr/>
              </a:pPr>
              <a:t>10/5/2016</a:t>
            </a:fld>
            <a:endParaRPr lang="en-US" altLang="en-US"/>
          </a:p>
        </p:txBody>
      </p:sp>
      <p:sp>
        <p:nvSpPr>
          <p:cNvPr id="4" name="Footer Placeholder 3"/>
          <p:cNvSpPr>
            <a:spLocks noGrp="1"/>
          </p:cNvSpPr>
          <p:nvPr>
            <p:ph type="ftr" sz="quarter" idx="2"/>
          </p:nvPr>
        </p:nvSpPr>
        <p:spPr>
          <a:xfrm>
            <a:off x="0" y="9378485"/>
            <a:ext cx="2944958" cy="494187"/>
          </a:xfrm>
          <a:prstGeom prst="rect">
            <a:avLst/>
          </a:prstGeom>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altLang="en-US"/>
          </a:p>
        </p:txBody>
      </p:sp>
      <p:sp>
        <p:nvSpPr>
          <p:cNvPr id="5" name="Slide Number Placeholder 4"/>
          <p:cNvSpPr>
            <a:spLocks noGrp="1"/>
          </p:cNvSpPr>
          <p:nvPr>
            <p:ph type="sldNum" sz="quarter" idx="3"/>
          </p:nvPr>
        </p:nvSpPr>
        <p:spPr>
          <a:xfrm>
            <a:off x="3851098" y="9378485"/>
            <a:ext cx="2944958" cy="4941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E5344CEF-51E4-4569-BE72-1C42B23D0EDB}" type="slidenum">
              <a:rPr lang="en-US" altLang="en-US"/>
              <a:pPr>
                <a:defRPr/>
              </a:pPr>
              <a:t>‹#›</a:t>
            </a:fld>
            <a:endParaRPr lang="en-US" altLang="en-US"/>
          </a:p>
        </p:txBody>
      </p:sp>
    </p:spTree>
    <p:extLst>
      <p:ext uri="{BB962C8B-B14F-4D97-AF65-F5344CB8AC3E}">
        <p14:creationId xmlns:p14="http://schemas.microsoft.com/office/powerpoint/2010/main" val="1494467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958" cy="494187"/>
          </a:xfrm>
          <a:prstGeom prst="rect">
            <a:avLst/>
          </a:prstGeom>
        </p:spPr>
        <p:txBody>
          <a:bodyPr vert="horz" wrap="square" lIns="91440" tIns="45720" rIns="91440" bIns="45720" numCol="1" anchor="t" anchorCtr="0" compatLnSpc="1">
            <a:prstTxWarp prst="textNoShape">
              <a:avLst/>
            </a:prstTxWarp>
          </a:bodyPr>
          <a:lstStyle>
            <a:lvl1pPr eaLnBrk="1" hangingPunct="1">
              <a:defRPr sz="1200">
                <a:latin typeface="Calibri" panose="020F0502020204030204" pitchFamily="34" charset="0"/>
              </a:defRPr>
            </a:lvl1pPr>
          </a:lstStyle>
          <a:p>
            <a:pPr>
              <a:defRPr/>
            </a:pPr>
            <a:endParaRPr lang="zh-CN" altLang="en-US"/>
          </a:p>
        </p:txBody>
      </p:sp>
      <p:sp>
        <p:nvSpPr>
          <p:cNvPr id="3" name="Date Placeholder 2"/>
          <p:cNvSpPr>
            <a:spLocks noGrp="1"/>
          </p:cNvSpPr>
          <p:nvPr>
            <p:ph type="dt" idx="1"/>
          </p:nvPr>
        </p:nvSpPr>
        <p:spPr>
          <a:xfrm>
            <a:off x="3851098" y="0"/>
            <a:ext cx="2944958" cy="494187"/>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atin typeface="Calibri" panose="020F0502020204030204" pitchFamily="34" charset="0"/>
              </a:defRPr>
            </a:lvl1pPr>
          </a:lstStyle>
          <a:p>
            <a:pPr>
              <a:defRPr/>
            </a:pPr>
            <a:fld id="{F1259C7D-F813-44F7-8D9A-7F277505F9C3}" type="datetimeFigureOut">
              <a:rPr lang="zh-CN" altLang="en-US"/>
              <a:pPr>
                <a:defRPr/>
              </a:pPr>
              <a:t>2016/10/5</a:t>
            </a:fld>
            <a:endParaRPr lang="en-US" altLang="zh-CN"/>
          </a:p>
        </p:txBody>
      </p:sp>
      <p:sp>
        <p:nvSpPr>
          <p:cNvPr id="4" name="Slide Image Placeholder 3"/>
          <p:cNvSpPr>
            <a:spLocks noGrp="1" noRot="1" noChangeAspect="1"/>
          </p:cNvSpPr>
          <p:nvPr>
            <p:ph type="sldImg" idx="2"/>
          </p:nvPr>
        </p:nvSpPr>
        <p:spPr>
          <a:xfrm>
            <a:off x="930275" y="739775"/>
            <a:ext cx="4937125" cy="3703638"/>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79606" y="4690822"/>
            <a:ext cx="5438464" cy="4442939"/>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9378485"/>
            <a:ext cx="2944958" cy="494187"/>
          </a:xfrm>
          <a:prstGeom prst="rect">
            <a:avLst/>
          </a:prstGeom>
        </p:spPr>
        <p:txBody>
          <a:bodyPr vert="horz" wrap="square" lIns="91440" tIns="45720" rIns="91440" bIns="45720" numCol="1" anchor="b" anchorCtr="0" compatLnSpc="1">
            <a:prstTxWarp prst="textNoShape">
              <a:avLst/>
            </a:prstTxWarp>
          </a:bodyPr>
          <a:lstStyle>
            <a:lvl1pPr eaLnBrk="1" hangingPunct="1">
              <a:defRPr sz="1200">
                <a:latin typeface="Calibri" panose="020F0502020204030204" pitchFamily="34" charset="0"/>
              </a:defRPr>
            </a:lvl1pPr>
          </a:lstStyle>
          <a:p>
            <a:pPr>
              <a:defRPr/>
            </a:pPr>
            <a:endParaRPr lang="zh-CN" altLang="en-US"/>
          </a:p>
        </p:txBody>
      </p:sp>
      <p:sp>
        <p:nvSpPr>
          <p:cNvPr id="7" name="Slide Number Placeholder 6"/>
          <p:cNvSpPr>
            <a:spLocks noGrp="1"/>
          </p:cNvSpPr>
          <p:nvPr>
            <p:ph type="sldNum" sz="quarter" idx="5"/>
          </p:nvPr>
        </p:nvSpPr>
        <p:spPr>
          <a:xfrm>
            <a:off x="3851098" y="9378485"/>
            <a:ext cx="2944958" cy="4941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7995FCDA-198A-4C33-9C09-1E71E40ACD47}" type="slidenum">
              <a:rPr lang="zh-CN" altLang="en-US"/>
              <a:pPr>
                <a:defRPr/>
              </a:pPr>
              <a:t>‹#›</a:t>
            </a:fld>
            <a:endParaRPr lang="en-US" altLang="zh-CN"/>
          </a:p>
        </p:txBody>
      </p:sp>
    </p:spTree>
    <p:extLst>
      <p:ext uri="{BB962C8B-B14F-4D97-AF65-F5344CB8AC3E}">
        <p14:creationId xmlns:p14="http://schemas.microsoft.com/office/powerpoint/2010/main" val="370717255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ko-KR" altLang="ko-KR" smtClean="0"/>
          </a:p>
        </p:txBody>
      </p:sp>
      <p:sp>
        <p:nvSpPr>
          <p:cNvPr id="194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E6E60D60-3674-4D87-9E4E-1B14FC847C8D}" type="slidenum">
              <a:rPr lang="zh-CN" altLang="en-US" smtClean="0">
                <a:latin typeface="Calibri" panose="020F0502020204030204" pitchFamily="34" charset="0"/>
              </a:rPr>
              <a:pPr/>
              <a:t>5</a:t>
            </a:fld>
            <a:endParaRPr lang="en-US" altLang="zh-CN" smtClean="0">
              <a:latin typeface="Calibri" panose="020F0502020204030204" pitchFamily="34" charset="0"/>
            </a:endParaRPr>
          </a:p>
        </p:txBody>
      </p:sp>
    </p:spTree>
    <p:extLst>
      <p:ext uri="{BB962C8B-B14F-4D97-AF65-F5344CB8AC3E}">
        <p14:creationId xmlns:p14="http://schemas.microsoft.com/office/powerpoint/2010/main" val="5215205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슬라이드 이미지 개체 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슬라이드 노트 개체 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ko-KR" altLang="en-US" smtClean="0"/>
          </a:p>
        </p:txBody>
      </p:sp>
      <p:sp>
        <p:nvSpPr>
          <p:cNvPr id="35844" name="슬라이드 번호 개체 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B97761C-5843-4E4F-9674-E6EF3A35F7AB}" type="slidenum">
              <a:rPr lang="zh-CN" altLang="en-US" smtClean="0"/>
              <a:pPr>
                <a:spcBef>
                  <a:spcPct val="0"/>
                </a:spcBef>
              </a:pPr>
              <a:t>54</a:t>
            </a:fld>
            <a:endParaRPr lang="en-US" altLang="zh-CN" smtClean="0"/>
          </a:p>
        </p:txBody>
      </p:sp>
    </p:spTree>
    <p:extLst>
      <p:ext uri="{BB962C8B-B14F-4D97-AF65-F5344CB8AC3E}">
        <p14:creationId xmlns:p14="http://schemas.microsoft.com/office/powerpoint/2010/main" val="426180056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bg1">
                    <a:lumMod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pic>
        <p:nvPicPr>
          <p:cNvPr id="114690" name="Picture 9" descr="image00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75562" y="6165304"/>
            <a:ext cx="733425" cy="60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21621123"/>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740650" y="6165850"/>
            <a:ext cx="522288" cy="56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0" y="0"/>
            <a:ext cx="9144000" cy="1143000"/>
          </a:xfrm>
        </p:spPr>
        <p:txBody>
          <a:bodyPr>
            <a:normAutofit/>
          </a:bodyPr>
          <a:lstStyle>
            <a:lvl1pPr>
              <a:defRPr sz="3600">
                <a:solidFill>
                  <a:srgbClr val="151ECD"/>
                </a:solidFill>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buSzPct val="70000"/>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6" name="Slide Number Placeholder 6"/>
          <p:cNvSpPr>
            <a:spLocks noGrp="1"/>
          </p:cNvSpPr>
          <p:nvPr>
            <p:ph type="sldNum" sz="quarter" idx="10"/>
          </p:nvPr>
        </p:nvSpPr>
        <p:spPr/>
        <p:txBody>
          <a:bodyPr/>
          <a:lstStyle>
            <a:lvl1pPr>
              <a:defRPr/>
            </a:lvl1pPr>
          </a:lstStyle>
          <a:p>
            <a:pPr>
              <a:defRPr/>
            </a:pPr>
            <a:fld id="{D0C81943-BDF4-4034-AF79-092B02D96B13}" type="slidenum">
              <a:rPr lang="zh-CN" altLang="en-US"/>
              <a:pPr>
                <a:defRPr/>
              </a:pPr>
              <a:t>‹#›</a:t>
            </a:fld>
            <a:endParaRPr lang="en-US" altLang="zh-CN"/>
          </a:p>
        </p:txBody>
      </p:sp>
      <p:sp>
        <p:nvSpPr>
          <p:cNvPr id="7" name="Footer Placeholder 5"/>
          <p:cNvSpPr>
            <a:spLocks noGrp="1"/>
          </p:cNvSpPr>
          <p:nvPr userDrawn="1">
            <p:ph type="ftr" sz="quarter" idx="11"/>
          </p:nvPr>
        </p:nvSpPr>
        <p:spPr/>
        <p:txBody>
          <a:bodyPr/>
          <a:lstStyle>
            <a:lvl1pPr>
              <a:defRPr/>
            </a:lvl1pPr>
          </a:lstStyle>
          <a:p>
            <a:pPr>
              <a:defRPr/>
            </a:pPr>
            <a:r>
              <a:rPr lang="en-US" altLang="zh-CN"/>
              <a:t>Addressing security challenges on a global scale </a:t>
            </a:r>
          </a:p>
        </p:txBody>
      </p:sp>
      <p:sp>
        <p:nvSpPr>
          <p:cNvPr id="8" name="Date Placeholder 4"/>
          <p:cNvSpPr>
            <a:spLocks noGrp="1"/>
          </p:cNvSpPr>
          <p:nvPr userDrawn="1">
            <p:ph type="dt" sz="half" idx="12"/>
          </p:nvPr>
        </p:nvSpPr>
        <p:spPr/>
        <p:txBody>
          <a:bodyPr/>
          <a:lstStyle>
            <a:lvl1pPr>
              <a:defRPr/>
            </a:lvl1pPr>
          </a:lstStyle>
          <a:p>
            <a:pPr>
              <a:defRPr/>
            </a:pPr>
            <a:fld id="{4295137B-FB23-4724-97C6-867D189C42F2}" type="datetime1">
              <a:rPr lang="en-US" altLang="ko-KR"/>
              <a:pPr>
                <a:defRPr/>
              </a:pPr>
              <a:t>10/5/2016</a:t>
            </a:fld>
            <a:r>
              <a:rPr lang="en-US" altLang="zh-CN"/>
              <a:t>Geneva, 6-7 December 2010</a:t>
            </a:r>
          </a:p>
        </p:txBody>
      </p:sp>
      <p:pic>
        <p:nvPicPr>
          <p:cNvPr id="110594" name="Picture 9" descr="image002"/>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529513" y="6165850"/>
            <a:ext cx="733425" cy="60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599414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7"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740650" y="6165850"/>
            <a:ext cx="522288" cy="56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0" y="0"/>
            <a:ext cx="9144000" cy="1143000"/>
          </a:xfrm>
        </p:spPr>
        <p:txBody>
          <a:bodyPr>
            <a:normAutofit/>
          </a:bodyPr>
          <a:lstStyle>
            <a:lvl1pPr>
              <a:defRPr sz="3600">
                <a:solidFill>
                  <a:srgbClr val="151ECD"/>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8" name="Slide Number Placeholder 8"/>
          <p:cNvSpPr>
            <a:spLocks noGrp="1"/>
          </p:cNvSpPr>
          <p:nvPr>
            <p:ph type="sldNum" sz="quarter" idx="10"/>
          </p:nvPr>
        </p:nvSpPr>
        <p:spPr/>
        <p:txBody>
          <a:bodyPr/>
          <a:lstStyle>
            <a:lvl1pPr>
              <a:defRPr/>
            </a:lvl1pPr>
          </a:lstStyle>
          <a:p>
            <a:pPr>
              <a:defRPr/>
            </a:pPr>
            <a:fld id="{B7ABEE34-A8C8-4503-8CF2-CE42CD153CE0}" type="slidenum">
              <a:rPr lang="zh-CN" altLang="en-US"/>
              <a:pPr>
                <a:defRPr/>
              </a:pPr>
              <a:t>‹#›</a:t>
            </a:fld>
            <a:endParaRPr lang="en-US" altLang="zh-CN"/>
          </a:p>
        </p:txBody>
      </p:sp>
      <p:sp>
        <p:nvSpPr>
          <p:cNvPr id="9" name="Footer Placeholder 5"/>
          <p:cNvSpPr>
            <a:spLocks noGrp="1"/>
          </p:cNvSpPr>
          <p:nvPr userDrawn="1">
            <p:ph type="ftr" sz="quarter" idx="11"/>
          </p:nvPr>
        </p:nvSpPr>
        <p:spPr/>
        <p:txBody>
          <a:bodyPr/>
          <a:lstStyle>
            <a:lvl1pPr>
              <a:defRPr/>
            </a:lvl1pPr>
          </a:lstStyle>
          <a:p>
            <a:pPr>
              <a:defRPr/>
            </a:pPr>
            <a:r>
              <a:rPr lang="en-US" altLang="zh-CN"/>
              <a:t>Addressing security challenges on a global scale </a:t>
            </a:r>
          </a:p>
        </p:txBody>
      </p:sp>
      <p:sp>
        <p:nvSpPr>
          <p:cNvPr id="10" name="Date Placeholder 4"/>
          <p:cNvSpPr>
            <a:spLocks noGrp="1"/>
          </p:cNvSpPr>
          <p:nvPr userDrawn="1">
            <p:ph type="dt" sz="half" idx="12"/>
          </p:nvPr>
        </p:nvSpPr>
        <p:spPr/>
        <p:txBody>
          <a:bodyPr/>
          <a:lstStyle>
            <a:lvl1pPr>
              <a:defRPr/>
            </a:lvl1pPr>
          </a:lstStyle>
          <a:p>
            <a:pPr>
              <a:defRPr/>
            </a:pPr>
            <a:fld id="{692E02DB-579A-49C0-80BB-A2C76EBD91D8}" type="datetime1">
              <a:rPr lang="en-US" altLang="ko-KR"/>
              <a:pPr>
                <a:defRPr/>
              </a:pPr>
              <a:t>10/5/2016</a:t>
            </a:fld>
            <a:r>
              <a:rPr lang="en-US" altLang="zh-CN"/>
              <a:t>Geneva, 6-7 December 2010</a:t>
            </a:r>
          </a:p>
        </p:txBody>
      </p:sp>
    </p:spTree>
    <p:extLst>
      <p:ext uri="{BB962C8B-B14F-4D97-AF65-F5344CB8AC3E}">
        <p14:creationId xmlns:p14="http://schemas.microsoft.com/office/powerpoint/2010/main" val="35326813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740650" y="6165850"/>
            <a:ext cx="522288" cy="56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3"/>
          <p:cNvSpPr>
            <a:spLocks noGrp="1"/>
          </p:cNvSpPr>
          <p:nvPr>
            <p:ph type="sldNum" sz="quarter" idx="10"/>
          </p:nvPr>
        </p:nvSpPr>
        <p:spPr/>
        <p:txBody>
          <a:bodyPr/>
          <a:lstStyle>
            <a:lvl1pPr>
              <a:defRPr/>
            </a:lvl1pPr>
          </a:lstStyle>
          <a:p>
            <a:pPr>
              <a:defRPr/>
            </a:pPr>
            <a:fld id="{93392288-74A7-496D-888F-9FBAF378C5C2}" type="slidenum">
              <a:rPr lang="zh-CN" altLang="en-US"/>
              <a:pPr>
                <a:defRPr/>
              </a:pPr>
              <a:t>‹#›</a:t>
            </a:fld>
            <a:endParaRPr lang="en-US" altLang="zh-CN"/>
          </a:p>
        </p:txBody>
      </p:sp>
      <p:sp>
        <p:nvSpPr>
          <p:cNvPr id="4" name="Footer Placeholder 5"/>
          <p:cNvSpPr>
            <a:spLocks noGrp="1"/>
          </p:cNvSpPr>
          <p:nvPr userDrawn="1">
            <p:ph type="ftr" sz="quarter" idx="11"/>
          </p:nvPr>
        </p:nvSpPr>
        <p:spPr/>
        <p:txBody>
          <a:bodyPr/>
          <a:lstStyle>
            <a:lvl1pPr>
              <a:defRPr/>
            </a:lvl1pPr>
          </a:lstStyle>
          <a:p>
            <a:pPr>
              <a:defRPr/>
            </a:pPr>
            <a:r>
              <a:rPr lang="en-US" altLang="zh-CN"/>
              <a:t>Addressing security challenges on a global scale </a:t>
            </a:r>
          </a:p>
        </p:txBody>
      </p:sp>
      <p:sp>
        <p:nvSpPr>
          <p:cNvPr id="5" name="Date Placeholder 4"/>
          <p:cNvSpPr>
            <a:spLocks noGrp="1"/>
          </p:cNvSpPr>
          <p:nvPr userDrawn="1">
            <p:ph type="dt" sz="half" idx="12"/>
          </p:nvPr>
        </p:nvSpPr>
        <p:spPr/>
        <p:txBody>
          <a:bodyPr/>
          <a:lstStyle>
            <a:lvl1pPr>
              <a:defRPr/>
            </a:lvl1pPr>
          </a:lstStyle>
          <a:p>
            <a:pPr>
              <a:defRPr/>
            </a:pPr>
            <a:fld id="{5DD7CC7C-2763-491D-A6E3-82D679371C8A}" type="datetime1">
              <a:rPr lang="en-US" altLang="ko-KR"/>
              <a:pPr>
                <a:defRPr/>
              </a:pPr>
              <a:t>10/5/2016</a:t>
            </a:fld>
            <a:r>
              <a:rPr lang="en-US" altLang="zh-CN"/>
              <a:t>Geneva, 6-7 December 2010</a:t>
            </a:r>
          </a:p>
        </p:txBody>
      </p:sp>
    </p:spTree>
    <p:extLst>
      <p:ext uri="{BB962C8B-B14F-4D97-AF65-F5344CB8AC3E}">
        <p14:creationId xmlns:p14="http://schemas.microsoft.com/office/powerpoint/2010/main" val="3242038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740650" y="6165850"/>
            <a:ext cx="522288" cy="56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57200" y="273050"/>
            <a:ext cx="3008313" cy="1162050"/>
          </a:xfrm>
        </p:spPr>
        <p:txBody>
          <a:bodyPr anchor="b"/>
          <a:lstStyle>
            <a:lvl1pPr algn="l">
              <a:defRPr sz="2000" b="1">
                <a:solidFill>
                  <a:srgbClr val="151ECD"/>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solidFill>
                  <a:srgbClr val="151ECD"/>
                </a:solidFill>
              </a:defRPr>
            </a:lvl2pPr>
            <a:lvl3pPr>
              <a:defRPr sz="2400">
                <a:solidFill>
                  <a:srgbClr val="151ECD"/>
                </a:solidFill>
              </a:defRPr>
            </a:lvl3pPr>
            <a:lvl4pPr>
              <a:defRPr sz="2000">
                <a:solidFill>
                  <a:srgbClr val="151ECD"/>
                </a:solidFill>
              </a:defRPr>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solidFill>
                  <a:srgbClr val="151ECD"/>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6" name="Slide Number Placeholder 6"/>
          <p:cNvSpPr>
            <a:spLocks noGrp="1"/>
          </p:cNvSpPr>
          <p:nvPr>
            <p:ph type="sldNum" sz="quarter" idx="10"/>
          </p:nvPr>
        </p:nvSpPr>
        <p:spPr/>
        <p:txBody>
          <a:bodyPr/>
          <a:lstStyle>
            <a:lvl1pPr>
              <a:defRPr/>
            </a:lvl1pPr>
          </a:lstStyle>
          <a:p>
            <a:pPr>
              <a:defRPr/>
            </a:pPr>
            <a:fld id="{8269A779-7BA5-4D6F-B335-73EECD74B86A}" type="slidenum">
              <a:rPr lang="zh-CN" altLang="en-US"/>
              <a:pPr>
                <a:defRPr/>
              </a:pPr>
              <a:t>‹#›</a:t>
            </a:fld>
            <a:endParaRPr lang="en-US" altLang="zh-CN"/>
          </a:p>
        </p:txBody>
      </p:sp>
      <p:sp>
        <p:nvSpPr>
          <p:cNvPr id="7" name="Footer Placeholder 5"/>
          <p:cNvSpPr>
            <a:spLocks noGrp="1"/>
          </p:cNvSpPr>
          <p:nvPr userDrawn="1">
            <p:ph type="ftr" sz="quarter" idx="11"/>
          </p:nvPr>
        </p:nvSpPr>
        <p:spPr/>
        <p:txBody>
          <a:bodyPr/>
          <a:lstStyle>
            <a:lvl1pPr>
              <a:defRPr/>
            </a:lvl1pPr>
          </a:lstStyle>
          <a:p>
            <a:pPr>
              <a:defRPr/>
            </a:pPr>
            <a:r>
              <a:rPr lang="en-US" altLang="zh-CN"/>
              <a:t>Addressing security challenges on a global scale </a:t>
            </a:r>
          </a:p>
        </p:txBody>
      </p:sp>
      <p:sp>
        <p:nvSpPr>
          <p:cNvPr id="8" name="Date Placeholder 4"/>
          <p:cNvSpPr>
            <a:spLocks noGrp="1"/>
          </p:cNvSpPr>
          <p:nvPr userDrawn="1">
            <p:ph type="dt" sz="half" idx="12"/>
          </p:nvPr>
        </p:nvSpPr>
        <p:spPr/>
        <p:txBody>
          <a:bodyPr/>
          <a:lstStyle>
            <a:lvl1pPr>
              <a:defRPr/>
            </a:lvl1pPr>
          </a:lstStyle>
          <a:p>
            <a:pPr>
              <a:defRPr/>
            </a:pPr>
            <a:fld id="{F4B15D19-E5A8-41C2-88CA-BBEE5D0A255D}" type="datetime1">
              <a:rPr lang="en-US" altLang="ko-KR"/>
              <a:pPr>
                <a:defRPr/>
              </a:pPr>
              <a:t>10/5/2016</a:t>
            </a:fld>
            <a:r>
              <a:rPr lang="en-US" altLang="zh-CN"/>
              <a:t>Geneva, 6-7 December 2010</a:t>
            </a:r>
          </a:p>
        </p:txBody>
      </p:sp>
    </p:spTree>
    <p:extLst>
      <p:ext uri="{BB962C8B-B14F-4D97-AF65-F5344CB8AC3E}">
        <p14:creationId xmlns:p14="http://schemas.microsoft.com/office/powerpoint/2010/main" val="36733306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740650" y="6165850"/>
            <a:ext cx="522288" cy="56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1792288" y="4800600"/>
            <a:ext cx="5486400" cy="566738"/>
          </a:xfrm>
        </p:spPr>
        <p:txBody>
          <a:bodyPr anchor="b"/>
          <a:lstStyle>
            <a:lvl1pPr algn="l">
              <a:defRPr sz="2000" b="1">
                <a:solidFill>
                  <a:srgbClr val="151ECD"/>
                </a:solidFill>
              </a:defRPr>
            </a:lvl1pPr>
          </a:lstStyle>
          <a:p>
            <a:r>
              <a:rPr lang="en-US" dirty="0" smtClean="0"/>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solidFill>
                  <a:srgbClr val="151ECD"/>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6" name="Slide Number Placeholder 6"/>
          <p:cNvSpPr>
            <a:spLocks noGrp="1"/>
          </p:cNvSpPr>
          <p:nvPr>
            <p:ph type="sldNum" sz="quarter" idx="10"/>
          </p:nvPr>
        </p:nvSpPr>
        <p:spPr/>
        <p:txBody>
          <a:bodyPr/>
          <a:lstStyle>
            <a:lvl1pPr>
              <a:defRPr/>
            </a:lvl1pPr>
          </a:lstStyle>
          <a:p>
            <a:pPr>
              <a:defRPr/>
            </a:pPr>
            <a:fld id="{35C0C5F1-F9A4-4421-BC42-A5C21FCE49F3}" type="slidenum">
              <a:rPr lang="zh-CN" altLang="en-US"/>
              <a:pPr>
                <a:defRPr/>
              </a:pPr>
              <a:t>‹#›</a:t>
            </a:fld>
            <a:endParaRPr lang="en-US" altLang="zh-CN"/>
          </a:p>
        </p:txBody>
      </p:sp>
      <p:sp>
        <p:nvSpPr>
          <p:cNvPr id="7" name="Footer Placeholder 5"/>
          <p:cNvSpPr>
            <a:spLocks noGrp="1"/>
          </p:cNvSpPr>
          <p:nvPr userDrawn="1">
            <p:ph type="ftr" sz="quarter" idx="11"/>
          </p:nvPr>
        </p:nvSpPr>
        <p:spPr/>
        <p:txBody>
          <a:bodyPr/>
          <a:lstStyle>
            <a:lvl1pPr>
              <a:defRPr/>
            </a:lvl1pPr>
          </a:lstStyle>
          <a:p>
            <a:pPr>
              <a:defRPr/>
            </a:pPr>
            <a:r>
              <a:rPr lang="en-US" altLang="zh-CN"/>
              <a:t>Addressing security challenges on a global scale </a:t>
            </a:r>
          </a:p>
        </p:txBody>
      </p:sp>
      <p:sp>
        <p:nvSpPr>
          <p:cNvPr id="8" name="Date Placeholder 4"/>
          <p:cNvSpPr>
            <a:spLocks noGrp="1"/>
          </p:cNvSpPr>
          <p:nvPr userDrawn="1">
            <p:ph type="dt" sz="half" idx="12"/>
          </p:nvPr>
        </p:nvSpPr>
        <p:spPr/>
        <p:txBody>
          <a:bodyPr/>
          <a:lstStyle>
            <a:lvl1pPr>
              <a:defRPr/>
            </a:lvl1pPr>
          </a:lstStyle>
          <a:p>
            <a:pPr>
              <a:defRPr/>
            </a:pPr>
            <a:fld id="{949D202D-7D3F-4AF1-B589-EF49EE09690C}" type="datetime1">
              <a:rPr lang="en-US" altLang="ko-KR"/>
              <a:pPr>
                <a:defRPr/>
              </a:pPr>
              <a:t>10/5/2016</a:t>
            </a:fld>
            <a:r>
              <a:rPr lang="en-US" altLang="zh-CN"/>
              <a:t>Geneva, 6-7 December 2010</a:t>
            </a:r>
          </a:p>
        </p:txBody>
      </p:sp>
    </p:spTree>
    <p:extLst>
      <p:ext uri="{BB962C8B-B14F-4D97-AF65-F5344CB8AC3E}">
        <p14:creationId xmlns:p14="http://schemas.microsoft.com/office/powerpoint/2010/main" val="28292279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111618" name="Picture 9" descr="image00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524328" y="6194425"/>
            <a:ext cx="733425" cy="60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754052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lstStyle>
            <a:lvl1pPr>
              <a:defRPr>
                <a:solidFill>
                  <a:srgbClr val="151ECD"/>
                </a:solidFill>
              </a:defRPr>
            </a:lvl1pPr>
          </a:lstStyle>
          <a:p>
            <a:endParaRPr lang="en-US" dirty="0"/>
          </a:p>
        </p:txBody>
      </p:sp>
      <p:pic>
        <p:nvPicPr>
          <p:cNvPr id="112642" name="Picture 9" descr="image00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68344" y="6165304"/>
            <a:ext cx="733425" cy="60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311322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0" y="0"/>
            <a:ext cx="9144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zh-CN"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zh-CN" smtClean="0"/>
              <a:t>level 1</a:t>
            </a:r>
          </a:p>
          <a:p>
            <a:pPr lvl="1"/>
            <a:r>
              <a:rPr lang="en-US" altLang="zh-CN" smtClean="0"/>
              <a:t>level 2</a:t>
            </a:r>
          </a:p>
          <a:p>
            <a:pPr lvl="2"/>
            <a:r>
              <a:rPr lang="en-US" altLang="zh-CN" smtClean="0"/>
              <a:t>level 3</a:t>
            </a:r>
          </a:p>
          <a:p>
            <a:pPr lvl="3"/>
            <a:r>
              <a:rPr lang="en-US" altLang="zh-CN" smtClean="0"/>
              <a:t> level 4</a:t>
            </a:r>
          </a:p>
        </p:txBody>
      </p:sp>
      <p:sp>
        <p:nvSpPr>
          <p:cNvPr id="5" name="Footer Placeholder 4"/>
          <p:cNvSpPr>
            <a:spLocks noGrp="1"/>
          </p:cNvSpPr>
          <p:nvPr>
            <p:ph type="ftr" sz="quarter" idx="3"/>
          </p:nvPr>
        </p:nvSpPr>
        <p:spPr>
          <a:xfrm>
            <a:off x="2700338" y="6356350"/>
            <a:ext cx="3743325"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1000" b="1">
                <a:solidFill>
                  <a:srgbClr val="151ECD"/>
                </a:solidFill>
                <a:latin typeface="Calibri" pitchFamily="34" charset="0"/>
                <a:cs typeface="Arial" charset="0"/>
              </a:defRPr>
            </a:lvl1pPr>
          </a:lstStyle>
          <a:p>
            <a:pPr>
              <a:defRPr/>
            </a:pPr>
            <a:r>
              <a:rPr lang="en-US" altLang="zh-CN"/>
              <a:t>Addressing security challenges on a global scale </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b="1">
                <a:solidFill>
                  <a:srgbClr val="898989"/>
                </a:solidFill>
                <a:latin typeface="Calibri" panose="020F0502020204030204" pitchFamily="34" charset="0"/>
              </a:defRPr>
            </a:lvl1pPr>
          </a:lstStyle>
          <a:p>
            <a:pPr>
              <a:defRPr/>
            </a:pPr>
            <a:fld id="{9708750F-499B-41D7-AD85-369257052CFE}" type="slidenum">
              <a:rPr lang="zh-CN" altLang="en-US"/>
              <a:pPr>
                <a:defRPr/>
              </a:pPr>
              <a:t>‹#›</a:t>
            </a:fld>
            <a:endParaRPr lang="en-US" altLang="zh-CN"/>
          </a:p>
        </p:txBody>
      </p:sp>
      <p:pic>
        <p:nvPicPr>
          <p:cNvPr id="1030" name="Picture 2"/>
          <p:cNvPicPr>
            <a:picLocks noChangeAspect="1" noChangeArrowheads="1"/>
          </p:cNvPicPr>
          <p:nvPr userDrawn="1"/>
        </p:nvPicPr>
        <p:blipFill>
          <a:blip r:embed="rId10">
            <a:extLst>
              <a:ext uri="{28A0092B-C50C-407E-A947-70E740481C1C}">
                <a14:useLocalDpi xmlns:a14="http://schemas.microsoft.com/office/drawing/2010/main" val="0"/>
              </a:ext>
            </a:extLst>
          </a:blip>
          <a:srcRect/>
          <a:stretch>
            <a:fillRect/>
          </a:stretch>
        </p:blipFill>
        <p:spPr bwMode="auto">
          <a:xfrm>
            <a:off x="7740650" y="6165850"/>
            <a:ext cx="522288" cy="56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Date Placeholder 4"/>
          <p:cNvSpPr>
            <a:spLocks noGrp="1"/>
          </p:cNvSpPr>
          <p:nvPr userDrawn="1">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000" b="1">
                <a:solidFill>
                  <a:srgbClr val="151ECD"/>
                </a:solidFill>
                <a:latin typeface="Calibri" pitchFamily="34" charset="0"/>
                <a:ea typeface="宋体" pitchFamily="2" charset="-122"/>
                <a:cs typeface="Arial" charset="0"/>
              </a:defRPr>
            </a:lvl1pPr>
          </a:lstStyle>
          <a:p>
            <a:pPr>
              <a:defRPr/>
            </a:pPr>
            <a:fld id="{CCB601F2-BE4A-4353-9B3E-168B254D8AC0}" type="datetime1">
              <a:rPr lang="en-US" altLang="ko-KR"/>
              <a:pPr>
                <a:defRPr/>
              </a:pPr>
              <a:t>10/5/2016</a:t>
            </a:fld>
            <a:r>
              <a:rPr lang="en-US" altLang="zh-CN"/>
              <a:t>Geneva, 6-7 December 2010</a:t>
            </a:r>
          </a:p>
        </p:txBody>
      </p:sp>
    </p:spTree>
  </p:cSld>
  <p:clrMap bg1="lt1" tx1="dk1" bg2="lt2" tx2="dk2" accent1="accent1" accent2="accent2" accent3="accent3" accent4="accent4" accent5="accent5" accent6="accent6" hlink="hlink" folHlink="folHlink"/>
  <p:sldLayoutIdLst>
    <p:sldLayoutId id="2147485691" r:id="rId1"/>
    <p:sldLayoutId id="2147485692" r:id="rId2"/>
    <p:sldLayoutId id="2147485693" r:id="rId3"/>
    <p:sldLayoutId id="2147485694" r:id="rId4"/>
    <p:sldLayoutId id="2147485695" r:id="rId5"/>
    <p:sldLayoutId id="2147485696" r:id="rId6"/>
    <p:sldLayoutId id="2147485697" r:id="rId7"/>
    <p:sldLayoutId id="2147485698" r:id="rId8"/>
  </p:sldLayoutIdLst>
  <p:hf hdr="0"/>
  <p:txStyles>
    <p:titleStyle>
      <a:lvl1pPr algn="ctr" rtl="0" eaLnBrk="0" fontAlgn="base" hangingPunct="0">
        <a:spcBef>
          <a:spcPct val="0"/>
        </a:spcBef>
        <a:spcAft>
          <a:spcPct val="0"/>
        </a:spcAft>
        <a:defRPr sz="3600" kern="1200">
          <a:solidFill>
            <a:srgbClr val="151ECD"/>
          </a:solidFill>
          <a:latin typeface="+mj-lt"/>
          <a:ea typeface="+mj-ea"/>
          <a:cs typeface="+mj-cs"/>
        </a:defRPr>
      </a:lvl1pPr>
      <a:lvl2pPr algn="ctr" rtl="0" eaLnBrk="0" fontAlgn="base" hangingPunct="0">
        <a:spcBef>
          <a:spcPct val="0"/>
        </a:spcBef>
        <a:spcAft>
          <a:spcPct val="0"/>
        </a:spcAft>
        <a:defRPr sz="3600">
          <a:solidFill>
            <a:srgbClr val="151ECD"/>
          </a:solidFill>
          <a:latin typeface="Calibri" pitchFamily="34" charset="0"/>
        </a:defRPr>
      </a:lvl2pPr>
      <a:lvl3pPr algn="ctr" rtl="0" eaLnBrk="0" fontAlgn="base" hangingPunct="0">
        <a:spcBef>
          <a:spcPct val="0"/>
        </a:spcBef>
        <a:spcAft>
          <a:spcPct val="0"/>
        </a:spcAft>
        <a:defRPr sz="3600">
          <a:solidFill>
            <a:srgbClr val="151ECD"/>
          </a:solidFill>
          <a:latin typeface="Calibri" pitchFamily="34" charset="0"/>
        </a:defRPr>
      </a:lvl3pPr>
      <a:lvl4pPr algn="ctr" rtl="0" eaLnBrk="0" fontAlgn="base" hangingPunct="0">
        <a:spcBef>
          <a:spcPct val="0"/>
        </a:spcBef>
        <a:spcAft>
          <a:spcPct val="0"/>
        </a:spcAft>
        <a:defRPr sz="3600">
          <a:solidFill>
            <a:srgbClr val="151ECD"/>
          </a:solidFill>
          <a:latin typeface="Calibri" pitchFamily="34" charset="0"/>
        </a:defRPr>
      </a:lvl4pPr>
      <a:lvl5pPr algn="ctr" rtl="0" eaLnBrk="0" fontAlgn="base" hangingPunct="0">
        <a:spcBef>
          <a:spcPct val="0"/>
        </a:spcBef>
        <a:spcAft>
          <a:spcPct val="0"/>
        </a:spcAft>
        <a:defRPr sz="3600">
          <a:solidFill>
            <a:srgbClr val="151ECD"/>
          </a:solidFill>
          <a:latin typeface="Calibri" pitchFamily="34" charset="0"/>
        </a:defRPr>
      </a:lvl5pPr>
      <a:lvl6pPr marL="457200" algn="ctr" rtl="0" fontAlgn="base">
        <a:spcBef>
          <a:spcPct val="0"/>
        </a:spcBef>
        <a:spcAft>
          <a:spcPct val="0"/>
        </a:spcAft>
        <a:defRPr sz="3600">
          <a:solidFill>
            <a:srgbClr val="151ECD"/>
          </a:solidFill>
          <a:latin typeface="Calibri" pitchFamily="34" charset="0"/>
        </a:defRPr>
      </a:lvl6pPr>
      <a:lvl7pPr marL="914400" algn="ctr" rtl="0" fontAlgn="base">
        <a:spcBef>
          <a:spcPct val="0"/>
        </a:spcBef>
        <a:spcAft>
          <a:spcPct val="0"/>
        </a:spcAft>
        <a:defRPr sz="3600">
          <a:solidFill>
            <a:srgbClr val="151ECD"/>
          </a:solidFill>
          <a:latin typeface="Calibri" pitchFamily="34" charset="0"/>
        </a:defRPr>
      </a:lvl7pPr>
      <a:lvl8pPr marL="1371600" algn="ctr" rtl="0" fontAlgn="base">
        <a:spcBef>
          <a:spcPct val="0"/>
        </a:spcBef>
        <a:spcAft>
          <a:spcPct val="0"/>
        </a:spcAft>
        <a:defRPr sz="3600">
          <a:solidFill>
            <a:srgbClr val="151ECD"/>
          </a:solidFill>
          <a:latin typeface="Calibri" pitchFamily="34" charset="0"/>
        </a:defRPr>
      </a:lvl8pPr>
      <a:lvl9pPr marL="1828800" algn="ctr" rtl="0" fontAlgn="base">
        <a:spcBef>
          <a:spcPct val="0"/>
        </a:spcBef>
        <a:spcAft>
          <a:spcPct val="0"/>
        </a:spcAft>
        <a:defRPr sz="3600">
          <a:solidFill>
            <a:srgbClr val="151ECD"/>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4.wmf"/><Relationship Id="rId5" Type="http://schemas.openxmlformats.org/officeDocument/2006/relationships/oleObject" Target="../embeddings/oleObject2.bin"/><Relationship Id="rId4" Type="http://schemas.openxmlformats.org/officeDocument/2006/relationships/image" Target="../media/image3.wmf"/></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6.wmf"/><Relationship Id="rId5" Type="http://schemas.openxmlformats.org/officeDocument/2006/relationships/oleObject" Target="../embeddings/oleObject4.bin"/><Relationship Id="rId4" Type="http://schemas.openxmlformats.org/officeDocument/2006/relationships/image" Target="../media/image5.wmf"/></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image" Target="../media/image8.wmf"/><Relationship Id="rId5" Type="http://schemas.openxmlformats.org/officeDocument/2006/relationships/oleObject" Target="../embeddings/oleObject6.bin"/><Relationship Id="rId4" Type="http://schemas.openxmlformats.org/officeDocument/2006/relationships/image" Target="../media/image7.w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8" Type="http://schemas.openxmlformats.org/officeDocument/2006/relationships/image" Target="../media/image11.wmf"/><Relationship Id="rId13" Type="http://schemas.openxmlformats.org/officeDocument/2006/relationships/oleObject" Target="../embeddings/oleObject12.bin"/><Relationship Id="rId18" Type="http://schemas.openxmlformats.org/officeDocument/2006/relationships/image" Target="../media/image16.wmf"/><Relationship Id="rId3" Type="http://schemas.openxmlformats.org/officeDocument/2006/relationships/oleObject" Target="../embeddings/oleObject7.bin"/><Relationship Id="rId7" Type="http://schemas.openxmlformats.org/officeDocument/2006/relationships/oleObject" Target="../embeddings/oleObject9.bin"/><Relationship Id="rId12" Type="http://schemas.openxmlformats.org/officeDocument/2006/relationships/image" Target="../media/image13.wmf"/><Relationship Id="rId17" Type="http://schemas.openxmlformats.org/officeDocument/2006/relationships/oleObject" Target="../embeddings/oleObject14.bin"/><Relationship Id="rId2" Type="http://schemas.openxmlformats.org/officeDocument/2006/relationships/slideLayout" Target="../slideLayouts/slideLayout7.xml"/><Relationship Id="rId16" Type="http://schemas.openxmlformats.org/officeDocument/2006/relationships/image" Target="../media/image15.wmf"/><Relationship Id="rId1" Type="http://schemas.openxmlformats.org/officeDocument/2006/relationships/vmlDrawing" Target="../drawings/vmlDrawing4.vml"/><Relationship Id="rId6" Type="http://schemas.openxmlformats.org/officeDocument/2006/relationships/image" Target="../media/image10.wmf"/><Relationship Id="rId11" Type="http://schemas.openxmlformats.org/officeDocument/2006/relationships/oleObject" Target="../embeddings/oleObject11.bin"/><Relationship Id="rId5" Type="http://schemas.openxmlformats.org/officeDocument/2006/relationships/oleObject" Target="../embeddings/oleObject8.bin"/><Relationship Id="rId15" Type="http://schemas.openxmlformats.org/officeDocument/2006/relationships/oleObject" Target="../embeddings/oleObject13.bin"/><Relationship Id="rId10" Type="http://schemas.openxmlformats.org/officeDocument/2006/relationships/image" Target="../media/image12.wmf"/><Relationship Id="rId4" Type="http://schemas.openxmlformats.org/officeDocument/2006/relationships/image" Target="../media/image9.wmf"/><Relationship Id="rId9" Type="http://schemas.openxmlformats.org/officeDocument/2006/relationships/oleObject" Target="../embeddings/oleObject10.bin"/><Relationship Id="rId14" Type="http://schemas.openxmlformats.org/officeDocument/2006/relationships/image" Target="../media/image14.w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Layout" Target="../slideLayouts/slideLayout7.xml"/><Relationship Id="rId1" Type="http://schemas.openxmlformats.org/officeDocument/2006/relationships/vmlDrawing" Target="../drawings/vmlDrawing5.vml"/><Relationship Id="rId4" Type="http://schemas.openxmlformats.org/officeDocument/2006/relationships/image" Target="../media/image18.wmf"/></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oleObject" Target="../embeddings/oleObject16.bin"/><Relationship Id="rId2" Type="http://schemas.openxmlformats.org/officeDocument/2006/relationships/slideLayout" Target="../slideLayouts/slideLayout7.xml"/><Relationship Id="rId1" Type="http://schemas.openxmlformats.org/officeDocument/2006/relationships/vmlDrawing" Target="../drawings/vmlDrawing6.vml"/><Relationship Id="rId4" Type="http://schemas.openxmlformats.org/officeDocument/2006/relationships/image" Target="../media/image19.emf"/></Relationships>
</file>

<file path=ppt/slides/_rels/slide31.xml.rels><?xml version="1.0" encoding="UTF-8" standalone="yes"?>
<Relationships xmlns="http://schemas.openxmlformats.org/package/2006/relationships"><Relationship Id="rId3" Type="http://schemas.openxmlformats.org/officeDocument/2006/relationships/oleObject" Target="../embeddings/oleObject17.bin"/><Relationship Id="rId2" Type="http://schemas.openxmlformats.org/officeDocument/2006/relationships/slideLayout" Target="../slideLayouts/slideLayout7.xml"/><Relationship Id="rId1" Type="http://schemas.openxmlformats.org/officeDocument/2006/relationships/vmlDrawing" Target="../drawings/vmlDrawing7.vml"/><Relationship Id="rId4" Type="http://schemas.openxmlformats.org/officeDocument/2006/relationships/image" Target="../media/image20.emf"/></Relationships>
</file>

<file path=ppt/slides/_rels/slide32.xml.rels><?xml version="1.0" encoding="UTF-8" standalone="yes"?>
<Relationships xmlns="http://schemas.openxmlformats.org/package/2006/relationships"><Relationship Id="rId3" Type="http://schemas.openxmlformats.org/officeDocument/2006/relationships/oleObject" Target="../embeddings/oleObject18.bin"/><Relationship Id="rId2" Type="http://schemas.openxmlformats.org/officeDocument/2006/relationships/slideLayout" Target="../slideLayouts/slideLayout7.xml"/><Relationship Id="rId1" Type="http://schemas.openxmlformats.org/officeDocument/2006/relationships/vmlDrawing" Target="../drawings/vmlDrawing8.vml"/><Relationship Id="rId4" Type="http://schemas.openxmlformats.org/officeDocument/2006/relationships/image" Target="../media/image21.emf"/></Relationships>
</file>

<file path=ppt/slides/_rels/slide33.xml.rels><?xml version="1.0" encoding="UTF-8" standalone="yes"?>
<Relationships xmlns="http://schemas.openxmlformats.org/package/2006/relationships"><Relationship Id="rId3" Type="http://schemas.openxmlformats.org/officeDocument/2006/relationships/oleObject" Target="../embeddings/oleObject19.bin"/><Relationship Id="rId2" Type="http://schemas.openxmlformats.org/officeDocument/2006/relationships/slideLayout" Target="../slideLayouts/slideLayout7.xml"/><Relationship Id="rId1" Type="http://schemas.openxmlformats.org/officeDocument/2006/relationships/vmlDrawing" Target="../drawings/vmlDrawing9.vml"/><Relationship Id="rId4" Type="http://schemas.openxmlformats.org/officeDocument/2006/relationships/image" Target="../media/image22.emf"/></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4"/>
          <p:cNvSpPr>
            <a:spLocks noGrp="1"/>
          </p:cNvSpPr>
          <p:nvPr>
            <p:ph type="ctrTitle" idx="4294967295"/>
          </p:nvPr>
        </p:nvSpPr>
        <p:spPr>
          <a:xfrm>
            <a:off x="685800" y="1124595"/>
            <a:ext cx="7772400" cy="1584325"/>
          </a:xfrm>
        </p:spPr>
        <p:txBody>
          <a:bodyPr/>
          <a:lstStyle/>
          <a:p>
            <a:r>
              <a:rPr lang="en-US" altLang="ko-KR" b="1" dirty="0" smtClean="0">
                <a:ea typeface="Gulim" panose="020B0600000101010101" pitchFamily="34" charset="-127"/>
              </a:rPr>
              <a:t>ITU-T SG17 Q.7</a:t>
            </a:r>
            <a:br>
              <a:rPr lang="en-US" altLang="ko-KR" b="1" dirty="0" smtClean="0">
                <a:ea typeface="Gulim" panose="020B0600000101010101" pitchFamily="34" charset="-127"/>
              </a:rPr>
            </a:br>
            <a:r>
              <a:rPr lang="en-US" altLang="ko-KR" sz="4400" b="1" dirty="0" smtClean="0">
                <a:ea typeface="Gulim" panose="020B0600000101010101" pitchFamily="34" charset="-127"/>
              </a:rPr>
              <a:t>Secure Application Services</a:t>
            </a:r>
          </a:p>
        </p:txBody>
      </p:sp>
      <p:sp>
        <p:nvSpPr>
          <p:cNvPr id="14339" name="Rectangle 5"/>
          <p:cNvSpPr>
            <a:spLocks noGrp="1"/>
          </p:cNvSpPr>
          <p:nvPr>
            <p:ph type="subTitle" idx="4294967295"/>
          </p:nvPr>
        </p:nvSpPr>
        <p:spPr>
          <a:xfrm>
            <a:off x="755650" y="3068638"/>
            <a:ext cx="7777163" cy="792162"/>
          </a:xfrm>
        </p:spPr>
        <p:txBody>
          <a:bodyPr/>
          <a:lstStyle/>
          <a:p>
            <a:pPr marL="0" indent="0" algn="ctr">
              <a:lnSpc>
                <a:spcPct val="80000"/>
              </a:lnSpc>
              <a:buFont typeface="Arial" panose="020B0604020202020204" pitchFamily="34" charset="0"/>
              <a:buNone/>
            </a:pPr>
            <a:r>
              <a:rPr lang="en-US" altLang="ko-KR" sz="3600" b="1" dirty="0" smtClean="0">
                <a:solidFill>
                  <a:srgbClr val="151ECD"/>
                </a:solidFill>
                <a:ea typeface="Gulim" panose="020B0600000101010101" pitchFamily="34" charset="-127"/>
              </a:rPr>
              <a:t>An overview for newcomers</a:t>
            </a:r>
            <a:r>
              <a:rPr lang="en-US" altLang="ko-KR" sz="4000" b="1" dirty="0" smtClean="0">
                <a:solidFill>
                  <a:srgbClr val="151ECD"/>
                </a:solidFill>
                <a:ea typeface="Gulim" panose="020B0600000101010101" pitchFamily="34" charset="-127"/>
              </a:rPr>
              <a:t/>
            </a:r>
            <a:br>
              <a:rPr lang="en-US" altLang="ko-KR" sz="4000" b="1" dirty="0" smtClean="0">
                <a:solidFill>
                  <a:srgbClr val="151ECD"/>
                </a:solidFill>
                <a:ea typeface="Gulim" panose="020B0600000101010101" pitchFamily="34" charset="-127"/>
              </a:rPr>
            </a:br>
            <a:r>
              <a:rPr lang="en-US" altLang="ko-KR" sz="4000" b="1" dirty="0" smtClean="0">
                <a:solidFill>
                  <a:srgbClr val="151ECD"/>
                </a:solidFill>
                <a:ea typeface="Gulim" panose="020B0600000101010101" pitchFamily="34" charset="-127"/>
              </a:rPr>
              <a:t/>
            </a:r>
            <a:br>
              <a:rPr lang="en-US" altLang="ko-KR" sz="4000" b="1" dirty="0" smtClean="0">
                <a:solidFill>
                  <a:srgbClr val="151ECD"/>
                </a:solidFill>
                <a:ea typeface="Gulim" panose="020B0600000101010101" pitchFamily="34" charset="-127"/>
              </a:rPr>
            </a:br>
            <a:r>
              <a:rPr lang="en-US" altLang="ko-KR" b="1" dirty="0" smtClean="0">
                <a:solidFill>
                  <a:srgbClr val="151ECD"/>
                </a:solidFill>
                <a:ea typeface="Gulim" panose="020B0600000101010101" pitchFamily="34" charset="-127"/>
              </a:rPr>
              <a:t>Jae hoon Nah, </a:t>
            </a:r>
            <a:r>
              <a:rPr lang="en-US" altLang="ko-KR" b="1" dirty="0" err="1" smtClean="0">
                <a:solidFill>
                  <a:srgbClr val="151ECD"/>
                </a:solidFill>
                <a:ea typeface="Gulim" panose="020B0600000101010101" pitchFamily="34" charset="-127"/>
              </a:rPr>
              <a:t>Lijun</a:t>
            </a:r>
            <a:r>
              <a:rPr lang="en-US" altLang="ko-KR" b="1" dirty="0" smtClean="0">
                <a:solidFill>
                  <a:srgbClr val="151ECD"/>
                </a:solidFill>
                <a:ea typeface="Gulim" panose="020B0600000101010101" pitchFamily="34" charset="-127"/>
              </a:rPr>
              <a:t> Liu</a:t>
            </a:r>
          </a:p>
          <a:p>
            <a:pPr marL="0" indent="0" algn="ctr">
              <a:lnSpc>
                <a:spcPct val="80000"/>
              </a:lnSpc>
              <a:buFont typeface="Arial" panose="020B0604020202020204" pitchFamily="34" charset="0"/>
              <a:buNone/>
            </a:pPr>
            <a:r>
              <a:rPr lang="en-US" altLang="ko-KR" sz="2400" b="1" dirty="0" smtClean="0">
                <a:solidFill>
                  <a:srgbClr val="151ECD"/>
                </a:solidFill>
                <a:ea typeface="Gulim" panose="020B0600000101010101" pitchFamily="34" charset="-127"/>
              </a:rPr>
              <a:t>Q7/17 Rapporteur, Associate rapporteur</a:t>
            </a:r>
          </a:p>
        </p:txBody>
      </p:sp>
      <p:sp>
        <p:nvSpPr>
          <p:cNvPr id="14340" name="TextBox 1"/>
          <p:cNvSpPr txBox="1">
            <a:spLocks noChangeArrowheads="1"/>
          </p:cNvSpPr>
          <p:nvPr/>
        </p:nvSpPr>
        <p:spPr bwMode="auto">
          <a:xfrm>
            <a:off x="2916238" y="5373688"/>
            <a:ext cx="33115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1800" b="1" dirty="0">
                <a:solidFill>
                  <a:srgbClr val="2932E9"/>
                </a:solidFill>
                <a:latin typeface="Arial" panose="020B0604020202020204" pitchFamily="34" charset="0"/>
              </a:rPr>
              <a:t>3</a:t>
            </a:r>
            <a:r>
              <a:rPr lang="en-US" altLang="en-US" sz="1800" b="1" dirty="0" smtClean="0">
                <a:solidFill>
                  <a:srgbClr val="2932E9"/>
                </a:solidFill>
                <a:latin typeface="Arial" panose="020B0604020202020204" pitchFamily="34" charset="0"/>
              </a:rPr>
              <a:t>1 August 2016</a:t>
            </a:r>
            <a:endParaRPr lang="en-US" altLang="en-US" sz="1800" b="1" dirty="0">
              <a:solidFill>
                <a:srgbClr val="2932E9"/>
              </a:solidFill>
              <a:latin typeface="Arial" panose="020B0604020202020204"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en-US" altLang="en-US" sz="2800" b="1" dirty="0" smtClean="0"/>
              <a:t>Recommendations related to Q7/17 </a:t>
            </a:r>
            <a:r>
              <a:rPr lang="en-US" altLang="ko-KR" sz="2800" b="1" dirty="0" smtClean="0"/>
              <a:t> </a:t>
            </a:r>
            <a:r>
              <a:rPr lang="en-US" altLang="ko-KR" sz="2800" b="1" dirty="0"/>
              <a:t>(</a:t>
            </a:r>
            <a:r>
              <a:rPr lang="en-US" altLang="ko-KR" sz="2800" b="1" dirty="0" err="1"/>
              <a:t>cont</a:t>
            </a:r>
            <a:r>
              <a:rPr lang="en-US" altLang="ko-KR" sz="2800" b="1" dirty="0"/>
              <a:t>’)</a:t>
            </a:r>
            <a:endParaRPr lang="en-US" altLang="en-US" sz="2800" b="1" dirty="0" smtClean="0"/>
          </a:p>
        </p:txBody>
      </p:sp>
      <p:sp>
        <p:nvSpPr>
          <p:cNvPr id="22532" name="Slide Number Placeholder 1"/>
          <p:cNvSpPr>
            <a:spLocks noGrp="1"/>
          </p:cNvSpPr>
          <p:nvPr>
            <p:ph type="sldNum" sz="quarter" idx="4294967295"/>
          </p:nvPr>
        </p:nvSpPr>
        <p:spPr bwMode="auto">
          <a:xfrm>
            <a:off x="6875463" y="63817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F08EF029-C06C-446C-A921-4B2920A4173A}" type="slidenum">
              <a:rPr lang="en-US" altLang="en-US" sz="1200" smtClean="0">
                <a:solidFill>
                  <a:srgbClr val="898989"/>
                </a:solidFill>
              </a:rPr>
              <a:pPr>
                <a:spcBef>
                  <a:spcPct val="0"/>
                </a:spcBef>
                <a:buFontTx/>
                <a:buNone/>
              </a:pPr>
              <a:t>10</a:t>
            </a:fld>
            <a:endParaRPr lang="en-US" altLang="en-US" sz="1200" smtClean="0">
              <a:solidFill>
                <a:srgbClr val="898989"/>
              </a:solidFill>
            </a:endParaRPr>
          </a:p>
        </p:txBody>
      </p:sp>
      <p:graphicFrame>
        <p:nvGraphicFramePr>
          <p:cNvPr id="6" name="내용 개체 틀 3"/>
          <p:cNvGraphicFramePr>
            <a:graphicFrameLocks/>
          </p:cNvGraphicFramePr>
          <p:nvPr>
            <p:extLst>
              <p:ext uri="{D42A27DB-BD31-4B8C-83A1-F6EECF244321}">
                <p14:modId xmlns:p14="http://schemas.microsoft.com/office/powerpoint/2010/main" val="3746738515"/>
              </p:ext>
            </p:extLst>
          </p:nvPr>
        </p:nvGraphicFramePr>
        <p:xfrm>
          <a:off x="719572" y="1448780"/>
          <a:ext cx="7668852" cy="2712840"/>
        </p:xfrm>
        <a:graphic>
          <a:graphicData uri="http://schemas.openxmlformats.org/drawingml/2006/table">
            <a:tbl>
              <a:tblPr>
                <a:tableStyleId>{5C22544A-7EE6-4342-B048-85BDC9FD1C3A}</a:tableStyleId>
              </a:tblPr>
              <a:tblGrid>
                <a:gridCol w="1849845"/>
                <a:gridCol w="5819007"/>
              </a:tblGrid>
              <a:tr h="234508">
                <a:tc>
                  <a:txBody>
                    <a:bodyPr/>
                    <a:lstStyle/>
                    <a:p>
                      <a:pPr algn="ctr" hangingPunct="0">
                        <a:spcBef>
                          <a:spcPts val="300"/>
                        </a:spcBef>
                        <a:spcAft>
                          <a:spcPts val="300"/>
                        </a:spcAft>
                        <a:tabLst>
                          <a:tab pos="504190" algn="l"/>
                          <a:tab pos="756285" algn="l"/>
                          <a:tab pos="1008380" algn="l"/>
                          <a:tab pos="1260475" algn="l"/>
                        </a:tabLst>
                      </a:pPr>
                      <a:r>
                        <a:rPr lang="en-GB" sz="1400" dirty="0" err="1" smtClean="0">
                          <a:effectLst/>
                        </a:rPr>
                        <a:t>Recomm</a:t>
                      </a:r>
                      <a:r>
                        <a:rPr lang="en-GB" sz="1400" dirty="0" smtClean="0">
                          <a:effectLst/>
                        </a:rPr>
                        <a:t>. number</a:t>
                      </a:r>
                      <a:endParaRPr lang="ko-KR" sz="1600" dirty="0">
                        <a:effectLst/>
                        <a:latin typeface="Times New Roman"/>
                        <a:ea typeface="MS Mincho"/>
                      </a:endParaRPr>
                    </a:p>
                  </a:txBody>
                  <a:tcPr marL="44433" marR="44433" marT="0" marB="0">
                    <a:solidFill>
                      <a:schemeClr val="tx2">
                        <a:lumMod val="40000"/>
                        <a:lumOff val="60000"/>
                      </a:schemeClr>
                    </a:solidFill>
                  </a:tcPr>
                </a:tc>
                <a:tc>
                  <a:txBody>
                    <a:bodyPr/>
                    <a:lstStyle/>
                    <a:p>
                      <a:pPr algn="ctr" hangingPunct="0">
                        <a:spcBef>
                          <a:spcPts val="300"/>
                        </a:spcBef>
                        <a:spcAft>
                          <a:spcPts val="300"/>
                        </a:spcAft>
                        <a:tabLst>
                          <a:tab pos="504190" algn="l"/>
                          <a:tab pos="756285" algn="l"/>
                          <a:tab pos="1008380" algn="l"/>
                          <a:tab pos="1260475" algn="l"/>
                        </a:tabLst>
                      </a:pPr>
                      <a:r>
                        <a:rPr lang="en-GB" sz="1400" dirty="0">
                          <a:effectLst/>
                        </a:rPr>
                        <a:t>Title</a:t>
                      </a:r>
                      <a:endParaRPr lang="ko-KR" sz="1600" dirty="0">
                        <a:effectLst/>
                        <a:latin typeface="Times New Roman"/>
                        <a:ea typeface="MS Mincho"/>
                      </a:endParaRPr>
                    </a:p>
                  </a:txBody>
                  <a:tcPr marL="44433" marR="44433" marT="0" marB="0">
                    <a:solidFill>
                      <a:schemeClr val="tx2">
                        <a:lumMod val="40000"/>
                        <a:lumOff val="60000"/>
                      </a:schemeClr>
                    </a:solidFill>
                  </a:tcPr>
                </a:tc>
              </a:tr>
              <a:tr h="375212">
                <a:tc>
                  <a:txBody>
                    <a:bodyPr/>
                    <a:lstStyle/>
                    <a:p>
                      <a:pPr marL="0" marR="0" indent="0" algn="l" defTabSz="914400" rtl="0" eaLnBrk="1" fontAlgn="auto" latinLnBrk="1" hangingPunct="0">
                        <a:lnSpc>
                          <a:spcPct val="100000"/>
                        </a:lnSpc>
                        <a:spcBef>
                          <a:spcPts val="200"/>
                        </a:spcBef>
                        <a:spcAft>
                          <a:spcPts val="200"/>
                        </a:spcAft>
                        <a:buClrTx/>
                        <a:buSzTx/>
                        <a:buFontTx/>
                        <a:buNone/>
                        <a:tabLst>
                          <a:tab pos="180340" algn="l"/>
                          <a:tab pos="540385" algn="l"/>
                          <a:tab pos="900430" algn="l"/>
                          <a:tab pos="1260475" algn="l"/>
                          <a:tab pos="1620520" algn="l"/>
                          <a:tab pos="1980565" algn="l"/>
                          <a:tab pos="2340610" algn="l"/>
                        </a:tabLst>
                        <a:defRPr/>
                      </a:pPr>
                      <a:r>
                        <a:rPr lang="en-GB" altLang="ko-KR" sz="1800" b="1" kern="1200" dirty="0" smtClean="0">
                          <a:solidFill>
                            <a:schemeClr val="dk1"/>
                          </a:solidFill>
                          <a:effectLst/>
                          <a:latin typeface="+mn-lt"/>
                          <a:ea typeface="+mn-ea"/>
                          <a:cs typeface="+mn-cs"/>
                        </a:rPr>
                        <a:t>X.1161</a:t>
                      </a:r>
                      <a:endParaRPr lang="ko-KR" altLang="ko-KR" sz="1800" dirty="0" smtClean="0">
                        <a:effectLst/>
                        <a:latin typeface="Times New Roman"/>
                        <a:ea typeface="MS Mincho"/>
                      </a:endParaRPr>
                    </a:p>
                  </a:txBody>
                  <a:tcPr marL="44433" marR="44433" marT="0" marB="0"/>
                </a:tc>
                <a:tc>
                  <a:txBody>
                    <a:bodyPr/>
                    <a:lstStyle/>
                    <a:p>
                      <a:r>
                        <a:rPr lang="en-US" altLang="ko-KR" sz="1800" kern="1200" dirty="0" smtClean="0">
                          <a:solidFill>
                            <a:schemeClr val="dk1"/>
                          </a:solidFill>
                          <a:effectLst/>
                          <a:latin typeface="+mn-lt"/>
                          <a:ea typeface="+mn-ea"/>
                          <a:cs typeface="+mn-cs"/>
                        </a:rPr>
                        <a:t>Framework for secure peer-to-peer communications</a:t>
                      </a:r>
                      <a:endParaRPr lang="ko-KR" altLang="en-US" dirty="0"/>
                    </a:p>
                  </a:txBody>
                  <a:tcPr marL="19050" marR="19050" anchor="ctr"/>
                </a:tc>
              </a:tr>
              <a:tr h="488763">
                <a:tc>
                  <a:txBody>
                    <a:bodyPr/>
                    <a:lstStyle/>
                    <a:p>
                      <a:pPr marL="0" marR="0" indent="0" algn="l" defTabSz="914400" rtl="0" eaLnBrk="1" fontAlgn="auto" latinLnBrk="1" hangingPunct="0">
                        <a:lnSpc>
                          <a:spcPct val="100000"/>
                        </a:lnSpc>
                        <a:spcBef>
                          <a:spcPts val="200"/>
                        </a:spcBef>
                        <a:spcAft>
                          <a:spcPts val="200"/>
                        </a:spcAft>
                        <a:buClrTx/>
                        <a:buSzTx/>
                        <a:buFontTx/>
                        <a:buNone/>
                        <a:tabLst>
                          <a:tab pos="180340" algn="l"/>
                          <a:tab pos="540385" algn="l"/>
                          <a:tab pos="900430" algn="l"/>
                          <a:tab pos="1260475" algn="l"/>
                          <a:tab pos="1620520" algn="l"/>
                          <a:tab pos="1980565" algn="l"/>
                          <a:tab pos="2340610" algn="l"/>
                        </a:tabLst>
                        <a:defRPr/>
                      </a:pPr>
                      <a:r>
                        <a:rPr lang="en-GB" altLang="ko-KR" sz="1800" b="1" kern="1200" dirty="0" smtClean="0">
                          <a:solidFill>
                            <a:schemeClr val="dk1"/>
                          </a:solidFill>
                          <a:effectLst/>
                          <a:latin typeface="+mn-lt"/>
                          <a:ea typeface="+mn-ea"/>
                          <a:cs typeface="+mn-cs"/>
                        </a:rPr>
                        <a:t>X.1162</a:t>
                      </a:r>
                      <a:endParaRPr lang="ko-KR" altLang="ko-KR" sz="1800" dirty="0" smtClean="0">
                        <a:effectLst/>
                        <a:latin typeface="Times New Roman"/>
                        <a:ea typeface="MS Mincho"/>
                      </a:endParaRPr>
                    </a:p>
                  </a:txBody>
                  <a:tcPr marL="44433" marR="44433" marT="0" marB="0">
                    <a:solidFill>
                      <a:schemeClr val="accent3">
                        <a:lumMod val="40000"/>
                        <a:lumOff val="60000"/>
                      </a:schemeClr>
                    </a:solidFill>
                  </a:tcPr>
                </a:tc>
                <a:tc>
                  <a:txBody>
                    <a:bodyPr/>
                    <a:lstStyle/>
                    <a:p>
                      <a:r>
                        <a:rPr lang="en-US" altLang="ko-KR" sz="1800" kern="1200" dirty="0" smtClean="0">
                          <a:solidFill>
                            <a:schemeClr val="dk1"/>
                          </a:solidFill>
                          <a:effectLst/>
                          <a:latin typeface="+mn-lt"/>
                          <a:ea typeface="+mn-ea"/>
                          <a:cs typeface="+mn-cs"/>
                        </a:rPr>
                        <a:t>Security architecture and operations for peer-to-peer networks</a:t>
                      </a:r>
                      <a:endParaRPr lang="ko-KR" altLang="en-US" dirty="0"/>
                    </a:p>
                  </a:txBody>
                  <a:tcPr marL="19050" marR="19050" anchor="ctr">
                    <a:solidFill>
                      <a:schemeClr val="accent3">
                        <a:lumMod val="40000"/>
                        <a:lumOff val="60000"/>
                      </a:schemeClr>
                    </a:solidFill>
                  </a:tcPr>
                </a:tc>
              </a:tr>
              <a:tr h="488763">
                <a:tc>
                  <a:txBody>
                    <a:bodyPr/>
                    <a:lstStyle/>
                    <a:p>
                      <a:pPr marL="0" marR="0" indent="0" algn="l" defTabSz="914400" rtl="0" eaLnBrk="1" fontAlgn="auto" latinLnBrk="1" hangingPunct="0">
                        <a:lnSpc>
                          <a:spcPct val="100000"/>
                        </a:lnSpc>
                        <a:spcBef>
                          <a:spcPts val="200"/>
                        </a:spcBef>
                        <a:spcAft>
                          <a:spcPts val="200"/>
                        </a:spcAft>
                        <a:buClrTx/>
                        <a:buSzTx/>
                        <a:buFontTx/>
                        <a:buNone/>
                        <a:tabLst>
                          <a:tab pos="180340" algn="l"/>
                          <a:tab pos="540385" algn="l"/>
                          <a:tab pos="900430" algn="l"/>
                          <a:tab pos="1260475" algn="l"/>
                          <a:tab pos="1620520" algn="l"/>
                          <a:tab pos="1980565" algn="l"/>
                          <a:tab pos="2340610" algn="l"/>
                        </a:tabLst>
                        <a:defRPr/>
                      </a:pPr>
                      <a:r>
                        <a:rPr lang="en-GB" altLang="ko-KR" sz="1800" b="1" u="none" kern="1200" dirty="0" smtClean="0">
                          <a:solidFill>
                            <a:schemeClr val="dk1"/>
                          </a:solidFill>
                          <a:effectLst/>
                          <a:latin typeface="+mn-lt"/>
                          <a:ea typeface="+mn-ea"/>
                          <a:cs typeface="+mn-cs"/>
                        </a:rPr>
                        <a:t>X.1163</a:t>
                      </a:r>
                      <a:endParaRPr lang="ko-KR" altLang="ko-KR" sz="1800" u="none" dirty="0" smtClean="0">
                        <a:effectLst/>
                        <a:latin typeface="Times New Roman"/>
                        <a:ea typeface="MS Mincho"/>
                      </a:endParaRPr>
                    </a:p>
                  </a:txBody>
                  <a:tcPr marL="44433" marR="44433" marT="0" marB="0"/>
                </a:tc>
                <a:tc>
                  <a:txBody>
                    <a:bodyPr/>
                    <a:lstStyle/>
                    <a:p>
                      <a:r>
                        <a:rPr lang="en-US" altLang="ko-KR" sz="1800" kern="1200" dirty="0" smtClean="0">
                          <a:solidFill>
                            <a:schemeClr val="dk1"/>
                          </a:solidFill>
                          <a:effectLst/>
                          <a:latin typeface="+mn-lt"/>
                          <a:ea typeface="+mn-ea"/>
                          <a:cs typeface="+mn-cs"/>
                        </a:rPr>
                        <a:t>Security requirements and mechanisms of peer-to-peer based telecommunication network</a:t>
                      </a:r>
                      <a:endParaRPr lang="ko-KR" altLang="en-US" dirty="0"/>
                    </a:p>
                  </a:txBody>
                  <a:tcPr marL="44433" marR="44433" marT="0" marB="0"/>
                </a:tc>
              </a:tr>
              <a:tr h="32584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ko-KR" sz="1800" b="1" u="none" kern="1200" dirty="0" smtClean="0">
                          <a:solidFill>
                            <a:schemeClr val="dk1"/>
                          </a:solidFill>
                          <a:effectLst/>
                          <a:latin typeface="+mn-lt"/>
                          <a:ea typeface="+mn-ea"/>
                          <a:cs typeface="+mn-cs"/>
                        </a:rPr>
                        <a:t>X.1164</a:t>
                      </a:r>
                      <a:endParaRPr lang="ko-KR" altLang="ko-KR" sz="1800" b="1" u="none" kern="1200" dirty="0" smtClean="0">
                        <a:solidFill>
                          <a:schemeClr val="dk1"/>
                        </a:solidFill>
                        <a:effectLst/>
                        <a:latin typeface="+mn-lt"/>
                        <a:ea typeface="+mn-ea"/>
                        <a:cs typeface="+mn-cs"/>
                      </a:endParaRPr>
                    </a:p>
                  </a:txBody>
                  <a:tcPr marL="44433" marR="44433" marT="0" marB="0">
                    <a:solidFill>
                      <a:schemeClr val="accent3">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800" kern="1200" dirty="0" smtClean="0">
                          <a:solidFill>
                            <a:schemeClr val="dk1"/>
                          </a:solidFill>
                          <a:effectLst/>
                          <a:latin typeface="+mn-lt"/>
                          <a:ea typeface="+mn-ea"/>
                          <a:cs typeface="+mn-cs"/>
                        </a:rPr>
                        <a:t>Use of service providers' user authentication infrastructure to implement public key infrastructure for peer-to-peer networks</a:t>
                      </a:r>
                      <a:endParaRPr lang="ko-KR" altLang="ko-KR" sz="1800" kern="1200" dirty="0" smtClean="0">
                        <a:solidFill>
                          <a:schemeClr val="dk1"/>
                        </a:solidFill>
                        <a:effectLst/>
                        <a:latin typeface="+mn-lt"/>
                        <a:ea typeface="+mn-ea"/>
                        <a:cs typeface="+mn-cs"/>
                      </a:endParaRPr>
                    </a:p>
                  </a:txBody>
                  <a:tcPr marL="19050" marR="19050" anchor="ctr">
                    <a:solidFill>
                      <a:schemeClr val="accent3">
                        <a:lumMod val="40000"/>
                        <a:lumOff val="60000"/>
                      </a:schemeClr>
                    </a:solidFill>
                  </a:tcPr>
                </a:tc>
              </a:tr>
            </a:tbl>
          </a:graphicData>
        </a:graphic>
      </p:graphicFrame>
    </p:spTree>
    <p:extLst>
      <p:ext uri="{BB962C8B-B14F-4D97-AF65-F5344CB8AC3E}">
        <p14:creationId xmlns:p14="http://schemas.microsoft.com/office/powerpoint/2010/main" val="17916877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n-US" altLang="en-US" sz="2800" b="1" dirty="0" smtClean="0"/>
              <a:t>Supplements (</a:t>
            </a:r>
            <a:r>
              <a:rPr lang="en-US" altLang="en-US" sz="2800" b="1" dirty="0"/>
              <a:t>including Corrigendum) </a:t>
            </a:r>
            <a:r>
              <a:rPr lang="en-US" altLang="en-US" sz="2800" b="1" dirty="0" smtClean="0"/>
              <a:t>related to Q7/17</a:t>
            </a:r>
          </a:p>
        </p:txBody>
      </p:sp>
      <p:sp>
        <p:nvSpPr>
          <p:cNvPr id="25604" name="Slide Number Placeholder 1"/>
          <p:cNvSpPr>
            <a:spLocks noGrp="1"/>
          </p:cNvSpPr>
          <p:nvPr>
            <p:ph type="sldNum" sz="quarter" idx="4294967295"/>
          </p:nvPr>
        </p:nvSpPr>
        <p:spPr bwMode="auto">
          <a:xfrm>
            <a:off x="6875463" y="63817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F75D8B30-351D-4D63-A10A-6A81B4D3ABC3}" type="slidenum">
              <a:rPr lang="en-US" altLang="en-US" sz="1200" smtClean="0">
                <a:solidFill>
                  <a:srgbClr val="898989"/>
                </a:solidFill>
              </a:rPr>
              <a:pPr>
                <a:spcBef>
                  <a:spcPct val="0"/>
                </a:spcBef>
                <a:buFontTx/>
                <a:buNone/>
              </a:pPr>
              <a:t>11</a:t>
            </a:fld>
            <a:endParaRPr lang="en-US" altLang="en-US" sz="1200" smtClean="0">
              <a:solidFill>
                <a:srgbClr val="898989"/>
              </a:solidFill>
            </a:endParaRPr>
          </a:p>
        </p:txBody>
      </p:sp>
      <p:graphicFrame>
        <p:nvGraphicFramePr>
          <p:cNvPr id="6" name="내용 개체 틀 3"/>
          <p:cNvGraphicFramePr>
            <a:graphicFrameLocks/>
          </p:cNvGraphicFramePr>
          <p:nvPr>
            <p:extLst>
              <p:ext uri="{D42A27DB-BD31-4B8C-83A1-F6EECF244321}">
                <p14:modId xmlns:p14="http://schemas.microsoft.com/office/powerpoint/2010/main" val="1419607379"/>
              </p:ext>
            </p:extLst>
          </p:nvPr>
        </p:nvGraphicFramePr>
        <p:xfrm>
          <a:off x="719572" y="1196752"/>
          <a:ext cx="7668852" cy="1282432"/>
        </p:xfrm>
        <a:graphic>
          <a:graphicData uri="http://schemas.openxmlformats.org/drawingml/2006/table">
            <a:tbl>
              <a:tblPr>
                <a:tableStyleId>{5C22544A-7EE6-4342-B048-85BDC9FD1C3A}</a:tableStyleId>
              </a:tblPr>
              <a:tblGrid>
                <a:gridCol w="1849845"/>
                <a:gridCol w="5819007"/>
              </a:tblGrid>
              <a:tr h="234508">
                <a:tc>
                  <a:txBody>
                    <a:bodyPr/>
                    <a:lstStyle/>
                    <a:p>
                      <a:pPr algn="ctr" hangingPunct="0">
                        <a:spcBef>
                          <a:spcPts val="300"/>
                        </a:spcBef>
                        <a:spcAft>
                          <a:spcPts val="300"/>
                        </a:spcAft>
                        <a:tabLst>
                          <a:tab pos="504190" algn="l"/>
                          <a:tab pos="756285" algn="l"/>
                          <a:tab pos="1008380" algn="l"/>
                          <a:tab pos="1260475" algn="l"/>
                        </a:tabLst>
                      </a:pPr>
                      <a:r>
                        <a:rPr lang="en-GB" sz="1400" dirty="0" err="1" smtClean="0">
                          <a:effectLst/>
                        </a:rPr>
                        <a:t>Recomm</a:t>
                      </a:r>
                      <a:r>
                        <a:rPr lang="en-GB" sz="1400" dirty="0" smtClean="0">
                          <a:effectLst/>
                        </a:rPr>
                        <a:t>. number</a:t>
                      </a:r>
                      <a:endParaRPr lang="ko-KR" sz="1600" dirty="0">
                        <a:effectLst/>
                        <a:latin typeface="Times New Roman"/>
                        <a:ea typeface="MS Mincho"/>
                      </a:endParaRPr>
                    </a:p>
                  </a:txBody>
                  <a:tcPr marL="44433" marR="44433" marT="0" marB="0">
                    <a:solidFill>
                      <a:schemeClr val="tx2">
                        <a:lumMod val="40000"/>
                        <a:lumOff val="60000"/>
                      </a:schemeClr>
                    </a:solidFill>
                  </a:tcPr>
                </a:tc>
                <a:tc>
                  <a:txBody>
                    <a:bodyPr/>
                    <a:lstStyle/>
                    <a:p>
                      <a:pPr algn="ctr" hangingPunct="0">
                        <a:spcBef>
                          <a:spcPts val="300"/>
                        </a:spcBef>
                        <a:spcAft>
                          <a:spcPts val="300"/>
                        </a:spcAft>
                        <a:tabLst>
                          <a:tab pos="504190" algn="l"/>
                          <a:tab pos="756285" algn="l"/>
                          <a:tab pos="1008380" algn="l"/>
                          <a:tab pos="1260475" algn="l"/>
                        </a:tabLst>
                      </a:pPr>
                      <a:r>
                        <a:rPr lang="en-GB" sz="1400" dirty="0">
                          <a:effectLst/>
                        </a:rPr>
                        <a:t>Title</a:t>
                      </a:r>
                      <a:endParaRPr lang="ko-KR" sz="1600" dirty="0">
                        <a:effectLst/>
                        <a:latin typeface="Times New Roman"/>
                        <a:ea typeface="MS Mincho"/>
                      </a:endParaRPr>
                    </a:p>
                  </a:txBody>
                  <a:tcPr marL="44433" marR="44433" marT="0" marB="0">
                    <a:solidFill>
                      <a:schemeClr val="tx2">
                        <a:lumMod val="40000"/>
                        <a:lumOff val="60000"/>
                      </a:schemeClr>
                    </a:solidFill>
                  </a:tcPr>
                </a:tc>
              </a:tr>
              <a:tr h="325842">
                <a:tc>
                  <a:txBody>
                    <a:bodyPr/>
                    <a:lstStyle/>
                    <a:p>
                      <a:pPr marL="0" marR="0" indent="0" algn="l" defTabSz="914400" rtl="0" eaLnBrk="1" fontAlgn="auto" latinLnBrk="1" hangingPunct="0">
                        <a:lnSpc>
                          <a:spcPct val="100000"/>
                        </a:lnSpc>
                        <a:spcBef>
                          <a:spcPts val="200"/>
                        </a:spcBef>
                        <a:spcAft>
                          <a:spcPts val="200"/>
                        </a:spcAft>
                        <a:buClrTx/>
                        <a:buSzTx/>
                        <a:buFontTx/>
                        <a:buNone/>
                        <a:tabLst>
                          <a:tab pos="180340" algn="l"/>
                          <a:tab pos="540385" algn="l"/>
                          <a:tab pos="900430" algn="l"/>
                          <a:tab pos="1260475" algn="l"/>
                          <a:tab pos="1620520" algn="l"/>
                          <a:tab pos="1980565" algn="l"/>
                          <a:tab pos="2340610" algn="l"/>
                        </a:tabLst>
                        <a:defRPr/>
                      </a:pPr>
                      <a:r>
                        <a:rPr lang="en-GB" altLang="ko-KR" sz="1800" b="1" kern="1200" dirty="0" smtClean="0">
                          <a:solidFill>
                            <a:schemeClr val="dk1"/>
                          </a:solidFill>
                          <a:effectLst/>
                          <a:latin typeface="+mn-lt"/>
                          <a:ea typeface="+mn-ea"/>
                          <a:cs typeface="+mn-cs"/>
                        </a:rPr>
                        <a:t>X.Supp.17</a:t>
                      </a:r>
                      <a:endParaRPr lang="ko-KR" altLang="ko-KR" sz="1800" dirty="0" smtClean="0">
                        <a:effectLst/>
                        <a:latin typeface="Times New Roman"/>
                        <a:ea typeface="MS Mincho"/>
                      </a:endParaRPr>
                    </a:p>
                  </a:txBody>
                  <a:tcPr marL="44433" marR="44433" marT="0" marB="0"/>
                </a:tc>
                <a:tc>
                  <a:txBody>
                    <a:bodyPr/>
                    <a:lstStyle/>
                    <a:p>
                      <a:pPr>
                        <a:lnSpc>
                          <a:spcPts val="1200"/>
                        </a:lnSpc>
                      </a:pPr>
                      <a:r>
                        <a:rPr lang="en-GB" altLang="ko-KR" sz="1800" kern="1200" dirty="0" smtClean="0">
                          <a:solidFill>
                            <a:schemeClr val="dk1"/>
                          </a:solidFill>
                          <a:effectLst/>
                          <a:latin typeface="+mn-lt"/>
                          <a:ea typeface="+mn-ea"/>
                          <a:cs typeface="+mn-cs"/>
                        </a:rPr>
                        <a:t>Threats and security objectives for enhanced web-based telecommunication service</a:t>
                      </a:r>
                      <a:endParaRPr lang="en-US" sz="1800" kern="1200" dirty="0">
                        <a:solidFill>
                          <a:schemeClr val="dk1"/>
                        </a:solidFill>
                        <a:effectLst/>
                        <a:latin typeface="+mn-lt"/>
                        <a:ea typeface="+mn-ea"/>
                        <a:cs typeface="+mn-cs"/>
                      </a:endParaRPr>
                    </a:p>
                  </a:txBody>
                  <a:tcPr marL="19050" marR="19050" anchor="ctr"/>
                </a:tc>
              </a:tr>
              <a:tr h="325842">
                <a:tc>
                  <a:txBody>
                    <a:bodyPr/>
                    <a:lstStyle/>
                    <a:p>
                      <a:pPr marL="0" marR="0" indent="0" algn="l" defTabSz="914400" rtl="0" eaLnBrk="1" fontAlgn="auto" latinLnBrk="1" hangingPunct="0">
                        <a:lnSpc>
                          <a:spcPct val="100000"/>
                        </a:lnSpc>
                        <a:spcBef>
                          <a:spcPts val="200"/>
                        </a:spcBef>
                        <a:spcAft>
                          <a:spcPts val="200"/>
                        </a:spcAft>
                        <a:buClrTx/>
                        <a:buSzTx/>
                        <a:buFontTx/>
                        <a:buNone/>
                        <a:tabLst>
                          <a:tab pos="180340" algn="l"/>
                          <a:tab pos="540385" algn="l"/>
                          <a:tab pos="900430" algn="l"/>
                          <a:tab pos="1260475" algn="l"/>
                          <a:tab pos="1620520" algn="l"/>
                          <a:tab pos="1980565" algn="l"/>
                          <a:tab pos="2340610" algn="l"/>
                        </a:tabLst>
                        <a:defRPr/>
                      </a:pPr>
                      <a:r>
                        <a:rPr lang="en-GB" altLang="ko-KR" sz="1800" b="1" kern="1200" dirty="0" smtClean="0">
                          <a:solidFill>
                            <a:schemeClr val="dk1"/>
                          </a:solidFill>
                          <a:effectLst/>
                          <a:latin typeface="+mn-lt"/>
                          <a:ea typeface="+mn-ea"/>
                          <a:cs typeface="+mn-cs"/>
                        </a:rPr>
                        <a:t>X.Supp.21</a:t>
                      </a:r>
                      <a:endParaRPr lang="ko-KR" altLang="ko-KR" sz="1800" dirty="0" smtClean="0">
                        <a:effectLst/>
                        <a:latin typeface="Times New Roman"/>
                        <a:ea typeface="MS Mincho"/>
                      </a:endParaRPr>
                    </a:p>
                  </a:txBody>
                  <a:tcPr marL="44433" marR="44433" marT="0" marB="0">
                    <a:solidFill>
                      <a:schemeClr val="accent3">
                        <a:lumMod val="40000"/>
                        <a:lumOff val="60000"/>
                      </a:schemeClr>
                    </a:solidFill>
                  </a:tcPr>
                </a:tc>
                <a:tc>
                  <a:txBody>
                    <a:bodyPr/>
                    <a:lstStyle/>
                    <a:p>
                      <a:pPr>
                        <a:lnSpc>
                          <a:spcPts val="1200"/>
                        </a:lnSpc>
                      </a:pPr>
                      <a:r>
                        <a:rPr lang="en-US" altLang="ko-KR" sz="1800" kern="1200" dirty="0" smtClean="0">
                          <a:solidFill>
                            <a:schemeClr val="dk1"/>
                          </a:solidFill>
                          <a:effectLst/>
                          <a:latin typeface="+mn-lt"/>
                          <a:ea typeface="+mn-ea"/>
                          <a:cs typeface="+mn-cs"/>
                        </a:rPr>
                        <a:t>Security framework  for web mashup services</a:t>
                      </a:r>
                      <a:endParaRPr lang="en-US" sz="1400" kern="1200" dirty="0">
                        <a:solidFill>
                          <a:schemeClr val="dk1"/>
                        </a:solidFill>
                        <a:effectLst/>
                        <a:latin typeface="+mn-lt"/>
                        <a:ea typeface="+mn-ea"/>
                        <a:cs typeface="+mn-cs"/>
                      </a:endParaRPr>
                    </a:p>
                  </a:txBody>
                  <a:tcPr marL="19050" marR="19050" anchor="ctr">
                    <a:solidFill>
                      <a:schemeClr val="accent3">
                        <a:lumMod val="40000"/>
                        <a:lumOff val="60000"/>
                      </a:schemeClr>
                    </a:solidFill>
                  </a:tcPr>
                </a:tc>
              </a:tr>
              <a:tr h="325842">
                <a:tc>
                  <a:txBody>
                    <a:bodyPr/>
                    <a:lstStyle/>
                    <a:p>
                      <a:pPr marL="0" marR="0" indent="0" algn="l" defTabSz="914400" rtl="0" eaLnBrk="1" fontAlgn="auto" latinLnBrk="1" hangingPunct="0">
                        <a:lnSpc>
                          <a:spcPct val="100000"/>
                        </a:lnSpc>
                        <a:spcBef>
                          <a:spcPts val="200"/>
                        </a:spcBef>
                        <a:spcAft>
                          <a:spcPts val="200"/>
                        </a:spcAft>
                        <a:buClrTx/>
                        <a:buSzTx/>
                        <a:buFontTx/>
                        <a:buNone/>
                        <a:tabLst>
                          <a:tab pos="180340" algn="l"/>
                          <a:tab pos="540385" algn="l"/>
                          <a:tab pos="900430" algn="l"/>
                          <a:tab pos="1260475" algn="l"/>
                          <a:tab pos="1620520" algn="l"/>
                          <a:tab pos="1980565" algn="l"/>
                          <a:tab pos="2340610" algn="l"/>
                        </a:tabLst>
                        <a:defRPr/>
                      </a:pPr>
                      <a:r>
                        <a:rPr lang="en-GB" altLang="ko-KR" sz="1800" b="1" kern="1200" dirty="0" smtClean="0">
                          <a:solidFill>
                            <a:schemeClr val="dk1"/>
                          </a:solidFill>
                          <a:effectLst/>
                          <a:latin typeface="+mn-lt"/>
                          <a:ea typeface="+mn-ea"/>
                          <a:cs typeface="+mn-cs"/>
                        </a:rPr>
                        <a:t>X.Supp.22</a:t>
                      </a:r>
                      <a:endParaRPr lang="ko-KR" altLang="ko-KR" sz="1800" u="none" dirty="0" smtClean="0">
                        <a:effectLst/>
                        <a:latin typeface="Times New Roman"/>
                        <a:ea typeface="MS Mincho"/>
                      </a:endParaRPr>
                    </a:p>
                  </a:txBody>
                  <a:tcPr marL="44433" marR="44433" marT="0" marB="0"/>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US" altLang="ko-KR" sz="1800" kern="1200" dirty="0" smtClean="0">
                          <a:solidFill>
                            <a:schemeClr val="dk1"/>
                          </a:solidFill>
                          <a:effectLst/>
                          <a:latin typeface="+mn-lt"/>
                          <a:ea typeface="+mn-ea"/>
                          <a:cs typeface="+mn-cs"/>
                        </a:rPr>
                        <a:t>Enhancements and new features in XACML 3.0</a:t>
                      </a:r>
                      <a:endParaRPr lang="ko-KR" sz="1400" kern="1200" dirty="0">
                        <a:solidFill>
                          <a:schemeClr val="dk1"/>
                        </a:solidFill>
                        <a:effectLst/>
                        <a:latin typeface="+mn-lt"/>
                        <a:ea typeface="+mn-ea"/>
                        <a:cs typeface="+mn-cs"/>
                      </a:endParaRPr>
                    </a:p>
                  </a:txBody>
                  <a:tcPr marL="44433" marR="44433" marT="0" marB="0"/>
                </a:tc>
              </a:tr>
            </a:tbl>
          </a:graphicData>
        </a:graphic>
      </p:graphicFrame>
    </p:spTree>
    <p:extLst>
      <p:ext uri="{BB962C8B-B14F-4D97-AF65-F5344CB8AC3E}">
        <p14:creationId xmlns:p14="http://schemas.microsoft.com/office/powerpoint/2010/main" val="16502272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dirty="0" smtClean="0">
                <a:solidFill>
                  <a:schemeClr val="tx1"/>
                </a:solidFill>
              </a:rPr>
              <a:t>X.1141: Security </a:t>
            </a:r>
            <a:r>
              <a:rPr lang="en-US" altLang="ko-KR" sz="2800" dirty="0">
                <a:solidFill>
                  <a:schemeClr val="tx1"/>
                </a:solidFill>
              </a:rPr>
              <a:t>Assertion Markup Language (SAML 2.0)</a:t>
            </a:r>
            <a:endParaRPr lang="ko-KR" altLang="en-US" sz="2800" dirty="0">
              <a:solidFill>
                <a:schemeClr val="tx1"/>
              </a:solidFill>
            </a:endParaRPr>
          </a:p>
        </p:txBody>
      </p:sp>
      <p:sp>
        <p:nvSpPr>
          <p:cNvPr id="4" name="내용 개체 틀 3"/>
          <p:cNvSpPr>
            <a:spLocks noGrp="1"/>
          </p:cNvSpPr>
          <p:nvPr>
            <p:ph idx="1"/>
          </p:nvPr>
        </p:nvSpPr>
        <p:spPr/>
        <p:txBody>
          <a:bodyPr/>
          <a:lstStyle/>
          <a:p>
            <a:r>
              <a:rPr lang="en-US" altLang="ko-KR" sz="2800" dirty="0" smtClean="0"/>
              <a:t>Problems</a:t>
            </a:r>
          </a:p>
          <a:p>
            <a:pPr lvl="1"/>
            <a:r>
              <a:rPr lang="en-US" altLang="ko-KR" sz="2400" dirty="0">
                <a:ea typeface="굴림" charset="-127"/>
              </a:rPr>
              <a:t>Web-based commerce shows the need for federation, standardization, and a more cohesive user </a:t>
            </a:r>
            <a:r>
              <a:rPr lang="en-US" altLang="ko-KR" sz="2400" dirty="0" smtClean="0">
                <a:ea typeface="굴림" charset="-127"/>
              </a:rPr>
              <a:t>experience</a:t>
            </a:r>
          </a:p>
          <a:p>
            <a:r>
              <a:rPr lang="en-US" altLang="ko-KR" sz="2800" dirty="0" smtClean="0">
                <a:ea typeface="굴림" charset="-127"/>
              </a:rPr>
              <a:t>SAML </a:t>
            </a:r>
            <a:r>
              <a:rPr lang="en-US" altLang="ko-KR" sz="2800" dirty="0">
                <a:ea typeface="굴림" charset="-127"/>
              </a:rPr>
              <a:t>developed three “use cases” to drive its requirements and design:</a:t>
            </a:r>
          </a:p>
          <a:p>
            <a:pPr marL="876300" lvl="1" indent="-419100">
              <a:buFontTx/>
              <a:buAutoNum type="arabicPeriod"/>
            </a:pPr>
            <a:r>
              <a:rPr lang="en-US" altLang="ko-KR" sz="2400" dirty="0">
                <a:ea typeface="굴림" charset="-127"/>
              </a:rPr>
              <a:t>Single sign-on (SSO)</a:t>
            </a:r>
          </a:p>
          <a:p>
            <a:pPr marL="876300" lvl="1" indent="-419100">
              <a:buFontTx/>
              <a:buAutoNum type="arabicPeriod"/>
            </a:pPr>
            <a:r>
              <a:rPr lang="en-US" altLang="ko-KR" sz="2400" dirty="0">
                <a:ea typeface="굴림" charset="-127"/>
              </a:rPr>
              <a:t>Distributed transaction</a:t>
            </a:r>
          </a:p>
          <a:p>
            <a:pPr marL="876300" lvl="1" indent="-419100">
              <a:buFontTx/>
              <a:buAutoNum type="arabicPeriod"/>
            </a:pPr>
            <a:r>
              <a:rPr lang="en-US" altLang="ko-KR" sz="2400" dirty="0">
                <a:ea typeface="굴림" charset="-127"/>
              </a:rPr>
              <a:t>Authorization service</a:t>
            </a:r>
          </a:p>
          <a:p>
            <a:endParaRPr lang="en-US" altLang="ko-KR" sz="2800" dirty="0">
              <a:ea typeface="굴림" charset="-127"/>
            </a:endParaRPr>
          </a:p>
        </p:txBody>
      </p:sp>
    </p:spTree>
    <p:extLst>
      <p:ext uri="{BB962C8B-B14F-4D97-AF65-F5344CB8AC3E}">
        <p14:creationId xmlns:p14="http://schemas.microsoft.com/office/powerpoint/2010/main" val="14461387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en-US" altLang="ko-KR" sz="2800" dirty="0">
                <a:solidFill>
                  <a:schemeClr val="tx1"/>
                </a:solidFill>
              </a:rPr>
              <a:t>X.1141: Security Assertion Markup Language (SAML 2.0)</a:t>
            </a:r>
            <a:endParaRPr lang="ko-KR" altLang="en-US" sz="2800" dirty="0">
              <a:solidFill>
                <a:schemeClr val="tx1"/>
              </a:solidFill>
            </a:endParaRPr>
          </a:p>
        </p:txBody>
      </p:sp>
      <p:sp>
        <p:nvSpPr>
          <p:cNvPr id="5" name="Rectangle 13"/>
          <p:cNvSpPr>
            <a:spLocks noGrp="1" noChangeArrowheads="1"/>
          </p:cNvSpPr>
          <p:nvPr>
            <p:ph idx="1"/>
          </p:nvPr>
        </p:nvSpPr>
        <p:spPr/>
        <p:txBody>
          <a:bodyPr/>
          <a:lstStyle/>
          <a:p>
            <a:r>
              <a:rPr lang="en-US" altLang="ko-KR" sz="2400" dirty="0" smtClean="0">
                <a:ea typeface="굴림" charset="-127"/>
              </a:rPr>
              <a:t>Single Sign-on</a:t>
            </a:r>
            <a:endParaRPr lang="en-US" altLang="ko-KR" sz="2400" dirty="0">
              <a:ea typeface="굴림" charset="-127"/>
            </a:endParaRPr>
          </a:p>
        </p:txBody>
      </p:sp>
      <p:grpSp>
        <p:nvGrpSpPr>
          <p:cNvPr id="3" name="그룹 2"/>
          <p:cNvGrpSpPr/>
          <p:nvPr/>
        </p:nvGrpSpPr>
        <p:grpSpPr>
          <a:xfrm>
            <a:off x="2175284" y="2204864"/>
            <a:ext cx="4953000" cy="3754996"/>
            <a:chOff x="2175284" y="2505608"/>
            <a:chExt cx="4953000" cy="3754996"/>
          </a:xfrm>
        </p:grpSpPr>
        <p:graphicFrame>
          <p:nvGraphicFramePr>
            <p:cNvPr id="6" name="개체 5"/>
            <p:cNvGraphicFramePr>
              <a:graphicFrameLocks noChangeAspect="1"/>
            </p:cNvGraphicFramePr>
            <p:nvPr>
              <p:extLst>
                <p:ext uri="{D42A27DB-BD31-4B8C-83A1-F6EECF244321}">
                  <p14:modId xmlns:p14="http://schemas.microsoft.com/office/powerpoint/2010/main" val="2829977302"/>
                </p:ext>
              </p:extLst>
            </p:nvPr>
          </p:nvGraphicFramePr>
          <p:xfrm>
            <a:off x="2175284" y="2564904"/>
            <a:ext cx="4953000" cy="3695700"/>
          </p:xfrm>
          <a:graphic>
            <a:graphicData uri="http://schemas.openxmlformats.org/presentationml/2006/ole">
              <mc:AlternateContent xmlns:mc="http://schemas.openxmlformats.org/markup-compatibility/2006">
                <mc:Choice xmlns:v="urn:schemas-microsoft-com:vml" Requires="v">
                  <p:oleObj spid="_x0000_s4112" name="VISIO" r:id="rId3" imgW="4951476" imgH="3694176" progId="">
                    <p:embed/>
                  </p:oleObj>
                </mc:Choice>
                <mc:Fallback>
                  <p:oleObj name="VISIO" r:id="rId3" imgW="4951476" imgH="3694176" progId="">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75284" y="2564904"/>
                          <a:ext cx="4953000" cy="3695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7" name="개체 6"/>
            <p:cNvGraphicFramePr>
              <a:graphicFrameLocks noChangeAspect="1"/>
            </p:cNvGraphicFramePr>
            <p:nvPr>
              <p:extLst>
                <p:ext uri="{D42A27DB-BD31-4B8C-83A1-F6EECF244321}">
                  <p14:modId xmlns:p14="http://schemas.microsoft.com/office/powerpoint/2010/main" val="3462210300"/>
                </p:ext>
              </p:extLst>
            </p:nvPr>
          </p:nvGraphicFramePr>
          <p:xfrm>
            <a:off x="2175284" y="2505608"/>
            <a:ext cx="4953000" cy="3695700"/>
          </p:xfrm>
          <a:graphic>
            <a:graphicData uri="http://schemas.openxmlformats.org/presentationml/2006/ole">
              <mc:AlternateContent xmlns:mc="http://schemas.openxmlformats.org/markup-compatibility/2006">
                <mc:Choice xmlns:v="urn:schemas-microsoft-com:vml" Requires="v">
                  <p:oleObj spid="_x0000_s4113" name="VISIO" r:id="rId5" imgW="4951476" imgH="3694176" progId="">
                    <p:embed/>
                  </p:oleObj>
                </mc:Choice>
                <mc:Fallback>
                  <p:oleObj name="VISIO" r:id="rId5" imgW="4951476" imgH="3694176" progId="">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75284" y="2505608"/>
                          <a:ext cx="4953000" cy="3695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spTree>
    <p:extLst>
      <p:ext uri="{BB962C8B-B14F-4D97-AF65-F5344CB8AC3E}">
        <p14:creationId xmlns:p14="http://schemas.microsoft.com/office/powerpoint/2010/main" val="127962837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en-US" altLang="ko-KR" sz="2800" dirty="0">
                <a:solidFill>
                  <a:schemeClr val="tx1"/>
                </a:solidFill>
              </a:rPr>
              <a:t>X.1141: Security Assertion Markup Language (SAML 2.0)</a:t>
            </a:r>
            <a:endParaRPr lang="ko-KR" altLang="en-US" sz="2800" dirty="0">
              <a:solidFill>
                <a:schemeClr val="tx1"/>
              </a:solidFill>
            </a:endParaRPr>
          </a:p>
        </p:txBody>
      </p:sp>
      <p:sp>
        <p:nvSpPr>
          <p:cNvPr id="5" name="Rectangle 13"/>
          <p:cNvSpPr>
            <a:spLocks noGrp="1" noChangeArrowheads="1"/>
          </p:cNvSpPr>
          <p:nvPr>
            <p:ph idx="1"/>
          </p:nvPr>
        </p:nvSpPr>
        <p:spPr/>
        <p:txBody>
          <a:bodyPr/>
          <a:lstStyle/>
          <a:p>
            <a:r>
              <a:rPr lang="en-US" altLang="ko-KR" sz="2400" dirty="0" smtClean="0">
                <a:ea typeface="굴림" charset="-127"/>
              </a:rPr>
              <a:t>Distributed transaction</a:t>
            </a:r>
            <a:endParaRPr lang="en-US" altLang="ko-KR" sz="2400" dirty="0">
              <a:ea typeface="굴림" charset="-127"/>
            </a:endParaRPr>
          </a:p>
        </p:txBody>
      </p:sp>
      <p:grpSp>
        <p:nvGrpSpPr>
          <p:cNvPr id="11" name="그룹 10"/>
          <p:cNvGrpSpPr/>
          <p:nvPr/>
        </p:nvGrpSpPr>
        <p:grpSpPr>
          <a:xfrm>
            <a:off x="2667000" y="2456892"/>
            <a:ext cx="5029200" cy="3749675"/>
            <a:chOff x="2667000" y="2803525"/>
            <a:chExt cx="5029200" cy="3749675"/>
          </a:xfrm>
        </p:grpSpPr>
        <p:graphicFrame>
          <p:nvGraphicFramePr>
            <p:cNvPr id="9" name="개체 8"/>
            <p:cNvGraphicFramePr>
              <a:graphicFrameLocks noChangeAspect="1"/>
            </p:cNvGraphicFramePr>
            <p:nvPr>
              <p:extLst>
                <p:ext uri="{D42A27DB-BD31-4B8C-83A1-F6EECF244321}">
                  <p14:modId xmlns:p14="http://schemas.microsoft.com/office/powerpoint/2010/main" val="270251168"/>
                </p:ext>
              </p:extLst>
            </p:nvPr>
          </p:nvGraphicFramePr>
          <p:xfrm>
            <a:off x="2667000" y="2803525"/>
            <a:ext cx="5027613" cy="3749675"/>
          </p:xfrm>
          <a:graphic>
            <a:graphicData uri="http://schemas.openxmlformats.org/presentationml/2006/ole">
              <mc:AlternateContent xmlns:mc="http://schemas.openxmlformats.org/markup-compatibility/2006">
                <mc:Choice xmlns:v="urn:schemas-microsoft-com:vml" Requires="v">
                  <p:oleObj spid="_x0000_s5136" name="VISIO" r:id="rId3" imgW="4951476" imgH="3694176" progId="">
                    <p:embed/>
                  </p:oleObj>
                </mc:Choice>
                <mc:Fallback>
                  <p:oleObj name="VISIO" r:id="rId3" imgW="4951476" imgH="3694176" progId="">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67000" y="2803525"/>
                          <a:ext cx="5027613" cy="3749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0" name="개체 9"/>
            <p:cNvGraphicFramePr>
              <a:graphicFrameLocks noChangeAspect="1"/>
            </p:cNvGraphicFramePr>
            <p:nvPr>
              <p:extLst>
                <p:ext uri="{D42A27DB-BD31-4B8C-83A1-F6EECF244321}">
                  <p14:modId xmlns:p14="http://schemas.microsoft.com/office/powerpoint/2010/main" val="3523161004"/>
                </p:ext>
              </p:extLst>
            </p:nvPr>
          </p:nvGraphicFramePr>
          <p:xfrm>
            <a:off x="2667000" y="2803525"/>
            <a:ext cx="5029200" cy="3749675"/>
          </p:xfrm>
          <a:graphic>
            <a:graphicData uri="http://schemas.openxmlformats.org/presentationml/2006/ole">
              <mc:AlternateContent xmlns:mc="http://schemas.openxmlformats.org/markup-compatibility/2006">
                <mc:Choice xmlns:v="urn:schemas-microsoft-com:vml" Requires="v">
                  <p:oleObj spid="_x0000_s5137" name="VISIO" r:id="rId5" imgW="4951476" imgH="3694176" progId="">
                    <p:embed/>
                  </p:oleObj>
                </mc:Choice>
                <mc:Fallback>
                  <p:oleObj name="VISIO" r:id="rId5" imgW="4951476" imgH="3694176" progId="">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667000" y="2803525"/>
                          <a:ext cx="5029200" cy="3749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spTree>
    <p:extLst>
      <p:ext uri="{BB962C8B-B14F-4D97-AF65-F5344CB8AC3E}">
        <p14:creationId xmlns:p14="http://schemas.microsoft.com/office/powerpoint/2010/main" val="235841771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en-US" altLang="ko-KR" sz="2800" dirty="0">
                <a:solidFill>
                  <a:schemeClr val="tx1"/>
                </a:solidFill>
              </a:rPr>
              <a:t>X.1141: Security Assertion Markup Language (SAML 2.0)</a:t>
            </a:r>
            <a:endParaRPr lang="ko-KR" altLang="en-US" sz="2800" dirty="0">
              <a:solidFill>
                <a:schemeClr val="tx1"/>
              </a:solidFill>
            </a:endParaRPr>
          </a:p>
        </p:txBody>
      </p:sp>
      <p:sp>
        <p:nvSpPr>
          <p:cNvPr id="5" name="Rectangle 13"/>
          <p:cNvSpPr>
            <a:spLocks noGrp="1" noChangeArrowheads="1"/>
          </p:cNvSpPr>
          <p:nvPr>
            <p:ph idx="1"/>
          </p:nvPr>
        </p:nvSpPr>
        <p:spPr/>
        <p:txBody>
          <a:bodyPr/>
          <a:lstStyle/>
          <a:p>
            <a:r>
              <a:rPr lang="en-US" altLang="ko-KR" sz="2400" dirty="0" smtClean="0">
                <a:ea typeface="굴림" charset="-127"/>
              </a:rPr>
              <a:t>Authorization service</a:t>
            </a:r>
            <a:endParaRPr lang="en-US" altLang="ko-KR" sz="2400" dirty="0">
              <a:ea typeface="굴림" charset="-127"/>
            </a:endParaRPr>
          </a:p>
        </p:txBody>
      </p:sp>
      <p:grpSp>
        <p:nvGrpSpPr>
          <p:cNvPr id="9" name="그룹 8"/>
          <p:cNvGrpSpPr/>
          <p:nvPr/>
        </p:nvGrpSpPr>
        <p:grpSpPr>
          <a:xfrm>
            <a:off x="3048000" y="2096852"/>
            <a:ext cx="4419600" cy="4094163"/>
            <a:chOff x="3048000" y="2096852"/>
            <a:chExt cx="4419600" cy="4094163"/>
          </a:xfrm>
        </p:grpSpPr>
        <p:graphicFrame>
          <p:nvGraphicFramePr>
            <p:cNvPr id="4" name="개체 3"/>
            <p:cNvGraphicFramePr>
              <a:graphicFrameLocks noChangeAspect="1"/>
            </p:cNvGraphicFramePr>
            <p:nvPr>
              <p:extLst>
                <p:ext uri="{D42A27DB-BD31-4B8C-83A1-F6EECF244321}">
                  <p14:modId xmlns:p14="http://schemas.microsoft.com/office/powerpoint/2010/main" val="4261599765"/>
                </p:ext>
              </p:extLst>
            </p:nvPr>
          </p:nvGraphicFramePr>
          <p:xfrm>
            <a:off x="3048000" y="2096852"/>
            <a:ext cx="4419600" cy="4094163"/>
          </p:xfrm>
          <a:graphic>
            <a:graphicData uri="http://schemas.openxmlformats.org/presentationml/2006/ole">
              <mc:AlternateContent xmlns:mc="http://schemas.openxmlformats.org/markup-compatibility/2006">
                <mc:Choice xmlns:v="urn:schemas-microsoft-com:vml" Requires="v">
                  <p:oleObj spid="_x0000_s6160" name="VISIO" r:id="rId3" imgW="4608576" imgH="4265676" progId="">
                    <p:embed/>
                  </p:oleObj>
                </mc:Choice>
                <mc:Fallback>
                  <p:oleObj name="VISIO" r:id="rId3" imgW="4608576" imgH="4265676" progId="">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48000" y="2096852"/>
                          <a:ext cx="4419600" cy="4094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8" name="개체 7"/>
            <p:cNvGraphicFramePr>
              <a:graphicFrameLocks noChangeAspect="1"/>
            </p:cNvGraphicFramePr>
            <p:nvPr>
              <p:extLst>
                <p:ext uri="{D42A27DB-BD31-4B8C-83A1-F6EECF244321}">
                  <p14:modId xmlns:p14="http://schemas.microsoft.com/office/powerpoint/2010/main" val="2115756875"/>
                </p:ext>
              </p:extLst>
            </p:nvPr>
          </p:nvGraphicFramePr>
          <p:xfrm>
            <a:off x="3048000" y="2096852"/>
            <a:ext cx="4419600" cy="4094163"/>
          </p:xfrm>
          <a:graphic>
            <a:graphicData uri="http://schemas.openxmlformats.org/presentationml/2006/ole">
              <mc:AlternateContent xmlns:mc="http://schemas.openxmlformats.org/markup-compatibility/2006">
                <mc:Choice xmlns:v="urn:schemas-microsoft-com:vml" Requires="v">
                  <p:oleObj spid="_x0000_s6161" name="VISIO" r:id="rId5" imgW="4608576" imgH="4265676" progId="">
                    <p:embed/>
                  </p:oleObj>
                </mc:Choice>
                <mc:Fallback>
                  <p:oleObj name="VISIO" r:id="rId5" imgW="4608576" imgH="4265676" progId="">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048000" y="2096852"/>
                          <a:ext cx="4419600" cy="4094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spTree>
    <p:extLst>
      <p:ext uri="{BB962C8B-B14F-4D97-AF65-F5344CB8AC3E}">
        <p14:creationId xmlns:p14="http://schemas.microsoft.com/office/powerpoint/2010/main" val="426414352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en-US" altLang="ko-KR" sz="2800" dirty="0">
                <a:solidFill>
                  <a:schemeClr val="tx1"/>
                </a:solidFill>
              </a:rPr>
              <a:t>X.1141: Security Assertion Markup Language (SAML 2.0)</a:t>
            </a:r>
            <a:endParaRPr lang="ko-KR" altLang="en-US" sz="2800" dirty="0">
              <a:solidFill>
                <a:schemeClr val="tx1"/>
              </a:solidFill>
            </a:endParaRPr>
          </a:p>
        </p:txBody>
      </p:sp>
      <p:sp>
        <p:nvSpPr>
          <p:cNvPr id="5" name="Rectangle 13"/>
          <p:cNvSpPr>
            <a:spLocks noGrp="1" noChangeArrowheads="1"/>
          </p:cNvSpPr>
          <p:nvPr>
            <p:ph idx="1"/>
          </p:nvPr>
        </p:nvSpPr>
        <p:spPr/>
        <p:txBody>
          <a:bodyPr/>
          <a:lstStyle/>
          <a:p>
            <a:r>
              <a:rPr lang="en-US" altLang="ko-KR" sz="2400" dirty="0">
                <a:ea typeface="굴림" charset="-127"/>
              </a:rPr>
              <a:t>What’s needed to accomplish all </a:t>
            </a:r>
            <a:r>
              <a:rPr lang="en-US" altLang="ko-KR" sz="2400" dirty="0" smtClean="0">
                <a:ea typeface="굴림" charset="-127"/>
              </a:rPr>
              <a:t>these</a:t>
            </a:r>
          </a:p>
          <a:p>
            <a:pPr lvl="1"/>
            <a:r>
              <a:rPr lang="en-US" altLang="ko-KR" dirty="0">
                <a:ea typeface="굴림" charset="-127"/>
              </a:rPr>
              <a:t>A standard XML message format</a:t>
            </a:r>
          </a:p>
          <a:p>
            <a:pPr lvl="2"/>
            <a:r>
              <a:rPr lang="en-US" altLang="ko-KR" dirty="0">
                <a:ea typeface="굴림" charset="-127"/>
              </a:rPr>
              <a:t>It’s just data traveling on any wire</a:t>
            </a:r>
          </a:p>
          <a:p>
            <a:pPr lvl="2"/>
            <a:r>
              <a:rPr lang="en-US" altLang="ko-KR" dirty="0">
                <a:ea typeface="굴림" charset="-127"/>
              </a:rPr>
              <a:t>No particular API mandated</a:t>
            </a:r>
          </a:p>
          <a:p>
            <a:pPr lvl="2"/>
            <a:r>
              <a:rPr lang="en-US" altLang="ko-KR" dirty="0">
                <a:ea typeface="굴림" charset="-127"/>
              </a:rPr>
              <a:t>Lots of XML tools available</a:t>
            </a:r>
          </a:p>
          <a:p>
            <a:pPr lvl="1"/>
            <a:r>
              <a:rPr lang="en-US" altLang="ko-KR" dirty="0">
                <a:ea typeface="굴림" charset="-127"/>
              </a:rPr>
              <a:t>A standard message exchange protocol</a:t>
            </a:r>
          </a:p>
          <a:p>
            <a:pPr lvl="2"/>
            <a:r>
              <a:rPr lang="en-US" altLang="ko-KR" dirty="0">
                <a:ea typeface="굴림" charset="-127"/>
              </a:rPr>
              <a:t>Clarity in orchestrating how you ask for and get the information you need</a:t>
            </a:r>
          </a:p>
          <a:p>
            <a:pPr lvl="1"/>
            <a:r>
              <a:rPr lang="en-US" altLang="ko-KR" dirty="0">
                <a:ea typeface="굴림" charset="-127"/>
              </a:rPr>
              <a:t>Rules for how the messages ride “on” and “in” transport protocols</a:t>
            </a:r>
          </a:p>
          <a:p>
            <a:pPr lvl="2"/>
            <a:r>
              <a:rPr lang="en-US" altLang="ko-KR" dirty="0">
                <a:ea typeface="굴림" charset="-127"/>
              </a:rPr>
              <a:t>For better </a:t>
            </a:r>
            <a:r>
              <a:rPr lang="en-US" altLang="ko-KR" dirty="0" smtClean="0">
                <a:ea typeface="굴림" charset="-127"/>
              </a:rPr>
              <a:t>interoperability</a:t>
            </a:r>
            <a:endParaRPr lang="en-US" altLang="ko-KR" dirty="0">
              <a:ea typeface="굴림" charset="-127"/>
            </a:endParaRPr>
          </a:p>
        </p:txBody>
      </p:sp>
    </p:spTree>
    <p:extLst>
      <p:ext uri="{BB962C8B-B14F-4D97-AF65-F5344CB8AC3E}">
        <p14:creationId xmlns:p14="http://schemas.microsoft.com/office/powerpoint/2010/main" val="584482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en-US" altLang="ko-KR" sz="2800" dirty="0">
                <a:solidFill>
                  <a:schemeClr val="tx1"/>
                </a:solidFill>
              </a:rPr>
              <a:t>X.1141: Security Assertion Markup Language (SAML 2.0)</a:t>
            </a:r>
            <a:endParaRPr lang="ko-KR" altLang="en-US" sz="2800" dirty="0">
              <a:solidFill>
                <a:schemeClr val="tx1"/>
              </a:solidFill>
            </a:endParaRPr>
          </a:p>
        </p:txBody>
      </p:sp>
      <p:sp>
        <p:nvSpPr>
          <p:cNvPr id="5" name="Rectangle 13"/>
          <p:cNvSpPr>
            <a:spLocks noGrp="1" noChangeArrowheads="1"/>
          </p:cNvSpPr>
          <p:nvPr>
            <p:ph idx="1"/>
          </p:nvPr>
        </p:nvSpPr>
        <p:spPr/>
        <p:txBody>
          <a:bodyPr>
            <a:normAutofit fontScale="92500" lnSpcReduction="20000"/>
          </a:bodyPr>
          <a:lstStyle/>
          <a:p>
            <a:r>
              <a:rPr lang="en-US" altLang="ko-KR" sz="2400" dirty="0" smtClean="0">
                <a:ea typeface="굴림" charset="-127"/>
              </a:rPr>
              <a:t>SAML assertions</a:t>
            </a:r>
          </a:p>
          <a:p>
            <a:pPr lvl="1"/>
            <a:r>
              <a:rPr lang="en-US" altLang="ko-KR" sz="2200" dirty="0">
                <a:ea typeface="굴림" charset="-127"/>
              </a:rPr>
              <a:t>Assertions are declarations of fact, according to someone</a:t>
            </a:r>
          </a:p>
          <a:p>
            <a:pPr lvl="1"/>
            <a:r>
              <a:rPr lang="en-US" altLang="ko-KR" sz="2300" dirty="0">
                <a:ea typeface="굴림" charset="-127"/>
              </a:rPr>
              <a:t>SAML assertions are compounds of one or more of three kinds of “statement” about “subject” (human or program):</a:t>
            </a:r>
          </a:p>
          <a:p>
            <a:pPr lvl="2"/>
            <a:r>
              <a:rPr lang="en-GB" altLang="ko-KR" b="1" dirty="0" smtClean="0"/>
              <a:t>Authentication</a:t>
            </a:r>
            <a:r>
              <a:rPr lang="en-GB" altLang="ko-KR" dirty="0" smtClean="0"/>
              <a:t>: The assertion subject was authenticated by a particular means at a particular time.</a:t>
            </a:r>
            <a:endParaRPr lang="ko-KR" altLang="ko-KR" dirty="0" smtClean="0"/>
          </a:p>
          <a:p>
            <a:pPr lvl="2"/>
            <a:r>
              <a:rPr lang="en-GB" altLang="ko-KR" b="1" dirty="0" smtClean="0"/>
              <a:t>Attribute</a:t>
            </a:r>
            <a:r>
              <a:rPr lang="en-GB" altLang="ko-KR" dirty="0" smtClean="0"/>
              <a:t>: The assertion subject is associated with the supplied attributes.</a:t>
            </a:r>
            <a:endParaRPr lang="ko-KR" altLang="ko-KR" dirty="0" smtClean="0"/>
          </a:p>
          <a:p>
            <a:pPr lvl="2"/>
            <a:r>
              <a:rPr lang="en-GB" altLang="ko-KR" b="1" dirty="0" smtClean="0"/>
              <a:t>Authorization decision</a:t>
            </a:r>
            <a:r>
              <a:rPr lang="en-GB" altLang="ko-KR" dirty="0" smtClean="0"/>
              <a:t>: A request to allow the assertion subject to access the specified resource has been granted or denied. </a:t>
            </a:r>
            <a:endParaRPr lang="ko-KR" altLang="ko-KR" dirty="0" smtClean="0"/>
          </a:p>
          <a:p>
            <a:pPr lvl="1"/>
            <a:r>
              <a:rPr lang="en-US" altLang="ko-KR" sz="2200" smtClean="0">
                <a:ea typeface="굴림" charset="-127"/>
              </a:rPr>
              <a:t>You </a:t>
            </a:r>
            <a:r>
              <a:rPr lang="en-US" altLang="ko-KR" sz="2200" dirty="0">
                <a:ea typeface="굴림" charset="-127"/>
              </a:rPr>
              <a:t>can extend SAML to make your own kinds of assertions and statements</a:t>
            </a:r>
          </a:p>
          <a:p>
            <a:pPr lvl="1"/>
            <a:r>
              <a:rPr lang="en-US" altLang="ko-KR" sz="2200" dirty="0">
                <a:ea typeface="굴림" charset="-127"/>
              </a:rPr>
              <a:t>Assertions can be digitally signed</a:t>
            </a:r>
          </a:p>
        </p:txBody>
      </p:sp>
    </p:spTree>
    <p:extLst>
      <p:ext uri="{BB962C8B-B14F-4D97-AF65-F5344CB8AC3E}">
        <p14:creationId xmlns:p14="http://schemas.microsoft.com/office/powerpoint/2010/main" val="152114651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en-US" altLang="ko-KR" sz="2800" dirty="0">
                <a:solidFill>
                  <a:schemeClr val="tx1"/>
                </a:solidFill>
              </a:rPr>
              <a:t>X.1141: Security Assertion Markup Language (SAML 2.0)</a:t>
            </a:r>
            <a:endParaRPr lang="ko-KR" altLang="en-US" sz="2800" dirty="0">
              <a:solidFill>
                <a:schemeClr val="tx1"/>
              </a:solidFill>
            </a:endParaRPr>
          </a:p>
        </p:txBody>
      </p:sp>
      <p:sp>
        <p:nvSpPr>
          <p:cNvPr id="5" name="Rectangle 13"/>
          <p:cNvSpPr>
            <a:spLocks noGrp="1" noChangeArrowheads="1"/>
          </p:cNvSpPr>
          <p:nvPr>
            <p:ph idx="1"/>
          </p:nvPr>
        </p:nvSpPr>
        <p:spPr/>
        <p:txBody>
          <a:bodyPr/>
          <a:lstStyle/>
          <a:p>
            <a:r>
              <a:rPr lang="en-US" altLang="ko-KR" sz="2400" dirty="0" smtClean="0">
                <a:ea typeface="굴림" charset="-127"/>
              </a:rPr>
              <a:t>SSO scenario</a:t>
            </a:r>
          </a:p>
        </p:txBody>
      </p:sp>
      <p:grpSp>
        <p:nvGrpSpPr>
          <p:cNvPr id="12" name="그룹 11"/>
          <p:cNvGrpSpPr/>
          <p:nvPr/>
        </p:nvGrpSpPr>
        <p:grpSpPr>
          <a:xfrm>
            <a:off x="1752600" y="1676400"/>
            <a:ext cx="7086600" cy="4551363"/>
            <a:chOff x="1752600" y="1676400"/>
            <a:chExt cx="7086600" cy="4551363"/>
          </a:xfrm>
        </p:grpSpPr>
        <p:graphicFrame>
          <p:nvGraphicFramePr>
            <p:cNvPr id="3" name="개체 2"/>
            <p:cNvGraphicFramePr>
              <a:graphicFrameLocks noChangeAspect="1"/>
            </p:cNvGraphicFramePr>
            <p:nvPr>
              <p:extLst>
                <p:ext uri="{D42A27DB-BD31-4B8C-83A1-F6EECF244321}">
                  <p14:modId xmlns:p14="http://schemas.microsoft.com/office/powerpoint/2010/main" val="67342203"/>
                </p:ext>
              </p:extLst>
            </p:nvPr>
          </p:nvGraphicFramePr>
          <p:xfrm>
            <a:off x="1752600" y="1676400"/>
            <a:ext cx="7086600" cy="4551363"/>
          </p:xfrm>
          <a:graphic>
            <a:graphicData uri="http://schemas.openxmlformats.org/presentationml/2006/ole">
              <mc:AlternateContent xmlns:mc="http://schemas.openxmlformats.org/markup-compatibility/2006">
                <mc:Choice xmlns:v="urn:schemas-microsoft-com:vml" Requires="v">
                  <p:oleObj spid="_x0000_s7226" name="VISIO" r:id="rId3" imgW="5751576" imgH="3694176" progId="">
                    <p:embed/>
                  </p:oleObj>
                </mc:Choice>
                <mc:Fallback>
                  <p:oleObj name="VISIO" r:id="rId3" imgW="5751576" imgH="3694176" progId="">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52600" y="1676400"/>
                          <a:ext cx="7086600" cy="4551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4" name="개체 3"/>
            <p:cNvGraphicFramePr>
              <a:graphicFrameLocks noChangeAspect="1"/>
            </p:cNvGraphicFramePr>
            <p:nvPr>
              <p:extLst>
                <p:ext uri="{D42A27DB-BD31-4B8C-83A1-F6EECF244321}">
                  <p14:modId xmlns:p14="http://schemas.microsoft.com/office/powerpoint/2010/main" val="3005754682"/>
                </p:ext>
              </p:extLst>
            </p:nvPr>
          </p:nvGraphicFramePr>
          <p:xfrm>
            <a:off x="1752600" y="1676400"/>
            <a:ext cx="7086600" cy="4551363"/>
          </p:xfrm>
          <a:graphic>
            <a:graphicData uri="http://schemas.openxmlformats.org/presentationml/2006/ole">
              <mc:AlternateContent xmlns:mc="http://schemas.openxmlformats.org/markup-compatibility/2006">
                <mc:Choice xmlns:v="urn:schemas-microsoft-com:vml" Requires="v">
                  <p:oleObj spid="_x0000_s7227" name="VISIO" r:id="rId5" imgW="5751576" imgH="3694176" progId="">
                    <p:embed/>
                  </p:oleObj>
                </mc:Choice>
                <mc:Fallback>
                  <p:oleObj name="VISIO" r:id="rId5" imgW="5751576" imgH="3694176" progId="">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752600" y="1676400"/>
                          <a:ext cx="7086600" cy="4551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6" name="개체 5"/>
            <p:cNvGraphicFramePr>
              <a:graphicFrameLocks noChangeAspect="1"/>
            </p:cNvGraphicFramePr>
            <p:nvPr>
              <p:extLst>
                <p:ext uri="{D42A27DB-BD31-4B8C-83A1-F6EECF244321}">
                  <p14:modId xmlns:p14="http://schemas.microsoft.com/office/powerpoint/2010/main" val="3197781648"/>
                </p:ext>
              </p:extLst>
            </p:nvPr>
          </p:nvGraphicFramePr>
          <p:xfrm>
            <a:off x="1752600" y="1676400"/>
            <a:ext cx="7086600" cy="4551363"/>
          </p:xfrm>
          <a:graphic>
            <a:graphicData uri="http://schemas.openxmlformats.org/presentationml/2006/ole">
              <mc:AlternateContent xmlns:mc="http://schemas.openxmlformats.org/markup-compatibility/2006">
                <mc:Choice xmlns:v="urn:schemas-microsoft-com:vml" Requires="v">
                  <p:oleObj spid="_x0000_s7228" name="VISIO" r:id="rId7" imgW="5751576" imgH="3694176" progId="">
                    <p:embed/>
                  </p:oleObj>
                </mc:Choice>
                <mc:Fallback>
                  <p:oleObj name="VISIO" r:id="rId7" imgW="5751576" imgH="3694176" progId="">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752600" y="1676400"/>
                          <a:ext cx="7086600" cy="4551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7" name="개체 6"/>
            <p:cNvGraphicFramePr>
              <a:graphicFrameLocks noChangeAspect="1"/>
            </p:cNvGraphicFramePr>
            <p:nvPr>
              <p:extLst>
                <p:ext uri="{D42A27DB-BD31-4B8C-83A1-F6EECF244321}">
                  <p14:modId xmlns:p14="http://schemas.microsoft.com/office/powerpoint/2010/main" val="2944150800"/>
                </p:ext>
              </p:extLst>
            </p:nvPr>
          </p:nvGraphicFramePr>
          <p:xfrm>
            <a:off x="1752600" y="1676400"/>
            <a:ext cx="7086600" cy="4551363"/>
          </p:xfrm>
          <a:graphic>
            <a:graphicData uri="http://schemas.openxmlformats.org/presentationml/2006/ole">
              <mc:AlternateContent xmlns:mc="http://schemas.openxmlformats.org/markup-compatibility/2006">
                <mc:Choice xmlns:v="urn:schemas-microsoft-com:vml" Requires="v">
                  <p:oleObj spid="_x0000_s7229" name="VISIO" r:id="rId9" imgW="5751576" imgH="3694176" progId="">
                    <p:embed/>
                  </p:oleObj>
                </mc:Choice>
                <mc:Fallback>
                  <p:oleObj name="VISIO" r:id="rId9" imgW="5751576" imgH="3694176" progId="">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752600" y="1676400"/>
                          <a:ext cx="7086600" cy="4551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8" name="개체 7"/>
            <p:cNvGraphicFramePr>
              <a:graphicFrameLocks noChangeAspect="1"/>
            </p:cNvGraphicFramePr>
            <p:nvPr>
              <p:extLst>
                <p:ext uri="{D42A27DB-BD31-4B8C-83A1-F6EECF244321}">
                  <p14:modId xmlns:p14="http://schemas.microsoft.com/office/powerpoint/2010/main" val="1672720098"/>
                </p:ext>
              </p:extLst>
            </p:nvPr>
          </p:nvGraphicFramePr>
          <p:xfrm>
            <a:off x="1752600" y="1676400"/>
            <a:ext cx="7086600" cy="4551363"/>
          </p:xfrm>
          <a:graphic>
            <a:graphicData uri="http://schemas.openxmlformats.org/presentationml/2006/ole">
              <mc:AlternateContent xmlns:mc="http://schemas.openxmlformats.org/markup-compatibility/2006">
                <mc:Choice xmlns:v="urn:schemas-microsoft-com:vml" Requires="v">
                  <p:oleObj spid="_x0000_s7230" name="VISIO" r:id="rId11" imgW="5751576" imgH="3694176" progId="">
                    <p:embed/>
                  </p:oleObj>
                </mc:Choice>
                <mc:Fallback>
                  <p:oleObj name="VISIO" r:id="rId11" imgW="5751576" imgH="3694176" progId="">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752600" y="1676400"/>
                          <a:ext cx="7086600" cy="4551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9" name="개체 8"/>
            <p:cNvGraphicFramePr>
              <a:graphicFrameLocks noChangeAspect="1"/>
            </p:cNvGraphicFramePr>
            <p:nvPr>
              <p:extLst>
                <p:ext uri="{D42A27DB-BD31-4B8C-83A1-F6EECF244321}">
                  <p14:modId xmlns:p14="http://schemas.microsoft.com/office/powerpoint/2010/main" val="3406574344"/>
                </p:ext>
              </p:extLst>
            </p:nvPr>
          </p:nvGraphicFramePr>
          <p:xfrm>
            <a:off x="1752600" y="1676400"/>
            <a:ext cx="7086600" cy="4551363"/>
          </p:xfrm>
          <a:graphic>
            <a:graphicData uri="http://schemas.openxmlformats.org/presentationml/2006/ole">
              <mc:AlternateContent xmlns:mc="http://schemas.openxmlformats.org/markup-compatibility/2006">
                <mc:Choice xmlns:v="urn:schemas-microsoft-com:vml" Requires="v">
                  <p:oleObj spid="_x0000_s7231" name="VISIO" r:id="rId13" imgW="5751576" imgH="3694176" progId="">
                    <p:embed/>
                  </p:oleObj>
                </mc:Choice>
                <mc:Fallback>
                  <p:oleObj name="VISIO" r:id="rId13" imgW="5751576" imgH="3694176" progId="">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752600" y="1676400"/>
                          <a:ext cx="7086600" cy="4551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0" name="개체 9"/>
            <p:cNvGraphicFramePr>
              <a:graphicFrameLocks noChangeAspect="1"/>
            </p:cNvGraphicFramePr>
            <p:nvPr>
              <p:extLst>
                <p:ext uri="{D42A27DB-BD31-4B8C-83A1-F6EECF244321}">
                  <p14:modId xmlns:p14="http://schemas.microsoft.com/office/powerpoint/2010/main" val="3703389942"/>
                </p:ext>
              </p:extLst>
            </p:nvPr>
          </p:nvGraphicFramePr>
          <p:xfrm>
            <a:off x="1752600" y="1676400"/>
            <a:ext cx="7086600" cy="4551363"/>
          </p:xfrm>
          <a:graphic>
            <a:graphicData uri="http://schemas.openxmlformats.org/presentationml/2006/ole">
              <mc:AlternateContent xmlns:mc="http://schemas.openxmlformats.org/markup-compatibility/2006">
                <mc:Choice xmlns:v="urn:schemas-microsoft-com:vml" Requires="v">
                  <p:oleObj spid="_x0000_s7232" name="VISIO" r:id="rId15" imgW="5751576" imgH="3694176" progId="">
                    <p:embed/>
                  </p:oleObj>
                </mc:Choice>
                <mc:Fallback>
                  <p:oleObj name="VISIO" r:id="rId15" imgW="5751576" imgH="3694176" progId="">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1752600" y="1676400"/>
                          <a:ext cx="7086600" cy="4551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1" name="개체 10"/>
            <p:cNvGraphicFramePr>
              <a:graphicFrameLocks noChangeAspect="1"/>
            </p:cNvGraphicFramePr>
            <p:nvPr>
              <p:extLst>
                <p:ext uri="{D42A27DB-BD31-4B8C-83A1-F6EECF244321}">
                  <p14:modId xmlns:p14="http://schemas.microsoft.com/office/powerpoint/2010/main" val="1815858440"/>
                </p:ext>
              </p:extLst>
            </p:nvPr>
          </p:nvGraphicFramePr>
          <p:xfrm>
            <a:off x="1752600" y="1676400"/>
            <a:ext cx="7086600" cy="4551363"/>
          </p:xfrm>
          <a:graphic>
            <a:graphicData uri="http://schemas.openxmlformats.org/presentationml/2006/ole">
              <mc:AlternateContent xmlns:mc="http://schemas.openxmlformats.org/markup-compatibility/2006">
                <mc:Choice xmlns:v="urn:schemas-microsoft-com:vml" Requires="v">
                  <p:oleObj spid="_x0000_s7233" name="VISIO" r:id="rId17" imgW="5751576" imgH="3694176" progId="">
                    <p:embed/>
                  </p:oleObj>
                </mc:Choice>
                <mc:Fallback>
                  <p:oleObj name="VISIO" r:id="rId17" imgW="5751576" imgH="3694176" progId="">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1752600" y="1676400"/>
                          <a:ext cx="7086600" cy="4551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spTree>
    <p:extLst>
      <p:ext uri="{BB962C8B-B14F-4D97-AF65-F5344CB8AC3E}">
        <p14:creationId xmlns:p14="http://schemas.microsoft.com/office/powerpoint/2010/main" val="81176306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en-US" altLang="ko-KR" sz="2800" dirty="0">
                <a:solidFill>
                  <a:schemeClr val="tx1"/>
                </a:solidFill>
              </a:rPr>
              <a:t>X.1142: </a:t>
            </a:r>
            <a:r>
              <a:rPr lang="en-US" altLang="ko-KR" sz="2800" dirty="0" err="1">
                <a:solidFill>
                  <a:schemeClr val="tx1"/>
                </a:solidFill>
              </a:rPr>
              <a:t>eXtensible</a:t>
            </a:r>
            <a:r>
              <a:rPr lang="en-US" altLang="ko-KR" sz="2800" dirty="0">
                <a:solidFill>
                  <a:schemeClr val="tx1"/>
                </a:solidFill>
              </a:rPr>
              <a:t> Access Control Markup Language (XACML 2.0)</a:t>
            </a:r>
            <a:endParaRPr lang="ko-KR" altLang="en-US" sz="2800" dirty="0">
              <a:solidFill>
                <a:schemeClr val="tx1"/>
              </a:solidFill>
            </a:endParaRPr>
          </a:p>
        </p:txBody>
      </p:sp>
      <p:sp>
        <p:nvSpPr>
          <p:cNvPr id="5" name="Rectangle 13"/>
          <p:cNvSpPr>
            <a:spLocks noGrp="1" noChangeArrowheads="1"/>
          </p:cNvSpPr>
          <p:nvPr>
            <p:ph idx="1"/>
          </p:nvPr>
        </p:nvSpPr>
        <p:spPr/>
        <p:txBody>
          <a:bodyPr/>
          <a:lstStyle/>
          <a:p>
            <a:r>
              <a:rPr lang="en-US" altLang="ko-KR" sz="2400" dirty="0" smtClean="0">
                <a:ea typeface="굴림" charset="-127"/>
              </a:rPr>
              <a:t>XACML is an XML vocabulary for expressing access control policies</a:t>
            </a:r>
          </a:p>
          <a:p>
            <a:r>
              <a:rPr lang="en-US" altLang="ko-KR" sz="2400" dirty="0" smtClean="0">
                <a:ea typeface="굴림" charset="-127"/>
              </a:rPr>
              <a:t>XACML concepts</a:t>
            </a:r>
          </a:p>
        </p:txBody>
      </p:sp>
      <p:grpSp>
        <p:nvGrpSpPr>
          <p:cNvPr id="3" name="그룹 2"/>
          <p:cNvGrpSpPr/>
          <p:nvPr/>
        </p:nvGrpSpPr>
        <p:grpSpPr>
          <a:xfrm>
            <a:off x="3373078" y="2318084"/>
            <a:ext cx="4259262" cy="3930316"/>
            <a:chOff x="1371600" y="1371600"/>
            <a:chExt cx="5791200" cy="4876800"/>
          </a:xfrm>
        </p:grpSpPr>
        <p:sp>
          <p:nvSpPr>
            <p:cNvPr id="24" name="AutoShape 4"/>
            <p:cNvSpPr>
              <a:spLocks noChangeArrowheads="1"/>
            </p:cNvSpPr>
            <p:nvPr/>
          </p:nvSpPr>
          <p:spPr bwMode="auto">
            <a:xfrm>
              <a:off x="1371600" y="1371600"/>
              <a:ext cx="5791200" cy="4876800"/>
            </a:xfrm>
            <a:prstGeom prst="flowChartDocument">
              <a:avLst/>
            </a:prstGeom>
            <a:solidFill>
              <a:srgbClr val="CCE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25" name="Text Box 5"/>
            <p:cNvSpPr txBox="1">
              <a:spLocks noChangeArrowheads="1"/>
            </p:cNvSpPr>
            <p:nvPr/>
          </p:nvSpPr>
          <p:spPr bwMode="auto">
            <a:xfrm>
              <a:off x="5867400" y="5486400"/>
              <a:ext cx="884238"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ltLang="ko-KR" sz="1400" b="1">
                  <a:latin typeface="Times New Roman" charset="0"/>
                  <a:ea typeface="굴림" charset="-127"/>
                </a:rPr>
                <a:t>PolicySet</a:t>
              </a:r>
            </a:p>
          </p:txBody>
        </p:sp>
        <p:grpSp>
          <p:nvGrpSpPr>
            <p:cNvPr id="26" name="Group 22"/>
            <p:cNvGrpSpPr>
              <a:grpSpLocks/>
            </p:cNvGrpSpPr>
            <p:nvPr/>
          </p:nvGrpSpPr>
          <p:grpSpPr bwMode="auto">
            <a:xfrm>
              <a:off x="2133600" y="1981200"/>
              <a:ext cx="3962400" cy="3200400"/>
              <a:chOff x="1536" y="1440"/>
              <a:chExt cx="2304" cy="1824"/>
            </a:xfrm>
          </p:grpSpPr>
          <p:sp>
            <p:nvSpPr>
              <p:cNvPr id="27" name="AutoShape 6"/>
              <p:cNvSpPr>
                <a:spLocks noChangeArrowheads="1"/>
              </p:cNvSpPr>
              <p:nvPr/>
            </p:nvSpPr>
            <p:spPr bwMode="auto">
              <a:xfrm>
                <a:off x="1536" y="1440"/>
                <a:ext cx="2016" cy="1536"/>
              </a:xfrm>
              <a:prstGeom prst="flowChartDocumen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28" name="AutoShape 7"/>
              <p:cNvSpPr>
                <a:spLocks noChangeArrowheads="1"/>
              </p:cNvSpPr>
              <p:nvPr/>
            </p:nvSpPr>
            <p:spPr bwMode="auto">
              <a:xfrm>
                <a:off x="1632" y="1536"/>
                <a:ext cx="2016" cy="1536"/>
              </a:xfrm>
              <a:prstGeom prst="flowChartDocumen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29" name="AutoShape 8"/>
              <p:cNvSpPr>
                <a:spLocks noChangeArrowheads="1"/>
              </p:cNvSpPr>
              <p:nvPr/>
            </p:nvSpPr>
            <p:spPr bwMode="auto">
              <a:xfrm>
                <a:off x="1728" y="1632"/>
                <a:ext cx="2016" cy="1536"/>
              </a:xfrm>
              <a:prstGeom prst="flowChartDocumen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30" name="AutoShape 9"/>
              <p:cNvSpPr>
                <a:spLocks noChangeArrowheads="1"/>
              </p:cNvSpPr>
              <p:nvPr/>
            </p:nvSpPr>
            <p:spPr bwMode="auto">
              <a:xfrm>
                <a:off x="1824" y="1728"/>
                <a:ext cx="2016" cy="1536"/>
              </a:xfrm>
              <a:prstGeom prst="flowChartDocumen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grpSp>
        <p:sp>
          <p:nvSpPr>
            <p:cNvPr id="31" name="Text Box 10"/>
            <p:cNvSpPr txBox="1">
              <a:spLocks noChangeArrowheads="1"/>
            </p:cNvSpPr>
            <p:nvPr/>
          </p:nvSpPr>
          <p:spPr bwMode="auto">
            <a:xfrm>
              <a:off x="5181600" y="4800600"/>
              <a:ext cx="757238"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ltLang="ko-KR" sz="1400" b="1">
                  <a:latin typeface="Times New Roman" charset="0"/>
                  <a:ea typeface="굴림" charset="-127"/>
                </a:rPr>
                <a:t>Policies</a:t>
              </a:r>
            </a:p>
          </p:txBody>
        </p:sp>
        <p:sp>
          <p:nvSpPr>
            <p:cNvPr id="32" name="Text Box 12"/>
            <p:cNvSpPr txBox="1">
              <a:spLocks noChangeArrowheads="1"/>
            </p:cNvSpPr>
            <p:nvPr/>
          </p:nvSpPr>
          <p:spPr bwMode="auto">
            <a:xfrm>
              <a:off x="2708019" y="4537018"/>
              <a:ext cx="1489331" cy="34370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r>
                <a:rPr lang="en-US" altLang="ko-KR" sz="1200" b="1" dirty="0">
                  <a:latin typeface="Arial" charset="0"/>
                  <a:ea typeface="굴림" charset="-127"/>
                </a:rPr>
                <a:t>Obligations</a:t>
              </a:r>
            </a:p>
          </p:txBody>
        </p:sp>
        <p:sp>
          <p:nvSpPr>
            <p:cNvPr id="33" name="AutoShape 13"/>
            <p:cNvSpPr>
              <a:spLocks noChangeArrowheads="1"/>
            </p:cNvSpPr>
            <p:nvPr/>
          </p:nvSpPr>
          <p:spPr bwMode="auto">
            <a:xfrm>
              <a:off x="3276600" y="2971800"/>
              <a:ext cx="2362200" cy="1219200"/>
            </a:xfrm>
            <a:prstGeom prst="flowChartDocument">
              <a:avLst/>
            </a:prstGeom>
            <a:solidFill>
              <a:schemeClr val="bg1">
                <a:lumMod val="65000"/>
              </a:scheme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34" name="AutoShape 14"/>
            <p:cNvSpPr>
              <a:spLocks noChangeArrowheads="1"/>
            </p:cNvSpPr>
            <p:nvPr/>
          </p:nvSpPr>
          <p:spPr bwMode="auto">
            <a:xfrm>
              <a:off x="3429000" y="3124200"/>
              <a:ext cx="2362200" cy="1219200"/>
            </a:xfrm>
            <a:prstGeom prst="flowChartDocument">
              <a:avLst/>
            </a:prstGeom>
            <a:solidFill>
              <a:schemeClr val="bg1">
                <a:lumMod val="65000"/>
              </a:scheme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35" name="AutoShape 15"/>
            <p:cNvSpPr>
              <a:spLocks noChangeArrowheads="1"/>
            </p:cNvSpPr>
            <p:nvPr/>
          </p:nvSpPr>
          <p:spPr bwMode="auto">
            <a:xfrm>
              <a:off x="3581400" y="3276600"/>
              <a:ext cx="2362200" cy="1219200"/>
            </a:xfrm>
            <a:prstGeom prst="flowChartDocument">
              <a:avLst/>
            </a:prstGeom>
            <a:solidFill>
              <a:schemeClr val="bg1">
                <a:lumMod val="65000"/>
              </a:scheme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36" name="Text Box 16"/>
            <p:cNvSpPr txBox="1">
              <a:spLocks noChangeArrowheads="1"/>
            </p:cNvSpPr>
            <p:nvPr/>
          </p:nvSpPr>
          <p:spPr bwMode="auto">
            <a:xfrm>
              <a:off x="5105400" y="4343400"/>
              <a:ext cx="6096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ltLang="ko-KR" sz="1400" b="1">
                  <a:latin typeface="Times New Roman" charset="0"/>
                  <a:ea typeface="굴림" charset="-127"/>
                </a:rPr>
                <a:t>Rules</a:t>
              </a:r>
            </a:p>
          </p:txBody>
        </p:sp>
        <p:sp>
          <p:nvSpPr>
            <p:cNvPr id="37" name="Text Box 18"/>
            <p:cNvSpPr txBox="1">
              <a:spLocks noChangeArrowheads="1"/>
            </p:cNvSpPr>
            <p:nvPr/>
          </p:nvSpPr>
          <p:spPr bwMode="auto">
            <a:xfrm>
              <a:off x="3733801" y="3429000"/>
              <a:ext cx="874178" cy="34370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ltLang="ko-KR" sz="1200" b="1" dirty="0">
                  <a:latin typeface="Arial" charset="0"/>
                  <a:ea typeface="굴림" charset="-127"/>
                </a:rPr>
                <a:t>Target</a:t>
              </a:r>
            </a:p>
          </p:txBody>
        </p:sp>
        <p:sp>
          <p:nvSpPr>
            <p:cNvPr id="38" name="Text Box 19"/>
            <p:cNvSpPr txBox="1">
              <a:spLocks noChangeArrowheads="1"/>
            </p:cNvSpPr>
            <p:nvPr/>
          </p:nvSpPr>
          <p:spPr bwMode="auto">
            <a:xfrm>
              <a:off x="1600200" y="5410200"/>
              <a:ext cx="1406250" cy="34370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ltLang="ko-KR" sz="1200" b="1">
                  <a:latin typeface="Arial" charset="0"/>
                  <a:ea typeface="굴림" charset="-127"/>
                </a:rPr>
                <a:t>Obligations</a:t>
              </a:r>
            </a:p>
          </p:txBody>
        </p:sp>
        <p:sp>
          <p:nvSpPr>
            <p:cNvPr id="39" name="Text Box 20"/>
            <p:cNvSpPr txBox="1">
              <a:spLocks noChangeArrowheads="1"/>
            </p:cNvSpPr>
            <p:nvPr/>
          </p:nvSpPr>
          <p:spPr bwMode="auto">
            <a:xfrm>
              <a:off x="4724401" y="3429000"/>
              <a:ext cx="1231886" cy="34370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ltLang="ko-KR" sz="1200" b="1">
                  <a:latin typeface="Arial" charset="0"/>
                  <a:ea typeface="굴림" charset="-127"/>
                </a:rPr>
                <a:t>Condition</a:t>
              </a:r>
            </a:p>
          </p:txBody>
        </p:sp>
        <p:sp>
          <p:nvSpPr>
            <p:cNvPr id="40" name="Text Box 21"/>
            <p:cNvSpPr txBox="1">
              <a:spLocks noChangeArrowheads="1"/>
            </p:cNvSpPr>
            <p:nvPr/>
          </p:nvSpPr>
          <p:spPr bwMode="auto">
            <a:xfrm>
              <a:off x="4267200" y="3886200"/>
              <a:ext cx="830848" cy="34370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ltLang="ko-KR" sz="1200" b="1">
                  <a:latin typeface="Arial" charset="0"/>
                  <a:ea typeface="굴림" charset="-127"/>
                </a:rPr>
                <a:t>Effect</a:t>
              </a:r>
            </a:p>
          </p:txBody>
        </p:sp>
        <p:sp>
          <p:nvSpPr>
            <p:cNvPr id="41" name="Text Box 23"/>
            <p:cNvSpPr txBox="1">
              <a:spLocks noChangeArrowheads="1"/>
            </p:cNvSpPr>
            <p:nvPr/>
          </p:nvSpPr>
          <p:spPr bwMode="auto">
            <a:xfrm>
              <a:off x="2743201" y="2590800"/>
              <a:ext cx="1123949" cy="34370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r>
                <a:rPr lang="en-US" altLang="ko-KR" sz="1200" b="1" dirty="0">
                  <a:latin typeface="Arial" charset="0"/>
                  <a:ea typeface="굴림" charset="-127"/>
                </a:rPr>
                <a:t>Target</a:t>
              </a:r>
            </a:p>
          </p:txBody>
        </p:sp>
        <p:sp>
          <p:nvSpPr>
            <p:cNvPr id="42" name="Text Box 24"/>
            <p:cNvSpPr txBox="1">
              <a:spLocks noChangeArrowheads="1"/>
            </p:cNvSpPr>
            <p:nvPr/>
          </p:nvSpPr>
          <p:spPr bwMode="auto">
            <a:xfrm>
              <a:off x="1524000" y="1524000"/>
              <a:ext cx="874178" cy="34370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ltLang="ko-KR" sz="1200" b="1">
                  <a:latin typeface="Arial" charset="0"/>
                  <a:ea typeface="굴림" charset="-127"/>
                </a:rPr>
                <a:t>Target</a:t>
              </a:r>
            </a:p>
          </p:txBody>
        </p:sp>
      </p:grpSp>
    </p:spTree>
    <p:extLst>
      <p:ext uri="{BB962C8B-B14F-4D97-AF65-F5344CB8AC3E}">
        <p14:creationId xmlns:p14="http://schemas.microsoft.com/office/powerpoint/2010/main" val="29111619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274638"/>
            <a:ext cx="8229600" cy="706437"/>
          </a:xfrm>
        </p:spPr>
        <p:txBody>
          <a:bodyPr/>
          <a:lstStyle/>
          <a:p>
            <a:r>
              <a:rPr lang="en-US" altLang="en-US" sz="2800" b="1" smtClean="0"/>
              <a:t>Contents</a:t>
            </a:r>
          </a:p>
        </p:txBody>
      </p:sp>
      <p:sp>
        <p:nvSpPr>
          <p:cNvPr id="12291" name="Content Placeholder 2"/>
          <p:cNvSpPr>
            <a:spLocks noGrp="1"/>
          </p:cNvSpPr>
          <p:nvPr>
            <p:ph idx="1"/>
          </p:nvPr>
        </p:nvSpPr>
        <p:spPr>
          <a:xfrm>
            <a:off x="457200" y="1124744"/>
            <a:ext cx="8578850" cy="5733256"/>
          </a:xfrm>
        </p:spPr>
        <p:txBody>
          <a:bodyPr/>
          <a:lstStyle/>
          <a:p>
            <a:pPr>
              <a:buFont typeface="Wingdings" panose="05000000000000000000" pitchFamily="2" charset="2"/>
              <a:buChar char="§"/>
            </a:pPr>
            <a:r>
              <a:rPr lang="en-GB" altLang="en-US" sz="2800" dirty="0">
                <a:solidFill>
                  <a:srgbClr val="FF0000"/>
                </a:solidFill>
              </a:rPr>
              <a:t>Question text for </a:t>
            </a:r>
            <a:r>
              <a:rPr lang="en-GB" altLang="en-US" sz="2800" dirty="0" smtClean="0">
                <a:solidFill>
                  <a:srgbClr val="FF0000"/>
                </a:solidFill>
              </a:rPr>
              <a:t>Q</a:t>
            </a:r>
            <a:r>
              <a:rPr lang="en-GB" altLang="en-US" sz="2800" dirty="0">
                <a:solidFill>
                  <a:srgbClr val="FF0000"/>
                </a:solidFill>
              </a:rPr>
              <a:t>7</a:t>
            </a:r>
            <a:r>
              <a:rPr lang="en-GB" altLang="en-US" sz="2800" dirty="0" smtClean="0">
                <a:solidFill>
                  <a:srgbClr val="FF0000"/>
                </a:solidFill>
              </a:rPr>
              <a:t>/17</a:t>
            </a:r>
            <a:endParaRPr lang="en-GB" altLang="en-US" sz="2800" dirty="0">
              <a:solidFill>
                <a:srgbClr val="FF0000"/>
              </a:solidFill>
            </a:endParaRPr>
          </a:p>
          <a:p>
            <a:pPr lvl="1">
              <a:buFont typeface="Wingdings" panose="05000000000000000000" pitchFamily="2" charset="2"/>
              <a:buChar char="ü"/>
            </a:pPr>
            <a:r>
              <a:rPr lang="en-GB" altLang="en-US" sz="2400" dirty="0">
                <a:solidFill>
                  <a:srgbClr val="FF0000"/>
                </a:solidFill>
              </a:rPr>
              <a:t>Motivation, Question, </a:t>
            </a:r>
            <a:r>
              <a:rPr lang="en-GB" altLang="en-US" sz="2400" dirty="0" smtClean="0">
                <a:solidFill>
                  <a:srgbClr val="FF0000"/>
                </a:solidFill>
              </a:rPr>
              <a:t>Tasks, </a:t>
            </a:r>
            <a:r>
              <a:rPr lang="en-GB" altLang="en-US" sz="2400" dirty="0">
                <a:solidFill>
                  <a:srgbClr val="FF0000"/>
                </a:solidFill>
              </a:rPr>
              <a:t>and </a:t>
            </a:r>
            <a:r>
              <a:rPr lang="en-GB" altLang="en-US" sz="2400" dirty="0" smtClean="0">
                <a:solidFill>
                  <a:srgbClr val="FF0000"/>
                </a:solidFill>
              </a:rPr>
              <a:t>Relationships</a:t>
            </a:r>
          </a:p>
          <a:p>
            <a:pPr lvl="1">
              <a:buFont typeface="Wingdings" panose="05000000000000000000" pitchFamily="2" charset="2"/>
              <a:buChar char="ü"/>
            </a:pPr>
            <a:endParaRPr lang="en-GB" altLang="en-US" sz="2400" b="1" dirty="0">
              <a:solidFill>
                <a:srgbClr val="FF0000"/>
              </a:solidFill>
            </a:endParaRPr>
          </a:p>
          <a:p>
            <a:pPr>
              <a:buFont typeface="Wingdings" panose="05000000000000000000" pitchFamily="2" charset="2"/>
              <a:buChar char="§"/>
            </a:pPr>
            <a:r>
              <a:rPr lang="en-US" altLang="en-US" sz="2800" dirty="0"/>
              <a:t>Recommendations and Supplements related to </a:t>
            </a:r>
            <a:r>
              <a:rPr lang="en-US" altLang="en-US" sz="2800" dirty="0" smtClean="0"/>
              <a:t>Q</a:t>
            </a:r>
            <a:r>
              <a:rPr lang="en-US" altLang="en-US" sz="2800" dirty="0"/>
              <a:t>7</a:t>
            </a:r>
            <a:r>
              <a:rPr lang="en-US" altLang="en-US" sz="2800" dirty="0" smtClean="0"/>
              <a:t>/17 </a:t>
            </a:r>
          </a:p>
          <a:p>
            <a:pPr>
              <a:buFont typeface="Wingdings" panose="05000000000000000000" pitchFamily="2" charset="2"/>
              <a:buChar char="§"/>
            </a:pPr>
            <a:endParaRPr lang="en-US" altLang="en-US" sz="2800" dirty="0"/>
          </a:p>
          <a:p>
            <a:pPr>
              <a:buFont typeface="Wingdings" panose="05000000000000000000" pitchFamily="2" charset="2"/>
              <a:buChar char="§"/>
            </a:pPr>
            <a:r>
              <a:rPr lang="en-US" altLang="en-US" sz="2800" dirty="0"/>
              <a:t>Draft Recommendations on developing under </a:t>
            </a:r>
            <a:r>
              <a:rPr lang="en-US" altLang="en-US" sz="2800" dirty="0" smtClean="0"/>
              <a:t>Q7/17</a:t>
            </a:r>
            <a:endParaRPr lang="en-US" altLang="en-US" sz="2800" dirty="0"/>
          </a:p>
          <a:p>
            <a:pPr>
              <a:buFont typeface="Wingdings" panose="05000000000000000000" pitchFamily="2" charset="2"/>
              <a:buChar char="§"/>
            </a:pPr>
            <a:endParaRPr lang="en-US" altLang="en-US" sz="2800" dirty="0" smtClean="0"/>
          </a:p>
          <a:p>
            <a:pPr>
              <a:buFont typeface="Wingdings" panose="05000000000000000000" pitchFamily="2" charset="2"/>
              <a:buChar char="§"/>
            </a:pPr>
            <a:r>
              <a:rPr lang="en-US" altLang="en-US" sz="2800" dirty="0" smtClean="0"/>
              <a:t>Future </a:t>
            </a:r>
            <a:r>
              <a:rPr lang="en-US" altLang="en-US" sz="2800" dirty="0"/>
              <a:t>Plan for Next Study Period (2017-2020)</a:t>
            </a:r>
          </a:p>
        </p:txBody>
      </p:sp>
      <p:sp>
        <p:nvSpPr>
          <p:cNvPr id="15364" name="Slide Number Placeholder 1"/>
          <p:cNvSpPr>
            <a:spLocks noGrp="1"/>
          </p:cNvSpPr>
          <p:nvPr>
            <p:ph type="sldNum" sz="quarter" idx="4294967295"/>
          </p:nvPr>
        </p:nvSpPr>
        <p:spPr bwMode="auto">
          <a:xfrm>
            <a:off x="6875463" y="63817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C5C03638-E479-410A-BE4E-91C0124DC293}" type="slidenum">
              <a:rPr lang="en-US" altLang="en-US" sz="1200" smtClean="0">
                <a:solidFill>
                  <a:srgbClr val="898989"/>
                </a:solidFill>
              </a:rPr>
              <a:pPr>
                <a:spcBef>
                  <a:spcPct val="0"/>
                </a:spcBef>
                <a:buFontTx/>
                <a:buNone/>
              </a:pPr>
              <a:t>2</a:t>
            </a:fld>
            <a:endParaRPr lang="en-US" altLang="en-US" sz="1200" dirty="0" smtClean="0">
              <a:solidFill>
                <a:srgbClr val="898989"/>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en-US" altLang="ko-KR" sz="2800" dirty="0">
                <a:solidFill>
                  <a:schemeClr val="tx1"/>
                </a:solidFill>
              </a:rPr>
              <a:t>X.1142: </a:t>
            </a:r>
            <a:r>
              <a:rPr lang="en-US" altLang="ko-KR" sz="2800" dirty="0" err="1">
                <a:solidFill>
                  <a:schemeClr val="tx1"/>
                </a:solidFill>
              </a:rPr>
              <a:t>eXtensible</a:t>
            </a:r>
            <a:r>
              <a:rPr lang="en-US" altLang="ko-KR" sz="2800" dirty="0">
                <a:solidFill>
                  <a:schemeClr val="tx1"/>
                </a:solidFill>
              </a:rPr>
              <a:t> Access Control Markup Language (XACML 2.0)</a:t>
            </a:r>
            <a:endParaRPr lang="ko-KR" altLang="en-US" sz="2800" dirty="0">
              <a:solidFill>
                <a:schemeClr val="tx1"/>
              </a:solidFill>
            </a:endParaRPr>
          </a:p>
        </p:txBody>
      </p:sp>
      <p:sp>
        <p:nvSpPr>
          <p:cNvPr id="5" name="Rectangle 13"/>
          <p:cNvSpPr>
            <a:spLocks noGrp="1" noChangeArrowheads="1"/>
          </p:cNvSpPr>
          <p:nvPr>
            <p:ph idx="1"/>
          </p:nvPr>
        </p:nvSpPr>
        <p:spPr/>
        <p:txBody>
          <a:bodyPr/>
          <a:lstStyle/>
          <a:p>
            <a:r>
              <a:rPr lang="en-US" altLang="ko-KR" sz="2400" dirty="0" smtClean="0">
                <a:ea typeface="굴림" charset="-127"/>
              </a:rPr>
              <a:t>XACML concepts</a:t>
            </a:r>
          </a:p>
          <a:p>
            <a:pPr lvl="1"/>
            <a:r>
              <a:rPr lang="en-US" altLang="ko-KR" sz="2200" dirty="0">
                <a:ea typeface="굴림" charset="-127"/>
              </a:rPr>
              <a:t>Policy &amp; </a:t>
            </a:r>
            <a:r>
              <a:rPr lang="en-US" altLang="ko-KR" sz="2200" dirty="0" err="1">
                <a:ea typeface="굴림" charset="-127"/>
              </a:rPr>
              <a:t>PolicySet</a:t>
            </a:r>
            <a:r>
              <a:rPr lang="en-US" altLang="ko-KR" sz="2200" dirty="0">
                <a:ea typeface="굴림" charset="-127"/>
              </a:rPr>
              <a:t> – combining of applicable policies using </a:t>
            </a:r>
            <a:r>
              <a:rPr lang="en-US" altLang="ko-KR" sz="2200" dirty="0" smtClean="0">
                <a:ea typeface="굴림" charset="-127"/>
              </a:rPr>
              <a:t>Combining Algorithm</a:t>
            </a:r>
            <a:endParaRPr lang="en-US" altLang="ko-KR" sz="2200" dirty="0">
              <a:ea typeface="굴림" charset="-127"/>
            </a:endParaRPr>
          </a:p>
          <a:p>
            <a:pPr lvl="1"/>
            <a:r>
              <a:rPr lang="en-US" altLang="ko-KR" sz="2200" dirty="0">
                <a:ea typeface="굴림" charset="-127"/>
              </a:rPr>
              <a:t>Target – Rapidly index to find applicable Policies or Rules</a:t>
            </a:r>
          </a:p>
          <a:p>
            <a:pPr lvl="1"/>
            <a:r>
              <a:rPr lang="en-US" altLang="ko-KR" sz="2200" dirty="0">
                <a:ea typeface="굴림" charset="-127"/>
              </a:rPr>
              <a:t>Conditions – Complex </a:t>
            </a:r>
            <a:r>
              <a:rPr lang="en-US" altLang="ko-KR" sz="2200" dirty="0" err="1">
                <a:ea typeface="굴림" charset="-127"/>
              </a:rPr>
              <a:t>boolean</a:t>
            </a:r>
            <a:r>
              <a:rPr lang="en-US" altLang="ko-KR" sz="2200" dirty="0">
                <a:ea typeface="굴림" charset="-127"/>
              </a:rPr>
              <a:t> expression with many operands, arithmetic &amp; string functions</a:t>
            </a:r>
          </a:p>
          <a:p>
            <a:pPr lvl="1"/>
            <a:r>
              <a:rPr lang="en-US" altLang="ko-KR" sz="2200" dirty="0">
                <a:ea typeface="굴림" charset="-127"/>
              </a:rPr>
              <a:t>Effect – “Permit” or “Deny”</a:t>
            </a:r>
          </a:p>
          <a:p>
            <a:pPr lvl="1"/>
            <a:r>
              <a:rPr lang="en-US" altLang="ko-KR" sz="2200" dirty="0">
                <a:ea typeface="굴림" charset="-127"/>
              </a:rPr>
              <a:t>Obligations </a:t>
            </a:r>
            <a:r>
              <a:rPr lang="en-US" altLang="ko-KR" sz="2200" dirty="0" smtClean="0">
                <a:ea typeface="굴림" charset="-127"/>
              </a:rPr>
              <a:t>– actions </a:t>
            </a:r>
            <a:r>
              <a:rPr lang="en-GB" altLang="ko-KR" sz="2400" dirty="0" smtClean="0"/>
              <a:t>specified in a policy or policy set </a:t>
            </a:r>
            <a:endParaRPr lang="en-US" altLang="ko-KR" sz="2200" dirty="0" smtClean="0">
              <a:ea typeface="굴림" charset="-127"/>
            </a:endParaRPr>
          </a:p>
          <a:p>
            <a:endParaRPr lang="en-US" altLang="ko-KR" sz="2400" dirty="0" smtClean="0">
              <a:ea typeface="굴림" charset="-127"/>
            </a:endParaRPr>
          </a:p>
        </p:txBody>
      </p:sp>
    </p:spTree>
    <p:extLst>
      <p:ext uri="{BB962C8B-B14F-4D97-AF65-F5344CB8AC3E}">
        <p14:creationId xmlns:p14="http://schemas.microsoft.com/office/powerpoint/2010/main" val="171440836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en-US" altLang="ko-KR" sz="2800" dirty="0">
                <a:solidFill>
                  <a:schemeClr val="tx1"/>
                </a:solidFill>
              </a:rPr>
              <a:t>X.1142: </a:t>
            </a:r>
            <a:r>
              <a:rPr lang="en-US" altLang="ko-KR" sz="2800" dirty="0" err="1">
                <a:solidFill>
                  <a:schemeClr val="tx1"/>
                </a:solidFill>
              </a:rPr>
              <a:t>eXtensible</a:t>
            </a:r>
            <a:r>
              <a:rPr lang="en-US" altLang="ko-KR" sz="2800" dirty="0">
                <a:solidFill>
                  <a:schemeClr val="tx1"/>
                </a:solidFill>
              </a:rPr>
              <a:t> Access Control Markup Language (XACML 2.0)</a:t>
            </a:r>
            <a:endParaRPr lang="ko-KR" altLang="en-US" sz="2800" dirty="0">
              <a:solidFill>
                <a:schemeClr val="tx1"/>
              </a:solidFill>
            </a:endParaRPr>
          </a:p>
        </p:txBody>
      </p:sp>
      <p:sp>
        <p:nvSpPr>
          <p:cNvPr id="5" name="Rectangle 13"/>
          <p:cNvSpPr>
            <a:spLocks noGrp="1" noChangeArrowheads="1"/>
          </p:cNvSpPr>
          <p:nvPr>
            <p:ph idx="1"/>
          </p:nvPr>
        </p:nvSpPr>
        <p:spPr>
          <a:xfrm>
            <a:off x="457200" y="980728"/>
            <a:ext cx="8229600" cy="4525963"/>
          </a:xfrm>
        </p:spPr>
        <p:txBody>
          <a:bodyPr/>
          <a:lstStyle/>
          <a:p>
            <a:r>
              <a:rPr lang="en-US" altLang="ko-KR" sz="2000" dirty="0" smtClean="0">
                <a:ea typeface="굴림" charset="-127"/>
              </a:rPr>
              <a:t>Data flow</a:t>
            </a:r>
          </a:p>
        </p:txBody>
      </p:sp>
      <p:pic>
        <p:nvPicPr>
          <p:cNvPr id="22" name="Picture 4"/>
          <p:cNvPicPr>
            <a:picLocks noChangeAspect="1" noChangeArrowheads="1"/>
          </p:cNvPicPr>
          <p:nvPr/>
        </p:nvPicPr>
        <p:blipFill>
          <a:blip r:embed="rId2" cstate="print"/>
          <a:srcRect/>
          <a:stretch>
            <a:fillRect/>
          </a:stretch>
        </p:blipFill>
        <p:spPr bwMode="auto">
          <a:xfrm>
            <a:off x="2051720" y="1160748"/>
            <a:ext cx="6781800" cy="5452313"/>
          </a:xfrm>
          <a:prstGeom prst="rect">
            <a:avLst/>
          </a:prstGeom>
          <a:noFill/>
          <a:ln w="9525">
            <a:noFill/>
            <a:miter lim="800000"/>
            <a:headEnd/>
            <a:tailEnd/>
          </a:ln>
          <a:effectLst/>
        </p:spPr>
      </p:pic>
    </p:spTree>
    <p:extLst>
      <p:ext uri="{BB962C8B-B14F-4D97-AF65-F5344CB8AC3E}">
        <p14:creationId xmlns:p14="http://schemas.microsoft.com/office/powerpoint/2010/main" val="148999775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en-US" altLang="ko-KR" sz="2800" dirty="0">
                <a:solidFill>
                  <a:schemeClr val="tx1"/>
                </a:solidFill>
              </a:rPr>
              <a:t>X.1142: </a:t>
            </a:r>
            <a:r>
              <a:rPr lang="en-US" altLang="ko-KR" sz="2800" dirty="0" err="1">
                <a:solidFill>
                  <a:schemeClr val="tx1"/>
                </a:solidFill>
              </a:rPr>
              <a:t>eXtensible</a:t>
            </a:r>
            <a:r>
              <a:rPr lang="en-US" altLang="ko-KR" sz="2800" dirty="0">
                <a:solidFill>
                  <a:schemeClr val="tx1"/>
                </a:solidFill>
              </a:rPr>
              <a:t> Access Control Markup Language (XACML 2.0)</a:t>
            </a:r>
            <a:endParaRPr lang="ko-KR" altLang="en-US" sz="2800" dirty="0">
              <a:solidFill>
                <a:schemeClr val="tx1"/>
              </a:solidFill>
            </a:endParaRPr>
          </a:p>
        </p:txBody>
      </p:sp>
      <p:sp>
        <p:nvSpPr>
          <p:cNvPr id="3" name="내용 개체 틀 2"/>
          <p:cNvSpPr>
            <a:spLocks noGrp="1"/>
          </p:cNvSpPr>
          <p:nvPr>
            <p:ph idx="1"/>
          </p:nvPr>
        </p:nvSpPr>
        <p:spPr/>
        <p:txBody>
          <a:bodyPr/>
          <a:lstStyle/>
          <a:p>
            <a:r>
              <a:rPr lang="en-US" altLang="ko-KR" sz="2400" dirty="0"/>
              <a:t>Policy Enforcement Point (PEP): Responsible for making access control decision requests </a:t>
            </a:r>
            <a:r>
              <a:rPr lang="en-US" altLang="ko-KR" sz="2400" dirty="0" smtClean="0"/>
              <a:t>to PDP </a:t>
            </a:r>
            <a:r>
              <a:rPr lang="en-US" altLang="ko-KR" sz="2400" dirty="0"/>
              <a:t>and the enforcement of the given decisions.</a:t>
            </a:r>
          </a:p>
          <a:p>
            <a:r>
              <a:rPr lang="en-US" altLang="ko-KR" sz="2400" dirty="0"/>
              <a:t>Policy Decision Point (PDP): Makes access decisions by evaluating the given request </a:t>
            </a:r>
            <a:r>
              <a:rPr lang="en-US" altLang="ko-KR" sz="2400" dirty="0" smtClean="0"/>
              <a:t>against matched </a:t>
            </a:r>
            <a:r>
              <a:rPr lang="en-US" altLang="ko-KR" sz="2400" dirty="0"/>
              <a:t>policies.</a:t>
            </a:r>
          </a:p>
          <a:p>
            <a:r>
              <a:rPr lang="en-US" altLang="ko-KR" sz="2400" dirty="0"/>
              <a:t>Context Handler: Responsible for conversions between XACML canonical format and </a:t>
            </a:r>
            <a:r>
              <a:rPr lang="en-US" altLang="ko-KR" sz="2400" dirty="0" smtClean="0"/>
              <a:t>native formats</a:t>
            </a:r>
            <a:endParaRPr lang="en-US" altLang="ko-KR" sz="2400" dirty="0"/>
          </a:p>
          <a:p>
            <a:r>
              <a:rPr lang="en-US" altLang="ko-KR" sz="2400" dirty="0"/>
              <a:t>Policy Information Point (PIP): Source of content values for XACML attributes.</a:t>
            </a:r>
          </a:p>
          <a:p>
            <a:r>
              <a:rPr lang="en-US" altLang="ko-KR" sz="2400" dirty="0"/>
              <a:t>Policy Administration Point (PAP): Creates and manages the policy and policy sets.</a:t>
            </a:r>
            <a:endParaRPr lang="ko-KR" altLang="en-US" sz="2400" dirty="0"/>
          </a:p>
        </p:txBody>
      </p:sp>
    </p:spTree>
    <p:extLst>
      <p:ext uri="{BB962C8B-B14F-4D97-AF65-F5344CB8AC3E}">
        <p14:creationId xmlns:p14="http://schemas.microsoft.com/office/powerpoint/2010/main" val="155682957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en-US" altLang="ko-KR" sz="2800" dirty="0" smtClean="0">
                <a:solidFill>
                  <a:schemeClr val="tx1"/>
                </a:solidFill>
              </a:rPr>
              <a:t>X.1144: </a:t>
            </a:r>
            <a:r>
              <a:rPr lang="en-US" altLang="ko-KR" sz="2800" dirty="0" err="1">
                <a:solidFill>
                  <a:schemeClr val="tx1"/>
                </a:solidFill>
              </a:rPr>
              <a:t>eXtensible</a:t>
            </a:r>
            <a:r>
              <a:rPr lang="en-US" altLang="ko-KR" sz="2800" dirty="0">
                <a:solidFill>
                  <a:schemeClr val="tx1"/>
                </a:solidFill>
              </a:rPr>
              <a:t> Access Control Markup Language (XACML </a:t>
            </a:r>
            <a:r>
              <a:rPr lang="en-US" altLang="ko-KR" sz="2800" dirty="0" smtClean="0">
                <a:solidFill>
                  <a:schemeClr val="tx1"/>
                </a:solidFill>
              </a:rPr>
              <a:t>3.0) &amp; X.suppl.22</a:t>
            </a:r>
            <a:endParaRPr lang="ko-KR" altLang="en-US" sz="2800" dirty="0">
              <a:solidFill>
                <a:schemeClr val="tx1"/>
              </a:solidFill>
            </a:endParaRPr>
          </a:p>
        </p:txBody>
      </p:sp>
      <p:sp>
        <p:nvSpPr>
          <p:cNvPr id="3" name="내용 개체 틀 2"/>
          <p:cNvSpPr>
            <a:spLocks noGrp="1"/>
          </p:cNvSpPr>
          <p:nvPr>
            <p:ph idx="1"/>
          </p:nvPr>
        </p:nvSpPr>
        <p:spPr/>
        <p:txBody>
          <a:bodyPr/>
          <a:lstStyle/>
          <a:p>
            <a:r>
              <a:rPr lang="en-GB" altLang="ko-KR" sz="2400" dirty="0"/>
              <a:t>The </a:t>
            </a:r>
            <a:r>
              <a:rPr lang="en-GB" altLang="ko-KR" sz="2400" dirty="0" smtClean="0"/>
              <a:t>changes </a:t>
            </a:r>
            <a:r>
              <a:rPr lang="en-GB" altLang="ko-KR" sz="2400" dirty="0"/>
              <a:t>occur in the XACML core specification </a:t>
            </a:r>
            <a:r>
              <a:rPr lang="en-GB" altLang="ko-KR" sz="2400" i="1" dirty="0"/>
              <a:t>OASIS </a:t>
            </a:r>
            <a:r>
              <a:rPr lang="en-GB" altLang="ko-KR" sz="2400" i="1" dirty="0" err="1"/>
              <a:t>eXtensible</a:t>
            </a:r>
            <a:r>
              <a:rPr lang="en-GB" altLang="ko-KR" sz="2400" i="1" dirty="0"/>
              <a:t> Access Control </a:t>
            </a:r>
            <a:r>
              <a:rPr lang="en-GB" altLang="ko-KR" sz="2400" i="1" dirty="0" err="1"/>
              <a:t>Markup</a:t>
            </a:r>
            <a:r>
              <a:rPr lang="en-GB" altLang="ko-KR" sz="2400" i="1" dirty="0"/>
              <a:t> Language (XACML) Version 3.0</a:t>
            </a:r>
            <a:r>
              <a:rPr lang="en-GB" altLang="ko-KR" sz="2400" dirty="0"/>
              <a:t> which became an OASIS Standard on 22 January 2013.</a:t>
            </a:r>
            <a:endParaRPr lang="ko-KR" altLang="ko-KR" sz="2400" dirty="0"/>
          </a:p>
          <a:p>
            <a:pPr lvl="1"/>
            <a:r>
              <a:rPr lang="en-US" altLang="ko-KR" sz="2000" dirty="0" err="1"/>
              <a:t>E</a:t>
            </a:r>
            <a:r>
              <a:rPr lang="en-US" altLang="ko-KR" sz="2000" dirty="0" err="1" smtClean="0"/>
              <a:t>hancement</a:t>
            </a:r>
            <a:r>
              <a:rPr lang="en-US" altLang="ko-KR" sz="2000" dirty="0" smtClean="0"/>
              <a:t> </a:t>
            </a:r>
            <a:r>
              <a:rPr lang="en-US" altLang="ko-KR" sz="2000" dirty="0"/>
              <a:t>: </a:t>
            </a:r>
            <a:endParaRPr lang="en-US" altLang="ko-KR" sz="2000" dirty="0" smtClean="0"/>
          </a:p>
          <a:p>
            <a:pPr lvl="2"/>
            <a:r>
              <a:rPr lang="en-US" altLang="ko-KR" sz="1600" dirty="0" smtClean="0"/>
              <a:t>Advice </a:t>
            </a:r>
            <a:r>
              <a:rPr lang="en-US" altLang="ko-KR" sz="1600" dirty="0"/>
              <a:t>element: </a:t>
            </a:r>
          </a:p>
          <a:p>
            <a:pPr lvl="2"/>
            <a:r>
              <a:rPr lang="en-US" altLang="ko-KR" sz="1600" dirty="0"/>
              <a:t>Custom categories:</a:t>
            </a:r>
          </a:p>
          <a:p>
            <a:pPr lvl="2"/>
            <a:r>
              <a:rPr lang="en-US" altLang="ko-KR" sz="1600" dirty="0"/>
              <a:t>Content element</a:t>
            </a:r>
          </a:p>
          <a:p>
            <a:pPr lvl="2"/>
            <a:r>
              <a:rPr lang="en-US" altLang="ko-KR" sz="1600" dirty="0"/>
              <a:t>Improvement in XACML request and response</a:t>
            </a:r>
          </a:p>
          <a:p>
            <a:pPr lvl="2"/>
            <a:r>
              <a:rPr lang="en-US" altLang="ko-KR" sz="1600" dirty="0"/>
              <a:t>Improvements in XML path language (XPath</a:t>
            </a:r>
            <a:r>
              <a:rPr lang="en-US" altLang="ko-KR" sz="1600" dirty="0" smtClean="0"/>
              <a:t>)</a:t>
            </a:r>
          </a:p>
          <a:p>
            <a:pPr lvl="2"/>
            <a:r>
              <a:rPr lang="en-US" altLang="ko-KR" sz="1600" dirty="0"/>
              <a:t>Enhanced profiles (hierarchical resource profile, multiple decision profile, SAML profile</a:t>
            </a:r>
            <a:r>
              <a:rPr lang="en-US" altLang="ko-KR" sz="1600" dirty="0" smtClean="0"/>
              <a:t>)</a:t>
            </a:r>
            <a:endParaRPr lang="en-US" altLang="ko-KR" sz="1600" dirty="0"/>
          </a:p>
          <a:p>
            <a:pPr lvl="1"/>
            <a:r>
              <a:rPr lang="en-US" altLang="ko-KR" sz="2000" dirty="0" smtClean="0"/>
              <a:t>New features :</a:t>
            </a:r>
          </a:p>
          <a:p>
            <a:pPr lvl="2"/>
            <a:r>
              <a:rPr lang="en-US" altLang="ko-KR" sz="1600" dirty="0" smtClean="0"/>
              <a:t>attribute </a:t>
            </a:r>
            <a:r>
              <a:rPr lang="en-US" altLang="ko-KR" sz="1600" dirty="0"/>
              <a:t>functions and datatypes</a:t>
            </a:r>
          </a:p>
          <a:p>
            <a:pPr lvl="2"/>
            <a:r>
              <a:rPr lang="en-US" altLang="ko-KR" sz="1600" dirty="0" smtClean="0"/>
              <a:t>New </a:t>
            </a:r>
            <a:r>
              <a:rPr lang="en-US" altLang="ko-KR" sz="1600" dirty="0"/>
              <a:t>profiles (delegation profile, export compliance profile, intellectual property control profile)</a:t>
            </a:r>
            <a:endParaRPr lang="ko-KR" altLang="en-US" sz="1600" dirty="0"/>
          </a:p>
        </p:txBody>
      </p:sp>
    </p:spTree>
    <p:extLst>
      <p:ext uri="{BB962C8B-B14F-4D97-AF65-F5344CB8AC3E}">
        <p14:creationId xmlns:p14="http://schemas.microsoft.com/office/powerpoint/2010/main" val="77506237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en-US" altLang="ko-KR" sz="2800" dirty="0">
                <a:solidFill>
                  <a:schemeClr val="tx1"/>
                </a:solidFill>
              </a:rPr>
              <a:t>X.1151: Guideline on secure password-based authentication protocol with key exchange</a:t>
            </a:r>
          </a:p>
        </p:txBody>
      </p:sp>
      <p:sp>
        <p:nvSpPr>
          <p:cNvPr id="3" name="내용 개체 틀 2"/>
          <p:cNvSpPr>
            <a:spLocks noGrp="1"/>
          </p:cNvSpPr>
          <p:nvPr>
            <p:ph idx="1"/>
          </p:nvPr>
        </p:nvSpPr>
        <p:spPr/>
        <p:txBody>
          <a:bodyPr/>
          <a:lstStyle/>
          <a:p>
            <a:r>
              <a:rPr lang="en-US" altLang="ko-KR" sz="2400" dirty="0" smtClean="0"/>
              <a:t>Authenticated key exchange using a human-memorable password</a:t>
            </a:r>
          </a:p>
          <a:p>
            <a:r>
              <a:rPr lang="en-US" altLang="ko-KR" sz="2400" dirty="0" smtClean="0"/>
              <a:t>No need for other infrastructure, e.g., PKI</a:t>
            </a:r>
          </a:p>
          <a:p>
            <a:r>
              <a:rPr lang="en-US" altLang="ko-KR" sz="2400" dirty="0" smtClean="0"/>
              <a:t>SPAK </a:t>
            </a:r>
          </a:p>
          <a:p>
            <a:pPr lvl="1"/>
            <a:r>
              <a:rPr lang="en-US" altLang="ko-KR" sz="2000" dirty="0" smtClean="0"/>
              <a:t>uses the DH (</a:t>
            </a:r>
            <a:r>
              <a:rPr lang="en-US" altLang="ko-KR" sz="2000" dirty="0" err="1" smtClean="0"/>
              <a:t>Deffie-Helman</a:t>
            </a:r>
            <a:r>
              <a:rPr lang="en-US" altLang="ko-KR" sz="2000" dirty="0" smtClean="0"/>
              <a:t>) algorithm to share the session key</a:t>
            </a:r>
          </a:p>
          <a:p>
            <a:pPr lvl="1"/>
            <a:r>
              <a:rPr lang="en-US" altLang="ko-KR" sz="2000" dirty="0"/>
              <a:t>u</a:t>
            </a:r>
            <a:r>
              <a:rPr lang="en-US" altLang="ko-KR" sz="2000" dirty="0" smtClean="0"/>
              <a:t>ses the hash algorithm to blind the public DH parameters using a password</a:t>
            </a:r>
          </a:p>
          <a:p>
            <a:r>
              <a:rPr lang="en-US" altLang="ko-KR" sz="2400" dirty="0" smtClean="0"/>
              <a:t>X.1151</a:t>
            </a:r>
          </a:p>
          <a:p>
            <a:pPr lvl="1"/>
            <a:r>
              <a:rPr lang="en-US" altLang="ko-KR" sz="2000" dirty="0" smtClean="0"/>
              <a:t>Identify a set of requirements for password-based authentication protocols </a:t>
            </a:r>
          </a:p>
          <a:p>
            <a:pPr lvl="1"/>
            <a:r>
              <a:rPr lang="en-US" altLang="ko-KR" sz="2000" dirty="0" smtClean="0"/>
              <a:t>Define the guideline of the criteria for choosing an optimum SPAK protocol for applications</a:t>
            </a:r>
          </a:p>
        </p:txBody>
      </p:sp>
    </p:spTree>
    <p:extLst>
      <p:ext uri="{BB962C8B-B14F-4D97-AF65-F5344CB8AC3E}">
        <p14:creationId xmlns:p14="http://schemas.microsoft.com/office/powerpoint/2010/main" val="28143163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en-US" altLang="ko-KR" sz="2800" dirty="0">
                <a:solidFill>
                  <a:schemeClr val="tx1"/>
                </a:solidFill>
              </a:rPr>
              <a:t>X.1152: Secure end-to-end data communication techniques using trusted third party services</a:t>
            </a:r>
          </a:p>
        </p:txBody>
      </p:sp>
      <p:sp>
        <p:nvSpPr>
          <p:cNvPr id="3" name="내용 개체 틀 2"/>
          <p:cNvSpPr>
            <a:spLocks noGrp="1"/>
          </p:cNvSpPr>
          <p:nvPr>
            <p:ph idx="1"/>
          </p:nvPr>
        </p:nvSpPr>
        <p:spPr>
          <a:xfrm>
            <a:off x="299979" y="1165194"/>
            <a:ext cx="8617068" cy="5252138"/>
          </a:xfrm>
        </p:spPr>
        <p:txBody>
          <a:bodyPr>
            <a:normAutofit/>
          </a:bodyPr>
          <a:lstStyle/>
          <a:p>
            <a:r>
              <a:rPr lang="en-GB" altLang="ko-KR" sz="2000" dirty="0" smtClean="0"/>
              <a:t>Defines interfaces</a:t>
            </a:r>
            <a:r>
              <a:rPr lang="en-GB" altLang="ko-KR" sz="2000" dirty="0"/>
              <a:t>, interactions and security considerations for secure end-to-end data communication using on-line trusted </a:t>
            </a:r>
            <a:r>
              <a:rPr lang="en-GB" altLang="ko-KR" sz="2000" dirty="0" smtClean="0"/>
              <a:t>third </a:t>
            </a:r>
            <a:r>
              <a:rPr lang="en-GB" altLang="ko-KR" sz="2000" dirty="0"/>
              <a:t>party (TTP) </a:t>
            </a:r>
            <a:r>
              <a:rPr lang="en-GB" altLang="ko-KR" sz="2000" dirty="0" smtClean="0"/>
              <a:t>services</a:t>
            </a:r>
          </a:p>
        </p:txBody>
      </p:sp>
      <p:graphicFrame>
        <p:nvGraphicFramePr>
          <p:cNvPr id="5" name="개체 4"/>
          <p:cNvGraphicFramePr>
            <a:graphicFrameLocks noChangeAspect="1"/>
          </p:cNvGraphicFramePr>
          <p:nvPr>
            <p:extLst>
              <p:ext uri="{D42A27DB-BD31-4B8C-83A1-F6EECF244321}">
                <p14:modId xmlns:p14="http://schemas.microsoft.com/office/powerpoint/2010/main" val="46905738"/>
              </p:ext>
            </p:extLst>
          </p:nvPr>
        </p:nvGraphicFramePr>
        <p:xfrm>
          <a:off x="1079612" y="1988840"/>
          <a:ext cx="7413194" cy="4284476"/>
        </p:xfrm>
        <a:graphic>
          <a:graphicData uri="http://schemas.openxmlformats.org/presentationml/2006/ole">
            <mc:AlternateContent xmlns:mc="http://schemas.openxmlformats.org/markup-compatibility/2006">
              <mc:Choice xmlns:v="urn:schemas-microsoft-com:vml" Requires="v">
                <p:oleObj spid="_x0000_s8201" r:id="rId3" imgW="6053328" imgH="3499104" progId="">
                  <p:embed/>
                </p:oleObj>
              </mc:Choice>
              <mc:Fallback>
                <p:oleObj r:id="rId3" imgW="6053328" imgH="3499104" progId="">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79612" y="1988840"/>
                        <a:ext cx="7413194" cy="428447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09736313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en-US" altLang="ko-KR" sz="2800" dirty="0">
                <a:solidFill>
                  <a:schemeClr val="tx1"/>
                </a:solidFill>
              </a:rPr>
              <a:t>X.1152: Secure end-to-end data communication techniques using trusted third party services</a:t>
            </a:r>
          </a:p>
        </p:txBody>
      </p:sp>
      <p:sp>
        <p:nvSpPr>
          <p:cNvPr id="3" name="내용 개체 틀 2"/>
          <p:cNvSpPr>
            <a:spLocks noGrp="1"/>
          </p:cNvSpPr>
          <p:nvPr>
            <p:ph idx="1"/>
          </p:nvPr>
        </p:nvSpPr>
        <p:spPr>
          <a:xfrm>
            <a:off x="299979" y="1165194"/>
            <a:ext cx="8617068" cy="5252138"/>
          </a:xfrm>
        </p:spPr>
        <p:txBody>
          <a:bodyPr>
            <a:normAutofit/>
          </a:bodyPr>
          <a:lstStyle/>
          <a:p>
            <a:r>
              <a:rPr lang="en-GB" altLang="ko-KR" sz="2800" dirty="0"/>
              <a:t>Identifies online TTP services which can be used to support secure end-to-end data </a:t>
            </a:r>
            <a:r>
              <a:rPr lang="en-GB" altLang="ko-KR" sz="2800" dirty="0" smtClean="0"/>
              <a:t>communication</a:t>
            </a:r>
          </a:p>
          <a:p>
            <a:pPr lvl="1"/>
            <a:r>
              <a:rPr lang="en-GB" altLang="ko-KR" sz="2400" dirty="0"/>
              <a:t>TTP services for establishment phase</a:t>
            </a:r>
            <a:r>
              <a:rPr lang="en-GB" altLang="ko-KR" sz="2400" dirty="0" smtClean="0"/>
              <a:t> </a:t>
            </a:r>
          </a:p>
          <a:p>
            <a:pPr lvl="2"/>
            <a:r>
              <a:rPr lang="en-GB" altLang="ko-KR" sz="2000" dirty="0" smtClean="0"/>
              <a:t>TTP </a:t>
            </a:r>
            <a:r>
              <a:rPr lang="en-GB" altLang="ko-KR" sz="2000" dirty="0"/>
              <a:t>services for identification </a:t>
            </a:r>
            <a:r>
              <a:rPr lang="en-GB" altLang="ko-KR" sz="2000" dirty="0" smtClean="0"/>
              <a:t>process</a:t>
            </a:r>
          </a:p>
          <a:p>
            <a:pPr lvl="2"/>
            <a:r>
              <a:rPr lang="en-GB" altLang="ko-KR" sz="2000" dirty="0"/>
              <a:t>TTP services for authentication </a:t>
            </a:r>
            <a:r>
              <a:rPr lang="en-GB" altLang="ko-KR" sz="2000" dirty="0" smtClean="0"/>
              <a:t>process</a:t>
            </a:r>
          </a:p>
          <a:p>
            <a:pPr lvl="2"/>
            <a:r>
              <a:rPr lang="en-GB" altLang="ko-KR" sz="2000" dirty="0"/>
              <a:t>TTP services for process of authorization and access </a:t>
            </a:r>
            <a:r>
              <a:rPr lang="en-GB" altLang="ko-KR" sz="2000" dirty="0" smtClean="0"/>
              <a:t>control</a:t>
            </a:r>
          </a:p>
          <a:p>
            <a:pPr lvl="2"/>
            <a:r>
              <a:rPr lang="en-GB" altLang="ko-KR" sz="2000" dirty="0"/>
              <a:t>TTP services for process of policy determination and </a:t>
            </a:r>
            <a:r>
              <a:rPr lang="en-GB" altLang="ko-KR" sz="2000" dirty="0" smtClean="0"/>
              <a:t>distribution</a:t>
            </a:r>
          </a:p>
          <a:p>
            <a:pPr lvl="1"/>
            <a:r>
              <a:rPr lang="en-GB" altLang="ko-KR" sz="2400" dirty="0"/>
              <a:t>TTP services for data transmission </a:t>
            </a:r>
            <a:r>
              <a:rPr lang="en-GB" altLang="ko-KR" sz="2400" dirty="0" smtClean="0"/>
              <a:t>phase</a:t>
            </a:r>
          </a:p>
          <a:p>
            <a:pPr lvl="2"/>
            <a:r>
              <a:rPr lang="en-GB" altLang="ko-KR" sz="2000" dirty="0"/>
              <a:t>TTP services for data confidentiality </a:t>
            </a:r>
            <a:r>
              <a:rPr lang="en-GB" altLang="ko-KR" sz="2000" dirty="0" smtClean="0"/>
              <a:t>process</a:t>
            </a:r>
          </a:p>
          <a:p>
            <a:pPr lvl="2"/>
            <a:r>
              <a:rPr lang="en-GB" altLang="ko-KR" sz="2000" dirty="0"/>
              <a:t>TTP services for data integrity </a:t>
            </a:r>
            <a:r>
              <a:rPr lang="en-GB" altLang="ko-KR" sz="2000" dirty="0" smtClean="0"/>
              <a:t>process</a:t>
            </a:r>
          </a:p>
          <a:p>
            <a:pPr lvl="2"/>
            <a:r>
              <a:rPr lang="en-GB" altLang="ko-KR" sz="2000" dirty="0"/>
              <a:t>TTP services for audit trail </a:t>
            </a:r>
            <a:r>
              <a:rPr lang="en-GB" altLang="ko-KR" sz="2000" dirty="0" smtClean="0"/>
              <a:t>process</a:t>
            </a:r>
          </a:p>
          <a:p>
            <a:pPr lvl="1"/>
            <a:r>
              <a:rPr lang="en-GB" altLang="ko-KR" sz="2400" dirty="0"/>
              <a:t>TTP services for termination </a:t>
            </a:r>
            <a:r>
              <a:rPr lang="en-GB" altLang="ko-KR" sz="2400" dirty="0" smtClean="0"/>
              <a:t>phase</a:t>
            </a:r>
          </a:p>
        </p:txBody>
      </p:sp>
    </p:spTree>
    <p:extLst>
      <p:ext uri="{BB962C8B-B14F-4D97-AF65-F5344CB8AC3E}">
        <p14:creationId xmlns:p14="http://schemas.microsoft.com/office/powerpoint/2010/main" val="60595759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en-US" altLang="ko-KR" sz="2800" dirty="0">
                <a:solidFill>
                  <a:schemeClr val="tx1"/>
                </a:solidFill>
              </a:rPr>
              <a:t>X.1152: Secure end-to-end data communication techniques using trusted third party services</a:t>
            </a:r>
          </a:p>
        </p:txBody>
      </p:sp>
      <p:sp>
        <p:nvSpPr>
          <p:cNvPr id="3" name="내용 개체 틀 2"/>
          <p:cNvSpPr>
            <a:spLocks noGrp="1"/>
          </p:cNvSpPr>
          <p:nvPr>
            <p:ph idx="1"/>
          </p:nvPr>
        </p:nvSpPr>
        <p:spPr>
          <a:xfrm>
            <a:off x="299979" y="1165194"/>
            <a:ext cx="8617068" cy="5252138"/>
          </a:xfrm>
        </p:spPr>
        <p:txBody>
          <a:bodyPr>
            <a:normAutofit/>
          </a:bodyPr>
          <a:lstStyle/>
          <a:p>
            <a:r>
              <a:rPr lang="en-GB" altLang="ko-KR" sz="2800" dirty="0" smtClean="0"/>
              <a:t>Possibilities of using online TTP services </a:t>
            </a:r>
          </a:p>
        </p:txBody>
      </p:sp>
      <p:graphicFrame>
        <p:nvGraphicFramePr>
          <p:cNvPr id="5" name="표 4"/>
          <p:cNvGraphicFramePr>
            <a:graphicFrameLocks noGrp="1"/>
          </p:cNvGraphicFramePr>
          <p:nvPr>
            <p:extLst>
              <p:ext uri="{D42A27DB-BD31-4B8C-83A1-F6EECF244321}">
                <p14:modId xmlns:p14="http://schemas.microsoft.com/office/powerpoint/2010/main" val="2618865671"/>
              </p:ext>
            </p:extLst>
          </p:nvPr>
        </p:nvGraphicFramePr>
        <p:xfrm>
          <a:off x="755577" y="1700808"/>
          <a:ext cx="7488830" cy="4937760"/>
        </p:xfrm>
        <a:graphic>
          <a:graphicData uri="http://schemas.openxmlformats.org/drawingml/2006/table">
            <a:tbl>
              <a:tblPr>
                <a:tableStyleId>{5C22544A-7EE6-4342-B048-85BDC9FD1C3A}</a:tableStyleId>
              </a:tblPr>
              <a:tblGrid>
                <a:gridCol w="1584175"/>
                <a:gridCol w="2016224"/>
                <a:gridCol w="3888431"/>
              </a:tblGrid>
              <a:tr h="237203">
                <a:tc gridSpan="2">
                  <a:txBody>
                    <a:bodyPr/>
                    <a:lstStyle/>
                    <a:p>
                      <a:pPr algn="ctr" hangingPunct="0">
                        <a:spcBef>
                          <a:spcPts val="400"/>
                        </a:spcBef>
                        <a:spcAft>
                          <a:spcPts val="400"/>
                        </a:spcAft>
                        <a:tabLst>
                          <a:tab pos="180340" algn="l"/>
                          <a:tab pos="540385" algn="l"/>
                          <a:tab pos="900430" algn="l"/>
                          <a:tab pos="1260475" algn="l"/>
                          <a:tab pos="1620520" algn="l"/>
                          <a:tab pos="1980565" algn="l"/>
                          <a:tab pos="2340610" algn="l"/>
                        </a:tabLst>
                      </a:pPr>
                      <a:r>
                        <a:rPr lang="en-GB" sz="1800" dirty="0">
                          <a:effectLst/>
                        </a:rPr>
                        <a:t>Processes of secure communication</a:t>
                      </a:r>
                      <a:endParaRPr lang="ko-KR" sz="1800" b="1" dirty="0">
                        <a:effectLst/>
                        <a:latin typeface="Times New Roman"/>
                        <a:ea typeface="바탕"/>
                      </a:endParaRPr>
                    </a:p>
                  </a:txBody>
                  <a:tcPr marL="68580" marR="68580" marT="0" marB="0">
                    <a:solidFill>
                      <a:schemeClr val="accent1">
                        <a:lumMod val="40000"/>
                        <a:lumOff val="60000"/>
                      </a:schemeClr>
                    </a:solidFill>
                  </a:tcPr>
                </a:tc>
                <a:tc hMerge="1">
                  <a:txBody>
                    <a:bodyPr/>
                    <a:lstStyle/>
                    <a:p>
                      <a:pPr latinLnBrk="1"/>
                      <a:endParaRPr lang="ko-KR" altLang="en-US"/>
                    </a:p>
                  </a:txBody>
                  <a:tcPr/>
                </a:tc>
                <a:tc>
                  <a:txBody>
                    <a:bodyPr/>
                    <a:lstStyle/>
                    <a:p>
                      <a:pPr algn="ctr" hangingPunct="0">
                        <a:spcBef>
                          <a:spcPts val="400"/>
                        </a:spcBef>
                        <a:spcAft>
                          <a:spcPts val="400"/>
                        </a:spcAft>
                        <a:tabLst>
                          <a:tab pos="180340" algn="l"/>
                          <a:tab pos="540385" algn="l"/>
                          <a:tab pos="900430" algn="l"/>
                          <a:tab pos="1260475" algn="l"/>
                          <a:tab pos="1620520" algn="l"/>
                          <a:tab pos="1980565" algn="l"/>
                          <a:tab pos="2340610" algn="l"/>
                        </a:tabLst>
                      </a:pPr>
                      <a:r>
                        <a:rPr lang="en-GB" sz="1800" dirty="0">
                          <a:effectLst/>
                        </a:rPr>
                        <a:t>Possible online TTP services</a:t>
                      </a:r>
                      <a:endParaRPr lang="ko-KR" sz="1800" b="1" dirty="0">
                        <a:effectLst/>
                        <a:latin typeface="Times New Roman"/>
                        <a:ea typeface="바탕"/>
                      </a:endParaRPr>
                    </a:p>
                  </a:txBody>
                  <a:tcPr marL="68580" marR="68580" marT="0" marB="0">
                    <a:solidFill>
                      <a:schemeClr val="accent5">
                        <a:lumMod val="40000"/>
                        <a:lumOff val="60000"/>
                      </a:schemeClr>
                    </a:solidFill>
                  </a:tcPr>
                </a:tc>
              </a:tr>
              <a:tr h="711608">
                <a:tc rowSpan="4">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800" dirty="0">
                          <a:effectLst/>
                        </a:rPr>
                        <a:t>Establishment</a:t>
                      </a:r>
                      <a:endParaRPr lang="ko-KR" sz="1800" dirty="0">
                        <a:effectLst/>
                        <a:latin typeface="Times New Roman"/>
                        <a:ea typeface="바탕"/>
                      </a:endParaRPr>
                    </a:p>
                  </a:txBody>
                  <a:tcPr marL="68580" marR="68580" marT="0" marB="0">
                    <a:solidFill>
                      <a:schemeClr val="accent1">
                        <a:lumMod val="40000"/>
                        <a:lumOff val="60000"/>
                      </a:schemeClr>
                    </a:solidFill>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800" dirty="0">
                          <a:effectLst/>
                        </a:rPr>
                        <a:t>Identification</a:t>
                      </a:r>
                      <a:endParaRPr lang="ko-KR" sz="1800" dirty="0">
                        <a:effectLst/>
                        <a:latin typeface="Times New Roman"/>
                        <a:ea typeface="바탕"/>
                      </a:endParaRPr>
                    </a:p>
                  </a:txBody>
                  <a:tcPr marL="68580" marR="68580" marT="0" marB="0" anchor="ctr">
                    <a:solidFill>
                      <a:schemeClr val="accent1">
                        <a:lumMod val="40000"/>
                        <a:lumOff val="60000"/>
                      </a:schemeClr>
                    </a:solidFill>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800" dirty="0">
                          <a:effectLst/>
                        </a:rPr>
                        <a:t>Certificate management service, Directory service, Credential mapping service, Location service, Presence service</a:t>
                      </a:r>
                      <a:endParaRPr lang="ko-KR" sz="1800" dirty="0">
                        <a:effectLst/>
                        <a:latin typeface="Times New Roman"/>
                        <a:ea typeface="바탕"/>
                      </a:endParaRPr>
                    </a:p>
                  </a:txBody>
                  <a:tcPr marL="68580" marR="68580" marT="0" marB="0" anchor="ctr">
                    <a:solidFill>
                      <a:schemeClr val="accent5">
                        <a:lumMod val="40000"/>
                        <a:lumOff val="60000"/>
                      </a:schemeClr>
                    </a:solidFill>
                  </a:tcPr>
                </a:tc>
              </a:tr>
              <a:tr h="237203">
                <a:tc vMerge="1">
                  <a:txBody>
                    <a:bodyPr/>
                    <a:lstStyle/>
                    <a:p>
                      <a:pPr latinLnBrk="1"/>
                      <a:endParaRPr lang="ko-KR" altLang="en-US"/>
                    </a:p>
                  </a:txBody>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800" dirty="0">
                          <a:effectLst/>
                        </a:rPr>
                        <a:t>Authentication</a:t>
                      </a:r>
                      <a:endParaRPr lang="ko-KR" sz="1800" dirty="0">
                        <a:effectLst/>
                        <a:latin typeface="Times New Roman"/>
                        <a:ea typeface="바탕"/>
                      </a:endParaRPr>
                    </a:p>
                  </a:txBody>
                  <a:tcPr marL="68580" marR="68580" marT="0" marB="0" anchor="ctr">
                    <a:solidFill>
                      <a:schemeClr val="accent1">
                        <a:lumMod val="40000"/>
                        <a:lumOff val="60000"/>
                      </a:schemeClr>
                    </a:solidFill>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800" dirty="0">
                          <a:effectLst/>
                        </a:rPr>
                        <a:t>Authentication service</a:t>
                      </a:r>
                      <a:endParaRPr lang="ko-KR" sz="1800" dirty="0">
                        <a:effectLst/>
                        <a:latin typeface="Times New Roman"/>
                        <a:ea typeface="바탕"/>
                      </a:endParaRPr>
                    </a:p>
                  </a:txBody>
                  <a:tcPr marL="68580" marR="68580" marT="0" marB="0" anchor="ctr">
                    <a:solidFill>
                      <a:schemeClr val="accent5">
                        <a:lumMod val="40000"/>
                        <a:lumOff val="60000"/>
                      </a:schemeClr>
                    </a:solidFill>
                  </a:tcPr>
                </a:tc>
              </a:tr>
              <a:tr h="474406">
                <a:tc vMerge="1">
                  <a:txBody>
                    <a:bodyPr/>
                    <a:lstStyle/>
                    <a:p>
                      <a:pPr latinLnBrk="1"/>
                      <a:endParaRPr lang="ko-KR" altLang="en-US"/>
                    </a:p>
                  </a:txBody>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800" dirty="0">
                          <a:effectLst/>
                        </a:rPr>
                        <a:t>Authorization and access control</a:t>
                      </a:r>
                      <a:endParaRPr lang="ko-KR" sz="1800" dirty="0">
                        <a:effectLst/>
                        <a:latin typeface="Times New Roman"/>
                        <a:ea typeface="바탕"/>
                      </a:endParaRPr>
                    </a:p>
                  </a:txBody>
                  <a:tcPr marL="68580" marR="68580" marT="0" marB="0" anchor="ctr">
                    <a:solidFill>
                      <a:schemeClr val="accent1">
                        <a:lumMod val="40000"/>
                        <a:lumOff val="60000"/>
                      </a:schemeClr>
                    </a:solidFill>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800" dirty="0">
                          <a:effectLst/>
                        </a:rPr>
                        <a:t>Directory service, Access control service</a:t>
                      </a:r>
                      <a:endParaRPr lang="ko-KR" sz="1800" dirty="0">
                        <a:effectLst/>
                        <a:latin typeface="Times New Roman"/>
                        <a:ea typeface="바탕"/>
                      </a:endParaRPr>
                    </a:p>
                  </a:txBody>
                  <a:tcPr marL="68580" marR="68580" marT="0" marB="0" anchor="ctr">
                    <a:solidFill>
                      <a:schemeClr val="accent5">
                        <a:lumMod val="40000"/>
                        <a:lumOff val="60000"/>
                      </a:schemeClr>
                    </a:solidFill>
                  </a:tcPr>
                </a:tc>
              </a:tr>
              <a:tr h="711608">
                <a:tc vMerge="1">
                  <a:txBody>
                    <a:bodyPr/>
                    <a:lstStyle/>
                    <a:p>
                      <a:pPr latinLnBrk="1"/>
                      <a:endParaRPr lang="ko-KR" altLang="en-US"/>
                    </a:p>
                  </a:txBody>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800" dirty="0">
                          <a:effectLst/>
                        </a:rPr>
                        <a:t>Policy determination and distribution</a:t>
                      </a:r>
                      <a:endParaRPr lang="ko-KR" sz="1800" dirty="0">
                        <a:effectLst/>
                        <a:latin typeface="Times New Roman"/>
                        <a:ea typeface="바탕"/>
                      </a:endParaRPr>
                    </a:p>
                  </a:txBody>
                  <a:tcPr marL="68580" marR="68580" marT="0" marB="0" anchor="ctr">
                    <a:solidFill>
                      <a:schemeClr val="accent1">
                        <a:lumMod val="40000"/>
                        <a:lumOff val="60000"/>
                      </a:schemeClr>
                    </a:solidFill>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800" dirty="0">
                          <a:effectLst/>
                        </a:rPr>
                        <a:t>Key management service (Key generation service, Key distribution service), Policy determination service</a:t>
                      </a:r>
                      <a:endParaRPr lang="ko-KR" sz="1800" dirty="0">
                        <a:effectLst/>
                        <a:latin typeface="Times New Roman"/>
                        <a:ea typeface="바탕"/>
                      </a:endParaRPr>
                    </a:p>
                  </a:txBody>
                  <a:tcPr marL="68580" marR="68580" marT="0" marB="0" anchor="ctr">
                    <a:solidFill>
                      <a:schemeClr val="accent5">
                        <a:lumMod val="40000"/>
                        <a:lumOff val="60000"/>
                      </a:schemeClr>
                    </a:solidFill>
                  </a:tcPr>
                </a:tc>
              </a:tr>
              <a:tr h="237203">
                <a:tc rowSpan="3">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800">
                          <a:effectLst/>
                        </a:rPr>
                        <a:t>Data transmission</a:t>
                      </a:r>
                      <a:endParaRPr lang="ko-KR" sz="1800">
                        <a:effectLst/>
                        <a:latin typeface="Times New Roman"/>
                        <a:ea typeface="바탕"/>
                      </a:endParaRPr>
                    </a:p>
                  </a:txBody>
                  <a:tcPr marL="68580" marR="68580" marT="0" marB="0">
                    <a:solidFill>
                      <a:schemeClr val="accent1">
                        <a:lumMod val="40000"/>
                        <a:lumOff val="60000"/>
                      </a:schemeClr>
                    </a:solidFill>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800" dirty="0">
                          <a:effectLst/>
                        </a:rPr>
                        <a:t>Data confidentiality</a:t>
                      </a:r>
                      <a:endParaRPr lang="ko-KR" sz="1800" dirty="0">
                        <a:effectLst/>
                        <a:latin typeface="Times New Roman"/>
                        <a:ea typeface="바탕"/>
                      </a:endParaRPr>
                    </a:p>
                  </a:txBody>
                  <a:tcPr marL="68580" marR="68580" marT="0" marB="0" anchor="ctr">
                    <a:solidFill>
                      <a:schemeClr val="accent1">
                        <a:lumMod val="40000"/>
                        <a:lumOff val="60000"/>
                      </a:schemeClr>
                    </a:solidFill>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800" dirty="0">
                          <a:effectLst/>
                        </a:rPr>
                        <a:t>None</a:t>
                      </a:r>
                      <a:endParaRPr lang="ko-KR" sz="1800" dirty="0">
                        <a:effectLst/>
                        <a:latin typeface="Times New Roman"/>
                        <a:ea typeface="바탕"/>
                      </a:endParaRPr>
                    </a:p>
                  </a:txBody>
                  <a:tcPr marL="68580" marR="68580" marT="0" marB="0" anchor="ctr">
                    <a:solidFill>
                      <a:schemeClr val="accent5">
                        <a:lumMod val="40000"/>
                        <a:lumOff val="60000"/>
                      </a:schemeClr>
                    </a:solidFill>
                  </a:tcPr>
                </a:tc>
              </a:tr>
              <a:tr h="237203">
                <a:tc vMerge="1">
                  <a:txBody>
                    <a:bodyPr/>
                    <a:lstStyle/>
                    <a:p>
                      <a:pPr latinLnBrk="1"/>
                      <a:endParaRPr lang="ko-KR" altLang="en-US"/>
                    </a:p>
                  </a:txBody>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800" dirty="0">
                          <a:effectLst/>
                        </a:rPr>
                        <a:t>Data integrity</a:t>
                      </a:r>
                      <a:endParaRPr lang="ko-KR" sz="1800" dirty="0">
                        <a:effectLst/>
                        <a:latin typeface="Times New Roman"/>
                        <a:ea typeface="바탕"/>
                      </a:endParaRPr>
                    </a:p>
                  </a:txBody>
                  <a:tcPr marL="68580" marR="68580" marT="0" marB="0" anchor="ctr">
                    <a:solidFill>
                      <a:schemeClr val="accent1">
                        <a:lumMod val="40000"/>
                        <a:lumOff val="60000"/>
                      </a:schemeClr>
                    </a:solidFill>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800" dirty="0">
                          <a:effectLst/>
                        </a:rPr>
                        <a:t>None</a:t>
                      </a:r>
                      <a:endParaRPr lang="ko-KR" sz="1800" dirty="0">
                        <a:effectLst/>
                        <a:latin typeface="Times New Roman"/>
                        <a:ea typeface="바탕"/>
                      </a:endParaRPr>
                    </a:p>
                  </a:txBody>
                  <a:tcPr marL="68580" marR="68580" marT="0" marB="0" anchor="ctr">
                    <a:solidFill>
                      <a:schemeClr val="accent5">
                        <a:lumMod val="40000"/>
                        <a:lumOff val="60000"/>
                      </a:schemeClr>
                    </a:solidFill>
                  </a:tcPr>
                </a:tc>
              </a:tr>
              <a:tr h="711608">
                <a:tc vMerge="1">
                  <a:txBody>
                    <a:bodyPr/>
                    <a:lstStyle/>
                    <a:p>
                      <a:pPr latinLnBrk="1"/>
                      <a:endParaRPr lang="ko-KR" altLang="en-US"/>
                    </a:p>
                  </a:txBody>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800" dirty="0">
                          <a:effectLst/>
                        </a:rPr>
                        <a:t>Audit trail</a:t>
                      </a:r>
                      <a:endParaRPr lang="ko-KR" sz="1800" dirty="0">
                        <a:effectLst/>
                        <a:latin typeface="Times New Roman"/>
                        <a:ea typeface="바탕"/>
                      </a:endParaRPr>
                    </a:p>
                  </a:txBody>
                  <a:tcPr marL="68580" marR="68580" marT="0" marB="0" anchor="ctr">
                    <a:solidFill>
                      <a:schemeClr val="accent1">
                        <a:lumMod val="40000"/>
                        <a:lumOff val="60000"/>
                      </a:schemeClr>
                    </a:solidFill>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800" dirty="0">
                          <a:effectLst/>
                        </a:rPr>
                        <a:t>Time stamping service, Non-repudiation service, Electronic notary public service, Electronic digital archiving service</a:t>
                      </a:r>
                      <a:endParaRPr lang="ko-KR" sz="1800" dirty="0">
                        <a:effectLst/>
                        <a:latin typeface="Times New Roman"/>
                        <a:ea typeface="바탕"/>
                      </a:endParaRPr>
                    </a:p>
                  </a:txBody>
                  <a:tcPr marL="68580" marR="68580" marT="0" marB="0" anchor="ctr">
                    <a:solidFill>
                      <a:schemeClr val="accent5">
                        <a:lumMod val="40000"/>
                        <a:lumOff val="60000"/>
                      </a:schemeClr>
                    </a:solidFill>
                  </a:tcPr>
                </a:tc>
              </a:tr>
              <a:tr h="474406">
                <a:tc gridSpan="2">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800" dirty="0">
                          <a:effectLst/>
                        </a:rPr>
                        <a:t>Termination</a:t>
                      </a:r>
                      <a:endParaRPr lang="ko-KR" sz="1800" dirty="0">
                        <a:effectLst/>
                        <a:latin typeface="Times New Roman"/>
                        <a:ea typeface="바탕"/>
                      </a:endParaRPr>
                    </a:p>
                  </a:txBody>
                  <a:tcPr marL="68580" marR="68580" marT="0" marB="0">
                    <a:solidFill>
                      <a:schemeClr val="accent1">
                        <a:lumMod val="40000"/>
                        <a:lumOff val="60000"/>
                      </a:schemeClr>
                    </a:solidFill>
                  </a:tcPr>
                </a:tc>
                <a:tc hMerge="1">
                  <a:txBody>
                    <a:bodyPr/>
                    <a:lstStyle/>
                    <a:p>
                      <a:pPr latinLnBrk="1"/>
                      <a:endParaRPr lang="ko-KR" altLang="en-US"/>
                    </a:p>
                  </a:txBody>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800" dirty="0">
                          <a:effectLst/>
                        </a:rPr>
                        <a:t>Key management service, Electronic notary public service</a:t>
                      </a:r>
                      <a:endParaRPr lang="ko-KR" sz="1800" dirty="0">
                        <a:effectLst/>
                        <a:latin typeface="Times New Roman"/>
                        <a:ea typeface="바탕"/>
                      </a:endParaRPr>
                    </a:p>
                  </a:txBody>
                  <a:tcPr marL="68580" marR="68580" marT="0" marB="0">
                    <a:solidFill>
                      <a:schemeClr val="accent5">
                        <a:lumMod val="40000"/>
                        <a:lumOff val="60000"/>
                      </a:schemeClr>
                    </a:solidFill>
                  </a:tcPr>
                </a:tc>
              </a:tr>
            </a:tbl>
          </a:graphicData>
        </a:graphic>
      </p:graphicFrame>
    </p:spTree>
    <p:extLst>
      <p:ext uri="{BB962C8B-B14F-4D97-AF65-F5344CB8AC3E}">
        <p14:creationId xmlns:p14="http://schemas.microsoft.com/office/powerpoint/2010/main" val="162350073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en-US" altLang="ko-KR" sz="2800" dirty="0">
                <a:solidFill>
                  <a:schemeClr val="tx1"/>
                </a:solidFill>
              </a:rPr>
              <a:t>X.1153: Management framework of a one time password-based authentication service</a:t>
            </a:r>
          </a:p>
        </p:txBody>
      </p:sp>
      <p:sp>
        <p:nvSpPr>
          <p:cNvPr id="3" name="내용 개체 틀 2"/>
          <p:cNvSpPr>
            <a:spLocks noGrp="1"/>
          </p:cNvSpPr>
          <p:nvPr>
            <p:ph idx="1"/>
          </p:nvPr>
        </p:nvSpPr>
        <p:spPr>
          <a:xfrm>
            <a:off x="299979" y="1165194"/>
            <a:ext cx="8617068" cy="5252138"/>
          </a:xfrm>
        </p:spPr>
        <p:txBody>
          <a:bodyPr>
            <a:normAutofit/>
          </a:bodyPr>
          <a:lstStyle/>
          <a:p>
            <a:r>
              <a:rPr lang="en-GB" altLang="ko-KR" sz="2800" dirty="0" smtClean="0"/>
              <a:t>Management frameworks </a:t>
            </a:r>
            <a:r>
              <a:rPr lang="en-GB" altLang="ko-KR" sz="2800" dirty="0"/>
              <a:t>of a one time password (OTP)‑based authentication service to support multi-factor </a:t>
            </a:r>
            <a:r>
              <a:rPr lang="en-GB" altLang="ko-KR" sz="2800" dirty="0" smtClean="0"/>
              <a:t>authentication</a:t>
            </a:r>
          </a:p>
          <a:p>
            <a:pPr lvl="1"/>
            <a:r>
              <a:rPr lang="en-GB" altLang="ko-KR" sz="2400" dirty="0"/>
              <a:t>general management </a:t>
            </a:r>
            <a:r>
              <a:rPr lang="en-GB" altLang="ko-KR" sz="2400" dirty="0" smtClean="0"/>
              <a:t>framework</a:t>
            </a:r>
          </a:p>
          <a:p>
            <a:pPr lvl="1"/>
            <a:r>
              <a:rPr lang="en-GB" altLang="ko-KR" sz="2400" dirty="0" smtClean="0"/>
              <a:t>centralized </a:t>
            </a:r>
            <a:r>
              <a:rPr lang="en-GB" altLang="ko-KR" sz="2400" dirty="0"/>
              <a:t>management </a:t>
            </a:r>
            <a:r>
              <a:rPr lang="en-GB" altLang="ko-KR" sz="2400" dirty="0" smtClean="0"/>
              <a:t>framework</a:t>
            </a:r>
          </a:p>
          <a:p>
            <a:pPr lvl="1"/>
            <a:r>
              <a:rPr lang="en-GB" altLang="ko-KR" sz="2400" dirty="0" smtClean="0"/>
              <a:t>enhanced </a:t>
            </a:r>
            <a:r>
              <a:rPr lang="en-GB" altLang="ko-KR" sz="2400" dirty="0"/>
              <a:t>centralized </a:t>
            </a:r>
            <a:r>
              <a:rPr lang="en-GB" altLang="ko-KR" sz="2400" dirty="0" smtClean="0"/>
              <a:t>framework</a:t>
            </a:r>
          </a:p>
          <a:p>
            <a:pPr lvl="1"/>
            <a:r>
              <a:rPr lang="en-GB" altLang="ko-KR" sz="2400" dirty="0" smtClean="0"/>
              <a:t>cross-domain </a:t>
            </a:r>
            <a:r>
              <a:rPr lang="en-GB" altLang="ko-KR" sz="2400" dirty="0"/>
              <a:t>management framework</a:t>
            </a:r>
            <a:endParaRPr lang="en-GB" altLang="ko-KR" sz="2400" dirty="0" smtClean="0"/>
          </a:p>
          <a:p>
            <a:endParaRPr lang="ko-KR" altLang="ko-KR" sz="2800" dirty="0"/>
          </a:p>
        </p:txBody>
      </p:sp>
      <p:sp>
        <p:nvSpPr>
          <p:cNvPr id="40" name="Rectangle 55"/>
          <p:cNvSpPr>
            <a:spLocks noChangeArrowheads="1"/>
          </p:cNvSpPr>
          <p:nvPr/>
        </p:nvSpPr>
        <p:spPr bwMode="auto">
          <a:xfrm>
            <a:off x="0" y="533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1" hangingPunct="1">
              <a:lnSpc>
                <a:spcPct val="100000"/>
              </a:lnSpc>
              <a:spcBef>
                <a:spcPct val="0"/>
              </a:spcBef>
              <a:spcAft>
                <a:spcPct val="0"/>
              </a:spcAft>
              <a:buClrTx/>
              <a:buSzTx/>
              <a:buFontTx/>
              <a:buNone/>
              <a:tabLst>
                <a:tab pos="504825" algn="l"/>
                <a:tab pos="755650" algn="l"/>
                <a:tab pos="1008063" algn="l"/>
                <a:tab pos="1260475" algn="l"/>
              </a:tabLst>
            </a:pPr>
            <a:endParaRPr kumimoji="1" lang="ko-KR" altLang="ko-KR" sz="1800" b="0" i="0" u="none" strike="noStrike" cap="none" normalizeH="0" baseline="0" smtClean="0">
              <a:ln>
                <a:noFill/>
              </a:ln>
              <a:solidFill>
                <a:schemeClr val="tx1"/>
              </a:solidFill>
              <a:effectLst/>
              <a:latin typeface="굴림" pitchFamily="50" charset="-127"/>
              <a:ea typeface="굴림" pitchFamily="50" charset="-127"/>
            </a:endParaRPr>
          </a:p>
        </p:txBody>
      </p:sp>
    </p:spTree>
    <p:extLst>
      <p:ext uri="{BB962C8B-B14F-4D97-AF65-F5344CB8AC3E}">
        <p14:creationId xmlns:p14="http://schemas.microsoft.com/office/powerpoint/2010/main" val="100006634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en-US" altLang="ko-KR" sz="2800" dirty="0">
                <a:solidFill>
                  <a:schemeClr val="tx1"/>
                </a:solidFill>
              </a:rPr>
              <a:t>X.1153: Management framework of a one time password-based authentication service</a:t>
            </a:r>
          </a:p>
        </p:txBody>
      </p:sp>
      <p:sp>
        <p:nvSpPr>
          <p:cNvPr id="3" name="내용 개체 틀 2"/>
          <p:cNvSpPr>
            <a:spLocks noGrp="1"/>
          </p:cNvSpPr>
          <p:nvPr>
            <p:ph idx="1"/>
          </p:nvPr>
        </p:nvSpPr>
        <p:spPr>
          <a:xfrm>
            <a:off x="299979" y="1165194"/>
            <a:ext cx="8617068" cy="5252138"/>
          </a:xfrm>
        </p:spPr>
        <p:txBody>
          <a:bodyPr>
            <a:normAutofit/>
          </a:bodyPr>
          <a:lstStyle/>
          <a:p>
            <a:r>
              <a:rPr lang="en-GB" altLang="ko-KR" sz="2800" dirty="0"/>
              <a:t>Comparison of OTP management </a:t>
            </a:r>
            <a:r>
              <a:rPr lang="en-GB" altLang="ko-KR" sz="2800" dirty="0" smtClean="0"/>
              <a:t>models</a:t>
            </a:r>
          </a:p>
        </p:txBody>
      </p:sp>
      <p:sp>
        <p:nvSpPr>
          <p:cNvPr id="40" name="Rectangle 55"/>
          <p:cNvSpPr>
            <a:spLocks noChangeArrowheads="1"/>
          </p:cNvSpPr>
          <p:nvPr/>
        </p:nvSpPr>
        <p:spPr bwMode="auto">
          <a:xfrm>
            <a:off x="0" y="533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1" hangingPunct="1">
              <a:lnSpc>
                <a:spcPct val="100000"/>
              </a:lnSpc>
              <a:spcBef>
                <a:spcPct val="0"/>
              </a:spcBef>
              <a:spcAft>
                <a:spcPct val="0"/>
              </a:spcAft>
              <a:buClrTx/>
              <a:buSzTx/>
              <a:buFontTx/>
              <a:buNone/>
              <a:tabLst>
                <a:tab pos="504825" algn="l"/>
                <a:tab pos="755650" algn="l"/>
                <a:tab pos="1008063" algn="l"/>
                <a:tab pos="1260475" algn="l"/>
              </a:tabLst>
            </a:pPr>
            <a:endParaRPr kumimoji="1" lang="ko-KR" altLang="ko-KR" sz="1800" b="0" i="0" u="none" strike="noStrike" cap="none" normalizeH="0" baseline="0" smtClean="0">
              <a:ln>
                <a:noFill/>
              </a:ln>
              <a:solidFill>
                <a:schemeClr val="tx1"/>
              </a:solidFill>
              <a:effectLst/>
              <a:latin typeface="굴림" pitchFamily="50" charset="-127"/>
              <a:ea typeface="굴림" pitchFamily="50" charset="-127"/>
            </a:endParaRPr>
          </a:p>
        </p:txBody>
      </p:sp>
      <p:graphicFrame>
        <p:nvGraphicFramePr>
          <p:cNvPr id="6" name="표 5"/>
          <p:cNvGraphicFramePr>
            <a:graphicFrameLocks noGrp="1"/>
          </p:cNvGraphicFramePr>
          <p:nvPr>
            <p:extLst>
              <p:ext uri="{D42A27DB-BD31-4B8C-83A1-F6EECF244321}">
                <p14:modId xmlns:p14="http://schemas.microsoft.com/office/powerpoint/2010/main" val="3614437362"/>
              </p:ext>
            </p:extLst>
          </p:nvPr>
        </p:nvGraphicFramePr>
        <p:xfrm>
          <a:off x="863588" y="1844825"/>
          <a:ext cx="7668851" cy="4392486"/>
        </p:xfrm>
        <a:graphic>
          <a:graphicData uri="http://schemas.openxmlformats.org/drawingml/2006/table">
            <a:tbl>
              <a:tblPr firstRow="1" firstCol="1" bandRow="1">
                <a:tableStyleId>{5C22544A-7EE6-4342-B048-85BDC9FD1C3A}</a:tableStyleId>
              </a:tblPr>
              <a:tblGrid>
                <a:gridCol w="1728192"/>
                <a:gridCol w="3204356"/>
                <a:gridCol w="2736303"/>
              </a:tblGrid>
              <a:tr h="292832">
                <a:tc>
                  <a:txBody>
                    <a:bodyPr/>
                    <a:lstStyle/>
                    <a:p>
                      <a:pPr algn="ctr" hangingPunct="0">
                        <a:spcBef>
                          <a:spcPts val="400"/>
                        </a:spcBef>
                        <a:spcAft>
                          <a:spcPts val="400"/>
                        </a:spcAft>
                        <a:tabLst>
                          <a:tab pos="180340" algn="l"/>
                          <a:tab pos="540385" algn="l"/>
                          <a:tab pos="900430" algn="l"/>
                          <a:tab pos="1260475" algn="l"/>
                          <a:tab pos="1620520" algn="l"/>
                          <a:tab pos="1980565" algn="l"/>
                          <a:tab pos="2340610" algn="l"/>
                        </a:tabLst>
                      </a:pPr>
                      <a:r>
                        <a:rPr lang="en-GB" sz="1400">
                          <a:effectLst/>
                        </a:rPr>
                        <a:t>Model</a:t>
                      </a:r>
                      <a:endParaRPr lang="ko-KR" sz="1400" b="1">
                        <a:effectLst/>
                        <a:latin typeface="Times New Roman"/>
                        <a:ea typeface="바탕"/>
                      </a:endParaRPr>
                    </a:p>
                  </a:txBody>
                  <a:tcPr marL="68580" marR="68580" marT="0" marB="0" anchor="ctr"/>
                </a:tc>
                <a:tc>
                  <a:txBody>
                    <a:bodyPr/>
                    <a:lstStyle/>
                    <a:p>
                      <a:pPr algn="ctr" hangingPunct="0">
                        <a:spcBef>
                          <a:spcPts val="400"/>
                        </a:spcBef>
                        <a:spcAft>
                          <a:spcPts val="400"/>
                        </a:spcAft>
                        <a:tabLst>
                          <a:tab pos="180340" algn="l"/>
                          <a:tab pos="540385" algn="l"/>
                          <a:tab pos="900430" algn="l"/>
                          <a:tab pos="1260475" algn="l"/>
                          <a:tab pos="1620520" algn="l"/>
                          <a:tab pos="1980565" algn="l"/>
                          <a:tab pos="2340610" algn="l"/>
                        </a:tabLst>
                      </a:pPr>
                      <a:r>
                        <a:rPr lang="en-GB" sz="1400">
                          <a:effectLst/>
                        </a:rPr>
                        <a:t>Features</a:t>
                      </a:r>
                      <a:endParaRPr lang="ko-KR" sz="1400" b="1">
                        <a:effectLst/>
                        <a:latin typeface="Times New Roman"/>
                        <a:ea typeface="바탕"/>
                      </a:endParaRPr>
                    </a:p>
                  </a:txBody>
                  <a:tcPr marL="68580" marR="68580" marT="0" marB="0" anchor="ctr"/>
                </a:tc>
                <a:tc>
                  <a:txBody>
                    <a:bodyPr/>
                    <a:lstStyle/>
                    <a:p>
                      <a:pPr algn="ctr" hangingPunct="0">
                        <a:spcBef>
                          <a:spcPts val="400"/>
                        </a:spcBef>
                        <a:spcAft>
                          <a:spcPts val="400"/>
                        </a:spcAft>
                        <a:tabLst>
                          <a:tab pos="180340" algn="l"/>
                          <a:tab pos="540385" algn="l"/>
                          <a:tab pos="900430" algn="l"/>
                          <a:tab pos="1260475" algn="l"/>
                          <a:tab pos="1620520" algn="l"/>
                          <a:tab pos="1980565" algn="l"/>
                          <a:tab pos="2340610" algn="l"/>
                        </a:tabLst>
                      </a:pPr>
                      <a:r>
                        <a:rPr lang="en-GB" sz="1400">
                          <a:effectLst/>
                        </a:rPr>
                        <a:t>User convenience</a:t>
                      </a:r>
                      <a:endParaRPr lang="ko-KR" sz="1400" b="1">
                        <a:effectLst/>
                        <a:latin typeface="Times New Roman"/>
                        <a:ea typeface="바탕"/>
                      </a:endParaRPr>
                    </a:p>
                  </a:txBody>
                  <a:tcPr marL="68580" marR="68580" marT="0" marB="0" anchor="ctr"/>
                </a:tc>
              </a:tr>
              <a:tr h="878497">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en-GB" sz="1400" dirty="0">
                          <a:effectLst/>
                        </a:rPr>
                        <a:t>For the general </a:t>
                      </a:r>
                      <a:r>
                        <a:rPr lang="en-GB" sz="1400" dirty="0" smtClean="0">
                          <a:effectLst/>
                        </a:rPr>
                        <a:t/>
                      </a:r>
                      <a:br>
                        <a:rPr lang="en-GB" sz="1400" dirty="0" smtClean="0">
                          <a:effectLst/>
                        </a:rPr>
                      </a:br>
                      <a:r>
                        <a:rPr lang="en-GB" sz="1400" dirty="0" smtClean="0">
                          <a:effectLst/>
                        </a:rPr>
                        <a:t>management </a:t>
                      </a:r>
                      <a:br>
                        <a:rPr lang="en-GB" sz="1400" dirty="0" smtClean="0">
                          <a:effectLst/>
                        </a:rPr>
                      </a:br>
                      <a:r>
                        <a:rPr lang="en-GB" sz="1400" dirty="0" smtClean="0">
                          <a:effectLst/>
                        </a:rPr>
                        <a:t>framework</a:t>
                      </a:r>
                      <a:endParaRPr lang="ko-KR" sz="1400" dirty="0">
                        <a:effectLst/>
                        <a:latin typeface="Times New Roman"/>
                        <a:ea typeface="바탕"/>
                      </a:endParaRPr>
                    </a:p>
                  </a:txBody>
                  <a:tcPr marL="68580" marR="68580" marT="0" marB="0" anchor="ctr"/>
                </a:tc>
                <a:tc>
                  <a:txBody>
                    <a:bodyPr/>
                    <a:lstStyle/>
                    <a:p>
                      <a:pPr algn="l" hangingPunct="0">
                        <a:spcBef>
                          <a:spcPts val="200"/>
                        </a:spcBef>
                        <a:spcAft>
                          <a:spcPts val="200"/>
                        </a:spcAft>
                        <a:tabLst>
                          <a:tab pos="180340" algn="l"/>
                          <a:tab pos="540385" algn="l"/>
                          <a:tab pos="900430" algn="l"/>
                          <a:tab pos="1260475" algn="l"/>
                          <a:tab pos="1620520" algn="l"/>
                          <a:tab pos="1980565" algn="l"/>
                          <a:tab pos="2340610" algn="l"/>
                        </a:tabLst>
                      </a:pPr>
                      <a:r>
                        <a:rPr lang="en-GB" sz="1400" dirty="0">
                          <a:effectLst/>
                        </a:rPr>
                        <a:t>Consists of a single service provider </a:t>
                      </a:r>
                      <a:r>
                        <a:rPr lang="en-GB" sz="1400" dirty="0" smtClean="0">
                          <a:effectLst/>
                        </a:rPr>
                        <a:t/>
                      </a:r>
                      <a:br>
                        <a:rPr lang="en-GB" sz="1400" dirty="0" smtClean="0">
                          <a:effectLst/>
                        </a:rPr>
                      </a:br>
                      <a:r>
                        <a:rPr lang="en-GB" sz="1400" dirty="0" smtClean="0">
                          <a:effectLst/>
                        </a:rPr>
                        <a:t>managing </a:t>
                      </a:r>
                      <a:r>
                        <a:rPr lang="en-GB" sz="1400" dirty="0">
                          <a:effectLst/>
                        </a:rPr>
                        <a:t>the OTP validation server(s) internally.</a:t>
                      </a:r>
                      <a:endParaRPr lang="ko-KR" sz="1400" dirty="0">
                        <a:effectLst/>
                        <a:latin typeface="Times New Roman"/>
                        <a:ea typeface="바탕"/>
                      </a:endParaRPr>
                    </a:p>
                  </a:txBody>
                  <a:tcPr marL="68580" marR="68580" marT="0" marB="0"/>
                </a:tc>
                <a:tc>
                  <a:txBody>
                    <a:bodyPr/>
                    <a:lstStyle/>
                    <a:p>
                      <a:pPr algn="l" hangingPunct="0">
                        <a:spcBef>
                          <a:spcPts val="200"/>
                        </a:spcBef>
                        <a:spcAft>
                          <a:spcPts val="200"/>
                        </a:spcAft>
                        <a:tabLst>
                          <a:tab pos="180340" algn="l"/>
                          <a:tab pos="540385" algn="l"/>
                          <a:tab pos="900430" algn="l"/>
                          <a:tab pos="1260475" algn="l"/>
                          <a:tab pos="1620520" algn="l"/>
                          <a:tab pos="1980565" algn="l"/>
                          <a:tab pos="2340610" algn="l"/>
                        </a:tabLst>
                      </a:pPr>
                      <a:r>
                        <a:rPr lang="en-GB" sz="1400" dirty="0">
                          <a:effectLst/>
                        </a:rPr>
                        <a:t>Multiple OTP tokens for multiple service providers.</a:t>
                      </a:r>
                      <a:endParaRPr lang="ko-KR" sz="1400" dirty="0">
                        <a:effectLst/>
                        <a:latin typeface="Times New Roman"/>
                        <a:ea typeface="바탕"/>
                      </a:endParaRPr>
                    </a:p>
                  </a:txBody>
                  <a:tcPr marL="68580" marR="68580" marT="0" marB="0"/>
                </a:tc>
              </a:tr>
              <a:tr h="878497">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en-GB" sz="1400" dirty="0">
                          <a:effectLst/>
                        </a:rPr>
                        <a:t>For the centralized </a:t>
                      </a:r>
                      <a:r>
                        <a:rPr lang="en-GB" sz="1400" dirty="0" smtClean="0">
                          <a:effectLst/>
                        </a:rPr>
                        <a:t/>
                      </a:r>
                      <a:br>
                        <a:rPr lang="en-GB" sz="1400" dirty="0" smtClean="0">
                          <a:effectLst/>
                        </a:rPr>
                      </a:br>
                      <a:r>
                        <a:rPr lang="en-GB" sz="1400" dirty="0" smtClean="0">
                          <a:effectLst/>
                        </a:rPr>
                        <a:t>management </a:t>
                      </a:r>
                      <a:br>
                        <a:rPr lang="en-GB" sz="1400" dirty="0" smtClean="0">
                          <a:effectLst/>
                        </a:rPr>
                      </a:br>
                      <a:r>
                        <a:rPr lang="en-GB" sz="1400" dirty="0" smtClean="0">
                          <a:effectLst/>
                        </a:rPr>
                        <a:t>framework</a:t>
                      </a:r>
                      <a:endParaRPr lang="ko-KR" sz="1400" dirty="0">
                        <a:effectLst/>
                        <a:latin typeface="Times New Roman"/>
                        <a:ea typeface="바탕"/>
                      </a:endParaRPr>
                    </a:p>
                  </a:txBody>
                  <a:tcPr marL="68580" marR="68580" marT="0" marB="0" anchor="ctr"/>
                </a:tc>
                <a:tc>
                  <a:txBody>
                    <a:bodyPr/>
                    <a:lstStyle/>
                    <a:p>
                      <a:pPr algn="l" hangingPunct="0">
                        <a:spcBef>
                          <a:spcPts val="200"/>
                        </a:spcBef>
                        <a:spcAft>
                          <a:spcPts val="200"/>
                        </a:spcAft>
                        <a:tabLst>
                          <a:tab pos="180340" algn="l"/>
                          <a:tab pos="540385" algn="l"/>
                          <a:tab pos="900430" algn="l"/>
                          <a:tab pos="1260475" algn="l"/>
                          <a:tab pos="1620520" algn="l"/>
                          <a:tab pos="1980565" algn="l"/>
                          <a:tab pos="2340610" algn="l"/>
                        </a:tabLst>
                      </a:pPr>
                      <a:r>
                        <a:rPr lang="en-GB" sz="1400" dirty="0">
                          <a:effectLst/>
                        </a:rPr>
                        <a:t>Consists of multiple service providers and an OSP managing the OTP </a:t>
                      </a:r>
                      <a:r>
                        <a:rPr lang="en-GB" sz="1400" dirty="0" smtClean="0">
                          <a:effectLst/>
                        </a:rPr>
                        <a:t/>
                      </a:r>
                      <a:br>
                        <a:rPr lang="en-GB" sz="1400" dirty="0" smtClean="0">
                          <a:effectLst/>
                        </a:rPr>
                      </a:br>
                      <a:r>
                        <a:rPr lang="en-GB" sz="1400" dirty="0" smtClean="0">
                          <a:effectLst/>
                        </a:rPr>
                        <a:t>validation </a:t>
                      </a:r>
                      <a:r>
                        <a:rPr lang="en-GB" sz="1400" dirty="0">
                          <a:effectLst/>
                        </a:rPr>
                        <a:t>server(s) centrally.</a:t>
                      </a:r>
                      <a:endParaRPr lang="ko-KR" sz="1400" dirty="0">
                        <a:effectLst/>
                        <a:latin typeface="Times New Roman"/>
                        <a:ea typeface="바탕"/>
                      </a:endParaRPr>
                    </a:p>
                  </a:txBody>
                  <a:tcPr marL="68580" marR="68580" marT="0" marB="0"/>
                </a:tc>
                <a:tc>
                  <a:txBody>
                    <a:bodyPr/>
                    <a:lstStyle/>
                    <a:p>
                      <a:pPr algn="l" hangingPunct="0">
                        <a:spcBef>
                          <a:spcPts val="200"/>
                        </a:spcBef>
                        <a:spcAft>
                          <a:spcPts val="200"/>
                        </a:spcAft>
                        <a:tabLst>
                          <a:tab pos="180340" algn="l"/>
                          <a:tab pos="540385" algn="l"/>
                          <a:tab pos="900430" algn="l"/>
                          <a:tab pos="1260475" algn="l"/>
                          <a:tab pos="1620520" algn="l"/>
                          <a:tab pos="1980565" algn="l"/>
                          <a:tab pos="2340610" algn="l"/>
                        </a:tabLst>
                      </a:pPr>
                      <a:r>
                        <a:rPr lang="en-GB" sz="1400" dirty="0">
                          <a:effectLst/>
                        </a:rPr>
                        <a:t>Single OTP token for multiple </a:t>
                      </a:r>
                      <a:r>
                        <a:rPr lang="en-GB" sz="1400" dirty="0" smtClean="0">
                          <a:effectLst/>
                        </a:rPr>
                        <a:t/>
                      </a:r>
                      <a:br>
                        <a:rPr lang="en-GB" sz="1400" dirty="0" smtClean="0">
                          <a:effectLst/>
                        </a:rPr>
                      </a:br>
                      <a:r>
                        <a:rPr lang="en-GB" sz="1400" dirty="0" smtClean="0">
                          <a:effectLst/>
                        </a:rPr>
                        <a:t>service </a:t>
                      </a:r>
                      <a:r>
                        <a:rPr lang="en-GB" sz="1400" dirty="0">
                          <a:effectLst/>
                        </a:rPr>
                        <a:t>providers (multiple </a:t>
                      </a:r>
                      <a:r>
                        <a:rPr lang="en-GB" sz="1400" dirty="0" smtClean="0">
                          <a:effectLst/>
                        </a:rPr>
                        <a:t/>
                      </a:r>
                      <a:br>
                        <a:rPr lang="en-GB" sz="1400" dirty="0" smtClean="0">
                          <a:effectLst/>
                        </a:rPr>
                      </a:br>
                      <a:r>
                        <a:rPr lang="en-GB" sz="1400" dirty="0" smtClean="0">
                          <a:effectLst/>
                        </a:rPr>
                        <a:t>tokens </a:t>
                      </a:r>
                      <a:r>
                        <a:rPr lang="en-GB" sz="1400" dirty="0">
                          <a:effectLst/>
                        </a:rPr>
                        <a:t>in multiple domains).</a:t>
                      </a:r>
                      <a:endParaRPr lang="ko-KR" sz="1400" dirty="0">
                        <a:effectLst/>
                        <a:latin typeface="Times New Roman"/>
                        <a:ea typeface="바탕"/>
                      </a:endParaRPr>
                    </a:p>
                  </a:txBody>
                  <a:tcPr marL="68580" marR="68580" marT="0" marB="0"/>
                </a:tc>
              </a:tr>
              <a:tr h="1464163">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en-GB" sz="1400" dirty="0">
                          <a:effectLst/>
                        </a:rPr>
                        <a:t>For the enhanced centralized </a:t>
                      </a:r>
                      <a:r>
                        <a:rPr lang="en-GB" sz="1400" dirty="0" smtClean="0">
                          <a:effectLst/>
                        </a:rPr>
                        <a:t/>
                      </a:r>
                      <a:br>
                        <a:rPr lang="en-GB" sz="1400" dirty="0" smtClean="0">
                          <a:effectLst/>
                        </a:rPr>
                      </a:br>
                      <a:r>
                        <a:rPr lang="en-GB" sz="1400" dirty="0" smtClean="0">
                          <a:effectLst/>
                        </a:rPr>
                        <a:t>management </a:t>
                      </a:r>
                      <a:br>
                        <a:rPr lang="en-GB" sz="1400" dirty="0" smtClean="0">
                          <a:effectLst/>
                        </a:rPr>
                      </a:br>
                      <a:r>
                        <a:rPr lang="en-GB" sz="1400" dirty="0" smtClean="0">
                          <a:effectLst/>
                        </a:rPr>
                        <a:t>framework</a:t>
                      </a:r>
                      <a:endParaRPr lang="ko-KR" sz="1400" dirty="0">
                        <a:effectLst/>
                        <a:latin typeface="Times New Roman"/>
                        <a:ea typeface="바탕"/>
                      </a:endParaRPr>
                    </a:p>
                  </a:txBody>
                  <a:tcPr marL="68580" marR="68580" marT="0" marB="0" anchor="ctr"/>
                </a:tc>
                <a:tc>
                  <a:txBody>
                    <a:bodyPr/>
                    <a:lstStyle/>
                    <a:p>
                      <a:pPr algn="l" hangingPunct="0">
                        <a:spcBef>
                          <a:spcPts val="200"/>
                        </a:spcBef>
                        <a:spcAft>
                          <a:spcPts val="200"/>
                        </a:spcAft>
                        <a:tabLst>
                          <a:tab pos="180340" algn="l"/>
                          <a:tab pos="540385" algn="l"/>
                          <a:tab pos="900430" algn="l"/>
                          <a:tab pos="1260475" algn="l"/>
                          <a:tab pos="1620520" algn="l"/>
                          <a:tab pos="1980565" algn="l"/>
                          <a:tab pos="2340610" algn="l"/>
                        </a:tabLst>
                      </a:pPr>
                      <a:r>
                        <a:rPr lang="en-GB" sz="1400" dirty="0">
                          <a:effectLst/>
                        </a:rPr>
                        <a:t>Consists of multiple service providers and an OSP managing the OTP </a:t>
                      </a:r>
                      <a:r>
                        <a:rPr lang="en-GB" sz="1400" dirty="0" smtClean="0">
                          <a:effectLst/>
                        </a:rPr>
                        <a:t/>
                      </a:r>
                      <a:br>
                        <a:rPr lang="en-GB" sz="1400" dirty="0" smtClean="0">
                          <a:effectLst/>
                        </a:rPr>
                      </a:br>
                      <a:r>
                        <a:rPr lang="en-GB" sz="1400" dirty="0" smtClean="0">
                          <a:effectLst/>
                        </a:rPr>
                        <a:t>validation </a:t>
                      </a:r>
                      <a:r>
                        <a:rPr lang="en-GB" sz="1400" dirty="0">
                          <a:effectLst/>
                        </a:rPr>
                        <a:t>server(s) centrally; the </a:t>
                      </a:r>
                      <a:r>
                        <a:rPr lang="en-GB" sz="1400" dirty="0" smtClean="0">
                          <a:effectLst/>
                        </a:rPr>
                        <a:t/>
                      </a:r>
                      <a:br>
                        <a:rPr lang="en-GB" sz="1400" dirty="0" smtClean="0">
                          <a:effectLst/>
                        </a:rPr>
                      </a:br>
                      <a:r>
                        <a:rPr lang="en-GB" sz="1400" dirty="0" smtClean="0">
                          <a:effectLst/>
                        </a:rPr>
                        <a:t>service </a:t>
                      </a:r>
                      <a:r>
                        <a:rPr lang="en-GB" sz="1400" dirty="0">
                          <a:effectLst/>
                        </a:rPr>
                        <a:t>providers can selectively </a:t>
                      </a:r>
                      <a:r>
                        <a:rPr lang="en-GB" sz="1400" dirty="0" smtClean="0">
                          <a:effectLst/>
                        </a:rPr>
                        <a:t/>
                      </a:r>
                      <a:br>
                        <a:rPr lang="en-GB" sz="1400" dirty="0" smtClean="0">
                          <a:effectLst/>
                        </a:rPr>
                      </a:br>
                      <a:r>
                        <a:rPr lang="en-GB" sz="1400" dirty="0" smtClean="0">
                          <a:effectLst/>
                        </a:rPr>
                        <a:t>manage </a:t>
                      </a:r>
                      <a:r>
                        <a:rPr lang="en-GB" sz="1400" dirty="0">
                          <a:effectLst/>
                        </a:rPr>
                        <a:t>the OTP validation server(s) </a:t>
                      </a:r>
                      <a:r>
                        <a:rPr lang="en-GB" sz="1400" dirty="0" smtClean="0">
                          <a:effectLst/>
                        </a:rPr>
                        <a:t/>
                      </a:r>
                      <a:br>
                        <a:rPr lang="en-GB" sz="1400" dirty="0" smtClean="0">
                          <a:effectLst/>
                        </a:rPr>
                      </a:br>
                      <a:r>
                        <a:rPr lang="en-GB" sz="1400" dirty="0" smtClean="0">
                          <a:effectLst/>
                        </a:rPr>
                        <a:t>internally</a:t>
                      </a:r>
                      <a:r>
                        <a:rPr lang="en-GB" sz="1400" dirty="0">
                          <a:effectLst/>
                        </a:rPr>
                        <a:t>.</a:t>
                      </a:r>
                      <a:endParaRPr lang="ko-KR" sz="1400" dirty="0">
                        <a:effectLst/>
                        <a:latin typeface="Times New Roman"/>
                        <a:ea typeface="바탕"/>
                      </a:endParaRPr>
                    </a:p>
                  </a:txBody>
                  <a:tcPr marL="68580" marR="68580" marT="0" marB="0"/>
                </a:tc>
                <a:tc>
                  <a:txBody>
                    <a:bodyPr/>
                    <a:lstStyle/>
                    <a:p>
                      <a:pPr algn="l" hangingPunct="0">
                        <a:spcBef>
                          <a:spcPts val="200"/>
                        </a:spcBef>
                        <a:spcAft>
                          <a:spcPts val="200"/>
                        </a:spcAft>
                        <a:tabLst>
                          <a:tab pos="180340" algn="l"/>
                          <a:tab pos="540385" algn="l"/>
                          <a:tab pos="900430" algn="l"/>
                          <a:tab pos="1260475" algn="l"/>
                          <a:tab pos="1620520" algn="l"/>
                          <a:tab pos="1980565" algn="l"/>
                          <a:tab pos="2340610" algn="l"/>
                        </a:tabLst>
                      </a:pPr>
                      <a:r>
                        <a:rPr lang="en-GB" sz="1400" dirty="0">
                          <a:effectLst/>
                        </a:rPr>
                        <a:t>Single OTP token for multiple </a:t>
                      </a:r>
                      <a:r>
                        <a:rPr lang="en-GB" sz="1400" dirty="0" smtClean="0">
                          <a:effectLst/>
                        </a:rPr>
                        <a:t/>
                      </a:r>
                      <a:br>
                        <a:rPr lang="en-GB" sz="1400" dirty="0" smtClean="0">
                          <a:effectLst/>
                        </a:rPr>
                      </a:br>
                      <a:r>
                        <a:rPr lang="en-GB" sz="1400" dirty="0" smtClean="0">
                          <a:effectLst/>
                        </a:rPr>
                        <a:t>service </a:t>
                      </a:r>
                      <a:r>
                        <a:rPr lang="en-GB" sz="1400" dirty="0">
                          <a:effectLst/>
                        </a:rPr>
                        <a:t>providers (multiple </a:t>
                      </a:r>
                      <a:r>
                        <a:rPr lang="en-GB" sz="1400" dirty="0" smtClean="0">
                          <a:effectLst/>
                        </a:rPr>
                        <a:t/>
                      </a:r>
                      <a:br>
                        <a:rPr lang="en-GB" sz="1400" dirty="0" smtClean="0">
                          <a:effectLst/>
                        </a:rPr>
                      </a:br>
                      <a:r>
                        <a:rPr lang="en-GB" sz="1400" dirty="0" smtClean="0">
                          <a:effectLst/>
                        </a:rPr>
                        <a:t>tokens </a:t>
                      </a:r>
                      <a:r>
                        <a:rPr lang="en-GB" sz="1400" dirty="0">
                          <a:effectLst/>
                        </a:rPr>
                        <a:t>in multiple domains).</a:t>
                      </a:r>
                      <a:endParaRPr lang="ko-KR" sz="1400" dirty="0">
                        <a:effectLst/>
                        <a:latin typeface="Times New Roman"/>
                        <a:ea typeface="바탕"/>
                      </a:endParaRPr>
                    </a:p>
                  </a:txBody>
                  <a:tcPr marL="68580" marR="68580" marT="0" marB="0"/>
                </a:tc>
              </a:tr>
              <a:tr h="878497">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en-GB" sz="1400" dirty="0">
                          <a:effectLst/>
                        </a:rPr>
                        <a:t>For the </a:t>
                      </a:r>
                      <a:r>
                        <a:rPr lang="en-GB" sz="1400" dirty="0" smtClean="0">
                          <a:effectLst/>
                        </a:rPr>
                        <a:t>cross-</a:t>
                      </a:r>
                      <a:br>
                        <a:rPr lang="en-GB" sz="1400" dirty="0" smtClean="0">
                          <a:effectLst/>
                        </a:rPr>
                      </a:br>
                      <a:r>
                        <a:rPr lang="en-GB" sz="1400" dirty="0" smtClean="0">
                          <a:effectLst/>
                        </a:rPr>
                        <a:t>domain </a:t>
                      </a:r>
                      <a:br>
                        <a:rPr lang="en-GB" sz="1400" dirty="0" smtClean="0">
                          <a:effectLst/>
                        </a:rPr>
                      </a:br>
                      <a:r>
                        <a:rPr lang="en-GB" sz="1400" dirty="0" smtClean="0">
                          <a:effectLst/>
                        </a:rPr>
                        <a:t>management </a:t>
                      </a:r>
                      <a:br>
                        <a:rPr lang="en-GB" sz="1400" dirty="0" smtClean="0">
                          <a:effectLst/>
                        </a:rPr>
                      </a:br>
                      <a:r>
                        <a:rPr lang="en-GB" sz="1400" dirty="0" smtClean="0">
                          <a:effectLst/>
                        </a:rPr>
                        <a:t>framework</a:t>
                      </a:r>
                      <a:endParaRPr lang="ko-KR" sz="1400" dirty="0">
                        <a:effectLst/>
                        <a:latin typeface="Times New Roman"/>
                        <a:ea typeface="바탕"/>
                      </a:endParaRPr>
                    </a:p>
                  </a:txBody>
                  <a:tcPr marL="68580" marR="68580" marT="0" marB="0" anchor="ctr"/>
                </a:tc>
                <a:tc>
                  <a:txBody>
                    <a:bodyPr/>
                    <a:lstStyle/>
                    <a:p>
                      <a:pPr algn="l" hangingPunct="0">
                        <a:spcBef>
                          <a:spcPts val="200"/>
                        </a:spcBef>
                        <a:spcAft>
                          <a:spcPts val="200"/>
                        </a:spcAft>
                        <a:tabLst>
                          <a:tab pos="180340" algn="l"/>
                          <a:tab pos="540385" algn="l"/>
                          <a:tab pos="900430" algn="l"/>
                          <a:tab pos="1260475" algn="l"/>
                          <a:tab pos="1620520" algn="l"/>
                          <a:tab pos="1980565" algn="l"/>
                          <a:tab pos="2340610" algn="l"/>
                        </a:tabLst>
                      </a:pPr>
                      <a:r>
                        <a:rPr lang="en-GB" sz="1400" dirty="0">
                          <a:effectLst/>
                        </a:rPr>
                        <a:t>Consists of multiple service providers </a:t>
                      </a:r>
                      <a:r>
                        <a:rPr lang="en-GB" sz="1400" dirty="0" smtClean="0">
                          <a:effectLst/>
                        </a:rPr>
                        <a:t/>
                      </a:r>
                      <a:br>
                        <a:rPr lang="en-GB" sz="1400" dirty="0" smtClean="0">
                          <a:effectLst/>
                        </a:rPr>
                      </a:br>
                      <a:r>
                        <a:rPr lang="en-GB" sz="1400" dirty="0" smtClean="0">
                          <a:effectLst/>
                        </a:rPr>
                        <a:t>and </a:t>
                      </a:r>
                      <a:r>
                        <a:rPr lang="en-GB" sz="1400" dirty="0">
                          <a:effectLst/>
                        </a:rPr>
                        <a:t>multiple OSPs.</a:t>
                      </a:r>
                      <a:endParaRPr lang="ko-KR" sz="1400" dirty="0">
                        <a:effectLst/>
                        <a:latin typeface="Times New Roman"/>
                        <a:ea typeface="바탕"/>
                      </a:endParaRPr>
                    </a:p>
                  </a:txBody>
                  <a:tcPr marL="68580" marR="68580" marT="0" marB="0"/>
                </a:tc>
                <a:tc>
                  <a:txBody>
                    <a:bodyPr/>
                    <a:lstStyle/>
                    <a:p>
                      <a:pPr algn="l" hangingPunct="0">
                        <a:spcBef>
                          <a:spcPts val="200"/>
                        </a:spcBef>
                        <a:spcAft>
                          <a:spcPts val="200"/>
                        </a:spcAft>
                        <a:tabLst>
                          <a:tab pos="180340" algn="l"/>
                          <a:tab pos="540385" algn="l"/>
                          <a:tab pos="900430" algn="l"/>
                          <a:tab pos="1260475" algn="l"/>
                          <a:tab pos="1620520" algn="l"/>
                          <a:tab pos="1980565" algn="l"/>
                          <a:tab pos="2340610" algn="l"/>
                        </a:tabLst>
                      </a:pPr>
                      <a:r>
                        <a:rPr lang="en-GB" sz="1400" dirty="0">
                          <a:effectLst/>
                        </a:rPr>
                        <a:t>Single OTP token for multiple </a:t>
                      </a:r>
                      <a:r>
                        <a:rPr lang="en-GB" sz="1400" dirty="0" smtClean="0">
                          <a:effectLst/>
                        </a:rPr>
                        <a:t/>
                      </a:r>
                      <a:br>
                        <a:rPr lang="en-GB" sz="1400" dirty="0" smtClean="0">
                          <a:effectLst/>
                        </a:rPr>
                      </a:br>
                      <a:r>
                        <a:rPr lang="en-GB" sz="1400" dirty="0" smtClean="0">
                          <a:effectLst/>
                        </a:rPr>
                        <a:t>service </a:t>
                      </a:r>
                      <a:r>
                        <a:rPr lang="en-GB" sz="1400" dirty="0">
                          <a:effectLst/>
                        </a:rPr>
                        <a:t>providers in multiple </a:t>
                      </a:r>
                      <a:r>
                        <a:rPr lang="en-GB" sz="1400" dirty="0" smtClean="0">
                          <a:effectLst/>
                        </a:rPr>
                        <a:t/>
                      </a:r>
                      <a:br>
                        <a:rPr lang="en-GB" sz="1400" dirty="0" smtClean="0">
                          <a:effectLst/>
                        </a:rPr>
                      </a:br>
                      <a:r>
                        <a:rPr lang="en-GB" sz="1400" dirty="0" smtClean="0">
                          <a:effectLst/>
                        </a:rPr>
                        <a:t>domains</a:t>
                      </a:r>
                      <a:r>
                        <a:rPr lang="en-GB" sz="1400" dirty="0">
                          <a:effectLst/>
                        </a:rPr>
                        <a:t>.</a:t>
                      </a:r>
                      <a:endParaRPr lang="ko-KR" sz="1400" dirty="0">
                        <a:effectLst/>
                        <a:latin typeface="Times New Roman"/>
                        <a:ea typeface="바탕"/>
                      </a:endParaRPr>
                    </a:p>
                  </a:txBody>
                  <a:tcPr marL="68580" marR="68580" marT="0" marB="0"/>
                </a:tc>
              </a:tr>
            </a:tbl>
          </a:graphicData>
        </a:graphic>
      </p:graphicFrame>
    </p:spTree>
    <p:extLst>
      <p:ext uri="{BB962C8B-B14F-4D97-AF65-F5344CB8AC3E}">
        <p14:creationId xmlns:p14="http://schemas.microsoft.com/office/powerpoint/2010/main" val="30048749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제목 1"/>
          <p:cNvSpPr>
            <a:spLocks noGrp="1"/>
          </p:cNvSpPr>
          <p:nvPr>
            <p:ph type="title"/>
          </p:nvPr>
        </p:nvSpPr>
        <p:spPr/>
        <p:txBody>
          <a:bodyPr/>
          <a:lstStyle/>
          <a:p>
            <a:r>
              <a:rPr lang="en-US" altLang="ko-KR" sz="2800" b="1" dirty="0" smtClean="0"/>
              <a:t>Question text for 7/17 – Motivation </a:t>
            </a:r>
            <a:endParaRPr lang="ko-KR" altLang="en-US" sz="2800" b="1" dirty="0" smtClean="0"/>
          </a:p>
        </p:txBody>
      </p:sp>
      <p:sp>
        <p:nvSpPr>
          <p:cNvPr id="16387" name="내용 개체 틀 2"/>
          <p:cNvSpPr>
            <a:spLocks noGrp="1"/>
          </p:cNvSpPr>
          <p:nvPr>
            <p:ph idx="1"/>
          </p:nvPr>
        </p:nvSpPr>
        <p:spPr>
          <a:xfrm>
            <a:off x="457200" y="1052513"/>
            <a:ext cx="8507413" cy="5543550"/>
          </a:xfrm>
        </p:spPr>
        <p:txBody>
          <a:bodyPr/>
          <a:lstStyle/>
          <a:p>
            <a:r>
              <a:rPr lang="en-US" altLang="ko-KR" sz="2000" dirty="0" smtClean="0"/>
              <a:t>The </a:t>
            </a:r>
            <a:r>
              <a:rPr lang="en-US" altLang="ko-KR" sz="2000" dirty="0"/>
              <a:t>telecommunications industry has been experiencing an exponential growth in TTP (Trusted Third Party) services. Security of telecommunication-based application service including social network service, P2P and TTP service is crucial for the further development of the industry. </a:t>
            </a:r>
            <a:endParaRPr lang="en-US" altLang="ko-KR" sz="2000" dirty="0" smtClean="0"/>
          </a:p>
          <a:p>
            <a:r>
              <a:rPr lang="en-US" altLang="ko-KR" sz="2000" dirty="0" smtClean="0"/>
              <a:t>Secure </a:t>
            </a:r>
            <a:r>
              <a:rPr lang="en-US" altLang="ko-KR" sz="2000" dirty="0"/>
              <a:t>application protocols play a very critical role for providing secure application </a:t>
            </a:r>
            <a:r>
              <a:rPr lang="en-US" altLang="ko-KR" sz="2000" dirty="0" smtClean="0"/>
              <a:t>services. Standardization </a:t>
            </a:r>
            <a:r>
              <a:rPr lang="en-US" altLang="ko-KR" sz="2000" dirty="0"/>
              <a:t>of the best comprehensive security solutions is vital for the industry and network operators that operate in a multi-vendor international environment. It is also required to study and develop other types of secure application services such as time </a:t>
            </a:r>
            <a:r>
              <a:rPr lang="en-US" altLang="ko-KR" sz="2000" dirty="0" smtClean="0"/>
              <a:t>stamping services</a:t>
            </a:r>
            <a:r>
              <a:rPr lang="en-US" altLang="ko-KR" sz="2000" dirty="0"/>
              <a:t>, secure notary </a:t>
            </a:r>
            <a:r>
              <a:rPr lang="en-US" altLang="ko-KR" sz="2000" dirty="0" smtClean="0"/>
              <a:t>services, secure digital financial (e-payment, e-banking, e-commerce) services, data analytics services </a:t>
            </a:r>
            <a:r>
              <a:rPr lang="en-US" altLang="ko-KR" sz="2000" dirty="0"/>
              <a:t>and malware detection/response services including analyzing the </a:t>
            </a:r>
            <a:r>
              <a:rPr lang="en-US" altLang="ko-KR" sz="2000" dirty="0" err="1"/>
              <a:t>behaviour</a:t>
            </a:r>
            <a:r>
              <a:rPr lang="en-US" altLang="ko-KR" sz="2000" dirty="0"/>
              <a:t> of malware in controlled environments; use of security assertions as a replacement to the use of certificates in PKI based protocols and PKI application services, etc. </a:t>
            </a:r>
            <a:r>
              <a:rPr lang="en-US" altLang="ko-KR" sz="2000" dirty="0" smtClean="0"/>
              <a:t>Security </a:t>
            </a:r>
            <a:r>
              <a:rPr lang="en-US" altLang="ko-KR" sz="2000" dirty="0"/>
              <a:t>technologies such as security assertion and access control assertion become very critical in communication networks</a:t>
            </a:r>
            <a:r>
              <a:rPr lang="en-US" altLang="ko-KR" sz="2000" dirty="0" smtClean="0"/>
              <a:t>.</a:t>
            </a:r>
            <a:endParaRPr lang="en-US" altLang="ko-KR" sz="2000" dirty="0"/>
          </a:p>
        </p:txBody>
      </p:sp>
      <p:sp>
        <p:nvSpPr>
          <p:cNvPr id="16388" name="Slide Number Placeholder 1"/>
          <p:cNvSpPr>
            <a:spLocks noGrp="1"/>
          </p:cNvSpPr>
          <p:nvPr>
            <p:ph type="sldNum" sz="quarter" idx="4294967295"/>
          </p:nvPr>
        </p:nvSpPr>
        <p:spPr bwMode="auto">
          <a:xfrm>
            <a:off x="6875463" y="63817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 typeface="Arial" panose="020B0604020202020204" pitchFamily="34" charset="0"/>
              <a:buNone/>
            </a:pPr>
            <a:fld id="{D81E3719-6E41-49EC-A65D-514AD5B115DA}" type="slidenum">
              <a:rPr lang="en-US" altLang="en-US" sz="1200" smtClean="0">
                <a:solidFill>
                  <a:srgbClr val="898989"/>
                </a:solidFill>
              </a:rPr>
              <a:pPr>
                <a:spcBef>
                  <a:spcPct val="0"/>
                </a:spcBef>
                <a:buFont typeface="Arial" panose="020B0604020202020204" pitchFamily="34" charset="0"/>
                <a:buNone/>
              </a:pPr>
              <a:t>3</a:t>
            </a:fld>
            <a:endParaRPr lang="en-US" altLang="en-US" sz="1200" smtClean="0">
              <a:solidFill>
                <a:srgbClr val="898989"/>
              </a:solidFill>
            </a:endParaRPr>
          </a:p>
        </p:txBody>
      </p:sp>
    </p:spTree>
    <p:extLst>
      <p:ext uri="{BB962C8B-B14F-4D97-AF65-F5344CB8AC3E}">
        <p14:creationId xmlns:p14="http://schemas.microsoft.com/office/powerpoint/2010/main" val="6868723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en-US" altLang="ko-KR" sz="2800" dirty="0">
                <a:solidFill>
                  <a:schemeClr val="tx1"/>
                </a:solidFill>
              </a:rPr>
              <a:t>X.1153: Management framework of a one time password-based authentication service</a:t>
            </a:r>
          </a:p>
        </p:txBody>
      </p:sp>
      <p:sp>
        <p:nvSpPr>
          <p:cNvPr id="3" name="내용 개체 틀 2"/>
          <p:cNvSpPr>
            <a:spLocks noGrp="1"/>
          </p:cNvSpPr>
          <p:nvPr>
            <p:ph idx="1"/>
          </p:nvPr>
        </p:nvSpPr>
        <p:spPr>
          <a:xfrm>
            <a:off x="299979" y="1165194"/>
            <a:ext cx="8617068" cy="5252138"/>
          </a:xfrm>
        </p:spPr>
        <p:txBody>
          <a:bodyPr>
            <a:normAutofit/>
          </a:bodyPr>
          <a:lstStyle/>
          <a:p>
            <a:r>
              <a:rPr lang="en-GB" altLang="ko-KR" sz="2800" dirty="0"/>
              <a:t>OTP management model for the general management framework</a:t>
            </a:r>
            <a:endParaRPr lang="en-GB" altLang="ko-KR" sz="2800" dirty="0" smtClean="0"/>
          </a:p>
        </p:txBody>
      </p:sp>
      <p:sp>
        <p:nvSpPr>
          <p:cNvPr id="40" name="Rectangle 55"/>
          <p:cNvSpPr>
            <a:spLocks noChangeArrowheads="1"/>
          </p:cNvSpPr>
          <p:nvPr/>
        </p:nvSpPr>
        <p:spPr bwMode="auto">
          <a:xfrm>
            <a:off x="0" y="533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1" hangingPunct="1">
              <a:lnSpc>
                <a:spcPct val="100000"/>
              </a:lnSpc>
              <a:spcBef>
                <a:spcPct val="0"/>
              </a:spcBef>
              <a:spcAft>
                <a:spcPct val="0"/>
              </a:spcAft>
              <a:buClrTx/>
              <a:buSzTx/>
              <a:buFontTx/>
              <a:buNone/>
              <a:tabLst>
                <a:tab pos="504825" algn="l"/>
                <a:tab pos="755650" algn="l"/>
                <a:tab pos="1008063" algn="l"/>
                <a:tab pos="1260475" algn="l"/>
              </a:tabLst>
            </a:pPr>
            <a:endParaRPr kumimoji="1" lang="ko-KR" altLang="ko-KR" sz="1800" b="0" i="0" u="none" strike="noStrike" cap="none" normalizeH="0" baseline="0" smtClean="0">
              <a:ln>
                <a:noFill/>
              </a:ln>
              <a:solidFill>
                <a:schemeClr val="tx1"/>
              </a:solidFill>
              <a:effectLst/>
              <a:latin typeface="굴림" pitchFamily="50" charset="-127"/>
              <a:ea typeface="굴림" pitchFamily="50" charset="-127"/>
            </a:endParaRPr>
          </a:p>
        </p:txBody>
      </p:sp>
      <p:graphicFrame>
        <p:nvGraphicFramePr>
          <p:cNvPr id="7" name="개체 6"/>
          <p:cNvGraphicFramePr>
            <a:graphicFrameLocks noChangeAspect="1"/>
          </p:cNvGraphicFramePr>
          <p:nvPr>
            <p:extLst>
              <p:ext uri="{D42A27DB-BD31-4B8C-83A1-F6EECF244321}">
                <p14:modId xmlns:p14="http://schemas.microsoft.com/office/powerpoint/2010/main" val="2334077361"/>
              </p:ext>
            </p:extLst>
          </p:nvPr>
        </p:nvGraphicFramePr>
        <p:xfrm>
          <a:off x="849362" y="2024844"/>
          <a:ext cx="7295336" cy="3348372"/>
        </p:xfrm>
        <a:graphic>
          <a:graphicData uri="http://schemas.openxmlformats.org/presentationml/2006/ole">
            <mc:AlternateContent xmlns:mc="http://schemas.openxmlformats.org/markup-compatibility/2006">
              <mc:Choice xmlns:v="urn:schemas-microsoft-com:vml" Requires="v">
                <p:oleObj spid="_x0000_s9225" r:id="rId3" imgW="3742560" imgH="1718640" progId="">
                  <p:embed/>
                </p:oleObj>
              </mc:Choice>
              <mc:Fallback>
                <p:oleObj r:id="rId3" imgW="3742560" imgH="1718640" progId="">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49362" y="2024844"/>
                        <a:ext cx="7295336" cy="334837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405525928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en-US" altLang="ko-KR" sz="2800" dirty="0">
                <a:solidFill>
                  <a:schemeClr val="tx1"/>
                </a:solidFill>
              </a:rPr>
              <a:t>X.1153: Management framework of a one time password-based authentication service</a:t>
            </a:r>
          </a:p>
        </p:txBody>
      </p:sp>
      <p:sp>
        <p:nvSpPr>
          <p:cNvPr id="3" name="내용 개체 틀 2"/>
          <p:cNvSpPr>
            <a:spLocks noGrp="1"/>
          </p:cNvSpPr>
          <p:nvPr>
            <p:ph idx="1"/>
          </p:nvPr>
        </p:nvSpPr>
        <p:spPr>
          <a:xfrm>
            <a:off x="299979" y="1165194"/>
            <a:ext cx="8617068" cy="5252138"/>
          </a:xfrm>
        </p:spPr>
        <p:txBody>
          <a:bodyPr>
            <a:normAutofit/>
          </a:bodyPr>
          <a:lstStyle/>
          <a:p>
            <a:r>
              <a:rPr lang="en-GB" altLang="ko-KR" sz="2800" dirty="0"/>
              <a:t>OTP management model for the centralized management framework</a:t>
            </a:r>
            <a:endParaRPr lang="en-GB" altLang="ko-KR" sz="2800" dirty="0" smtClean="0"/>
          </a:p>
        </p:txBody>
      </p:sp>
      <p:sp>
        <p:nvSpPr>
          <p:cNvPr id="40" name="Rectangle 55"/>
          <p:cNvSpPr>
            <a:spLocks noChangeArrowheads="1"/>
          </p:cNvSpPr>
          <p:nvPr/>
        </p:nvSpPr>
        <p:spPr bwMode="auto">
          <a:xfrm>
            <a:off x="0" y="533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1" hangingPunct="1">
              <a:lnSpc>
                <a:spcPct val="100000"/>
              </a:lnSpc>
              <a:spcBef>
                <a:spcPct val="0"/>
              </a:spcBef>
              <a:spcAft>
                <a:spcPct val="0"/>
              </a:spcAft>
              <a:buClrTx/>
              <a:buSzTx/>
              <a:buFontTx/>
              <a:buNone/>
              <a:tabLst>
                <a:tab pos="504825" algn="l"/>
                <a:tab pos="755650" algn="l"/>
                <a:tab pos="1008063" algn="l"/>
                <a:tab pos="1260475" algn="l"/>
              </a:tabLst>
            </a:pPr>
            <a:endParaRPr kumimoji="1" lang="ko-KR" altLang="ko-KR" sz="1800" b="0" i="0" u="none" strike="noStrike" cap="none" normalizeH="0" baseline="0" smtClean="0">
              <a:ln>
                <a:noFill/>
              </a:ln>
              <a:solidFill>
                <a:schemeClr val="tx1"/>
              </a:solidFill>
              <a:effectLst/>
              <a:latin typeface="굴림" pitchFamily="50" charset="-127"/>
              <a:ea typeface="굴림" pitchFamily="50" charset="-127"/>
            </a:endParaRPr>
          </a:p>
        </p:txBody>
      </p:sp>
      <p:graphicFrame>
        <p:nvGraphicFramePr>
          <p:cNvPr id="9" name="개체 8"/>
          <p:cNvGraphicFramePr>
            <a:graphicFrameLocks noChangeAspect="1"/>
          </p:cNvGraphicFramePr>
          <p:nvPr>
            <p:extLst>
              <p:ext uri="{D42A27DB-BD31-4B8C-83A1-F6EECF244321}">
                <p14:modId xmlns:p14="http://schemas.microsoft.com/office/powerpoint/2010/main" val="3569229946"/>
              </p:ext>
            </p:extLst>
          </p:nvPr>
        </p:nvGraphicFramePr>
        <p:xfrm>
          <a:off x="431540" y="1916832"/>
          <a:ext cx="7974570" cy="3636404"/>
        </p:xfrm>
        <a:graphic>
          <a:graphicData uri="http://schemas.openxmlformats.org/presentationml/2006/ole">
            <mc:AlternateContent xmlns:mc="http://schemas.openxmlformats.org/markup-compatibility/2006">
              <mc:Choice xmlns:v="urn:schemas-microsoft-com:vml" Requires="v">
                <p:oleObj spid="_x0000_s10249" r:id="rId3" imgW="4790880" imgH="2190240" progId="">
                  <p:embed/>
                </p:oleObj>
              </mc:Choice>
              <mc:Fallback>
                <p:oleObj r:id="rId3" imgW="4790880" imgH="2190240" progId="">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1540" y="1916832"/>
                        <a:ext cx="7974570" cy="363640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7182058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en-US" altLang="ko-KR" sz="2800" dirty="0">
                <a:solidFill>
                  <a:schemeClr val="tx1"/>
                </a:solidFill>
              </a:rPr>
              <a:t>X.1153: Management framework of a one time password-based authentication service</a:t>
            </a:r>
          </a:p>
        </p:txBody>
      </p:sp>
      <p:sp>
        <p:nvSpPr>
          <p:cNvPr id="3" name="내용 개체 틀 2"/>
          <p:cNvSpPr>
            <a:spLocks noGrp="1"/>
          </p:cNvSpPr>
          <p:nvPr>
            <p:ph idx="1"/>
          </p:nvPr>
        </p:nvSpPr>
        <p:spPr>
          <a:xfrm>
            <a:off x="299979" y="1165194"/>
            <a:ext cx="8617068" cy="5252138"/>
          </a:xfrm>
        </p:spPr>
        <p:txBody>
          <a:bodyPr>
            <a:normAutofit/>
          </a:bodyPr>
          <a:lstStyle/>
          <a:p>
            <a:r>
              <a:rPr lang="en-GB" altLang="ko-KR" sz="2800" dirty="0"/>
              <a:t>OTP management model for the enhanced centralized management framework</a:t>
            </a:r>
            <a:endParaRPr lang="en-GB" altLang="ko-KR" sz="2800" dirty="0" smtClean="0"/>
          </a:p>
        </p:txBody>
      </p:sp>
      <p:sp>
        <p:nvSpPr>
          <p:cNvPr id="40" name="Rectangle 55"/>
          <p:cNvSpPr>
            <a:spLocks noChangeArrowheads="1"/>
          </p:cNvSpPr>
          <p:nvPr/>
        </p:nvSpPr>
        <p:spPr bwMode="auto">
          <a:xfrm>
            <a:off x="0" y="533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1" hangingPunct="1">
              <a:lnSpc>
                <a:spcPct val="100000"/>
              </a:lnSpc>
              <a:spcBef>
                <a:spcPct val="0"/>
              </a:spcBef>
              <a:spcAft>
                <a:spcPct val="0"/>
              </a:spcAft>
              <a:buClrTx/>
              <a:buSzTx/>
              <a:buFontTx/>
              <a:buNone/>
              <a:tabLst>
                <a:tab pos="504825" algn="l"/>
                <a:tab pos="755650" algn="l"/>
                <a:tab pos="1008063" algn="l"/>
                <a:tab pos="1260475" algn="l"/>
              </a:tabLst>
            </a:pPr>
            <a:endParaRPr kumimoji="1" lang="ko-KR" altLang="ko-KR" sz="1800" b="0" i="0" u="none" strike="noStrike" cap="none" normalizeH="0" baseline="0" smtClean="0">
              <a:ln>
                <a:noFill/>
              </a:ln>
              <a:solidFill>
                <a:schemeClr val="tx1"/>
              </a:solidFill>
              <a:effectLst/>
              <a:latin typeface="굴림" pitchFamily="50" charset="-127"/>
              <a:ea typeface="굴림" pitchFamily="50" charset="-127"/>
            </a:endParaRPr>
          </a:p>
        </p:txBody>
      </p:sp>
      <p:graphicFrame>
        <p:nvGraphicFramePr>
          <p:cNvPr id="10" name="개체 9"/>
          <p:cNvGraphicFramePr>
            <a:graphicFrameLocks noChangeAspect="1"/>
          </p:cNvGraphicFramePr>
          <p:nvPr>
            <p:extLst>
              <p:ext uri="{D42A27DB-BD31-4B8C-83A1-F6EECF244321}">
                <p14:modId xmlns:p14="http://schemas.microsoft.com/office/powerpoint/2010/main" val="3105013648"/>
              </p:ext>
            </p:extLst>
          </p:nvPr>
        </p:nvGraphicFramePr>
        <p:xfrm>
          <a:off x="659067" y="2312876"/>
          <a:ext cx="7621345" cy="3420380"/>
        </p:xfrm>
        <a:graphic>
          <a:graphicData uri="http://schemas.openxmlformats.org/presentationml/2006/ole">
            <mc:AlternateContent xmlns:mc="http://schemas.openxmlformats.org/markup-compatibility/2006">
              <mc:Choice xmlns:v="urn:schemas-microsoft-com:vml" Requires="v">
                <p:oleObj spid="_x0000_s11273" r:id="rId3" imgW="5145120" imgH="2312280" progId="">
                  <p:embed/>
                </p:oleObj>
              </mc:Choice>
              <mc:Fallback>
                <p:oleObj r:id="rId3" imgW="5145120" imgH="2312280" progId="">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9067" y="2312876"/>
                        <a:ext cx="7621345" cy="342038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47595003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en-US" altLang="ko-KR" sz="2800" dirty="0">
                <a:solidFill>
                  <a:schemeClr val="tx1"/>
                </a:solidFill>
              </a:rPr>
              <a:t>X.1153: Management framework of a one time password-based authentication service</a:t>
            </a:r>
          </a:p>
        </p:txBody>
      </p:sp>
      <p:sp>
        <p:nvSpPr>
          <p:cNvPr id="3" name="내용 개체 틀 2"/>
          <p:cNvSpPr>
            <a:spLocks noGrp="1"/>
          </p:cNvSpPr>
          <p:nvPr>
            <p:ph idx="1"/>
          </p:nvPr>
        </p:nvSpPr>
        <p:spPr>
          <a:xfrm>
            <a:off x="299979" y="1165194"/>
            <a:ext cx="8617068" cy="5252138"/>
          </a:xfrm>
        </p:spPr>
        <p:txBody>
          <a:bodyPr>
            <a:normAutofit/>
          </a:bodyPr>
          <a:lstStyle/>
          <a:p>
            <a:r>
              <a:rPr lang="en-GB" altLang="ko-KR" sz="2800" dirty="0"/>
              <a:t>OTP management model for the cross-domain management framework</a:t>
            </a:r>
            <a:endParaRPr lang="en-GB" altLang="ko-KR" sz="2800" dirty="0" smtClean="0"/>
          </a:p>
        </p:txBody>
      </p:sp>
      <p:sp>
        <p:nvSpPr>
          <p:cNvPr id="40" name="Rectangle 55"/>
          <p:cNvSpPr>
            <a:spLocks noChangeArrowheads="1"/>
          </p:cNvSpPr>
          <p:nvPr/>
        </p:nvSpPr>
        <p:spPr bwMode="auto">
          <a:xfrm>
            <a:off x="0" y="533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1" hangingPunct="1">
              <a:lnSpc>
                <a:spcPct val="100000"/>
              </a:lnSpc>
              <a:spcBef>
                <a:spcPct val="0"/>
              </a:spcBef>
              <a:spcAft>
                <a:spcPct val="0"/>
              </a:spcAft>
              <a:buClrTx/>
              <a:buSzTx/>
              <a:buFontTx/>
              <a:buNone/>
              <a:tabLst>
                <a:tab pos="504825" algn="l"/>
                <a:tab pos="755650" algn="l"/>
                <a:tab pos="1008063" algn="l"/>
                <a:tab pos="1260475" algn="l"/>
              </a:tabLst>
            </a:pPr>
            <a:endParaRPr kumimoji="1" lang="ko-KR" altLang="ko-KR" sz="1800" b="0" i="0" u="none" strike="noStrike" cap="none" normalizeH="0" baseline="0" smtClean="0">
              <a:ln>
                <a:noFill/>
              </a:ln>
              <a:solidFill>
                <a:schemeClr val="tx1"/>
              </a:solidFill>
              <a:effectLst/>
              <a:latin typeface="굴림" pitchFamily="50" charset="-127"/>
              <a:ea typeface="굴림" pitchFamily="50" charset="-127"/>
            </a:endParaRPr>
          </a:p>
        </p:txBody>
      </p:sp>
      <p:graphicFrame>
        <p:nvGraphicFramePr>
          <p:cNvPr id="11" name="개체 10"/>
          <p:cNvGraphicFramePr>
            <a:graphicFrameLocks noChangeAspect="1"/>
          </p:cNvGraphicFramePr>
          <p:nvPr>
            <p:extLst>
              <p:ext uri="{D42A27DB-BD31-4B8C-83A1-F6EECF244321}">
                <p14:modId xmlns:p14="http://schemas.microsoft.com/office/powerpoint/2010/main" val="2393711950"/>
              </p:ext>
            </p:extLst>
          </p:nvPr>
        </p:nvGraphicFramePr>
        <p:xfrm>
          <a:off x="511899" y="2168860"/>
          <a:ext cx="8020541" cy="3492388"/>
        </p:xfrm>
        <a:graphic>
          <a:graphicData uri="http://schemas.openxmlformats.org/presentationml/2006/ole">
            <mc:AlternateContent xmlns:mc="http://schemas.openxmlformats.org/markup-compatibility/2006">
              <mc:Choice xmlns:v="urn:schemas-microsoft-com:vml" Requires="v">
                <p:oleObj spid="_x0000_s12297" r:id="rId3" imgW="5784120" imgH="2523600" progId="">
                  <p:embed/>
                </p:oleObj>
              </mc:Choice>
              <mc:Fallback>
                <p:oleObj r:id="rId3" imgW="5784120" imgH="2523600" progId="">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1899" y="2168860"/>
                        <a:ext cx="8020541" cy="34923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20726539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en-US" altLang="ko-KR" sz="2800" dirty="0">
                <a:solidFill>
                  <a:schemeClr val="tx1"/>
                </a:solidFill>
              </a:rPr>
              <a:t>X.1154: General framework of combined authentication on multiple identity service provider environments</a:t>
            </a:r>
            <a:endParaRPr lang="ko-KR" altLang="ko-KR" sz="2800" dirty="0">
              <a:solidFill>
                <a:schemeClr val="tx1"/>
              </a:solidFill>
            </a:endParaRPr>
          </a:p>
        </p:txBody>
      </p:sp>
      <p:sp>
        <p:nvSpPr>
          <p:cNvPr id="3" name="내용 개체 틀 2"/>
          <p:cNvSpPr>
            <a:spLocks noGrp="1"/>
          </p:cNvSpPr>
          <p:nvPr>
            <p:ph idx="1"/>
          </p:nvPr>
        </p:nvSpPr>
        <p:spPr>
          <a:xfrm>
            <a:off x="299979" y="1165194"/>
            <a:ext cx="8617068" cy="5252138"/>
          </a:xfrm>
        </p:spPr>
        <p:txBody>
          <a:bodyPr>
            <a:normAutofit/>
          </a:bodyPr>
          <a:lstStyle/>
          <a:p>
            <a:r>
              <a:rPr lang="en-US" altLang="ko-KR" sz="2800" dirty="0"/>
              <a:t>The combinations of authentication methods provide multiple identity service providers (</a:t>
            </a:r>
            <a:r>
              <a:rPr lang="en-US" altLang="ko-KR" sz="2800" dirty="0" err="1"/>
              <a:t>IdSPs</a:t>
            </a:r>
            <a:r>
              <a:rPr lang="en-US" altLang="ko-KR" sz="2800" dirty="0"/>
              <a:t>) the ability to enhance the assurance of </a:t>
            </a:r>
            <a:r>
              <a:rPr lang="en-US" altLang="ko-KR" sz="2800" dirty="0" smtClean="0"/>
              <a:t>authentication</a:t>
            </a:r>
          </a:p>
          <a:p>
            <a:r>
              <a:rPr lang="en-US" altLang="ko-KR" sz="2800" dirty="0"/>
              <a:t>general framework of combined authentication in multiple </a:t>
            </a:r>
            <a:r>
              <a:rPr lang="en-US" altLang="ko-KR" sz="2800" dirty="0" err="1"/>
              <a:t>IdSP</a:t>
            </a:r>
            <a:r>
              <a:rPr lang="en-US" altLang="ko-KR" sz="2800" dirty="0"/>
              <a:t> environments for a service </a:t>
            </a:r>
            <a:r>
              <a:rPr lang="en-US" altLang="ko-KR" sz="2800" dirty="0" smtClean="0"/>
              <a:t>provider</a:t>
            </a:r>
          </a:p>
          <a:p>
            <a:r>
              <a:rPr lang="en-US" altLang="ko-KR" sz="2800" dirty="0"/>
              <a:t>three types of combined authentication methods are considered: </a:t>
            </a:r>
            <a:endParaRPr lang="en-US" altLang="ko-KR" sz="2800" dirty="0" smtClean="0"/>
          </a:p>
          <a:p>
            <a:pPr lvl="1"/>
            <a:r>
              <a:rPr lang="en-US" altLang="ko-KR" sz="2400" dirty="0" smtClean="0"/>
              <a:t>multifactor authentication</a:t>
            </a:r>
          </a:p>
          <a:p>
            <a:pPr lvl="1"/>
            <a:r>
              <a:rPr lang="en-US" altLang="ko-KR" sz="2400" dirty="0" smtClean="0"/>
              <a:t>multi-method authentication</a:t>
            </a:r>
          </a:p>
          <a:p>
            <a:pPr lvl="1"/>
            <a:r>
              <a:rPr lang="en-US" altLang="ko-KR" sz="2400" dirty="0" smtClean="0"/>
              <a:t>multiple </a:t>
            </a:r>
            <a:r>
              <a:rPr lang="en-US" altLang="ko-KR" sz="2400" dirty="0"/>
              <a:t>authentications</a:t>
            </a:r>
            <a:endParaRPr lang="en-GB" altLang="ko-KR" sz="2400" dirty="0" smtClean="0"/>
          </a:p>
        </p:txBody>
      </p:sp>
      <p:sp>
        <p:nvSpPr>
          <p:cNvPr id="40" name="Rectangle 55"/>
          <p:cNvSpPr>
            <a:spLocks noChangeArrowheads="1"/>
          </p:cNvSpPr>
          <p:nvPr/>
        </p:nvSpPr>
        <p:spPr bwMode="auto">
          <a:xfrm>
            <a:off x="0" y="533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1" hangingPunct="1">
              <a:lnSpc>
                <a:spcPct val="100000"/>
              </a:lnSpc>
              <a:spcBef>
                <a:spcPct val="0"/>
              </a:spcBef>
              <a:spcAft>
                <a:spcPct val="0"/>
              </a:spcAft>
              <a:buClrTx/>
              <a:buSzTx/>
              <a:buFontTx/>
              <a:buNone/>
              <a:tabLst>
                <a:tab pos="504825" algn="l"/>
                <a:tab pos="755650" algn="l"/>
                <a:tab pos="1008063" algn="l"/>
                <a:tab pos="1260475" algn="l"/>
              </a:tabLst>
            </a:pPr>
            <a:endParaRPr kumimoji="1" lang="ko-KR" altLang="ko-KR" sz="1800" b="0" i="0" u="none" strike="noStrike" cap="none" normalizeH="0" baseline="0" smtClean="0">
              <a:ln>
                <a:noFill/>
              </a:ln>
              <a:solidFill>
                <a:schemeClr val="tx1"/>
              </a:solidFill>
              <a:effectLst/>
              <a:latin typeface="굴림" pitchFamily="50" charset="-127"/>
              <a:ea typeface="굴림" pitchFamily="50" charset="-127"/>
            </a:endParaRPr>
          </a:p>
        </p:txBody>
      </p:sp>
    </p:spTree>
    <p:extLst>
      <p:ext uri="{BB962C8B-B14F-4D97-AF65-F5344CB8AC3E}">
        <p14:creationId xmlns:p14="http://schemas.microsoft.com/office/powerpoint/2010/main" val="6145959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en-US" altLang="ko-KR" sz="2800" dirty="0">
                <a:solidFill>
                  <a:schemeClr val="tx1"/>
                </a:solidFill>
              </a:rPr>
              <a:t>X.1154: General framework of combined authentication on multiple identity service provider environments</a:t>
            </a:r>
            <a:endParaRPr lang="ko-KR" altLang="ko-KR" sz="2800" dirty="0">
              <a:solidFill>
                <a:schemeClr val="tx1"/>
              </a:solidFill>
            </a:endParaRPr>
          </a:p>
        </p:txBody>
      </p:sp>
      <p:sp>
        <p:nvSpPr>
          <p:cNvPr id="3" name="내용 개체 틀 2"/>
          <p:cNvSpPr>
            <a:spLocks noGrp="1"/>
          </p:cNvSpPr>
          <p:nvPr>
            <p:ph idx="1"/>
          </p:nvPr>
        </p:nvSpPr>
        <p:spPr>
          <a:xfrm>
            <a:off x="299979" y="1165194"/>
            <a:ext cx="8617068" cy="5252138"/>
          </a:xfrm>
        </p:spPr>
        <p:txBody>
          <a:bodyPr>
            <a:normAutofit/>
          </a:bodyPr>
          <a:lstStyle/>
          <a:p>
            <a:r>
              <a:rPr lang="en-US" altLang="ko-KR" sz="2800" dirty="0"/>
              <a:t>Types of combined authentication </a:t>
            </a:r>
            <a:r>
              <a:rPr lang="en-US" altLang="ko-KR" sz="2800" dirty="0" smtClean="0"/>
              <a:t>method</a:t>
            </a:r>
          </a:p>
          <a:p>
            <a:pPr lvl="1"/>
            <a:r>
              <a:rPr lang="en-US" altLang="ko-KR" sz="2400" dirty="0"/>
              <a:t>Multifactor authentication that uses multiple credentials from two or more of the three categories of authentication factors. For example, </a:t>
            </a:r>
            <a:r>
              <a:rPr lang="en-US" altLang="ko-KR" sz="2400" dirty="0" smtClean="0"/>
              <a:t>authentication </a:t>
            </a:r>
            <a:r>
              <a:rPr lang="en-US" altLang="ko-KR" sz="2400" dirty="0"/>
              <a:t>by the combination of one-time password authentication and biometric </a:t>
            </a:r>
            <a:r>
              <a:rPr lang="en-US" altLang="ko-KR" sz="2400" dirty="0" smtClean="0"/>
              <a:t>authentication.</a:t>
            </a:r>
            <a:endParaRPr lang="ko-KR" altLang="ko-KR" sz="2400" dirty="0"/>
          </a:p>
          <a:p>
            <a:pPr lvl="1"/>
            <a:r>
              <a:rPr lang="en-US" altLang="ko-KR" sz="2400" dirty="0"/>
              <a:t>Multi-method authentication that uses multiple credentials from different authentication methods. For example, </a:t>
            </a:r>
            <a:r>
              <a:rPr lang="en-US" altLang="ko-KR" sz="2400" dirty="0" smtClean="0"/>
              <a:t>authentication </a:t>
            </a:r>
            <a:r>
              <a:rPr lang="en-US" altLang="ko-KR" sz="2400" dirty="0"/>
              <a:t>by a combination of fingerprint authentication and finger vein </a:t>
            </a:r>
            <a:r>
              <a:rPr lang="en-US" altLang="ko-KR" sz="2400" dirty="0" smtClean="0"/>
              <a:t>authentication.</a:t>
            </a:r>
            <a:endParaRPr lang="ko-KR" altLang="ko-KR" sz="2400" dirty="0"/>
          </a:p>
          <a:p>
            <a:pPr lvl="1"/>
            <a:r>
              <a:rPr lang="en-US" altLang="ko-KR" sz="2400" dirty="0"/>
              <a:t>Multiple authentications that use multiple credentials from the same authentication methods. For example, </a:t>
            </a:r>
            <a:r>
              <a:rPr lang="en-US" altLang="ko-KR" sz="2400" dirty="0" smtClean="0"/>
              <a:t>fingerprint </a:t>
            </a:r>
            <a:r>
              <a:rPr lang="en-US" altLang="ko-KR" sz="2400" dirty="0"/>
              <a:t>authentication using multiple </a:t>
            </a:r>
            <a:r>
              <a:rPr lang="en-US" altLang="ko-KR" sz="2400" dirty="0" smtClean="0"/>
              <a:t>fingers.</a:t>
            </a:r>
          </a:p>
        </p:txBody>
      </p:sp>
      <p:sp>
        <p:nvSpPr>
          <p:cNvPr id="40" name="Rectangle 55"/>
          <p:cNvSpPr>
            <a:spLocks noChangeArrowheads="1"/>
          </p:cNvSpPr>
          <p:nvPr/>
        </p:nvSpPr>
        <p:spPr bwMode="auto">
          <a:xfrm>
            <a:off x="0" y="533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1" hangingPunct="1">
              <a:lnSpc>
                <a:spcPct val="100000"/>
              </a:lnSpc>
              <a:spcBef>
                <a:spcPct val="0"/>
              </a:spcBef>
              <a:spcAft>
                <a:spcPct val="0"/>
              </a:spcAft>
              <a:buClrTx/>
              <a:buSzTx/>
              <a:buFontTx/>
              <a:buNone/>
              <a:tabLst>
                <a:tab pos="504825" algn="l"/>
                <a:tab pos="755650" algn="l"/>
                <a:tab pos="1008063" algn="l"/>
                <a:tab pos="1260475" algn="l"/>
              </a:tabLst>
            </a:pPr>
            <a:endParaRPr kumimoji="1" lang="ko-KR" altLang="ko-KR" sz="1800" b="0" i="0" u="none" strike="noStrike" cap="none" normalizeH="0" baseline="0" smtClean="0">
              <a:ln>
                <a:noFill/>
              </a:ln>
              <a:solidFill>
                <a:schemeClr val="tx1"/>
              </a:solidFill>
              <a:effectLst/>
              <a:latin typeface="굴림" pitchFamily="50" charset="-127"/>
              <a:ea typeface="굴림" pitchFamily="50" charset="-127"/>
            </a:endParaRPr>
          </a:p>
        </p:txBody>
      </p:sp>
    </p:spTree>
    <p:extLst>
      <p:ext uri="{BB962C8B-B14F-4D97-AF65-F5344CB8AC3E}">
        <p14:creationId xmlns:p14="http://schemas.microsoft.com/office/powerpoint/2010/main" val="159959563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en-US" altLang="ko-KR" sz="2800" dirty="0">
                <a:solidFill>
                  <a:schemeClr val="tx1"/>
                </a:solidFill>
              </a:rPr>
              <a:t>X.1154: General framework of combined authentication on multiple identity service provider environments</a:t>
            </a:r>
            <a:endParaRPr lang="ko-KR" altLang="ko-KR" sz="2800" dirty="0">
              <a:solidFill>
                <a:schemeClr val="tx1"/>
              </a:solidFill>
            </a:endParaRPr>
          </a:p>
        </p:txBody>
      </p:sp>
      <p:sp>
        <p:nvSpPr>
          <p:cNvPr id="3" name="내용 개체 틀 2"/>
          <p:cNvSpPr>
            <a:spLocks noGrp="1"/>
          </p:cNvSpPr>
          <p:nvPr>
            <p:ph idx="1"/>
          </p:nvPr>
        </p:nvSpPr>
        <p:spPr>
          <a:xfrm>
            <a:off x="299979" y="1165194"/>
            <a:ext cx="8617068" cy="5252138"/>
          </a:xfrm>
        </p:spPr>
        <p:txBody>
          <a:bodyPr>
            <a:normAutofit/>
          </a:bodyPr>
          <a:lstStyle/>
          <a:p>
            <a:r>
              <a:rPr lang="en-US" altLang="ko-KR" sz="2800" dirty="0"/>
              <a:t>Types </a:t>
            </a:r>
            <a:r>
              <a:rPr lang="en-US" altLang="ko-KR" sz="2800" dirty="0" smtClean="0"/>
              <a:t>of </a:t>
            </a:r>
            <a:r>
              <a:rPr lang="en-US" altLang="ko-KR" sz="2800" dirty="0"/>
              <a:t>authentication </a:t>
            </a:r>
            <a:r>
              <a:rPr lang="en-US" altLang="ko-KR" sz="2800" dirty="0" smtClean="0"/>
              <a:t>factors</a:t>
            </a:r>
          </a:p>
          <a:p>
            <a:pPr lvl="1"/>
            <a:r>
              <a:rPr lang="en-US" altLang="ko-KR" sz="2400" dirty="0"/>
              <a:t>Ownership factor is an authentication factor verifying something the user has. Some examples are the smart card, the security token, software token, fixed line phones and mobile phones.</a:t>
            </a:r>
            <a:endParaRPr lang="ko-KR" altLang="ko-KR" sz="2400" dirty="0"/>
          </a:p>
          <a:p>
            <a:pPr lvl="1"/>
            <a:r>
              <a:rPr lang="en-US" altLang="ko-KR" sz="2400" dirty="0"/>
              <a:t>Knowledge factor is an authentication factor verifying something the user knows. Some examples include a password, a passphrase and personal identification number (PIN). </a:t>
            </a:r>
            <a:endParaRPr lang="ko-KR" altLang="ko-KR" sz="2400" dirty="0"/>
          </a:p>
          <a:p>
            <a:pPr lvl="1"/>
            <a:r>
              <a:rPr lang="en-US" altLang="ko-KR" sz="2400" dirty="0"/>
              <a:t>Biometric factor is an authentication factor verifying something the user is or does. Fingerprints, finger veins and iris are such examples</a:t>
            </a:r>
            <a:r>
              <a:rPr lang="en-US" altLang="ko-KR" sz="2400" dirty="0" smtClean="0"/>
              <a:t>.</a:t>
            </a:r>
          </a:p>
        </p:txBody>
      </p:sp>
      <p:sp>
        <p:nvSpPr>
          <p:cNvPr id="40" name="Rectangle 55"/>
          <p:cNvSpPr>
            <a:spLocks noChangeArrowheads="1"/>
          </p:cNvSpPr>
          <p:nvPr/>
        </p:nvSpPr>
        <p:spPr bwMode="auto">
          <a:xfrm>
            <a:off x="0" y="533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1" hangingPunct="1">
              <a:lnSpc>
                <a:spcPct val="100000"/>
              </a:lnSpc>
              <a:spcBef>
                <a:spcPct val="0"/>
              </a:spcBef>
              <a:spcAft>
                <a:spcPct val="0"/>
              </a:spcAft>
              <a:buClrTx/>
              <a:buSzTx/>
              <a:buFontTx/>
              <a:buNone/>
              <a:tabLst>
                <a:tab pos="504825" algn="l"/>
                <a:tab pos="755650" algn="l"/>
                <a:tab pos="1008063" algn="l"/>
                <a:tab pos="1260475" algn="l"/>
              </a:tabLst>
            </a:pPr>
            <a:endParaRPr kumimoji="1" lang="ko-KR" altLang="ko-KR" sz="1800" b="0" i="0" u="none" strike="noStrike" cap="none" normalizeH="0" baseline="0" smtClean="0">
              <a:ln>
                <a:noFill/>
              </a:ln>
              <a:solidFill>
                <a:schemeClr val="tx1"/>
              </a:solidFill>
              <a:effectLst/>
              <a:latin typeface="굴림" pitchFamily="50" charset="-127"/>
              <a:ea typeface="굴림" pitchFamily="50" charset="-127"/>
            </a:endParaRPr>
          </a:p>
        </p:txBody>
      </p:sp>
    </p:spTree>
    <p:extLst>
      <p:ext uri="{BB962C8B-B14F-4D97-AF65-F5344CB8AC3E}">
        <p14:creationId xmlns:p14="http://schemas.microsoft.com/office/powerpoint/2010/main" val="323177507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en-US" altLang="ko-KR" sz="2800" dirty="0">
                <a:solidFill>
                  <a:schemeClr val="tx1"/>
                </a:solidFill>
              </a:rPr>
              <a:t>X.1154: General framework of combined authentication on multiple identity service provider environments</a:t>
            </a:r>
            <a:endParaRPr lang="ko-KR" altLang="ko-KR" sz="2800" dirty="0">
              <a:solidFill>
                <a:schemeClr val="tx1"/>
              </a:solidFill>
            </a:endParaRPr>
          </a:p>
        </p:txBody>
      </p:sp>
      <p:sp>
        <p:nvSpPr>
          <p:cNvPr id="3" name="내용 개체 틀 2"/>
          <p:cNvSpPr>
            <a:spLocks noGrp="1"/>
          </p:cNvSpPr>
          <p:nvPr>
            <p:ph idx="1"/>
          </p:nvPr>
        </p:nvSpPr>
        <p:spPr>
          <a:xfrm>
            <a:off x="299979" y="1165194"/>
            <a:ext cx="8617068" cy="5252138"/>
          </a:xfrm>
        </p:spPr>
        <p:txBody>
          <a:bodyPr>
            <a:normAutofit/>
          </a:bodyPr>
          <a:lstStyle/>
          <a:p>
            <a:r>
              <a:rPr lang="en-US" altLang="ko-KR" sz="2400" dirty="0"/>
              <a:t>Basic authentication models </a:t>
            </a:r>
            <a:r>
              <a:rPr lang="en-US" altLang="ko-KR" sz="1400" i="1" dirty="0"/>
              <a:t>(if </a:t>
            </a:r>
            <a:r>
              <a:rPr lang="en-US" altLang="ko-KR" sz="1400" i="1" dirty="0" err="1"/>
              <a:t>IdSPs</a:t>
            </a:r>
            <a:r>
              <a:rPr lang="en-US" altLang="ko-KR" sz="1400" i="1" dirty="0"/>
              <a:t> are categorized into one </a:t>
            </a:r>
            <a:r>
              <a:rPr lang="en-US" altLang="ko-KR" sz="1400" i="1" dirty="0" smtClean="0"/>
              <a:t>group)</a:t>
            </a:r>
          </a:p>
        </p:txBody>
      </p:sp>
      <p:sp>
        <p:nvSpPr>
          <p:cNvPr id="40" name="Rectangle 55"/>
          <p:cNvSpPr>
            <a:spLocks noChangeArrowheads="1"/>
          </p:cNvSpPr>
          <p:nvPr/>
        </p:nvSpPr>
        <p:spPr bwMode="auto">
          <a:xfrm>
            <a:off x="0" y="533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1" hangingPunct="1">
              <a:lnSpc>
                <a:spcPct val="100000"/>
              </a:lnSpc>
              <a:spcBef>
                <a:spcPct val="0"/>
              </a:spcBef>
              <a:spcAft>
                <a:spcPct val="0"/>
              </a:spcAft>
              <a:buClrTx/>
              <a:buSzTx/>
              <a:buFontTx/>
              <a:buNone/>
              <a:tabLst>
                <a:tab pos="504825" algn="l"/>
                <a:tab pos="755650" algn="l"/>
                <a:tab pos="1008063" algn="l"/>
                <a:tab pos="1260475" algn="l"/>
              </a:tabLst>
            </a:pPr>
            <a:endParaRPr kumimoji="1" lang="ko-KR" altLang="ko-KR" sz="1800" b="0" i="0" u="none" strike="noStrike" cap="none" normalizeH="0" baseline="0" smtClean="0">
              <a:ln>
                <a:noFill/>
              </a:ln>
              <a:solidFill>
                <a:schemeClr val="tx1"/>
              </a:solidFill>
              <a:effectLst/>
              <a:latin typeface="굴림" pitchFamily="50" charset="-127"/>
              <a:ea typeface="굴림" pitchFamily="50" charset="-127"/>
            </a:endParaRPr>
          </a:p>
        </p:txBody>
      </p:sp>
      <p:graphicFrame>
        <p:nvGraphicFramePr>
          <p:cNvPr id="4" name="표 3"/>
          <p:cNvGraphicFramePr>
            <a:graphicFrameLocks noGrp="1"/>
          </p:cNvGraphicFramePr>
          <p:nvPr>
            <p:extLst>
              <p:ext uri="{D42A27DB-BD31-4B8C-83A1-F6EECF244321}">
                <p14:modId xmlns:p14="http://schemas.microsoft.com/office/powerpoint/2010/main" val="2693328875"/>
              </p:ext>
            </p:extLst>
          </p:nvPr>
        </p:nvGraphicFramePr>
        <p:xfrm>
          <a:off x="755577" y="1592794"/>
          <a:ext cx="7704854" cy="4899688"/>
        </p:xfrm>
        <a:graphic>
          <a:graphicData uri="http://schemas.openxmlformats.org/drawingml/2006/table">
            <a:tbl>
              <a:tblPr firstRow="1" firstCol="1" lastRow="1" lastCol="1" bandRow="1" bandCol="1">
                <a:tableStyleId>{5C22544A-7EE6-4342-B048-85BDC9FD1C3A}</a:tableStyleId>
              </a:tblPr>
              <a:tblGrid>
                <a:gridCol w="542652"/>
                <a:gridCol w="916480"/>
                <a:gridCol w="1362659"/>
                <a:gridCol w="1820899"/>
                <a:gridCol w="1025813"/>
                <a:gridCol w="2036351"/>
              </a:tblGrid>
              <a:tr h="800303">
                <a:tc>
                  <a:txBody>
                    <a:bodyPr/>
                    <a:lstStyle/>
                    <a:p>
                      <a:pPr hangingPunct="0">
                        <a:spcBef>
                          <a:spcPts val="600"/>
                        </a:spcBef>
                        <a:spcAft>
                          <a:spcPts val="0"/>
                        </a:spcAft>
                        <a:tabLst>
                          <a:tab pos="504190" algn="l"/>
                          <a:tab pos="756285" algn="l"/>
                          <a:tab pos="1008380" algn="l"/>
                          <a:tab pos="1260475" algn="l"/>
                        </a:tabLst>
                      </a:pPr>
                      <a:r>
                        <a:rPr lang="en-US" sz="1200" dirty="0">
                          <a:effectLst/>
                        </a:rPr>
                        <a:t> </a:t>
                      </a:r>
                      <a:endParaRPr lang="ko-KR" sz="1200" dirty="0">
                        <a:effectLst/>
                        <a:latin typeface="Times New Roman"/>
                        <a:ea typeface="MS Mincho"/>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US" sz="1200">
                          <a:effectLst/>
                        </a:rPr>
                        <a:t># of IdSP</a:t>
                      </a:r>
                      <a:endParaRPr lang="ko-KR" sz="1200">
                        <a:effectLst/>
                        <a:latin typeface="Times New Roman"/>
                        <a:ea typeface="MS Mincho"/>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US" sz="1200">
                          <a:effectLst/>
                        </a:rPr>
                        <a:t># of types of authentication method</a:t>
                      </a:r>
                      <a:endParaRPr lang="ko-KR" sz="1200">
                        <a:effectLst/>
                        <a:latin typeface="Times New Roman"/>
                        <a:ea typeface="MS Mincho"/>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US" sz="1200">
                          <a:effectLst/>
                        </a:rPr>
                        <a:t>Type of provided authentication method by one IdSPs</a:t>
                      </a:r>
                      <a:endParaRPr lang="ko-KR" sz="1200">
                        <a:effectLst/>
                        <a:latin typeface="Times New Roman"/>
                        <a:ea typeface="MS Mincho"/>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US" sz="1200">
                          <a:effectLst/>
                        </a:rPr>
                        <a:t># of groups of IdSPs</a:t>
                      </a:r>
                      <a:endParaRPr lang="ko-KR" sz="1200">
                        <a:effectLst/>
                        <a:latin typeface="Times New Roman"/>
                        <a:ea typeface="MS Mincho"/>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US" sz="1200">
                          <a:effectLst/>
                        </a:rPr>
                        <a:t>Provided authentication method by combination of IdSPs</a:t>
                      </a:r>
                      <a:endParaRPr lang="ko-KR" sz="1200">
                        <a:effectLst/>
                        <a:latin typeface="Times New Roman"/>
                        <a:ea typeface="MS Mincho"/>
                      </a:endParaRPr>
                    </a:p>
                  </a:txBody>
                  <a:tcPr marL="68580" marR="68580" marT="0" marB="0"/>
                </a:tc>
              </a:tr>
              <a:tr h="200076">
                <a:tc>
                  <a:txBody>
                    <a:bodyPr/>
                    <a:lstStyle/>
                    <a:p>
                      <a:pPr hangingPunct="0">
                        <a:spcBef>
                          <a:spcPts val="600"/>
                        </a:spcBef>
                        <a:spcAft>
                          <a:spcPts val="0"/>
                        </a:spcAft>
                        <a:tabLst>
                          <a:tab pos="504190" algn="l"/>
                          <a:tab pos="756285" algn="l"/>
                          <a:tab pos="1008380" algn="l"/>
                          <a:tab pos="1260475" algn="l"/>
                        </a:tabLst>
                      </a:pPr>
                      <a:r>
                        <a:rPr lang="en-US" sz="1200">
                          <a:effectLst/>
                        </a:rPr>
                        <a:t>T-1</a:t>
                      </a:r>
                      <a:endParaRPr lang="ko-KR" sz="1200">
                        <a:effectLst/>
                        <a:latin typeface="Times New Roman"/>
                        <a:ea typeface="MS Mincho"/>
                      </a:endParaRPr>
                    </a:p>
                  </a:txBody>
                  <a:tcPr marL="68580" marR="68580" marT="0" marB="0"/>
                </a:tc>
                <a:tc rowSpan="2">
                  <a:txBody>
                    <a:bodyPr/>
                    <a:lstStyle/>
                    <a:p>
                      <a:pPr hangingPunct="0">
                        <a:spcBef>
                          <a:spcPts val="600"/>
                        </a:spcBef>
                        <a:spcAft>
                          <a:spcPts val="0"/>
                        </a:spcAft>
                        <a:tabLst>
                          <a:tab pos="504190" algn="l"/>
                          <a:tab pos="756285" algn="l"/>
                          <a:tab pos="1008380" algn="l"/>
                          <a:tab pos="1260475" algn="l"/>
                        </a:tabLst>
                      </a:pPr>
                      <a:r>
                        <a:rPr lang="en-US" sz="1200">
                          <a:effectLst/>
                        </a:rPr>
                        <a:t>One</a:t>
                      </a:r>
                      <a:endParaRPr lang="ko-KR" sz="1200">
                        <a:effectLst/>
                        <a:latin typeface="Times New Roman"/>
                        <a:ea typeface="MS Mincho"/>
                      </a:endParaRPr>
                    </a:p>
                  </a:txBody>
                  <a:tcPr marL="68580" marR="68580" marT="0" marB="0"/>
                </a:tc>
                <a:tc rowSpan="2">
                  <a:txBody>
                    <a:bodyPr/>
                    <a:lstStyle/>
                    <a:p>
                      <a:pPr hangingPunct="0">
                        <a:spcBef>
                          <a:spcPts val="600"/>
                        </a:spcBef>
                        <a:spcAft>
                          <a:spcPts val="0"/>
                        </a:spcAft>
                        <a:tabLst>
                          <a:tab pos="504190" algn="l"/>
                          <a:tab pos="756285" algn="l"/>
                          <a:tab pos="1008380" algn="l"/>
                          <a:tab pos="1260475" algn="l"/>
                        </a:tabLst>
                      </a:pPr>
                      <a:r>
                        <a:rPr lang="en-US" sz="1200">
                          <a:effectLst/>
                        </a:rPr>
                        <a:t>One</a:t>
                      </a:r>
                      <a:endParaRPr lang="ko-KR" sz="1200">
                        <a:effectLst/>
                        <a:latin typeface="Times New Roman"/>
                        <a:ea typeface="MS Mincho"/>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US" sz="1200">
                          <a:effectLst/>
                        </a:rPr>
                        <a:t>Single factor</a:t>
                      </a:r>
                      <a:endParaRPr lang="ko-KR" sz="1200">
                        <a:effectLst/>
                        <a:latin typeface="Times New Roman"/>
                        <a:ea typeface="MS Mincho"/>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US" sz="1200">
                          <a:effectLst/>
                        </a:rPr>
                        <a:t>One</a:t>
                      </a:r>
                      <a:endParaRPr lang="ko-KR" sz="1200">
                        <a:effectLst/>
                        <a:latin typeface="Times New Roman"/>
                        <a:ea typeface="MS Mincho"/>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US" sz="1200">
                          <a:effectLst/>
                        </a:rPr>
                        <a:t>None</a:t>
                      </a:r>
                      <a:endParaRPr lang="ko-KR" sz="1200">
                        <a:effectLst/>
                        <a:latin typeface="Times New Roman"/>
                        <a:ea typeface="MS Mincho"/>
                      </a:endParaRPr>
                    </a:p>
                  </a:txBody>
                  <a:tcPr marL="68580" marR="68580" marT="0" marB="0"/>
                </a:tc>
              </a:tr>
              <a:tr h="200076">
                <a:tc>
                  <a:txBody>
                    <a:bodyPr/>
                    <a:lstStyle/>
                    <a:p>
                      <a:pPr hangingPunct="0">
                        <a:spcBef>
                          <a:spcPts val="600"/>
                        </a:spcBef>
                        <a:spcAft>
                          <a:spcPts val="0"/>
                        </a:spcAft>
                        <a:tabLst>
                          <a:tab pos="504190" algn="l"/>
                          <a:tab pos="756285" algn="l"/>
                          <a:tab pos="1008380" algn="l"/>
                          <a:tab pos="1260475" algn="l"/>
                        </a:tabLst>
                      </a:pPr>
                      <a:r>
                        <a:rPr lang="en-US" sz="1200">
                          <a:effectLst/>
                        </a:rPr>
                        <a:t>T-2</a:t>
                      </a:r>
                      <a:endParaRPr lang="ko-KR" sz="1200">
                        <a:effectLst/>
                        <a:latin typeface="Times New Roman"/>
                        <a:ea typeface="MS Mincho"/>
                      </a:endParaRPr>
                    </a:p>
                  </a:txBody>
                  <a:tcPr marL="68580" marR="68580" marT="0" marB="0"/>
                </a:tc>
                <a:tc vMerge="1">
                  <a:txBody>
                    <a:bodyPr/>
                    <a:lstStyle/>
                    <a:p>
                      <a:pPr latinLnBrk="1"/>
                      <a:endParaRPr lang="ko-KR" altLang="en-US"/>
                    </a:p>
                  </a:txBody>
                  <a:tcPr/>
                </a:tc>
                <a:tc vMerge="1">
                  <a:txBody>
                    <a:bodyPr/>
                    <a:lstStyle/>
                    <a:p>
                      <a:pPr latinLnBrk="1"/>
                      <a:endParaRPr lang="ko-KR" altLang="en-US"/>
                    </a:p>
                  </a:txBody>
                  <a:tcPr/>
                </a:tc>
                <a:tc>
                  <a:txBody>
                    <a:bodyPr/>
                    <a:lstStyle/>
                    <a:p>
                      <a:pPr hangingPunct="0">
                        <a:spcBef>
                          <a:spcPts val="600"/>
                        </a:spcBef>
                        <a:spcAft>
                          <a:spcPts val="0"/>
                        </a:spcAft>
                        <a:tabLst>
                          <a:tab pos="504190" algn="l"/>
                          <a:tab pos="756285" algn="l"/>
                          <a:tab pos="1008380" algn="l"/>
                          <a:tab pos="1260475" algn="l"/>
                        </a:tabLst>
                      </a:pPr>
                      <a:r>
                        <a:rPr lang="en-US" sz="1200">
                          <a:effectLst/>
                        </a:rPr>
                        <a:t>Combined</a:t>
                      </a:r>
                      <a:endParaRPr lang="ko-KR" sz="1200">
                        <a:effectLst/>
                        <a:latin typeface="Times New Roman"/>
                        <a:ea typeface="MS Mincho"/>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US" sz="1200">
                          <a:effectLst/>
                        </a:rPr>
                        <a:t>One</a:t>
                      </a:r>
                      <a:endParaRPr lang="ko-KR" sz="1200">
                        <a:effectLst/>
                        <a:latin typeface="Times New Roman"/>
                        <a:ea typeface="MS Mincho"/>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US" sz="1200">
                          <a:effectLst/>
                        </a:rPr>
                        <a:t>Combined (Note 1)</a:t>
                      </a:r>
                      <a:endParaRPr lang="ko-KR" sz="1200">
                        <a:effectLst/>
                        <a:latin typeface="Times New Roman"/>
                        <a:ea typeface="MS Mincho"/>
                      </a:endParaRPr>
                    </a:p>
                  </a:txBody>
                  <a:tcPr marL="68580" marR="68580" marT="0" marB="0"/>
                </a:tc>
              </a:tr>
              <a:tr h="200076">
                <a:tc>
                  <a:txBody>
                    <a:bodyPr/>
                    <a:lstStyle/>
                    <a:p>
                      <a:pPr hangingPunct="0">
                        <a:spcBef>
                          <a:spcPts val="600"/>
                        </a:spcBef>
                        <a:spcAft>
                          <a:spcPts val="0"/>
                        </a:spcAft>
                        <a:tabLst>
                          <a:tab pos="504190" algn="l"/>
                          <a:tab pos="756285" algn="l"/>
                          <a:tab pos="1008380" algn="l"/>
                          <a:tab pos="1260475" algn="l"/>
                        </a:tabLst>
                      </a:pPr>
                      <a:r>
                        <a:rPr lang="en-US" sz="1200">
                          <a:effectLst/>
                        </a:rPr>
                        <a:t>T-3</a:t>
                      </a:r>
                      <a:endParaRPr lang="ko-KR" sz="1200">
                        <a:effectLst/>
                        <a:latin typeface="Times New Roman"/>
                        <a:ea typeface="MS Mincho"/>
                      </a:endParaRPr>
                    </a:p>
                  </a:txBody>
                  <a:tcPr marL="68580" marR="68580" marT="0" marB="0"/>
                </a:tc>
                <a:tc rowSpan="6">
                  <a:txBody>
                    <a:bodyPr/>
                    <a:lstStyle/>
                    <a:p>
                      <a:pPr hangingPunct="0">
                        <a:spcBef>
                          <a:spcPts val="600"/>
                        </a:spcBef>
                        <a:spcAft>
                          <a:spcPts val="0"/>
                        </a:spcAft>
                        <a:tabLst>
                          <a:tab pos="504190" algn="l"/>
                          <a:tab pos="756285" algn="l"/>
                          <a:tab pos="1008380" algn="l"/>
                          <a:tab pos="1260475" algn="l"/>
                        </a:tabLst>
                      </a:pPr>
                      <a:r>
                        <a:rPr lang="en-US" sz="1200">
                          <a:effectLst/>
                        </a:rPr>
                        <a:t>Multiple</a:t>
                      </a:r>
                      <a:endParaRPr lang="ko-KR" sz="1200">
                        <a:effectLst/>
                        <a:latin typeface="Times New Roman"/>
                        <a:ea typeface="MS Mincho"/>
                      </a:endParaRPr>
                    </a:p>
                  </a:txBody>
                  <a:tcPr marL="68580" marR="68580" marT="0" marB="0"/>
                </a:tc>
                <a:tc rowSpan="2">
                  <a:txBody>
                    <a:bodyPr/>
                    <a:lstStyle/>
                    <a:p>
                      <a:pPr hangingPunct="0">
                        <a:spcBef>
                          <a:spcPts val="600"/>
                        </a:spcBef>
                        <a:spcAft>
                          <a:spcPts val="0"/>
                        </a:spcAft>
                        <a:tabLst>
                          <a:tab pos="504190" algn="l"/>
                          <a:tab pos="756285" algn="l"/>
                          <a:tab pos="1008380" algn="l"/>
                          <a:tab pos="1260475" algn="l"/>
                        </a:tabLst>
                      </a:pPr>
                      <a:r>
                        <a:rPr lang="en-US" sz="1200">
                          <a:effectLst/>
                        </a:rPr>
                        <a:t>One</a:t>
                      </a:r>
                      <a:endParaRPr lang="ko-KR" sz="1200">
                        <a:effectLst/>
                        <a:latin typeface="Times New Roman"/>
                        <a:ea typeface="MS Mincho"/>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US" sz="1200">
                          <a:effectLst/>
                        </a:rPr>
                        <a:t>Single factor</a:t>
                      </a:r>
                      <a:endParaRPr lang="ko-KR" sz="1200">
                        <a:effectLst/>
                        <a:latin typeface="Times New Roman"/>
                        <a:ea typeface="MS Mincho"/>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US" sz="1200">
                          <a:effectLst/>
                        </a:rPr>
                        <a:t>One</a:t>
                      </a:r>
                      <a:endParaRPr lang="ko-KR" sz="1200">
                        <a:effectLst/>
                        <a:latin typeface="Times New Roman"/>
                        <a:ea typeface="MS Mincho"/>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US" sz="1200">
                          <a:effectLst/>
                        </a:rPr>
                        <a:t>Multiple</a:t>
                      </a:r>
                      <a:endParaRPr lang="ko-KR" sz="1200">
                        <a:effectLst/>
                        <a:latin typeface="Times New Roman"/>
                        <a:ea typeface="MS Mincho"/>
                      </a:endParaRPr>
                    </a:p>
                  </a:txBody>
                  <a:tcPr marL="68580" marR="68580" marT="0" marB="0"/>
                </a:tc>
              </a:tr>
              <a:tr h="200076">
                <a:tc>
                  <a:txBody>
                    <a:bodyPr/>
                    <a:lstStyle/>
                    <a:p>
                      <a:pPr hangingPunct="0">
                        <a:spcBef>
                          <a:spcPts val="600"/>
                        </a:spcBef>
                        <a:spcAft>
                          <a:spcPts val="0"/>
                        </a:spcAft>
                        <a:tabLst>
                          <a:tab pos="504190" algn="l"/>
                          <a:tab pos="756285" algn="l"/>
                          <a:tab pos="1008380" algn="l"/>
                          <a:tab pos="1260475" algn="l"/>
                        </a:tabLst>
                      </a:pPr>
                      <a:r>
                        <a:rPr lang="en-US" sz="1200">
                          <a:effectLst/>
                        </a:rPr>
                        <a:t>T-4</a:t>
                      </a:r>
                      <a:endParaRPr lang="ko-KR" sz="1200">
                        <a:effectLst/>
                        <a:latin typeface="Times New Roman"/>
                        <a:ea typeface="MS Mincho"/>
                      </a:endParaRPr>
                    </a:p>
                  </a:txBody>
                  <a:tcPr marL="68580" marR="68580" marT="0" marB="0"/>
                </a:tc>
                <a:tc vMerge="1">
                  <a:txBody>
                    <a:bodyPr/>
                    <a:lstStyle/>
                    <a:p>
                      <a:pPr latinLnBrk="1"/>
                      <a:endParaRPr lang="ko-KR" altLang="en-US"/>
                    </a:p>
                  </a:txBody>
                  <a:tcPr/>
                </a:tc>
                <a:tc vMerge="1">
                  <a:txBody>
                    <a:bodyPr/>
                    <a:lstStyle/>
                    <a:p>
                      <a:pPr latinLnBrk="1"/>
                      <a:endParaRPr lang="ko-KR" altLang="en-US"/>
                    </a:p>
                  </a:txBody>
                  <a:tcPr/>
                </a:tc>
                <a:tc>
                  <a:txBody>
                    <a:bodyPr/>
                    <a:lstStyle/>
                    <a:p>
                      <a:pPr hangingPunct="0">
                        <a:spcBef>
                          <a:spcPts val="600"/>
                        </a:spcBef>
                        <a:spcAft>
                          <a:spcPts val="0"/>
                        </a:spcAft>
                        <a:tabLst>
                          <a:tab pos="504190" algn="l"/>
                          <a:tab pos="756285" algn="l"/>
                          <a:tab pos="1008380" algn="l"/>
                          <a:tab pos="1260475" algn="l"/>
                        </a:tabLst>
                      </a:pPr>
                      <a:r>
                        <a:rPr lang="en-US" sz="1200">
                          <a:effectLst/>
                        </a:rPr>
                        <a:t>Combined</a:t>
                      </a:r>
                      <a:endParaRPr lang="ko-KR" sz="1200">
                        <a:effectLst/>
                        <a:latin typeface="Times New Roman"/>
                        <a:ea typeface="MS Mincho"/>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US" sz="1200">
                          <a:effectLst/>
                        </a:rPr>
                        <a:t>One</a:t>
                      </a:r>
                      <a:endParaRPr lang="ko-KR" sz="1200">
                        <a:effectLst/>
                        <a:latin typeface="Times New Roman"/>
                        <a:ea typeface="MS Mincho"/>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US" sz="1200">
                          <a:effectLst/>
                        </a:rPr>
                        <a:t>Combined (Note 1)</a:t>
                      </a:r>
                      <a:endParaRPr lang="ko-KR" sz="1200">
                        <a:effectLst/>
                        <a:latin typeface="Times New Roman"/>
                        <a:ea typeface="MS Mincho"/>
                      </a:endParaRPr>
                    </a:p>
                  </a:txBody>
                  <a:tcPr marL="68580" marR="68580" marT="0" marB="0"/>
                </a:tc>
              </a:tr>
              <a:tr h="400152">
                <a:tc>
                  <a:txBody>
                    <a:bodyPr/>
                    <a:lstStyle/>
                    <a:p>
                      <a:pPr hangingPunct="0">
                        <a:spcBef>
                          <a:spcPts val="600"/>
                        </a:spcBef>
                        <a:spcAft>
                          <a:spcPts val="0"/>
                        </a:spcAft>
                        <a:tabLst>
                          <a:tab pos="504190" algn="l"/>
                          <a:tab pos="756285" algn="l"/>
                          <a:tab pos="1008380" algn="l"/>
                          <a:tab pos="1260475" algn="l"/>
                        </a:tabLst>
                      </a:pPr>
                      <a:r>
                        <a:rPr lang="en-US" sz="1200">
                          <a:effectLst/>
                        </a:rPr>
                        <a:t>T-5</a:t>
                      </a:r>
                      <a:endParaRPr lang="ko-KR" sz="1200">
                        <a:effectLst/>
                        <a:latin typeface="Times New Roman"/>
                        <a:ea typeface="MS Mincho"/>
                      </a:endParaRPr>
                    </a:p>
                  </a:txBody>
                  <a:tcPr marL="68580" marR="68580" marT="0" marB="0"/>
                </a:tc>
                <a:tc vMerge="1">
                  <a:txBody>
                    <a:bodyPr/>
                    <a:lstStyle/>
                    <a:p>
                      <a:pPr latinLnBrk="1"/>
                      <a:endParaRPr lang="ko-KR" altLang="en-US"/>
                    </a:p>
                  </a:txBody>
                  <a:tcPr/>
                </a:tc>
                <a:tc rowSpan="2">
                  <a:txBody>
                    <a:bodyPr/>
                    <a:lstStyle/>
                    <a:p>
                      <a:pPr hangingPunct="0">
                        <a:spcBef>
                          <a:spcPts val="600"/>
                        </a:spcBef>
                        <a:spcAft>
                          <a:spcPts val="0"/>
                        </a:spcAft>
                        <a:tabLst>
                          <a:tab pos="504190" algn="l"/>
                          <a:tab pos="756285" algn="l"/>
                          <a:tab pos="1008380" algn="l"/>
                          <a:tab pos="1260475" algn="l"/>
                        </a:tabLst>
                      </a:pPr>
                      <a:r>
                        <a:rPr lang="en-US" sz="1200" dirty="0">
                          <a:effectLst/>
                        </a:rPr>
                        <a:t>Multiple </a:t>
                      </a:r>
                      <a:br>
                        <a:rPr lang="en-US" sz="1200" dirty="0">
                          <a:effectLst/>
                        </a:rPr>
                      </a:br>
                      <a:r>
                        <a:rPr lang="en-US" sz="1200" dirty="0">
                          <a:effectLst/>
                        </a:rPr>
                        <a:t>(different </a:t>
                      </a:r>
                      <a:r>
                        <a:rPr lang="en-US" sz="1200" dirty="0" smtClean="0">
                          <a:effectLst/>
                        </a:rPr>
                        <a:t/>
                      </a:r>
                      <a:br>
                        <a:rPr lang="en-US" sz="1200" dirty="0" smtClean="0">
                          <a:effectLst/>
                        </a:rPr>
                      </a:br>
                      <a:r>
                        <a:rPr lang="en-US" sz="1200" dirty="0" smtClean="0">
                          <a:effectLst/>
                        </a:rPr>
                        <a:t>methods</a:t>
                      </a:r>
                      <a:r>
                        <a:rPr lang="en-US" sz="1200" dirty="0">
                          <a:effectLst/>
                        </a:rPr>
                        <a:t>)</a:t>
                      </a:r>
                      <a:endParaRPr lang="ko-KR" sz="1200" dirty="0">
                        <a:effectLst/>
                        <a:latin typeface="Times New Roman"/>
                        <a:ea typeface="MS Mincho"/>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US" sz="1200">
                          <a:effectLst/>
                        </a:rPr>
                        <a:t>Single factor</a:t>
                      </a:r>
                      <a:endParaRPr lang="ko-KR" sz="1200">
                        <a:effectLst/>
                        <a:latin typeface="Times New Roman"/>
                        <a:ea typeface="MS Mincho"/>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US" sz="1200">
                          <a:effectLst/>
                        </a:rPr>
                        <a:t>One</a:t>
                      </a:r>
                      <a:endParaRPr lang="ko-KR" sz="1200">
                        <a:effectLst/>
                        <a:latin typeface="Times New Roman"/>
                        <a:ea typeface="MS Mincho"/>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US" sz="1200" dirty="0">
                          <a:effectLst/>
                        </a:rPr>
                        <a:t>Multiple, multi-method </a:t>
                      </a:r>
                      <a:r>
                        <a:rPr lang="en-US" sz="1200" dirty="0" smtClean="0">
                          <a:effectLst/>
                        </a:rPr>
                        <a:t/>
                      </a:r>
                      <a:br>
                        <a:rPr lang="en-US" sz="1200" dirty="0" smtClean="0">
                          <a:effectLst/>
                        </a:rPr>
                      </a:br>
                      <a:r>
                        <a:rPr lang="en-US" sz="1200" dirty="0" smtClean="0">
                          <a:effectLst/>
                        </a:rPr>
                        <a:t>(</a:t>
                      </a:r>
                      <a:r>
                        <a:rPr lang="en-US" sz="1200" dirty="0">
                          <a:effectLst/>
                        </a:rPr>
                        <a:t>Note 2)</a:t>
                      </a:r>
                      <a:endParaRPr lang="ko-KR" sz="1200" dirty="0">
                        <a:effectLst/>
                        <a:latin typeface="Times New Roman"/>
                        <a:ea typeface="MS Mincho"/>
                      </a:endParaRPr>
                    </a:p>
                  </a:txBody>
                  <a:tcPr marL="68580" marR="68580" marT="0" marB="0"/>
                </a:tc>
              </a:tr>
              <a:tr h="400152">
                <a:tc>
                  <a:txBody>
                    <a:bodyPr/>
                    <a:lstStyle/>
                    <a:p>
                      <a:pPr hangingPunct="0">
                        <a:spcBef>
                          <a:spcPts val="600"/>
                        </a:spcBef>
                        <a:spcAft>
                          <a:spcPts val="0"/>
                        </a:spcAft>
                        <a:tabLst>
                          <a:tab pos="504190" algn="l"/>
                          <a:tab pos="756285" algn="l"/>
                          <a:tab pos="1008380" algn="l"/>
                          <a:tab pos="1260475" algn="l"/>
                        </a:tabLst>
                      </a:pPr>
                      <a:r>
                        <a:rPr lang="en-US" sz="1200">
                          <a:effectLst/>
                        </a:rPr>
                        <a:t>T-6</a:t>
                      </a:r>
                      <a:endParaRPr lang="ko-KR" sz="1200">
                        <a:effectLst/>
                        <a:latin typeface="Times New Roman"/>
                        <a:ea typeface="MS Mincho"/>
                      </a:endParaRPr>
                    </a:p>
                  </a:txBody>
                  <a:tcPr marL="68580" marR="68580" marT="0" marB="0"/>
                </a:tc>
                <a:tc vMerge="1">
                  <a:txBody>
                    <a:bodyPr/>
                    <a:lstStyle/>
                    <a:p>
                      <a:pPr latinLnBrk="1"/>
                      <a:endParaRPr lang="ko-KR" altLang="en-US"/>
                    </a:p>
                  </a:txBody>
                  <a:tcPr/>
                </a:tc>
                <a:tc vMerge="1">
                  <a:txBody>
                    <a:bodyPr/>
                    <a:lstStyle/>
                    <a:p>
                      <a:pPr latinLnBrk="1"/>
                      <a:endParaRPr lang="ko-KR" altLang="en-US"/>
                    </a:p>
                  </a:txBody>
                  <a:tcPr/>
                </a:tc>
                <a:tc>
                  <a:txBody>
                    <a:bodyPr/>
                    <a:lstStyle/>
                    <a:p>
                      <a:pPr hangingPunct="0">
                        <a:spcBef>
                          <a:spcPts val="600"/>
                        </a:spcBef>
                        <a:spcAft>
                          <a:spcPts val="0"/>
                        </a:spcAft>
                        <a:tabLst>
                          <a:tab pos="504190" algn="l"/>
                          <a:tab pos="756285" algn="l"/>
                          <a:tab pos="1008380" algn="l"/>
                          <a:tab pos="1260475" algn="l"/>
                        </a:tabLst>
                      </a:pPr>
                      <a:r>
                        <a:rPr lang="en-US" sz="1200" dirty="0">
                          <a:effectLst/>
                        </a:rPr>
                        <a:t>Combined (multiple </a:t>
                      </a:r>
                      <a:r>
                        <a:rPr lang="en-US" sz="1200" dirty="0" smtClean="0">
                          <a:effectLst/>
                        </a:rPr>
                        <a:t/>
                      </a:r>
                      <a:br>
                        <a:rPr lang="en-US" sz="1200" dirty="0" smtClean="0">
                          <a:effectLst/>
                        </a:rPr>
                      </a:br>
                      <a:r>
                        <a:rPr lang="en-US" sz="1200" dirty="0" smtClean="0">
                          <a:effectLst/>
                        </a:rPr>
                        <a:t>or </a:t>
                      </a:r>
                      <a:r>
                        <a:rPr lang="en-US" sz="1200" dirty="0">
                          <a:effectLst/>
                        </a:rPr>
                        <a:t>multi-method)</a:t>
                      </a:r>
                      <a:endParaRPr lang="ko-KR" sz="1200" dirty="0">
                        <a:effectLst/>
                        <a:latin typeface="Times New Roman"/>
                        <a:ea typeface="MS Mincho"/>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US" sz="1200">
                          <a:effectLst/>
                        </a:rPr>
                        <a:t>One</a:t>
                      </a:r>
                      <a:endParaRPr lang="ko-KR" sz="1200">
                        <a:effectLst/>
                        <a:latin typeface="Times New Roman"/>
                        <a:ea typeface="MS Mincho"/>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US" sz="1200" dirty="0">
                          <a:effectLst/>
                        </a:rPr>
                        <a:t>Multiple, multi-method </a:t>
                      </a:r>
                      <a:r>
                        <a:rPr lang="en-US" sz="1200" dirty="0" smtClean="0">
                          <a:effectLst/>
                        </a:rPr>
                        <a:t/>
                      </a:r>
                      <a:br>
                        <a:rPr lang="en-US" sz="1200" dirty="0" smtClean="0">
                          <a:effectLst/>
                        </a:rPr>
                      </a:br>
                      <a:r>
                        <a:rPr lang="en-US" sz="1200" dirty="0" smtClean="0">
                          <a:effectLst/>
                        </a:rPr>
                        <a:t>(</a:t>
                      </a:r>
                      <a:r>
                        <a:rPr lang="en-US" sz="1200" dirty="0">
                          <a:effectLst/>
                        </a:rPr>
                        <a:t>Note 3)</a:t>
                      </a:r>
                      <a:endParaRPr lang="ko-KR" sz="1200" dirty="0">
                        <a:effectLst/>
                        <a:latin typeface="Times New Roman"/>
                        <a:ea typeface="MS Mincho"/>
                      </a:endParaRPr>
                    </a:p>
                  </a:txBody>
                  <a:tcPr marL="68580" marR="68580" marT="0" marB="0"/>
                </a:tc>
              </a:tr>
              <a:tr h="479411">
                <a:tc>
                  <a:txBody>
                    <a:bodyPr/>
                    <a:lstStyle/>
                    <a:p>
                      <a:pPr hangingPunct="0">
                        <a:spcBef>
                          <a:spcPts val="600"/>
                        </a:spcBef>
                        <a:spcAft>
                          <a:spcPts val="0"/>
                        </a:spcAft>
                        <a:tabLst>
                          <a:tab pos="504190" algn="l"/>
                          <a:tab pos="756285" algn="l"/>
                          <a:tab pos="1008380" algn="l"/>
                          <a:tab pos="1260475" algn="l"/>
                        </a:tabLst>
                      </a:pPr>
                      <a:r>
                        <a:rPr lang="en-US" sz="1200">
                          <a:effectLst/>
                        </a:rPr>
                        <a:t>T-7</a:t>
                      </a:r>
                      <a:endParaRPr lang="ko-KR" sz="1200">
                        <a:effectLst/>
                        <a:latin typeface="Times New Roman"/>
                        <a:ea typeface="MS Mincho"/>
                      </a:endParaRPr>
                    </a:p>
                  </a:txBody>
                  <a:tcPr marL="68580" marR="68580" marT="0" marB="0"/>
                </a:tc>
                <a:tc vMerge="1">
                  <a:txBody>
                    <a:bodyPr/>
                    <a:lstStyle/>
                    <a:p>
                      <a:pPr latinLnBrk="1"/>
                      <a:endParaRPr lang="ko-KR" altLang="en-US"/>
                    </a:p>
                  </a:txBody>
                  <a:tcPr/>
                </a:tc>
                <a:tc rowSpan="2">
                  <a:txBody>
                    <a:bodyPr/>
                    <a:lstStyle/>
                    <a:p>
                      <a:pPr hangingPunct="0">
                        <a:spcBef>
                          <a:spcPts val="600"/>
                        </a:spcBef>
                        <a:spcAft>
                          <a:spcPts val="0"/>
                        </a:spcAft>
                        <a:tabLst>
                          <a:tab pos="504190" algn="l"/>
                          <a:tab pos="756285" algn="l"/>
                          <a:tab pos="1008380" algn="l"/>
                          <a:tab pos="1260475" algn="l"/>
                        </a:tabLst>
                      </a:pPr>
                      <a:r>
                        <a:rPr lang="en-US" sz="1200" dirty="0">
                          <a:effectLst/>
                        </a:rPr>
                        <a:t>Multiple</a:t>
                      </a:r>
                      <a:br>
                        <a:rPr lang="en-US" sz="1200" dirty="0">
                          <a:effectLst/>
                        </a:rPr>
                      </a:br>
                      <a:r>
                        <a:rPr lang="en-US" sz="1200" dirty="0">
                          <a:effectLst/>
                        </a:rPr>
                        <a:t>(different </a:t>
                      </a:r>
                      <a:r>
                        <a:rPr lang="en-US" sz="1200" dirty="0" smtClean="0">
                          <a:effectLst/>
                        </a:rPr>
                        <a:t/>
                      </a:r>
                      <a:br>
                        <a:rPr lang="en-US" sz="1200" dirty="0" smtClean="0">
                          <a:effectLst/>
                        </a:rPr>
                      </a:br>
                      <a:r>
                        <a:rPr lang="en-US" sz="1200" dirty="0" smtClean="0">
                          <a:effectLst/>
                        </a:rPr>
                        <a:t>factors</a:t>
                      </a:r>
                      <a:r>
                        <a:rPr lang="en-US" sz="1200" dirty="0">
                          <a:effectLst/>
                        </a:rPr>
                        <a:t>)</a:t>
                      </a:r>
                      <a:endParaRPr lang="ko-KR" sz="1200" dirty="0">
                        <a:effectLst/>
                        <a:latin typeface="Times New Roman"/>
                        <a:ea typeface="MS Mincho"/>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US" sz="1200">
                          <a:effectLst/>
                        </a:rPr>
                        <a:t>Single factor</a:t>
                      </a:r>
                      <a:endParaRPr lang="ko-KR" sz="1200">
                        <a:effectLst/>
                        <a:latin typeface="Times New Roman"/>
                        <a:ea typeface="MS Mincho"/>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US" sz="1200">
                          <a:effectLst/>
                        </a:rPr>
                        <a:t>One</a:t>
                      </a:r>
                      <a:endParaRPr lang="ko-KR" sz="1200">
                        <a:effectLst/>
                        <a:latin typeface="Times New Roman"/>
                        <a:ea typeface="MS Mincho"/>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US" sz="1200" dirty="0">
                          <a:effectLst/>
                        </a:rPr>
                        <a:t>Multiple, multi-method, multi-factor (Note 2)</a:t>
                      </a:r>
                      <a:endParaRPr lang="ko-KR" sz="1200" dirty="0">
                        <a:effectLst/>
                        <a:latin typeface="Times New Roman"/>
                        <a:ea typeface="MS Mincho"/>
                      </a:endParaRPr>
                    </a:p>
                  </a:txBody>
                  <a:tcPr marL="68580" marR="68580" marT="0" marB="0"/>
                </a:tc>
              </a:tr>
              <a:tr h="252028">
                <a:tc>
                  <a:txBody>
                    <a:bodyPr/>
                    <a:lstStyle/>
                    <a:p>
                      <a:pPr hangingPunct="0">
                        <a:spcBef>
                          <a:spcPts val="600"/>
                        </a:spcBef>
                        <a:spcAft>
                          <a:spcPts val="0"/>
                        </a:spcAft>
                        <a:tabLst>
                          <a:tab pos="504190" algn="l"/>
                          <a:tab pos="756285" algn="l"/>
                          <a:tab pos="1008380" algn="l"/>
                          <a:tab pos="1260475" algn="l"/>
                        </a:tabLst>
                      </a:pPr>
                      <a:r>
                        <a:rPr lang="en-US" sz="1200" dirty="0">
                          <a:effectLst/>
                        </a:rPr>
                        <a:t>T-8</a:t>
                      </a:r>
                      <a:endParaRPr lang="ko-KR" sz="1200" dirty="0">
                        <a:effectLst/>
                        <a:latin typeface="Times New Roman"/>
                        <a:ea typeface="MS Mincho"/>
                      </a:endParaRPr>
                    </a:p>
                  </a:txBody>
                  <a:tcPr marL="68580" marR="68580" marT="0" marB="0"/>
                </a:tc>
                <a:tc vMerge="1">
                  <a:txBody>
                    <a:bodyPr/>
                    <a:lstStyle/>
                    <a:p>
                      <a:pPr latinLnBrk="1"/>
                      <a:endParaRPr lang="ko-KR" altLang="en-US"/>
                    </a:p>
                  </a:txBody>
                  <a:tcPr/>
                </a:tc>
                <a:tc vMerge="1">
                  <a:txBody>
                    <a:bodyPr/>
                    <a:lstStyle/>
                    <a:p>
                      <a:pPr latinLnBrk="1"/>
                      <a:endParaRPr lang="ko-KR" altLang="en-US"/>
                    </a:p>
                  </a:txBody>
                  <a:tcPr/>
                </a:tc>
                <a:tc>
                  <a:txBody>
                    <a:bodyPr/>
                    <a:lstStyle/>
                    <a:p>
                      <a:pPr hangingPunct="0">
                        <a:spcBef>
                          <a:spcPts val="600"/>
                        </a:spcBef>
                        <a:spcAft>
                          <a:spcPts val="0"/>
                        </a:spcAft>
                        <a:tabLst>
                          <a:tab pos="504190" algn="l"/>
                          <a:tab pos="756285" algn="l"/>
                          <a:tab pos="1008380" algn="l"/>
                          <a:tab pos="1260475" algn="l"/>
                        </a:tabLst>
                      </a:pPr>
                      <a:r>
                        <a:rPr lang="en-US" sz="1200" dirty="0">
                          <a:effectLst/>
                        </a:rPr>
                        <a:t>Combined</a:t>
                      </a:r>
                      <a:endParaRPr lang="ko-KR" sz="1200" dirty="0">
                        <a:effectLst/>
                        <a:latin typeface="Times New Roman"/>
                        <a:ea typeface="MS Mincho"/>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US" sz="1200">
                          <a:effectLst/>
                        </a:rPr>
                        <a:t>One</a:t>
                      </a:r>
                      <a:endParaRPr lang="ko-KR" sz="1200">
                        <a:effectLst/>
                        <a:latin typeface="Times New Roman"/>
                        <a:ea typeface="MS Mincho"/>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US" sz="1200">
                          <a:effectLst/>
                        </a:rPr>
                        <a:t>Combined (Note 3)</a:t>
                      </a:r>
                      <a:endParaRPr lang="ko-KR" sz="1200">
                        <a:effectLst/>
                        <a:latin typeface="Times New Roman"/>
                        <a:ea typeface="MS Mincho"/>
                      </a:endParaRPr>
                    </a:p>
                  </a:txBody>
                  <a:tcPr marL="68580" marR="68580" marT="0" marB="0"/>
                </a:tc>
              </a:tr>
              <a:tr h="1767338">
                <a:tc gridSpan="6">
                  <a:txBody>
                    <a:bodyPr/>
                    <a:lstStyle/>
                    <a:p>
                      <a:pPr hangingPunct="0">
                        <a:spcBef>
                          <a:spcPts val="600"/>
                        </a:spcBef>
                        <a:spcAft>
                          <a:spcPts val="0"/>
                        </a:spcAft>
                        <a:tabLst>
                          <a:tab pos="504190" algn="l"/>
                          <a:tab pos="756285" algn="l"/>
                          <a:tab pos="1008380" algn="l"/>
                          <a:tab pos="1260475" algn="l"/>
                        </a:tabLst>
                      </a:pPr>
                      <a:r>
                        <a:rPr lang="en-US" sz="1200" dirty="0">
                          <a:effectLst/>
                        </a:rPr>
                        <a:t>NOTE 1 − All three types of combined authentication can be provided. However, the provided authentication method depends on the type of authentication provided by an </a:t>
                      </a:r>
                      <a:r>
                        <a:rPr lang="en-US" sz="1200" dirty="0" err="1">
                          <a:effectLst/>
                        </a:rPr>
                        <a:t>IdSP</a:t>
                      </a:r>
                      <a:r>
                        <a:rPr lang="en-US" sz="1200" dirty="0">
                          <a:effectLst/>
                        </a:rPr>
                        <a:t>.</a:t>
                      </a:r>
                      <a:endParaRPr lang="ko-KR" sz="1200" dirty="0">
                        <a:effectLst/>
                      </a:endParaRPr>
                    </a:p>
                    <a:p>
                      <a:pPr hangingPunct="0">
                        <a:spcBef>
                          <a:spcPts val="600"/>
                        </a:spcBef>
                        <a:spcAft>
                          <a:spcPts val="0"/>
                        </a:spcAft>
                        <a:tabLst>
                          <a:tab pos="504190" algn="l"/>
                          <a:tab pos="756285" algn="l"/>
                          <a:tab pos="1008380" algn="l"/>
                          <a:tab pos="1260475" algn="l"/>
                        </a:tabLst>
                      </a:pPr>
                      <a:r>
                        <a:rPr lang="en-US" sz="1200" dirty="0">
                          <a:effectLst/>
                        </a:rPr>
                        <a:t>NOTE 2 − All three types of combined authentication can be provided. However, the provided authentication method depends on the selection of </a:t>
                      </a:r>
                      <a:r>
                        <a:rPr lang="en-US" sz="1200" dirty="0" err="1">
                          <a:effectLst/>
                        </a:rPr>
                        <a:t>IdSPs</a:t>
                      </a:r>
                      <a:r>
                        <a:rPr lang="en-US" sz="1200" dirty="0">
                          <a:effectLst/>
                        </a:rPr>
                        <a:t>.</a:t>
                      </a:r>
                      <a:endParaRPr lang="ko-KR" sz="1200" dirty="0">
                        <a:effectLst/>
                      </a:endParaRPr>
                    </a:p>
                    <a:p>
                      <a:pPr hangingPunct="0">
                        <a:spcBef>
                          <a:spcPts val="600"/>
                        </a:spcBef>
                        <a:spcAft>
                          <a:spcPts val="0"/>
                        </a:spcAft>
                        <a:tabLst>
                          <a:tab pos="504190" algn="l"/>
                          <a:tab pos="756285" algn="l"/>
                          <a:tab pos="1008380" algn="l"/>
                          <a:tab pos="1260475" algn="l"/>
                        </a:tabLst>
                      </a:pPr>
                      <a:r>
                        <a:rPr lang="en-US" sz="1200" dirty="0">
                          <a:effectLst/>
                        </a:rPr>
                        <a:t>NOTE 3 − All three types of combined authentication can be provided. However, the provided authentication method depends not only on the types of authentication provided by </a:t>
                      </a:r>
                      <a:r>
                        <a:rPr lang="en-US" sz="1200" dirty="0" err="1">
                          <a:effectLst/>
                        </a:rPr>
                        <a:t>IdSPs</a:t>
                      </a:r>
                      <a:r>
                        <a:rPr lang="en-US" sz="1200" dirty="0">
                          <a:effectLst/>
                        </a:rPr>
                        <a:t> but also on the selection of </a:t>
                      </a:r>
                      <a:r>
                        <a:rPr lang="en-US" sz="1200" dirty="0" err="1">
                          <a:effectLst/>
                        </a:rPr>
                        <a:t>IdSPs</a:t>
                      </a:r>
                      <a:r>
                        <a:rPr lang="en-US" sz="1200" dirty="0">
                          <a:effectLst/>
                        </a:rPr>
                        <a:t>.</a:t>
                      </a:r>
                      <a:endParaRPr lang="ko-KR" sz="1200" dirty="0">
                        <a:effectLst/>
                        <a:latin typeface="Times New Roman"/>
                        <a:ea typeface="MS Mincho"/>
                      </a:endParaRPr>
                    </a:p>
                  </a:txBody>
                  <a:tcPr marL="68580" marR="68580" marT="0" marB="0"/>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r>
            </a:tbl>
          </a:graphicData>
        </a:graphic>
      </p:graphicFrame>
    </p:spTree>
    <p:extLst>
      <p:ext uri="{BB962C8B-B14F-4D97-AF65-F5344CB8AC3E}">
        <p14:creationId xmlns:p14="http://schemas.microsoft.com/office/powerpoint/2010/main" val="271635014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en-US" altLang="ko-KR" sz="2800" dirty="0">
                <a:solidFill>
                  <a:schemeClr val="tx1"/>
                </a:solidFill>
              </a:rPr>
              <a:t>X.1154: General framework of combined authentication on multiple identity service provider environments</a:t>
            </a:r>
            <a:endParaRPr lang="ko-KR" altLang="ko-KR" sz="2800" dirty="0">
              <a:solidFill>
                <a:schemeClr val="tx1"/>
              </a:solidFill>
            </a:endParaRPr>
          </a:p>
        </p:txBody>
      </p:sp>
      <p:sp>
        <p:nvSpPr>
          <p:cNvPr id="3" name="내용 개체 틀 2"/>
          <p:cNvSpPr>
            <a:spLocks noGrp="1"/>
          </p:cNvSpPr>
          <p:nvPr>
            <p:ph idx="1"/>
          </p:nvPr>
        </p:nvSpPr>
        <p:spPr>
          <a:xfrm>
            <a:off x="299979" y="1165194"/>
            <a:ext cx="8617068" cy="5252138"/>
          </a:xfrm>
        </p:spPr>
        <p:txBody>
          <a:bodyPr>
            <a:normAutofit/>
          </a:bodyPr>
          <a:lstStyle/>
          <a:p>
            <a:r>
              <a:rPr lang="en-US" altLang="ko-KR" sz="2400" dirty="0"/>
              <a:t>Basic authentication models </a:t>
            </a:r>
            <a:r>
              <a:rPr lang="en-US" altLang="ko-KR" sz="1400" i="1" dirty="0"/>
              <a:t>(if </a:t>
            </a:r>
            <a:r>
              <a:rPr lang="en-US" altLang="ko-KR" sz="1400" i="1" dirty="0" err="1"/>
              <a:t>IdSPs</a:t>
            </a:r>
            <a:r>
              <a:rPr lang="en-US" altLang="ko-KR" sz="1400" i="1" dirty="0"/>
              <a:t> are categorized into </a:t>
            </a:r>
            <a:r>
              <a:rPr lang="en-US" altLang="ko-KR" sz="1400" i="1" dirty="0" smtClean="0"/>
              <a:t>several groups)</a:t>
            </a:r>
          </a:p>
        </p:txBody>
      </p:sp>
      <p:sp>
        <p:nvSpPr>
          <p:cNvPr id="40" name="Rectangle 55"/>
          <p:cNvSpPr>
            <a:spLocks noChangeArrowheads="1"/>
          </p:cNvSpPr>
          <p:nvPr/>
        </p:nvSpPr>
        <p:spPr bwMode="auto">
          <a:xfrm>
            <a:off x="0" y="533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1" hangingPunct="1">
              <a:lnSpc>
                <a:spcPct val="100000"/>
              </a:lnSpc>
              <a:spcBef>
                <a:spcPct val="0"/>
              </a:spcBef>
              <a:spcAft>
                <a:spcPct val="0"/>
              </a:spcAft>
              <a:buClrTx/>
              <a:buSzTx/>
              <a:buFontTx/>
              <a:buNone/>
              <a:tabLst>
                <a:tab pos="504825" algn="l"/>
                <a:tab pos="755650" algn="l"/>
                <a:tab pos="1008063" algn="l"/>
                <a:tab pos="1260475" algn="l"/>
              </a:tabLst>
            </a:pPr>
            <a:endParaRPr kumimoji="1" lang="ko-KR" altLang="ko-KR" sz="1800" b="0" i="0" u="none" strike="noStrike" cap="none" normalizeH="0" baseline="0" smtClean="0">
              <a:ln>
                <a:noFill/>
              </a:ln>
              <a:solidFill>
                <a:schemeClr val="tx1"/>
              </a:solidFill>
              <a:effectLst/>
              <a:latin typeface="굴림" pitchFamily="50" charset="-127"/>
              <a:ea typeface="굴림" pitchFamily="50" charset="-127"/>
            </a:endParaRPr>
          </a:p>
        </p:txBody>
      </p:sp>
      <p:graphicFrame>
        <p:nvGraphicFramePr>
          <p:cNvPr id="5" name="표 4"/>
          <p:cNvGraphicFramePr>
            <a:graphicFrameLocks noGrp="1"/>
          </p:cNvGraphicFramePr>
          <p:nvPr>
            <p:extLst>
              <p:ext uri="{D42A27DB-BD31-4B8C-83A1-F6EECF244321}">
                <p14:modId xmlns:p14="http://schemas.microsoft.com/office/powerpoint/2010/main" val="2193782308"/>
              </p:ext>
            </p:extLst>
          </p:nvPr>
        </p:nvGraphicFramePr>
        <p:xfrm>
          <a:off x="827584" y="1628799"/>
          <a:ext cx="7488831" cy="4860540"/>
        </p:xfrm>
        <a:graphic>
          <a:graphicData uri="http://schemas.openxmlformats.org/drawingml/2006/table">
            <a:tbl>
              <a:tblPr firstRow="1" firstCol="1" lastRow="1" lastCol="1" bandRow="1" bandCol="1">
                <a:tableStyleId>{5C22544A-7EE6-4342-B048-85BDC9FD1C3A}</a:tableStyleId>
              </a:tblPr>
              <a:tblGrid>
                <a:gridCol w="520379"/>
                <a:gridCol w="878862"/>
                <a:gridCol w="1308271"/>
                <a:gridCol w="1844840"/>
                <a:gridCol w="983709"/>
                <a:gridCol w="1952770"/>
              </a:tblGrid>
              <a:tr h="667861">
                <a:tc>
                  <a:txBody>
                    <a:bodyPr/>
                    <a:lstStyle/>
                    <a:p>
                      <a:pPr hangingPunct="0">
                        <a:spcBef>
                          <a:spcPts val="600"/>
                        </a:spcBef>
                        <a:spcAft>
                          <a:spcPts val="0"/>
                        </a:spcAft>
                        <a:tabLst>
                          <a:tab pos="504190" algn="l"/>
                          <a:tab pos="756285" algn="l"/>
                          <a:tab pos="1008380" algn="l"/>
                          <a:tab pos="1260475" algn="l"/>
                        </a:tabLst>
                      </a:pPr>
                      <a:r>
                        <a:rPr lang="en-US" sz="1200">
                          <a:effectLst/>
                        </a:rPr>
                        <a:t> </a:t>
                      </a:r>
                      <a:endParaRPr lang="ko-KR" sz="1200">
                        <a:effectLst/>
                        <a:latin typeface="Times New Roman"/>
                        <a:ea typeface="MS Mincho"/>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US" sz="1200">
                          <a:effectLst/>
                        </a:rPr>
                        <a:t># of IdSP</a:t>
                      </a:r>
                      <a:endParaRPr lang="ko-KR" sz="1200">
                        <a:effectLst/>
                        <a:latin typeface="Times New Roman"/>
                        <a:ea typeface="MS Mincho"/>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US" sz="1200">
                          <a:effectLst/>
                        </a:rPr>
                        <a:t># of types of authentication method</a:t>
                      </a:r>
                      <a:endParaRPr lang="ko-KR" sz="1200">
                        <a:effectLst/>
                        <a:latin typeface="Times New Roman"/>
                        <a:ea typeface="MS Mincho"/>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US" sz="1200">
                          <a:effectLst/>
                        </a:rPr>
                        <a:t>Type of provided authentication method by one IdSP</a:t>
                      </a:r>
                      <a:endParaRPr lang="ko-KR" sz="1200">
                        <a:effectLst/>
                        <a:latin typeface="Times New Roman"/>
                        <a:ea typeface="MS Mincho"/>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US" sz="1200">
                          <a:effectLst/>
                        </a:rPr>
                        <a:t># of groups of IdSPs</a:t>
                      </a:r>
                      <a:endParaRPr lang="ko-KR" sz="1200">
                        <a:effectLst/>
                        <a:latin typeface="Times New Roman"/>
                        <a:ea typeface="MS Mincho"/>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US" sz="1200">
                          <a:effectLst/>
                        </a:rPr>
                        <a:t>Provided  authentication method by combination of IdSPs</a:t>
                      </a:r>
                      <a:endParaRPr lang="ko-KR" sz="1200">
                        <a:effectLst/>
                        <a:latin typeface="Times New Roman"/>
                        <a:ea typeface="MS Mincho"/>
                      </a:endParaRPr>
                    </a:p>
                  </a:txBody>
                  <a:tcPr marL="68580" marR="68580" marT="0" marB="0"/>
                </a:tc>
              </a:tr>
              <a:tr h="222620">
                <a:tc>
                  <a:txBody>
                    <a:bodyPr/>
                    <a:lstStyle/>
                    <a:p>
                      <a:pPr hangingPunct="0">
                        <a:spcBef>
                          <a:spcPts val="600"/>
                        </a:spcBef>
                        <a:spcAft>
                          <a:spcPts val="0"/>
                        </a:spcAft>
                        <a:tabLst>
                          <a:tab pos="504190" algn="l"/>
                          <a:tab pos="756285" algn="l"/>
                          <a:tab pos="1008380" algn="l"/>
                          <a:tab pos="1260475" algn="l"/>
                        </a:tabLst>
                      </a:pPr>
                      <a:r>
                        <a:rPr lang="en-US" sz="1200">
                          <a:effectLst/>
                        </a:rPr>
                        <a:t>T-9</a:t>
                      </a:r>
                      <a:endParaRPr lang="ko-KR" sz="1200">
                        <a:effectLst/>
                        <a:latin typeface="Times New Roman"/>
                        <a:ea typeface="MS Mincho"/>
                      </a:endParaRPr>
                    </a:p>
                  </a:txBody>
                  <a:tcPr marL="36195" marR="36195" marT="0" marB="0"/>
                </a:tc>
                <a:tc rowSpan="6">
                  <a:txBody>
                    <a:bodyPr/>
                    <a:lstStyle/>
                    <a:p>
                      <a:pPr hangingPunct="0">
                        <a:spcBef>
                          <a:spcPts val="600"/>
                        </a:spcBef>
                        <a:spcAft>
                          <a:spcPts val="0"/>
                        </a:spcAft>
                        <a:tabLst>
                          <a:tab pos="504190" algn="l"/>
                          <a:tab pos="756285" algn="l"/>
                          <a:tab pos="1008380" algn="l"/>
                          <a:tab pos="1260475" algn="l"/>
                        </a:tabLst>
                      </a:pPr>
                      <a:r>
                        <a:rPr lang="en-US" sz="1200">
                          <a:effectLst/>
                        </a:rPr>
                        <a:t>Multiple</a:t>
                      </a:r>
                      <a:endParaRPr lang="ko-KR" sz="1200">
                        <a:effectLst/>
                        <a:latin typeface="Times New Roman"/>
                        <a:ea typeface="MS Mincho"/>
                      </a:endParaRPr>
                    </a:p>
                  </a:txBody>
                  <a:tcPr marL="36195" marR="36195" marT="0" marB="0"/>
                </a:tc>
                <a:tc rowSpan="2">
                  <a:txBody>
                    <a:bodyPr/>
                    <a:lstStyle/>
                    <a:p>
                      <a:pPr hangingPunct="0">
                        <a:spcBef>
                          <a:spcPts val="600"/>
                        </a:spcBef>
                        <a:spcAft>
                          <a:spcPts val="0"/>
                        </a:spcAft>
                        <a:tabLst>
                          <a:tab pos="504190" algn="l"/>
                          <a:tab pos="756285" algn="l"/>
                          <a:tab pos="1008380" algn="l"/>
                          <a:tab pos="1260475" algn="l"/>
                        </a:tabLst>
                      </a:pPr>
                      <a:r>
                        <a:rPr lang="en-US" sz="1200">
                          <a:effectLst/>
                        </a:rPr>
                        <a:t>One</a:t>
                      </a:r>
                      <a:endParaRPr lang="ko-KR" sz="1200">
                        <a:effectLst/>
                        <a:latin typeface="Times New Roman"/>
                        <a:ea typeface="MS Mincho"/>
                      </a:endParaRPr>
                    </a:p>
                  </a:txBody>
                  <a:tcPr marL="36195" marR="36195" marT="0" marB="0"/>
                </a:tc>
                <a:tc>
                  <a:txBody>
                    <a:bodyPr/>
                    <a:lstStyle/>
                    <a:p>
                      <a:pPr hangingPunct="0">
                        <a:spcBef>
                          <a:spcPts val="600"/>
                        </a:spcBef>
                        <a:spcAft>
                          <a:spcPts val="0"/>
                        </a:spcAft>
                        <a:tabLst>
                          <a:tab pos="504190" algn="l"/>
                          <a:tab pos="756285" algn="l"/>
                          <a:tab pos="1008380" algn="l"/>
                          <a:tab pos="1260475" algn="l"/>
                        </a:tabLst>
                      </a:pPr>
                      <a:r>
                        <a:rPr lang="en-US" sz="1200">
                          <a:effectLst/>
                        </a:rPr>
                        <a:t>Single factor</a:t>
                      </a:r>
                      <a:endParaRPr lang="ko-KR" sz="1200">
                        <a:effectLst/>
                        <a:latin typeface="Times New Roman"/>
                        <a:ea typeface="MS Mincho"/>
                      </a:endParaRPr>
                    </a:p>
                  </a:txBody>
                  <a:tcPr marL="36195" marR="36195" marT="0" marB="0"/>
                </a:tc>
                <a:tc>
                  <a:txBody>
                    <a:bodyPr/>
                    <a:lstStyle/>
                    <a:p>
                      <a:pPr hangingPunct="0">
                        <a:spcBef>
                          <a:spcPts val="600"/>
                        </a:spcBef>
                        <a:spcAft>
                          <a:spcPts val="0"/>
                        </a:spcAft>
                        <a:tabLst>
                          <a:tab pos="504190" algn="l"/>
                          <a:tab pos="756285" algn="l"/>
                          <a:tab pos="1008380" algn="l"/>
                          <a:tab pos="1260475" algn="l"/>
                        </a:tabLst>
                      </a:pPr>
                      <a:r>
                        <a:rPr lang="en-US" sz="1200">
                          <a:effectLst/>
                        </a:rPr>
                        <a:t>Multiple</a:t>
                      </a:r>
                      <a:endParaRPr lang="ko-KR" sz="1200">
                        <a:effectLst/>
                        <a:latin typeface="Times New Roman"/>
                        <a:ea typeface="MS Mincho"/>
                      </a:endParaRPr>
                    </a:p>
                  </a:txBody>
                  <a:tcPr marL="36195" marR="36195" marT="0" marB="0"/>
                </a:tc>
                <a:tc>
                  <a:txBody>
                    <a:bodyPr/>
                    <a:lstStyle/>
                    <a:p>
                      <a:pPr hangingPunct="0">
                        <a:spcBef>
                          <a:spcPts val="600"/>
                        </a:spcBef>
                        <a:spcAft>
                          <a:spcPts val="0"/>
                        </a:spcAft>
                        <a:tabLst>
                          <a:tab pos="504190" algn="l"/>
                          <a:tab pos="756285" algn="l"/>
                          <a:tab pos="1008380" algn="l"/>
                          <a:tab pos="1260475" algn="l"/>
                        </a:tabLst>
                      </a:pPr>
                      <a:r>
                        <a:rPr lang="en-US" sz="1200">
                          <a:effectLst/>
                        </a:rPr>
                        <a:t>Multiple</a:t>
                      </a:r>
                      <a:endParaRPr lang="ko-KR" sz="1200">
                        <a:effectLst/>
                        <a:latin typeface="Times New Roman"/>
                        <a:ea typeface="MS Mincho"/>
                      </a:endParaRPr>
                    </a:p>
                  </a:txBody>
                  <a:tcPr marL="36195" marR="36195" marT="0" marB="0"/>
                </a:tc>
              </a:tr>
              <a:tr h="222620">
                <a:tc>
                  <a:txBody>
                    <a:bodyPr/>
                    <a:lstStyle/>
                    <a:p>
                      <a:pPr hangingPunct="0">
                        <a:spcBef>
                          <a:spcPts val="600"/>
                        </a:spcBef>
                        <a:spcAft>
                          <a:spcPts val="0"/>
                        </a:spcAft>
                        <a:tabLst>
                          <a:tab pos="504190" algn="l"/>
                          <a:tab pos="756285" algn="l"/>
                          <a:tab pos="1008380" algn="l"/>
                          <a:tab pos="1260475" algn="l"/>
                        </a:tabLst>
                      </a:pPr>
                      <a:r>
                        <a:rPr lang="en-US" sz="1200">
                          <a:effectLst/>
                        </a:rPr>
                        <a:t>T-10</a:t>
                      </a:r>
                      <a:endParaRPr lang="ko-KR" sz="1200">
                        <a:effectLst/>
                        <a:latin typeface="Times New Roman"/>
                        <a:ea typeface="MS Mincho"/>
                      </a:endParaRPr>
                    </a:p>
                  </a:txBody>
                  <a:tcPr marL="36195" marR="36195" marT="0" marB="0"/>
                </a:tc>
                <a:tc vMerge="1">
                  <a:txBody>
                    <a:bodyPr/>
                    <a:lstStyle/>
                    <a:p>
                      <a:pPr latinLnBrk="1"/>
                      <a:endParaRPr lang="ko-KR" altLang="en-US"/>
                    </a:p>
                  </a:txBody>
                  <a:tcPr/>
                </a:tc>
                <a:tc vMerge="1">
                  <a:txBody>
                    <a:bodyPr/>
                    <a:lstStyle/>
                    <a:p>
                      <a:pPr latinLnBrk="1"/>
                      <a:endParaRPr lang="ko-KR" altLang="en-US"/>
                    </a:p>
                  </a:txBody>
                  <a:tcPr/>
                </a:tc>
                <a:tc>
                  <a:txBody>
                    <a:bodyPr/>
                    <a:lstStyle/>
                    <a:p>
                      <a:pPr hangingPunct="0">
                        <a:spcBef>
                          <a:spcPts val="600"/>
                        </a:spcBef>
                        <a:spcAft>
                          <a:spcPts val="0"/>
                        </a:spcAft>
                        <a:tabLst>
                          <a:tab pos="504190" algn="l"/>
                          <a:tab pos="756285" algn="l"/>
                          <a:tab pos="1008380" algn="l"/>
                          <a:tab pos="1260475" algn="l"/>
                        </a:tabLst>
                      </a:pPr>
                      <a:r>
                        <a:rPr lang="en-US" sz="1200">
                          <a:effectLst/>
                        </a:rPr>
                        <a:t>Combined</a:t>
                      </a:r>
                      <a:endParaRPr lang="ko-KR" sz="1200">
                        <a:effectLst/>
                        <a:latin typeface="Times New Roman"/>
                        <a:ea typeface="MS Mincho"/>
                      </a:endParaRPr>
                    </a:p>
                  </a:txBody>
                  <a:tcPr marL="36195" marR="36195" marT="0" marB="0"/>
                </a:tc>
                <a:tc>
                  <a:txBody>
                    <a:bodyPr/>
                    <a:lstStyle/>
                    <a:p>
                      <a:pPr hangingPunct="0">
                        <a:spcBef>
                          <a:spcPts val="600"/>
                        </a:spcBef>
                        <a:spcAft>
                          <a:spcPts val="0"/>
                        </a:spcAft>
                        <a:tabLst>
                          <a:tab pos="504190" algn="l"/>
                          <a:tab pos="756285" algn="l"/>
                          <a:tab pos="1008380" algn="l"/>
                          <a:tab pos="1260475" algn="l"/>
                        </a:tabLst>
                      </a:pPr>
                      <a:r>
                        <a:rPr lang="en-US" sz="1200">
                          <a:effectLst/>
                        </a:rPr>
                        <a:t>Multiple</a:t>
                      </a:r>
                      <a:endParaRPr lang="ko-KR" sz="1200">
                        <a:effectLst/>
                        <a:latin typeface="Times New Roman"/>
                        <a:ea typeface="MS Mincho"/>
                      </a:endParaRPr>
                    </a:p>
                  </a:txBody>
                  <a:tcPr marL="36195" marR="36195" marT="0" marB="0"/>
                </a:tc>
                <a:tc>
                  <a:txBody>
                    <a:bodyPr/>
                    <a:lstStyle/>
                    <a:p>
                      <a:pPr hangingPunct="0">
                        <a:spcBef>
                          <a:spcPts val="600"/>
                        </a:spcBef>
                        <a:spcAft>
                          <a:spcPts val="0"/>
                        </a:spcAft>
                        <a:tabLst>
                          <a:tab pos="504190" algn="l"/>
                          <a:tab pos="756285" algn="l"/>
                          <a:tab pos="1008380" algn="l"/>
                          <a:tab pos="1260475" algn="l"/>
                        </a:tabLst>
                      </a:pPr>
                      <a:r>
                        <a:rPr lang="en-US" sz="1200">
                          <a:effectLst/>
                        </a:rPr>
                        <a:t>Combined (Note 1)</a:t>
                      </a:r>
                      <a:endParaRPr lang="ko-KR" sz="1200">
                        <a:effectLst/>
                        <a:latin typeface="Times New Roman"/>
                        <a:ea typeface="MS Mincho"/>
                      </a:endParaRPr>
                    </a:p>
                  </a:txBody>
                  <a:tcPr marL="36195" marR="36195" marT="0" marB="0"/>
                </a:tc>
              </a:tr>
              <a:tr h="445240">
                <a:tc>
                  <a:txBody>
                    <a:bodyPr/>
                    <a:lstStyle/>
                    <a:p>
                      <a:pPr hangingPunct="0">
                        <a:spcBef>
                          <a:spcPts val="600"/>
                        </a:spcBef>
                        <a:spcAft>
                          <a:spcPts val="0"/>
                        </a:spcAft>
                        <a:tabLst>
                          <a:tab pos="504190" algn="l"/>
                          <a:tab pos="756285" algn="l"/>
                          <a:tab pos="1008380" algn="l"/>
                          <a:tab pos="1260475" algn="l"/>
                        </a:tabLst>
                      </a:pPr>
                      <a:r>
                        <a:rPr lang="en-US" sz="1200">
                          <a:effectLst/>
                        </a:rPr>
                        <a:t>T-11</a:t>
                      </a:r>
                      <a:endParaRPr lang="ko-KR" sz="1200">
                        <a:effectLst/>
                        <a:latin typeface="Times New Roman"/>
                        <a:ea typeface="MS Mincho"/>
                      </a:endParaRPr>
                    </a:p>
                  </a:txBody>
                  <a:tcPr marL="36195" marR="36195" marT="0" marB="0"/>
                </a:tc>
                <a:tc vMerge="1">
                  <a:txBody>
                    <a:bodyPr/>
                    <a:lstStyle/>
                    <a:p>
                      <a:pPr latinLnBrk="1"/>
                      <a:endParaRPr lang="ko-KR" altLang="en-US"/>
                    </a:p>
                  </a:txBody>
                  <a:tcPr/>
                </a:tc>
                <a:tc rowSpan="2">
                  <a:txBody>
                    <a:bodyPr/>
                    <a:lstStyle/>
                    <a:p>
                      <a:pPr hangingPunct="0">
                        <a:spcBef>
                          <a:spcPts val="600"/>
                        </a:spcBef>
                        <a:spcAft>
                          <a:spcPts val="0"/>
                        </a:spcAft>
                        <a:tabLst>
                          <a:tab pos="504190" algn="l"/>
                          <a:tab pos="756285" algn="l"/>
                          <a:tab pos="1008380" algn="l"/>
                          <a:tab pos="1260475" algn="l"/>
                        </a:tabLst>
                      </a:pPr>
                      <a:r>
                        <a:rPr lang="en-US" sz="1200" dirty="0">
                          <a:effectLst/>
                        </a:rPr>
                        <a:t>Multiple </a:t>
                      </a:r>
                      <a:br>
                        <a:rPr lang="en-US" sz="1200" dirty="0">
                          <a:effectLst/>
                        </a:rPr>
                      </a:br>
                      <a:r>
                        <a:rPr lang="en-US" sz="1200" dirty="0">
                          <a:effectLst/>
                        </a:rPr>
                        <a:t>(different </a:t>
                      </a:r>
                      <a:r>
                        <a:rPr lang="en-US" sz="1200" dirty="0" smtClean="0">
                          <a:effectLst/>
                        </a:rPr>
                        <a:t/>
                      </a:r>
                      <a:br>
                        <a:rPr lang="en-US" sz="1200" dirty="0" smtClean="0">
                          <a:effectLst/>
                        </a:rPr>
                      </a:br>
                      <a:r>
                        <a:rPr lang="en-US" sz="1200" dirty="0" smtClean="0">
                          <a:effectLst/>
                        </a:rPr>
                        <a:t>methods</a:t>
                      </a:r>
                      <a:r>
                        <a:rPr lang="en-US" sz="1200" dirty="0">
                          <a:effectLst/>
                        </a:rPr>
                        <a:t>)</a:t>
                      </a:r>
                      <a:endParaRPr lang="ko-KR" sz="1200" dirty="0">
                        <a:effectLst/>
                        <a:latin typeface="Times New Roman"/>
                        <a:ea typeface="MS Mincho"/>
                      </a:endParaRPr>
                    </a:p>
                  </a:txBody>
                  <a:tcPr marL="36195" marR="36195" marT="0" marB="0"/>
                </a:tc>
                <a:tc>
                  <a:txBody>
                    <a:bodyPr/>
                    <a:lstStyle/>
                    <a:p>
                      <a:pPr hangingPunct="0">
                        <a:spcBef>
                          <a:spcPts val="600"/>
                        </a:spcBef>
                        <a:spcAft>
                          <a:spcPts val="0"/>
                        </a:spcAft>
                        <a:tabLst>
                          <a:tab pos="504190" algn="l"/>
                          <a:tab pos="756285" algn="l"/>
                          <a:tab pos="1008380" algn="l"/>
                          <a:tab pos="1260475" algn="l"/>
                        </a:tabLst>
                      </a:pPr>
                      <a:r>
                        <a:rPr lang="en-US" sz="1200">
                          <a:effectLst/>
                        </a:rPr>
                        <a:t>Single factor</a:t>
                      </a:r>
                      <a:endParaRPr lang="ko-KR" sz="1200">
                        <a:effectLst/>
                        <a:latin typeface="Times New Roman"/>
                        <a:ea typeface="MS Mincho"/>
                      </a:endParaRPr>
                    </a:p>
                  </a:txBody>
                  <a:tcPr marL="36195" marR="36195" marT="0" marB="0"/>
                </a:tc>
                <a:tc>
                  <a:txBody>
                    <a:bodyPr/>
                    <a:lstStyle/>
                    <a:p>
                      <a:pPr hangingPunct="0">
                        <a:spcBef>
                          <a:spcPts val="600"/>
                        </a:spcBef>
                        <a:spcAft>
                          <a:spcPts val="0"/>
                        </a:spcAft>
                        <a:tabLst>
                          <a:tab pos="504190" algn="l"/>
                          <a:tab pos="756285" algn="l"/>
                          <a:tab pos="1008380" algn="l"/>
                          <a:tab pos="1260475" algn="l"/>
                        </a:tabLst>
                      </a:pPr>
                      <a:r>
                        <a:rPr lang="en-US" sz="1200">
                          <a:effectLst/>
                        </a:rPr>
                        <a:t>Multiple</a:t>
                      </a:r>
                      <a:endParaRPr lang="ko-KR" sz="1200">
                        <a:effectLst/>
                        <a:latin typeface="Times New Roman"/>
                        <a:ea typeface="MS Mincho"/>
                      </a:endParaRPr>
                    </a:p>
                  </a:txBody>
                  <a:tcPr marL="36195" marR="36195" marT="0" marB="0"/>
                </a:tc>
                <a:tc>
                  <a:txBody>
                    <a:bodyPr/>
                    <a:lstStyle/>
                    <a:p>
                      <a:pPr hangingPunct="0">
                        <a:spcBef>
                          <a:spcPts val="600"/>
                        </a:spcBef>
                        <a:spcAft>
                          <a:spcPts val="0"/>
                        </a:spcAft>
                        <a:tabLst>
                          <a:tab pos="504190" algn="l"/>
                          <a:tab pos="756285" algn="l"/>
                          <a:tab pos="1008380" algn="l"/>
                          <a:tab pos="1260475" algn="l"/>
                        </a:tabLst>
                      </a:pPr>
                      <a:r>
                        <a:rPr lang="en-US" sz="1200" dirty="0">
                          <a:effectLst/>
                        </a:rPr>
                        <a:t>Multiple, multi-method </a:t>
                      </a:r>
                      <a:r>
                        <a:rPr lang="en-US" sz="1200" dirty="0" smtClean="0">
                          <a:effectLst/>
                        </a:rPr>
                        <a:t/>
                      </a:r>
                      <a:br>
                        <a:rPr lang="en-US" sz="1200" dirty="0" smtClean="0">
                          <a:effectLst/>
                        </a:rPr>
                      </a:br>
                      <a:r>
                        <a:rPr lang="en-US" sz="1200" dirty="0" smtClean="0">
                          <a:effectLst/>
                        </a:rPr>
                        <a:t>(</a:t>
                      </a:r>
                      <a:r>
                        <a:rPr lang="en-US" sz="1200" dirty="0">
                          <a:effectLst/>
                        </a:rPr>
                        <a:t>Note 2)</a:t>
                      </a:r>
                      <a:endParaRPr lang="ko-KR" sz="1200" dirty="0">
                        <a:effectLst/>
                        <a:latin typeface="Times New Roman"/>
                        <a:ea typeface="MS Mincho"/>
                      </a:endParaRPr>
                    </a:p>
                  </a:txBody>
                  <a:tcPr marL="36195" marR="36195" marT="0" marB="0"/>
                </a:tc>
              </a:tr>
              <a:tr h="445240">
                <a:tc>
                  <a:txBody>
                    <a:bodyPr/>
                    <a:lstStyle/>
                    <a:p>
                      <a:pPr hangingPunct="0">
                        <a:spcBef>
                          <a:spcPts val="600"/>
                        </a:spcBef>
                        <a:spcAft>
                          <a:spcPts val="0"/>
                        </a:spcAft>
                        <a:tabLst>
                          <a:tab pos="504190" algn="l"/>
                          <a:tab pos="756285" algn="l"/>
                          <a:tab pos="1008380" algn="l"/>
                          <a:tab pos="1260475" algn="l"/>
                        </a:tabLst>
                      </a:pPr>
                      <a:r>
                        <a:rPr lang="en-US" sz="1200">
                          <a:effectLst/>
                        </a:rPr>
                        <a:t>T-12</a:t>
                      </a:r>
                      <a:endParaRPr lang="ko-KR" sz="1200">
                        <a:effectLst/>
                        <a:latin typeface="Times New Roman"/>
                        <a:ea typeface="MS Mincho"/>
                      </a:endParaRPr>
                    </a:p>
                  </a:txBody>
                  <a:tcPr marL="36195" marR="36195" marT="0" marB="0"/>
                </a:tc>
                <a:tc vMerge="1">
                  <a:txBody>
                    <a:bodyPr/>
                    <a:lstStyle/>
                    <a:p>
                      <a:pPr latinLnBrk="1"/>
                      <a:endParaRPr lang="ko-KR" altLang="en-US"/>
                    </a:p>
                  </a:txBody>
                  <a:tcPr/>
                </a:tc>
                <a:tc vMerge="1">
                  <a:txBody>
                    <a:bodyPr/>
                    <a:lstStyle/>
                    <a:p>
                      <a:pPr latinLnBrk="1"/>
                      <a:endParaRPr lang="ko-KR" altLang="en-US"/>
                    </a:p>
                  </a:txBody>
                  <a:tcPr/>
                </a:tc>
                <a:tc>
                  <a:txBody>
                    <a:bodyPr/>
                    <a:lstStyle/>
                    <a:p>
                      <a:pPr hangingPunct="0">
                        <a:spcBef>
                          <a:spcPts val="600"/>
                        </a:spcBef>
                        <a:spcAft>
                          <a:spcPts val="0"/>
                        </a:spcAft>
                        <a:tabLst>
                          <a:tab pos="504190" algn="l"/>
                          <a:tab pos="756285" algn="l"/>
                          <a:tab pos="1008380" algn="l"/>
                          <a:tab pos="1260475" algn="l"/>
                        </a:tabLst>
                      </a:pPr>
                      <a:r>
                        <a:rPr lang="en-US" sz="1200" dirty="0">
                          <a:effectLst/>
                        </a:rPr>
                        <a:t>Combined (multiple or </a:t>
                      </a:r>
                      <a:r>
                        <a:rPr lang="en-US" sz="1200" dirty="0" smtClean="0">
                          <a:effectLst/>
                        </a:rPr>
                        <a:t/>
                      </a:r>
                      <a:br>
                        <a:rPr lang="en-US" sz="1200" dirty="0" smtClean="0">
                          <a:effectLst/>
                        </a:rPr>
                      </a:br>
                      <a:r>
                        <a:rPr lang="en-US" sz="1200" dirty="0" smtClean="0">
                          <a:effectLst/>
                        </a:rPr>
                        <a:t>multi-method</a:t>
                      </a:r>
                      <a:r>
                        <a:rPr lang="en-US" sz="1200" dirty="0">
                          <a:effectLst/>
                        </a:rPr>
                        <a:t>)</a:t>
                      </a:r>
                      <a:endParaRPr lang="ko-KR" sz="1200" dirty="0">
                        <a:effectLst/>
                        <a:latin typeface="Times New Roman"/>
                        <a:ea typeface="MS Mincho"/>
                      </a:endParaRPr>
                    </a:p>
                  </a:txBody>
                  <a:tcPr marL="36195" marR="36195" marT="0" marB="0"/>
                </a:tc>
                <a:tc>
                  <a:txBody>
                    <a:bodyPr/>
                    <a:lstStyle/>
                    <a:p>
                      <a:pPr hangingPunct="0">
                        <a:spcBef>
                          <a:spcPts val="600"/>
                        </a:spcBef>
                        <a:spcAft>
                          <a:spcPts val="0"/>
                        </a:spcAft>
                        <a:tabLst>
                          <a:tab pos="504190" algn="l"/>
                          <a:tab pos="756285" algn="l"/>
                          <a:tab pos="1008380" algn="l"/>
                          <a:tab pos="1260475" algn="l"/>
                        </a:tabLst>
                      </a:pPr>
                      <a:r>
                        <a:rPr lang="en-US" sz="1200">
                          <a:effectLst/>
                        </a:rPr>
                        <a:t>One</a:t>
                      </a:r>
                      <a:endParaRPr lang="ko-KR" sz="1200">
                        <a:effectLst/>
                        <a:latin typeface="Times New Roman"/>
                        <a:ea typeface="MS Mincho"/>
                      </a:endParaRPr>
                    </a:p>
                  </a:txBody>
                  <a:tcPr marL="36195" marR="36195" marT="0" marB="0"/>
                </a:tc>
                <a:tc>
                  <a:txBody>
                    <a:bodyPr/>
                    <a:lstStyle/>
                    <a:p>
                      <a:pPr hangingPunct="0">
                        <a:spcBef>
                          <a:spcPts val="600"/>
                        </a:spcBef>
                        <a:spcAft>
                          <a:spcPts val="0"/>
                        </a:spcAft>
                        <a:tabLst>
                          <a:tab pos="504190" algn="l"/>
                          <a:tab pos="756285" algn="l"/>
                          <a:tab pos="1008380" algn="l"/>
                          <a:tab pos="1260475" algn="l"/>
                        </a:tabLst>
                      </a:pPr>
                      <a:r>
                        <a:rPr lang="en-US" sz="1200" dirty="0">
                          <a:effectLst/>
                        </a:rPr>
                        <a:t>Multiple, multi-method </a:t>
                      </a:r>
                      <a:r>
                        <a:rPr lang="en-US" sz="1200" dirty="0" smtClean="0">
                          <a:effectLst/>
                        </a:rPr>
                        <a:t/>
                      </a:r>
                      <a:br>
                        <a:rPr lang="en-US" sz="1200" dirty="0" smtClean="0">
                          <a:effectLst/>
                        </a:rPr>
                      </a:br>
                      <a:r>
                        <a:rPr lang="en-US" sz="1200" dirty="0" smtClean="0">
                          <a:effectLst/>
                        </a:rPr>
                        <a:t>(</a:t>
                      </a:r>
                      <a:r>
                        <a:rPr lang="en-US" sz="1200" dirty="0">
                          <a:effectLst/>
                        </a:rPr>
                        <a:t>Note 3)</a:t>
                      </a:r>
                      <a:endParaRPr lang="ko-KR" sz="1200" dirty="0">
                        <a:effectLst/>
                        <a:latin typeface="Times New Roman"/>
                        <a:ea typeface="MS Mincho"/>
                      </a:endParaRPr>
                    </a:p>
                  </a:txBody>
                  <a:tcPr marL="36195" marR="36195" marT="0" marB="0"/>
                </a:tc>
              </a:tr>
              <a:tr h="667861">
                <a:tc>
                  <a:txBody>
                    <a:bodyPr/>
                    <a:lstStyle/>
                    <a:p>
                      <a:pPr hangingPunct="0">
                        <a:spcBef>
                          <a:spcPts val="600"/>
                        </a:spcBef>
                        <a:spcAft>
                          <a:spcPts val="0"/>
                        </a:spcAft>
                        <a:tabLst>
                          <a:tab pos="504190" algn="l"/>
                          <a:tab pos="756285" algn="l"/>
                          <a:tab pos="1008380" algn="l"/>
                          <a:tab pos="1260475" algn="l"/>
                        </a:tabLst>
                      </a:pPr>
                      <a:r>
                        <a:rPr lang="en-US" sz="1200">
                          <a:effectLst/>
                        </a:rPr>
                        <a:t>T-13</a:t>
                      </a:r>
                      <a:endParaRPr lang="ko-KR" sz="1200">
                        <a:effectLst/>
                        <a:latin typeface="Times New Roman"/>
                        <a:ea typeface="MS Mincho"/>
                      </a:endParaRPr>
                    </a:p>
                  </a:txBody>
                  <a:tcPr marL="36195" marR="36195" marT="0" marB="0"/>
                </a:tc>
                <a:tc vMerge="1">
                  <a:txBody>
                    <a:bodyPr/>
                    <a:lstStyle/>
                    <a:p>
                      <a:pPr latinLnBrk="1"/>
                      <a:endParaRPr lang="ko-KR" altLang="en-US"/>
                    </a:p>
                  </a:txBody>
                  <a:tcPr/>
                </a:tc>
                <a:tc rowSpan="2">
                  <a:txBody>
                    <a:bodyPr/>
                    <a:lstStyle/>
                    <a:p>
                      <a:pPr hangingPunct="0">
                        <a:spcBef>
                          <a:spcPts val="600"/>
                        </a:spcBef>
                        <a:spcAft>
                          <a:spcPts val="0"/>
                        </a:spcAft>
                        <a:tabLst>
                          <a:tab pos="504190" algn="l"/>
                          <a:tab pos="756285" algn="l"/>
                          <a:tab pos="1008380" algn="l"/>
                          <a:tab pos="1260475" algn="l"/>
                        </a:tabLst>
                      </a:pPr>
                      <a:r>
                        <a:rPr lang="en-US" sz="1200" dirty="0">
                          <a:effectLst/>
                        </a:rPr>
                        <a:t>Multiple</a:t>
                      </a:r>
                      <a:br>
                        <a:rPr lang="en-US" sz="1200" dirty="0">
                          <a:effectLst/>
                        </a:rPr>
                      </a:br>
                      <a:r>
                        <a:rPr lang="en-US" sz="1200" dirty="0">
                          <a:effectLst/>
                        </a:rPr>
                        <a:t>(different </a:t>
                      </a:r>
                      <a:r>
                        <a:rPr lang="en-US" sz="1200" dirty="0" smtClean="0">
                          <a:effectLst/>
                        </a:rPr>
                        <a:t/>
                      </a:r>
                      <a:br>
                        <a:rPr lang="en-US" sz="1200" dirty="0" smtClean="0">
                          <a:effectLst/>
                        </a:rPr>
                      </a:br>
                      <a:r>
                        <a:rPr lang="en-US" sz="1200" dirty="0" smtClean="0">
                          <a:effectLst/>
                        </a:rPr>
                        <a:t>factors</a:t>
                      </a:r>
                      <a:r>
                        <a:rPr lang="en-US" sz="1200" dirty="0">
                          <a:effectLst/>
                        </a:rPr>
                        <a:t>)</a:t>
                      </a:r>
                      <a:endParaRPr lang="ko-KR" sz="1200" dirty="0">
                        <a:effectLst/>
                        <a:latin typeface="Times New Roman"/>
                        <a:ea typeface="MS Mincho"/>
                      </a:endParaRPr>
                    </a:p>
                  </a:txBody>
                  <a:tcPr marL="36195" marR="36195" marT="0" marB="0"/>
                </a:tc>
                <a:tc>
                  <a:txBody>
                    <a:bodyPr/>
                    <a:lstStyle/>
                    <a:p>
                      <a:pPr hangingPunct="0">
                        <a:spcBef>
                          <a:spcPts val="600"/>
                        </a:spcBef>
                        <a:spcAft>
                          <a:spcPts val="0"/>
                        </a:spcAft>
                        <a:tabLst>
                          <a:tab pos="504190" algn="l"/>
                          <a:tab pos="756285" algn="l"/>
                          <a:tab pos="1008380" algn="l"/>
                          <a:tab pos="1260475" algn="l"/>
                        </a:tabLst>
                      </a:pPr>
                      <a:r>
                        <a:rPr lang="en-US" sz="1200" dirty="0">
                          <a:effectLst/>
                        </a:rPr>
                        <a:t>Single factor</a:t>
                      </a:r>
                      <a:endParaRPr lang="ko-KR" sz="1200" dirty="0">
                        <a:effectLst/>
                        <a:latin typeface="Times New Roman"/>
                        <a:ea typeface="MS Mincho"/>
                      </a:endParaRPr>
                    </a:p>
                  </a:txBody>
                  <a:tcPr marL="36195" marR="36195" marT="0" marB="0"/>
                </a:tc>
                <a:tc>
                  <a:txBody>
                    <a:bodyPr/>
                    <a:lstStyle/>
                    <a:p>
                      <a:pPr hangingPunct="0">
                        <a:spcBef>
                          <a:spcPts val="600"/>
                        </a:spcBef>
                        <a:spcAft>
                          <a:spcPts val="0"/>
                        </a:spcAft>
                        <a:tabLst>
                          <a:tab pos="504190" algn="l"/>
                          <a:tab pos="756285" algn="l"/>
                          <a:tab pos="1008380" algn="l"/>
                          <a:tab pos="1260475" algn="l"/>
                        </a:tabLst>
                      </a:pPr>
                      <a:r>
                        <a:rPr lang="en-US" sz="1200">
                          <a:effectLst/>
                        </a:rPr>
                        <a:t>Multiple</a:t>
                      </a:r>
                      <a:endParaRPr lang="ko-KR" sz="1200">
                        <a:effectLst/>
                        <a:latin typeface="Times New Roman"/>
                        <a:ea typeface="MS Mincho"/>
                      </a:endParaRPr>
                    </a:p>
                  </a:txBody>
                  <a:tcPr marL="36195" marR="36195" marT="0" marB="0"/>
                </a:tc>
                <a:tc>
                  <a:txBody>
                    <a:bodyPr/>
                    <a:lstStyle/>
                    <a:p>
                      <a:pPr hangingPunct="0">
                        <a:spcBef>
                          <a:spcPts val="600"/>
                        </a:spcBef>
                        <a:spcAft>
                          <a:spcPts val="0"/>
                        </a:spcAft>
                        <a:tabLst>
                          <a:tab pos="504190" algn="l"/>
                          <a:tab pos="756285" algn="l"/>
                          <a:tab pos="1008380" algn="l"/>
                          <a:tab pos="1260475" algn="l"/>
                        </a:tabLst>
                      </a:pPr>
                      <a:r>
                        <a:rPr lang="en-US" sz="1200" dirty="0">
                          <a:effectLst/>
                        </a:rPr>
                        <a:t>Multiple, multi-method, </a:t>
                      </a:r>
                      <a:r>
                        <a:rPr lang="en-US" sz="1200" dirty="0" smtClean="0">
                          <a:effectLst/>
                        </a:rPr>
                        <a:t/>
                      </a:r>
                      <a:br>
                        <a:rPr lang="en-US" sz="1200" dirty="0" smtClean="0">
                          <a:effectLst/>
                        </a:rPr>
                      </a:br>
                      <a:r>
                        <a:rPr lang="en-US" sz="1200" dirty="0" smtClean="0">
                          <a:effectLst/>
                        </a:rPr>
                        <a:t>multifactor </a:t>
                      </a:r>
                      <a:r>
                        <a:rPr lang="en-US" sz="1200" dirty="0">
                          <a:effectLst/>
                        </a:rPr>
                        <a:t>(Note 2)</a:t>
                      </a:r>
                      <a:endParaRPr lang="ko-KR" sz="1200" dirty="0">
                        <a:effectLst/>
                        <a:latin typeface="Times New Roman"/>
                        <a:ea typeface="MS Mincho"/>
                      </a:endParaRPr>
                    </a:p>
                  </a:txBody>
                  <a:tcPr marL="36195" marR="36195" marT="0" marB="0"/>
                </a:tc>
              </a:tr>
              <a:tr h="222620">
                <a:tc>
                  <a:txBody>
                    <a:bodyPr/>
                    <a:lstStyle/>
                    <a:p>
                      <a:pPr hangingPunct="0">
                        <a:spcBef>
                          <a:spcPts val="600"/>
                        </a:spcBef>
                        <a:spcAft>
                          <a:spcPts val="0"/>
                        </a:spcAft>
                        <a:tabLst>
                          <a:tab pos="504190" algn="l"/>
                          <a:tab pos="756285" algn="l"/>
                          <a:tab pos="1008380" algn="l"/>
                          <a:tab pos="1260475" algn="l"/>
                        </a:tabLst>
                      </a:pPr>
                      <a:r>
                        <a:rPr lang="en-US" sz="1200">
                          <a:effectLst/>
                        </a:rPr>
                        <a:t>T-14</a:t>
                      </a:r>
                      <a:endParaRPr lang="ko-KR" sz="1200">
                        <a:effectLst/>
                        <a:latin typeface="Times New Roman"/>
                        <a:ea typeface="MS Mincho"/>
                      </a:endParaRPr>
                    </a:p>
                  </a:txBody>
                  <a:tcPr marL="36195" marR="36195" marT="0" marB="0"/>
                </a:tc>
                <a:tc vMerge="1">
                  <a:txBody>
                    <a:bodyPr/>
                    <a:lstStyle/>
                    <a:p>
                      <a:pPr latinLnBrk="1"/>
                      <a:endParaRPr lang="ko-KR" altLang="en-US"/>
                    </a:p>
                  </a:txBody>
                  <a:tcPr/>
                </a:tc>
                <a:tc vMerge="1">
                  <a:txBody>
                    <a:bodyPr/>
                    <a:lstStyle/>
                    <a:p>
                      <a:pPr latinLnBrk="1"/>
                      <a:endParaRPr lang="ko-KR" altLang="en-US"/>
                    </a:p>
                  </a:txBody>
                  <a:tcPr/>
                </a:tc>
                <a:tc>
                  <a:txBody>
                    <a:bodyPr/>
                    <a:lstStyle/>
                    <a:p>
                      <a:pPr hangingPunct="0">
                        <a:spcBef>
                          <a:spcPts val="600"/>
                        </a:spcBef>
                        <a:spcAft>
                          <a:spcPts val="0"/>
                        </a:spcAft>
                        <a:tabLst>
                          <a:tab pos="504190" algn="l"/>
                          <a:tab pos="756285" algn="l"/>
                          <a:tab pos="1008380" algn="l"/>
                          <a:tab pos="1260475" algn="l"/>
                        </a:tabLst>
                      </a:pPr>
                      <a:r>
                        <a:rPr lang="en-US" sz="1200">
                          <a:effectLst/>
                        </a:rPr>
                        <a:t>Combined</a:t>
                      </a:r>
                      <a:endParaRPr lang="ko-KR" sz="1200">
                        <a:effectLst/>
                        <a:latin typeface="Times New Roman"/>
                        <a:ea typeface="MS Mincho"/>
                      </a:endParaRPr>
                    </a:p>
                  </a:txBody>
                  <a:tcPr marL="36195" marR="36195" marT="0" marB="0"/>
                </a:tc>
                <a:tc>
                  <a:txBody>
                    <a:bodyPr/>
                    <a:lstStyle/>
                    <a:p>
                      <a:pPr hangingPunct="0">
                        <a:spcBef>
                          <a:spcPts val="600"/>
                        </a:spcBef>
                        <a:spcAft>
                          <a:spcPts val="0"/>
                        </a:spcAft>
                        <a:tabLst>
                          <a:tab pos="504190" algn="l"/>
                          <a:tab pos="756285" algn="l"/>
                          <a:tab pos="1008380" algn="l"/>
                          <a:tab pos="1260475" algn="l"/>
                        </a:tabLst>
                      </a:pPr>
                      <a:r>
                        <a:rPr lang="en-US" sz="1200">
                          <a:effectLst/>
                        </a:rPr>
                        <a:t>Multiple</a:t>
                      </a:r>
                      <a:endParaRPr lang="ko-KR" sz="1200">
                        <a:effectLst/>
                        <a:latin typeface="Times New Roman"/>
                        <a:ea typeface="MS Mincho"/>
                      </a:endParaRPr>
                    </a:p>
                  </a:txBody>
                  <a:tcPr marL="36195" marR="36195" marT="0" marB="0"/>
                </a:tc>
                <a:tc>
                  <a:txBody>
                    <a:bodyPr/>
                    <a:lstStyle/>
                    <a:p>
                      <a:pPr hangingPunct="0">
                        <a:spcBef>
                          <a:spcPts val="600"/>
                        </a:spcBef>
                        <a:spcAft>
                          <a:spcPts val="0"/>
                        </a:spcAft>
                        <a:tabLst>
                          <a:tab pos="504190" algn="l"/>
                          <a:tab pos="756285" algn="l"/>
                          <a:tab pos="1008380" algn="l"/>
                          <a:tab pos="1260475" algn="l"/>
                        </a:tabLst>
                      </a:pPr>
                      <a:r>
                        <a:rPr lang="en-US" sz="1200">
                          <a:effectLst/>
                        </a:rPr>
                        <a:t>Combined (Note 3)</a:t>
                      </a:r>
                      <a:endParaRPr lang="ko-KR" sz="1200">
                        <a:effectLst/>
                        <a:latin typeface="Times New Roman"/>
                        <a:ea typeface="MS Mincho"/>
                      </a:endParaRPr>
                    </a:p>
                  </a:txBody>
                  <a:tcPr marL="36195" marR="36195" marT="0" marB="0"/>
                </a:tc>
              </a:tr>
              <a:tr h="1966478">
                <a:tc gridSpan="6">
                  <a:txBody>
                    <a:bodyPr/>
                    <a:lstStyle/>
                    <a:p>
                      <a:pPr hangingPunct="0">
                        <a:spcBef>
                          <a:spcPts val="600"/>
                        </a:spcBef>
                        <a:spcAft>
                          <a:spcPts val="0"/>
                        </a:spcAft>
                        <a:tabLst>
                          <a:tab pos="504190" algn="l"/>
                          <a:tab pos="756285" algn="l"/>
                          <a:tab pos="1008380" algn="l"/>
                          <a:tab pos="1260475" algn="l"/>
                        </a:tabLst>
                      </a:pPr>
                      <a:r>
                        <a:rPr lang="en-US" sz="1200" dirty="0">
                          <a:effectLst/>
                        </a:rPr>
                        <a:t>NOTE 1 − All three types of combined authentication can be provided. However, the provided authentication method depends on the type of authentication provided by an </a:t>
                      </a:r>
                      <a:r>
                        <a:rPr lang="en-US" sz="1200" dirty="0" err="1">
                          <a:effectLst/>
                        </a:rPr>
                        <a:t>IdSP</a:t>
                      </a:r>
                      <a:r>
                        <a:rPr lang="en-US" sz="1200" dirty="0">
                          <a:effectLst/>
                        </a:rPr>
                        <a:t>.</a:t>
                      </a:r>
                      <a:endParaRPr lang="ko-KR" sz="1200" dirty="0">
                        <a:effectLst/>
                      </a:endParaRPr>
                    </a:p>
                    <a:p>
                      <a:pPr hangingPunct="0">
                        <a:spcBef>
                          <a:spcPts val="600"/>
                        </a:spcBef>
                        <a:spcAft>
                          <a:spcPts val="0"/>
                        </a:spcAft>
                        <a:tabLst>
                          <a:tab pos="504190" algn="l"/>
                          <a:tab pos="756285" algn="l"/>
                          <a:tab pos="1008380" algn="l"/>
                          <a:tab pos="1260475" algn="l"/>
                        </a:tabLst>
                      </a:pPr>
                      <a:r>
                        <a:rPr lang="en-US" sz="1200" dirty="0">
                          <a:effectLst/>
                        </a:rPr>
                        <a:t>NOTE 2 − All three types of combined authentication can be provided. However, the provided authentication method depends on the selection of </a:t>
                      </a:r>
                      <a:r>
                        <a:rPr lang="en-US" sz="1200" dirty="0" err="1">
                          <a:effectLst/>
                        </a:rPr>
                        <a:t>IdSPs</a:t>
                      </a:r>
                      <a:r>
                        <a:rPr lang="en-US" sz="1200" dirty="0">
                          <a:effectLst/>
                        </a:rPr>
                        <a:t>.</a:t>
                      </a:r>
                      <a:endParaRPr lang="ko-KR" sz="1200" dirty="0">
                        <a:effectLst/>
                      </a:endParaRPr>
                    </a:p>
                    <a:p>
                      <a:pPr hangingPunct="0">
                        <a:spcBef>
                          <a:spcPts val="600"/>
                        </a:spcBef>
                        <a:spcAft>
                          <a:spcPts val="0"/>
                        </a:spcAft>
                        <a:tabLst>
                          <a:tab pos="504190" algn="l"/>
                          <a:tab pos="756285" algn="l"/>
                          <a:tab pos="1008380" algn="l"/>
                          <a:tab pos="1260475" algn="l"/>
                        </a:tabLst>
                      </a:pPr>
                      <a:r>
                        <a:rPr lang="en-US" sz="1200" dirty="0">
                          <a:effectLst/>
                        </a:rPr>
                        <a:t>NOTE 3 − All three types of combined authentication can be provided. However, the provided authentication method depends not only on the types of authentication provided by </a:t>
                      </a:r>
                      <a:r>
                        <a:rPr lang="en-US" sz="1200" dirty="0" err="1">
                          <a:effectLst/>
                        </a:rPr>
                        <a:t>IdSPs</a:t>
                      </a:r>
                      <a:r>
                        <a:rPr lang="en-US" sz="1200" dirty="0">
                          <a:effectLst/>
                        </a:rPr>
                        <a:t> but also on the selection of </a:t>
                      </a:r>
                      <a:r>
                        <a:rPr lang="en-US" sz="1200" dirty="0" err="1">
                          <a:effectLst/>
                        </a:rPr>
                        <a:t>IdSPs</a:t>
                      </a:r>
                      <a:r>
                        <a:rPr lang="en-US" sz="1200" dirty="0">
                          <a:effectLst/>
                        </a:rPr>
                        <a:t>.</a:t>
                      </a:r>
                      <a:endParaRPr lang="ko-KR" sz="1200" dirty="0">
                        <a:effectLst/>
                        <a:latin typeface="Times New Roman"/>
                        <a:ea typeface="MS Mincho"/>
                      </a:endParaRPr>
                    </a:p>
                  </a:txBody>
                  <a:tcPr marL="36195" marR="36195" marT="0" marB="0"/>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r>
            </a:tbl>
          </a:graphicData>
        </a:graphic>
      </p:graphicFrame>
    </p:spTree>
    <p:extLst>
      <p:ext uri="{BB962C8B-B14F-4D97-AF65-F5344CB8AC3E}">
        <p14:creationId xmlns:p14="http://schemas.microsoft.com/office/powerpoint/2010/main" val="28231501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en-US" altLang="ko-KR" sz="2800" dirty="0" smtClean="0">
                <a:solidFill>
                  <a:schemeClr val="tx1"/>
                </a:solidFill>
              </a:rPr>
              <a:t>X.1155: </a:t>
            </a:r>
            <a:r>
              <a:rPr lang="en-US" altLang="ko-KR" sz="2800" dirty="0">
                <a:solidFill>
                  <a:schemeClr val="tx1"/>
                </a:solidFill>
              </a:rPr>
              <a:t>Guideline on anonymous authentication for e-commerce service</a:t>
            </a:r>
            <a:endParaRPr lang="ko-KR" altLang="ko-KR" sz="2800" dirty="0">
              <a:solidFill>
                <a:schemeClr val="tx1"/>
              </a:solidFill>
            </a:endParaRPr>
          </a:p>
        </p:txBody>
      </p:sp>
      <p:sp>
        <p:nvSpPr>
          <p:cNvPr id="3" name="내용 개체 틀 2"/>
          <p:cNvSpPr>
            <a:spLocks noGrp="1"/>
          </p:cNvSpPr>
          <p:nvPr>
            <p:ph idx="1"/>
          </p:nvPr>
        </p:nvSpPr>
        <p:spPr>
          <a:xfrm>
            <a:off x="299979" y="1165194"/>
            <a:ext cx="8617068" cy="5252138"/>
          </a:xfrm>
        </p:spPr>
        <p:txBody>
          <a:bodyPr>
            <a:normAutofit fontScale="70000" lnSpcReduction="20000"/>
          </a:bodyPr>
          <a:lstStyle/>
          <a:p>
            <a:r>
              <a:rPr lang="en-GB" altLang="ko-KR" dirty="0"/>
              <a:t>Anonymous authentication </a:t>
            </a:r>
            <a:endParaRPr lang="en-GB" altLang="ko-KR" dirty="0" smtClean="0"/>
          </a:p>
          <a:p>
            <a:pPr lvl="1"/>
            <a:r>
              <a:rPr lang="en-GB" altLang="ko-KR" dirty="0" smtClean="0"/>
              <a:t>that </a:t>
            </a:r>
            <a:r>
              <a:rPr lang="en-GB" altLang="ko-KR" dirty="0"/>
              <a:t>allows users to be able to authenticate themselves without revealing their </a:t>
            </a:r>
            <a:r>
              <a:rPr lang="en-GB" altLang="ko-KR" dirty="0" smtClean="0"/>
              <a:t>identity</a:t>
            </a:r>
            <a:endParaRPr lang="en-GB" altLang="ko-KR" sz="1600" i="1" dirty="0" smtClean="0"/>
          </a:p>
          <a:p>
            <a:pPr lvl="1"/>
            <a:r>
              <a:rPr lang="en-GB" altLang="ko-KR" dirty="0"/>
              <a:t>this </a:t>
            </a:r>
            <a:r>
              <a:rPr lang="en-GB" altLang="ko-KR" dirty="0" smtClean="0"/>
              <a:t>Recommendation </a:t>
            </a:r>
            <a:r>
              <a:rPr lang="en-GB" altLang="ko-KR" dirty="0"/>
              <a:t>is intended to provide a guideline on local linkable anonymous authentication for </a:t>
            </a:r>
            <a:r>
              <a:rPr lang="en-GB" altLang="ko-KR" dirty="0" smtClean="0"/>
              <a:t>electronic services</a:t>
            </a:r>
          </a:p>
          <a:p>
            <a:pPr lvl="1"/>
            <a:endParaRPr lang="en-GB" altLang="ko-KR" dirty="0"/>
          </a:p>
          <a:p>
            <a:r>
              <a:rPr lang="en-GB" altLang="ko-KR" dirty="0" err="1" smtClean="0"/>
              <a:t>Linkability</a:t>
            </a:r>
            <a:r>
              <a:rPr lang="en-GB" altLang="ko-KR" dirty="0" smtClean="0"/>
              <a:t> issues</a:t>
            </a:r>
          </a:p>
          <a:p>
            <a:pPr lvl="1"/>
            <a:r>
              <a:rPr lang="en-GB" altLang="ko-KR" dirty="0"/>
              <a:t>they are “linked” when someone can determine whether these transactions were performed by the same user, even if it is impossible to identify the specific user from these transactions. </a:t>
            </a:r>
            <a:endParaRPr lang="en-GB" altLang="ko-KR" dirty="0" smtClean="0"/>
          </a:p>
          <a:p>
            <a:pPr lvl="1"/>
            <a:r>
              <a:rPr lang="en-GB" altLang="ko-KR" dirty="0" smtClean="0"/>
              <a:t>There </a:t>
            </a:r>
            <a:r>
              <a:rPr lang="en-GB" altLang="ko-KR" dirty="0"/>
              <a:t>are three levels for the </a:t>
            </a:r>
            <a:r>
              <a:rPr lang="en-GB" altLang="ko-KR" dirty="0" err="1" smtClean="0"/>
              <a:t>linkability</a:t>
            </a:r>
            <a:r>
              <a:rPr lang="en-GB" altLang="ko-KR" dirty="0" smtClean="0"/>
              <a:t>:</a:t>
            </a:r>
          </a:p>
          <a:p>
            <a:pPr lvl="2"/>
            <a:r>
              <a:rPr lang="en-GB" altLang="ko-KR" b="1" dirty="0" err="1"/>
              <a:t>Unlinkability</a:t>
            </a:r>
            <a:r>
              <a:rPr lang="en-GB" altLang="ko-KR" dirty="0"/>
              <a:t>: verifier cannot always link two or more anonymous authentication transactions.</a:t>
            </a:r>
            <a:endParaRPr lang="ko-KR" altLang="ko-KR" dirty="0"/>
          </a:p>
          <a:p>
            <a:pPr lvl="2"/>
            <a:r>
              <a:rPr lang="en-GB" altLang="ko-KR" b="1" dirty="0"/>
              <a:t>Local </a:t>
            </a:r>
            <a:r>
              <a:rPr lang="en-GB" altLang="ko-KR" b="1" dirty="0" err="1"/>
              <a:t>linkability</a:t>
            </a:r>
            <a:r>
              <a:rPr lang="en-GB" altLang="ko-KR" dirty="0"/>
              <a:t>: verifier can link two or more anonymous authentication transactions presented to him, but a verifier or colluding verifiers cannot link multiple signatures presented to different verifiers.</a:t>
            </a:r>
            <a:endParaRPr lang="ko-KR" altLang="ko-KR" dirty="0"/>
          </a:p>
          <a:p>
            <a:pPr lvl="2"/>
            <a:r>
              <a:rPr lang="en-GB" altLang="ko-KR" b="1" dirty="0"/>
              <a:t>Full </a:t>
            </a:r>
            <a:r>
              <a:rPr lang="en-GB" altLang="ko-KR" b="1" dirty="0" err="1"/>
              <a:t>linkability</a:t>
            </a:r>
            <a:r>
              <a:rPr lang="en-GB" altLang="ko-KR" dirty="0"/>
              <a:t>: verifier can always link all anonymous authentication </a:t>
            </a:r>
            <a:r>
              <a:rPr lang="en-GB" altLang="ko-KR" dirty="0" smtClean="0"/>
              <a:t>transactions.</a:t>
            </a:r>
          </a:p>
          <a:p>
            <a:pPr lvl="1"/>
            <a:r>
              <a:rPr lang="en-GB" altLang="ko-KR" dirty="0" smtClean="0"/>
              <a:t>Group signature &amp; </a:t>
            </a:r>
            <a:r>
              <a:rPr lang="en-GB" altLang="ko-KR" smtClean="0"/>
              <a:t>pseudonym </a:t>
            </a:r>
            <a:br>
              <a:rPr lang="en-GB" altLang="ko-KR" smtClean="0"/>
            </a:br>
            <a:endParaRPr lang="en-GB" altLang="ko-KR" i="1" dirty="0" smtClean="0"/>
          </a:p>
        </p:txBody>
      </p:sp>
      <p:sp>
        <p:nvSpPr>
          <p:cNvPr id="40" name="Rectangle 55"/>
          <p:cNvSpPr>
            <a:spLocks noChangeArrowheads="1"/>
          </p:cNvSpPr>
          <p:nvPr/>
        </p:nvSpPr>
        <p:spPr bwMode="auto">
          <a:xfrm>
            <a:off x="0" y="533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1" hangingPunct="1">
              <a:lnSpc>
                <a:spcPct val="100000"/>
              </a:lnSpc>
              <a:spcBef>
                <a:spcPct val="0"/>
              </a:spcBef>
              <a:spcAft>
                <a:spcPct val="0"/>
              </a:spcAft>
              <a:buClrTx/>
              <a:buSzTx/>
              <a:buFontTx/>
              <a:buNone/>
              <a:tabLst>
                <a:tab pos="504825" algn="l"/>
                <a:tab pos="755650" algn="l"/>
                <a:tab pos="1008063" algn="l"/>
                <a:tab pos="1260475" algn="l"/>
              </a:tabLst>
            </a:pPr>
            <a:endParaRPr kumimoji="1" lang="ko-KR" altLang="ko-KR" sz="1800" b="0" i="0" u="none" strike="noStrike" cap="none" normalizeH="0" baseline="0" smtClean="0">
              <a:ln>
                <a:noFill/>
              </a:ln>
              <a:solidFill>
                <a:schemeClr val="tx1"/>
              </a:solidFill>
              <a:effectLst/>
              <a:latin typeface="굴림" pitchFamily="50" charset="-127"/>
              <a:ea typeface="굴림" pitchFamily="50" charset="-127"/>
            </a:endParaRPr>
          </a:p>
        </p:txBody>
      </p:sp>
    </p:spTree>
    <p:extLst>
      <p:ext uri="{BB962C8B-B14F-4D97-AF65-F5344CB8AC3E}">
        <p14:creationId xmlns:p14="http://schemas.microsoft.com/office/powerpoint/2010/main" val="8985490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제목 1"/>
          <p:cNvSpPr>
            <a:spLocks noGrp="1"/>
          </p:cNvSpPr>
          <p:nvPr>
            <p:ph type="title"/>
          </p:nvPr>
        </p:nvSpPr>
        <p:spPr/>
        <p:txBody>
          <a:bodyPr/>
          <a:lstStyle/>
          <a:p>
            <a:r>
              <a:rPr lang="en-US" altLang="ko-KR" sz="2800" b="1" dirty="0" smtClean="0"/>
              <a:t>Question text for 7/17 – Motivation (</a:t>
            </a:r>
            <a:r>
              <a:rPr lang="en-US" altLang="ko-KR" sz="2800" b="1" dirty="0" err="1" smtClean="0"/>
              <a:t>cont</a:t>
            </a:r>
            <a:r>
              <a:rPr lang="en-US" altLang="ko-KR" sz="2800" b="1" dirty="0" smtClean="0"/>
              <a:t>’)</a:t>
            </a:r>
            <a:endParaRPr lang="ko-KR" altLang="en-US" sz="2800" b="1" dirty="0" smtClean="0"/>
          </a:p>
        </p:txBody>
      </p:sp>
      <p:sp>
        <p:nvSpPr>
          <p:cNvPr id="16387" name="내용 개체 틀 2"/>
          <p:cNvSpPr>
            <a:spLocks noGrp="1"/>
          </p:cNvSpPr>
          <p:nvPr>
            <p:ph idx="1"/>
          </p:nvPr>
        </p:nvSpPr>
        <p:spPr>
          <a:xfrm>
            <a:off x="457200" y="1052513"/>
            <a:ext cx="8507413" cy="5543550"/>
          </a:xfrm>
        </p:spPr>
        <p:txBody>
          <a:bodyPr/>
          <a:lstStyle/>
          <a:p>
            <a:r>
              <a:rPr lang="en-US" altLang="ko-KR" sz="2000" dirty="0"/>
              <a:t>Recommendations ITU‑T X.1141, X.1142, </a:t>
            </a:r>
            <a:r>
              <a:rPr lang="en-US" altLang="ko-KR" sz="2000" dirty="0" smtClean="0"/>
              <a:t>X.1143, X.1144 provide </a:t>
            </a:r>
            <a:r>
              <a:rPr lang="en-US" altLang="ko-KR" sz="2000" dirty="0"/>
              <a:t>a set of Recommendations on security tokens for authentication/authorization and security architectures for message of network services. </a:t>
            </a:r>
            <a:endParaRPr lang="en-US" altLang="ko-KR" sz="2000" dirty="0" smtClean="0"/>
          </a:p>
          <a:p>
            <a:r>
              <a:rPr lang="en-US" altLang="ko-KR" sz="2000" dirty="0" smtClean="0"/>
              <a:t>Recommendations </a:t>
            </a:r>
            <a:r>
              <a:rPr lang="en-US" altLang="ko-KR" sz="2000" dirty="0"/>
              <a:t>ITU‑T X.1151, X.1152, </a:t>
            </a:r>
            <a:r>
              <a:rPr lang="en-US" altLang="ko-KR" sz="2000" dirty="0" smtClean="0"/>
              <a:t>X.1153, X.1154, X.1155, X.1156, X.1157, X.1158, X.1159 specify </a:t>
            </a:r>
            <a:r>
              <a:rPr lang="en-US" altLang="ko-KR" sz="2000" dirty="0"/>
              <a:t>guidelines on secure password-based authentication with key exchange and various Trusted Third Party (TTP) services. </a:t>
            </a:r>
            <a:endParaRPr lang="en-US" altLang="ko-KR" sz="2000" dirty="0" smtClean="0"/>
          </a:p>
          <a:p>
            <a:r>
              <a:rPr lang="en-US" altLang="ko-KR" sz="2000" dirty="0" smtClean="0"/>
              <a:t>Recommendations </a:t>
            </a:r>
            <a:r>
              <a:rPr lang="en-US" altLang="ko-KR" sz="2000" dirty="0"/>
              <a:t>ITU‑T X.1161, </a:t>
            </a:r>
            <a:r>
              <a:rPr lang="en-US" altLang="ko-KR" sz="2000" dirty="0" smtClean="0"/>
              <a:t>X.1162, X.1163, X.1164 </a:t>
            </a:r>
            <a:r>
              <a:rPr lang="en-US" altLang="ko-KR" sz="2000" dirty="0"/>
              <a:t>specify a comprehensive framework and mechanisms for the security of P2P services. A continued effort to maintain and enhance these security Recommendations to satisfy the needs of emerging </a:t>
            </a:r>
            <a:r>
              <a:rPr lang="en-US" altLang="ko-KR" sz="2000" dirty="0" smtClean="0"/>
              <a:t>technologies </a:t>
            </a:r>
            <a:r>
              <a:rPr lang="en-US" altLang="ko-KR" sz="2000" dirty="0"/>
              <a:t>and services is required.</a:t>
            </a:r>
          </a:p>
          <a:p>
            <a:r>
              <a:rPr lang="en-US" altLang="ko-KR" sz="2000" dirty="0" smtClean="0"/>
              <a:t>Recommendations </a:t>
            </a:r>
            <a:r>
              <a:rPr lang="en-US" altLang="ko-KR" sz="2000" dirty="0"/>
              <a:t>and Supplements under responsibility of this Question </a:t>
            </a:r>
            <a:r>
              <a:rPr lang="en-US" altLang="ko-KR" sz="2000" dirty="0" smtClean="0"/>
              <a:t>: </a:t>
            </a:r>
            <a:r>
              <a:rPr lang="en-US" altLang="ko-KR" sz="2000" dirty="0"/>
              <a:t>X.1141, X.1142, X.1143, </a:t>
            </a:r>
            <a:r>
              <a:rPr lang="en-US" altLang="ko-KR" sz="2000" dirty="0" smtClean="0"/>
              <a:t>X.1144, X.1151</a:t>
            </a:r>
            <a:r>
              <a:rPr lang="en-US" altLang="ko-KR" sz="2000" dirty="0"/>
              <a:t>, X.1152, X.1153, </a:t>
            </a:r>
            <a:r>
              <a:rPr lang="en-US" altLang="ko-KR" sz="2000" dirty="0" smtClean="0"/>
              <a:t>X.1154, X.1155</a:t>
            </a:r>
            <a:r>
              <a:rPr lang="en-US" altLang="ko-KR" sz="2000" dirty="0"/>
              <a:t>, X.1156, X.1157, X.1158, </a:t>
            </a:r>
            <a:r>
              <a:rPr lang="en-US" altLang="ko-KR" sz="2000" dirty="0" smtClean="0"/>
              <a:t>X.1159, X.1161</a:t>
            </a:r>
            <a:r>
              <a:rPr lang="en-US" altLang="ko-KR" sz="2000" dirty="0"/>
              <a:t>, X.1162, X.1164, and </a:t>
            </a:r>
            <a:r>
              <a:rPr lang="en-US" altLang="ko-KR" sz="2000" dirty="0" smtClean="0"/>
              <a:t>X.Suppl.17, X.Suppl.21, X.Suppl.22.</a:t>
            </a:r>
            <a:endParaRPr lang="en-US" altLang="ko-KR" sz="2000" dirty="0"/>
          </a:p>
          <a:p>
            <a:r>
              <a:rPr lang="en-US" altLang="ko-KR" sz="2000" dirty="0"/>
              <a:t>Texts under </a:t>
            </a:r>
            <a:r>
              <a:rPr lang="en-US" altLang="ko-KR" sz="2000" dirty="0" smtClean="0"/>
              <a:t>development:  X.websec-6, X.websec-7, X.websec-8.</a:t>
            </a:r>
            <a:endParaRPr lang="en-US" altLang="ko-KR" sz="2000" dirty="0"/>
          </a:p>
        </p:txBody>
      </p:sp>
      <p:sp>
        <p:nvSpPr>
          <p:cNvPr id="16388" name="Slide Number Placeholder 1"/>
          <p:cNvSpPr>
            <a:spLocks noGrp="1"/>
          </p:cNvSpPr>
          <p:nvPr>
            <p:ph type="sldNum" sz="quarter" idx="4294967295"/>
          </p:nvPr>
        </p:nvSpPr>
        <p:spPr bwMode="auto">
          <a:xfrm>
            <a:off x="6875463" y="63817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 typeface="Arial" panose="020B0604020202020204" pitchFamily="34" charset="0"/>
              <a:buNone/>
            </a:pPr>
            <a:fld id="{D81E3719-6E41-49EC-A65D-514AD5B115DA}" type="slidenum">
              <a:rPr lang="en-US" altLang="en-US" sz="1200" smtClean="0">
                <a:solidFill>
                  <a:srgbClr val="898989"/>
                </a:solidFill>
              </a:rPr>
              <a:pPr>
                <a:spcBef>
                  <a:spcPct val="0"/>
                </a:spcBef>
                <a:buFont typeface="Arial" panose="020B0604020202020204" pitchFamily="34" charset="0"/>
                <a:buNone/>
              </a:pPr>
              <a:t>4</a:t>
            </a:fld>
            <a:endParaRPr lang="en-US" altLang="en-US" sz="1200" smtClean="0">
              <a:solidFill>
                <a:srgbClr val="898989"/>
              </a:solidFill>
            </a:endParaRPr>
          </a:p>
        </p:txBody>
      </p:sp>
    </p:spTree>
    <p:extLst>
      <p:ext uri="{BB962C8B-B14F-4D97-AF65-F5344CB8AC3E}">
        <p14:creationId xmlns:p14="http://schemas.microsoft.com/office/powerpoint/2010/main" val="172831532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en-US" altLang="ko-KR" sz="2800" dirty="0" smtClean="0">
                <a:solidFill>
                  <a:schemeClr val="tx1"/>
                </a:solidFill>
              </a:rPr>
              <a:t>X.1156: </a:t>
            </a:r>
            <a:r>
              <a:rPr lang="en-GB" altLang="ko-KR" sz="2800" dirty="0">
                <a:solidFill>
                  <a:schemeClr val="tx1"/>
                </a:solidFill>
              </a:rPr>
              <a:t>Non-repudiation framework based on a one time password</a:t>
            </a:r>
            <a:endParaRPr lang="ko-KR" altLang="ko-KR" sz="2800" dirty="0">
              <a:solidFill>
                <a:schemeClr val="tx1"/>
              </a:solidFill>
            </a:endParaRPr>
          </a:p>
        </p:txBody>
      </p:sp>
      <p:sp>
        <p:nvSpPr>
          <p:cNvPr id="3" name="내용 개체 틀 2"/>
          <p:cNvSpPr>
            <a:spLocks noGrp="1"/>
          </p:cNvSpPr>
          <p:nvPr>
            <p:ph idx="1"/>
          </p:nvPr>
        </p:nvSpPr>
        <p:spPr>
          <a:xfrm>
            <a:off x="299979" y="1165194"/>
            <a:ext cx="8617068" cy="5252138"/>
          </a:xfrm>
        </p:spPr>
        <p:txBody>
          <a:bodyPr>
            <a:normAutofit/>
          </a:bodyPr>
          <a:lstStyle/>
          <a:p>
            <a:r>
              <a:rPr lang="en-GB" altLang="ko-KR" sz="2800" dirty="0"/>
              <a:t>a non-repudiation framework based on a one time password (OTP) to enhance trust between transaction entities</a:t>
            </a:r>
            <a:r>
              <a:rPr lang="en-GB" altLang="ko-KR" sz="2800" dirty="0" smtClean="0"/>
              <a:t>.</a:t>
            </a:r>
          </a:p>
          <a:p>
            <a:r>
              <a:rPr lang="en-GB" altLang="ko-KR" sz="2800" dirty="0"/>
              <a:t>describes </a:t>
            </a:r>
            <a:r>
              <a:rPr lang="en-GB" altLang="ko-KR" sz="2800" dirty="0" smtClean="0"/>
              <a:t>the </a:t>
            </a:r>
            <a:r>
              <a:rPr lang="en-GB" altLang="ko-KR" sz="2800" dirty="0"/>
              <a:t>mechanisms for generating non-repudiation tokens</a:t>
            </a:r>
            <a:r>
              <a:rPr lang="en-GB" altLang="ko-KR" sz="2800" dirty="0" smtClean="0"/>
              <a:t>.</a:t>
            </a:r>
          </a:p>
          <a:p>
            <a:pPr lvl="1"/>
            <a:r>
              <a:rPr lang="en-GB" altLang="ko-KR" sz="2400" dirty="0" smtClean="0"/>
              <a:t>The </a:t>
            </a:r>
            <a:r>
              <a:rPr lang="en-GB" altLang="ko-KR" sz="2400" dirty="0"/>
              <a:t>originator of the transactions may request the trusted third party (TTP) to generate the non-repudiation token and the recipient may request TTP to generate the </a:t>
            </a:r>
            <a:r>
              <a:rPr lang="en-GB" altLang="ko-KR" sz="2400" dirty="0" smtClean="0"/>
              <a:t>non-repudiation </a:t>
            </a:r>
            <a:r>
              <a:rPr lang="en-GB" altLang="ko-KR" sz="2400" dirty="0"/>
              <a:t>of delivery token</a:t>
            </a:r>
            <a:r>
              <a:rPr lang="en-GB" altLang="ko-KR" sz="2400" dirty="0" smtClean="0"/>
              <a:t>.</a:t>
            </a:r>
          </a:p>
        </p:txBody>
      </p:sp>
      <p:sp>
        <p:nvSpPr>
          <p:cNvPr id="40" name="Rectangle 55"/>
          <p:cNvSpPr>
            <a:spLocks noChangeArrowheads="1"/>
          </p:cNvSpPr>
          <p:nvPr/>
        </p:nvSpPr>
        <p:spPr bwMode="auto">
          <a:xfrm>
            <a:off x="0" y="533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1" hangingPunct="1">
              <a:lnSpc>
                <a:spcPct val="100000"/>
              </a:lnSpc>
              <a:spcBef>
                <a:spcPct val="0"/>
              </a:spcBef>
              <a:spcAft>
                <a:spcPct val="0"/>
              </a:spcAft>
              <a:buClrTx/>
              <a:buSzTx/>
              <a:buFontTx/>
              <a:buNone/>
              <a:tabLst>
                <a:tab pos="504825" algn="l"/>
                <a:tab pos="755650" algn="l"/>
                <a:tab pos="1008063" algn="l"/>
                <a:tab pos="1260475" algn="l"/>
              </a:tabLst>
            </a:pPr>
            <a:endParaRPr kumimoji="1" lang="ko-KR" altLang="ko-KR" sz="1800" b="0" i="0" u="none" strike="noStrike" cap="none" normalizeH="0" baseline="0" smtClean="0">
              <a:ln>
                <a:noFill/>
              </a:ln>
              <a:solidFill>
                <a:schemeClr val="tx1"/>
              </a:solidFill>
              <a:effectLst/>
              <a:latin typeface="굴림" pitchFamily="50" charset="-127"/>
              <a:ea typeface="굴림" pitchFamily="50" charset="-127"/>
            </a:endParaRPr>
          </a:p>
        </p:txBody>
      </p:sp>
    </p:spTree>
    <p:extLst>
      <p:ext uri="{BB962C8B-B14F-4D97-AF65-F5344CB8AC3E}">
        <p14:creationId xmlns:p14="http://schemas.microsoft.com/office/powerpoint/2010/main" val="181477060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en-US" altLang="ko-KR" sz="2800" dirty="0" smtClean="0">
                <a:solidFill>
                  <a:schemeClr val="tx1"/>
                </a:solidFill>
              </a:rPr>
              <a:t>X.1156: </a:t>
            </a:r>
            <a:r>
              <a:rPr lang="en-GB" altLang="ko-KR" sz="2800" dirty="0">
                <a:solidFill>
                  <a:schemeClr val="tx1"/>
                </a:solidFill>
              </a:rPr>
              <a:t>Non-repudiation framework based on a one time password</a:t>
            </a:r>
            <a:endParaRPr lang="ko-KR" altLang="ko-KR" sz="2800" dirty="0">
              <a:solidFill>
                <a:schemeClr val="tx1"/>
              </a:solidFill>
            </a:endParaRPr>
          </a:p>
        </p:txBody>
      </p:sp>
      <p:sp>
        <p:nvSpPr>
          <p:cNvPr id="3" name="내용 개체 틀 2"/>
          <p:cNvSpPr>
            <a:spLocks noGrp="1"/>
          </p:cNvSpPr>
          <p:nvPr>
            <p:ph idx="1"/>
          </p:nvPr>
        </p:nvSpPr>
        <p:spPr>
          <a:xfrm>
            <a:off x="299979" y="1165194"/>
            <a:ext cx="8617068" cy="5252138"/>
          </a:xfrm>
        </p:spPr>
        <p:txBody>
          <a:bodyPr>
            <a:normAutofit fontScale="77500" lnSpcReduction="20000"/>
          </a:bodyPr>
          <a:lstStyle/>
          <a:p>
            <a:r>
              <a:rPr lang="en-GB" altLang="ko-KR" dirty="0"/>
              <a:t>Expression </a:t>
            </a:r>
            <a:r>
              <a:rPr lang="en-GB" altLang="ko-KR" i="1" dirty="0"/>
              <a:t>z</a:t>
            </a:r>
            <a:r>
              <a:rPr lang="en-GB" altLang="ko-KR" dirty="0"/>
              <a:t> implies the request data for the non-repudiation token and consists of the following items:</a:t>
            </a:r>
            <a:endParaRPr lang="ko-KR" altLang="ko-KR" dirty="0"/>
          </a:p>
          <a:p>
            <a:pPr lvl="1"/>
            <a:r>
              <a:rPr lang="en-GB" altLang="ko-KR" dirty="0"/>
              <a:t>z = </a:t>
            </a:r>
            <a:r>
              <a:rPr lang="en-GB" altLang="ko-KR" i="1" dirty="0"/>
              <a:t>I</a:t>
            </a:r>
            <a:r>
              <a:rPr lang="en-GB" altLang="ko-KR" dirty="0"/>
              <a:t> || </a:t>
            </a:r>
            <a:r>
              <a:rPr lang="en-GB" altLang="ko-KR" i="1" dirty="0"/>
              <a:t>T</a:t>
            </a:r>
            <a:r>
              <a:rPr lang="en-GB" altLang="ko-KR" dirty="0"/>
              <a:t> || </a:t>
            </a:r>
            <a:r>
              <a:rPr lang="en-GB" altLang="ko-KR" i="1" dirty="0" smtClean="0"/>
              <a:t>A</a:t>
            </a:r>
            <a:endParaRPr lang="en-US" altLang="ko-KR" i="1" dirty="0" smtClean="0"/>
          </a:p>
          <a:p>
            <a:r>
              <a:rPr lang="en-US" altLang="ko-KR" i="1" dirty="0" smtClean="0"/>
              <a:t>Identifier data field</a:t>
            </a:r>
          </a:p>
          <a:p>
            <a:pPr lvl="1">
              <a:buFont typeface="Arial" pitchFamily="34" charset="0"/>
              <a:buChar char="·"/>
            </a:pPr>
            <a:r>
              <a:rPr lang="en-GB" altLang="ko-KR" i="1" dirty="0"/>
              <a:t>I</a:t>
            </a:r>
            <a:r>
              <a:rPr lang="en-GB" altLang="ko-KR" dirty="0"/>
              <a:t> = </a:t>
            </a:r>
            <a:r>
              <a:rPr lang="en-GB" altLang="ko-KR" i="1" dirty="0"/>
              <a:t>Pol</a:t>
            </a:r>
            <a:r>
              <a:rPr lang="en-GB" altLang="ko-KR" dirty="0"/>
              <a:t> || </a:t>
            </a:r>
            <a:r>
              <a:rPr lang="en-GB" altLang="ko-KR" i="1" dirty="0"/>
              <a:t>A</a:t>
            </a:r>
            <a:r>
              <a:rPr lang="en-GB" altLang="ko-KR" dirty="0"/>
              <a:t> || </a:t>
            </a:r>
            <a:r>
              <a:rPr lang="en-GB" altLang="ko-KR" i="1" dirty="0"/>
              <a:t>B</a:t>
            </a:r>
            <a:r>
              <a:rPr lang="en-GB" altLang="ko-KR" dirty="0"/>
              <a:t> || </a:t>
            </a:r>
            <a:r>
              <a:rPr lang="en-GB" altLang="ko-KR" i="1" dirty="0"/>
              <a:t>C</a:t>
            </a:r>
            <a:r>
              <a:rPr lang="en-GB" altLang="ko-KR" dirty="0"/>
              <a:t> || </a:t>
            </a:r>
            <a:r>
              <a:rPr lang="en-GB" altLang="ko-KR" i="1" dirty="0"/>
              <a:t>D</a:t>
            </a:r>
            <a:r>
              <a:rPr lang="en-GB" altLang="ko-KR" dirty="0"/>
              <a:t> || </a:t>
            </a:r>
            <a:r>
              <a:rPr lang="en-GB" altLang="ko-KR" i="1" dirty="0"/>
              <a:t>E</a:t>
            </a:r>
            <a:endParaRPr lang="ko-KR" altLang="ko-KR" dirty="0"/>
          </a:p>
          <a:p>
            <a:pPr marL="457200" lvl="1" indent="0">
              <a:buNone/>
            </a:pPr>
            <a:r>
              <a:rPr lang="en-GB" altLang="ko-KR" dirty="0"/>
              <a:t>Identifier data field </a:t>
            </a:r>
            <a:r>
              <a:rPr lang="en-GB" altLang="ko-KR" i="1" dirty="0"/>
              <a:t>I </a:t>
            </a:r>
            <a:r>
              <a:rPr lang="en-GB" altLang="ko-KR" dirty="0"/>
              <a:t>consists of the following data items:</a:t>
            </a:r>
            <a:endParaRPr lang="ko-KR" altLang="ko-KR" dirty="0"/>
          </a:p>
          <a:p>
            <a:pPr lvl="1">
              <a:buFont typeface="Arial" pitchFamily="34" charset="0"/>
              <a:buChar char="·"/>
            </a:pPr>
            <a:r>
              <a:rPr lang="en-GB" altLang="ko-KR" i="1" dirty="0"/>
              <a:t>Pol: </a:t>
            </a:r>
            <a:r>
              <a:rPr lang="en-GB" altLang="ko-KR" dirty="0"/>
              <a:t>identifiers of the OTP-based non-repudiation policy and a type of non-repudiation service,</a:t>
            </a:r>
            <a:endParaRPr lang="ko-KR" altLang="ko-KR" dirty="0"/>
          </a:p>
          <a:p>
            <a:pPr lvl="1">
              <a:buFont typeface="Arial" pitchFamily="34" charset="0"/>
              <a:buChar char="·"/>
            </a:pPr>
            <a:r>
              <a:rPr lang="en-GB" altLang="ko-KR" i="1" dirty="0"/>
              <a:t>A: </a:t>
            </a:r>
            <a:r>
              <a:rPr lang="en-GB" altLang="ko-KR" dirty="0"/>
              <a:t>identifier of a message originator that defines the OTP user,</a:t>
            </a:r>
            <a:endParaRPr lang="ko-KR" altLang="ko-KR" dirty="0"/>
          </a:p>
          <a:p>
            <a:pPr lvl="1">
              <a:buFont typeface="Arial" pitchFamily="34" charset="0"/>
              <a:buChar char="·"/>
            </a:pPr>
            <a:r>
              <a:rPr lang="en-GB" altLang="ko-KR" i="1" dirty="0"/>
              <a:t>B: </a:t>
            </a:r>
            <a:r>
              <a:rPr lang="en-GB" altLang="ko-KR" dirty="0"/>
              <a:t>identifier of a message recipient that defines the service provider,</a:t>
            </a:r>
            <a:endParaRPr lang="ko-KR" altLang="ko-KR" dirty="0"/>
          </a:p>
          <a:p>
            <a:pPr lvl="1">
              <a:buFont typeface="Arial" pitchFamily="34" charset="0"/>
              <a:buChar char="·"/>
            </a:pPr>
            <a:r>
              <a:rPr lang="en-GB" altLang="ko-KR" i="1" dirty="0"/>
              <a:t>C: </a:t>
            </a:r>
            <a:r>
              <a:rPr lang="en-GB" altLang="ko-KR" dirty="0"/>
              <a:t>identifier of the evidence generator that defines TTP,</a:t>
            </a:r>
            <a:endParaRPr lang="ko-KR" altLang="ko-KR" dirty="0"/>
          </a:p>
          <a:p>
            <a:pPr lvl="1">
              <a:buFont typeface="Arial" pitchFamily="34" charset="0"/>
              <a:buChar char="·"/>
            </a:pPr>
            <a:r>
              <a:rPr lang="en-GB" altLang="ko-KR" i="1" dirty="0"/>
              <a:t>D: </a:t>
            </a:r>
            <a:r>
              <a:rPr lang="en-GB" altLang="ko-KR" dirty="0"/>
              <a:t>identifier of other entities involved with a non-repudiation service,</a:t>
            </a:r>
            <a:endParaRPr lang="ko-KR" altLang="ko-KR" dirty="0"/>
          </a:p>
          <a:p>
            <a:pPr lvl="1">
              <a:buFont typeface="Arial" pitchFamily="34" charset="0"/>
              <a:buChar char="·"/>
            </a:pPr>
            <a:r>
              <a:rPr lang="en-GB" altLang="ko-KR" i="1" dirty="0"/>
              <a:t>E: </a:t>
            </a:r>
            <a:r>
              <a:rPr lang="en-GB" altLang="ko-KR" dirty="0"/>
              <a:t>identifiers of the OTP token (i.e., a serial number).</a:t>
            </a:r>
            <a:endParaRPr lang="ko-KR" altLang="ko-KR" dirty="0"/>
          </a:p>
          <a:p>
            <a:pPr marL="457200" lvl="1" indent="0">
              <a:buNone/>
            </a:pPr>
            <a:endParaRPr lang="en-US" altLang="ko-KR" i="1" dirty="0"/>
          </a:p>
        </p:txBody>
      </p:sp>
      <p:sp>
        <p:nvSpPr>
          <p:cNvPr id="40" name="Rectangle 55"/>
          <p:cNvSpPr>
            <a:spLocks noChangeArrowheads="1"/>
          </p:cNvSpPr>
          <p:nvPr/>
        </p:nvSpPr>
        <p:spPr bwMode="auto">
          <a:xfrm>
            <a:off x="0" y="533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1" hangingPunct="1">
              <a:lnSpc>
                <a:spcPct val="100000"/>
              </a:lnSpc>
              <a:spcBef>
                <a:spcPct val="0"/>
              </a:spcBef>
              <a:spcAft>
                <a:spcPct val="0"/>
              </a:spcAft>
              <a:buClrTx/>
              <a:buSzTx/>
              <a:buFontTx/>
              <a:buNone/>
              <a:tabLst>
                <a:tab pos="504825" algn="l"/>
                <a:tab pos="755650" algn="l"/>
                <a:tab pos="1008063" algn="l"/>
                <a:tab pos="1260475" algn="l"/>
              </a:tabLst>
            </a:pPr>
            <a:endParaRPr kumimoji="1" lang="ko-KR" altLang="ko-KR" sz="1800" b="0" i="0" u="none" strike="noStrike" cap="none" normalizeH="0" baseline="0" smtClean="0">
              <a:ln>
                <a:noFill/>
              </a:ln>
              <a:solidFill>
                <a:schemeClr val="tx1"/>
              </a:solidFill>
              <a:effectLst/>
              <a:latin typeface="굴림" pitchFamily="50" charset="-127"/>
              <a:ea typeface="굴림" pitchFamily="50" charset="-127"/>
            </a:endParaRPr>
          </a:p>
        </p:txBody>
      </p:sp>
    </p:spTree>
    <p:extLst>
      <p:ext uri="{BB962C8B-B14F-4D97-AF65-F5344CB8AC3E}">
        <p14:creationId xmlns:p14="http://schemas.microsoft.com/office/powerpoint/2010/main" val="47333857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en-US" altLang="ko-KR" sz="2800" dirty="0" smtClean="0">
                <a:solidFill>
                  <a:schemeClr val="tx1"/>
                </a:solidFill>
              </a:rPr>
              <a:t>X.1156: </a:t>
            </a:r>
            <a:r>
              <a:rPr lang="en-GB" altLang="ko-KR" sz="2800" dirty="0">
                <a:solidFill>
                  <a:schemeClr val="tx1"/>
                </a:solidFill>
              </a:rPr>
              <a:t>Non-repudiation framework based on a one time password</a:t>
            </a:r>
            <a:endParaRPr lang="ko-KR" altLang="ko-KR" sz="2800" dirty="0">
              <a:solidFill>
                <a:schemeClr val="tx1"/>
              </a:solidFill>
            </a:endParaRPr>
          </a:p>
        </p:txBody>
      </p:sp>
      <p:sp>
        <p:nvSpPr>
          <p:cNvPr id="3" name="내용 개체 틀 2"/>
          <p:cNvSpPr>
            <a:spLocks noGrp="1"/>
          </p:cNvSpPr>
          <p:nvPr>
            <p:ph idx="1"/>
          </p:nvPr>
        </p:nvSpPr>
        <p:spPr>
          <a:xfrm>
            <a:off x="299979" y="1165194"/>
            <a:ext cx="8617068" cy="5252138"/>
          </a:xfrm>
        </p:spPr>
        <p:txBody>
          <a:bodyPr>
            <a:normAutofit fontScale="77500" lnSpcReduction="20000"/>
          </a:bodyPr>
          <a:lstStyle/>
          <a:p>
            <a:r>
              <a:rPr lang="en-GB" altLang="ko-KR" dirty="0"/>
              <a:t>Expression </a:t>
            </a:r>
            <a:r>
              <a:rPr lang="en-GB" altLang="ko-KR" i="1" dirty="0"/>
              <a:t>z</a:t>
            </a:r>
            <a:r>
              <a:rPr lang="en-GB" altLang="ko-KR" dirty="0"/>
              <a:t> implies the request data for the non-repudiation token and consists of the following items:</a:t>
            </a:r>
            <a:endParaRPr lang="ko-KR" altLang="ko-KR" dirty="0"/>
          </a:p>
          <a:p>
            <a:pPr lvl="1"/>
            <a:r>
              <a:rPr lang="en-GB" altLang="ko-KR" dirty="0"/>
              <a:t>z = </a:t>
            </a:r>
            <a:r>
              <a:rPr lang="en-GB" altLang="ko-KR" i="1" dirty="0"/>
              <a:t>I</a:t>
            </a:r>
            <a:r>
              <a:rPr lang="en-GB" altLang="ko-KR" dirty="0"/>
              <a:t> || </a:t>
            </a:r>
            <a:r>
              <a:rPr lang="en-GB" altLang="ko-KR" i="1" dirty="0"/>
              <a:t>T</a:t>
            </a:r>
            <a:r>
              <a:rPr lang="en-GB" altLang="ko-KR" dirty="0"/>
              <a:t> || </a:t>
            </a:r>
            <a:r>
              <a:rPr lang="en-GB" altLang="ko-KR" i="1" dirty="0" smtClean="0"/>
              <a:t>A</a:t>
            </a:r>
            <a:endParaRPr lang="en-US" altLang="ko-KR" i="1" dirty="0" smtClean="0"/>
          </a:p>
          <a:p>
            <a:r>
              <a:rPr lang="en-US" altLang="ko-KR" i="1" dirty="0" smtClean="0"/>
              <a:t>Time data field</a:t>
            </a:r>
          </a:p>
          <a:p>
            <a:pPr lvl="1">
              <a:buFont typeface="Arial" pitchFamily="34" charset="0"/>
              <a:buChar char="·"/>
            </a:pPr>
            <a:r>
              <a:rPr lang="en-GB" altLang="ko-KR" i="1" dirty="0" smtClean="0"/>
              <a:t>T = </a:t>
            </a:r>
            <a:r>
              <a:rPr lang="en-GB" altLang="ko-KR" i="1" dirty="0" err="1" smtClean="0"/>
              <a:t>T</a:t>
            </a:r>
            <a:r>
              <a:rPr lang="en-GB" altLang="ko-KR" i="1" baseline="-25000" dirty="0" err="1" smtClean="0"/>
              <a:t>g</a:t>
            </a:r>
            <a:r>
              <a:rPr lang="en-GB" altLang="ko-KR" i="1" dirty="0" smtClean="0"/>
              <a:t> || T</a:t>
            </a:r>
            <a:r>
              <a:rPr lang="en-GB" altLang="ko-KR" i="1" baseline="-25000" dirty="0" smtClean="0"/>
              <a:t>i</a:t>
            </a:r>
            <a:endParaRPr lang="ko-KR" altLang="ko-KR" dirty="0" smtClean="0"/>
          </a:p>
          <a:p>
            <a:pPr marL="457200" lvl="1" indent="0">
              <a:buNone/>
            </a:pPr>
            <a:r>
              <a:rPr lang="en-GB" altLang="ko-KR" dirty="0" smtClean="0"/>
              <a:t>Time </a:t>
            </a:r>
            <a:r>
              <a:rPr lang="en-GB" altLang="ko-KR" dirty="0"/>
              <a:t>data field </a:t>
            </a:r>
            <a:r>
              <a:rPr lang="en-GB" altLang="ko-KR" i="1" dirty="0"/>
              <a:t>T</a:t>
            </a:r>
            <a:r>
              <a:rPr lang="en-GB" altLang="ko-KR" dirty="0"/>
              <a:t> consists of the following data items:</a:t>
            </a:r>
            <a:endParaRPr lang="ko-KR" altLang="ko-KR" dirty="0"/>
          </a:p>
          <a:p>
            <a:pPr lvl="1">
              <a:buFont typeface="Arial" pitchFamily="34" charset="0"/>
              <a:buChar char="·"/>
            </a:pPr>
            <a:r>
              <a:rPr lang="en-GB" altLang="ko-KR" i="1" dirty="0" err="1"/>
              <a:t>T</a:t>
            </a:r>
            <a:r>
              <a:rPr lang="en-GB" altLang="ko-KR" i="1" baseline="-25000" dirty="0" err="1"/>
              <a:t>g</a:t>
            </a:r>
            <a:r>
              <a:rPr lang="en-GB" altLang="ko-KR" i="1" dirty="0"/>
              <a:t>: </a:t>
            </a:r>
            <a:r>
              <a:rPr lang="en-GB" altLang="ko-KR" dirty="0"/>
              <a:t>a date and/or time when a non-repudiation token was generated,</a:t>
            </a:r>
            <a:endParaRPr lang="ko-KR" altLang="ko-KR" dirty="0"/>
          </a:p>
          <a:p>
            <a:pPr lvl="1">
              <a:buFont typeface="Arial" pitchFamily="34" charset="0"/>
              <a:buChar char="·"/>
            </a:pPr>
            <a:r>
              <a:rPr lang="en-GB" altLang="ko-KR" i="1" dirty="0"/>
              <a:t>T</a:t>
            </a:r>
            <a:r>
              <a:rPr lang="en-GB" altLang="ko-KR" i="1" baseline="-25000" dirty="0"/>
              <a:t>i</a:t>
            </a:r>
            <a:r>
              <a:rPr lang="en-GB" altLang="ko-KR" i="1" dirty="0"/>
              <a:t>: </a:t>
            </a:r>
            <a:r>
              <a:rPr lang="en-GB" altLang="ko-KR" dirty="0"/>
              <a:t>a date and/or time when a message was generated or delivered</a:t>
            </a:r>
            <a:r>
              <a:rPr lang="en-GB" altLang="ko-KR" dirty="0" smtClean="0"/>
              <a:t>.</a:t>
            </a:r>
            <a:endParaRPr lang="ko-KR" altLang="ko-KR" dirty="0" smtClean="0"/>
          </a:p>
          <a:p>
            <a:pPr lvl="1"/>
            <a:endParaRPr lang="en-US" altLang="ko-KR" i="1" dirty="0"/>
          </a:p>
          <a:p>
            <a:r>
              <a:rPr lang="en-GB" altLang="ko-KR" i="1" dirty="0"/>
              <a:t>Authentication data field</a:t>
            </a:r>
            <a:endParaRPr lang="en-US" altLang="ko-KR" i="1" dirty="0"/>
          </a:p>
          <a:p>
            <a:pPr lvl="1">
              <a:buFont typeface="Arial" pitchFamily="34" charset="0"/>
              <a:buChar char="·"/>
            </a:pPr>
            <a:r>
              <a:rPr lang="en-GB" altLang="ko-KR" i="1" dirty="0"/>
              <a:t>A = Q || Imp(m)</a:t>
            </a:r>
            <a:endParaRPr lang="ko-KR" altLang="ko-KR" dirty="0"/>
          </a:p>
          <a:p>
            <a:pPr marL="457200" lvl="1" indent="0">
              <a:buNone/>
            </a:pPr>
            <a:r>
              <a:rPr lang="en-GB" altLang="ko-KR" dirty="0"/>
              <a:t>Authentication data field </a:t>
            </a:r>
            <a:r>
              <a:rPr lang="en-GB" altLang="ko-KR" i="1" dirty="0"/>
              <a:t>A</a:t>
            </a:r>
            <a:r>
              <a:rPr lang="en-GB" altLang="ko-KR" dirty="0"/>
              <a:t> consists of the following data items:</a:t>
            </a:r>
            <a:endParaRPr lang="ko-KR" altLang="ko-KR" dirty="0"/>
          </a:p>
          <a:p>
            <a:pPr lvl="1">
              <a:buFont typeface="Arial" pitchFamily="34" charset="0"/>
              <a:buChar char="·"/>
            </a:pPr>
            <a:r>
              <a:rPr lang="en-GB" altLang="ko-KR" i="1" dirty="0"/>
              <a:t>Q: </a:t>
            </a:r>
            <a:r>
              <a:rPr lang="en-GB" altLang="ko-KR" dirty="0"/>
              <a:t>optional data that need to be protected,</a:t>
            </a:r>
            <a:endParaRPr lang="ko-KR" altLang="ko-KR" dirty="0"/>
          </a:p>
          <a:p>
            <a:pPr lvl="1">
              <a:buFont typeface="Arial" pitchFamily="34" charset="0"/>
              <a:buChar char="·"/>
            </a:pPr>
            <a:r>
              <a:rPr lang="en-GB" altLang="ko-KR" i="1" dirty="0"/>
              <a:t>Imp(m)</a:t>
            </a:r>
            <a:r>
              <a:rPr lang="en-GB" altLang="ko-KR" dirty="0"/>
              <a:t>: the imprint of the message </a:t>
            </a:r>
            <a:r>
              <a:rPr lang="en-GB" altLang="ko-KR" i="1" dirty="0"/>
              <a:t>m</a:t>
            </a:r>
            <a:r>
              <a:rPr lang="en-GB" altLang="ko-KR" dirty="0" smtClean="0"/>
              <a:t>.</a:t>
            </a:r>
            <a:endParaRPr lang="ko-KR" altLang="ko-KR" dirty="0"/>
          </a:p>
        </p:txBody>
      </p:sp>
      <p:sp>
        <p:nvSpPr>
          <p:cNvPr id="40" name="Rectangle 55"/>
          <p:cNvSpPr>
            <a:spLocks noChangeArrowheads="1"/>
          </p:cNvSpPr>
          <p:nvPr/>
        </p:nvSpPr>
        <p:spPr bwMode="auto">
          <a:xfrm>
            <a:off x="0" y="533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1" hangingPunct="1">
              <a:lnSpc>
                <a:spcPct val="100000"/>
              </a:lnSpc>
              <a:spcBef>
                <a:spcPct val="0"/>
              </a:spcBef>
              <a:spcAft>
                <a:spcPct val="0"/>
              </a:spcAft>
              <a:buClrTx/>
              <a:buSzTx/>
              <a:buFontTx/>
              <a:buNone/>
              <a:tabLst>
                <a:tab pos="504825" algn="l"/>
                <a:tab pos="755650" algn="l"/>
                <a:tab pos="1008063" algn="l"/>
                <a:tab pos="1260475" algn="l"/>
              </a:tabLst>
            </a:pPr>
            <a:endParaRPr kumimoji="1" lang="ko-KR" altLang="ko-KR" sz="1800" b="0" i="0" u="none" strike="noStrike" cap="none" normalizeH="0" baseline="0" smtClean="0">
              <a:ln>
                <a:noFill/>
              </a:ln>
              <a:solidFill>
                <a:schemeClr val="tx1"/>
              </a:solidFill>
              <a:effectLst/>
              <a:latin typeface="굴림" pitchFamily="50" charset="-127"/>
              <a:ea typeface="굴림" pitchFamily="50" charset="-127"/>
            </a:endParaRPr>
          </a:p>
        </p:txBody>
      </p:sp>
    </p:spTree>
    <p:extLst>
      <p:ext uri="{BB962C8B-B14F-4D97-AF65-F5344CB8AC3E}">
        <p14:creationId xmlns:p14="http://schemas.microsoft.com/office/powerpoint/2010/main" val="375679154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en-US" altLang="ko-KR" sz="2800" dirty="0" smtClean="0">
                <a:solidFill>
                  <a:schemeClr val="tx1"/>
                </a:solidFill>
              </a:rPr>
              <a:t>X.1156: </a:t>
            </a:r>
            <a:r>
              <a:rPr lang="en-GB" altLang="ko-KR" sz="2800" dirty="0">
                <a:solidFill>
                  <a:schemeClr val="tx1"/>
                </a:solidFill>
              </a:rPr>
              <a:t>Non-repudiation framework based on a one time password</a:t>
            </a:r>
            <a:endParaRPr lang="ko-KR" altLang="ko-KR" sz="2800" dirty="0">
              <a:solidFill>
                <a:schemeClr val="tx1"/>
              </a:solidFill>
            </a:endParaRPr>
          </a:p>
        </p:txBody>
      </p:sp>
      <p:sp>
        <p:nvSpPr>
          <p:cNvPr id="3" name="내용 개체 틀 2"/>
          <p:cNvSpPr>
            <a:spLocks noGrp="1"/>
          </p:cNvSpPr>
          <p:nvPr>
            <p:ph idx="1"/>
          </p:nvPr>
        </p:nvSpPr>
        <p:spPr>
          <a:xfrm>
            <a:off x="299979" y="1165194"/>
            <a:ext cx="8617068" cy="5252138"/>
          </a:xfrm>
          <a:ln>
            <a:solidFill>
              <a:schemeClr val="bg1"/>
            </a:solidFill>
          </a:ln>
        </p:spPr>
        <p:txBody>
          <a:bodyPr>
            <a:normAutofit fontScale="62500" lnSpcReduction="20000"/>
          </a:bodyPr>
          <a:lstStyle/>
          <a:p>
            <a:r>
              <a:rPr lang="en-US" altLang="ko-KR" i="1" dirty="0" smtClean="0"/>
              <a:t>Non-repudiation tokens</a:t>
            </a:r>
          </a:p>
          <a:p>
            <a:pPr lvl="1"/>
            <a:r>
              <a:rPr lang="en-GB" altLang="ko-KR" i="1" dirty="0"/>
              <a:t>NRT = text || z || </a:t>
            </a:r>
            <a:r>
              <a:rPr lang="en-GB" altLang="ko-KR" i="1" dirty="0" err="1"/>
              <a:t>MAC</a:t>
            </a:r>
            <a:r>
              <a:rPr lang="en-GB" altLang="ko-KR" i="1" baseline="-25000" dirty="0" err="1"/>
              <a:t>ttp</a:t>
            </a:r>
            <a:r>
              <a:rPr lang="en-GB" altLang="ko-KR" i="1" baseline="-25000" dirty="0"/>
              <a:t> </a:t>
            </a:r>
            <a:r>
              <a:rPr lang="en-GB" altLang="ko-KR" i="1" dirty="0"/>
              <a:t>(z),</a:t>
            </a:r>
            <a:r>
              <a:rPr lang="en-GB" altLang="ko-KR" dirty="0"/>
              <a:t> where </a:t>
            </a:r>
            <a:r>
              <a:rPr lang="en-GB" altLang="ko-KR" i="1" dirty="0"/>
              <a:t>z = I || T || A.</a:t>
            </a:r>
            <a:endParaRPr lang="ko-KR" altLang="ko-KR" dirty="0"/>
          </a:p>
          <a:p>
            <a:pPr lvl="1"/>
            <a:endParaRPr lang="en-GB" altLang="ko-KR" i="1" dirty="0" smtClean="0"/>
          </a:p>
          <a:p>
            <a:r>
              <a:rPr lang="en-GB" altLang="ko-KR" b="1" dirty="0"/>
              <a:t>OTP-based non-repudiation of origin token (NROT</a:t>
            </a:r>
            <a:r>
              <a:rPr lang="en-GB" altLang="ko-KR" b="1" dirty="0" smtClean="0"/>
              <a:t>)</a:t>
            </a:r>
          </a:p>
          <a:p>
            <a:pPr marL="457200" lvl="1" indent="0">
              <a:buNone/>
            </a:pPr>
            <a:r>
              <a:rPr lang="en-GB" altLang="ko-KR" i="1" dirty="0"/>
              <a:t>NROT = text || z || mac</a:t>
            </a:r>
            <a:endParaRPr lang="ko-KR" altLang="ko-KR" dirty="0"/>
          </a:p>
          <a:p>
            <a:pPr marL="457200" lvl="1" indent="0">
              <a:buNone/>
            </a:pPr>
            <a:r>
              <a:rPr lang="en-GB" altLang="ko-KR" dirty="0"/>
              <a:t>Where:</a:t>
            </a:r>
            <a:endParaRPr lang="ko-KR" altLang="ko-KR" dirty="0"/>
          </a:p>
          <a:p>
            <a:pPr marL="457200" lvl="1" indent="0">
              <a:buNone/>
            </a:pPr>
            <a:r>
              <a:rPr lang="en-GB" altLang="ko-KR" i="1" dirty="0" smtClean="0"/>
              <a:t>   z </a:t>
            </a:r>
            <a:r>
              <a:rPr lang="en-GB" altLang="ko-KR" i="1" dirty="0"/>
              <a:t>= I || T || A = (</a:t>
            </a:r>
            <a:r>
              <a:rPr lang="en-GB" altLang="ko-KR" i="1" dirty="0">
                <a:solidFill>
                  <a:srgbClr val="FF0000"/>
                </a:solidFill>
              </a:rPr>
              <a:t>Pol</a:t>
            </a:r>
            <a:r>
              <a:rPr lang="en-GB" altLang="ko-KR" i="1" dirty="0"/>
              <a:t> || A || B || C || [D] || E</a:t>
            </a:r>
            <a:r>
              <a:rPr lang="en-GB" altLang="ko-KR" i="1" dirty="0" smtClean="0"/>
              <a:t>) </a:t>
            </a:r>
            <a:r>
              <a:rPr lang="en-GB" altLang="ko-KR" i="1" dirty="0"/>
              <a:t>|| (</a:t>
            </a:r>
            <a:r>
              <a:rPr lang="en-GB" altLang="ko-KR" i="1" dirty="0" err="1"/>
              <a:t>T</a:t>
            </a:r>
            <a:r>
              <a:rPr lang="en-GB" altLang="ko-KR" i="1" baseline="-25000" dirty="0" err="1"/>
              <a:t>g</a:t>
            </a:r>
            <a:r>
              <a:rPr lang="en-GB" altLang="ko-KR" i="1" dirty="0"/>
              <a:t> || </a:t>
            </a:r>
            <a:r>
              <a:rPr lang="en-GB" altLang="ko-KR" i="1" dirty="0">
                <a:solidFill>
                  <a:srgbClr val="FF0000"/>
                </a:solidFill>
              </a:rPr>
              <a:t>T</a:t>
            </a:r>
            <a:r>
              <a:rPr lang="en-GB" altLang="ko-KR" i="1" baseline="-25000" dirty="0">
                <a:solidFill>
                  <a:srgbClr val="FF0000"/>
                </a:solidFill>
              </a:rPr>
              <a:t>i</a:t>
            </a:r>
            <a:r>
              <a:rPr lang="en-GB" altLang="ko-KR" i="1" dirty="0"/>
              <a:t>) || ([Q] || Imp(m))</a:t>
            </a:r>
            <a:endParaRPr lang="ko-KR" altLang="ko-KR" dirty="0"/>
          </a:p>
          <a:p>
            <a:pPr marL="457200" lvl="1" indent="0">
              <a:buNone/>
            </a:pPr>
            <a:r>
              <a:rPr lang="en-GB" altLang="ko-KR" dirty="0"/>
              <a:t>And:</a:t>
            </a:r>
            <a:endParaRPr lang="ko-KR" altLang="ko-KR" dirty="0"/>
          </a:p>
          <a:p>
            <a:pPr marL="457200" lvl="1" indent="0">
              <a:buNone/>
            </a:pPr>
            <a:r>
              <a:rPr lang="en-GB" altLang="ko-KR" i="1" dirty="0" smtClean="0"/>
              <a:t>   mac </a:t>
            </a:r>
            <a:r>
              <a:rPr lang="en-GB" altLang="ko-KR" i="1" dirty="0"/>
              <a:t>= </a:t>
            </a:r>
            <a:r>
              <a:rPr lang="en-GB" altLang="ko-KR" i="1" dirty="0" err="1"/>
              <a:t>MAC</a:t>
            </a:r>
            <a:r>
              <a:rPr lang="en-GB" altLang="ko-KR" i="1" baseline="-25000" dirty="0" err="1"/>
              <a:t>ttp</a:t>
            </a:r>
            <a:r>
              <a:rPr lang="en-GB" altLang="ko-KR" i="1" dirty="0"/>
              <a:t>(z) ; [] optional input</a:t>
            </a:r>
            <a:endParaRPr lang="ko-KR" altLang="ko-KR" dirty="0"/>
          </a:p>
          <a:p>
            <a:endParaRPr lang="en-GB" altLang="ko-KR" b="1" i="1" dirty="0" smtClean="0"/>
          </a:p>
          <a:p>
            <a:r>
              <a:rPr lang="en-GB" altLang="ko-KR" b="1" dirty="0"/>
              <a:t>OTP-based non-repudiation of delivery token (NRDT)</a:t>
            </a:r>
            <a:endParaRPr lang="ko-KR" altLang="ko-KR" dirty="0"/>
          </a:p>
          <a:p>
            <a:pPr marL="457200" lvl="1" indent="0">
              <a:buNone/>
            </a:pPr>
            <a:r>
              <a:rPr lang="en-GB" altLang="ko-KR" i="1" dirty="0"/>
              <a:t>NRDT = text || z || mac</a:t>
            </a:r>
            <a:endParaRPr lang="ko-KR" altLang="ko-KR" dirty="0"/>
          </a:p>
          <a:p>
            <a:pPr marL="457200" lvl="1" indent="0">
              <a:buNone/>
            </a:pPr>
            <a:r>
              <a:rPr lang="en-GB" altLang="ko-KR" dirty="0"/>
              <a:t>Where:</a:t>
            </a:r>
            <a:endParaRPr lang="ko-KR" altLang="ko-KR" dirty="0"/>
          </a:p>
          <a:p>
            <a:pPr marL="457200" lvl="1" indent="0">
              <a:buNone/>
            </a:pPr>
            <a:r>
              <a:rPr lang="en-GB" altLang="ko-KR" i="1" dirty="0" smtClean="0"/>
              <a:t>   z </a:t>
            </a:r>
            <a:r>
              <a:rPr lang="en-GB" altLang="ko-KR" i="1" dirty="0"/>
              <a:t>= I || T || A = (</a:t>
            </a:r>
            <a:r>
              <a:rPr lang="en-GB" altLang="ko-KR" i="1" dirty="0">
                <a:solidFill>
                  <a:srgbClr val="FF0000"/>
                </a:solidFill>
              </a:rPr>
              <a:t>Pol</a:t>
            </a:r>
            <a:r>
              <a:rPr lang="en-GB" altLang="ko-KR" i="1" dirty="0"/>
              <a:t> || A || B || C || [D] || E</a:t>
            </a:r>
            <a:r>
              <a:rPr lang="en-GB" altLang="ko-KR" i="1" dirty="0" smtClean="0"/>
              <a:t>) </a:t>
            </a:r>
            <a:r>
              <a:rPr lang="en-GB" altLang="ko-KR" i="1" dirty="0"/>
              <a:t>|| (</a:t>
            </a:r>
            <a:r>
              <a:rPr lang="en-GB" altLang="ko-KR" i="1" dirty="0" err="1"/>
              <a:t>T</a:t>
            </a:r>
            <a:r>
              <a:rPr lang="en-GB" altLang="ko-KR" i="1" baseline="-25000" dirty="0" err="1"/>
              <a:t>g</a:t>
            </a:r>
            <a:r>
              <a:rPr lang="en-GB" altLang="ko-KR" i="1" dirty="0"/>
              <a:t> || </a:t>
            </a:r>
            <a:r>
              <a:rPr lang="en-GB" altLang="ko-KR" i="1" dirty="0">
                <a:solidFill>
                  <a:srgbClr val="FF0000"/>
                </a:solidFill>
              </a:rPr>
              <a:t>T</a:t>
            </a:r>
            <a:r>
              <a:rPr lang="en-GB" altLang="ko-KR" i="1" baseline="-25000" dirty="0">
                <a:solidFill>
                  <a:srgbClr val="FF0000"/>
                </a:solidFill>
              </a:rPr>
              <a:t>i</a:t>
            </a:r>
            <a:r>
              <a:rPr lang="en-GB" altLang="ko-KR" i="1" dirty="0"/>
              <a:t>) || ([Q] || Imp(m))</a:t>
            </a:r>
            <a:endParaRPr lang="ko-KR" altLang="ko-KR" dirty="0"/>
          </a:p>
          <a:p>
            <a:pPr marL="457200" lvl="1" indent="0">
              <a:buNone/>
            </a:pPr>
            <a:r>
              <a:rPr lang="en-GB" altLang="ko-KR" dirty="0"/>
              <a:t>And:</a:t>
            </a:r>
            <a:endParaRPr lang="ko-KR" altLang="ko-KR" dirty="0"/>
          </a:p>
          <a:p>
            <a:pPr marL="457200" lvl="1" indent="0">
              <a:buNone/>
            </a:pPr>
            <a:r>
              <a:rPr lang="en-GB" altLang="ko-KR" i="1" dirty="0" smtClean="0"/>
              <a:t>   mac </a:t>
            </a:r>
            <a:r>
              <a:rPr lang="en-GB" altLang="ko-KR" i="1" dirty="0"/>
              <a:t>= </a:t>
            </a:r>
            <a:r>
              <a:rPr lang="en-GB" altLang="ko-KR" i="1" dirty="0" err="1"/>
              <a:t>MAC</a:t>
            </a:r>
            <a:r>
              <a:rPr lang="en-GB" altLang="ko-KR" i="1" baseline="-25000" dirty="0" err="1"/>
              <a:t>ttp</a:t>
            </a:r>
            <a:r>
              <a:rPr lang="en-GB" altLang="ko-KR" i="1" dirty="0"/>
              <a:t>(z); [] optional </a:t>
            </a:r>
            <a:r>
              <a:rPr lang="en-GB" altLang="ko-KR" i="1" dirty="0" smtClean="0"/>
              <a:t>input</a:t>
            </a:r>
            <a:endParaRPr lang="ko-KR" altLang="ko-KR" dirty="0"/>
          </a:p>
        </p:txBody>
      </p:sp>
      <p:sp>
        <p:nvSpPr>
          <p:cNvPr id="40" name="Rectangle 55"/>
          <p:cNvSpPr>
            <a:spLocks noChangeArrowheads="1"/>
          </p:cNvSpPr>
          <p:nvPr/>
        </p:nvSpPr>
        <p:spPr bwMode="auto">
          <a:xfrm>
            <a:off x="0" y="533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1" hangingPunct="1">
              <a:lnSpc>
                <a:spcPct val="100000"/>
              </a:lnSpc>
              <a:spcBef>
                <a:spcPct val="0"/>
              </a:spcBef>
              <a:spcAft>
                <a:spcPct val="0"/>
              </a:spcAft>
              <a:buClrTx/>
              <a:buSzTx/>
              <a:buFontTx/>
              <a:buNone/>
              <a:tabLst>
                <a:tab pos="504825" algn="l"/>
                <a:tab pos="755650" algn="l"/>
                <a:tab pos="1008063" algn="l"/>
                <a:tab pos="1260475" algn="l"/>
              </a:tabLst>
            </a:pPr>
            <a:endParaRPr kumimoji="1" lang="ko-KR" altLang="ko-KR" sz="1800" b="0" i="0" u="none" strike="noStrike" cap="none" normalizeH="0" baseline="0" smtClean="0">
              <a:ln>
                <a:noFill/>
              </a:ln>
              <a:solidFill>
                <a:schemeClr val="tx1"/>
              </a:solidFill>
              <a:effectLst/>
              <a:latin typeface="굴림" pitchFamily="50" charset="-127"/>
              <a:ea typeface="굴림" pitchFamily="50" charset="-127"/>
            </a:endParaRPr>
          </a:p>
        </p:txBody>
      </p:sp>
    </p:spTree>
    <p:extLst>
      <p:ext uri="{BB962C8B-B14F-4D97-AF65-F5344CB8AC3E}">
        <p14:creationId xmlns:p14="http://schemas.microsoft.com/office/powerpoint/2010/main" val="98264457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en-US" altLang="ko-KR" sz="2800" dirty="0" smtClean="0">
                <a:solidFill>
                  <a:schemeClr val="tx1"/>
                </a:solidFill>
              </a:rPr>
              <a:t>X.1156: </a:t>
            </a:r>
            <a:r>
              <a:rPr lang="en-GB" altLang="ko-KR" sz="2800" dirty="0">
                <a:solidFill>
                  <a:schemeClr val="tx1"/>
                </a:solidFill>
              </a:rPr>
              <a:t>Non-repudiation framework based on a one time password</a:t>
            </a:r>
            <a:endParaRPr lang="ko-KR" altLang="ko-KR" sz="2800" dirty="0">
              <a:solidFill>
                <a:schemeClr val="tx1"/>
              </a:solidFill>
            </a:endParaRPr>
          </a:p>
        </p:txBody>
      </p:sp>
      <p:sp>
        <p:nvSpPr>
          <p:cNvPr id="3" name="내용 개체 틀 2"/>
          <p:cNvSpPr>
            <a:spLocks noGrp="1"/>
          </p:cNvSpPr>
          <p:nvPr>
            <p:ph idx="1"/>
          </p:nvPr>
        </p:nvSpPr>
        <p:spPr>
          <a:xfrm>
            <a:off x="299979" y="1165194"/>
            <a:ext cx="8617068" cy="5252138"/>
          </a:xfrm>
          <a:ln>
            <a:noFill/>
          </a:ln>
        </p:spPr>
        <p:txBody>
          <a:bodyPr>
            <a:normAutofit/>
          </a:bodyPr>
          <a:lstStyle/>
          <a:p>
            <a:r>
              <a:rPr lang="en-US" altLang="ko-KR" sz="2000" i="1" dirty="0" smtClean="0"/>
              <a:t>Non-repudiation process</a:t>
            </a:r>
          </a:p>
          <a:p>
            <a:pPr lvl="1"/>
            <a:r>
              <a:rPr lang="en-GB" altLang="ko-KR" sz="1800" dirty="0"/>
              <a:t>Evidence </a:t>
            </a:r>
            <a:r>
              <a:rPr lang="en-GB" altLang="ko-KR" sz="1800" dirty="0" smtClean="0"/>
              <a:t>generation</a:t>
            </a:r>
          </a:p>
          <a:p>
            <a:pPr lvl="1"/>
            <a:r>
              <a:rPr lang="en-GB" altLang="ko-KR" sz="1800" dirty="0"/>
              <a:t>Evidence </a:t>
            </a:r>
            <a:r>
              <a:rPr lang="en-GB" altLang="ko-KR" sz="1800" dirty="0" smtClean="0"/>
              <a:t>transfer</a:t>
            </a:r>
          </a:p>
          <a:p>
            <a:pPr lvl="1"/>
            <a:r>
              <a:rPr lang="en-GB" altLang="ko-KR" sz="1800" dirty="0"/>
              <a:t>Evidence </a:t>
            </a:r>
            <a:r>
              <a:rPr lang="en-GB" altLang="ko-KR" sz="1800" dirty="0" smtClean="0"/>
              <a:t>verification</a:t>
            </a:r>
          </a:p>
          <a:p>
            <a:pPr lvl="1"/>
            <a:r>
              <a:rPr lang="en-GB" altLang="ko-KR" sz="1800" dirty="0"/>
              <a:t>Dispute </a:t>
            </a:r>
            <a:r>
              <a:rPr lang="en-GB" altLang="ko-KR" sz="1800" dirty="0" smtClean="0"/>
              <a:t>resolution</a:t>
            </a:r>
          </a:p>
          <a:p>
            <a:pPr lvl="1"/>
            <a:endParaRPr lang="en-GB" altLang="ko-KR" sz="1800" dirty="0"/>
          </a:p>
          <a:p>
            <a:r>
              <a:rPr lang="en-GB" altLang="ko-KR" sz="2000" dirty="0"/>
              <a:t>Service model for direct NROT and direct NRDT</a:t>
            </a:r>
            <a:endParaRPr lang="ko-KR" altLang="ko-KR" sz="2000" dirty="0"/>
          </a:p>
        </p:txBody>
      </p:sp>
      <p:sp>
        <p:nvSpPr>
          <p:cNvPr id="40" name="Rectangle 55"/>
          <p:cNvSpPr>
            <a:spLocks noChangeArrowheads="1"/>
          </p:cNvSpPr>
          <p:nvPr/>
        </p:nvSpPr>
        <p:spPr bwMode="auto">
          <a:xfrm>
            <a:off x="0" y="533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1" hangingPunct="1">
              <a:lnSpc>
                <a:spcPct val="100000"/>
              </a:lnSpc>
              <a:spcBef>
                <a:spcPct val="0"/>
              </a:spcBef>
              <a:spcAft>
                <a:spcPct val="0"/>
              </a:spcAft>
              <a:buClrTx/>
              <a:buSzTx/>
              <a:buFontTx/>
              <a:buNone/>
              <a:tabLst>
                <a:tab pos="504825" algn="l"/>
                <a:tab pos="755650" algn="l"/>
                <a:tab pos="1008063" algn="l"/>
                <a:tab pos="1260475" algn="l"/>
              </a:tabLst>
            </a:pPr>
            <a:endParaRPr kumimoji="1" lang="ko-KR" altLang="ko-KR" sz="1800" b="0" i="0" u="none" strike="noStrike" cap="none" normalizeH="0" baseline="0" smtClean="0">
              <a:ln>
                <a:noFill/>
              </a:ln>
              <a:solidFill>
                <a:schemeClr val="tx1"/>
              </a:solidFill>
              <a:effectLst/>
              <a:latin typeface="굴림" pitchFamily="50" charset="-127"/>
              <a:ea typeface="굴림" pitchFamily="50" charset="-127"/>
            </a:endParaRPr>
          </a:p>
        </p:txBody>
      </p:sp>
      <p:pic>
        <p:nvPicPr>
          <p:cNvPr id="11673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331640" y="3717032"/>
            <a:ext cx="6415928" cy="24842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3864059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en-US" altLang="ko-KR" sz="2800" dirty="0" smtClean="0">
                <a:solidFill>
                  <a:schemeClr val="tx1"/>
                </a:solidFill>
              </a:rPr>
              <a:t>X.1157: </a:t>
            </a:r>
            <a:r>
              <a:rPr lang="en-GB" altLang="ko-KR" sz="2800" dirty="0">
                <a:solidFill>
                  <a:schemeClr val="tx1"/>
                </a:solidFill>
              </a:rPr>
              <a:t>Technical capabilities of fraud detection and response for services with high assurance level requirements </a:t>
            </a:r>
            <a:endParaRPr lang="ko-KR" altLang="ko-KR" sz="2800" dirty="0">
              <a:solidFill>
                <a:schemeClr val="tx1"/>
              </a:solidFill>
            </a:endParaRPr>
          </a:p>
        </p:txBody>
      </p:sp>
      <p:sp>
        <p:nvSpPr>
          <p:cNvPr id="3" name="내용 개체 틀 2"/>
          <p:cNvSpPr>
            <a:spLocks noGrp="1"/>
          </p:cNvSpPr>
          <p:nvPr>
            <p:ph idx="1"/>
          </p:nvPr>
        </p:nvSpPr>
        <p:spPr>
          <a:xfrm>
            <a:off x="299979" y="1165194"/>
            <a:ext cx="8617068" cy="5252138"/>
          </a:xfrm>
          <a:ln>
            <a:noFill/>
          </a:ln>
        </p:spPr>
        <p:txBody>
          <a:bodyPr>
            <a:normAutofit/>
          </a:bodyPr>
          <a:lstStyle/>
          <a:p>
            <a:r>
              <a:rPr lang="en-US" altLang="ko-KR" sz="2000" dirty="0" smtClean="0"/>
              <a:t>To provide </a:t>
            </a:r>
            <a:r>
              <a:rPr lang="en-US" altLang="ko-KR" sz="2000" dirty="0"/>
              <a:t>capabilities required to support fraud detection and response service in security sensitive ICT application </a:t>
            </a:r>
            <a:r>
              <a:rPr lang="en-US" altLang="ko-KR" sz="2000" dirty="0" smtClean="0"/>
              <a:t>service.</a:t>
            </a:r>
          </a:p>
          <a:p>
            <a:r>
              <a:rPr lang="en-US" altLang="ko-KR" sz="2000" dirty="0"/>
              <a:t>Fraud detection and response service supports the detection, analytics and management of fraud across users, accounts, products, processes and channels</a:t>
            </a:r>
            <a:r>
              <a:rPr lang="en-US" altLang="ko-KR" sz="2000" dirty="0" smtClean="0"/>
              <a:t>.</a:t>
            </a:r>
          </a:p>
          <a:p>
            <a:r>
              <a:rPr lang="en-US" altLang="ko-KR" sz="2000" dirty="0" smtClean="0"/>
              <a:t>Fraud </a:t>
            </a:r>
            <a:r>
              <a:rPr lang="en-US" altLang="ko-KR" sz="2000" dirty="0"/>
              <a:t>detection process and components</a:t>
            </a:r>
            <a:endParaRPr lang="ko-KR" altLang="ko-KR" sz="2000" dirty="0"/>
          </a:p>
          <a:p>
            <a:endParaRPr lang="ko-KR" altLang="ko-KR" sz="2000" dirty="0"/>
          </a:p>
        </p:txBody>
      </p:sp>
      <p:sp>
        <p:nvSpPr>
          <p:cNvPr id="40" name="Rectangle 55"/>
          <p:cNvSpPr>
            <a:spLocks noChangeArrowheads="1"/>
          </p:cNvSpPr>
          <p:nvPr/>
        </p:nvSpPr>
        <p:spPr bwMode="auto">
          <a:xfrm>
            <a:off x="0" y="533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1" hangingPunct="1">
              <a:lnSpc>
                <a:spcPct val="100000"/>
              </a:lnSpc>
              <a:spcBef>
                <a:spcPct val="0"/>
              </a:spcBef>
              <a:spcAft>
                <a:spcPct val="0"/>
              </a:spcAft>
              <a:buClrTx/>
              <a:buSzTx/>
              <a:buFontTx/>
              <a:buNone/>
              <a:tabLst>
                <a:tab pos="504825" algn="l"/>
                <a:tab pos="755650" algn="l"/>
                <a:tab pos="1008063" algn="l"/>
                <a:tab pos="1260475" algn="l"/>
              </a:tabLst>
            </a:pPr>
            <a:endParaRPr kumimoji="1" lang="ko-KR" altLang="ko-KR" sz="1800" b="0" i="0" u="none" strike="noStrike" cap="none" normalizeH="0" baseline="0" smtClean="0">
              <a:ln>
                <a:noFill/>
              </a:ln>
              <a:solidFill>
                <a:schemeClr val="tx1"/>
              </a:solidFill>
              <a:effectLst/>
              <a:latin typeface="굴림" pitchFamily="50" charset="-127"/>
              <a:ea typeface="굴림" pitchFamily="50" charset="-127"/>
            </a:endParaRPr>
          </a:p>
        </p:txBody>
      </p:sp>
      <p:pic>
        <p:nvPicPr>
          <p:cNvPr id="117762" name="Picture 2" descr="기본구성요소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15702" y="3168414"/>
            <a:ext cx="6116638" cy="3536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2627904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en-US" altLang="ko-KR" sz="2800" dirty="0" smtClean="0">
                <a:solidFill>
                  <a:schemeClr val="tx1"/>
                </a:solidFill>
              </a:rPr>
              <a:t>X.1158: </a:t>
            </a:r>
            <a:r>
              <a:rPr lang="en-GB" altLang="ko-KR" sz="2800" dirty="0">
                <a:solidFill>
                  <a:schemeClr val="tx1"/>
                </a:solidFill>
              </a:rPr>
              <a:t>Efficient multi-factor authentication mechanisms using mobile devices</a:t>
            </a:r>
            <a:endParaRPr lang="ko-KR" altLang="ko-KR" sz="2800" dirty="0">
              <a:solidFill>
                <a:schemeClr val="tx1"/>
              </a:solidFill>
            </a:endParaRPr>
          </a:p>
        </p:txBody>
      </p:sp>
      <p:sp>
        <p:nvSpPr>
          <p:cNvPr id="3" name="내용 개체 틀 2"/>
          <p:cNvSpPr>
            <a:spLocks noGrp="1"/>
          </p:cNvSpPr>
          <p:nvPr>
            <p:ph idx="1"/>
          </p:nvPr>
        </p:nvSpPr>
        <p:spPr>
          <a:xfrm>
            <a:off x="299979" y="1165194"/>
            <a:ext cx="8617068" cy="5252138"/>
          </a:xfrm>
          <a:ln>
            <a:noFill/>
          </a:ln>
        </p:spPr>
        <p:txBody>
          <a:bodyPr>
            <a:normAutofit/>
          </a:bodyPr>
          <a:lstStyle/>
          <a:p>
            <a:pPr marL="355600" indent="0">
              <a:buNone/>
            </a:pPr>
            <a:r>
              <a:rPr lang="en-GB" altLang="ko-KR" sz="1600" dirty="0" smtClean="0"/>
              <a:t>The</a:t>
            </a:r>
            <a:r>
              <a:rPr lang="en-GB" altLang="ko-KR" sz="2400" dirty="0" smtClean="0"/>
              <a:t> </a:t>
            </a:r>
            <a:r>
              <a:rPr lang="en-GB" altLang="ko-KR" sz="2400" dirty="0"/>
              <a:t>proposed Recommendation basically provides a </a:t>
            </a:r>
            <a:r>
              <a:rPr lang="en-GB" altLang="ko-KR" sz="2400" dirty="0" smtClean="0"/>
              <a:t>multi </a:t>
            </a:r>
            <a:r>
              <a:rPr lang="en-GB" altLang="ko-KR" sz="2400" dirty="0"/>
              <a:t>factor authentication mechanism using mobile </a:t>
            </a:r>
            <a:r>
              <a:rPr lang="en-GB" altLang="ko-KR" sz="2400" dirty="0" smtClean="0"/>
              <a:t>devices. </a:t>
            </a:r>
            <a:r>
              <a:rPr lang="en-GB" altLang="ko-KR" sz="2400" dirty="0"/>
              <a:t>It describes a weakness of a single-factor authentication mechanism, </a:t>
            </a:r>
            <a:r>
              <a:rPr lang="en-GB" altLang="ko-KR" sz="2400" dirty="0">
                <a:solidFill>
                  <a:srgbClr val="0000FF"/>
                </a:solidFill>
              </a:rPr>
              <a:t>a need for </a:t>
            </a:r>
            <a:r>
              <a:rPr lang="en-GB" altLang="ko-KR" sz="2400" dirty="0" smtClean="0">
                <a:solidFill>
                  <a:srgbClr val="0000FF"/>
                </a:solidFill>
              </a:rPr>
              <a:t>multi </a:t>
            </a:r>
            <a:r>
              <a:rPr lang="en-GB" altLang="ko-KR" sz="2400" dirty="0">
                <a:solidFill>
                  <a:srgbClr val="0000FF"/>
                </a:solidFill>
              </a:rPr>
              <a:t>factor authentication mechanism and various combinations of the </a:t>
            </a:r>
            <a:r>
              <a:rPr lang="en-GB" altLang="ko-KR" sz="2400" dirty="0" smtClean="0">
                <a:solidFill>
                  <a:srgbClr val="0000FF"/>
                </a:solidFill>
              </a:rPr>
              <a:t>multi </a:t>
            </a:r>
            <a:r>
              <a:rPr lang="en-GB" altLang="ko-KR" sz="2400" dirty="0">
                <a:solidFill>
                  <a:srgbClr val="0000FF"/>
                </a:solidFill>
              </a:rPr>
              <a:t>factor authentication mechanism using mobile devices</a:t>
            </a:r>
            <a:r>
              <a:rPr lang="en-GB" altLang="ko-KR" sz="2400" dirty="0"/>
              <a:t>, and threats for the two-factor authentication mechanism. In addition, security requirements to reduce threats of a single-factor authentication are provided including potential typical </a:t>
            </a:r>
            <a:r>
              <a:rPr lang="en-GB" altLang="ko-KR" sz="2400" dirty="0" smtClean="0"/>
              <a:t>multi </a:t>
            </a:r>
            <a:r>
              <a:rPr lang="en-GB" altLang="ko-KR" sz="2400" dirty="0"/>
              <a:t>factor authentication mechanisms. It is to use mobile devices </a:t>
            </a:r>
            <a:r>
              <a:rPr lang="en-GB" altLang="ko-KR" sz="2400" dirty="0">
                <a:solidFill>
                  <a:srgbClr val="0000FF"/>
                </a:solidFill>
              </a:rPr>
              <a:t>with SIM card capability</a:t>
            </a:r>
            <a:r>
              <a:rPr lang="en-GB" altLang="ko-KR" sz="2400" dirty="0"/>
              <a:t>, and should not exclude </a:t>
            </a:r>
            <a:r>
              <a:rPr lang="en-GB" altLang="ko-KR" sz="2400" dirty="0" smtClean="0"/>
              <a:t>use </a:t>
            </a:r>
            <a:r>
              <a:rPr lang="en-GB" altLang="ko-KR" sz="2400" dirty="0"/>
              <a:t>of the virtual SIM cards. Specifically, it is applicable all applications </a:t>
            </a:r>
            <a:r>
              <a:rPr lang="en-GB" altLang="ko-KR" sz="2400" dirty="0" smtClean="0"/>
              <a:t>using </a:t>
            </a:r>
            <a:r>
              <a:rPr lang="en-GB" altLang="ko-KR" sz="2400" dirty="0"/>
              <a:t>mobile devices. It will </a:t>
            </a:r>
            <a:r>
              <a:rPr lang="en-GB" altLang="ko-KR" sz="2400" dirty="0">
                <a:solidFill>
                  <a:srgbClr val="0000FF"/>
                </a:solidFill>
              </a:rPr>
              <a:t>use the framework in the </a:t>
            </a:r>
            <a:r>
              <a:rPr lang="en-GB" altLang="ko-KR" sz="2400" dirty="0" smtClean="0">
                <a:solidFill>
                  <a:srgbClr val="0000FF"/>
                </a:solidFill>
              </a:rPr>
              <a:t>X.1154</a:t>
            </a:r>
            <a:r>
              <a:rPr lang="en-GB" altLang="ko-KR" sz="2400" dirty="0" smtClean="0"/>
              <a:t>.</a:t>
            </a:r>
            <a:endParaRPr lang="ko-KR" altLang="ko-KR" sz="2400" dirty="0"/>
          </a:p>
        </p:txBody>
      </p:sp>
      <p:sp>
        <p:nvSpPr>
          <p:cNvPr id="40" name="Rectangle 55"/>
          <p:cNvSpPr>
            <a:spLocks noChangeArrowheads="1"/>
          </p:cNvSpPr>
          <p:nvPr/>
        </p:nvSpPr>
        <p:spPr bwMode="auto">
          <a:xfrm>
            <a:off x="0" y="533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1" hangingPunct="1">
              <a:lnSpc>
                <a:spcPct val="100000"/>
              </a:lnSpc>
              <a:spcBef>
                <a:spcPct val="0"/>
              </a:spcBef>
              <a:spcAft>
                <a:spcPct val="0"/>
              </a:spcAft>
              <a:buClrTx/>
              <a:buSzTx/>
              <a:buFontTx/>
              <a:buNone/>
              <a:tabLst>
                <a:tab pos="504825" algn="l"/>
                <a:tab pos="755650" algn="l"/>
                <a:tab pos="1008063" algn="l"/>
                <a:tab pos="1260475" algn="l"/>
              </a:tabLst>
            </a:pPr>
            <a:endParaRPr kumimoji="1" lang="ko-KR" altLang="ko-KR" sz="1800" b="0" i="0" u="none" strike="noStrike" cap="none" normalizeH="0" baseline="0" smtClean="0">
              <a:ln>
                <a:noFill/>
              </a:ln>
              <a:solidFill>
                <a:schemeClr val="tx1"/>
              </a:solidFill>
              <a:effectLst/>
              <a:latin typeface="굴림" pitchFamily="50" charset="-127"/>
              <a:ea typeface="굴림" pitchFamily="50" charset="-127"/>
            </a:endParaRPr>
          </a:p>
        </p:txBody>
      </p:sp>
    </p:spTree>
    <p:extLst>
      <p:ext uri="{BB962C8B-B14F-4D97-AF65-F5344CB8AC3E}">
        <p14:creationId xmlns:p14="http://schemas.microsoft.com/office/powerpoint/2010/main" val="314919695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en-US" altLang="ko-KR" sz="2800" dirty="0" smtClean="0">
                <a:solidFill>
                  <a:schemeClr val="tx1"/>
                </a:solidFill>
              </a:rPr>
              <a:t>X.1159: </a:t>
            </a:r>
            <a:r>
              <a:rPr lang="en-GB" altLang="ko-KR" sz="2800" dirty="0">
                <a:solidFill>
                  <a:schemeClr val="tx1"/>
                </a:solidFill>
              </a:rPr>
              <a:t>Delegated non-repudiation architecture based on X.813</a:t>
            </a:r>
            <a:endParaRPr lang="ko-KR" altLang="ko-KR" sz="2800" dirty="0">
              <a:solidFill>
                <a:schemeClr val="tx1"/>
              </a:solidFill>
            </a:endParaRPr>
          </a:p>
        </p:txBody>
      </p:sp>
      <p:sp>
        <p:nvSpPr>
          <p:cNvPr id="3" name="내용 개체 틀 2"/>
          <p:cNvSpPr>
            <a:spLocks noGrp="1"/>
          </p:cNvSpPr>
          <p:nvPr>
            <p:ph idx="1"/>
          </p:nvPr>
        </p:nvSpPr>
        <p:spPr>
          <a:xfrm>
            <a:off x="299979" y="1165194"/>
            <a:ext cx="8617068" cy="5252138"/>
          </a:xfrm>
          <a:ln>
            <a:noFill/>
          </a:ln>
        </p:spPr>
        <p:txBody>
          <a:bodyPr>
            <a:normAutofit/>
          </a:bodyPr>
          <a:lstStyle/>
          <a:p>
            <a:pPr marL="355600" indent="0">
              <a:buNone/>
            </a:pPr>
            <a:r>
              <a:rPr lang="en-US" altLang="ko-KR" sz="2400" dirty="0" smtClean="0"/>
              <a:t>The </a:t>
            </a:r>
            <a:r>
              <a:rPr lang="en-US" altLang="ko-KR" sz="2400" dirty="0"/>
              <a:t>proposed architecture </a:t>
            </a:r>
            <a:r>
              <a:rPr lang="en-US" altLang="ko-KR" sz="2400" dirty="0">
                <a:solidFill>
                  <a:srgbClr val="0000FF"/>
                </a:solidFill>
              </a:rPr>
              <a:t>can generate and verify the non-repudiation evidence for the transaction data </a:t>
            </a:r>
            <a:r>
              <a:rPr lang="en-US" altLang="ko-KR" sz="2400" dirty="0"/>
              <a:t>by trusted third parity (TTP) that is the central sign authority (CSA).</a:t>
            </a:r>
            <a:endParaRPr lang="ko-KR" altLang="ko-KR" sz="2400" dirty="0"/>
          </a:p>
          <a:p>
            <a:pPr marL="355600" indent="0">
              <a:buNone/>
            </a:pPr>
            <a:r>
              <a:rPr lang="en-GB" altLang="ko-KR" sz="2400" dirty="0"/>
              <a:t>The proposed architecture integrates multiple authentication devices to access the trusted third party that is the central signing authority (CSA). It also integrates multiple service providers to provide a non-repudiation service with a single authenticated device. </a:t>
            </a:r>
            <a:r>
              <a:rPr lang="en-US" altLang="ko-KR" sz="2400" dirty="0"/>
              <a:t>The delegated non-repudiation architecture provides the ability </a:t>
            </a:r>
            <a:r>
              <a:rPr lang="en-US" altLang="ko-KR" sz="2400" dirty="0">
                <a:solidFill>
                  <a:srgbClr val="0000FF"/>
                </a:solidFill>
              </a:rPr>
              <a:t>to manage user authentication centrally</a:t>
            </a:r>
            <a:r>
              <a:rPr lang="en-US" altLang="ko-KR" sz="2400" dirty="0"/>
              <a:t>. The service providers can provide the service of a user authentication and non-repudiation </a:t>
            </a:r>
            <a:r>
              <a:rPr lang="en-US" altLang="ko-KR" sz="2400" dirty="0">
                <a:solidFill>
                  <a:srgbClr val="0000FF"/>
                </a:solidFill>
              </a:rPr>
              <a:t>without additional construction of authentication systems</a:t>
            </a:r>
            <a:r>
              <a:rPr lang="en-US" altLang="ko-KR" sz="2400" dirty="0" smtClean="0"/>
              <a:t>.</a:t>
            </a:r>
            <a:endParaRPr lang="ko-KR" altLang="ko-KR" sz="2400" dirty="0"/>
          </a:p>
        </p:txBody>
      </p:sp>
      <p:sp>
        <p:nvSpPr>
          <p:cNvPr id="40" name="Rectangle 55"/>
          <p:cNvSpPr>
            <a:spLocks noChangeArrowheads="1"/>
          </p:cNvSpPr>
          <p:nvPr/>
        </p:nvSpPr>
        <p:spPr bwMode="auto">
          <a:xfrm>
            <a:off x="0" y="533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1" hangingPunct="1">
              <a:lnSpc>
                <a:spcPct val="100000"/>
              </a:lnSpc>
              <a:spcBef>
                <a:spcPct val="0"/>
              </a:spcBef>
              <a:spcAft>
                <a:spcPct val="0"/>
              </a:spcAft>
              <a:buClrTx/>
              <a:buSzTx/>
              <a:buFontTx/>
              <a:buNone/>
              <a:tabLst>
                <a:tab pos="504825" algn="l"/>
                <a:tab pos="755650" algn="l"/>
                <a:tab pos="1008063" algn="l"/>
                <a:tab pos="1260475" algn="l"/>
              </a:tabLst>
            </a:pPr>
            <a:endParaRPr kumimoji="1" lang="ko-KR" altLang="ko-KR" sz="1800" b="0" i="0" u="none" strike="noStrike" cap="none" normalizeH="0" baseline="0" smtClean="0">
              <a:ln>
                <a:noFill/>
              </a:ln>
              <a:solidFill>
                <a:schemeClr val="tx1"/>
              </a:solidFill>
              <a:effectLst/>
              <a:latin typeface="굴림" pitchFamily="50" charset="-127"/>
              <a:ea typeface="굴림" pitchFamily="50" charset="-127"/>
            </a:endParaRPr>
          </a:p>
        </p:txBody>
      </p:sp>
    </p:spTree>
    <p:extLst>
      <p:ext uri="{BB962C8B-B14F-4D97-AF65-F5344CB8AC3E}">
        <p14:creationId xmlns:p14="http://schemas.microsoft.com/office/powerpoint/2010/main" val="71136711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274638"/>
            <a:ext cx="8229600" cy="706437"/>
          </a:xfrm>
        </p:spPr>
        <p:txBody>
          <a:bodyPr/>
          <a:lstStyle/>
          <a:p>
            <a:r>
              <a:rPr lang="en-US" altLang="en-US" sz="2800" b="1" smtClean="0"/>
              <a:t>Contents</a:t>
            </a:r>
          </a:p>
        </p:txBody>
      </p:sp>
      <p:sp>
        <p:nvSpPr>
          <p:cNvPr id="12291" name="Content Placeholder 2"/>
          <p:cNvSpPr>
            <a:spLocks noGrp="1"/>
          </p:cNvSpPr>
          <p:nvPr>
            <p:ph idx="1"/>
          </p:nvPr>
        </p:nvSpPr>
        <p:spPr>
          <a:xfrm>
            <a:off x="457200" y="1124744"/>
            <a:ext cx="8578850" cy="5733256"/>
          </a:xfrm>
        </p:spPr>
        <p:txBody>
          <a:bodyPr/>
          <a:lstStyle/>
          <a:p>
            <a:pPr>
              <a:buFont typeface="Wingdings" panose="05000000000000000000" pitchFamily="2" charset="2"/>
              <a:buChar char="§"/>
            </a:pPr>
            <a:r>
              <a:rPr lang="en-GB" altLang="en-US" sz="2800" dirty="0"/>
              <a:t>Question text for </a:t>
            </a:r>
            <a:r>
              <a:rPr lang="en-GB" altLang="en-US" sz="2800" dirty="0" smtClean="0"/>
              <a:t>Q</a:t>
            </a:r>
            <a:r>
              <a:rPr lang="en-GB" altLang="en-US" sz="2800" dirty="0"/>
              <a:t>7</a:t>
            </a:r>
            <a:r>
              <a:rPr lang="en-GB" altLang="en-US" sz="2800" dirty="0" smtClean="0"/>
              <a:t>/17</a:t>
            </a:r>
            <a:endParaRPr lang="en-GB" altLang="en-US" sz="2800" dirty="0"/>
          </a:p>
          <a:p>
            <a:pPr lvl="1">
              <a:buFont typeface="Wingdings" panose="05000000000000000000" pitchFamily="2" charset="2"/>
              <a:buChar char="ü"/>
            </a:pPr>
            <a:r>
              <a:rPr lang="en-GB" altLang="en-US" sz="2400" dirty="0"/>
              <a:t>Motivation, Question, </a:t>
            </a:r>
            <a:r>
              <a:rPr lang="en-GB" altLang="en-US" sz="2400" dirty="0" smtClean="0"/>
              <a:t>Tasks, </a:t>
            </a:r>
            <a:r>
              <a:rPr lang="en-GB" altLang="en-US" sz="2400" dirty="0"/>
              <a:t>and </a:t>
            </a:r>
            <a:r>
              <a:rPr lang="en-GB" altLang="en-US" sz="2400" dirty="0" smtClean="0"/>
              <a:t>Relationships</a:t>
            </a:r>
          </a:p>
          <a:p>
            <a:pPr lvl="1">
              <a:buFont typeface="Wingdings" panose="05000000000000000000" pitchFamily="2" charset="2"/>
              <a:buChar char="ü"/>
            </a:pPr>
            <a:endParaRPr lang="en-GB" altLang="en-US" sz="2400" b="1" dirty="0"/>
          </a:p>
          <a:p>
            <a:pPr>
              <a:buFont typeface="Wingdings" panose="05000000000000000000" pitchFamily="2" charset="2"/>
              <a:buChar char="§"/>
            </a:pPr>
            <a:r>
              <a:rPr lang="en-US" altLang="en-US" sz="2800" dirty="0"/>
              <a:t>Recommendations and Supplements related to </a:t>
            </a:r>
            <a:r>
              <a:rPr lang="en-US" altLang="en-US" sz="2800" dirty="0" smtClean="0"/>
              <a:t>Q</a:t>
            </a:r>
            <a:r>
              <a:rPr lang="en-US" altLang="en-US" sz="2800" dirty="0"/>
              <a:t>7</a:t>
            </a:r>
            <a:r>
              <a:rPr lang="en-US" altLang="en-US" sz="2800" dirty="0" smtClean="0"/>
              <a:t>/17 </a:t>
            </a:r>
          </a:p>
          <a:p>
            <a:pPr>
              <a:buFont typeface="Wingdings" panose="05000000000000000000" pitchFamily="2" charset="2"/>
              <a:buChar char="§"/>
            </a:pPr>
            <a:endParaRPr lang="en-US" altLang="en-US" sz="2800" dirty="0"/>
          </a:p>
          <a:p>
            <a:pPr>
              <a:buFont typeface="Wingdings" panose="05000000000000000000" pitchFamily="2" charset="2"/>
              <a:buChar char="§"/>
            </a:pPr>
            <a:r>
              <a:rPr lang="en-US" altLang="en-US" sz="2800" dirty="0">
                <a:solidFill>
                  <a:srgbClr val="FF0000"/>
                </a:solidFill>
              </a:rPr>
              <a:t>Draft Recommendations on developing under </a:t>
            </a:r>
            <a:r>
              <a:rPr lang="en-US" altLang="en-US" sz="2800" dirty="0" smtClean="0">
                <a:solidFill>
                  <a:srgbClr val="FF0000"/>
                </a:solidFill>
              </a:rPr>
              <a:t>Q7/17</a:t>
            </a:r>
          </a:p>
          <a:p>
            <a:pPr>
              <a:buFont typeface="Wingdings" panose="05000000000000000000" pitchFamily="2" charset="2"/>
              <a:buChar char="§"/>
            </a:pPr>
            <a:endParaRPr lang="en-US" altLang="en-US" sz="2800" dirty="0">
              <a:solidFill>
                <a:srgbClr val="FF0000"/>
              </a:solidFill>
            </a:endParaRPr>
          </a:p>
          <a:p>
            <a:pPr>
              <a:buFont typeface="Wingdings" panose="05000000000000000000" pitchFamily="2" charset="2"/>
              <a:buChar char="§"/>
            </a:pPr>
            <a:r>
              <a:rPr lang="en-US" altLang="en-US" sz="2800" dirty="0"/>
              <a:t>Future Plan for Next Study Period (2017-2020)</a:t>
            </a:r>
          </a:p>
        </p:txBody>
      </p:sp>
      <p:sp>
        <p:nvSpPr>
          <p:cNvPr id="15364" name="Slide Number Placeholder 1"/>
          <p:cNvSpPr>
            <a:spLocks noGrp="1"/>
          </p:cNvSpPr>
          <p:nvPr>
            <p:ph type="sldNum" sz="quarter" idx="4294967295"/>
          </p:nvPr>
        </p:nvSpPr>
        <p:spPr bwMode="auto">
          <a:xfrm>
            <a:off x="6875463" y="63817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C5C03638-E479-410A-BE4E-91C0124DC293}" type="slidenum">
              <a:rPr lang="en-US" altLang="en-US" sz="1200" smtClean="0">
                <a:solidFill>
                  <a:srgbClr val="898989"/>
                </a:solidFill>
              </a:rPr>
              <a:pPr>
                <a:spcBef>
                  <a:spcPct val="0"/>
                </a:spcBef>
                <a:buFontTx/>
                <a:buNone/>
              </a:pPr>
              <a:t>48</a:t>
            </a:fld>
            <a:endParaRPr lang="en-US" altLang="en-US" sz="1200" dirty="0" smtClean="0">
              <a:solidFill>
                <a:srgbClr val="898989"/>
              </a:solidFill>
            </a:endParaRPr>
          </a:p>
        </p:txBody>
      </p:sp>
    </p:spTree>
    <p:extLst>
      <p:ext uri="{BB962C8B-B14F-4D97-AF65-F5344CB8AC3E}">
        <p14:creationId xmlns:p14="http://schemas.microsoft.com/office/powerpoint/2010/main" val="2707361255"/>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제목 1"/>
          <p:cNvSpPr>
            <a:spLocks noGrp="1"/>
          </p:cNvSpPr>
          <p:nvPr>
            <p:ph type="title"/>
          </p:nvPr>
        </p:nvSpPr>
        <p:spPr/>
        <p:txBody>
          <a:bodyPr/>
          <a:lstStyle/>
          <a:p>
            <a:r>
              <a:rPr lang="en-US" altLang="en-US" sz="2800" b="1" dirty="0" smtClean="0"/>
              <a:t>Draft </a:t>
            </a:r>
            <a:r>
              <a:rPr lang="en-US" altLang="en-US" sz="2800" b="1" dirty="0"/>
              <a:t>Recommendation ITU-T </a:t>
            </a:r>
            <a:r>
              <a:rPr lang="en-US" altLang="en-US" sz="2800" b="1" dirty="0" smtClean="0"/>
              <a:t>X.websec-6</a:t>
            </a:r>
            <a:endParaRPr lang="ko-KR" altLang="en-US" sz="2800" b="1" dirty="0" smtClean="0"/>
          </a:p>
        </p:txBody>
      </p:sp>
      <p:sp>
        <p:nvSpPr>
          <p:cNvPr id="20483" name="내용 개체 틀 2"/>
          <p:cNvSpPr>
            <a:spLocks noGrp="1"/>
          </p:cNvSpPr>
          <p:nvPr>
            <p:ph idx="1"/>
          </p:nvPr>
        </p:nvSpPr>
        <p:spPr>
          <a:xfrm>
            <a:off x="457200" y="1052736"/>
            <a:ext cx="8507413" cy="5543550"/>
          </a:xfrm>
        </p:spPr>
        <p:txBody>
          <a:bodyPr/>
          <a:lstStyle/>
          <a:p>
            <a:pPr>
              <a:buFont typeface="Wingdings" panose="05000000000000000000" pitchFamily="2" charset="2"/>
              <a:buChar char="§"/>
            </a:pPr>
            <a:r>
              <a:rPr lang="en-GB" altLang="ko-KR" sz="2000" b="1" dirty="0" smtClean="0"/>
              <a:t>Security framework and requirements for open capabilities of telecommunication services</a:t>
            </a:r>
            <a:endParaRPr lang="en-US" altLang="ko-KR" sz="1800" dirty="0" smtClean="0"/>
          </a:p>
          <a:p>
            <a:pPr lvl="1"/>
            <a:r>
              <a:rPr lang="en-US" altLang="ko-KR" sz="1800" dirty="0" smtClean="0"/>
              <a:t>provides </a:t>
            </a:r>
            <a:r>
              <a:rPr lang="en-US" altLang="ko-KR" sz="1800" dirty="0"/>
              <a:t>security framework and requirements for open capabilities of telecommunication services. </a:t>
            </a:r>
            <a:endParaRPr lang="en-US" altLang="ko-KR" sz="1800" dirty="0" smtClean="0"/>
          </a:p>
          <a:p>
            <a:pPr lvl="1"/>
            <a:r>
              <a:rPr lang="en-US" altLang="ko-KR" sz="1800" dirty="0" smtClean="0"/>
              <a:t>studies </a:t>
            </a:r>
            <a:r>
              <a:rPr lang="en-US" altLang="ko-KR" sz="1800" dirty="0"/>
              <a:t>the challenges brought forward by open capabilities of telecommunication services, and hence the specific security requirements for the operators’ as well as the security framework. </a:t>
            </a:r>
            <a:endParaRPr lang="en-US" altLang="ko-KR" sz="1800" dirty="0" smtClean="0"/>
          </a:p>
          <a:p>
            <a:pPr lvl="1"/>
            <a:r>
              <a:rPr lang="en-US" altLang="ko-KR" sz="1800" dirty="0" smtClean="0"/>
              <a:t>focuses </a:t>
            </a:r>
            <a:r>
              <a:rPr lang="en-US" altLang="ko-KR" sz="1800" dirty="0"/>
              <a:t>on security requirements analysis, and security framework. The purpose is to safeguard operators’ capabilities of telecommunication services and the business paradigm of open capabilities of telecommunication services, to protect operators’ telecommunication systems, and enhance user experience</a:t>
            </a:r>
            <a:endParaRPr lang="en-US" altLang="ko-KR" sz="1800" dirty="0" smtClean="0"/>
          </a:p>
        </p:txBody>
      </p:sp>
      <p:sp>
        <p:nvSpPr>
          <p:cNvPr id="20484" name="Slide Number Placeholder 1"/>
          <p:cNvSpPr>
            <a:spLocks noGrp="1"/>
          </p:cNvSpPr>
          <p:nvPr>
            <p:ph type="sldNum" sz="quarter" idx="4294967295"/>
          </p:nvPr>
        </p:nvSpPr>
        <p:spPr bwMode="auto">
          <a:xfrm>
            <a:off x="6875463" y="63817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 typeface="Arial" panose="020B0604020202020204" pitchFamily="34" charset="0"/>
              <a:buNone/>
            </a:pPr>
            <a:fld id="{09EFA410-2242-4C88-A6A7-C8EBB0B5F88B}" type="slidenum">
              <a:rPr lang="en-US" altLang="en-US" sz="1200" smtClean="0">
                <a:solidFill>
                  <a:srgbClr val="898989"/>
                </a:solidFill>
              </a:rPr>
              <a:pPr>
                <a:spcBef>
                  <a:spcPct val="0"/>
                </a:spcBef>
                <a:buFont typeface="Arial" panose="020B0604020202020204" pitchFamily="34" charset="0"/>
                <a:buNone/>
              </a:pPr>
              <a:t>49</a:t>
            </a:fld>
            <a:endParaRPr lang="en-US" altLang="en-US" sz="1200" smtClean="0">
              <a:solidFill>
                <a:srgbClr val="898989"/>
              </a:solidFill>
            </a:endParaRPr>
          </a:p>
        </p:txBody>
      </p:sp>
      <p:sp>
        <p:nvSpPr>
          <p:cNvPr id="6" name="Rectangle 6"/>
          <p:cNvSpPr>
            <a:spLocks noChangeArrowheads="1"/>
          </p:cNvSpPr>
          <p:nvPr/>
        </p:nvSpPr>
        <p:spPr bwMode="auto">
          <a:xfrm>
            <a:off x="899592" y="6095231"/>
            <a:ext cx="7577138" cy="3647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lvl="1" algn="ctr" eaLnBrk="1" hangingPunct="1">
              <a:lnSpc>
                <a:spcPts val="2400"/>
              </a:lnSpc>
              <a:spcBef>
                <a:spcPts val="600"/>
              </a:spcBef>
              <a:buClr>
                <a:srgbClr val="FF0000"/>
              </a:buClr>
              <a:buNone/>
            </a:pPr>
            <a:r>
              <a:rPr lang="en-US" altLang="ko-KR" sz="1800" dirty="0" smtClean="0"/>
              <a:t>Overview </a:t>
            </a:r>
            <a:r>
              <a:rPr lang="en-US" altLang="ko-KR" sz="1800" dirty="0"/>
              <a:t>of </a:t>
            </a:r>
            <a:r>
              <a:rPr lang="en-GB" altLang="ko-KR" sz="1800" dirty="0"/>
              <a:t>open capabilities</a:t>
            </a:r>
            <a:r>
              <a:rPr lang="en-US" altLang="en-US" sz="1800" dirty="0"/>
              <a:t>, in Draft Rec. ITU-T X.websec-6</a:t>
            </a:r>
          </a:p>
        </p:txBody>
      </p:sp>
      <p:sp>
        <p:nvSpPr>
          <p:cNvPr id="2" name="Rectangle 2"/>
          <p:cNvSpPr>
            <a:spLocks noChangeArrowheads="1"/>
          </p:cNvSpPr>
          <p:nvPr/>
        </p:nvSpPr>
        <p:spPr bwMode="auto">
          <a:xfrm>
            <a:off x="3851920" y="393305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pic>
        <p:nvPicPr>
          <p:cNvPr id="8" name="图片 3"/>
          <p:cNvPicPr/>
          <p:nvPr/>
        </p:nvPicPr>
        <p:blipFill>
          <a:blip r:embed="rId2"/>
          <a:srcRect/>
          <a:stretch>
            <a:fillRect/>
          </a:stretch>
        </p:blipFill>
        <p:spPr bwMode="auto">
          <a:xfrm>
            <a:off x="1691681" y="4365104"/>
            <a:ext cx="6768752" cy="1656184"/>
          </a:xfrm>
          <a:prstGeom prst="rect">
            <a:avLst/>
          </a:prstGeom>
          <a:noFill/>
          <a:ln w="9525">
            <a:noFill/>
            <a:miter lim="800000"/>
            <a:headEnd/>
            <a:tailEnd/>
          </a:ln>
        </p:spPr>
      </p:pic>
    </p:spTree>
    <p:extLst>
      <p:ext uri="{BB962C8B-B14F-4D97-AF65-F5344CB8AC3E}">
        <p14:creationId xmlns:p14="http://schemas.microsoft.com/office/powerpoint/2010/main" val="15932317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제목 1"/>
          <p:cNvSpPr>
            <a:spLocks noGrp="1"/>
          </p:cNvSpPr>
          <p:nvPr>
            <p:ph type="title"/>
          </p:nvPr>
        </p:nvSpPr>
        <p:spPr/>
        <p:txBody>
          <a:bodyPr/>
          <a:lstStyle/>
          <a:p>
            <a:r>
              <a:rPr lang="en-US" altLang="ko-KR" sz="2800" b="1" dirty="0" smtClean="0"/>
              <a:t>Question text for 7/17 – Question</a:t>
            </a:r>
            <a:endParaRPr lang="ko-KR" altLang="en-US" sz="2800" b="1" dirty="0" smtClean="0"/>
          </a:p>
        </p:txBody>
      </p:sp>
      <p:sp>
        <p:nvSpPr>
          <p:cNvPr id="18435" name="내용 개체 틀 2"/>
          <p:cNvSpPr>
            <a:spLocks noGrp="1"/>
          </p:cNvSpPr>
          <p:nvPr>
            <p:ph idx="1"/>
          </p:nvPr>
        </p:nvSpPr>
        <p:spPr>
          <a:xfrm>
            <a:off x="381000" y="1066800"/>
            <a:ext cx="8507413" cy="4594225"/>
          </a:xfrm>
        </p:spPr>
        <p:txBody>
          <a:bodyPr/>
          <a:lstStyle/>
          <a:p>
            <a:pPr>
              <a:buFont typeface="Wingdings" panose="05000000000000000000" pitchFamily="2" charset="2"/>
              <a:buChar char="§"/>
            </a:pPr>
            <a:r>
              <a:rPr lang="en-US" altLang="ko-KR" sz="2400" dirty="0" smtClean="0"/>
              <a:t>Study </a:t>
            </a:r>
            <a:r>
              <a:rPr lang="en-US" altLang="ko-KR" sz="2400" dirty="0"/>
              <a:t>items to be considered include, but are not limited to:</a:t>
            </a:r>
          </a:p>
          <a:p>
            <a:pPr lvl="1"/>
            <a:r>
              <a:rPr lang="en-US" altLang="ko-KR" sz="2000" dirty="0"/>
              <a:t>How should threats behind secure application services be identified and handled?</a:t>
            </a:r>
          </a:p>
          <a:p>
            <a:pPr lvl="1"/>
            <a:r>
              <a:rPr lang="en-US" altLang="ko-KR" sz="2000" dirty="0"/>
              <a:t> What are the security technologies for providing secure application services?</a:t>
            </a:r>
          </a:p>
          <a:p>
            <a:pPr lvl="1"/>
            <a:r>
              <a:rPr lang="en-US" altLang="ko-KR" sz="2000" dirty="0"/>
              <a:t> How should secure interconnectivity between application services be kept and maintained?</a:t>
            </a:r>
          </a:p>
          <a:p>
            <a:pPr lvl="1"/>
            <a:r>
              <a:rPr lang="en-US" altLang="ko-KR" sz="2000" dirty="0"/>
              <a:t> What security techniques or protocols are needed for secure application services?</a:t>
            </a:r>
          </a:p>
          <a:p>
            <a:pPr lvl="1"/>
            <a:r>
              <a:rPr lang="en-US" altLang="ko-KR" sz="2000" dirty="0"/>
              <a:t> What security techniques or protocols are needed for emerging secure application services?</a:t>
            </a:r>
          </a:p>
          <a:p>
            <a:pPr lvl="1"/>
            <a:r>
              <a:rPr lang="en-US" altLang="ko-KR" sz="2000" dirty="0"/>
              <a:t> What are the global security solutions for secure application services and their applications?</a:t>
            </a:r>
          </a:p>
          <a:p>
            <a:pPr lvl="1"/>
            <a:endParaRPr lang="en-US" altLang="ko-KR" sz="2000" dirty="0"/>
          </a:p>
        </p:txBody>
      </p:sp>
      <p:sp>
        <p:nvSpPr>
          <p:cNvPr id="18436" name="Slide Number Placeholder 1"/>
          <p:cNvSpPr>
            <a:spLocks noGrp="1"/>
          </p:cNvSpPr>
          <p:nvPr>
            <p:ph type="sldNum" sz="quarter" idx="4294967295"/>
          </p:nvPr>
        </p:nvSpPr>
        <p:spPr bwMode="auto">
          <a:xfrm>
            <a:off x="6875463" y="63817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 typeface="Arial" panose="020B0604020202020204" pitchFamily="34" charset="0"/>
              <a:buNone/>
            </a:pPr>
            <a:fld id="{65CEF8FB-8BE6-4A4A-B5BD-C2810EF47FB0}" type="slidenum">
              <a:rPr lang="en-US" altLang="en-US" sz="1200" smtClean="0">
                <a:solidFill>
                  <a:srgbClr val="898989"/>
                </a:solidFill>
              </a:rPr>
              <a:pPr>
                <a:spcBef>
                  <a:spcPct val="0"/>
                </a:spcBef>
                <a:buFont typeface="Arial" panose="020B0604020202020204" pitchFamily="34" charset="0"/>
                <a:buNone/>
              </a:pPr>
              <a:t>5</a:t>
            </a:fld>
            <a:endParaRPr lang="en-US" altLang="en-US" sz="1200" smtClean="0">
              <a:solidFill>
                <a:srgbClr val="898989"/>
              </a:solidFill>
            </a:endParaRPr>
          </a:p>
        </p:txBody>
      </p:sp>
    </p:spTree>
    <p:extLst>
      <p:ext uri="{BB962C8B-B14F-4D97-AF65-F5344CB8AC3E}">
        <p14:creationId xmlns:p14="http://schemas.microsoft.com/office/powerpoint/2010/main" val="651371177"/>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제목 1"/>
          <p:cNvSpPr>
            <a:spLocks noGrp="1"/>
          </p:cNvSpPr>
          <p:nvPr>
            <p:ph type="title"/>
          </p:nvPr>
        </p:nvSpPr>
        <p:spPr/>
        <p:txBody>
          <a:bodyPr/>
          <a:lstStyle/>
          <a:p>
            <a:r>
              <a:rPr lang="en-US" altLang="en-US" sz="2800" b="1" dirty="0" smtClean="0"/>
              <a:t>Draft </a:t>
            </a:r>
            <a:r>
              <a:rPr lang="en-US" altLang="en-US" sz="2800" b="1" dirty="0"/>
              <a:t>Recommendation ITU-T </a:t>
            </a:r>
            <a:r>
              <a:rPr lang="en-US" altLang="en-US" sz="2800" b="1" dirty="0" smtClean="0"/>
              <a:t>X.websec-7</a:t>
            </a:r>
            <a:endParaRPr lang="ko-KR" altLang="en-US" sz="2800" b="1" dirty="0" smtClean="0"/>
          </a:p>
        </p:txBody>
      </p:sp>
      <p:sp>
        <p:nvSpPr>
          <p:cNvPr id="20483" name="내용 개체 틀 2"/>
          <p:cNvSpPr>
            <a:spLocks noGrp="1"/>
          </p:cNvSpPr>
          <p:nvPr>
            <p:ph idx="1"/>
          </p:nvPr>
        </p:nvSpPr>
        <p:spPr>
          <a:xfrm>
            <a:off x="457200" y="1052736"/>
            <a:ext cx="8507413" cy="5543550"/>
          </a:xfrm>
        </p:spPr>
        <p:txBody>
          <a:bodyPr/>
          <a:lstStyle/>
          <a:p>
            <a:pPr>
              <a:buFont typeface="Wingdings" panose="05000000000000000000" pitchFamily="2" charset="2"/>
              <a:buChar char="§"/>
            </a:pPr>
            <a:r>
              <a:rPr lang="en-GB" altLang="ko-KR" sz="1800" b="1" dirty="0" smtClean="0"/>
              <a:t>Reference </a:t>
            </a:r>
            <a:r>
              <a:rPr lang="en-GB" altLang="ko-KR" sz="1800" b="1" dirty="0"/>
              <a:t>Monitor for Online Analytics </a:t>
            </a:r>
            <a:r>
              <a:rPr lang="en-GB" altLang="ko-KR" sz="1800" b="1" dirty="0" smtClean="0"/>
              <a:t>Services</a:t>
            </a:r>
            <a:endParaRPr lang="en-US" altLang="ko-KR" sz="1800" dirty="0" smtClean="0"/>
          </a:p>
          <a:p>
            <a:pPr lvl="1"/>
            <a:r>
              <a:rPr lang="en-GB" altLang="ko-KR" sz="1800" dirty="0" smtClean="0"/>
              <a:t>provides </a:t>
            </a:r>
            <a:r>
              <a:rPr lang="en-GB" altLang="ko-KR" sz="1800" dirty="0"/>
              <a:t>specification of common reference monitoring and rule set to prevent an illegal or unintended data composition or analysis. </a:t>
            </a:r>
            <a:endParaRPr lang="en-GB" altLang="ko-KR" sz="1800" dirty="0" smtClean="0"/>
          </a:p>
          <a:p>
            <a:pPr lvl="1"/>
            <a:r>
              <a:rPr lang="en-GB" altLang="ko-KR" sz="1800" dirty="0" smtClean="0"/>
              <a:t>includes </a:t>
            </a:r>
            <a:r>
              <a:rPr lang="en-GB" altLang="ko-KR" sz="1800" dirty="0"/>
              <a:t>the operation of reference monitor and rule set for interoperability. </a:t>
            </a:r>
            <a:endParaRPr lang="ko-KR" altLang="ko-KR" sz="1800" dirty="0"/>
          </a:p>
        </p:txBody>
      </p:sp>
      <p:sp>
        <p:nvSpPr>
          <p:cNvPr id="20484" name="Slide Number Placeholder 1"/>
          <p:cNvSpPr>
            <a:spLocks noGrp="1"/>
          </p:cNvSpPr>
          <p:nvPr>
            <p:ph type="sldNum" sz="quarter" idx="4294967295"/>
          </p:nvPr>
        </p:nvSpPr>
        <p:spPr bwMode="auto">
          <a:xfrm>
            <a:off x="6875463" y="63817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 typeface="Arial" panose="020B0604020202020204" pitchFamily="34" charset="0"/>
              <a:buNone/>
            </a:pPr>
            <a:fld id="{09EFA410-2242-4C88-A6A7-C8EBB0B5F88B}" type="slidenum">
              <a:rPr lang="en-US" altLang="en-US" sz="1200" smtClean="0">
                <a:solidFill>
                  <a:srgbClr val="898989"/>
                </a:solidFill>
              </a:rPr>
              <a:pPr>
                <a:spcBef>
                  <a:spcPct val="0"/>
                </a:spcBef>
                <a:buFont typeface="Arial" panose="020B0604020202020204" pitchFamily="34" charset="0"/>
                <a:buNone/>
              </a:pPr>
              <a:t>50</a:t>
            </a:fld>
            <a:endParaRPr lang="en-US" altLang="en-US" sz="1200" smtClean="0">
              <a:solidFill>
                <a:srgbClr val="898989"/>
              </a:solidFill>
            </a:endParaRPr>
          </a:p>
        </p:txBody>
      </p:sp>
      <p:pic>
        <p:nvPicPr>
          <p:cNvPr id="6" name="그림 5"/>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322140" y="2430462"/>
            <a:ext cx="6706244" cy="3878858"/>
          </a:xfrm>
          <a:prstGeom prst="rect">
            <a:avLst/>
          </a:prstGeom>
          <a:noFill/>
        </p:spPr>
      </p:pic>
      <p:sp>
        <p:nvSpPr>
          <p:cNvPr id="2" name="직사각형 1"/>
          <p:cNvSpPr/>
          <p:nvPr/>
        </p:nvSpPr>
        <p:spPr>
          <a:xfrm>
            <a:off x="107504" y="6300028"/>
            <a:ext cx="9001000" cy="369332"/>
          </a:xfrm>
          <a:prstGeom prst="rect">
            <a:avLst/>
          </a:prstGeom>
        </p:spPr>
        <p:txBody>
          <a:bodyPr wrap="square">
            <a:spAutoFit/>
          </a:bodyPr>
          <a:lstStyle/>
          <a:p>
            <a:r>
              <a:rPr lang="en-GB" altLang="ko-KR" dirty="0">
                <a:latin typeface="Calibri" panose="020F0502020204030204" pitchFamily="34" charset="0"/>
              </a:rPr>
              <a:t>Reference Monitor for Network based Analytics Application, </a:t>
            </a:r>
            <a:r>
              <a:rPr lang="en-US" altLang="en-US" dirty="0">
                <a:latin typeface="Calibri" panose="020F0502020204030204" pitchFamily="34" charset="0"/>
              </a:rPr>
              <a:t>, in Draft Rec. ITU-T X.websec-7</a:t>
            </a:r>
            <a:endParaRPr lang="ko-KR" altLang="en-US" dirty="0">
              <a:latin typeface="Calibri" panose="020F0502020204030204" pitchFamily="34" charset="0"/>
            </a:endParaRPr>
          </a:p>
        </p:txBody>
      </p:sp>
    </p:spTree>
    <p:extLst>
      <p:ext uri="{BB962C8B-B14F-4D97-AF65-F5344CB8AC3E}">
        <p14:creationId xmlns:p14="http://schemas.microsoft.com/office/powerpoint/2010/main" val="275879746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제목 1"/>
          <p:cNvSpPr>
            <a:spLocks noGrp="1"/>
          </p:cNvSpPr>
          <p:nvPr>
            <p:ph type="title"/>
          </p:nvPr>
        </p:nvSpPr>
        <p:spPr/>
        <p:txBody>
          <a:bodyPr/>
          <a:lstStyle/>
          <a:p>
            <a:r>
              <a:rPr lang="en-US" altLang="en-US" sz="2800" b="1" dirty="0" smtClean="0"/>
              <a:t>Draft </a:t>
            </a:r>
            <a:r>
              <a:rPr lang="en-US" altLang="en-US" sz="2800" b="1" dirty="0"/>
              <a:t>Recommendation ITU-T </a:t>
            </a:r>
            <a:r>
              <a:rPr lang="en-US" altLang="en-US" sz="2800" b="1" dirty="0" smtClean="0"/>
              <a:t>X.websec-8</a:t>
            </a:r>
            <a:endParaRPr lang="ko-KR" altLang="en-US" sz="2800" b="1" dirty="0" smtClean="0"/>
          </a:p>
        </p:txBody>
      </p:sp>
      <p:sp>
        <p:nvSpPr>
          <p:cNvPr id="20483" name="내용 개체 틀 2"/>
          <p:cNvSpPr>
            <a:spLocks noGrp="1"/>
          </p:cNvSpPr>
          <p:nvPr>
            <p:ph idx="1"/>
          </p:nvPr>
        </p:nvSpPr>
        <p:spPr>
          <a:xfrm>
            <a:off x="457200" y="1052736"/>
            <a:ext cx="8507413" cy="5543550"/>
          </a:xfrm>
        </p:spPr>
        <p:txBody>
          <a:bodyPr/>
          <a:lstStyle/>
          <a:p>
            <a:pPr>
              <a:buFont typeface="Wingdings" panose="05000000000000000000" pitchFamily="2" charset="2"/>
              <a:buChar char="§"/>
            </a:pPr>
            <a:r>
              <a:rPr lang="en-US" altLang="ko-KR" sz="1800" b="1" dirty="0" smtClean="0"/>
              <a:t>Secure </a:t>
            </a:r>
            <a:r>
              <a:rPr lang="en-US" altLang="ko-KR" sz="1800" b="1" dirty="0"/>
              <a:t>protection guidelines of value-added service for operators</a:t>
            </a:r>
            <a:endParaRPr lang="en-US" altLang="ko-KR" sz="1800" dirty="0" smtClean="0"/>
          </a:p>
          <a:p>
            <a:pPr lvl="1"/>
            <a:r>
              <a:rPr lang="en-US" altLang="ko-KR" sz="1800" dirty="0" smtClean="0"/>
              <a:t>provides </a:t>
            </a:r>
            <a:r>
              <a:rPr lang="en-US" altLang="ko-KR" sz="1800" dirty="0"/>
              <a:t>guidelines for secure protection of value-added service for operators. </a:t>
            </a:r>
            <a:endParaRPr lang="en-US" altLang="ko-KR" sz="1800" dirty="0" smtClean="0"/>
          </a:p>
          <a:p>
            <a:pPr lvl="1"/>
            <a:r>
              <a:rPr lang="en-US" altLang="ko-KR" sz="1800" dirty="0" smtClean="0"/>
              <a:t>analyzes </a:t>
            </a:r>
            <a:r>
              <a:rPr lang="en-US" altLang="ko-KR" sz="1800" dirty="0"/>
              <a:t>the typical service scenarios, security threats and attack methods, and provide technical measures to encounter them</a:t>
            </a:r>
            <a:r>
              <a:rPr lang="en-US" altLang="ko-KR" sz="1800" dirty="0" smtClean="0"/>
              <a:t>.</a:t>
            </a:r>
            <a:endParaRPr lang="ko-KR" altLang="ko-KR" sz="1800" dirty="0"/>
          </a:p>
        </p:txBody>
      </p:sp>
      <p:sp>
        <p:nvSpPr>
          <p:cNvPr id="20484" name="Slide Number Placeholder 1"/>
          <p:cNvSpPr>
            <a:spLocks noGrp="1"/>
          </p:cNvSpPr>
          <p:nvPr>
            <p:ph type="sldNum" sz="quarter" idx="4294967295"/>
          </p:nvPr>
        </p:nvSpPr>
        <p:spPr bwMode="auto">
          <a:xfrm>
            <a:off x="6875463" y="63817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 typeface="Arial" panose="020B0604020202020204" pitchFamily="34" charset="0"/>
              <a:buNone/>
            </a:pPr>
            <a:fld id="{09EFA410-2242-4C88-A6A7-C8EBB0B5F88B}" type="slidenum">
              <a:rPr lang="en-US" altLang="en-US" sz="1200" smtClean="0">
                <a:solidFill>
                  <a:srgbClr val="898989"/>
                </a:solidFill>
              </a:rPr>
              <a:pPr>
                <a:spcBef>
                  <a:spcPct val="0"/>
                </a:spcBef>
                <a:buFont typeface="Arial" panose="020B0604020202020204" pitchFamily="34" charset="0"/>
                <a:buNone/>
              </a:pPr>
              <a:t>51</a:t>
            </a:fld>
            <a:endParaRPr lang="en-US" altLang="en-US" sz="1200" smtClean="0">
              <a:solidFill>
                <a:srgbClr val="898989"/>
              </a:solidFill>
            </a:endParaRPr>
          </a:p>
        </p:txBody>
      </p:sp>
      <p:sp>
        <p:nvSpPr>
          <p:cNvPr id="6" name="Rectangle 6"/>
          <p:cNvSpPr>
            <a:spLocks noChangeArrowheads="1"/>
          </p:cNvSpPr>
          <p:nvPr/>
        </p:nvSpPr>
        <p:spPr bwMode="auto">
          <a:xfrm>
            <a:off x="792624" y="5633442"/>
            <a:ext cx="7577138" cy="3647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lvl="1" algn="ctr" eaLnBrk="1" hangingPunct="1">
              <a:lnSpc>
                <a:spcPts val="2400"/>
              </a:lnSpc>
              <a:spcBef>
                <a:spcPts val="600"/>
              </a:spcBef>
              <a:buClr>
                <a:srgbClr val="FF0000"/>
              </a:buClr>
              <a:buNone/>
            </a:pPr>
            <a:r>
              <a:rPr lang="en-GB" altLang="ko-KR" sz="1800" dirty="0"/>
              <a:t>Structure of Value-Added </a:t>
            </a:r>
            <a:r>
              <a:rPr lang="en-GB" altLang="ko-KR" sz="1800" dirty="0" smtClean="0"/>
              <a:t>Service</a:t>
            </a:r>
            <a:r>
              <a:rPr lang="en-GB" altLang="ko-KR" sz="1800" dirty="0"/>
              <a:t>,</a:t>
            </a:r>
            <a:r>
              <a:rPr lang="en-US" altLang="en-US" sz="1800" dirty="0"/>
              <a:t> in Draft Rec. ITU-T </a:t>
            </a:r>
            <a:r>
              <a:rPr lang="en-US" altLang="en-US" sz="1800" dirty="0" smtClean="0"/>
              <a:t>X.websec-8</a:t>
            </a:r>
            <a:endParaRPr lang="en-US" altLang="en-US" sz="1800" dirty="0"/>
          </a:p>
        </p:txBody>
      </p:sp>
      <p:sp>
        <p:nvSpPr>
          <p:cNvPr id="2" name="AutoShape 31"/>
          <p:cNvSpPr>
            <a:spLocks noChangeShapeType="1"/>
          </p:cNvSpPr>
          <p:nvPr/>
        </p:nvSpPr>
        <p:spPr bwMode="auto">
          <a:xfrm>
            <a:off x="1422698" y="4712221"/>
            <a:ext cx="1214437" cy="0"/>
          </a:xfrm>
          <a:prstGeom prst="straightConnector1">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ko-KR" altLang="en-US"/>
          </a:p>
        </p:txBody>
      </p:sp>
      <p:sp>
        <p:nvSpPr>
          <p:cNvPr id="3" name="AutoShape 30"/>
          <p:cNvSpPr>
            <a:spLocks noChangeArrowheads="1"/>
          </p:cNvSpPr>
          <p:nvPr/>
        </p:nvSpPr>
        <p:spPr bwMode="auto">
          <a:xfrm>
            <a:off x="6904335" y="2608783"/>
            <a:ext cx="542925" cy="425450"/>
          </a:xfrm>
          <a:prstGeom prst="flowChartAlternateProcess">
            <a:avLst/>
          </a:prstGeom>
          <a:solidFill>
            <a:srgbClr val="FFFFFF"/>
          </a:solidFill>
          <a:ln>
            <a:noFill/>
          </a:ln>
          <a:extLst>
            <a:ext uri="{91240B29-F687-4F45-9708-019B960494DF}">
              <a14:hiddenLine xmlns:a14="http://schemas.microsoft.com/office/drawing/2010/main" w="9525">
                <a:solidFill>
                  <a:srgbClr val="7F7F7F"/>
                </a:solidFill>
                <a:miter lim="800000"/>
                <a:headEnd/>
                <a:tailEnd/>
              </a14:hiddenLine>
            </a:ext>
          </a:extLst>
        </p:spPr>
        <p:txBody>
          <a:bodyPr vert="horz" wrap="square" lIns="91440" tIns="45720" rIns="91440" bIns="45720" numCol="1" anchor="t" anchorCtr="0" compatLnSpc="1">
            <a:prstTxWarp prst="textNoShape">
              <a:avLst/>
            </a:prstTxWarp>
          </a:bodyPr>
          <a:lstStyle>
            <a:lvl1pPr latinLnBrk="1">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1pPr>
            <a:lvl2pPr latinLnBrk="1">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2pPr>
            <a:lvl3pPr latinLnBrk="1">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3pPr>
            <a:lvl4pPr latinLnBrk="1">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4pPr>
            <a:lvl5pPr latinLnBrk="1">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5pPr>
            <a:lvl6pPr fontAlgn="base" latinLnBrk="1">
              <a:spcBef>
                <a:spcPct val="0"/>
              </a:spcBef>
              <a:spcAft>
                <a:spcPct val="0"/>
              </a:spcAft>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6pPr>
            <a:lvl7pPr fontAlgn="base" latinLnBrk="1">
              <a:spcBef>
                <a:spcPct val="0"/>
              </a:spcBef>
              <a:spcAft>
                <a:spcPct val="0"/>
              </a:spcAft>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7pPr>
            <a:lvl8pPr fontAlgn="base" latinLnBrk="1">
              <a:spcBef>
                <a:spcPct val="0"/>
              </a:spcBef>
              <a:spcAft>
                <a:spcPct val="0"/>
              </a:spcAft>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8pPr>
            <a:lvl9pPr fontAlgn="base" latinLnBrk="1">
              <a:spcBef>
                <a:spcPct val="0"/>
              </a:spcBef>
              <a:spcAft>
                <a:spcPct val="0"/>
              </a:spcAft>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9pPr>
          </a:lstStyle>
          <a:p>
            <a:pPr marL="0" marR="0" lvl="0" indent="0" algn="l" defTabSz="914400" rtl="0" eaLnBrk="1" fontAlgn="base" latinLnBrk="1" hangingPunct="1">
              <a:lnSpc>
                <a:spcPct val="100000"/>
              </a:lnSpc>
              <a:spcBef>
                <a:spcPct val="0"/>
              </a:spcBef>
              <a:spcAft>
                <a:spcPct val="0"/>
              </a:spcAft>
              <a:buClrTx/>
              <a:buSzTx/>
              <a:buFontTx/>
              <a:buNone/>
              <a:tabLst>
                <a:tab pos="504825" algn="l"/>
                <a:tab pos="755650" algn="l"/>
                <a:tab pos="1008063" algn="l"/>
                <a:tab pos="1260475" algn="l"/>
              </a:tabLst>
            </a:pPr>
            <a:r>
              <a:rPr kumimoji="1" lang="ko-KR" altLang="zh-CN" sz="800" b="0" i="0" u="none" strike="noStrike" cap="none" normalizeH="0" baseline="0" smtClean="0">
                <a:ln>
                  <a:noFill/>
                </a:ln>
                <a:solidFill>
                  <a:schemeClr val="tx1"/>
                </a:solidFill>
                <a:effectLst/>
                <a:latin typeface="Arial"/>
                <a:ea typeface="SimSun" pitchFamily="2" charset="-122"/>
                <a:cs typeface="Times New Roman" pitchFamily="18" charset="0"/>
              </a:rPr>
              <a:t>···</a:t>
            </a:r>
            <a:endParaRPr kumimoji="1" lang="ko-KR" altLang="zh-CN" sz="1800" b="0" i="0" u="none" strike="noStrike" cap="none" normalizeH="0" baseline="0" smtClean="0">
              <a:ln>
                <a:noFill/>
              </a:ln>
              <a:solidFill>
                <a:schemeClr val="tx1"/>
              </a:solidFill>
              <a:effectLst/>
              <a:latin typeface="굴림" pitchFamily="50" charset="-127"/>
              <a:ea typeface="굴림" pitchFamily="50" charset="-127"/>
              <a:cs typeface="굴림" pitchFamily="50" charset="-127"/>
            </a:endParaRPr>
          </a:p>
        </p:txBody>
      </p:sp>
      <p:sp>
        <p:nvSpPr>
          <p:cNvPr id="4" name="AutoShape 29"/>
          <p:cNvSpPr>
            <a:spLocks noChangeArrowheads="1"/>
          </p:cNvSpPr>
          <p:nvPr/>
        </p:nvSpPr>
        <p:spPr bwMode="auto">
          <a:xfrm rot="16200000">
            <a:off x="4681836" y="3915295"/>
            <a:ext cx="207962" cy="1319213"/>
          </a:xfrm>
          <a:prstGeom prst="rightArrow">
            <a:avLst>
              <a:gd name="adj1" fmla="val 50000"/>
              <a:gd name="adj2" fmla="val 25000"/>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spAutoFit/>
          </a:bodyPr>
          <a:lstStyle/>
          <a:p>
            <a:endParaRPr lang="ko-KR" altLang="en-US"/>
          </a:p>
        </p:txBody>
      </p:sp>
      <p:sp>
        <p:nvSpPr>
          <p:cNvPr id="5" name="AutoShape 28"/>
          <p:cNvSpPr>
            <a:spLocks noChangeArrowheads="1"/>
          </p:cNvSpPr>
          <p:nvPr/>
        </p:nvSpPr>
        <p:spPr bwMode="auto">
          <a:xfrm>
            <a:off x="2608560" y="2492896"/>
            <a:ext cx="4848225" cy="623887"/>
          </a:xfrm>
          <a:prstGeom prst="flowChartAlternateProcess">
            <a:avLst/>
          </a:prstGeom>
          <a:solidFill>
            <a:srgbClr val="FFFFFF"/>
          </a:solidFill>
          <a:ln w="31750">
            <a:solidFill>
              <a:srgbClr val="5B9BD5"/>
            </a:solidFill>
            <a:miter lim="800000"/>
            <a:headEnd/>
            <a:tailEnd/>
          </a:ln>
          <a:effectLst>
            <a:outerShdw dist="107763" dir="2700000" algn="ctr" rotWithShape="0">
              <a:srgbClr val="DEEAF6">
                <a:alpha val="50000"/>
              </a:srgbClr>
            </a:outerShdw>
          </a:effectLst>
        </p:spPr>
        <p:txBody>
          <a:bodyPr vert="horz" wrap="square" lIns="91440" tIns="45720" rIns="91440" bIns="45720" numCol="1" anchor="t" anchorCtr="0" compatLnSpc="1">
            <a:prstTxWarp prst="textNoShape">
              <a:avLst/>
            </a:prstTxWarp>
          </a:bodyPr>
          <a:lstStyle/>
          <a:p>
            <a:endParaRPr lang="ko-KR" altLang="en-US"/>
          </a:p>
        </p:txBody>
      </p:sp>
      <p:sp>
        <p:nvSpPr>
          <p:cNvPr id="8" name="AutoShape 27"/>
          <p:cNvSpPr>
            <a:spLocks noChangeArrowheads="1"/>
          </p:cNvSpPr>
          <p:nvPr/>
        </p:nvSpPr>
        <p:spPr bwMode="auto">
          <a:xfrm>
            <a:off x="2654598" y="3350146"/>
            <a:ext cx="4789487" cy="1073150"/>
          </a:xfrm>
          <a:prstGeom prst="flowChartAlternateProcess">
            <a:avLst/>
          </a:prstGeom>
          <a:solidFill>
            <a:srgbClr val="FFFFFF"/>
          </a:solidFill>
          <a:ln w="31750">
            <a:solidFill>
              <a:srgbClr val="5B9BD5"/>
            </a:solidFill>
            <a:miter lim="800000"/>
            <a:headEnd/>
            <a:tailEnd/>
          </a:ln>
          <a:effectLst>
            <a:outerShdw dist="107763" dir="2700000" algn="ctr" rotWithShape="0">
              <a:srgbClr val="DEEAF6">
                <a:alpha val="50000"/>
              </a:srgbClr>
            </a:outerShdw>
          </a:effectLst>
        </p:spPr>
        <p:txBody>
          <a:bodyPr vert="horz" wrap="square" lIns="91440" tIns="45720" rIns="91440" bIns="45720" numCol="1" anchor="t" anchorCtr="0" compatLnSpc="1">
            <a:prstTxWarp prst="textNoShape">
              <a:avLst/>
            </a:prstTxWarp>
          </a:bodyPr>
          <a:lstStyle/>
          <a:p>
            <a:endParaRPr lang="ko-KR" altLang="en-US"/>
          </a:p>
        </p:txBody>
      </p:sp>
      <p:sp>
        <p:nvSpPr>
          <p:cNvPr id="9" name="文本框 2"/>
          <p:cNvSpPr txBox="1">
            <a:spLocks noChangeArrowheads="1"/>
          </p:cNvSpPr>
          <p:nvPr/>
        </p:nvSpPr>
        <p:spPr bwMode="auto">
          <a:xfrm>
            <a:off x="1436985" y="2599258"/>
            <a:ext cx="1147763" cy="327025"/>
          </a:xfrm>
          <a:prstGeom prst="rect">
            <a:avLst/>
          </a:prstGeom>
          <a:solidFill>
            <a:srgbClr val="FFFFFF">
              <a:alpha val="0"/>
            </a:srgbClr>
          </a:solidFill>
          <a:ln>
            <a:noFill/>
          </a:ln>
          <a:extLst>
            <a:ext uri="{91240B29-F687-4F45-9708-019B960494DF}">
              <a14:hiddenLine xmlns:a14="http://schemas.microsoft.com/office/drawing/2010/main" w="9525">
                <a:solidFill>
                  <a:srgbClr val="FFFFFF"/>
                </a:solidFill>
                <a:miter lim="800000"/>
                <a:headEnd/>
                <a:tailEnd/>
              </a14:hiddenLine>
            </a:ext>
          </a:extLst>
        </p:spPr>
        <p:txBody>
          <a:bodyPr vert="horz" wrap="square" lIns="91440" tIns="45720" rIns="91440" bIns="45720" numCol="1" anchor="t" anchorCtr="0" compatLnSpc="1">
            <a:prstTxWarp prst="textNoShape">
              <a:avLst/>
            </a:prstTxWarp>
          </a:bodyPr>
          <a:lstStyle>
            <a:lvl1pPr latinLnBrk="1">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1pPr>
            <a:lvl2pPr latinLnBrk="1">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2pPr>
            <a:lvl3pPr latinLnBrk="1">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3pPr>
            <a:lvl4pPr latinLnBrk="1">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4pPr>
            <a:lvl5pPr latinLnBrk="1">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5pPr>
            <a:lvl6pPr fontAlgn="base" latinLnBrk="1">
              <a:spcBef>
                <a:spcPct val="0"/>
              </a:spcBef>
              <a:spcAft>
                <a:spcPct val="0"/>
              </a:spcAft>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6pPr>
            <a:lvl7pPr fontAlgn="base" latinLnBrk="1">
              <a:spcBef>
                <a:spcPct val="0"/>
              </a:spcBef>
              <a:spcAft>
                <a:spcPct val="0"/>
              </a:spcAft>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7pPr>
            <a:lvl8pPr fontAlgn="base" latinLnBrk="1">
              <a:spcBef>
                <a:spcPct val="0"/>
              </a:spcBef>
              <a:spcAft>
                <a:spcPct val="0"/>
              </a:spcAft>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8pPr>
            <a:lvl9pPr fontAlgn="base" latinLnBrk="1">
              <a:spcBef>
                <a:spcPct val="0"/>
              </a:spcBef>
              <a:spcAft>
                <a:spcPct val="0"/>
              </a:spcAft>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9pPr>
          </a:lstStyle>
          <a:p>
            <a:pPr marL="0" marR="0" lvl="0" indent="0" algn="l" defTabSz="914400" rtl="0" eaLnBrk="1" fontAlgn="base" latinLnBrk="1" hangingPunct="1">
              <a:lnSpc>
                <a:spcPct val="100000"/>
              </a:lnSpc>
              <a:spcBef>
                <a:spcPct val="0"/>
              </a:spcBef>
              <a:spcAft>
                <a:spcPct val="0"/>
              </a:spcAft>
              <a:buClrTx/>
              <a:buSzTx/>
              <a:buFontTx/>
              <a:buNone/>
              <a:tabLst>
                <a:tab pos="504825" algn="l"/>
                <a:tab pos="755650" algn="l"/>
                <a:tab pos="1008063" algn="l"/>
                <a:tab pos="1260475" algn="l"/>
              </a:tabLst>
            </a:pPr>
            <a:r>
              <a:rPr kumimoji="1" lang="en-US" altLang="ko-KR" sz="700" b="0"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rPr>
              <a:t>Value </a:t>
            </a:r>
            <a:r>
              <a:rPr kumimoji="1" lang="en-US" altLang="ko-KR" sz="700" b="0" i="0" u="none" strike="noStrike" cap="none" normalizeH="0" baseline="0" smtClean="0">
                <a:ln>
                  <a:noFill/>
                </a:ln>
                <a:solidFill>
                  <a:schemeClr val="tx1"/>
                </a:solidFill>
                <a:effectLst/>
                <a:latin typeface="Arial"/>
                <a:ea typeface="SimSun" pitchFamily="2" charset="-122"/>
                <a:cs typeface="Times New Roman" pitchFamily="18" charset="0"/>
              </a:rPr>
              <a:t>–</a:t>
            </a:r>
            <a:r>
              <a:rPr kumimoji="1" lang="en-US" altLang="ko-KR" sz="700" b="0"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rPr>
              <a:t>Added </a:t>
            </a:r>
            <a:r>
              <a:rPr kumimoji="1" lang="en-US" altLang="ko-KR" sz="900" b="0"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rPr>
              <a:t>Service</a:t>
            </a:r>
            <a:endParaRPr kumimoji="1" lang="en-US" altLang="ko-KR" sz="1800" b="0" i="0" u="none" strike="noStrike" cap="none" normalizeH="0" baseline="0" smtClean="0">
              <a:ln>
                <a:noFill/>
              </a:ln>
              <a:solidFill>
                <a:schemeClr val="tx1"/>
              </a:solidFill>
              <a:effectLst/>
              <a:latin typeface="굴림" pitchFamily="50" charset="-127"/>
              <a:ea typeface="굴림" pitchFamily="50" charset="-127"/>
              <a:cs typeface="굴림" pitchFamily="50" charset="-127"/>
            </a:endParaRPr>
          </a:p>
        </p:txBody>
      </p:sp>
      <p:sp>
        <p:nvSpPr>
          <p:cNvPr id="10" name="AutoShape 25"/>
          <p:cNvSpPr>
            <a:spLocks noChangeArrowheads="1"/>
          </p:cNvSpPr>
          <p:nvPr/>
        </p:nvSpPr>
        <p:spPr bwMode="auto">
          <a:xfrm>
            <a:off x="2692698" y="4721746"/>
            <a:ext cx="4765675" cy="736600"/>
          </a:xfrm>
          <a:prstGeom prst="flowChartAlternateProcess">
            <a:avLst/>
          </a:prstGeom>
          <a:solidFill>
            <a:srgbClr val="FFFFFF"/>
          </a:solidFill>
          <a:ln w="31750">
            <a:solidFill>
              <a:srgbClr val="5B9BD5"/>
            </a:solidFill>
            <a:miter lim="800000"/>
            <a:headEnd/>
            <a:tailEnd/>
          </a:ln>
          <a:effectLst>
            <a:outerShdw dist="107763" dir="2700000" algn="ctr" rotWithShape="0">
              <a:srgbClr val="DEEAF6">
                <a:alpha val="50000"/>
              </a:srgbClr>
            </a:outerShdw>
          </a:effectLst>
        </p:spPr>
        <p:txBody>
          <a:bodyPr vert="horz" wrap="square" lIns="91440" tIns="45720" rIns="91440" bIns="45720" numCol="1" anchor="t" anchorCtr="0" compatLnSpc="1">
            <a:prstTxWarp prst="textNoShape">
              <a:avLst/>
            </a:prstTxWarp>
          </a:bodyPr>
          <a:lstStyle/>
          <a:p>
            <a:endParaRPr lang="ko-KR" altLang="en-US"/>
          </a:p>
        </p:txBody>
      </p:sp>
      <p:sp>
        <p:nvSpPr>
          <p:cNvPr id="11" name="AutoShape 24"/>
          <p:cNvSpPr>
            <a:spLocks noChangeShapeType="1"/>
          </p:cNvSpPr>
          <p:nvPr/>
        </p:nvSpPr>
        <p:spPr bwMode="auto">
          <a:xfrm>
            <a:off x="1490960" y="2519883"/>
            <a:ext cx="1042988" cy="0"/>
          </a:xfrm>
          <a:prstGeom prst="straightConnector1">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ko-KR" altLang="en-US"/>
          </a:p>
        </p:txBody>
      </p:sp>
      <p:sp>
        <p:nvSpPr>
          <p:cNvPr id="12" name="AutoShape 23"/>
          <p:cNvSpPr>
            <a:spLocks noChangeShapeType="1"/>
          </p:cNvSpPr>
          <p:nvPr/>
        </p:nvSpPr>
        <p:spPr bwMode="auto">
          <a:xfrm flipV="1">
            <a:off x="1421110" y="3062808"/>
            <a:ext cx="1163638" cy="9525"/>
          </a:xfrm>
          <a:prstGeom prst="straightConnector1">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ko-KR" altLang="en-US"/>
          </a:p>
        </p:txBody>
      </p:sp>
      <p:sp>
        <p:nvSpPr>
          <p:cNvPr id="13" name="AutoShape 22"/>
          <p:cNvSpPr>
            <a:spLocks noChangeShapeType="1"/>
          </p:cNvSpPr>
          <p:nvPr/>
        </p:nvSpPr>
        <p:spPr bwMode="auto">
          <a:xfrm flipV="1">
            <a:off x="1421110" y="3331096"/>
            <a:ext cx="1211263" cy="11112"/>
          </a:xfrm>
          <a:prstGeom prst="straightConnector1">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ko-KR" altLang="en-US"/>
          </a:p>
        </p:txBody>
      </p:sp>
      <p:sp>
        <p:nvSpPr>
          <p:cNvPr id="14" name="AutoShape 21"/>
          <p:cNvSpPr>
            <a:spLocks noChangeShapeType="1"/>
          </p:cNvSpPr>
          <p:nvPr/>
        </p:nvSpPr>
        <p:spPr bwMode="auto">
          <a:xfrm>
            <a:off x="1403648" y="4448696"/>
            <a:ext cx="1217612" cy="0"/>
          </a:xfrm>
          <a:prstGeom prst="straightConnector1">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ko-KR" altLang="en-US"/>
          </a:p>
        </p:txBody>
      </p:sp>
      <p:sp>
        <p:nvSpPr>
          <p:cNvPr id="15" name="AutoShape 20"/>
          <p:cNvSpPr>
            <a:spLocks noChangeShapeType="1"/>
          </p:cNvSpPr>
          <p:nvPr/>
        </p:nvSpPr>
        <p:spPr bwMode="auto">
          <a:xfrm>
            <a:off x="1403648" y="5517083"/>
            <a:ext cx="1204912" cy="0"/>
          </a:xfrm>
          <a:prstGeom prst="straightConnector1">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ko-KR" altLang="en-US"/>
          </a:p>
        </p:txBody>
      </p:sp>
      <p:sp>
        <p:nvSpPr>
          <p:cNvPr id="16" name="AutoShape 19"/>
          <p:cNvSpPr>
            <a:spLocks noChangeShapeType="1"/>
          </p:cNvSpPr>
          <p:nvPr/>
        </p:nvSpPr>
        <p:spPr bwMode="auto">
          <a:xfrm>
            <a:off x="1490960" y="2511946"/>
            <a:ext cx="0" cy="539750"/>
          </a:xfrm>
          <a:prstGeom prst="straightConnector1">
            <a:avLst/>
          </a:prstGeom>
          <a:no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ko-KR" altLang="en-US"/>
          </a:p>
        </p:txBody>
      </p:sp>
      <p:sp>
        <p:nvSpPr>
          <p:cNvPr id="17" name="AutoShape 18"/>
          <p:cNvSpPr>
            <a:spLocks noChangeShapeType="1"/>
          </p:cNvSpPr>
          <p:nvPr/>
        </p:nvSpPr>
        <p:spPr bwMode="auto">
          <a:xfrm flipH="1">
            <a:off x="1490960" y="3350146"/>
            <a:ext cx="11113" cy="1079500"/>
          </a:xfrm>
          <a:prstGeom prst="straightConnector1">
            <a:avLst/>
          </a:prstGeom>
          <a:no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ko-KR" altLang="en-US"/>
          </a:p>
        </p:txBody>
      </p:sp>
      <p:sp>
        <p:nvSpPr>
          <p:cNvPr id="18" name="AutoShape 17"/>
          <p:cNvSpPr>
            <a:spLocks noChangeShapeType="1"/>
          </p:cNvSpPr>
          <p:nvPr/>
        </p:nvSpPr>
        <p:spPr bwMode="auto">
          <a:xfrm>
            <a:off x="1490960" y="4721746"/>
            <a:ext cx="0" cy="757237"/>
          </a:xfrm>
          <a:prstGeom prst="straightConnector1">
            <a:avLst/>
          </a:prstGeom>
          <a:no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ko-KR" altLang="en-US"/>
          </a:p>
        </p:txBody>
      </p:sp>
      <p:sp>
        <p:nvSpPr>
          <p:cNvPr id="19" name="Text Box 16"/>
          <p:cNvSpPr txBox="1">
            <a:spLocks noChangeArrowheads="1"/>
          </p:cNvSpPr>
          <p:nvPr/>
        </p:nvSpPr>
        <p:spPr bwMode="auto">
          <a:xfrm>
            <a:off x="1510010" y="3681933"/>
            <a:ext cx="1022350" cy="40005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lvl1pPr latinLnBrk="1">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1pPr>
            <a:lvl2pPr latinLnBrk="1">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2pPr>
            <a:lvl3pPr latinLnBrk="1">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3pPr>
            <a:lvl4pPr latinLnBrk="1">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4pPr>
            <a:lvl5pPr latinLnBrk="1">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5pPr>
            <a:lvl6pPr fontAlgn="base" latinLnBrk="1">
              <a:spcBef>
                <a:spcPct val="0"/>
              </a:spcBef>
              <a:spcAft>
                <a:spcPct val="0"/>
              </a:spcAft>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6pPr>
            <a:lvl7pPr fontAlgn="base" latinLnBrk="1">
              <a:spcBef>
                <a:spcPct val="0"/>
              </a:spcBef>
              <a:spcAft>
                <a:spcPct val="0"/>
              </a:spcAft>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7pPr>
            <a:lvl8pPr fontAlgn="base" latinLnBrk="1">
              <a:spcBef>
                <a:spcPct val="0"/>
              </a:spcBef>
              <a:spcAft>
                <a:spcPct val="0"/>
              </a:spcAft>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8pPr>
            <a:lvl9pPr fontAlgn="base" latinLnBrk="1">
              <a:spcBef>
                <a:spcPct val="0"/>
              </a:spcBef>
              <a:spcAft>
                <a:spcPct val="0"/>
              </a:spcAft>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9pPr>
          </a:lstStyle>
          <a:p>
            <a:pPr marL="0" marR="0" lvl="0" indent="0" algn="l" defTabSz="914400" rtl="0" eaLnBrk="1" fontAlgn="base" latinLnBrk="1" hangingPunct="1">
              <a:lnSpc>
                <a:spcPct val="100000"/>
              </a:lnSpc>
              <a:spcBef>
                <a:spcPct val="0"/>
              </a:spcBef>
              <a:spcAft>
                <a:spcPct val="0"/>
              </a:spcAft>
              <a:buClrTx/>
              <a:buSzTx/>
              <a:buFontTx/>
              <a:buNone/>
              <a:tabLst>
                <a:tab pos="504825" algn="l"/>
                <a:tab pos="755650" algn="l"/>
                <a:tab pos="1008063" algn="l"/>
                <a:tab pos="1260475" algn="l"/>
              </a:tabLst>
            </a:pPr>
            <a:r>
              <a:rPr kumimoji="1" lang="en-US" altLang="zh-CN" sz="800" b="0"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rPr>
              <a:t>Basic Functions</a:t>
            </a:r>
            <a:endParaRPr kumimoji="1" lang="en-US" altLang="zh-CN" sz="1800" b="0" i="0" u="none" strike="noStrike" cap="none" normalizeH="0" baseline="0" smtClean="0">
              <a:ln>
                <a:noFill/>
              </a:ln>
              <a:solidFill>
                <a:schemeClr val="tx1"/>
              </a:solidFill>
              <a:effectLst/>
              <a:latin typeface="굴림" pitchFamily="50" charset="-127"/>
              <a:ea typeface="굴림" pitchFamily="50" charset="-127"/>
              <a:cs typeface="굴림" pitchFamily="50" charset="-127"/>
            </a:endParaRPr>
          </a:p>
        </p:txBody>
      </p:sp>
      <p:sp>
        <p:nvSpPr>
          <p:cNvPr id="20" name="Text Box 15"/>
          <p:cNvSpPr txBox="1">
            <a:spLocks noChangeArrowheads="1"/>
          </p:cNvSpPr>
          <p:nvPr/>
        </p:nvSpPr>
        <p:spPr bwMode="auto">
          <a:xfrm>
            <a:off x="1510010" y="4928121"/>
            <a:ext cx="1098550" cy="379412"/>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lvl1pPr latinLnBrk="1">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1pPr>
            <a:lvl2pPr latinLnBrk="1">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2pPr>
            <a:lvl3pPr latinLnBrk="1">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3pPr>
            <a:lvl4pPr latinLnBrk="1">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4pPr>
            <a:lvl5pPr latinLnBrk="1">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5pPr>
            <a:lvl6pPr fontAlgn="base" latinLnBrk="1">
              <a:spcBef>
                <a:spcPct val="0"/>
              </a:spcBef>
              <a:spcAft>
                <a:spcPct val="0"/>
              </a:spcAft>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6pPr>
            <a:lvl7pPr fontAlgn="base" latinLnBrk="1">
              <a:spcBef>
                <a:spcPct val="0"/>
              </a:spcBef>
              <a:spcAft>
                <a:spcPct val="0"/>
              </a:spcAft>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7pPr>
            <a:lvl8pPr fontAlgn="base" latinLnBrk="1">
              <a:spcBef>
                <a:spcPct val="0"/>
              </a:spcBef>
              <a:spcAft>
                <a:spcPct val="0"/>
              </a:spcAft>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8pPr>
            <a:lvl9pPr fontAlgn="base" latinLnBrk="1">
              <a:spcBef>
                <a:spcPct val="0"/>
              </a:spcBef>
              <a:spcAft>
                <a:spcPct val="0"/>
              </a:spcAft>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9pPr>
          </a:lstStyle>
          <a:p>
            <a:pPr marL="0" marR="0" lvl="0" indent="0" algn="l" defTabSz="914400" rtl="0" eaLnBrk="1" fontAlgn="base" latinLnBrk="1" hangingPunct="1">
              <a:lnSpc>
                <a:spcPct val="100000"/>
              </a:lnSpc>
              <a:spcBef>
                <a:spcPct val="0"/>
              </a:spcBef>
              <a:spcAft>
                <a:spcPct val="0"/>
              </a:spcAft>
              <a:buClrTx/>
              <a:buSzTx/>
              <a:buFontTx/>
              <a:buNone/>
              <a:tabLst>
                <a:tab pos="504825" algn="l"/>
                <a:tab pos="755650" algn="l"/>
                <a:tab pos="1008063" algn="l"/>
                <a:tab pos="1260475" algn="l"/>
              </a:tabLst>
            </a:pPr>
            <a:r>
              <a:rPr kumimoji="1" lang="en-US" altLang="zh-CN" sz="800" b="0"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rPr>
              <a:t>Underlying</a:t>
            </a:r>
            <a:r>
              <a:rPr kumimoji="1" lang="en-US" altLang="zh-CN" sz="500" b="0"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rPr>
              <a:t>  </a:t>
            </a:r>
            <a:r>
              <a:rPr kumimoji="1" lang="en-US" altLang="zh-CN" sz="400" b="0"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rPr>
              <a:t> </a:t>
            </a:r>
            <a:r>
              <a:rPr kumimoji="1" lang="en-US" altLang="zh-CN" sz="900" b="0"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rPr>
              <a:t>network</a:t>
            </a:r>
            <a:endParaRPr kumimoji="1" lang="en-US" altLang="zh-CN" sz="1800" b="0" i="0" u="none" strike="noStrike" cap="none" normalizeH="0" baseline="0" smtClean="0">
              <a:ln>
                <a:noFill/>
              </a:ln>
              <a:solidFill>
                <a:schemeClr val="tx1"/>
              </a:solidFill>
              <a:effectLst/>
              <a:latin typeface="굴림" pitchFamily="50" charset="-127"/>
              <a:ea typeface="굴림" pitchFamily="50" charset="-127"/>
              <a:cs typeface="굴림" pitchFamily="50" charset="-127"/>
            </a:endParaRPr>
          </a:p>
        </p:txBody>
      </p:sp>
      <p:sp>
        <p:nvSpPr>
          <p:cNvPr id="21" name="Text Box 14"/>
          <p:cNvSpPr txBox="1">
            <a:spLocks noChangeArrowheads="1"/>
          </p:cNvSpPr>
          <p:nvPr/>
        </p:nvSpPr>
        <p:spPr bwMode="auto">
          <a:xfrm>
            <a:off x="3800773" y="5045596"/>
            <a:ext cx="2190750" cy="35877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spAutoFit/>
          </a:bodyPr>
          <a:lstStyle>
            <a:lvl1pPr latinLnBrk="1">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1pPr>
            <a:lvl2pPr latinLnBrk="1">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2pPr>
            <a:lvl3pPr latinLnBrk="1">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3pPr>
            <a:lvl4pPr latinLnBrk="1">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4pPr>
            <a:lvl5pPr latinLnBrk="1">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5pPr>
            <a:lvl6pPr fontAlgn="base" latinLnBrk="1">
              <a:spcBef>
                <a:spcPct val="0"/>
              </a:spcBef>
              <a:spcAft>
                <a:spcPct val="0"/>
              </a:spcAft>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6pPr>
            <a:lvl7pPr fontAlgn="base" latinLnBrk="1">
              <a:spcBef>
                <a:spcPct val="0"/>
              </a:spcBef>
              <a:spcAft>
                <a:spcPct val="0"/>
              </a:spcAft>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7pPr>
            <a:lvl8pPr fontAlgn="base" latinLnBrk="1">
              <a:spcBef>
                <a:spcPct val="0"/>
              </a:spcBef>
              <a:spcAft>
                <a:spcPct val="0"/>
              </a:spcAft>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8pPr>
            <a:lvl9pPr fontAlgn="base" latinLnBrk="1">
              <a:spcBef>
                <a:spcPct val="0"/>
              </a:spcBef>
              <a:spcAft>
                <a:spcPct val="0"/>
              </a:spcAft>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9pPr>
          </a:lstStyle>
          <a:p>
            <a:pPr marL="0" marR="0" lvl="0" indent="0" algn="ctr" defTabSz="914400" rtl="0" eaLnBrk="1" fontAlgn="base" latinLnBrk="1" hangingPunct="1">
              <a:lnSpc>
                <a:spcPct val="100000"/>
              </a:lnSpc>
              <a:spcBef>
                <a:spcPct val="0"/>
              </a:spcBef>
              <a:spcAft>
                <a:spcPct val="0"/>
              </a:spcAft>
              <a:buClrTx/>
              <a:buSzTx/>
              <a:buFontTx/>
              <a:buNone/>
              <a:tabLst>
                <a:tab pos="504825" algn="l"/>
                <a:tab pos="755650" algn="l"/>
                <a:tab pos="1008063" algn="l"/>
                <a:tab pos="1260475" algn="l"/>
              </a:tabLst>
            </a:pPr>
            <a:r>
              <a:rPr kumimoji="1" lang="en-US" altLang="ko-KR" sz="1200" b="0"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rPr>
              <a:t>Operators Network</a:t>
            </a:r>
            <a:r>
              <a:rPr kumimoji="1" lang="en-US" altLang="zh-CN" sz="1200" b="0"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rPr>
              <a:t>s</a:t>
            </a:r>
            <a:endParaRPr kumimoji="1" lang="en-US" altLang="zh-CN" sz="1800" b="0" i="0" u="none" strike="noStrike" cap="none" normalizeH="0" baseline="0" smtClean="0">
              <a:ln>
                <a:noFill/>
              </a:ln>
              <a:solidFill>
                <a:schemeClr val="tx1"/>
              </a:solidFill>
              <a:effectLst/>
              <a:latin typeface="굴림" pitchFamily="50" charset="-127"/>
              <a:ea typeface="굴림" pitchFamily="50" charset="-127"/>
              <a:cs typeface="굴림" pitchFamily="50" charset="-127"/>
            </a:endParaRPr>
          </a:p>
        </p:txBody>
      </p:sp>
      <p:sp>
        <p:nvSpPr>
          <p:cNvPr id="22" name="Text Box 13"/>
          <p:cNvSpPr txBox="1">
            <a:spLocks noChangeArrowheads="1"/>
          </p:cNvSpPr>
          <p:nvPr/>
        </p:nvSpPr>
        <p:spPr bwMode="auto">
          <a:xfrm>
            <a:off x="3078460" y="4685233"/>
            <a:ext cx="3752850" cy="358775"/>
          </a:xfrm>
          <a:prstGeom prst="rect">
            <a:avLst/>
          </a:prstGeom>
          <a:noFill/>
          <a:ln w="9525">
            <a:solidFill>
              <a:srgbClr val="FFFFFF"/>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spAutoFit/>
          </a:bodyPr>
          <a:lstStyle>
            <a:lvl1pPr latinLnBrk="1">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1pPr>
            <a:lvl2pPr latinLnBrk="1">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2pPr>
            <a:lvl3pPr latinLnBrk="1">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3pPr>
            <a:lvl4pPr latinLnBrk="1">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4pPr>
            <a:lvl5pPr latinLnBrk="1">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5pPr>
            <a:lvl6pPr fontAlgn="base" latinLnBrk="1">
              <a:spcBef>
                <a:spcPct val="0"/>
              </a:spcBef>
              <a:spcAft>
                <a:spcPct val="0"/>
              </a:spcAft>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6pPr>
            <a:lvl7pPr fontAlgn="base" latinLnBrk="1">
              <a:spcBef>
                <a:spcPct val="0"/>
              </a:spcBef>
              <a:spcAft>
                <a:spcPct val="0"/>
              </a:spcAft>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7pPr>
            <a:lvl8pPr fontAlgn="base" latinLnBrk="1">
              <a:spcBef>
                <a:spcPct val="0"/>
              </a:spcBef>
              <a:spcAft>
                <a:spcPct val="0"/>
              </a:spcAft>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8pPr>
            <a:lvl9pPr fontAlgn="base" latinLnBrk="1">
              <a:spcBef>
                <a:spcPct val="0"/>
              </a:spcBef>
              <a:spcAft>
                <a:spcPct val="0"/>
              </a:spcAft>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9pPr>
          </a:lstStyle>
          <a:p>
            <a:pPr marL="0" marR="0" lvl="0" indent="0" algn="l" defTabSz="914400" rtl="0" eaLnBrk="1" fontAlgn="base" latinLnBrk="1" hangingPunct="1">
              <a:lnSpc>
                <a:spcPct val="100000"/>
              </a:lnSpc>
              <a:spcBef>
                <a:spcPct val="0"/>
              </a:spcBef>
              <a:spcAft>
                <a:spcPct val="0"/>
              </a:spcAft>
              <a:buClrTx/>
              <a:buSzTx/>
              <a:buFontTx/>
              <a:buNone/>
              <a:tabLst>
                <a:tab pos="504825" algn="l"/>
                <a:tab pos="755650" algn="l"/>
                <a:tab pos="1008063" algn="l"/>
                <a:tab pos="1260475" algn="l"/>
              </a:tabLst>
            </a:pPr>
            <a:r>
              <a:rPr kumimoji="1" lang="en-US" altLang="zh-CN" sz="1200" b="0"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rPr>
              <a:t>Wired/Wireless Networks: 2G/3G/4G/LAN/WLAN</a:t>
            </a:r>
            <a:endParaRPr kumimoji="1" lang="en-US" altLang="zh-CN" sz="1800" b="0" i="0" u="none" strike="noStrike" cap="none" normalizeH="0" baseline="0" smtClean="0">
              <a:ln>
                <a:noFill/>
              </a:ln>
              <a:solidFill>
                <a:schemeClr val="tx1"/>
              </a:solidFill>
              <a:effectLst/>
              <a:latin typeface="굴림" pitchFamily="50" charset="-127"/>
              <a:ea typeface="굴림" pitchFamily="50" charset="-127"/>
              <a:cs typeface="굴림" pitchFamily="50" charset="-127"/>
            </a:endParaRPr>
          </a:p>
        </p:txBody>
      </p:sp>
      <p:sp>
        <p:nvSpPr>
          <p:cNvPr id="23" name="AutoShape 12"/>
          <p:cNvSpPr>
            <a:spLocks noChangeArrowheads="1"/>
          </p:cNvSpPr>
          <p:nvPr/>
        </p:nvSpPr>
        <p:spPr bwMode="auto">
          <a:xfrm>
            <a:off x="4667548" y="2580208"/>
            <a:ext cx="860425" cy="428625"/>
          </a:xfrm>
          <a:prstGeom prst="flowChartAlternateProcess">
            <a:avLst/>
          </a:prstGeom>
          <a:solidFill>
            <a:srgbClr val="FFFFFF"/>
          </a:solidFill>
          <a:ln w="9525">
            <a:solidFill>
              <a:srgbClr val="7F7F7F"/>
            </a:solidFill>
            <a:miter lim="800000"/>
            <a:headEnd/>
            <a:tailEnd/>
          </a:ln>
        </p:spPr>
        <p:txBody>
          <a:bodyPr vert="horz" wrap="square" lIns="91440" tIns="45720" rIns="91440" bIns="45720" numCol="1" anchor="t" anchorCtr="0" compatLnSpc="1">
            <a:prstTxWarp prst="textNoShape">
              <a:avLst/>
            </a:prstTxWarp>
          </a:bodyPr>
          <a:lstStyle>
            <a:lvl1pPr latinLnBrk="1">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1pPr>
            <a:lvl2pPr latinLnBrk="1">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2pPr>
            <a:lvl3pPr latinLnBrk="1">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3pPr>
            <a:lvl4pPr latinLnBrk="1">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4pPr>
            <a:lvl5pPr latinLnBrk="1">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5pPr>
            <a:lvl6pPr fontAlgn="base" latinLnBrk="1">
              <a:spcBef>
                <a:spcPct val="0"/>
              </a:spcBef>
              <a:spcAft>
                <a:spcPct val="0"/>
              </a:spcAft>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6pPr>
            <a:lvl7pPr fontAlgn="base" latinLnBrk="1">
              <a:spcBef>
                <a:spcPct val="0"/>
              </a:spcBef>
              <a:spcAft>
                <a:spcPct val="0"/>
              </a:spcAft>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7pPr>
            <a:lvl8pPr fontAlgn="base" latinLnBrk="1">
              <a:spcBef>
                <a:spcPct val="0"/>
              </a:spcBef>
              <a:spcAft>
                <a:spcPct val="0"/>
              </a:spcAft>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8pPr>
            <a:lvl9pPr fontAlgn="base" latinLnBrk="1">
              <a:spcBef>
                <a:spcPct val="0"/>
              </a:spcBef>
              <a:spcAft>
                <a:spcPct val="0"/>
              </a:spcAft>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9pPr>
          </a:lstStyle>
          <a:p>
            <a:pPr marL="0" marR="0" lvl="0" indent="0" algn="ctr" defTabSz="914400" rtl="0" eaLnBrk="1" fontAlgn="base" latinLnBrk="1" hangingPunct="1">
              <a:lnSpc>
                <a:spcPct val="100000"/>
              </a:lnSpc>
              <a:spcBef>
                <a:spcPct val="0"/>
              </a:spcBef>
              <a:spcAft>
                <a:spcPct val="0"/>
              </a:spcAft>
              <a:buClrTx/>
              <a:buSzTx/>
              <a:buFontTx/>
              <a:buNone/>
              <a:tabLst>
                <a:tab pos="504825" algn="l"/>
                <a:tab pos="755650" algn="l"/>
                <a:tab pos="1008063" algn="l"/>
                <a:tab pos="1260475" algn="l"/>
              </a:tabLst>
            </a:pPr>
            <a:r>
              <a:rPr kumimoji="1" lang="en-US" altLang="zh-CN" sz="1000" b="0"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rPr>
              <a:t>e-Reading</a:t>
            </a:r>
            <a:endParaRPr kumimoji="1" lang="en-US" altLang="zh-CN" sz="1800" b="0" i="0" u="none" strike="noStrike" cap="none" normalizeH="0" baseline="0" smtClean="0">
              <a:ln>
                <a:noFill/>
              </a:ln>
              <a:solidFill>
                <a:schemeClr val="tx1"/>
              </a:solidFill>
              <a:effectLst/>
              <a:latin typeface="굴림" pitchFamily="50" charset="-127"/>
              <a:ea typeface="굴림" pitchFamily="50" charset="-127"/>
              <a:cs typeface="굴림" pitchFamily="50" charset="-127"/>
            </a:endParaRPr>
          </a:p>
        </p:txBody>
      </p:sp>
      <p:sp>
        <p:nvSpPr>
          <p:cNvPr id="24" name="AutoShape 11"/>
          <p:cNvSpPr>
            <a:spLocks noChangeArrowheads="1"/>
          </p:cNvSpPr>
          <p:nvPr/>
        </p:nvSpPr>
        <p:spPr bwMode="auto">
          <a:xfrm>
            <a:off x="2737148" y="2580208"/>
            <a:ext cx="811212" cy="422275"/>
          </a:xfrm>
          <a:prstGeom prst="flowChartAlternateProcess">
            <a:avLst/>
          </a:prstGeom>
          <a:solidFill>
            <a:srgbClr val="FFFFFF"/>
          </a:solidFill>
          <a:ln w="9525">
            <a:solidFill>
              <a:srgbClr val="7F7F7F"/>
            </a:solidFill>
            <a:miter lim="800000"/>
            <a:headEnd/>
            <a:tailEnd/>
          </a:ln>
        </p:spPr>
        <p:txBody>
          <a:bodyPr vert="horz" wrap="square" lIns="91440" tIns="45720" rIns="91440" bIns="45720" numCol="1" anchor="t" anchorCtr="0" compatLnSpc="1">
            <a:prstTxWarp prst="textNoShape">
              <a:avLst/>
            </a:prstTxWarp>
          </a:bodyPr>
          <a:lstStyle>
            <a:lvl1pPr latinLnBrk="1">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1pPr>
            <a:lvl2pPr latinLnBrk="1">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2pPr>
            <a:lvl3pPr latinLnBrk="1">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3pPr>
            <a:lvl4pPr latinLnBrk="1">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4pPr>
            <a:lvl5pPr latinLnBrk="1">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5pPr>
            <a:lvl6pPr fontAlgn="base" latinLnBrk="1">
              <a:spcBef>
                <a:spcPct val="0"/>
              </a:spcBef>
              <a:spcAft>
                <a:spcPct val="0"/>
              </a:spcAft>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6pPr>
            <a:lvl7pPr fontAlgn="base" latinLnBrk="1">
              <a:spcBef>
                <a:spcPct val="0"/>
              </a:spcBef>
              <a:spcAft>
                <a:spcPct val="0"/>
              </a:spcAft>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7pPr>
            <a:lvl8pPr fontAlgn="base" latinLnBrk="1">
              <a:spcBef>
                <a:spcPct val="0"/>
              </a:spcBef>
              <a:spcAft>
                <a:spcPct val="0"/>
              </a:spcAft>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8pPr>
            <a:lvl9pPr fontAlgn="base" latinLnBrk="1">
              <a:spcBef>
                <a:spcPct val="0"/>
              </a:spcBef>
              <a:spcAft>
                <a:spcPct val="0"/>
              </a:spcAft>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9pPr>
          </a:lstStyle>
          <a:p>
            <a:pPr marL="0" marR="0" lvl="0" indent="0" algn="l" defTabSz="914400" rtl="0" eaLnBrk="1" fontAlgn="base" latinLnBrk="1" hangingPunct="1">
              <a:lnSpc>
                <a:spcPct val="100000"/>
              </a:lnSpc>
              <a:spcBef>
                <a:spcPct val="0"/>
              </a:spcBef>
              <a:spcAft>
                <a:spcPct val="0"/>
              </a:spcAft>
              <a:buClrTx/>
              <a:buSzTx/>
              <a:buFontTx/>
              <a:buNone/>
              <a:tabLst>
                <a:tab pos="504825" algn="l"/>
                <a:tab pos="755650" algn="l"/>
                <a:tab pos="1008063" algn="l"/>
                <a:tab pos="1260475" algn="l"/>
              </a:tabLst>
            </a:pPr>
            <a:r>
              <a:rPr kumimoji="1" lang="en-US" altLang="zh-CN" sz="1000" b="0"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rPr>
              <a:t>APP Store</a:t>
            </a:r>
            <a:endParaRPr kumimoji="1" lang="en-US" altLang="zh-CN" sz="1800" b="0" i="0" u="none" strike="noStrike" cap="none" normalizeH="0" baseline="0" smtClean="0">
              <a:ln>
                <a:noFill/>
              </a:ln>
              <a:solidFill>
                <a:schemeClr val="tx1"/>
              </a:solidFill>
              <a:effectLst/>
              <a:latin typeface="굴림" pitchFamily="50" charset="-127"/>
              <a:ea typeface="굴림" pitchFamily="50" charset="-127"/>
              <a:cs typeface="굴림" pitchFamily="50" charset="-127"/>
            </a:endParaRPr>
          </a:p>
        </p:txBody>
      </p:sp>
      <p:sp>
        <p:nvSpPr>
          <p:cNvPr id="25" name="AutoShape 10"/>
          <p:cNvSpPr>
            <a:spLocks noChangeArrowheads="1"/>
          </p:cNvSpPr>
          <p:nvPr/>
        </p:nvSpPr>
        <p:spPr bwMode="auto">
          <a:xfrm>
            <a:off x="3580110" y="2573858"/>
            <a:ext cx="1014413" cy="428625"/>
          </a:xfrm>
          <a:prstGeom prst="flowChartAlternateProcess">
            <a:avLst/>
          </a:prstGeom>
          <a:solidFill>
            <a:srgbClr val="FFFFFF"/>
          </a:solidFill>
          <a:ln w="9525">
            <a:solidFill>
              <a:srgbClr val="7F7F7F"/>
            </a:solidFill>
            <a:miter lim="800000"/>
            <a:headEnd/>
            <a:tailEnd/>
          </a:ln>
        </p:spPr>
        <p:txBody>
          <a:bodyPr vert="horz" wrap="square" lIns="91440" tIns="0" rIns="91440" bIns="45720" numCol="1" anchor="ctr" anchorCtr="0" compatLnSpc="1">
            <a:prstTxWarp prst="textNoShape">
              <a:avLst/>
            </a:prstTxWarp>
          </a:bodyPr>
          <a:lstStyle>
            <a:lvl1pPr latinLnBrk="1">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1pPr>
            <a:lvl2pPr latinLnBrk="1">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2pPr>
            <a:lvl3pPr latinLnBrk="1">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3pPr>
            <a:lvl4pPr latinLnBrk="1">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4pPr>
            <a:lvl5pPr latinLnBrk="1">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5pPr>
            <a:lvl6pPr fontAlgn="base" latinLnBrk="1">
              <a:spcBef>
                <a:spcPct val="0"/>
              </a:spcBef>
              <a:spcAft>
                <a:spcPct val="0"/>
              </a:spcAft>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6pPr>
            <a:lvl7pPr fontAlgn="base" latinLnBrk="1">
              <a:spcBef>
                <a:spcPct val="0"/>
              </a:spcBef>
              <a:spcAft>
                <a:spcPct val="0"/>
              </a:spcAft>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7pPr>
            <a:lvl8pPr fontAlgn="base" latinLnBrk="1">
              <a:spcBef>
                <a:spcPct val="0"/>
              </a:spcBef>
              <a:spcAft>
                <a:spcPct val="0"/>
              </a:spcAft>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8pPr>
            <a:lvl9pPr fontAlgn="base" latinLnBrk="1">
              <a:spcBef>
                <a:spcPct val="0"/>
              </a:spcBef>
              <a:spcAft>
                <a:spcPct val="0"/>
              </a:spcAft>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9pPr>
          </a:lstStyle>
          <a:p>
            <a:pPr marL="0" marR="0" lvl="0" indent="0" algn="ctr" defTabSz="914400" rtl="0" eaLnBrk="1" fontAlgn="base" latinLnBrk="1" hangingPunct="1">
              <a:lnSpc>
                <a:spcPct val="100000"/>
              </a:lnSpc>
              <a:spcBef>
                <a:spcPct val="0"/>
              </a:spcBef>
              <a:spcAft>
                <a:spcPct val="0"/>
              </a:spcAft>
              <a:buClrTx/>
              <a:buSzTx/>
              <a:buFontTx/>
              <a:buNone/>
              <a:tabLst>
                <a:tab pos="504825" algn="l"/>
                <a:tab pos="755650" algn="l"/>
                <a:tab pos="1008063" algn="l"/>
                <a:tab pos="1260475" algn="l"/>
              </a:tabLst>
            </a:pPr>
            <a:r>
              <a:rPr kumimoji="1" lang="en-US" altLang="zh-CN" sz="1000" b="0"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rPr>
              <a:t>Mobile Office</a:t>
            </a:r>
            <a:endParaRPr kumimoji="1" lang="en-US" altLang="ko-KR" sz="900" b="0" i="0" u="none" strike="noStrike" cap="none" normalizeH="0" baseline="0" smtClean="0">
              <a:ln>
                <a:noFill/>
              </a:ln>
              <a:solidFill>
                <a:schemeClr val="tx1"/>
              </a:solidFill>
              <a:effectLst/>
              <a:latin typeface="굴림" pitchFamily="50" charset="-127"/>
              <a:ea typeface="굴림" pitchFamily="50" charset="-127"/>
              <a:cs typeface="굴림" pitchFamily="50" charset="-127"/>
            </a:endParaRPr>
          </a:p>
          <a:p>
            <a:pPr marL="0" marR="0" lvl="0" indent="0" algn="ctr" defTabSz="914400" rtl="0" eaLnBrk="0" fontAlgn="base" latinLnBrk="0" hangingPunct="0">
              <a:lnSpc>
                <a:spcPct val="100000"/>
              </a:lnSpc>
              <a:spcBef>
                <a:spcPct val="0"/>
              </a:spcBef>
              <a:spcAft>
                <a:spcPct val="0"/>
              </a:spcAft>
              <a:buClrTx/>
              <a:buSzTx/>
              <a:buFontTx/>
              <a:buNone/>
              <a:tabLst>
                <a:tab pos="504825" algn="l"/>
                <a:tab pos="755650" algn="l"/>
                <a:tab pos="1008063" algn="l"/>
                <a:tab pos="1260475" algn="l"/>
              </a:tabLst>
            </a:pPr>
            <a:r>
              <a:rPr kumimoji="1" lang="en-US" altLang="zh-CN" sz="1000" b="0"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rPr>
              <a:t>Automation</a:t>
            </a:r>
            <a:endParaRPr kumimoji="1" lang="en-US" altLang="zh-CN" sz="1800" b="0" i="0" u="none" strike="noStrike" cap="none" normalizeH="0" baseline="0" smtClean="0">
              <a:ln>
                <a:noFill/>
              </a:ln>
              <a:solidFill>
                <a:schemeClr val="tx1"/>
              </a:solidFill>
              <a:effectLst/>
              <a:latin typeface="굴림" pitchFamily="50" charset="-127"/>
              <a:ea typeface="굴림" pitchFamily="50" charset="-127"/>
              <a:cs typeface="굴림" pitchFamily="50" charset="-127"/>
            </a:endParaRPr>
          </a:p>
        </p:txBody>
      </p:sp>
      <p:sp>
        <p:nvSpPr>
          <p:cNvPr id="26" name="AutoShape 9"/>
          <p:cNvSpPr>
            <a:spLocks noChangeArrowheads="1"/>
          </p:cNvSpPr>
          <p:nvPr/>
        </p:nvSpPr>
        <p:spPr bwMode="auto">
          <a:xfrm>
            <a:off x="2781598" y="3564458"/>
            <a:ext cx="1128712" cy="288925"/>
          </a:xfrm>
          <a:prstGeom prst="flowChartAlternateProcess">
            <a:avLst/>
          </a:prstGeom>
          <a:solidFill>
            <a:srgbClr val="FFFFFF">
              <a:alpha val="0"/>
            </a:srgbClr>
          </a:solidFill>
          <a:ln w="9525">
            <a:solidFill>
              <a:srgbClr val="A5A5A5"/>
            </a:solidFill>
            <a:miter lim="800000"/>
            <a:headEnd/>
            <a:tailEnd/>
          </a:ln>
        </p:spPr>
        <p:txBody>
          <a:bodyPr vert="horz" wrap="square" lIns="91440" tIns="45720" rIns="91440" bIns="45720" numCol="1" anchor="t" anchorCtr="0" compatLnSpc="1">
            <a:prstTxWarp prst="textNoShape">
              <a:avLst/>
            </a:prstTxWarp>
          </a:bodyPr>
          <a:lstStyle>
            <a:lvl1pPr latinLnBrk="1">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1pPr>
            <a:lvl2pPr latinLnBrk="1">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2pPr>
            <a:lvl3pPr latinLnBrk="1">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3pPr>
            <a:lvl4pPr latinLnBrk="1">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4pPr>
            <a:lvl5pPr latinLnBrk="1">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5pPr>
            <a:lvl6pPr fontAlgn="base" latinLnBrk="1">
              <a:spcBef>
                <a:spcPct val="0"/>
              </a:spcBef>
              <a:spcAft>
                <a:spcPct val="0"/>
              </a:spcAft>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6pPr>
            <a:lvl7pPr fontAlgn="base" latinLnBrk="1">
              <a:spcBef>
                <a:spcPct val="0"/>
              </a:spcBef>
              <a:spcAft>
                <a:spcPct val="0"/>
              </a:spcAft>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7pPr>
            <a:lvl8pPr fontAlgn="base" latinLnBrk="1">
              <a:spcBef>
                <a:spcPct val="0"/>
              </a:spcBef>
              <a:spcAft>
                <a:spcPct val="0"/>
              </a:spcAft>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8pPr>
            <a:lvl9pPr fontAlgn="base" latinLnBrk="1">
              <a:spcBef>
                <a:spcPct val="0"/>
              </a:spcBef>
              <a:spcAft>
                <a:spcPct val="0"/>
              </a:spcAft>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9pPr>
          </a:lstStyle>
          <a:p>
            <a:pPr marL="0" marR="0" lvl="0" indent="0" algn="l" defTabSz="914400" rtl="0" eaLnBrk="1" fontAlgn="base" latinLnBrk="1" hangingPunct="1">
              <a:lnSpc>
                <a:spcPct val="100000"/>
              </a:lnSpc>
              <a:spcBef>
                <a:spcPct val="0"/>
              </a:spcBef>
              <a:spcAft>
                <a:spcPct val="0"/>
              </a:spcAft>
              <a:buClrTx/>
              <a:buSzTx/>
              <a:buFontTx/>
              <a:buNone/>
              <a:tabLst>
                <a:tab pos="504825" algn="l"/>
                <a:tab pos="755650" algn="l"/>
                <a:tab pos="1008063" algn="l"/>
                <a:tab pos="1260475" algn="l"/>
              </a:tabLst>
            </a:pPr>
            <a:r>
              <a:rPr kumimoji="1" lang="en-US" altLang="ko-KR" sz="1000" b="0"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rPr>
              <a:t>Service Context</a:t>
            </a:r>
            <a:endParaRPr kumimoji="1" lang="en-US" altLang="ko-KR" sz="1800" b="0" i="0" u="none" strike="noStrike" cap="none" normalizeH="0" baseline="0" smtClean="0">
              <a:ln>
                <a:noFill/>
              </a:ln>
              <a:solidFill>
                <a:schemeClr val="tx1"/>
              </a:solidFill>
              <a:effectLst/>
              <a:latin typeface="굴림" pitchFamily="50" charset="-127"/>
              <a:ea typeface="굴림" pitchFamily="50" charset="-127"/>
              <a:cs typeface="굴림" pitchFamily="50" charset="-127"/>
            </a:endParaRPr>
          </a:p>
        </p:txBody>
      </p:sp>
      <p:sp>
        <p:nvSpPr>
          <p:cNvPr id="27" name="AutoShape 8"/>
          <p:cNvSpPr>
            <a:spLocks noChangeArrowheads="1"/>
          </p:cNvSpPr>
          <p:nvPr/>
        </p:nvSpPr>
        <p:spPr bwMode="auto">
          <a:xfrm rot="16200000">
            <a:off x="4639766" y="2577828"/>
            <a:ext cx="161925" cy="1319212"/>
          </a:xfrm>
          <a:prstGeom prst="rightArrow">
            <a:avLst>
              <a:gd name="adj1" fmla="val 50000"/>
              <a:gd name="adj2" fmla="val 25000"/>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spAutoFit/>
          </a:bodyPr>
          <a:lstStyle/>
          <a:p>
            <a:endParaRPr lang="ko-KR" altLang="en-US"/>
          </a:p>
        </p:txBody>
      </p:sp>
      <p:sp>
        <p:nvSpPr>
          <p:cNvPr id="28" name="AutoShape 7"/>
          <p:cNvSpPr>
            <a:spLocks noChangeArrowheads="1"/>
          </p:cNvSpPr>
          <p:nvPr/>
        </p:nvSpPr>
        <p:spPr bwMode="auto">
          <a:xfrm>
            <a:off x="4034135" y="3564458"/>
            <a:ext cx="1347788" cy="279400"/>
          </a:xfrm>
          <a:prstGeom prst="flowChartAlternateProcess">
            <a:avLst/>
          </a:prstGeom>
          <a:noFill/>
          <a:ln w="9525">
            <a:solidFill>
              <a:srgbClr val="A5A5A5"/>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lvl1pPr latinLnBrk="1">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1pPr>
            <a:lvl2pPr latinLnBrk="1">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2pPr>
            <a:lvl3pPr latinLnBrk="1">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3pPr>
            <a:lvl4pPr latinLnBrk="1">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4pPr>
            <a:lvl5pPr latinLnBrk="1">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5pPr>
            <a:lvl6pPr fontAlgn="base" latinLnBrk="1">
              <a:spcBef>
                <a:spcPct val="0"/>
              </a:spcBef>
              <a:spcAft>
                <a:spcPct val="0"/>
              </a:spcAft>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6pPr>
            <a:lvl7pPr fontAlgn="base" latinLnBrk="1">
              <a:spcBef>
                <a:spcPct val="0"/>
              </a:spcBef>
              <a:spcAft>
                <a:spcPct val="0"/>
              </a:spcAft>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7pPr>
            <a:lvl8pPr fontAlgn="base" latinLnBrk="1">
              <a:spcBef>
                <a:spcPct val="0"/>
              </a:spcBef>
              <a:spcAft>
                <a:spcPct val="0"/>
              </a:spcAft>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8pPr>
            <a:lvl9pPr fontAlgn="base" latinLnBrk="1">
              <a:spcBef>
                <a:spcPct val="0"/>
              </a:spcBef>
              <a:spcAft>
                <a:spcPct val="0"/>
              </a:spcAft>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9pPr>
          </a:lstStyle>
          <a:p>
            <a:pPr marL="0" marR="0" lvl="0" indent="0" algn="l" defTabSz="914400" rtl="0" eaLnBrk="1" fontAlgn="base" latinLnBrk="1" hangingPunct="1">
              <a:lnSpc>
                <a:spcPct val="100000"/>
              </a:lnSpc>
              <a:spcBef>
                <a:spcPct val="0"/>
              </a:spcBef>
              <a:spcAft>
                <a:spcPct val="0"/>
              </a:spcAft>
              <a:buClrTx/>
              <a:buSzTx/>
              <a:buFontTx/>
              <a:buNone/>
              <a:tabLst>
                <a:tab pos="504825" algn="l"/>
                <a:tab pos="755650" algn="l"/>
                <a:tab pos="1008063" algn="l"/>
                <a:tab pos="1260475" algn="l"/>
              </a:tabLst>
            </a:pPr>
            <a:r>
              <a:rPr kumimoji="1" lang="en-US" altLang="zh-CN" sz="1000" b="0"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rPr>
              <a:t>Electronic payment</a:t>
            </a:r>
            <a:endParaRPr kumimoji="1" lang="en-US" altLang="zh-CN" sz="1800" b="0" i="0" u="none" strike="noStrike" cap="none" normalizeH="0" baseline="0" smtClean="0">
              <a:ln>
                <a:noFill/>
              </a:ln>
              <a:solidFill>
                <a:schemeClr val="tx1"/>
              </a:solidFill>
              <a:effectLst/>
              <a:latin typeface="굴림" pitchFamily="50" charset="-127"/>
              <a:ea typeface="굴림" pitchFamily="50" charset="-127"/>
              <a:cs typeface="굴림" pitchFamily="50" charset="-127"/>
            </a:endParaRPr>
          </a:p>
        </p:txBody>
      </p:sp>
      <p:sp>
        <p:nvSpPr>
          <p:cNvPr id="29" name="Text Box 6"/>
          <p:cNvSpPr txBox="1">
            <a:spLocks noChangeArrowheads="1"/>
          </p:cNvSpPr>
          <p:nvPr/>
        </p:nvSpPr>
        <p:spPr bwMode="auto">
          <a:xfrm>
            <a:off x="6166148" y="3859733"/>
            <a:ext cx="113347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lvl1pPr latinLnBrk="1">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1pPr>
            <a:lvl2pPr latinLnBrk="1">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2pPr>
            <a:lvl3pPr latinLnBrk="1">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3pPr>
            <a:lvl4pPr latinLnBrk="1">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4pPr>
            <a:lvl5pPr latinLnBrk="1">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5pPr>
            <a:lvl6pPr fontAlgn="base" latinLnBrk="1">
              <a:spcBef>
                <a:spcPct val="0"/>
              </a:spcBef>
              <a:spcAft>
                <a:spcPct val="0"/>
              </a:spcAft>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6pPr>
            <a:lvl7pPr fontAlgn="base" latinLnBrk="1">
              <a:spcBef>
                <a:spcPct val="0"/>
              </a:spcBef>
              <a:spcAft>
                <a:spcPct val="0"/>
              </a:spcAft>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7pPr>
            <a:lvl8pPr fontAlgn="base" latinLnBrk="1">
              <a:spcBef>
                <a:spcPct val="0"/>
              </a:spcBef>
              <a:spcAft>
                <a:spcPct val="0"/>
              </a:spcAft>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8pPr>
            <a:lvl9pPr fontAlgn="base" latinLnBrk="1">
              <a:spcBef>
                <a:spcPct val="0"/>
              </a:spcBef>
              <a:spcAft>
                <a:spcPct val="0"/>
              </a:spcAft>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9pPr>
          </a:lstStyle>
          <a:p>
            <a:pPr marL="0" marR="0" lvl="0" indent="0" algn="l" defTabSz="914400" rtl="0" eaLnBrk="1" fontAlgn="base" latinLnBrk="1" hangingPunct="1">
              <a:lnSpc>
                <a:spcPct val="100000"/>
              </a:lnSpc>
              <a:spcBef>
                <a:spcPct val="0"/>
              </a:spcBef>
              <a:spcAft>
                <a:spcPct val="0"/>
              </a:spcAft>
              <a:buClrTx/>
              <a:buSzTx/>
              <a:buFontTx/>
              <a:buNone/>
              <a:tabLst>
                <a:tab pos="504825" algn="l"/>
                <a:tab pos="755650" algn="l"/>
                <a:tab pos="1008063" algn="l"/>
                <a:tab pos="1260475" algn="l"/>
              </a:tabLst>
            </a:pPr>
            <a:r>
              <a:rPr kumimoji="1" lang="en-US" altLang="ko-KR" sz="1000" b="0" i="0" u="none" strike="noStrike" cap="none" normalizeH="0" baseline="0" smtClean="0">
                <a:ln>
                  <a:noFill/>
                </a:ln>
                <a:solidFill>
                  <a:schemeClr val="tx1"/>
                </a:solidFill>
                <a:effectLst/>
                <a:latin typeface="Arial"/>
                <a:ea typeface="SimSun" pitchFamily="2" charset="-122"/>
                <a:cs typeface="Times New Roman" pitchFamily="18" charset="0"/>
              </a:rPr>
              <a:t>···</a:t>
            </a:r>
            <a:endParaRPr kumimoji="1" lang="en-US" altLang="ko-KR" sz="1800" b="0" i="0" u="none" strike="noStrike" cap="none" normalizeH="0" baseline="0" smtClean="0">
              <a:ln>
                <a:noFill/>
              </a:ln>
              <a:solidFill>
                <a:schemeClr val="tx1"/>
              </a:solidFill>
              <a:effectLst/>
              <a:latin typeface="굴림" pitchFamily="50" charset="-127"/>
              <a:ea typeface="굴림" pitchFamily="50" charset="-127"/>
              <a:cs typeface="굴림" pitchFamily="50" charset="-127"/>
            </a:endParaRPr>
          </a:p>
        </p:txBody>
      </p:sp>
      <p:sp>
        <p:nvSpPr>
          <p:cNvPr id="30" name="AutoShape 5"/>
          <p:cNvSpPr>
            <a:spLocks noChangeArrowheads="1"/>
          </p:cNvSpPr>
          <p:nvPr/>
        </p:nvSpPr>
        <p:spPr bwMode="auto">
          <a:xfrm>
            <a:off x="5520035" y="3564458"/>
            <a:ext cx="1447800" cy="279400"/>
          </a:xfrm>
          <a:prstGeom prst="flowChartAlternateProcess">
            <a:avLst/>
          </a:prstGeom>
          <a:noFill/>
          <a:ln w="9525">
            <a:solidFill>
              <a:srgbClr val="A5A5A5"/>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lvl1pPr latinLnBrk="1">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1pPr>
            <a:lvl2pPr latinLnBrk="1">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2pPr>
            <a:lvl3pPr latinLnBrk="1">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3pPr>
            <a:lvl4pPr latinLnBrk="1">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4pPr>
            <a:lvl5pPr latinLnBrk="1">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5pPr>
            <a:lvl6pPr fontAlgn="base" latinLnBrk="1">
              <a:spcBef>
                <a:spcPct val="0"/>
              </a:spcBef>
              <a:spcAft>
                <a:spcPct val="0"/>
              </a:spcAft>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6pPr>
            <a:lvl7pPr fontAlgn="base" latinLnBrk="1">
              <a:spcBef>
                <a:spcPct val="0"/>
              </a:spcBef>
              <a:spcAft>
                <a:spcPct val="0"/>
              </a:spcAft>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7pPr>
            <a:lvl8pPr fontAlgn="base" latinLnBrk="1">
              <a:spcBef>
                <a:spcPct val="0"/>
              </a:spcBef>
              <a:spcAft>
                <a:spcPct val="0"/>
              </a:spcAft>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8pPr>
            <a:lvl9pPr fontAlgn="base" latinLnBrk="1">
              <a:spcBef>
                <a:spcPct val="0"/>
              </a:spcBef>
              <a:spcAft>
                <a:spcPct val="0"/>
              </a:spcAft>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9pPr>
          </a:lstStyle>
          <a:p>
            <a:pPr marL="0" marR="0" lvl="0" indent="0" algn="l" defTabSz="914400" rtl="0" eaLnBrk="1" fontAlgn="base" latinLnBrk="1" hangingPunct="1">
              <a:lnSpc>
                <a:spcPct val="100000"/>
              </a:lnSpc>
              <a:spcBef>
                <a:spcPct val="0"/>
              </a:spcBef>
              <a:spcAft>
                <a:spcPct val="0"/>
              </a:spcAft>
              <a:buClrTx/>
              <a:buSzTx/>
              <a:buFontTx/>
              <a:buNone/>
              <a:tabLst>
                <a:tab pos="504825" algn="l"/>
                <a:tab pos="755650" algn="l"/>
                <a:tab pos="1008063" algn="l"/>
                <a:tab pos="1260475" algn="l"/>
              </a:tabLst>
            </a:pPr>
            <a:r>
              <a:rPr kumimoji="1" lang="en-US" altLang="ko-KR" sz="1100" b="0"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rPr>
              <a:t>Service</a:t>
            </a:r>
            <a:r>
              <a:rPr kumimoji="1" lang="en-US" altLang="zh-CN" sz="1100" b="0"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rPr>
              <a:t> Subscription</a:t>
            </a:r>
            <a:endParaRPr kumimoji="1" lang="en-US" altLang="zh-CN" sz="1800" b="0" i="0" u="none" strike="noStrike" cap="none" normalizeH="0" baseline="0" smtClean="0">
              <a:ln>
                <a:noFill/>
              </a:ln>
              <a:solidFill>
                <a:schemeClr val="tx1"/>
              </a:solidFill>
              <a:effectLst/>
              <a:latin typeface="굴림" pitchFamily="50" charset="-127"/>
              <a:ea typeface="굴림" pitchFamily="50" charset="-127"/>
              <a:cs typeface="굴림" pitchFamily="50" charset="-127"/>
            </a:endParaRPr>
          </a:p>
        </p:txBody>
      </p:sp>
      <p:sp>
        <p:nvSpPr>
          <p:cNvPr id="31" name="AutoShape 4"/>
          <p:cNvSpPr>
            <a:spLocks noChangeArrowheads="1"/>
          </p:cNvSpPr>
          <p:nvPr/>
        </p:nvSpPr>
        <p:spPr bwMode="auto">
          <a:xfrm>
            <a:off x="2887960" y="3961333"/>
            <a:ext cx="2173288" cy="279400"/>
          </a:xfrm>
          <a:prstGeom prst="flowChartAlternateProcess">
            <a:avLst/>
          </a:prstGeom>
          <a:noFill/>
          <a:ln w="9525">
            <a:solidFill>
              <a:srgbClr val="A5A5A5"/>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lvl1pPr latinLnBrk="1">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1pPr>
            <a:lvl2pPr latinLnBrk="1">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2pPr>
            <a:lvl3pPr latinLnBrk="1">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3pPr>
            <a:lvl4pPr latinLnBrk="1">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4pPr>
            <a:lvl5pPr latinLnBrk="1">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5pPr>
            <a:lvl6pPr fontAlgn="base" latinLnBrk="1">
              <a:spcBef>
                <a:spcPct val="0"/>
              </a:spcBef>
              <a:spcAft>
                <a:spcPct val="0"/>
              </a:spcAft>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6pPr>
            <a:lvl7pPr fontAlgn="base" latinLnBrk="1">
              <a:spcBef>
                <a:spcPct val="0"/>
              </a:spcBef>
              <a:spcAft>
                <a:spcPct val="0"/>
              </a:spcAft>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7pPr>
            <a:lvl8pPr fontAlgn="base" latinLnBrk="1">
              <a:spcBef>
                <a:spcPct val="0"/>
              </a:spcBef>
              <a:spcAft>
                <a:spcPct val="0"/>
              </a:spcAft>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8pPr>
            <a:lvl9pPr fontAlgn="base" latinLnBrk="1">
              <a:spcBef>
                <a:spcPct val="0"/>
              </a:spcBef>
              <a:spcAft>
                <a:spcPct val="0"/>
              </a:spcAft>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9pPr>
          </a:lstStyle>
          <a:p>
            <a:pPr marL="0" marR="0" lvl="0" indent="0" algn="l" defTabSz="914400" rtl="0" eaLnBrk="1" fontAlgn="base" latinLnBrk="1" hangingPunct="1">
              <a:lnSpc>
                <a:spcPct val="100000"/>
              </a:lnSpc>
              <a:spcBef>
                <a:spcPct val="0"/>
              </a:spcBef>
              <a:spcAft>
                <a:spcPct val="0"/>
              </a:spcAft>
              <a:buClrTx/>
              <a:buSzTx/>
              <a:buFontTx/>
              <a:buNone/>
              <a:tabLst>
                <a:tab pos="504825" algn="l"/>
                <a:tab pos="755650" algn="l"/>
                <a:tab pos="1008063" algn="l"/>
                <a:tab pos="1260475" algn="l"/>
              </a:tabLst>
            </a:pPr>
            <a:r>
              <a:rPr kumimoji="1" lang="en-US" altLang="zh-CN" sz="1000" b="0"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rPr>
              <a:t>User Information Demonstration</a:t>
            </a:r>
            <a:endParaRPr kumimoji="1" lang="en-US" altLang="zh-CN" sz="1800" b="0" i="0" u="none" strike="noStrike" cap="none" normalizeH="0" baseline="0" smtClean="0">
              <a:ln>
                <a:noFill/>
              </a:ln>
              <a:solidFill>
                <a:schemeClr val="tx1"/>
              </a:solidFill>
              <a:effectLst/>
              <a:latin typeface="굴림" pitchFamily="50" charset="-127"/>
              <a:ea typeface="굴림" pitchFamily="50" charset="-127"/>
              <a:cs typeface="굴림" pitchFamily="50" charset="-127"/>
            </a:endParaRPr>
          </a:p>
        </p:txBody>
      </p:sp>
      <p:sp>
        <p:nvSpPr>
          <p:cNvPr id="20480" name="AutoShape 3"/>
          <p:cNvSpPr>
            <a:spLocks noChangeArrowheads="1"/>
          </p:cNvSpPr>
          <p:nvPr/>
        </p:nvSpPr>
        <p:spPr bwMode="auto">
          <a:xfrm>
            <a:off x="5159673" y="3961333"/>
            <a:ext cx="938212" cy="279400"/>
          </a:xfrm>
          <a:prstGeom prst="flowChartAlternateProcess">
            <a:avLst/>
          </a:prstGeom>
          <a:noFill/>
          <a:ln w="9525">
            <a:solidFill>
              <a:srgbClr val="A5A5A5"/>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lvl1pPr latinLnBrk="1">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1pPr>
            <a:lvl2pPr latinLnBrk="1">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2pPr>
            <a:lvl3pPr latinLnBrk="1">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3pPr>
            <a:lvl4pPr latinLnBrk="1">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4pPr>
            <a:lvl5pPr latinLnBrk="1">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5pPr>
            <a:lvl6pPr fontAlgn="base" latinLnBrk="1">
              <a:spcBef>
                <a:spcPct val="0"/>
              </a:spcBef>
              <a:spcAft>
                <a:spcPct val="0"/>
              </a:spcAft>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6pPr>
            <a:lvl7pPr fontAlgn="base" latinLnBrk="1">
              <a:spcBef>
                <a:spcPct val="0"/>
              </a:spcBef>
              <a:spcAft>
                <a:spcPct val="0"/>
              </a:spcAft>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7pPr>
            <a:lvl8pPr fontAlgn="base" latinLnBrk="1">
              <a:spcBef>
                <a:spcPct val="0"/>
              </a:spcBef>
              <a:spcAft>
                <a:spcPct val="0"/>
              </a:spcAft>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8pPr>
            <a:lvl9pPr fontAlgn="base" latinLnBrk="1">
              <a:spcBef>
                <a:spcPct val="0"/>
              </a:spcBef>
              <a:spcAft>
                <a:spcPct val="0"/>
              </a:spcAft>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9pPr>
          </a:lstStyle>
          <a:p>
            <a:pPr marL="0" marR="0" lvl="0" indent="0" algn="l" defTabSz="914400" rtl="0" eaLnBrk="1" fontAlgn="base" latinLnBrk="1" hangingPunct="1">
              <a:lnSpc>
                <a:spcPct val="100000"/>
              </a:lnSpc>
              <a:spcBef>
                <a:spcPct val="0"/>
              </a:spcBef>
              <a:spcAft>
                <a:spcPct val="0"/>
              </a:spcAft>
              <a:buClrTx/>
              <a:buSzTx/>
              <a:buFontTx/>
              <a:buNone/>
              <a:tabLst>
                <a:tab pos="504825" algn="l"/>
                <a:tab pos="755650" algn="l"/>
                <a:tab pos="1008063" algn="l"/>
                <a:tab pos="1260475" algn="l"/>
              </a:tabLst>
            </a:pPr>
            <a:r>
              <a:rPr kumimoji="1" lang="en-US" altLang="ko-KR" sz="1100" b="0"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rPr>
              <a:t>External API</a:t>
            </a:r>
            <a:endParaRPr kumimoji="1" lang="en-US" altLang="ko-KR" sz="1800" b="0" i="0" u="none" strike="noStrike" cap="none" normalizeH="0" baseline="0" smtClean="0">
              <a:ln>
                <a:noFill/>
              </a:ln>
              <a:solidFill>
                <a:schemeClr val="tx1"/>
              </a:solidFill>
              <a:effectLst/>
              <a:latin typeface="굴림" pitchFamily="50" charset="-127"/>
              <a:ea typeface="굴림" pitchFamily="50" charset="-127"/>
              <a:cs typeface="굴림" pitchFamily="50" charset="-127"/>
            </a:endParaRPr>
          </a:p>
        </p:txBody>
      </p:sp>
      <p:sp>
        <p:nvSpPr>
          <p:cNvPr id="20481" name="AutoShape 2"/>
          <p:cNvSpPr>
            <a:spLocks noChangeArrowheads="1"/>
          </p:cNvSpPr>
          <p:nvPr/>
        </p:nvSpPr>
        <p:spPr bwMode="auto">
          <a:xfrm>
            <a:off x="5566073" y="2565921"/>
            <a:ext cx="917575" cy="428625"/>
          </a:xfrm>
          <a:prstGeom prst="flowChartAlternateProcess">
            <a:avLst/>
          </a:prstGeom>
          <a:solidFill>
            <a:srgbClr val="FFFFFF"/>
          </a:solidFill>
          <a:ln w="9525">
            <a:solidFill>
              <a:srgbClr val="7F7F7F"/>
            </a:solidFill>
            <a:miter lim="800000"/>
            <a:headEnd/>
            <a:tailEnd/>
          </a:ln>
        </p:spPr>
        <p:txBody>
          <a:bodyPr vert="horz" wrap="square" lIns="91440" tIns="0" rIns="91440" bIns="45720" numCol="1" anchor="ctr" anchorCtr="0" compatLnSpc="1">
            <a:prstTxWarp prst="textNoShape">
              <a:avLst/>
            </a:prstTxWarp>
          </a:bodyPr>
          <a:lstStyle>
            <a:lvl1pPr latinLnBrk="1">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1pPr>
            <a:lvl2pPr latinLnBrk="1">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2pPr>
            <a:lvl3pPr latinLnBrk="1">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3pPr>
            <a:lvl4pPr latinLnBrk="1">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4pPr>
            <a:lvl5pPr latinLnBrk="1">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5pPr>
            <a:lvl6pPr fontAlgn="base" latinLnBrk="1">
              <a:spcBef>
                <a:spcPct val="0"/>
              </a:spcBef>
              <a:spcAft>
                <a:spcPct val="0"/>
              </a:spcAft>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6pPr>
            <a:lvl7pPr fontAlgn="base" latinLnBrk="1">
              <a:spcBef>
                <a:spcPct val="0"/>
              </a:spcBef>
              <a:spcAft>
                <a:spcPct val="0"/>
              </a:spcAft>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7pPr>
            <a:lvl8pPr fontAlgn="base" latinLnBrk="1">
              <a:spcBef>
                <a:spcPct val="0"/>
              </a:spcBef>
              <a:spcAft>
                <a:spcPct val="0"/>
              </a:spcAft>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8pPr>
            <a:lvl9pPr fontAlgn="base" latinLnBrk="1">
              <a:spcBef>
                <a:spcPct val="0"/>
              </a:spcBef>
              <a:spcAft>
                <a:spcPct val="0"/>
              </a:spcAft>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9pPr>
          </a:lstStyle>
          <a:p>
            <a:pPr marL="0" marR="0" lvl="0" indent="0" algn="ctr" defTabSz="914400" rtl="0" eaLnBrk="1" fontAlgn="base" latinLnBrk="1" hangingPunct="1">
              <a:lnSpc>
                <a:spcPct val="100000"/>
              </a:lnSpc>
              <a:spcBef>
                <a:spcPct val="0"/>
              </a:spcBef>
              <a:spcAft>
                <a:spcPct val="0"/>
              </a:spcAft>
              <a:buClrTx/>
              <a:buSzTx/>
              <a:buFontTx/>
              <a:buNone/>
              <a:tabLst>
                <a:tab pos="504825" algn="l"/>
                <a:tab pos="755650" algn="l"/>
                <a:tab pos="1008063" algn="l"/>
                <a:tab pos="1260475" algn="l"/>
              </a:tabLst>
            </a:pPr>
            <a:r>
              <a:rPr kumimoji="1" lang="en-US" altLang="zh-CN" sz="1000" b="0"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rPr>
              <a:t>e-Commerce</a:t>
            </a:r>
            <a:endParaRPr kumimoji="1" lang="en-US" altLang="zh-CN" sz="1800" b="0" i="0" u="none" strike="noStrike" cap="none" normalizeH="0" baseline="0" smtClean="0">
              <a:ln>
                <a:noFill/>
              </a:ln>
              <a:solidFill>
                <a:schemeClr val="tx1"/>
              </a:solidFill>
              <a:effectLst/>
              <a:latin typeface="굴림" pitchFamily="50" charset="-127"/>
              <a:ea typeface="굴림" pitchFamily="50" charset="-127"/>
              <a:cs typeface="굴림" pitchFamily="50" charset="-127"/>
            </a:endParaRPr>
          </a:p>
        </p:txBody>
      </p:sp>
      <p:sp>
        <p:nvSpPr>
          <p:cNvPr id="20485" name="AutoShape 1"/>
          <p:cNvSpPr>
            <a:spLocks noChangeArrowheads="1"/>
          </p:cNvSpPr>
          <p:nvPr/>
        </p:nvSpPr>
        <p:spPr bwMode="auto">
          <a:xfrm>
            <a:off x="6536035" y="2565921"/>
            <a:ext cx="871538" cy="442912"/>
          </a:xfrm>
          <a:prstGeom prst="flowChartAlternateProcess">
            <a:avLst/>
          </a:prstGeom>
          <a:solidFill>
            <a:srgbClr val="FFFFFF"/>
          </a:solidFill>
          <a:ln w="9525">
            <a:solidFill>
              <a:srgbClr val="7F7F7F"/>
            </a:solidFill>
            <a:miter lim="800000"/>
            <a:headEnd/>
            <a:tailEnd/>
          </a:ln>
        </p:spPr>
        <p:txBody>
          <a:bodyPr vert="horz" wrap="square" lIns="91440" tIns="0" rIns="91440" bIns="45720" numCol="1" anchor="ctr" anchorCtr="0" compatLnSpc="1">
            <a:prstTxWarp prst="textNoShape">
              <a:avLst/>
            </a:prstTxWarp>
          </a:bodyPr>
          <a:lstStyle>
            <a:lvl1pPr latinLnBrk="1">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1pPr>
            <a:lvl2pPr latinLnBrk="1">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2pPr>
            <a:lvl3pPr latinLnBrk="1">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3pPr>
            <a:lvl4pPr latinLnBrk="1">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4pPr>
            <a:lvl5pPr latinLnBrk="1">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5pPr>
            <a:lvl6pPr fontAlgn="base" latinLnBrk="1">
              <a:spcBef>
                <a:spcPct val="0"/>
              </a:spcBef>
              <a:spcAft>
                <a:spcPct val="0"/>
              </a:spcAft>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6pPr>
            <a:lvl7pPr fontAlgn="base" latinLnBrk="1">
              <a:spcBef>
                <a:spcPct val="0"/>
              </a:spcBef>
              <a:spcAft>
                <a:spcPct val="0"/>
              </a:spcAft>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7pPr>
            <a:lvl8pPr fontAlgn="base" latinLnBrk="1">
              <a:spcBef>
                <a:spcPct val="0"/>
              </a:spcBef>
              <a:spcAft>
                <a:spcPct val="0"/>
              </a:spcAft>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8pPr>
            <a:lvl9pPr fontAlgn="base" latinLnBrk="1">
              <a:spcBef>
                <a:spcPct val="0"/>
              </a:spcBef>
              <a:spcAft>
                <a:spcPct val="0"/>
              </a:spcAft>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9pPr>
          </a:lstStyle>
          <a:p>
            <a:pPr marL="0" marR="0" lvl="0" indent="0" algn="ctr" defTabSz="914400" rtl="0" eaLnBrk="1" fontAlgn="base" latinLnBrk="1" hangingPunct="1">
              <a:lnSpc>
                <a:spcPct val="100000"/>
              </a:lnSpc>
              <a:spcBef>
                <a:spcPct val="0"/>
              </a:spcBef>
              <a:spcAft>
                <a:spcPct val="0"/>
              </a:spcAft>
              <a:buClrTx/>
              <a:buSzTx/>
              <a:buFontTx/>
              <a:buNone/>
              <a:tabLst>
                <a:tab pos="504825" algn="l"/>
                <a:tab pos="755650" algn="l"/>
                <a:tab pos="1008063" algn="l"/>
                <a:tab pos="1260475" algn="l"/>
              </a:tabLst>
            </a:pPr>
            <a:r>
              <a:rPr kumimoji="1" lang="en-US" altLang="zh-CN" sz="1000" b="0"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rPr>
              <a:t>Online Gaming</a:t>
            </a:r>
            <a:endParaRPr kumimoji="1" lang="en-US" altLang="zh-CN" sz="1800" b="0" i="0" u="none" strike="noStrike" cap="none" normalizeH="0" baseline="0" smtClean="0">
              <a:ln>
                <a:noFill/>
              </a:ln>
              <a:solidFill>
                <a:schemeClr val="tx1"/>
              </a:solidFill>
              <a:effectLst/>
              <a:latin typeface="굴림" pitchFamily="50" charset="-127"/>
              <a:ea typeface="굴림" pitchFamily="50" charset="-127"/>
              <a:cs typeface="굴림" pitchFamily="50" charset="-127"/>
            </a:endParaRPr>
          </a:p>
        </p:txBody>
      </p:sp>
      <p:sp>
        <p:nvSpPr>
          <p:cNvPr id="20486" name="Rectangle 3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latinLnBrk="1">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1pPr>
            <a:lvl2pPr latinLnBrk="1">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2pPr>
            <a:lvl3pPr latinLnBrk="1">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3pPr>
            <a:lvl4pPr latinLnBrk="1">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4pPr>
            <a:lvl5pPr latinLnBrk="1">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5pPr>
            <a:lvl6pPr fontAlgn="base" latinLnBrk="1">
              <a:spcBef>
                <a:spcPct val="0"/>
              </a:spcBef>
              <a:spcAft>
                <a:spcPct val="0"/>
              </a:spcAft>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6pPr>
            <a:lvl7pPr fontAlgn="base" latinLnBrk="1">
              <a:spcBef>
                <a:spcPct val="0"/>
              </a:spcBef>
              <a:spcAft>
                <a:spcPct val="0"/>
              </a:spcAft>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7pPr>
            <a:lvl8pPr fontAlgn="base" latinLnBrk="1">
              <a:spcBef>
                <a:spcPct val="0"/>
              </a:spcBef>
              <a:spcAft>
                <a:spcPct val="0"/>
              </a:spcAft>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8pPr>
            <a:lvl9pPr fontAlgn="base" latinLnBrk="1">
              <a:spcBef>
                <a:spcPct val="0"/>
              </a:spcBef>
              <a:spcAft>
                <a:spcPct val="0"/>
              </a:spcAft>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9pPr>
          </a:lstStyle>
          <a:p>
            <a:pPr marL="0" marR="0" lvl="0" indent="0" algn="l" defTabSz="914400" rtl="0" eaLnBrk="1" fontAlgn="base" latinLnBrk="1" hangingPunct="1">
              <a:lnSpc>
                <a:spcPct val="100000"/>
              </a:lnSpc>
              <a:spcBef>
                <a:spcPct val="0"/>
              </a:spcBef>
              <a:spcAft>
                <a:spcPct val="0"/>
              </a:spcAft>
              <a:buClrTx/>
              <a:buSzTx/>
              <a:buFontTx/>
              <a:buNone/>
              <a:tabLst>
                <a:tab pos="504825" algn="l"/>
                <a:tab pos="755650" algn="l"/>
                <a:tab pos="1008063" algn="l"/>
                <a:tab pos="1260475" algn="l"/>
              </a:tabLst>
            </a:pPr>
            <a:endParaRPr kumimoji="1" lang="ko-KR" altLang="ko-KR" sz="1800" b="0" i="0" u="none" strike="noStrike" cap="none" normalizeH="0" baseline="0" smtClean="0">
              <a:ln>
                <a:noFill/>
              </a:ln>
              <a:solidFill>
                <a:schemeClr val="tx1"/>
              </a:solidFill>
              <a:effectLst/>
              <a:latin typeface="굴림" pitchFamily="50" charset="-127"/>
              <a:ea typeface="굴림" pitchFamily="50" charset="-127"/>
              <a:cs typeface="굴림" pitchFamily="50" charset="-127"/>
            </a:endParaRPr>
          </a:p>
        </p:txBody>
      </p:sp>
      <p:sp>
        <p:nvSpPr>
          <p:cNvPr id="20487" name="Rectangle 50"/>
          <p:cNvSpPr>
            <a:spLocks noChangeArrowheads="1"/>
          </p:cNvSpPr>
          <p:nvPr/>
        </p:nvSpPr>
        <p:spPr bwMode="auto">
          <a:xfrm>
            <a:off x="0" y="533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latinLnBrk="1">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1pPr>
            <a:lvl2pPr latinLnBrk="1">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2pPr>
            <a:lvl3pPr latinLnBrk="1">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3pPr>
            <a:lvl4pPr latinLnBrk="1">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4pPr>
            <a:lvl5pPr latinLnBrk="1">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5pPr>
            <a:lvl6pPr fontAlgn="base" latinLnBrk="1">
              <a:spcBef>
                <a:spcPct val="0"/>
              </a:spcBef>
              <a:spcAft>
                <a:spcPct val="0"/>
              </a:spcAft>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6pPr>
            <a:lvl7pPr fontAlgn="base" latinLnBrk="1">
              <a:spcBef>
                <a:spcPct val="0"/>
              </a:spcBef>
              <a:spcAft>
                <a:spcPct val="0"/>
              </a:spcAft>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7pPr>
            <a:lvl8pPr fontAlgn="base" latinLnBrk="1">
              <a:spcBef>
                <a:spcPct val="0"/>
              </a:spcBef>
              <a:spcAft>
                <a:spcPct val="0"/>
              </a:spcAft>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8pPr>
            <a:lvl9pPr fontAlgn="base" latinLnBrk="1">
              <a:spcBef>
                <a:spcPct val="0"/>
              </a:spcBef>
              <a:spcAft>
                <a:spcPct val="0"/>
              </a:spcAft>
              <a:tabLst>
                <a:tab pos="504825" algn="l"/>
                <a:tab pos="755650" algn="l"/>
                <a:tab pos="1008063" algn="l"/>
                <a:tab pos="1260475" algn="l"/>
              </a:tabLst>
              <a:defRPr kumimoji="1">
                <a:solidFill>
                  <a:schemeClr val="tx1"/>
                </a:solidFill>
                <a:latin typeface="굴림" pitchFamily="50" charset="-127"/>
                <a:ea typeface="굴림" pitchFamily="50" charset="-127"/>
                <a:cs typeface="굴림" pitchFamily="50" charset="-127"/>
              </a:defRPr>
            </a:lvl9pPr>
          </a:lstStyle>
          <a:p>
            <a:pPr marL="0" marR="0" lvl="0" indent="0" algn="l" defTabSz="914400" rtl="0" eaLnBrk="1" fontAlgn="base" latinLnBrk="1" hangingPunct="1">
              <a:lnSpc>
                <a:spcPct val="100000"/>
              </a:lnSpc>
              <a:spcBef>
                <a:spcPct val="0"/>
              </a:spcBef>
              <a:spcAft>
                <a:spcPct val="0"/>
              </a:spcAft>
              <a:buClrTx/>
              <a:buSzTx/>
              <a:buFontTx/>
              <a:buNone/>
              <a:tabLst>
                <a:tab pos="504825" algn="l"/>
                <a:tab pos="755650" algn="l"/>
                <a:tab pos="1008063" algn="l"/>
                <a:tab pos="1260475" algn="l"/>
              </a:tabLst>
            </a:pPr>
            <a:endParaRPr kumimoji="1" lang="ko-KR" altLang="ko-KR" sz="1800" b="0" i="0" u="none" strike="noStrike" cap="none" normalizeH="0" baseline="0" smtClean="0">
              <a:ln>
                <a:noFill/>
              </a:ln>
              <a:solidFill>
                <a:schemeClr val="tx1"/>
              </a:solidFill>
              <a:effectLst/>
              <a:latin typeface="굴림" pitchFamily="50" charset="-127"/>
              <a:ea typeface="굴림" pitchFamily="50" charset="-127"/>
              <a:cs typeface="굴림" pitchFamily="50" charset="-127"/>
            </a:endParaRPr>
          </a:p>
        </p:txBody>
      </p:sp>
    </p:spTree>
    <p:extLst>
      <p:ext uri="{BB962C8B-B14F-4D97-AF65-F5344CB8AC3E}">
        <p14:creationId xmlns:p14="http://schemas.microsoft.com/office/powerpoint/2010/main" val="1654130558"/>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274638"/>
            <a:ext cx="8229600" cy="706437"/>
          </a:xfrm>
        </p:spPr>
        <p:txBody>
          <a:bodyPr/>
          <a:lstStyle/>
          <a:p>
            <a:r>
              <a:rPr lang="en-US" altLang="en-US" sz="2800" b="1" smtClean="0"/>
              <a:t>Contents</a:t>
            </a:r>
          </a:p>
        </p:txBody>
      </p:sp>
      <p:sp>
        <p:nvSpPr>
          <p:cNvPr id="12291" name="Content Placeholder 2"/>
          <p:cNvSpPr>
            <a:spLocks noGrp="1"/>
          </p:cNvSpPr>
          <p:nvPr>
            <p:ph idx="1"/>
          </p:nvPr>
        </p:nvSpPr>
        <p:spPr>
          <a:xfrm>
            <a:off x="457200" y="1124744"/>
            <a:ext cx="8578850" cy="5733256"/>
          </a:xfrm>
        </p:spPr>
        <p:txBody>
          <a:bodyPr/>
          <a:lstStyle/>
          <a:p>
            <a:pPr>
              <a:buFont typeface="Wingdings" panose="05000000000000000000" pitchFamily="2" charset="2"/>
              <a:buChar char="§"/>
            </a:pPr>
            <a:r>
              <a:rPr lang="en-GB" altLang="en-US" sz="2800" dirty="0"/>
              <a:t>Question text for </a:t>
            </a:r>
            <a:r>
              <a:rPr lang="en-GB" altLang="en-US" sz="2800" dirty="0" smtClean="0"/>
              <a:t>Q</a:t>
            </a:r>
            <a:r>
              <a:rPr lang="en-GB" altLang="en-US" sz="2800" dirty="0"/>
              <a:t>7</a:t>
            </a:r>
            <a:r>
              <a:rPr lang="en-GB" altLang="en-US" sz="2800" dirty="0" smtClean="0"/>
              <a:t>/17</a:t>
            </a:r>
            <a:endParaRPr lang="en-GB" altLang="en-US" sz="2800" dirty="0"/>
          </a:p>
          <a:p>
            <a:pPr lvl="1">
              <a:buFont typeface="Wingdings" panose="05000000000000000000" pitchFamily="2" charset="2"/>
              <a:buChar char="ü"/>
            </a:pPr>
            <a:r>
              <a:rPr lang="en-GB" altLang="en-US" sz="2400" dirty="0"/>
              <a:t>Motivation, Question, </a:t>
            </a:r>
            <a:r>
              <a:rPr lang="en-GB" altLang="en-US" sz="2400" dirty="0" smtClean="0"/>
              <a:t>Tasks, </a:t>
            </a:r>
            <a:r>
              <a:rPr lang="en-GB" altLang="en-US" sz="2400" dirty="0"/>
              <a:t>and </a:t>
            </a:r>
            <a:r>
              <a:rPr lang="en-GB" altLang="en-US" sz="2400" dirty="0" smtClean="0"/>
              <a:t>Relationships</a:t>
            </a:r>
          </a:p>
          <a:p>
            <a:pPr lvl="1">
              <a:buFont typeface="Wingdings" panose="05000000000000000000" pitchFamily="2" charset="2"/>
              <a:buChar char="ü"/>
            </a:pPr>
            <a:endParaRPr lang="en-GB" altLang="en-US" sz="2400" b="1" dirty="0"/>
          </a:p>
          <a:p>
            <a:pPr>
              <a:buFont typeface="Wingdings" panose="05000000000000000000" pitchFamily="2" charset="2"/>
              <a:buChar char="§"/>
            </a:pPr>
            <a:r>
              <a:rPr lang="en-US" altLang="en-US" sz="2800" dirty="0"/>
              <a:t>Recommendations and Supplements related to </a:t>
            </a:r>
            <a:r>
              <a:rPr lang="en-US" altLang="en-US" sz="2800" dirty="0" smtClean="0"/>
              <a:t>Q7/17</a:t>
            </a:r>
          </a:p>
          <a:p>
            <a:pPr marL="0" indent="0">
              <a:buNone/>
            </a:pPr>
            <a:r>
              <a:rPr lang="en-US" altLang="en-US" sz="2800" dirty="0" smtClean="0"/>
              <a:t> </a:t>
            </a:r>
            <a:endParaRPr lang="en-US" altLang="en-US" sz="2800" dirty="0"/>
          </a:p>
          <a:p>
            <a:pPr>
              <a:buFont typeface="Wingdings" panose="05000000000000000000" pitchFamily="2" charset="2"/>
              <a:buChar char="§"/>
            </a:pPr>
            <a:r>
              <a:rPr lang="en-US" altLang="en-US" sz="2800" dirty="0"/>
              <a:t>Draft Recommendations on developing under </a:t>
            </a:r>
            <a:r>
              <a:rPr lang="en-US" altLang="en-US" sz="2800" dirty="0" smtClean="0"/>
              <a:t>Q7/17</a:t>
            </a:r>
          </a:p>
          <a:p>
            <a:pPr>
              <a:buFont typeface="Wingdings" panose="05000000000000000000" pitchFamily="2" charset="2"/>
              <a:buChar char="§"/>
            </a:pPr>
            <a:endParaRPr lang="en-US" altLang="en-US" sz="2800" dirty="0"/>
          </a:p>
          <a:p>
            <a:pPr>
              <a:buFont typeface="Wingdings" panose="05000000000000000000" pitchFamily="2" charset="2"/>
              <a:buChar char="§"/>
            </a:pPr>
            <a:r>
              <a:rPr lang="en-US" altLang="en-US" sz="2800" dirty="0">
                <a:solidFill>
                  <a:srgbClr val="FF0000"/>
                </a:solidFill>
              </a:rPr>
              <a:t>Future Plan for Next Study Period (2017-2020)</a:t>
            </a:r>
          </a:p>
        </p:txBody>
      </p:sp>
      <p:sp>
        <p:nvSpPr>
          <p:cNvPr id="15364" name="Slide Number Placeholder 1"/>
          <p:cNvSpPr>
            <a:spLocks noGrp="1"/>
          </p:cNvSpPr>
          <p:nvPr>
            <p:ph type="sldNum" sz="quarter" idx="4294967295"/>
          </p:nvPr>
        </p:nvSpPr>
        <p:spPr bwMode="auto">
          <a:xfrm>
            <a:off x="6875463" y="63817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C5C03638-E479-410A-BE4E-91C0124DC293}" type="slidenum">
              <a:rPr lang="en-US" altLang="en-US" sz="1200" smtClean="0">
                <a:solidFill>
                  <a:srgbClr val="898989"/>
                </a:solidFill>
              </a:rPr>
              <a:pPr>
                <a:spcBef>
                  <a:spcPct val="0"/>
                </a:spcBef>
                <a:buFontTx/>
                <a:buNone/>
              </a:pPr>
              <a:t>52</a:t>
            </a:fld>
            <a:endParaRPr lang="en-US" altLang="en-US" sz="1200" dirty="0" smtClean="0">
              <a:solidFill>
                <a:srgbClr val="898989"/>
              </a:solidFill>
            </a:endParaRPr>
          </a:p>
        </p:txBody>
      </p:sp>
    </p:spTree>
    <p:extLst>
      <p:ext uri="{BB962C8B-B14F-4D97-AF65-F5344CB8AC3E}">
        <p14:creationId xmlns:p14="http://schemas.microsoft.com/office/powerpoint/2010/main" val="4106632356"/>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제목 1"/>
          <p:cNvSpPr>
            <a:spLocks noGrp="1"/>
          </p:cNvSpPr>
          <p:nvPr>
            <p:ph type="title"/>
          </p:nvPr>
        </p:nvSpPr>
        <p:spPr/>
        <p:txBody>
          <a:bodyPr/>
          <a:lstStyle/>
          <a:p>
            <a:r>
              <a:rPr lang="en-US" altLang="en-US" sz="2800" b="1" dirty="0"/>
              <a:t>Future Plan for Next Study Period (2017-2020)</a:t>
            </a:r>
            <a:endParaRPr lang="ko-KR" altLang="en-US" sz="2800" b="1" dirty="0" smtClean="0"/>
          </a:p>
        </p:txBody>
      </p:sp>
      <p:sp>
        <p:nvSpPr>
          <p:cNvPr id="20483" name="내용 개체 틀 2"/>
          <p:cNvSpPr>
            <a:spLocks noGrp="1"/>
          </p:cNvSpPr>
          <p:nvPr>
            <p:ph idx="1"/>
          </p:nvPr>
        </p:nvSpPr>
        <p:spPr>
          <a:xfrm>
            <a:off x="457200" y="1052736"/>
            <a:ext cx="8507413" cy="5543550"/>
          </a:xfrm>
        </p:spPr>
        <p:txBody>
          <a:bodyPr/>
          <a:lstStyle/>
          <a:p>
            <a:pPr>
              <a:buFont typeface="Wingdings" panose="05000000000000000000" pitchFamily="2" charset="2"/>
              <a:buChar char="§"/>
            </a:pPr>
            <a:r>
              <a:rPr lang="en-US" altLang="ko-KR" dirty="0" smtClean="0"/>
              <a:t>Q7/17 </a:t>
            </a:r>
            <a:r>
              <a:rPr lang="en-US" altLang="ko-KR" dirty="0"/>
              <a:t>will address </a:t>
            </a:r>
            <a:r>
              <a:rPr lang="en-US" altLang="ko-KR" dirty="0" smtClean="0"/>
              <a:t>various security </a:t>
            </a:r>
            <a:r>
              <a:rPr lang="en-US" altLang="ko-KR" dirty="0"/>
              <a:t>aspects of </a:t>
            </a:r>
            <a:r>
              <a:rPr lang="en-US" altLang="ko-KR" dirty="0" smtClean="0"/>
              <a:t>ICT-based application services;</a:t>
            </a:r>
            <a:endParaRPr lang="en-US" altLang="ko-KR" sz="2800" dirty="0" smtClean="0"/>
          </a:p>
          <a:p>
            <a:pPr lvl="1"/>
            <a:r>
              <a:rPr lang="en-US" altLang="ko-KR" i="1" dirty="0"/>
              <a:t>Security of ICT applications </a:t>
            </a:r>
            <a:r>
              <a:rPr lang="en-US" altLang="ko-KR" i="1" dirty="0" smtClean="0"/>
              <a:t/>
            </a:r>
            <a:br>
              <a:rPr lang="en-US" altLang="ko-KR" i="1" dirty="0" smtClean="0"/>
            </a:br>
            <a:r>
              <a:rPr lang="en-US" altLang="ko-KR" i="1" dirty="0" smtClean="0"/>
              <a:t>(including Applications of basic security mechanisms)</a:t>
            </a:r>
          </a:p>
          <a:p>
            <a:pPr lvl="1"/>
            <a:r>
              <a:rPr lang="en-US" altLang="ko-KR" dirty="0" smtClean="0"/>
              <a:t>Social network services</a:t>
            </a:r>
          </a:p>
          <a:p>
            <a:pPr lvl="1"/>
            <a:r>
              <a:rPr lang="en-US" altLang="ko-KR" dirty="0" smtClean="0"/>
              <a:t>P2P (peer-to-peer)</a:t>
            </a:r>
          </a:p>
          <a:p>
            <a:pPr lvl="1"/>
            <a:r>
              <a:rPr lang="en-US" altLang="ko-KR" dirty="0" smtClean="0"/>
              <a:t>TTP (Trusted Third Party)</a:t>
            </a:r>
          </a:p>
          <a:p>
            <a:pPr lvl="1"/>
            <a:r>
              <a:rPr lang="en-US" altLang="ko-KR" dirty="0" smtClean="0"/>
              <a:t>Security and </a:t>
            </a:r>
            <a:r>
              <a:rPr lang="en-US" altLang="ko-KR" dirty="0"/>
              <a:t>A</a:t>
            </a:r>
            <a:r>
              <a:rPr lang="en-US" altLang="ko-KR" dirty="0" smtClean="0"/>
              <a:t>ccess control assertions </a:t>
            </a:r>
            <a:br>
              <a:rPr lang="en-US" altLang="ko-KR" dirty="0" smtClean="0"/>
            </a:br>
            <a:r>
              <a:rPr lang="en-US" altLang="ko-KR" dirty="0" smtClean="0"/>
              <a:t>as a replacement to the use of certificates in PKI</a:t>
            </a:r>
          </a:p>
        </p:txBody>
      </p:sp>
      <p:sp>
        <p:nvSpPr>
          <p:cNvPr id="20484" name="Slide Number Placeholder 1"/>
          <p:cNvSpPr>
            <a:spLocks noGrp="1"/>
          </p:cNvSpPr>
          <p:nvPr>
            <p:ph type="sldNum" sz="quarter" idx="4294967295"/>
          </p:nvPr>
        </p:nvSpPr>
        <p:spPr bwMode="auto">
          <a:xfrm>
            <a:off x="6875463" y="63817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 typeface="Arial" panose="020B0604020202020204" pitchFamily="34" charset="0"/>
              <a:buNone/>
            </a:pPr>
            <a:fld id="{09EFA410-2242-4C88-A6A7-C8EBB0B5F88B}" type="slidenum">
              <a:rPr lang="en-US" altLang="en-US" sz="1200" smtClean="0">
                <a:solidFill>
                  <a:srgbClr val="898989"/>
                </a:solidFill>
              </a:rPr>
              <a:pPr>
                <a:spcBef>
                  <a:spcPct val="0"/>
                </a:spcBef>
                <a:buFont typeface="Arial" panose="020B0604020202020204" pitchFamily="34" charset="0"/>
                <a:buNone/>
              </a:pPr>
              <a:t>53</a:t>
            </a:fld>
            <a:endParaRPr lang="en-US" altLang="en-US" sz="1200" smtClean="0">
              <a:solidFill>
                <a:srgbClr val="898989"/>
              </a:solidFill>
            </a:endParaRPr>
          </a:p>
        </p:txBody>
      </p:sp>
    </p:spTree>
    <p:extLst>
      <p:ext uri="{BB962C8B-B14F-4D97-AF65-F5344CB8AC3E}">
        <p14:creationId xmlns:p14="http://schemas.microsoft.com/office/powerpoint/2010/main" val="3519256287"/>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9" name="Content Placeholder 2"/>
          <p:cNvSpPr>
            <a:spLocks noGrp="1"/>
          </p:cNvSpPr>
          <p:nvPr>
            <p:ph idx="1"/>
          </p:nvPr>
        </p:nvSpPr>
        <p:spPr>
          <a:xfrm>
            <a:off x="357188" y="2276847"/>
            <a:ext cx="8435975" cy="1800225"/>
          </a:xfrm>
        </p:spPr>
        <p:txBody>
          <a:bodyPr/>
          <a:lstStyle/>
          <a:p>
            <a:pPr marL="0" indent="0" algn="ctr" hangingPunct="1">
              <a:buClr>
                <a:srgbClr val="FF0000"/>
              </a:buClr>
              <a:buFont typeface="Arial" panose="020B0604020202020204" pitchFamily="34" charset="0"/>
              <a:buNone/>
              <a:defRPr/>
            </a:pPr>
            <a:r>
              <a:rPr lang="en-US" altLang="en-US" sz="4400" b="1" dirty="0">
                <a:solidFill>
                  <a:srgbClr val="151ECD"/>
                </a:solidFill>
                <a:latin typeface="+mj-lt"/>
                <a:ea typeface="+mj-ea"/>
                <a:cs typeface="+mj-cs"/>
              </a:rPr>
              <a:t>Thank </a:t>
            </a:r>
            <a:r>
              <a:rPr lang="en-US" altLang="en-US" sz="4400" b="1" dirty="0" smtClean="0">
                <a:solidFill>
                  <a:srgbClr val="151ECD"/>
                </a:solidFill>
                <a:latin typeface="+mj-lt"/>
                <a:ea typeface="+mj-ea"/>
                <a:cs typeface="+mj-cs"/>
              </a:rPr>
              <a:t>you!</a:t>
            </a:r>
            <a:endParaRPr lang="en-US" altLang="en-US" sz="4400" dirty="0" smtClean="0"/>
          </a:p>
        </p:txBody>
      </p:sp>
      <p:sp>
        <p:nvSpPr>
          <p:cNvPr id="4" name="Content Placeholder 2"/>
          <p:cNvSpPr txBox="1">
            <a:spLocks/>
          </p:cNvSpPr>
          <p:nvPr/>
        </p:nvSpPr>
        <p:spPr bwMode="auto">
          <a:xfrm>
            <a:off x="373063" y="4292600"/>
            <a:ext cx="8435975" cy="1800225"/>
          </a:xfrm>
          <a:prstGeom prst="rect">
            <a:avLst/>
          </a:prstGeom>
          <a:noFill/>
          <a:ln>
            <a:noFill/>
          </a:ln>
          <a:extLst/>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hangingPunct="1">
              <a:buClr>
                <a:srgbClr val="FF0000"/>
              </a:buClr>
              <a:buFont typeface="Arial" panose="020B0604020202020204" pitchFamily="34" charset="0"/>
              <a:buNone/>
              <a:defRPr/>
            </a:pPr>
            <a:r>
              <a:rPr lang="en-US" altLang="en-US" sz="2400" b="1" dirty="0" smtClean="0">
                <a:solidFill>
                  <a:srgbClr val="151ECD"/>
                </a:solidFill>
                <a:latin typeface="+mj-lt"/>
                <a:ea typeface="+mj-ea"/>
                <a:cs typeface="+mj-cs"/>
              </a:rPr>
              <a:t>Q7/17 Rapporteur: Jae Hoon Nah</a:t>
            </a:r>
          </a:p>
          <a:p>
            <a:pPr marL="0" indent="0" algn="ctr" hangingPunct="1">
              <a:buClr>
                <a:srgbClr val="FF0000"/>
              </a:buClr>
              <a:buFont typeface="Arial" panose="020B0604020202020204" pitchFamily="34" charset="0"/>
              <a:buNone/>
              <a:defRPr/>
            </a:pPr>
            <a:r>
              <a:rPr lang="en-US" altLang="en-US" sz="2400" b="1" dirty="0" smtClean="0">
                <a:solidFill>
                  <a:srgbClr val="151ECD"/>
                </a:solidFill>
                <a:latin typeface="+mj-lt"/>
                <a:ea typeface="+mj-ea"/>
                <a:cs typeface="+mj-cs"/>
              </a:rPr>
              <a:t>Q7/17 Associate Rapporteur: </a:t>
            </a:r>
            <a:r>
              <a:rPr lang="en-US" altLang="en-US" sz="2400" b="1" dirty="0" err="1" smtClean="0">
                <a:solidFill>
                  <a:srgbClr val="151ECD"/>
                </a:solidFill>
                <a:latin typeface="+mj-lt"/>
                <a:ea typeface="+mj-ea"/>
                <a:cs typeface="+mj-cs"/>
              </a:rPr>
              <a:t>Lijun</a:t>
            </a:r>
            <a:r>
              <a:rPr lang="en-US" altLang="en-US" sz="2400" b="1" dirty="0" smtClean="0">
                <a:solidFill>
                  <a:srgbClr val="151ECD"/>
                </a:solidFill>
                <a:latin typeface="+mj-lt"/>
                <a:ea typeface="+mj-ea"/>
                <a:cs typeface="+mj-cs"/>
              </a:rPr>
              <a:t> Liu</a:t>
            </a:r>
            <a:endParaRPr lang="en-US" altLang="en-US" sz="2400" dirty="0" smtClean="0"/>
          </a:p>
        </p:txBody>
      </p:sp>
    </p:spTree>
    <p:extLst>
      <p:ext uri="{BB962C8B-B14F-4D97-AF65-F5344CB8AC3E}">
        <p14:creationId xmlns:p14="http://schemas.microsoft.com/office/powerpoint/2010/main" val="13217615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제목 1"/>
          <p:cNvSpPr>
            <a:spLocks noGrp="1"/>
          </p:cNvSpPr>
          <p:nvPr>
            <p:ph type="title"/>
          </p:nvPr>
        </p:nvSpPr>
        <p:spPr/>
        <p:txBody>
          <a:bodyPr/>
          <a:lstStyle/>
          <a:p>
            <a:r>
              <a:rPr lang="en-US" altLang="ko-KR" sz="2800" b="1" dirty="0" smtClean="0"/>
              <a:t>Question text for 7/17 – Tasks</a:t>
            </a:r>
            <a:endParaRPr lang="ko-KR" altLang="en-US" sz="2800" b="1" dirty="0" smtClean="0"/>
          </a:p>
        </p:txBody>
      </p:sp>
      <p:sp>
        <p:nvSpPr>
          <p:cNvPr id="20483" name="내용 개체 틀 2"/>
          <p:cNvSpPr>
            <a:spLocks noGrp="1"/>
          </p:cNvSpPr>
          <p:nvPr>
            <p:ph idx="1"/>
          </p:nvPr>
        </p:nvSpPr>
        <p:spPr>
          <a:xfrm>
            <a:off x="457200" y="1052736"/>
            <a:ext cx="8507413" cy="5543550"/>
          </a:xfrm>
        </p:spPr>
        <p:txBody>
          <a:bodyPr/>
          <a:lstStyle/>
          <a:p>
            <a:pPr>
              <a:buFont typeface="Wingdings" panose="05000000000000000000" pitchFamily="2" charset="2"/>
              <a:buChar char="§"/>
            </a:pPr>
            <a:r>
              <a:rPr lang="en-US" altLang="ko-KR" dirty="0" smtClean="0"/>
              <a:t>Tasks </a:t>
            </a:r>
            <a:r>
              <a:rPr lang="en-US" altLang="ko-KR" dirty="0"/>
              <a:t>include, but are not limited to:</a:t>
            </a:r>
          </a:p>
          <a:p>
            <a:pPr lvl="1"/>
            <a:r>
              <a:rPr lang="en-US" altLang="ko-KR" sz="2000" dirty="0"/>
              <a:t>In collaboration with other ITU‑T Study Groups and Standards Development Organizations, especially with ISO/IEC JTC 1/SC 27, produce a comprehensive set of Recommendations for providing comprehensive security solutions for application communication services.</a:t>
            </a:r>
          </a:p>
          <a:p>
            <a:pPr lvl="1"/>
            <a:r>
              <a:rPr lang="en-US" altLang="ko-KR" sz="2000" dirty="0"/>
              <a:t> Review existing Recommendations/Standards of ITU‑T and ISO/IEC in the area of secure application services.</a:t>
            </a:r>
          </a:p>
          <a:p>
            <a:pPr lvl="1"/>
            <a:r>
              <a:rPr lang="en-US" altLang="ko-KR" sz="2000" dirty="0"/>
              <a:t> Study further to define security aspects of secure application services and for emerging new services.</a:t>
            </a:r>
          </a:p>
          <a:p>
            <a:pPr lvl="1"/>
            <a:r>
              <a:rPr lang="en-US" altLang="ko-KR" sz="2000" dirty="0"/>
              <a:t> Study and develop security issues and threats in secure application services.</a:t>
            </a:r>
          </a:p>
          <a:p>
            <a:pPr lvl="1"/>
            <a:r>
              <a:rPr lang="en-US" altLang="ko-KR" sz="2000" dirty="0"/>
              <a:t> Study and develop security mechanisms for secure application services</a:t>
            </a:r>
            <a:r>
              <a:rPr lang="en-US" altLang="ko-KR" sz="2000" dirty="0" smtClean="0"/>
              <a:t>.</a:t>
            </a:r>
            <a:endParaRPr lang="en-US" altLang="ko-KR" sz="2000" dirty="0"/>
          </a:p>
        </p:txBody>
      </p:sp>
      <p:sp>
        <p:nvSpPr>
          <p:cNvPr id="20484" name="Slide Number Placeholder 1"/>
          <p:cNvSpPr>
            <a:spLocks noGrp="1"/>
          </p:cNvSpPr>
          <p:nvPr>
            <p:ph type="sldNum" sz="quarter" idx="4294967295"/>
          </p:nvPr>
        </p:nvSpPr>
        <p:spPr bwMode="auto">
          <a:xfrm>
            <a:off x="6875463" y="63817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 typeface="Arial" panose="020B0604020202020204" pitchFamily="34" charset="0"/>
              <a:buNone/>
            </a:pPr>
            <a:fld id="{09EFA410-2242-4C88-A6A7-C8EBB0B5F88B}" type="slidenum">
              <a:rPr lang="en-US" altLang="en-US" sz="1200" smtClean="0">
                <a:solidFill>
                  <a:srgbClr val="898989"/>
                </a:solidFill>
              </a:rPr>
              <a:pPr>
                <a:spcBef>
                  <a:spcPct val="0"/>
                </a:spcBef>
                <a:buFont typeface="Arial" panose="020B0604020202020204" pitchFamily="34" charset="0"/>
                <a:buNone/>
              </a:pPr>
              <a:t>6</a:t>
            </a:fld>
            <a:endParaRPr lang="en-US" altLang="en-US" sz="1200" smtClean="0">
              <a:solidFill>
                <a:srgbClr val="898989"/>
              </a:solidFill>
            </a:endParaRPr>
          </a:p>
        </p:txBody>
      </p:sp>
    </p:spTree>
    <p:extLst>
      <p:ext uri="{BB962C8B-B14F-4D97-AF65-F5344CB8AC3E}">
        <p14:creationId xmlns:p14="http://schemas.microsoft.com/office/powerpoint/2010/main" val="19701870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제목 1"/>
          <p:cNvSpPr>
            <a:spLocks noGrp="1"/>
          </p:cNvSpPr>
          <p:nvPr>
            <p:ph type="title"/>
          </p:nvPr>
        </p:nvSpPr>
        <p:spPr/>
        <p:txBody>
          <a:bodyPr/>
          <a:lstStyle/>
          <a:p>
            <a:r>
              <a:rPr lang="en-US" altLang="ko-KR" sz="2800" b="1" dirty="0" smtClean="0"/>
              <a:t>Question text for 7/17 – Relationships</a:t>
            </a:r>
            <a:endParaRPr lang="ko-KR" altLang="en-US" sz="2800" b="1" dirty="0" smtClean="0"/>
          </a:p>
        </p:txBody>
      </p:sp>
      <p:sp>
        <p:nvSpPr>
          <p:cNvPr id="20483" name="내용 개체 틀 2"/>
          <p:cNvSpPr>
            <a:spLocks noGrp="1"/>
          </p:cNvSpPr>
          <p:nvPr>
            <p:ph idx="1"/>
          </p:nvPr>
        </p:nvSpPr>
        <p:spPr>
          <a:xfrm>
            <a:off x="457200" y="1052736"/>
            <a:ext cx="8507413" cy="5543550"/>
          </a:xfrm>
        </p:spPr>
        <p:txBody>
          <a:bodyPr/>
          <a:lstStyle/>
          <a:p>
            <a:pPr>
              <a:buFont typeface="Wingdings" panose="05000000000000000000" pitchFamily="2" charset="2"/>
              <a:buChar char="§"/>
            </a:pPr>
            <a:r>
              <a:rPr lang="en-US" altLang="ko-KR" sz="2400" b="1" dirty="0" smtClean="0"/>
              <a:t>Recommendations</a:t>
            </a:r>
            <a:r>
              <a:rPr lang="en-US" altLang="ko-KR" sz="2400" b="1" dirty="0"/>
              <a:t>:</a:t>
            </a:r>
            <a:endParaRPr lang="en-US" altLang="ko-KR" sz="2400" dirty="0"/>
          </a:p>
          <a:p>
            <a:pPr lvl="1"/>
            <a:r>
              <a:rPr lang="en-US" altLang="ko-KR" sz="2000" dirty="0"/>
              <a:t>X.800 series and others related to </a:t>
            </a:r>
            <a:r>
              <a:rPr lang="en-US" altLang="ko-KR" sz="2000" dirty="0" smtClean="0"/>
              <a:t>security</a:t>
            </a:r>
          </a:p>
          <a:p>
            <a:pPr lvl="1"/>
            <a:endParaRPr lang="en-US" altLang="ko-KR" sz="900" dirty="0"/>
          </a:p>
          <a:p>
            <a:pPr>
              <a:buFont typeface="Wingdings" panose="05000000000000000000" pitchFamily="2" charset="2"/>
              <a:buChar char="§"/>
            </a:pPr>
            <a:r>
              <a:rPr lang="en-US" altLang="ko-KR" sz="2400" b="1" dirty="0"/>
              <a:t>Questions:</a:t>
            </a:r>
          </a:p>
          <a:p>
            <a:pPr lvl="1"/>
            <a:r>
              <a:rPr lang="en-US" altLang="ko-KR" sz="2000" dirty="0"/>
              <a:t>ITU‑T Questions 1/17, 2/17, 3/17, 4/17, 5/17, 6/17, 8/17, 9/17, 10/17, 11/17, 7/13 and </a:t>
            </a:r>
            <a:r>
              <a:rPr lang="en-US" altLang="ko-KR" sz="2000" dirty="0" smtClean="0"/>
              <a:t>13/16</a:t>
            </a:r>
          </a:p>
          <a:p>
            <a:pPr lvl="1"/>
            <a:endParaRPr lang="en-US" altLang="ko-KR" sz="900" dirty="0"/>
          </a:p>
          <a:p>
            <a:pPr>
              <a:buFont typeface="Wingdings" panose="05000000000000000000" pitchFamily="2" charset="2"/>
              <a:buChar char="§"/>
            </a:pPr>
            <a:r>
              <a:rPr lang="en-US" altLang="ko-KR" sz="2400" b="1" dirty="0"/>
              <a:t>Study Groups:</a:t>
            </a:r>
          </a:p>
          <a:p>
            <a:pPr lvl="1"/>
            <a:r>
              <a:rPr lang="en-US" altLang="ko-KR" sz="2000" dirty="0"/>
              <a:t>ITU‑T SGs 2, 9, 11, 13 </a:t>
            </a:r>
            <a:r>
              <a:rPr lang="en-US" altLang="ko-KR" sz="2000" dirty="0" smtClean="0"/>
              <a:t>16, and 20</a:t>
            </a:r>
          </a:p>
          <a:p>
            <a:pPr lvl="1"/>
            <a:endParaRPr lang="en-US" altLang="ko-KR" sz="900" dirty="0"/>
          </a:p>
          <a:p>
            <a:pPr>
              <a:buFont typeface="Wingdings" panose="05000000000000000000" pitchFamily="2" charset="2"/>
              <a:buChar char="§"/>
            </a:pPr>
            <a:r>
              <a:rPr lang="en-US" altLang="ko-KR" sz="2400" b="1" dirty="0"/>
              <a:t>Standardization bodies:</a:t>
            </a:r>
          </a:p>
          <a:p>
            <a:pPr lvl="1"/>
            <a:r>
              <a:rPr lang="en-US" altLang="ko-KR" sz="2000" dirty="0"/>
              <a:t>ISO/IEC JTC 1/SC </a:t>
            </a:r>
            <a:r>
              <a:rPr lang="en-US" altLang="ko-KR" sz="2000" dirty="0" smtClean="0"/>
              <a:t>27, ISO/TC 68; OASIS, IETF</a:t>
            </a:r>
            <a:r>
              <a:rPr lang="en-US" altLang="ko-KR" sz="2000" dirty="0"/>
              <a:t>,</a:t>
            </a:r>
            <a:r>
              <a:rPr lang="en-US" altLang="ko-KR" sz="2000" dirty="0" smtClean="0"/>
              <a:t> ETSI</a:t>
            </a:r>
            <a:r>
              <a:rPr lang="en-US" altLang="ko-KR" sz="2000" dirty="0"/>
              <a:t>,</a:t>
            </a:r>
            <a:r>
              <a:rPr lang="en-US" altLang="ko-KR" sz="2000" dirty="0" smtClean="0"/>
              <a:t> W3C</a:t>
            </a:r>
            <a:r>
              <a:rPr lang="en-US" altLang="ko-KR" sz="2000" dirty="0"/>
              <a:t>,</a:t>
            </a:r>
            <a:r>
              <a:rPr lang="en-US" altLang="ko-KR" sz="2000" dirty="0" smtClean="0"/>
              <a:t> </a:t>
            </a:r>
            <a:r>
              <a:rPr lang="en-US" altLang="ko-KR" sz="2000" dirty="0" err="1" smtClean="0"/>
              <a:t>Kantara</a:t>
            </a:r>
            <a:r>
              <a:rPr lang="en-US" altLang="ko-KR" sz="2000" dirty="0" smtClean="0"/>
              <a:t> Initiative, GSMA.</a:t>
            </a:r>
          </a:p>
          <a:p>
            <a:pPr lvl="1"/>
            <a:endParaRPr lang="en-US" altLang="ko-KR" sz="900" dirty="0" smtClean="0"/>
          </a:p>
          <a:p>
            <a:pPr>
              <a:buFont typeface="Wingdings" panose="05000000000000000000" pitchFamily="2" charset="2"/>
              <a:buChar char="§"/>
            </a:pPr>
            <a:r>
              <a:rPr lang="en-GB" altLang="ko-KR" sz="2400" b="1" dirty="0"/>
              <a:t>Other bodies:</a:t>
            </a:r>
            <a:endParaRPr lang="ko-KR" altLang="ko-KR" sz="2400" b="1" dirty="0"/>
          </a:p>
          <a:p>
            <a:pPr lvl="1"/>
            <a:r>
              <a:rPr lang="en-GB" altLang="ko-KR" sz="2000" dirty="0"/>
              <a:t>IMPACT, European Network and Information Security Agency (ENISA), Fast Identity Online (FIDO) Alliance, GCA, COE</a:t>
            </a:r>
            <a:r>
              <a:rPr lang="en-GB" altLang="ko-KR" sz="2000" dirty="0" smtClean="0"/>
              <a:t>.</a:t>
            </a:r>
            <a:endParaRPr lang="en-US" altLang="ko-KR" sz="2000" dirty="0" smtClean="0"/>
          </a:p>
        </p:txBody>
      </p:sp>
      <p:sp>
        <p:nvSpPr>
          <p:cNvPr id="20484" name="Slide Number Placeholder 1"/>
          <p:cNvSpPr>
            <a:spLocks noGrp="1"/>
          </p:cNvSpPr>
          <p:nvPr>
            <p:ph type="sldNum" sz="quarter" idx="4294967295"/>
          </p:nvPr>
        </p:nvSpPr>
        <p:spPr bwMode="auto">
          <a:xfrm>
            <a:off x="6875463" y="63817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 typeface="Arial" panose="020B0604020202020204" pitchFamily="34" charset="0"/>
              <a:buNone/>
            </a:pPr>
            <a:fld id="{09EFA410-2242-4C88-A6A7-C8EBB0B5F88B}" type="slidenum">
              <a:rPr lang="en-US" altLang="en-US" sz="1200" smtClean="0">
                <a:solidFill>
                  <a:srgbClr val="898989"/>
                </a:solidFill>
              </a:rPr>
              <a:pPr>
                <a:spcBef>
                  <a:spcPct val="0"/>
                </a:spcBef>
                <a:buFont typeface="Arial" panose="020B0604020202020204" pitchFamily="34" charset="0"/>
                <a:buNone/>
              </a:pPr>
              <a:t>7</a:t>
            </a:fld>
            <a:endParaRPr lang="en-US" altLang="en-US" sz="1200" smtClean="0">
              <a:solidFill>
                <a:srgbClr val="898989"/>
              </a:solidFill>
            </a:endParaRPr>
          </a:p>
        </p:txBody>
      </p:sp>
    </p:spTree>
    <p:extLst>
      <p:ext uri="{BB962C8B-B14F-4D97-AF65-F5344CB8AC3E}">
        <p14:creationId xmlns:p14="http://schemas.microsoft.com/office/powerpoint/2010/main" val="15727477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274638"/>
            <a:ext cx="8229600" cy="706437"/>
          </a:xfrm>
        </p:spPr>
        <p:txBody>
          <a:bodyPr/>
          <a:lstStyle/>
          <a:p>
            <a:r>
              <a:rPr lang="en-US" altLang="en-US" sz="2800" b="1" smtClean="0"/>
              <a:t>Contents</a:t>
            </a:r>
          </a:p>
        </p:txBody>
      </p:sp>
      <p:sp>
        <p:nvSpPr>
          <p:cNvPr id="12291" name="Content Placeholder 2"/>
          <p:cNvSpPr>
            <a:spLocks noGrp="1"/>
          </p:cNvSpPr>
          <p:nvPr>
            <p:ph idx="1"/>
          </p:nvPr>
        </p:nvSpPr>
        <p:spPr>
          <a:xfrm>
            <a:off x="457200" y="1124744"/>
            <a:ext cx="8578850" cy="5733256"/>
          </a:xfrm>
        </p:spPr>
        <p:txBody>
          <a:bodyPr/>
          <a:lstStyle/>
          <a:p>
            <a:pPr>
              <a:buFont typeface="Wingdings" panose="05000000000000000000" pitchFamily="2" charset="2"/>
              <a:buChar char="§"/>
            </a:pPr>
            <a:r>
              <a:rPr lang="en-GB" altLang="en-US" sz="2800" dirty="0"/>
              <a:t>Question text for </a:t>
            </a:r>
            <a:r>
              <a:rPr lang="en-GB" altLang="en-US" sz="2800" dirty="0" smtClean="0"/>
              <a:t>Q</a:t>
            </a:r>
            <a:r>
              <a:rPr lang="en-GB" altLang="en-US" sz="2800" dirty="0"/>
              <a:t>7</a:t>
            </a:r>
            <a:r>
              <a:rPr lang="en-GB" altLang="en-US" sz="2800" dirty="0" smtClean="0"/>
              <a:t>/17</a:t>
            </a:r>
            <a:endParaRPr lang="en-GB" altLang="en-US" sz="2800" dirty="0"/>
          </a:p>
          <a:p>
            <a:pPr lvl="1">
              <a:buFont typeface="Wingdings" panose="05000000000000000000" pitchFamily="2" charset="2"/>
              <a:buChar char="ü"/>
            </a:pPr>
            <a:r>
              <a:rPr lang="en-GB" altLang="en-US" sz="2400" dirty="0"/>
              <a:t>Motivation, Question, </a:t>
            </a:r>
            <a:r>
              <a:rPr lang="en-GB" altLang="en-US" sz="2400" dirty="0" smtClean="0"/>
              <a:t>Tasks, </a:t>
            </a:r>
            <a:r>
              <a:rPr lang="en-GB" altLang="en-US" sz="2400" dirty="0"/>
              <a:t>and </a:t>
            </a:r>
            <a:r>
              <a:rPr lang="en-GB" altLang="en-US" sz="2400" dirty="0" smtClean="0"/>
              <a:t>Relationships</a:t>
            </a:r>
          </a:p>
          <a:p>
            <a:pPr lvl="1">
              <a:buFont typeface="Wingdings" panose="05000000000000000000" pitchFamily="2" charset="2"/>
              <a:buChar char="ü"/>
            </a:pPr>
            <a:endParaRPr lang="en-GB" altLang="en-US" sz="2400" b="1" dirty="0"/>
          </a:p>
          <a:p>
            <a:pPr>
              <a:buFont typeface="Wingdings" panose="05000000000000000000" pitchFamily="2" charset="2"/>
              <a:buChar char="§"/>
            </a:pPr>
            <a:r>
              <a:rPr lang="en-US" altLang="en-US" sz="2800" dirty="0">
                <a:solidFill>
                  <a:srgbClr val="FF0000"/>
                </a:solidFill>
              </a:rPr>
              <a:t>Recommendations and Supplements related to </a:t>
            </a:r>
            <a:r>
              <a:rPr lang="en-US" altLang="en-US" sz="2800" dirty="0" smtClean="0">
                <a:solidFill>
                  <a:srgbClr val="FF0000"/>
                </a:solidFill>
              </a:rPr>
              <a:t>Q</a:t>
            </a:r>
            <a:r>
              <a:rPr lang="en-US" altLang="en-US" sz="2800" dirty="0">
                <a:solidFill>
                  <a:srgbClr val="FF0000"/>
                </a:solidFill>
              </a:rPr>
              <a:t>7</a:t>
            </a:r>
            <a:r>
              <a:rPr lang="en-US" altLang="en-US" sz="2800" dirty="0" smtClean="0">
                <a:solidFill>
                  <a:srgbClr val="FF0000"/>
                </a:solidFill>
              </a:rPr>
              <a:t>/17 </a:t>
            </a:r>
          </a:p>
          <a:p>
            <a:pPr>
              <a:buFont typeface="Wingdings" panose="05000000000000000000" pitchFamily="2" charset="2"/>
              <a:buChar char="§"/>
            </a:pPr>
            <a:endParaRPr lang="en-US" altLang="en-US" sz="2800" dirty="0">
              <a:solidFill>
                <a:srgbClr val="FF0000"/>
              </a:solidFill>
            </a:endParaRPr>
          </a:p>
          <a:p>
            <a:pPr>
              <a:buFont typeface="Wingdings" panose="05000000000000000000" pitchFamily="2" charset="2"/>
              <a:buChar char="§"/>
            </a:pPr>
            <a:r>
              <a:rPr lang="en-US" altLang="en-US" sz="2800" dirty="0"/>
              <a:t>Draft Recommendations on developing under </a:t>
            </a:r>
            <a:r>
              <a:rPr lang="en-US" altLang="en-US" sz="2800" dirty="0" smtClean="0"/>
              <a:t>Q7/17</a:t>
            </a:r>
          </a:p>
          <a:p>
            <a:pPr>
              <a:buFont typeface="Wingdings" panose="05000000000000000000" pitchFamily="2" charset="2"/>
              <a:buChar char="§"/>
            </a:pPr>
            <a:endParaRPr lang="en-US" altLang="en-US" sz="2800" dirty="0"/>
          </a:p>
          <a:p>
            <a:pPr>
              <a:buFont typeface="Wingdings" panose="05000000000000000000" pitchFamily="2" charset="2"/>
              <a:buChar char="§"/>
            </a:pPr>
            <a:r>
              <a:rPr lang="en-US" altLang="en-US" sz="2800" dirty="0"/>
              <a:t>Future Plan for Next Study Period (2017-2020)</a:t>
            </a:r>
          </a:p>
        </p:txBody>
      </p:sp>
      <p:sp>
        <p:nvSpPr>
          <p:cNvPr id="15364" name="Slide Number Placeholder 1"/>
          <p:cNvSpPr>
            <a:spLocks noGrp="1"/>
          </p:cNvSpPr>
          <p:nvPr>
            <p:ph type="sldNum" sz="quarter" idx="4294967295"/>
          </p:nvPr>
        </p:nvSpPr>
        <p:spPr bwMode="auto">
          <a:xfrm>
            <a:off x="6875463" y="63817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C5C03638-E479-410A-BE4E-91C0124DC293}" type="slidenum">
              <a:rPr lang="en-US" altLang="en-US" sz="1200" smtClean="0">
                <a:solidFill>
                  <a:srgbClr val="898989"/>
                </a:solidFill>
              </a:rPr>
              <a:pPr>
                <a:spcBef>
                  <a:spcPct val="0"/>
                </a:spcBef>
                <a:buFontTx/>
                <a:buNone/>
              </a:pPr>
              <a:t>8</a:t>
            </a:fld>
            <a:endParaRPr lang="en-US" altLang="en-US" sz="1200" dirty="0" smtClean="0">
              <a:solidFill>
                <a:srgbClr val="898989"/>
              </a:solidFill>
            </a:endParaRPr>
          </a:p>
        </p:txBody>
      </p:sp>
    </p:spTree>
    <p:extLst>
      <p:ext uri="{BB962C8B-B14F-4D97-AF65-F5344CB8AC3E}">
        <p14:creationId xmlns:p14="http://schemas.microsoft.com/office/powerpoint/2010/main" val="23050656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en-US" altLang="en-US" sz="2800" b="1" dirty="0" smtClean="0"/>
              <a:t>Recommendations related to Q7/17</a:t>
            </a:r>
          </a:p>
        </p:txBody>
      </p:sp>
      <p:sp>
        <p:nvSpPr>
          <p:cNvPr id="22532" name="Slide Number Placeholder 1"/>
          <p:cNvSpPr>
            <a:spLocks noGrp="1"/>
          </p:cNvSpPr>
          <p:nvPr>
            <p:ph type="sldNum" sz="quarter" idx="4294967295"/>
          </p:nvPr>
        </p:nvSpPr>
        <p:spPr bwMode="auto">
          <a:xfrm>
            <a:off x="6875463" y="63817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F08EF029-C06C-446C-A921-4B2920A4173A}" type="slidenum">
              <a:rPr lang="en-US" altLang="en-US" sz="1200" smtClean="0">
                <a:solidFill>
                  <a:srgbClr val="898989"/>
                </a:solidFill>
              </a:rPr>
              <a:pPr>
                <a:spcBef>
                  <a:spcPct val="0"/>
                </a:spcBef>
                <a:buFontTx/>
                <a:buNone/>
              </a:pPr>
              <a:t>9</a:t>
            </a:fld>
            <a:endParaRPr lang="en-US" altLang="en-US" sz="1200" smtClean="0">
              <a:solidFill>
                <a:srgbClr val="898989"/>
              </a:solidFill>
            </a:endParaRPr>
          </a:p>
        </p:txBody>
      </p:sp>
      <p:graphicFrame>
        <p:nvGraphicFramePr>
          <p:cNvPr id="6" name="내용 개체 틀 3"/>
          <p:cNvGraphicFramePr>
            <a:graphicFrameLocks/>
          </p:cNvGraphicFramePr>
          <p:nvPr>
            <p:extLst>
              <p:ext uri="{D42A27DB-BD31-4B8C-83A1-F6EECF244321}">
                <p14:modId xmlns:p14="http://schemas.microsoft.com/office/powerpoint/2010/main" val="1857654223"/>
              </p:ext>
            </p:extLst>
          </p:nvPr>
        </p:nvGraphicFramePr>
        <p:xfrm>
          <a:off x="719572" y="1052736"/>
          <a:ext cx="7668852" cy="5394018"/>
        </p:xfrm>
        <a:graphic>
          <a:graphicData uri="http://schemas.openxmlformats.org/drawingml/2006/table">
            <a:tbl>
              <a:tblPr>
                <a:tableStyleId>{5C22544A-7EE6-4342-B048-85BDC9FD1C3A}</a:tableStyleId>
              </a:tblPr>
              <a:tblGrid>
                <a:gridCol w="1849845"/>
                <a:gridCol w="5819007"/>
              </a:tblGrid>
              <a:tr h="234508">
                <a:tc>
                  <a:txBody>
                    <a:bodyPr/>
                    <a:lstStyle/>
                    <a:p>
                      <a:pPr algn="ctr" hangingPunct="0">
                        <a:spcBef>
                          <a:spcPts val="300"/>
                        </a:spcBef>
                        <a:spcAft>
                          <a:spcPts val="300"/>
                        </a:spcAft>
                        <a:tabLst>
                          <a:tab pos="504190" algn="l"/>
                          <a:tab pos="756285" algn="l"/>
                          <a:tab pos="1008380" algn="l"/>
                          <a:tab pos="1260475" algn="l"/>
                        </a:tabLst>
                      </a:pPr>
                      <a:r>
                        <a:rPr lang="en-GB" sz="1400" dirty="0" err="1" smtClean="0">
                          <a:effectLst/>
                        </a:rPr>
                        <a:t>Recomm</a:t>
                      </a:r>
                      <a:r>
                        <a:rPr lang="en-GB" sz="1400" dirty="0" smtClean="0">
                          <a:effectLst/>
                        </a:rPr>
                        <a:t>. number</a:t>
                      </a:r>
                      <a:endParaRPr lang="ko-KR" sz="1600" dirty="0">
                        <a:effectLst/>
                        <a:latin typeface="Times New Roman"/>
                        <a:ea typeface="MS Mincho"/>
                      </a:endParaRPr>
                    </a:p>
                  </a:txBody>
                  <a:tcPr marL="44433" marR="44433" marT="0" marB="0">
                    <a:solidFill>
                      <a:schemeClr val="tx2">
                        <a:lumMod val="40000"/>
                        <a:lumOff val="60000"/>
                      </a:schemeClr>
                    </a:solidFill>
                  </a:tcPr>
                </a:tc>
                <a:tc>
                  <a:txBody>
                    <a:bodyPr/>
                    <a:lstStyle/>
                    <a:p>
                      <a:pPr algn="ctr" hangingPunct="0">
                        <a:spcBef>
                          <a:spcPts val="300"/>
                        </a:spcBef>
                        <a:spcAft>
                          <a:spcPts val="300"/>
                        </a:spcAft>
                        <a:tabLst>
                          <a:tab pos="504190" algn="l"/>
                          <a:tab pos="756285" algn="l"/>
                          <a:tab pos="1008380" algn="l"/>
                          <a:tab pos="1260475" algn="l"/>
                        </a:tabLst>
                      </a:pPr>
                      <a:r>
                        <a:rPr lang="en-GB" sz="1400" dirty="0">
                          <a:effectLst/>
                        </a:rPr>
                        <a:t>Title</a:t>
                      </a:r>
                      <a:endParaRPr lang="ko-KR" sz="1600" dirty="0">
                        <a:effectLst/>
                        <a:latin typeface="Times New Roman"/>
                        <a:ea typeface="MS Mincho"/>
                      </a:endParaRPr>
                    </a:p>
                  </a:txBody>
                  <a:tcPr marL="44433" marR="44433" marT="0" marB="0">
                    <a:solidFill>
                      <a:schemeClr val="tx2">
                        <a:lumMod val="40000"/>
                        <a:lumOff val="60000"/>
                      </a:schemeClr>
                    </a:solidFill>
                  </a:tcPr>
                </a:tc>
              </a:tr>
              <a:tr h="325842">
                <a:tc>
                  <a:txBody>
                    <a:bodyPr/>
                    <a:lstStyle/>
                    <a:p>
                      <a:pPr algn="l" hangingPunct="0">
                        <a:spcBef>
                          <a:spcPts val="200"/>
                        </a:spcBef>
                        <a:spcAft>
                          <a:spcPts val="200"/>
                        </a:spcAft>
                        <a:tabLst>
                          <a:tab pos="180340" algn="l"/>
                          <a:tab pos="540385" algn="l"/>
                          <a:tab pos="900430" algn="l"/>
                          <a:tab pos="1260475" algn="l"/>
                          <a:tab pos="1620520" algn="l"/>
                          <a:tab pos="1980565" algn="l"/>
                          <a:tab pos="2340610" algn="l"/>
                        </a:tabLst>
                      </a:pPr>
                      <a:r>
                        <a:rPr lang="en-GB" altLang="ko-KR" sz="1800" b="1" kern="1200" dirty="0" smtClean="0">
                          <a:solidFill>
                            <a:schemeClr val="dk1"/>
                          </a:solidFill>
                          <a:effectLst/>
                          <a:latin typeface="+mn-lt"/>
                          <a:ea typeface="+mn-ea"/>
                          <a:cs typeface="+mn-cs"/>
                        </a:rPr>
                        <a:t>X.1141</a:t>
                      </a:r>
                      <a:endParaRPr lang="ko-KR" sz="1800" b="1" kern="1200" dirty="0">
                        <a:solidFill>
                          <a:schemeClr val="dk1"/>
                        </a:solidFill>
                        <a:effectLst/>
                        <a:latin typeface="+mn-lt"/>
                        <a:ea typeface="+mn-ea"/>
                        <a:cs typeface="+mn-cs"/>
                      </a:endParaRPr>
                    </a:p>
                  </a:txBody>
                  <a:tcPr marL="44433" marR="44433" marT="0" marB="0"/>
                </a:tc>
                <a:tc>
                  <a:txBody>
                    <a:bodyPr/>
                    <a:lstStyle/>
                    <a:p>
                      <a:pPr>
                        <a:lnSpc>
                          <a:spcPts val="1200"/>
                        </a:lnSpc>
                      </a:pPr>
                      <a:r>
                        <a:rPr lang="en-US" sz="1600" kern="1200" dirty="0">
                          <a:solidFill>
                            <a:schemeClr val="dk1"/>
                          </a:solidFill>
                          <a:effectLst/>
                          <a:latin typeface="+mn-lt"/>
                          <a:ea typeface="+mn-ea"/>
                          <a:cs typeface="+mn-cs"/>
                        </a:rPr>
                        <a:t>Security Assertion Markup Language (SAML 2.0)</a:t>
                      </a:r>
                    </a:p>
                  </a:txBody>
                  <a:tcPr marL="19050" marR="19050" anchor="ctr"/>
                </a:tc>
              </a:tr>
              <a:tr h="325842">
                <a:tc>
                  <a:txBody>
                    <a:bodyPr/>
                    <a:lstStyle/>
                    <a:p>
                      <a:pPr algn="just" hangingPunct="0">
                        <a:spcBef>
                          <a:spcPts val="200"/>
                        </a:spcBef>
                        <a:spcAft>
                          <a:spcPts val="200"/>
                        </a:spcAft>
                        <a:tabLst>
                          <a:tab pos="180340" algn="l"/>
                          <a:tab pos="540385" algn="l"/>
                          <a:tab pos="900430" algn="l"/>
                          <a:tab pos="1260475" algn="l"/>
                          <a:tab pos="1620520" algn="l"/>
                          <a:tab pos="1980565" algn="l"/>
                          <a:tab pos="2340610" algn="l"/>
                        </a:tabLst>
                      </a:pPr>
                      <a:r>
                        <a:rPr lang="en-GB" altLang="ko-KR" sz="1800" b="1" kern="1200" dirty="0" smtClean="0">
                          <a:solidFill>
                            <a:schemeClr val="dk1"/>
                          </a:solidFill>
                          <a:effectLst/>
                          <a:latin typeface="+mn-lt"/>
                          <a:ea typeface="+mn-ea"/>
                          <a:cs typeface="+mn-cs"/>
                        </a:rPr>
                        <a:t>X.1142</a:t>
                      </a:r>
                      <a:endParaRPr lang="ko-KR" sz="1800" b="1" dirty="0">
                        <a:effectLst/>
                        <a:latin typeface="Times New Roman"/>
                        <a:ea typeface="MS Mincho"/>
                      </a:endParaRPr>
                    </a:p>
                  </a:txBody>
                  <a:tcPr marL="44433" marR="44433" marT="0" marB="0">
                    <a:solidFill>
                      <a:schemeClr val="accent3">
                        <a:lumMod val="40000"/>
                        <a:lumOff val="60000"/>
                      </a:schemeClr>
                    </a:solidFill>
                  </a:tcPr>
                </a:tc>
                <a:tc>
                  <a:txBody>
                    <a:bodyPr/>
                    <a:lstStyle/>
                    <a:p>
                      <a:pPr algn="l" hangingPunct="0">
                        <a:spcBef>
                          <a:spcPts val="200"/>
                        </a:spcBef>
                        <a:spcAft>
                          <a:spcPts val="200"/>
                        </a:spcAft>
                        <a:tabLst>
                          <a:tab pos="180340" algn="l"/>
                          <a:tab pos="540385" algn="l"/>
                          <a:tab pos="900430" algn="l"/>
                          <a:tab pos="1260475" algn="l"/>
                          <a:tab pos="1620520" algn="l"/>
                          <a:tab pos="1980565" algn="l"/>
                          <a:tab pos="2340610" algn="l"/>
                        </a:tabLst>
                      </a:pPr>
                      <a:r>
                        <a:rPr lang="en-US" altLang="ko-KR" sz="1600" kern="1200" dirty="0" err="1" smtClean="0">
                          <a:solidFill>
                            <a:schemeClr val="dk1"/>
                          </a:solidFill>
                          <a:effectLst/>
                          <a:latin typeface="+mn-lt"/>
                          <a:ea typeface="+mn-ea"/>
                          <a:cs typeface="+mn-cs"/>
                        </a:rPr>
                        <a:t>eXtensible</a:t>
                      </a:r>
                      <a:r>
                        <a:rPr lang="en-US" altLang="ko-KR" sz="1600" kern="1200" dirty="0" smtClean="0">
                          <a:solidFill>
                            <a:schemeClr val="dk1"/>
                          </a:solidFill>
                          <a:effectLst/>
                          <a:latin typeface="+mn-lt"/>
                          <a:ea typeface="+mn-ea"/>
                          <a:cs typeface="+mn-cs"/>
                        </a:rPr>
                        <a:t> Access Control Markup Language (XACML 2.0)</a:t>
                      </a:r>
                      <a:endParaRPr lang="ko-KR" sz="1600" kern="1200" dirty="0">
                        <a:solidFill>
                          <a:schemeClr val="dk1"/>
                        </a:solidFill>
                        <a:effectLst/>
                        <a:latin typeface="+mn-lt"/>
                        <a:ea typeface="+mn-ea"/>
                        <a:cs typeface="+mn-cs"/>
                      </a:endParaRPr>
                    </a:p>
                  </a:txBody>
                  <a:tcPr marL="44433" marR="44433" marT="0" marB="0">
                    <a:solidFill>
                      <a:schemeClr val="accent3">
                        <a:lumMod val="40000"/>
                        <a:lumOff val="60000"/>
                      </a:schemeClr>
                    </a:solidFill>
                  </a:tcPr>
                </a:tc>
              </a:tr>
              <a:tr h="325842">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altLang="ko-KR" sz="1800" b="1" kern="1200" dirty="0" smtClean="0">
                          <a:solidFill>
                            <a:schemeClr val="dk1"/>
                          </a:solidFill>
                          <a:effectLst/>
                          <a:latin typeface="+mn-lt"/>
                          <a:ea typeface="+mn-ea"/>
                          <a:cs typeface="+mn-cs"/>
                        </a:rPr>
                        <a:t>X.1143</a:t>
                      </a:r>
                      <a:endParaRPr lang="ko-KR" sz="1800" dirty="0">
                        <a:effectLst/>
                        <a:latin typeface="Times New Roman"/>
                        <a:ea typeface="MS Mincho"/>
                      </a:endParaRPr>
                    </a:p>
                  </a:txBody>
                  <a:tcPr marL="44433" marR="44433" marT="0" marB="0"/>
                </a:tc>
                <a:tc>
                  <a:txBody>
                    <a:bodyPr/>
                    <a:lstStyle/>
                    <a:p>
                      <a:pPr>
                        <a:lnSpc>
                          <a:spcPts val="1200"/>
                        </a:lnSpc>
                      </a:pPr>
                      <a:r>
                        <a:rPr lang="en-US" sz="1600" kern="1200" dirty="0">
                          <a:solidFill>
                            <a:schemeClr val="dk1"/>
                          </a:solidFill>
                          <a:effectLst/>
                          <a:latin typeface="+mn-lt"/>
                          <a:ea typeface="+mn-ea"/>
                          <a:cs typeface="+mn-cs"/>
                        </a:rPr>
                        <a:t>Security architecture for message security in mobile web services</a:t>
                      </a:r>
                    </a:p>
                  </a:txBody>
                  <a:tcPr marL="19050" marR="19050" anchor="ctr"/>
                </a:tc>
              </a:tr>
              <a:tr h="325842">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altLang="ko-KR" sz="1800" b="1" kern="1200" dirty="0" smtClean="0">
                          <a:solidFill>
                            <a:schemeClr val="dk1"/>
                          </a:solidFill>
                          <a:effectLst/>
                          <a:latin typeface="+mn-lt"/>
                          <a:ea typeface="+mn-ea"/>
                          <a:cs typeface="+mn-cs"/>
                        </a:rPr>
                        <a:t>X.1144</a:t>
                      </a:r>
                      <a:endParaRPr lang="ko-KR" sz="1800" dirty="0">
                        <a:effectLst/>
                        <a:latin typeface="Times New Roman"/>
                        <a:ea typeface="MS Mincho"/>
                      </a:endParaRPr>
                    </a:p>
                  </a:txBody>
                  <a:tcPr marL="44433" marR="44433" marT="0" marB="0">
                    <a:solidFill>
                      <a:schemeClr val="accent3">
                        <a:lumMod val="40000"/>
                        <a:lumOff val="60000"/>
                      </a:schemeClr>
                    </a:solidFill>
                  </a:tcPr>
                </a:tc>
                <a:tc>
                  <a:txBody>
                    <a:bodyPr/>
                    <a:lstStyle/>
                    <a:p>
                      <a:pPr marL="0" marR="0" indent="0" algn="l" defTabSz="914400" rtl="0" eaLnBrk="1" fontAlgn="auto" latinLnBrk="1" hangingPunct="1">
                        <a:lnSpc>
                          <a:spcPts val="1200"/>
                        </a:lnSpc>
                        <a:spcBef>
                          <a:spcPts val="0"/>
                        </a:spcBef>
                        <a:spcAft>
                          <a:spcPts val="0"/>
                        </a:spcAft>
                        <a:buClrTx/>
                        <a:buSzTx/>
                        <a:buFontTx/>
                        <a:buNone/>
                        <a:tabLst/>
                        <a:defRPr/>
                      </a:pPr>
                      <a:r>
                        <a:rPr lang="en-US" altLang="ko-KR" sz="1600" kern="1200" dirty="0" err="1" smtClean="0">
                          <a:solidFill>
                            <a:schemeClr val="dk1"/>
                          </a:solidFill>
                          <a:effectLst/>
                          <a:latin typeface="+mn-lt"/>
                          <a:ea typeface="+mn-ea"/>
                          <a:cs typeface="+mn-cs"/>
                        </a:rPr>
                        <a:t>eXtensible</a:t>
                      </a:r>
                      <a:r>
                        <a:rPr lang="en-US" altLang="ko-KR" sz="1600" kern="1200" dirty="0" smtClean="0">
                          <a:solidFill>
                            <a:schemeClr val="dk1"/>
                          </a:solidFill>
                          <a:effectLst/>
                          <a:latin typeface="+mn-lt"/>
                          <a:ea typeface="+mn-ea"/>
                          <a:cs typeface="+mn-cs"/>
                        </a:rPr>
                        <a:t> Access Control Markup Language (XACML 3.0)</a:t>
                      </a:r>
                      <a:endParaRPr lang="ko-KR" altLang="ko-KR" sz="1600" kern="1200" dirty="0" smtClean="0">
                        <a:solidFill>
                          <a:schemeClr val="dk1"/>
                        </a:solidFill>
                        <a:effectLst/>
                        <a:latin typeface="+mn-lt"/>
                        <a:ea typeface="+mn-ea"/>
                        <a:cs typeface="+mn-cs"/>
                      </a:endParaRPr>
                    </a:p>
                  </a:txBody>
                  <a:tcPr marL="19050" marR="19050" anchor="ctr">
                    <a:solidFill>
                      <a:schemeClr val="accent3">
                        <a:lumMod val="40000"/>
                        <a:lumOff val="60000"/>
                      </a:schemeClr>
                    </a:solidFill>
                  </a:tcPr>
                </a:tc>
              </a:tr>
              <a:tr h="375212">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altLang="ko-KR" sz="1800" b="1" kern="1200" dirty="0" smtClean="0">
                          <a:solidFill>
                            <a:schemeClr val="dk1"/>
                          </a:solidFill>
                          <a:effectLst/>
                          <a:latin typeface="+mn-lt"/>
                          <a:ea typeface="+mn-ea"/>
                          <a:cs typeface="+mn-cs"/>
                        </a:rPr>
                        <a:t>X.1151</a:t>
                      </a:r>
                      <a:endParaRPr lang="ko-KR" sz="1800" dirty="0">
                        <a:effectLst/>
                        <a:latin typeface="Times New Roman"/>
                        <a:ea typeface="MS Mincho"/>
                      </a:endParaRPr>
                    </a:p>
                  </a:txBody>
                  <a:tcPr marL="44433" marR="44433" marT="0" marB="0"/>
                </a:tc>
                <a:tc>
                  <a:txBody>
                    <a:bodyPr/>
                    <a:lstStyle/>
                    <a:p>
                      <a:pPr>
                        <a:lnSpc>
                          <a:spcPts val="1200"/>
                        </a:lnSpc>
                      </a:pPr>
                      <a:r>
                        <a:rPr lang="en-US" sz="1600" kern="1200" dirty="0">
                          <a:solidFill>
                            <a:schemeClr val="dk1"/>
                          </a:solidFill>
                          <a:effectLst/>
                          <a:latin typeface="+mn-lt"/>
                          <a:ea typeface="+mn-ea"/>
                          <a:cs typeface="+mn-cs"/>
                        </a:rPr>
                        <a:t>Guideline on secure password-based authentication protocol with key exchange</a:t>
                      </a:r>
                    </a:p>
                  </a:txBody>
                  <a:tcPr marL="19050" marR="19050" anchor="ctr"/>
                </a:tc>
              </a:tr>
              <a:tr h="477956">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altLang="ko-KR" sz="1800" b="1" kern="1200" dirty="0" smtClean="0">
                          <a:solidFill>
                            <a:schemeClr val="dk1"/>
                          </a:solidFill>
                          <a:effectLst/>
                          <a:latin typeface="+mn-lt"/>
                          <a:ea typeface="+mn-ea"/>
                          <a:cs typeface="+mn-cs"/>
                        </a:rPr>
                        <a:t>X.1152</a:t>
                      </a:r>
                      <a:endParaRPr lang="ko-KR" sz="1800" dirty="0">
                        <a:effectLst/>
                        <a:latin typeface="Times New Roman"/>
                        <a:ea typeface="MS Mincho"/>
                      </a:endParaRPr>
                    </a:p>
                  </a:txBody>
                  <a:tcPr marL="44433" marR="44433" marT="0" marB="0">
                    <a:solidFill>
                      <a:schemeClr val="accent3">
                        <a:lumMod val="40000"/>
                        <a:lumOff val="60000"/>
                      </a:schemeClr>
                    </a:solidFill>
                  </a:tcPr>
                </a:tc>
                <a:tc>
                  <a:txBody>
                    <a:bodyPr/>
                    <a:lstStyle/>
                    <a:p>
                      <a:pPr>
                        <a:lnSpc>
                          <a:spcPts val="1200"/>
                        </a:lnSpc>
                      </a:pPr>
                      <a:r>
                        <a:rPr lang="en-US" sz="1600" kern="1200" dirty="0">
                          <a:solidFill>
                            <a:schemeClr val="dk1"/>
                          </a:solidFill>
                          <a:effectLst/>
                          <a:latin typeface="+mn-lt"/>
                          <a:ea typeface="+mn-ea"/>
                          <a:cs typeface="+mn-cs"/>
                        </a:rPr>
                        <a:t>Secure end-to-end data communication techniques using trusted third party services</a:t>
                      </a:r>
                    </a:p>
                  </a:txBody>
                  <a:tcPr marL="19050" marR="19050" anchor="ctr">
                    <a:solidFill>
                      <a:schemeClr val="accent3">
                        <a:lumMod val="40000"/>
                        <a:lumOff val="60000"/>
                      </a:schemeClr>
                    </a:solidFill>
                  </a:tcPr>
                </a:tc>
              </a:tr>
              <a:tr h="488763">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US" altLang="ko-KR" sz="1800" b="1" kern="1200" dirty="0" smtClean="0">
                          <a:solidFill>
                            <a:schemeClr val="dk1"/>
                          </a:solidFill>
                          <a:effectLst/>
                          <a:latin typeface="+mn-lt"/>
                          <a:ea typeface="+mn-ea"/>
                          <a:cs typeface="+mn-cs"/>
                        </a:rPr>
                        <a:t>X.1153</a:t>
                      </a:r>
                      <a:endParaRPr lang="ko-KR" sz="1800" b="1" kern="1200" dirty="0">
                        <a:solidFill>
                          <a:schemeClr val="dk1"/>
                        </a:solidFill>
                        <a:effectLst/>
                        <a:latin typeface="+mn-lt"/>
                        <a:ea typeface="+mn-ea"/>
                        <a:cs typeface="+mn-cs"/>
                      </a:endParaRPr>
                    </a:p>
                  </a:txBody>
                  <a:tcPr marL="44433" marR="44433" marT="0" marB="0"/>
                </a:tc>
                <a:tc>
                  <a:txBody>
                    <a:bodyPr/>
                    <a:lstStyle/>
                    <a:p>
                      <a:pPr>
                        <a:lnSpc>
                          <a:spcPts val="1200"/>
                        </a:lnSpc>
                      </a:pPr>
                      <a:r>
                        <a:rPr lang="en-US" sz="1600" kern="1200" dirty="0">
                          <a:solidFill>
                            <a:schemeClr val="dk1"/>
                          </a:solidFill>
                          <a:effectLst/>
                          <a:latin typeface="+mn-lt"/>
                          <a:ea typeface="+mn-ea"/>
                          <a:cs typeface="+mn-cs"/>
                        </a:rPr>
                        <a:t>Management framework of a one time password-based authentication service</a:t>
                      </a:r>
                    </a:p>
                  </a:txBody>
                  <a:tcPr marL="19050" marR="19050" anchor="ctr"/>
                </a:tc>
              </a:tr>
              <a:tr h="325842">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US" altLang="ko-KR" sz="1800" b="1" kern="1200" dirty="0" smtClean="0">
                          <a:solidFill>
                            <a:schemeClr val="dk1"/>
                          </a:solidFill>
                          <a:effectLst/>
                          <a:latin typeface="+mn-lt"/>
                          <a:ea typeface="+mn-ea"/>
                          <a:cs typeface="+mn-cs"/>
                        </a:rPr>
                        <a:t>X.1154</a:t>
                      </a:r>
                      <a:endParaRPr lang="ko-KR" sz="1800" b="1" kern="1200" dirty="0">
                        <a:solidFill>
                          <a:schemeClr val="dk1"/>
                        </a:solidFill>
                        <a:effectLst/>
                        <a:latin typeface="+mn-lt"/>
                        <a:ea typeface="+mn-ea"/>
                        <a:cs typeface="+mn-cs"/>
                      </a:endParaRPr>
                    </a:p>
                  </a:txBody>
                  <a:tcPr marL="44433" marR="44433" marT="0" marB="0">
                    <a:solidFill>
                      <a:schemeClr val="accent3">
                        <a:lumMod val="40000"/>
                        <a:lumOff val="60000"/>
                      </a:schemeClr>
                    </a:solidFill>
                  </a:tcPr>
                </a:tc>
                <a:tc>
                  <a:txBody>
                    <a:bodyPr/>
                    <a:lstStyle/>
                    <a:p>
                      <a:pPr hangingPunct="0">
                        <a:spcBef>
                          <a:spcPts val="300"/>
                        </a:spcBef>
                        <a:spcAft>
                          <a:spcPts val="300"/>
                        </a:spcAft>
                        <a:tabLst>
                          <a:tab pos="180340" algn="l"/>
                          <a:tab pos="540385" algn="l"/>
                          <a:tab pos="900430" algn="l"/>
                          <a:tab pos="1260475" algn="l"/>
                          <a:tab pos="1620520" algn="l"/>
                          <a:tab pos="1980565" algn="l"/>
                          <a:tab pos="2340610" algn="l"/>
                        </a:tabLst>
                      </a:pPr>
                      <a:r>
                        <a:rPr lang="en-US" altLang="ko-KR" sz="1600" kern="1200" dirty="0" smtClean="0">
                          <a:solidFill>
                            <a:schemeClr val="dk1"/>
                          </a:solidFill>
                          <a:effectLst/>
                          <a:latin typeface="+mn-lt"/>
                          <a:ea typeface="+mn-ea"/>
                          <a:cs typeface="+mn-cs"/>
                        </a:rPr>
                        <a:t>General framework of combined authentication on multiple identity service provider environments</a:t>
                      </a:r>
                      <a:endParaRPr lang="ko-KR" sz="1600" kern="1200" dirty="0">
                        <a:solidFill>
                          <a:schemeClr val="dk1"/>
                        </a:solidFill>
                        <a:effectLst/>
                        <a:latin typeface="+mn-lt"/>
                        <a:ea typeface="+mn-ea"/>
                        <a:cs typeface="+mn-cs"/>
                      </a:endParaRPr>
                    </a:p>
                  </a:txBody>
                  <a:tcPr marL="44433" marR="44433" marT="0" marB="0">
                    <a:solidFill>
                      <a:schemeClr val="accent3">
                        <a:lumMod val="40000"/>
                        <a:lumOff val="60000"/>
                      </a:schemeClr>
                    </a:solidFill>
                  </a:tcPr>
                </a:tc>
              </a:tr>
              <a:tr h="530859">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US" altLang="ko-KR" sz="1800" b="1" kern="1200" dirty="0" smtClean="0">
                          <a:solidFill>
                            <a:schemeClr val="dk1"/>
                          </a:solidFill>
                          <a:effectLst/>
                          <a:latin typeface="+mn-lt"/>
                          <a:ea typeface="+mn-ea"/>
                          <a:cs typeface="+mn-cs"/>
                        </a:rPr>
                        <a:t>X.1155</a:t>
                      </a:r>
                      <a:endParaRPr lang="ko-KR" sz="1800" b="1" kern="1200" dirty="0">
                        <a:solidFill>
                          <a:schemeClr val="dk1"/>
                        </a:solidFill>
                        <a:effectLst/>
                        <a:latin typeface="+mn-lt"/>
                        <a:ea typeface="+mn-ea"/>
                        <a:cs typeface="+mn-cs"/>
                      </a:endParaRPr>
                    </a:p>
                  </a:txBody>
                  <a:tcPr marL="44433" marR="44433" marT="0" marB="0"/>
                </a:tc>
                <a:tc>
                  <a:txBody>
                    <a:bodyPr/>
                    <a:lstStyle/>
                    <a:p>
                      <a:pPr hangingPunct="0">
                        <a:spcBef>
                          <a:spcPts val="300"/>
                        </a:spcBef>
                        <a:spcAft>
                          <a:spcPts val="300"/>
                        </a:spcAft>
                        <a:tabLst>
                          <a:tab pos="180340" algn="l"/>
                          <a:tab pos="540385" algn="l"/>
                          <a:tab pos="900430" algn="l"/>
                          <a:tab pos="1260475" algn="l"/>
                          <a:tab pos="1620520" algn="l"/>
                          <a:tab pos="1980565" algn="l"/>
                          <a:tab pos="2340610" algn="l"/>
                        </a:tabLst>
                      </a:pPr>
                      <a:r>
                        <a:rPr lang="en-GB" altLang="ko-KR" sz="1600" kern="1200" dirty="0" smtClean="0">
                          <a:solidFill>
                            <a:schemeClr val="dk1"/>
                          </a:solidFill>
                          <a:effectLst/>
                          <a:latin typeface="+mn-lt"/>
                          <a:ea typeface="+mn-ea"/>
                          <a:cs typeface="+mn-cs"/>
                        </a:rPr>
                        <a:t>Guidelines on local linkable anonymous authentication for electronic services</a:t>
                      </a:r>
                      <a:endParaRPr lang="ko-KR" sz="1600" kern="1200" dirty="0">
                        <a:solidFill>
                          <a:schemeClr val="dk1"/>
                        </a:solidFill>
                        <a:effectLst/>
                        <a:latin typeface="+mn-lt"/>
                        <a:ea typeface="+mn-ea"/>
                        <a:cs typeface="+mn-cs"/>
                      </a:endParaRPr>
                    </a:p>
                  </a:txBody>
                  <a:tcPr marL="44433" marR="44433" marT="0" marB="0"/>
                </a:tc>
              </a:tr>
              <a:tr h="325842">
                <a:tc>
                  <a:txBody>
                    <a:bodyPr/>
                    <a:lstStyle/>
                    <a:p>
                      <a:pPr marL="0" marR="0" indent="0" algn="l" defTabSz="914400" rtl="0" eaLnBrk="1" fontAlgn="auto" latinLnBrk="1" hangingPunct="0">
                        <a:lnSpc>
                          <a:spcPct val="100000"/>
                        </a:lnSpc>
                        <a:spcBef>
                          <a:spcPts val="200"/>
                        </a:spcBef>
                        <a:spcAft>
                          <a:spcPts val="200"/>
                        </a:spcAft>
                        <a:buClrTx/>
                        <a:buSzTx/>
                        <a:buFontTx/>
                        <a:buNone/>
                        <a:tabLst>
                          <a:tab pos="180340" algn="l"/>
                          <a:tab pos="540385" algn="l"/>
                          <a:tab pos="900430" algn="l"/>
                          <a:tab pos="1260475" algn="l"/>
                          <a:tab pos="1620520" algn="l"/>
                          <a:tab pos="1980565" algn="l"/>
                          <a:tab pos="2340610" algn="l"/>
                        </a:tabLst>
                        <a:defRPr/>
                      </a:pPr>
                      <a:r>
                        <a:rPr lang="en-US" altLang="ko-KR" sz="1800" b="1" kern="1200" dirty="0" smtClean="0">
                          <a:solidFill>
                            <a:schemeClr val="dk1"/>
                          </a:solidFill>
                          <a:effectLst/>
                          <a:latin typeface="+mn-lt"/>
                          <a:ea typeface="+mn-ea"/>
                          <a:cs typeface="+mn-cs"/>
                        </a:rPr>
                        <a:t>X.1156</a:t>
                      </a:r>
                      <a:endParaRPr lang="ko-KR" altLang="ko-KR" sz="1800" b="1" kern="1200" dirty="0" smtClean="0">
                        <a:solidFill>
                          <a:schemeClr val="dk1"/>
                        </a:solidFill>
                        <a:effectLst/>
                        <a:latin typeface="+mn-lt"/>
                        <a:ea typeface="+mn-ea"/>
                        <a:cs typeface="+mn-cs"/>
                      </a:endParaRPr>
                    </a:p>
                  </a:txBody>
                  <a:tcPr marL="44433" marR="44433" marT="0" marB="0">
                    <a:solidFill>
                      <a:schemeClr val="accent3">
                        <a:lumMod val="40000"/>
                        <a:lumOff val="60000"/>
                      </a:schemeClr>
                    </a:solidFill>
                  </a:tcPr>
                </a:tc>
                <a:tc>
                  <a:txBody>
                    <a:bodyPr/>
                    <a:lstStyle/>
                    <a:p>
                      <a:pPr>
                        <a:lnSpc>
                          <a:spcPts val="1200"/>
                        </a:lnSpc>
                      </a:pPr>
                      <a:r>
                        <a:rPr lang="en-GB" altLang="ko-KR" sz="1600" kern="1200" dirty="0" smtClean="0">
                          <a:solidFill>
                            <a:schemeClr val="dk1"/>
                          </a:solidFill>
                          <a:effectLst/>
                          <a:latin typeface="+mn-lt"/>
                          <a:ea typeface="+mn-ea"/>
                          <a:cs typeface="+mn-cs"/>
                        </a:rPr>
                        <a:t>Non-repudiation framework based on a one time password</a:t>
                      </a:r>
                      <a:endParaRPr lang="en-US" sz="1600" kern="1200" dirty="0">
                        <a:solidFill>
                          <a:schemeClr val="dk1"/>
                        </a:solidFill>
                        <a:effectLst/>
                        <a:latin typeface="+mn-lt"/>
                        <a:ea typeface="+mn-ea"/>
                        <a:cs typeface="+mn-cs"/>
                      </a:endParaRPr>
                    </a:p>
                  </a:txBody>
                  <a:tcPr marL="19050" marR="19050" anchor="ctr">
                    <a:solidFill>
                      <a:schemeClr val="accent3">
                        <a:lumMod val="40000"/>
                        <a:lumOff val="60000"/>
                      </a:schemeClr>
                    </a:solidFill>
                  </a:tcPr>
                </a:tc>
              </a:tr>
              <a:tr h="325842">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US" altLang="ko-KR" sz="1800" b="1" kern="1200" dirty="0" smtClean="0">
                          <a:solidFill>
                            <a:schemeClr val="dk1"/>
                          </a:solidFill>
                          <a:effectLst/>
                          <a:latin typeface="+mn-lt"/>
                          <a:ea typeface="+mn-ea"/>
                          <a:cs typeface="+mn-cs"/>
                        </a:rPr>
                        <a:t>X.1157</a:t>
                      </a:r>
                      <a:endParaRPr lang="ko-KR" sz="1800" b="1" kern="1200" dirty="0">
                        <a:solidFill>
                          <a:schemeClr val="dk1"/>
                        </a:solidFill>
                        <a:effectLst/>
                        <a:latin typeface="+mn-lt"/>
                        <a:ea typeface="+mn-ea"/>
                        <a:cs typeface="+mn-cs"/>
                      </a:endParaRPr>
                    </a:p>
                  </a:txBody>
                  <a:tcPr marL="44433" marR="44433" marT="0" marB="0">
                    <a:solidFill>
                      <a:srgbClr val="E9EDF4"/>
                    </a:solidFill>
                  </a:tcPr>
                </a:tc>
                <a:tc>
                  <a:txBody>
                    <a:bodyPr/>
                    <a:lstStyle/>
                    <a:p>
                      <a:pPr hangingPunct="0">
                        <a:spcBef>
                          <a:spcPts val="300"/>
                        </a:spcBef>
                        <a:spcAft>
                          <a:spcPts val="300"/>
                        </a:spcAft>
                        <a:tabLst>
                          <a:tab pos="180340" algn="l"/>
                          <a:tab pos="540385" algn="l"/>
                          <a:tab pos="900430" algn="l"/>
                          <a:tab pos="1260475" algn="l"/>
                          <a:tab pos="1620520" algn="l"/>
                          <a:tab pos="1980565" algn="l"/>
                          <a:tab pos="2340610" algn="l"/>
                        </a:tabLst>
                      </a:pPr>
                      <a:r>
                        <a:rPr lang="en-GB" altLang="ko-KR" sz="1600" kern="1200" dirty="0" smtClean="0">
                          <a:solidFill>
                            <a:schemeClr val="dk1"/>
                          </a:solidFill>
                          <a:effectLst/>
                          <a:latin typeface="+mn-lt"/>
                          <a:ea typeface="+mn-ea"/>
                          <a:cs typeface="+mn-cs"/>
                        </a:rPr>
                        <a:t>Technical capabilities of fraud detection and response for services with high assurance level requirements</a:t>
                      </a:r>
                      <a:endParaRPr lang="ko-KR" sz="1600" kern="1200" dirty="0">
                        <a:solidFill>
                          <a:schemeClr val="dk1"/>
                        </a:solidFill>
                        <a:effectLst/>
                        <a:latin typeface="+mn-lt"/>
                        <a:ea typeface="+mn-ea"/>
                        <a:cs typeface="+mn-cs"/>
                      </a:endParaRPr>
                    </a:p>
                  </a:txBody>
                  <a:tcPr marL="44433" marR="44433" marT="0" marB="0">
                    <a:solidFill>
                      <a:srgbClr val="E9EDF4"/>
                    </a:solidFill>
                  </a:tcPr>
                </a:tc>
              </a:tr>
              <a:tr h="325842">
                <a:tc>
                  <a:txBody>
                    <a:bodyPr/>
                    <a:lstStyle/>
                    <a:p>
                      <a:pPr marL="0" marR="0" indent="0" algn="l" defTabSz="914400" rtl="0" eaLnBrk="1" fontAlgn="auto" latinLnBrk="1" hangingPunct="0">
                        <a:lnSpc>
                          <a:spcPct val="100000"/>
                        </a:lnSpc>
                        <a:spcBef>
                          <a:spcPts val="200"/>
                        </a:spcBef>
                        <a:spcAft>
                          <a:spcPts val="200"/>
                        </a:spcAft>
                        <a:buClrTx/>
                        <a:buSzTx/>
                        <a:buFontTx/>
                        <a:buNone/>
                        <a:tabLst>
                          <a:tab pos="180340" algn="l"/>
                          <a:tab pos="540385" algn="l"/>
                          <a:tab pos="900430" algn="l"/>
                          <a:tab pos="1260475" algn="l"/>
                          <a:tab pos="1620520" algn="l"/>
                          <a:tab pos="1980565" algn="l"/>
                          <a:tab pos="2340610" algn="l"/>
                        </a:tabLst>
                        <a:defRPr/>
                      </a:pPr>
                      <a:r>
                        <a:rPr lang="en-US" altLang="ko-KR" sz="1800" b="1" kern="1200" dirty="0" smtClean="0">
                          <a:solidFill>
                            <a:schemeClr val="dk1"/>
                          </a:solidFill>
                          <a:effectLst/>
                          <a:latin typeface="+mn-lt"/>
                          <a:ea typeface="+mn-ea"/>
                          <a:cs typeface="+mn-cs"/>
                        </a:rPr>
                        <a:t>X.1158</a:t>
                      </a:r>
                      <a:endParaRPr lang="ko-KR" altLang="ko-KR" sz="1800" b="1" kern="1200" dirty="0" smtClean="0">
                        <a:solidFill>
                          <a:schemeClr val="dk1"/>
                        </a:solidFill>
                        <a:effectLst/>
                        <a:latin typeface="+mn-lt"/>
                        <a:ea typeface="+mn-ea"/>
                        <a:cs typeface="+mn-cs"/>
                      </a:endParaRPr>
                    </a:p>
                  </a:txBody>
                  <a:tcPr marL="44433" marR="44433" marT="0" marB="0">
                    <a:solidFill>
                      <a:schemeClr val="accent3">
                        <a:lumMod val="40000"/>
                        <a:lumOff val="60000"/>
                      </a:schemeClr>
                    </a:solidFill>
                  </a:tcPr>
                </a:tc>
                <a:tc>
                  <a:txBody>
                    <a:bodyPr/>
                    <a:lstStyle/>
                    <a:p>
                      <a:pPr lvl="0" hangingPunct="0"/>
                      <a:r>
                        <a:rPr lang="en-GB" altLang="ko-KR" sz="1600" kern="1200" dirty="0" smtClean="0">
                          <a:solidFill>
                            <a:schemeClr val="dk1"/>
                          </a:solidFill>
                          <a:effectLst/>
                          <a:latin typeface="+mn-lt"/>
                          <a:ea typeface="+mn-ea"/>
                          <a:cs typeface="+mn-cs"/>
                        </a:rPr>
                        <a:t>Multi-factor authentication mechanisms using a mobile device</a:t>
                      </a:r>
                      <a:endParaRPr lang="ko-KR" altLang="ko-KR" sz="1600" kern="1200" dirty="0">
                        <a:solidFill>
                          <a:schemeClr val="dk1"/>
                        </a:solidFill>
                        <a:effectLst/>
                        <a:latin typeface="+mn-lt"/>
                        <a:ea typeface="+mn-ea"/>
                        <a:cs typeface="+mn-cs"/>
                      </a:endParaRPr>
                    </a:p>
                  </a:txBody>
                  <a:tcPr marL="19050" marR="19050" anchor="ctr">
                    <a:solidFill>
                      <a:schemeClr val="accent3">
                        <a:lumMod val="40000"/>
                        <a:lumOff val="60000"/>
                      </a:schemeClr>
                    </a:solidFill>
                  </a:tcPr>
                </a:tc>
              </a:tr>
              <a:tr h="325842">
                <a:tc>
                  <a:txBody>
                    <a:bodyPr/>
                    <a:lstStyle/>
                    <a:p>
                      <a:pPr marL="0" marR="0" indent="0" algn="l" defTabSz="914400" rtl="0" eaLnBrk="1" fontAlgn="auto" latinLnBrk="1" hangingPunct="0">
                        <a:lnSpc>
                          <a:spcPct val="100000"/>
                        </a:lnSpc>
                        <a:spcBef>
                          <a:spcPts val="200"/>
                        </a:spcBef>
                        <a:spcAft>
                          <a:spcPts val="200"/>
                        </a:spcAft>
                        <a:buClrTx/>
                        <a:buSzTx/>
                        <a:buFontTx/>
                        <a:buNone/>
                        <a:tabLst>
                          <a:tab pos="180340" algn="l"/>
                          <a:tab pos="540385" algn="l"/>
                          <a:tab pos="900430" algn="l"/>
                          <a:tab pos="1260475" algn="l"/>
                          <a:tab pos="1620520" algn="l"/>
                          <a:tab pos="1980565" algn="l"/>
                          <a:tab pos="2340610" algn="l"/>
                        </a:tabLst>
                        <a:defRPr/>
                      </a:pPr>
                      <a:r>
                        <a:rPr lang="en-US" altLang="ko-KR" sz="1800" b="1" kern="1200" dirty="0" smtClean="0">
                          <a:solidFill>
                            <a:schemeClr val="dk1"/>
                          </a:solidFill>
                          <a:effectLst/>
                          <a:latin typeface="+mn-lt"/>
                          <a:ea typeface="+mn-ea"/>
                          <a:cs typeface="+mn-cs"/>
                        </a:rPr>
                        <a:t>X.1159</a:t>
                      </a:r>
                      <a:endParaRPr lang="ko-KR" altLang="ko-KR" sz="1800" b="1" kern="1200" dirty="0" smtClean="0">
                        <a:solidFill>
                          <a:schemeClr val="dk1"/>
                        </a:solidFill>
                        <a:effectLst/>
                        <a:latin typeface="+mn-lt"/>
                        <a:ea typeface="+mn-ea"/>
                        <a:cs typeface="+mn-cs"/>
                      </a:endParaRPr>
                    </a:p>
                  </a:txBody>
                  <a:tcPr marL="44433" marR="44433" marT="0" marB="0">
                    <a:solidFill>
                      <a:srgbClr val="E9EDF4"/>
                    </a:solidFill>
                  </a:tcPr>
                </a:tc>
                <a:tc>
                  <a:txBody>
                    <a:bodyPr/>
                    <a:lstStyle/>
                    <a:p>
                      <a:pPr>
                        <a:lnSpc>
                          <a:spcPts val="1200"/>
                        </a:lnSpc>
                      </a:pPr>
                      <a:r>
                        <a:rPr lang="en-GB" altLang="ko-KR" sz="1600" kern="1200" dirty="0" smtClean="0">
                          <a:solidFill>
                            <a:schemeClr val="dk1"/>
                          </a:solidFill>
                          <a:effectLst/>
                          <a:latin typeface="+mn-lt"/>
                          <a:ea typeface="+mn-ea"/>
                          <a:cs typeface="+mn-cs"/>
                        </a:rPr>
                        <a:t>Delegated non-repudiation architecture based on ITU-T X.813</a:t>
                      </a:r>
                      <a:endParaRPr lang="en-US" sz="1600" kern="1200" dirty="0">
                        <a:solidFill>
                          <a:schemeClr val="dk1"/>
                        </a:solidFill>
                        <a:effectLst/>
                        <a:latin typeface="+mn-lt"/>
                        <a:ea typeface="+mn-ea"/>
                        <a:cs typeface="+mn-cs"/>
                      </a:endParaRPr>
                    </a:p>
                  </a:txBody>
                  <a:tcPr marL="19050" marR="19050" anchor="ctr">
                    <a:solidFill>
                      <a:srgbClr val="E9EDF4"/>
                    </a:solidFill>
                  </a:tcPr>
                </a:tc>
              </a:tr>
            </a:tbl>
          </a:graphicData>
        </a:graphic>
      </p:graphicFrame>
    </p:spTree>
    <p:extLst>
      <p:ext uri="{BB962C8B-B14F-4D97-AF65-F5344CB8AC3E}">
        <p14:creationId xmlns:p14="http://schemas.microsoft.com/office/powerpoint/2010/main" val="349415013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6F880C2705EEA489324CA77B38B90E5" ma:contentTypeVersion="3" ma:contentTypeDescription="Create a new document." ma:contentTypeScope="" ma:versionID="f68cb056260a401408c5659fa1f4d7b8">
  <xsd:schema xmlns:xsd="http://www.w3.org/2001/XMLSchema" xmlns:xs="http://www.w3.org/2001/XMLSchema" xmlns:p="http://schemas.microsoft.com/office/2006/metadata/properties" xmlns:ns1="http://schemas.microsoft.com/sharepoint/v3" targetNamespace="http://schemas.microsoft.com/office/2006/metadata/properties" ma:root="true" ma:fieldsID="49dd530e3df1f86ebe7020055b570883"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4F448A7-F33D-4A7E-80CC-35F50FD35B90}"/>
</file>

<file path=customXml/itemProps2.xml><?xml version="1.0" encoding="utf-8"?>
<ds:datastoreItem xmlns:ds="http://schemas.openxmlformats.org/officeDocument/2006/customXml" ds:itemID="{BCFC97F8-2A35-4225-AA85-048037B28D36}"/>
</file>

<file path=customXml/itemProps3.xml><?xml version="1.0" encoding="utf-8"?>
<ds:datastoreItem xmlns:ds="http://schemas.openxmlformats.org/officeDocument/2006/customXml" ds:itemID="{38711740-EF2F-4EFE-B06C-A902313CBF58}"/>
</file>

<file path=docProps/app.xml><?xml version="1.0" encoding="utf-8"?>
<Properties xmlns="http://schemas.openxmlformats.org/officeDocument/2006/extended-properties" xmlns:vt="http://schemas.openxmlformats.org/officeDocument/2006/docPropsVTypes">
  <TotalTime>31032</TotalTime>
  <Words>3665</Words>
  <Application>Microsoft Office PowerPoint</Application>
  <PresentationFormat>On-screen Show (4:3)</PresentationFormat>
  <Paragraphs>521</Paragraphs>
  <Slides>54</Slides>
  <Notes>2</Notes>
  <HiddenSlides>0</HiddenSlides>
  <MMClips>0</MMClips>
  <ScaleCrop>false</ScaleCrop>
  <HeadingPairs>
    <vt:vector size="8" baseType="variant">
      <vt:variant>
        <vt:lpstr>Fonts Used</vt:lpstr>
      </vt:variant>
      <vt:variant>
        <vt:i4>11</vt:i4>
      </vt:variant>
      <vt:variant>
        <vt:lpstr>Theme</vt:lpstr>
      </vt:variant>
      <vt:variant>
        <vt:i4>1</vt:i4>
      </vt:variant>
      <vt:variant>
        <vt:lpstr>Embedded OLE Servers</vt:lpstr>
      </vt:variant>
      <vt:variant>
        <vt:i4>1</vt:i4>
      </vt:variant>
      <vt:variant>
        <vt:lpstr>Slide Titles</vt:lpstr>
      </vt:variant>
      <vt:variant>
        <vt:i4>54</vt:i4>
      </vt:variant>
    </vt:vector>
  </HeadingPairs>
  <TitlesOfParts>
    <vt:vector size="67" baseType="lpstr">
      <vt:lpstr>바탕</vt:lpstr>
      <vt:lpstr>Gulim</vt:lpstr>
      <vt:lpstr>Gulim</vt:lpstr>
      <vt:lpstr>맑은 고딕</vt:lpstr>
      <vt:lpstr>MS Mincho</vt:lpstr>
      <vt:lpstr>SimSun</vt:lpstr>
      <vt:lpstr>SimSun</vt:lpstr>
      <vt:lpstr>Arial</vt:lpstr>
      <vt:lpstr>Calibri</vt:lpstr>
      <vt:lpstr>Times New Roman</vt:lpstr>
      <vt:lpstr>Wingdings</vt:lpstr>
      <vt:lpstr>Office Theme</vt:lpstr>
      <vt:lpstr>VISIO</vt:lpstr>
      <vt:lpstr>ITU-T SG17 Q.7 Secure Application Services</vt:lpstr>
      <vt:lpstr>Contents</vt:lpstr>
      <vt:lpstr>Question text for 7/17 – Motivation </vt:lpstr>
      <vt:lpstr>Question text for 7/17 – Motivation (cont’)</vt:lpstr>
      <vt:lpstr>Question text for 7/17 – Question</vt:lpstr>
      <vt:lpstr>Question text for 7/17 – Tasks</vt:lpstr>
      <vt:lpstr>Question text for 7/17 – Relationships</vt:lpstr>
      <vt:lpstr>Contents</vt:lpstr>
      <vt:lpstr>Recommendations related to Q7/17</vt:lpstr>
      <vt:lpstr>Recommendations related to Q7/17  (cont’)</vt:lpstr>
      <vt:lpstr>Supplements (including Corrigendum) related to Q7/17</vt:lpstr>
      <vt:lpstr>X.1141: Security Assertion Markup Language (SAML 2.0)</vt:lpstr>
      <vt:lpstr>X.1141: Security Assertion Markup Language (SAML 2.0)</vt:lpstr>
      <vt:lpstr>X.1141: Security Assertion Markup Language (SAML 2.0)</vt:lpstr>
      <vt:lpstr>X.1141: Security Assertion Markup Language (SAML 2.0)</vt:lpstr>
      <vt:lpstr>X.1141: Security Assertion Markup Language (SAML 2.0)</vt:lpstr>
      <vt:lpstr>X.1141: Security Assertion Markup Language (SAML 2.0)</vt:lpstr>
      <vt:lpstr>X.1141: Security Assertion Markup Language (SAML 2.0)</vt:lpstr>
      <vt:lpstr>X.1142: eXtensible Access Control Markup Language (XACML 2.0)</vt:lpstr>
      <vt:lpstr>X.1142: eXtensible Access Control Markup Language (XACML 2.0)</vt:lpstr>
      <vt:lpstr>X.1142: eXtensible Access Control Markup Language (XACML 2.0)</vt:lpstr>
      <vt:lpstr>X.1142: eXtensible Access Control Markup Language (XACML 2.0)</vt:lpstr>
      <vt:lpstr>X.1144: eXtensible Access Control Markup Language (XACML 3.0) &amp; X.suppl.22</vt:lpstr>
      <vt:lpstr>X.1151: Guideline on secure password-based authentication protocol with key exchange</vt:lpstr>
      <vt:lpstr>X.1152: Secure end-to-end data communication techniques using trusted third party services</vt:lpstr>
      <vt:lpstr>X.1152: Secure end-to-end data communication techniques using trusted third party services</vt:lpstr>
      <vt:lpstr>X.1152: Secure end-to-end data communication techniques using trusted third party services</vt:lpstr>
      <vt:lpstr>X.1153: Management framework of a one time password-based authentication service</vt:lpstr>
      <vt:lpstr>X.1153: Management framework of a one time password-based authentication service</vt:lpstr>
      <vt:lpstr>X.1153: Management framework of a one time password-based authentication service</vt:lpstr>
      <vt:lpstr>X.1153: Management framework of a one time password-based authentication service</vt:lpstr>
      <vt:lpstr>X.1153: Management framework of a one time password-based authentication service</vt:lpstr>
      <vt:lpstr>X.1153: Management framework of a one time password-based authentication service</vt:lpstr>
      <vt:lpstr>X.1154: General framework of combined authentication on multiple identity service provider environments</vt:lpstr>
      <vt:lpstr>X.1154: General framework of combined authentication on multiple identity service provider environments</vt:lpstr>
      <vt:lpstr>X.1154: General framework of combined authentication on multiple identity service provider environments</vt:lpstr>
      <vt:lpstr>X.1154: General framework of combined authentication on multiple identity service provider environments</vt:lpstr>
      <vt:lpstr>X.1154: General framework of combined authentication on multiple identity service provider environments</vt:lpstr>
      <vt:lpstr>X.1155: Guideline on anonymous authentication for e-commerce service</vt:lpstr>
      <vt:lpstr>X.1156: Non-repudiation framework based on a one time password</vt:lpstr>
      <vt:lpstr>X.1156: Non-repudiation framework based on a one time password</vt:lpstr>
      <vt:lpstr>X.1156: Non-repudiation framework based on a one time password</vt:lpstr>
      <vt:lpstr>X.1156: Non-repudiation framework based on a one time password</vt:lpstr>
      <vt:lpstr>X.1156: Non-repudiation framework based on a one time password</vt:lpstr>
      <vt:lpstr>X.1157: Technical capabilities of fraud detection and response for services with high assurance level requirements </vt:lpstr>
      <vt:lpstr>X.1158: Efficient multi-factor authentication mechanisms using mobile devices</vt:lpstr>
      <vt:lpstr>X.1159: Delegated non-repudiation architecture based on X.813</vt:lpstr>
      <vt:lpstr>Contents</vt:lpstr>
      <vt:lpstr>Draft Recommendation ITU-T X.websec-6</vt:lpstr>
      <vt:lpstr>Draft Recommendation ITU-T X.websec-7</vt:lpstr>
      <vt:lpstr>Draft Recommendation ITU-T X.websec-8</vt:lpstr>
      <vt:lpstr>Contents</vt:lpstr>
      <vt:lpstr>Future Plan for Next Study Period (2017-2020)</vt:lpstr>
      <vt:lpstr>PowerPoint Presentation</vt:lpstr>
    </vt:vector>
  </TitlesOfParts>
  <Company>ITU</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sebek</dc:creator>
  <cp:lastModifiedBy>Scott, Sarah</cp:lastModifiedBy>
  <cp:revision>1614</cp:revision>
  <dcterms:created xsi:type="dcterms:W3CDTF">2010-06-23T15:01:57Z</dcterms:created>
  <dcterms:modified xsi:type="dcterms:W3CDTF">2016-10-05T14:12:51Z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0x01010066F880C2705EEA489324CA77B38B90E5</vt:lpwstr>
  </property>
</Properties>
</file>