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26"/>
  </p:notesMasterIdLst>
  <p:handoutMasterIdLst>
    <p:handoutMasterId r:id="rId27"/>
  </p:handoutMasterIdLst>
  <p:sldIdLst>
    <p:sldId id="359" r:id="rId2"/>
    <p:sldId id="360" r:id="rId3"/>
    <p:sldId id="606" r:id="rId4"/>
    <p:sldId id="625" r:id="rId5"/>
    <p:sldId id="608" r:id="rId6"/>
    <p:sldId id="626" r:id="rId7"/>
    <p:sldId id="609" r:id="rId8"/>
    <p:sldId id="627" r:id="rId9"/>
    <p:sldId id="628" r:id="rId10"/>
    <p:sldId id="611" r:id="rId11"/>
    <p:sldId id="629" r:id="rId12"/>
    <p:sldId id="614" r:id="rId13"/>
    <p:sldId id="630" r:id="rId14"/>
    <p:sldId id="639" r:id="rId15"/>
    <p:sldId id="637" r:id="rId16"/>
    <p:sldId id="638" r:id="rId17"/>
    <p:sldId id="634" r:id="rId18"/>
    <p:sldId id="631" r:id="rId19"/>
    <p:sldId id="635" r:id="rId20"/>
    <p:sldId id="636" r:id="rId21"/>
    <p:sldId id="640" r:id="rId22"/>
    <p:sldId id="632" r:id="rId23"/>
    <p:sldId id="633" r:id="rId24"/>
    <p:sldId id="623" r:id="rId25"/>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FF00"/>
    <a:srgbClr val="FFFFFF"/>
    <a:srgbClr val="2932E9"/>
    <a:srgbClr val="151E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87897" autoAdjust="0"/>
  </p:normalViewPr>
  <p:slideViewPr>
    <p:cSldViewPr>
      <p:cViewPr varScale="1">
        <p:scale>
          <a:sx n="83" d="100"/>
          <a:sy n="83" d="100"/>
        </p:scale>
        <p:origin x="67"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02"/>
    </p:cViewPr>
  </p:sorterViewPr>
  <p:notesViewPr>
    <p:cSldViewPr>
      <p:cViewPr varScale="1">
        <p:scale>
          <a:sx n="92" d="100"/>
          <a:sy n="92" d="100"/>
        </p:scale>
        <p:origin x="2826" y="10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EFA207-B5B2-4D50-BC33-738EA2B08FF4}" type="datetimeFigureOut">
              <a:rPr lang="en-US" altLang="en-US"/>
              <a:pPr>
                <a:defRPr/>
              </a:pPr>
              <a:t>4/21/2016</a:t>
            </a:fld>
            <a:endParaRPr lang="en-US" altLang="en-US"/>
          </a:p>
        </p:txBody>
      </p:sp>
      <p:sp>
        <p:nvSpPr>
          <p:cNvPr id="4" name="Footer Placeholder 3"/>
          <p:cNvSpPr>
            <a:spLocks noGrp="1"/>
          </p:cNvSpPr>
          <p:nvPr>
            <p:ph type="ftr" sz="quarter" idx="2"/>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344CEF-51E4-4569-BE72-1C42B23D0EDB}" type="slidenum">
              <a:rPr lang="en-US" altLang="en-US"/>
              <a:pPr>
                <a:defRPr/>
              </a:pPr>
              <a:t>‹#›</a:t>
            </a:fld>
            <a:endParaRPr lang="en-US" altLang="en-US"/>
          </a:p>
        </p:txBody>
      </p:sp>
    </p:spTree>
    <p:extLst>
      <p:ext uri="{BB962C8B-B14F-4D97-AF65-F5344CB8AC3E}">
        <p14:creationId xmlns:p14="http://schemas.microsoft.com/office/powerpoint/2010/main" val="14944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3" name="Date Placeholder 2"/>
          <p:cNvSpPr>
            <a:spLocks noGrp="1"/>
          </p:cNvSpPr>
          <p:nvPr>
            <p:ph type="dt"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1259C7D-F813-44F7-8D9A-7F277505F9C3}" type="datetimeFigureOut">
              <a:rPr lang="zh-CN" altLang="en-US"/>
              <a:pPr>
                <a:defRPr/>
              </a:pPr>
              <a:t>2016/4/21</a:t>
            </a:fld>
            <a:endParaRPr lang="en-US" altLang="zh-CN"/>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606" y="4690822"/>
            <a:ext cx="5438464" cy="4442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7" name="Slide Number Placeholder 6"/>
          <p:cNvSpPr>
            <a:spLocks noGrp="1"/>
          </p:cNvSpPr>
          <p:nvPr>
            <p:ph type="sldNum" sz="quarter" idx="5"/>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95FCDA-198A-4C33-9C09-1E71E40ACD47}" type="slidenum">
              <a:rPr lang="zh-CN" altLang="en-US"/>
              <a:pPr>
                <a:defRPr/>
              </a:pPr>
              <a:t>‹#›</a:t>
            </a:fld>
            <a:endParaRPr lang="en-US" altLang="zh-CN"/>
          </a:p>
        </p:txBody>
      </p:sp>
    </p:spTree>
    <p:extLst>
      <p:ext uri="{BB962C8B-B14F-4D97-AF65-F5344CB8AC3E}">
        <p14:creationId xmlns:p14="http://schemas.microsoft.com/office/powerpoint/2010/main" val="370717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E60D60-3674-4D87-9E4E-1B14FC847C8D}"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52152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E60D60-3674-4D87-9E4E-1B14FC847C8D}" type="slidenum">
              <a:rPr lang="zh-CN" altLang="en-US" smtClean="0">
                <a:latin typeface="Calibri" panose="020F0502020204030204" pitchFamily="34" charset="0"/>
              </a:rPr>
              <a:pPr/>
              <a:t>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9563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3584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97761C-5843-4E4F-9674-E6EF3A35F7AB}" type="slidenum">
              <a:rPr lang="zh-CN" altLang="en-US" smtClean="0"/>
              <a:pPr>
                <a:spcBef>
                  <a:spcPct val="0"/>
                </a:spcBef>
              </a:pPr>
              <a:t>24</a:t>
            </a:fld>
            <a:endParaRPr lang="en-US" altLang="zh-CN" smtClean="0"/>
          </a:p>
        </p:txBody>
      </p:sp>
    </p:spTree>
    <p:extLst>
      <p:ext uri="{BB962C8B-B14F-4D97-AF65-F5344CB8AC3E}">
        <p14:creationId xmlns:p14="http://schemas.microsoft.com/office/powerpoint/2010/main" val="4261800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4690" name="Picture 9"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5562" y="6165304"/>
            <a:ext cx="73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6211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p:txBody>
          <a:bodyPr/>
          <a:lstStyle>
            <a:lvl1pPr>
              <a:defRPr/>
            </a:lvl1pPr>
          </a:lstStyle>
          <a:p>
            <a:pPr>
              <a:defRPr/>
            </a:pPr>
            <a:fld id="{D0C81943-BDF4-4034-AF79-092B02D96B1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4295137B-FB23-4724-97C6-867D189C42F2}" type="datetime1">
              <a:rPr lang="en-US" altLang="ko-KR"/>
              <a:pPr>
                <a:defRPr/>
              </a:pPr>
              <a:t>4/21/2016</a:t>
            </a:fld>
            <a:r>
              <a:rPr lang="en-US" altLang="zh-CN"/>
              <a:t>Geneva, 6-7 December 2010</a:t>
            </a:r>
          </a:p>
        </p:txBody>
      </p:sp>
      <p:pic>
        <p:nvPicPr>
          <p:cNvPr id="110594" name="Picture 9" descr="image0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9513" y="6165850"/>
            <a:ext cx="73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9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p:txBody>
          <a:bodyPr/>
          <a:lstStyle>
            <a:lvl1pPr>
              <a:defRPr/>
            </a:lvl1pPr>
          </a:lstStyle>
          <a:p>
            <a:pPr>
              <a:defRPr/>
            </a:pPr>
            <a:fld id="{B7ABEE34-A8C8-4503-8CF2-CE42CD153CE0}" type="slidenum">
              <a:rPr lang="zh-CN" altLang="en-US"/>
              <a:pPr>
                <a:defRPr/>
              </a:pPr>
              <a:t>‹#›</a:t>
            </a:fld>
            <a:endParaRPr lang="en-US" altLang="zh-CN"/>
          </a:p>
        </p:txBody>
      </p:sp>
      <p:sp>
        <p:nvSpPr>
          <p:cNvPr id="9"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10" name="Date Placeholder 4"/>
          <p:cNvSpPr>
            <a:spLocks noGrp="1"/>
          </p:cNvSpPr>
          <p:nvPr userDrawn="1">
            <p:ph type="dt" sz="half" idx="12"/>
          </p:nvPr>
        </p:nvSpPr>
        <p:spPr/>
        <p:txBody>
          <a:bodyPr/>
          <a:lstStyle>
            <a:lvl1pPr>
              <a:defRPr/>
            </a:lvl1pPr>
          </a:lstStyle>
          <a:p>
            <a:pPr>
              <a:defRPr/>
            </a:pPr>
            <a:fld id="{692E02DB-579A-49C0-80BB-A2C76EBD91D8}" type="datetime1">
              <a:rPr lang="en-US" altLang="ko-KR"/>
              <a:pPr>
                <a:defRPr/>
              </a:pPr>
              <a:t>4/21/2016</a:t>
            </a:fld>
            <a:r>
              <a:rPr lang="en-US" altLang="zh-CN"/>
              <a:t>Geneva, 6-7 December 2010</a:t>
            </a:r>
          </a:p>
        </p:txBody>
      </p:sp>
    </p:spTree>
    <p:extLst>
      <p:ext uri="{BB962C8B-B14F-4D97-AF65-F5344CB8AC3E}">
        <p14:creationId xmlns:p14="http://schemas.microsoft.com/office/powerpoint/2010/main" val="35326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93392288-74A7-496D-888F-9FBAF378C5C2}" type="slidenum">
              <a:rPr lang="zh-CN" altLang="en-US"/>
              <a:pPr>
                <a:defRPr/>
              </a:pPr>
              <a:t>‹#›</a:t>
            </a:fld>
            <a:endParaRPr lang="en-US" altLang="zh-CN"/>
          </a:p>
        </p:txBody>
      </p:sp>
      <p:sp>
        <p:nvSpPr>
          <p:cNvPr id="4"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5" name="Date Placeholder 4"/>
          <p:cNvSpPr>
            <a:spLocks noGrp="1"/>
          </p:cNvSpPr>
          <p:nvPr userDrawn="1">
            <p:ph type="dt" sz="half" idx="12"/>
          </p:nvPr>
        </p:nvSpPr>
        <p:spPr/>
        <p:txBody>
          <a:bodyPr/>
          <a:lstStyle>
            <a:lvl1pPr>
              <a:defRPr/>
            </a:lvl1pPr>
          </a:lstStyle>
          <a:p>
            <a:pPr>
              <a:defRPr/>
            </a:pPr>
            <a:fld id="{5DD7CC7C-2763-491D-A6E3-82D679371C8A}" type="datetime1">
              <a:rPr lang="en-US" altLang="ko-KR"/>
              <a:pPr>
                <a:defRPr/>
              </a:pPr>
              <a:t>4/21/2016</a:t>
            </a:fld>
            <a:r>
              <a:rPr lang="en-US" altLang="zh-CN"/>
              <a:t>Geneva, 6-7 December 2010</a:t>
            </a:r>
          </a:p>
        </p:txBody>
      </p:sp>
    </p:spTree>
    <p:extLst>
      <p:ext uri="{BB962C8B-B14F-4D97-AF65-F5344CB8AC3E}">
        <p14:creationId xmlns:p14="http://schemas.microsoft.com/office/powerpoint/2010/main" val="32420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8269A779-7BA5-4D6F-B335-73EECD74B86A}"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F4B15D19-E5A8-41C2-88CA-BBEE5D0A255D}" type="datetime1">
              <a:rPr lang="en-US" altLang="ko-KR"/>
              <a:pPr>
                <a:defRPr/>
              </a:pPr>
              <a:t>4/21/2016</a:t>
            </a:fld>
            <a:r>
              <a:rPr lang="en-US" altLang="zh-CN"/>
              <a:t>Geneva, 6-7 December 2010</a:t>
            </a:r>
          </a:p>
        </p:txBody>
      </p:sp>
    </p:spTree>
    <p:extLst>
      <p:ext uri="{BB962C8B-B14F-4D97-AF65-F5344CB8AC3E}">
        <p14:creationId xmlns:p14="http://schemas.microsoft.com/office/powerpoint/2010/main" val="367333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5C0C5F1-F9A4-4421-BC42-A5C21FCE49F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949D202D-7D3F-4AF1-B589-EF49EE09690C}" type="datetime1">
              <a:rPr lang="en-US" altLang="ko-KR"/>
              <a:pPr>
                <a:defRPr/>
              </a:pPr>
              <a:t>4/21/2016</a:t>
            </a:fld>
            <a:r>
              <a:rPr lang="en-US" altLang="zh-CN"/>
              <a:t>Geneva, 6-7 December 2010</a:t>
            </a:r>
          </a:p>
        </p:txBody>
      </p:sp>
    </p:spTree>
    <p:extLst>
      <p:ext uri="{BB962C8B-B14F-4D97-AF65-F5344CB8AC3E}">
        <p14:creationId xmlns:p14="http://schemas.microsoft.com/office/powerpoint/2010/main" val="28292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1618" name="Picture 9"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328" y="6194425"/>
            <a:ext cx="73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40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pic>
        <p:nvPicPr>
          <p:cNvPr id="112642" name="Picture 9"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344" y="6165304"/>
            <a:ext cx="73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13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level 1</a:t>
            </a:r>
          </a:p>
          <a:p>
            <a:pPr lvl="1"/>
            <a:r>
              <a:rPr lang="en-US" altLang="zh-CN" smtClean="0"/>
              <a:t>level 2</a:t>
            </a:r>
          </a:p>
          <a:p>
            <a:pPr lvl="2"/>
            <a:r>
              <a:rPr lang="en-US" altLang="zh-CN" smtClean="0"/>
              <a:t>level 3</a:t>
            </a:r>
          </a:p>
          <a:p>
            <a:pPr lvl="3"/>
            <a:r>
              <a:rPr lang="en-US" altLang="zh-CN" smtClean="0"/>
              <a:t> level 4</a:t>
            </a:r>
          </a:p>
        </p:txBody>
      </p:sp>
      <p:sp>
        <p:nvSpPr>
          <p:cNvPr id="5" name="Footer Placeholder 4"/>
          <p:cNvSpPr>
            <a:spLocks noGrp="1"/>
          </p:cNvSpPr>
          <p:nvPr>
            <p:ph type="ftr" sz="quarter" idx="3"/>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latin typeface="Calibri" panose="020F0502020204030204" pitchFamily="34" charset="0"/>
              </a:defRPr>
            </a:lvl1pPr>
          </a:lstStyle>
          <a:p>
            <a:pPr>
              <a:defRPr/>
            </a:pPr>
            <a:fld id="{9708750F-499B-41D7-AD85-369257052CFE}" type="slidenum">
              <a:rPr lang="zh-CN" altLang="en-US"/>
              <a:pPr>
                <a:defRPr/>
              </a:pPr>
              <a:t>‹#›</a:t>
            </a:fld>
            <a:endParaRPr lang="en-US" altLang="zh-CN"/>
          </a:p>
        </p:txBody>
      </p:sp>
      <p:pic>
        <p:nvPicPr>
          <p:cNvPr id="103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151ECD"/>
                </a:solidFill>
                <a:latin typeface="Calibri" pitchFamily="34" charset="0"/>
                <a:ea typeface="宋体" pitchFamily="2" charset="-122"/>
                <a:cs typeface="Arial" charset="0"/>
              </a:defRPr>
            </a:lvl1pPr>
          </a:lstStyle>
          <a:p>
            <a:pPr>
              <a:defRPr/>
            </a:pPr>
            <a:fld id="{CCB601F2-BE4A-4353-9B3E-168B254D8AC0}" type="datetime1">
              <a:rPr lang="en-US" altLang="ko-KR"/>
              <a:pPr>
                <a:defRPr/>
              </a:pPr>
              <a:t>4/21/2016</a:t>
            </a:fld>
            <a:r>
              <a:rPr lang="en-US" altLang="zh-CN"/>
              <a:t>Geneva, 6-7 December 2010</a:t>
            </a:r>
          </a:p>
        </p:txBody>
      </p:sp>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PowerPoint_______1.ppt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idx="4294967295"/>
          </p:nvPr>
        </p:nvSpPr>
        <p:spPr>
          <a:xfrm>
            <a:off x="685800" y="1124595"/>
            <a:ext cx="7772400" cy="1584325"/>
          </a:xfrm>
        </p:spPr>
        <p:txBody>
          <a:bodyPr/>
          <a:lstStyle/>
          <a:p>
            <a:r>
              <a:rPr lang="en-US" altLang="ko-KR" b="1" dirty="0" smtClean="0">
                <a:ea typeface="Gulim" panose="020B0600000101010101" pitchFamily="34" charset="-127"/>
              </a:rPr>
              <a:t>ITU-T SG17 Q.6</a:t>
            </a:r>
            <a:br>
              <a:rPr lang="en-US" altLang="ko-KR" b="1" dirty="0" smtClean="0">
                <a:ea typeface="Gulim" panose="020B0600000101010101" pitchFamily="34" charset="-127"/>
              </a:rPr>
            </a:br>
            <a:r>
              <a:rPr lang="en-US" altLang="ko-KR" sz="2400" b="1" dirty="0" smtClean="0">
                <a:ea typeface="Gulim" panose="020B0600000101010101" pitchFamily="34" charset="-127"/>
              </a:rPr>
              <a:t>Security </a:t>
            </a:r>
            <a:r>
              <a:rPr lang="en-US" altLang="ko-KR" sz="2400" b="1" dirty="0">
                <a:ea typeface="Gulim" panose="020B0600000101010101" pitchFamily="34" charset="-127"/>
              </a:rPr>
              <a:t>aspects of ubiquitous telecommunication services</a:t>
            </a:r>
            <a:endParaRPr lang="en-US" altLang="ko-KR" sz="2400" b="1" dirty="0" smtClean="0">
              <a:ea typeface="Gulim" panose="020B0600000101010101" pitchFamily="34" charset="-127"/>
            </a:endParaRPr>
          </a:p>
        </p:txBody>
      </p:sp>
      <p:sp>
        <p:nvSpPr>
          <p:cNvPr id="14339" name="Rectangle 5"/>
          <p:cNvSpPr>
            <a:spLocks noGrp="1"/>
          </p:cNvSpPr>
          <p:nvPr>
            <p:ph type="subTitle" idx="4294967295"/>
          </p:nvPr>
        </p:nvSpPr>
        <p:spPr>
          <a:xfrm>
            <a:off x="755650" y="3068638"/>
            <a:ext cx="7777163" cy="792162"/>
          </a:xfrm>
        </p:spPr>
        <p:txBody>
          <a:bodyPr/>
          <a:lstStyle/>
          <a:p>
            <a:pPr marL="0" indent="0" algn="ctr">
              <a:lnSpc>
                <a:spcPct val="80000"/>
              </a:lnSpc>
              <a:buFont typeface="Arial" panose="020B0604020202020204" pitchFamily="34" charset="0"/>
              <a:buNone/>
            </a:pPr>
            <a:r>
              <a:rPr lang="en-US" altLang="ko-KR" sz="4000" b="1" dirty="0" smtClean="0">
                <a:solidFill>
                  <a:srgbClr val="151ECD"/>
                </a:solidFill>
                <a:ea typeface="Gulim" panose="020B0600000101010101" pitchFamily="34" charset="-127"/>
              </a:rPr>
              <a:t>An overview for newcomers</a:t>
            </a:r>
            <a:br>
              <a:rPr lang="en-US" altLang="ko-KR" sz="4000" b="1" dirty="0" smtClean="0">
                <a:solidFill>
                  <a:srgbClr val="151ECD"/>
                </a:solidFill>
                <a:ea typeface="Gulim" panose="020B0600000101010101" pitchFamily="34" charset="-127"/>
              </a:rPr>
            </a:br>
            <a:r>
              <a:rPr lang="en-US" altLang="ko-KR" sz="4000" b="1" dirty="0" smtClean="0">
                <a:solidFill>
                  <a:srgbClr val="151ECD"/>
                </a:solidFill>
                <a:ea typeface="Gulim" panose="020B0600000101010101" pitchFamily="34" charset="-127"/>
              </a:rPr>
              <a:t/>
            </a:r>
            <a:br>
              <a:rPr lang="en-US" altLang="ko-KR" sz="4000" b="1" dirty="0" smtClean="0">
                <a:solidFill>
                  <a:srgbClr val="151ECD"/>
                </a:solidFill>
                <a:ea typeface="Gulim" panose="020B0600000101010101" pitchFamily="34" charset="-127"/>
              </a:rPr>
            </a:br>
            <a:r>
              <a:rPr lang="en-US" altLang="ko-KR" b="1" dirty="0" err="1" smtClean="0">
                <a:solidFill>
                  <a:srgbClr val="151ECD"/>
                </a:solidFill>
                <a:ea typeface="Gulim" panose="020B0600000101010101" pitchFamily="34" charset="-127"/>
              </a:rPr>
              <a:t>Jonghyun</a:t>
            </a:r>
            <a:r>
              <a:rPr lang="en-US" altLang="ko-KR" b="1" dirty="0" smtClean="0">
                <a:solidFill>
                  <a:srgbClr val="151ECD"/>
                </a:solidFill>
                <a:ea typeface="Gulim" panose="020B0600000101010101" pitchFamily="34" charset="-127"/>
              </a:rPr>
              <a:t> </a:t>
            </a:r>
            <a:r>
              <a:rPr lang="en-US" altLang="ko-KR" b="1" dirty="0" err="1" smtClean="0">
                <a:solidFill>
                  <a:srgbClr val="151ECD"/>
                </a:solidFill>
                <a:ea typeface="Gulim" panose="020B0600000101010101" pitchFamily="34" charset="-127"/>
              </a:rPr>
              <a:t>Baek</a:t>
            </a:r>
            <a:endParaRPr lang="en-US" altLang="ko-KR" b="1" dirty="0" smtClean="0">
              <a:solidFill>
                <a:srgbClr val="151ECD"/>
              </a:solidFill>
              <a:ea typeface="Gulim" panose="020B0600000101010101" pitchFamily="34" charset="-127"/>
            </a:endParaRPr>
          </a:p>
          <a:p>
            <a:pPr marL="0" indent="0" algn="ctr">
              <a:lnSpc>
                <a:spcPct val="80000"/>
              </a:lnSpc>
              <a:buFont typeface="Arial" panose="020B0604020202020204" pitchFamily="34" charset="0"/>
              <a:buNone/>
            </a:pPr>
            <a:r>
              <a:rPr lang="en-US" altLang="ko-KR" sz="2400" b="1" dirty="0" smtClean="0">
                <a:solidFill>
                  <a:srgbClr val="151ECD"/>
                </a:solidFill>
                <a:ea typeface="Gulim" panose="020B0600000101010101" pitchFamily="34" charset="-127"/>
              </a:rPr>
              <a:t>Q6/17 Rapporteur</a:t>
            </a:r>
          </a:p>
        </p:txBody>
      </p:sp>
      <p:sp>
        <p:nvSpPr>
          <p:cNvPr id="14340" name="TextBox 1"/>
          <p:cNvSpPr txBox="1">
            <a:spLocks noChangeArrowheads="1"/>
          </p:cNvSpPr>
          <p:nvPr/>
        </p:nvSpPr>
        <p:spPr bwMode="auto">
          <a:xfrm>
            <a:off x="2916238" y="53736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smtClean="0">
                <a:solidFill>
                  <a:srgbClr val="2932E9"/>
                </a:solidFill>
                <a:latin typeface="Arial" panose="020B0604020202020204" pitchFamily="34" charset="0"/>
              </a:rPr>
              <a:t>21 March 2016</a:t>
            </a:r>
            <a:endParaRPr lang="en-US" altLang="en-US" sz="1800" b="1" dirty="0">
              <a:solidFill>
                <a:srgbClr val="2932E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2800" b="1" dirty="0" smtClean="0"/>
              <a:t>Recommendations related to Q6/17</a:t>
            </a:r>
          </a:p>
        </p:txBody>
      </p:sp>
      <p:sp>
        <p:nvSpPr>
          <p:cNvPr id="225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8EF029-C06C-446C-A921-4B2920A4173A}" type="slidenum">
              <a:rPr lang="en-US" altLang="en-US" sz="1200" smtClean="0">
                <a:solidFill>
                  <a:srgbClr val="898989"/>
                </a:solidFill>
              </a:rPr>
              <a:pPr>
                <a:spcBef>
                  <a:spcPct val="0"/>
                </a:spcBef>
                <a:buFontTx/>
                <a:buNone/>
              </a:pPr>
              <a:t>10</a:t>
            </a:fld>
            <a:endParaRPr lang="en-US" altLang="en-US" sz="1200" smtClean="0">
              <a:solidFill>
                <a:srgbClr val="898989"/>
              </a:solidFill>
            </a:endParaRPr>
          </a:p>
        </p:txBody>
      </p:sp>
      <p:sp>
        <p:nvSpPr>
          <p:cNvPr id="5" name="내용 개체 틀 2"/>
          <p:cNvSpPr txBox="1">
            <a:spLocks/>
          </p:cNvSpPr>
          <p:nvPr/>
        </p:nvSpPr>
        <p:spPr>
          <a:xfrm>
            <a:off x="457200" y="1052736"/>
            <a:ext cx="8507413" cy="55435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ko-KR" sz="1800" b="1" dirty="0"/>
              <a:t>X.1101</a:t>
            </a:r>
            <a:r>
              <a:rPr lang="en-US" altLang="ko-KR" sz="1800" dirty="0"/>
              <a:t>, Security requirements and framework for multicast communication </a:t>
            </a:r>
          </a:p>
          <a:p>
            <a:pPr>
              <a:buFont typeface="Wingdings" panose="05000000000000000000" pitchFamily="2" charset="2"/>
              <a:buChar char="§"/>
            </a:pPr>
            <a:r>
              <a:rPr lang="en-US" altLang="ko-KR" sz="1800" b="1" dirty="0"/>
              <a:t>X.1111</a:t>
            </a:r>
            <a:r>
              <a:rPr lang="en-US" altLang="ko-KR" sz="1800" dirty="0"/>
              <a:t>, Framework of security technologies for home network</a:t>
            </a:r>
          </a:p>
          <a:p>
            <a:pPr>
              <a:buFont typeface="Wingdings" panose="05000000000000000000" pitchFamily="2" charset="2"/>
              <a:buChar char="§"/>
            </a:pPr>
            <a:r>
              <a:rPr lang="en-US" altLang="ko-KR" sz="1800" b="1" dirty="0"/>
              <a:t>X.1112</a:t>
            </a:r>
            <a:r>
              <a:rPr lang="en-US" altLang="ko-KR" sz="1800" dirty="0"/>
              <a:t>, Device Certificate profile for the home network</a:t>
            </a:r>
          </a:p>
          <a:p>
            <a:pPr>
              <a:buFont typeface="Wingdings" panose="05000000000000000000" pitchFamily="2" charset="2"/>
              <a:buChar char="§"/>
            </a:pPr>
            <a:r>
              <a:rPr lang="en-US" altLang="ko-KR" sz="1800" b="1" dirty="0"/>
              <a:t>X.1113</a:t>
            </a:r>
            <a:r>
              <a:rPr lang="en-US" altLang="ko-KR" sz="1800" dirty="0"/>
              <a:t>, Guideline on user authentication mechanisms for home network service</a:t>
            </a:r>
          </a:p>
          <a:p>
            <a:pPr>
              <a:buFont typeface="Wingdings" panose="05000000000000000000" pitchFamily="2" charset="2"/>
              <a:buChar char="§"/>
            </a:pPr>
            <a:r>
              <a:rPr lang="en-US" altLang="ko-KR" sz="1800" b="1" dirty="0"/>
              <a:t>X.1114</a:t>
            </a:r>
            <a:r>
              <a:rPr lang="en-US" altLang="ko-KR" sz="1800" dirty="0"/>
              <a:t>, Authorization framework for home network</a:t>
            </a:r>
          </a:p>
          <a:p>
            <a:pPr>
              <a:buFont typeface="Wingdings" panose="05000000000000000000" pitchFamily="2" charset="2"/>
              <a:buChar char="§"/>
            </a:pPr>
            <a:r>
              <a:rPr lang="en-US" altLang="ko-KR" sz="1800" b="1" dirty="0"/>
              <a:t>X.1121</a:t>
            </a:r>
            <a:r>
              <a:rPr lang="en-US" altLang="ko-KR" sz="1800" dirty="0"/>
              <a:t>, Security framework for mobile end-to-end data communication</a:t>
            </a:r>
          </a:p>
          <a:p>
            <a:pPr>
              <a:buFont typeface="Wingdings" panose="05000000000000000000" pitchFamily="2" charset="2"/>
              <a:buChar char="§"/>
            </a:pPr>
            <a:r>
              <a:rPr lang="en-US" altLang="ko-KR" sz="1800" b="1" dirty="0"/>
              <a:t>X.1122</a:t>
            </a:r>
            <a:r>
              <a:rPr lang="en-US" altLang="ko-KR" sz="1800" dirty="0"/>
              <a:t>, Guideline for implementing secure mobile systems based on PKI</a:t>
            </a:r>
          </a:p>
          <a:p>
            <a:pPr>
              <a:buFont typeface="Wingdings" panose="05000000000000000000" pitchFamily="2" charset="2"/>
              <a:buChar char="§"/>
            </a:pPr>
            <a:r>
              <a:rPr lang="en-US" altLang="ko-KR" sz="1800" b="1" dirty="0"/>
              <a:t>X.1123</a:t>
            </a:r>
            <a:r>
              <a:rPr lang="en-US" altLang="ko-KR" sz="1800" dirty="0"/>
              <a:t>, Differentiated security service for secure mobile end-to-end data communication</a:t>
            </a:r>
          </a:p>
          <a:p>
            <a:pPr>
              <a:buFont typeface="Wingdings" panose="05000000000000000000" pitchFamily="2" charset="2"/>
              <a:buChar char="§"/>
            </a:pPr>
            <a:r>
              <a:rPr lang="en-US" altLang="ko-KR" sz="1800" b="1" dirty="0"/>
              <a:t>X.1124</a:t>
            </a:r>
            <a:r>
              <a:rPr lang="en-US" altLang="ko-KR" sz="1800" dirty="0"/>
              <a:t>, Authentication architecture for mobile end-to-end data communication</a:t>
            </a:r>
          </a:p>
          <a:p>
            <a:pPr>
              <a:buFont typeface="Wingdings" panose="05000000000000000000" pitchFamily="2" charset="2"/>
              <a:buChar char="§"/>
            </a:pPr>
            <a:r>
              <a:rPr lang="en-US" altLang="ko-KR" sz="1800" b="1" dirty="0"/>
              <a:t>X.1125</a:t>
            </a:r>
            <a:r>
              <a:rPr lang="en-US" altLang="ko-KR" sz="1800" dirty="0"/>
              <a:t>, Correlative reacting system in mobile network</a:t>
            </a:r>
          </a:p>
          <a:p>
            <a:pPr>
              <a:buFont typeface="Wingdings" panose="05000000000000000000" pitchFamily="2" charset="2"/>
              <a:buChar char="§"/>
            </a:pPr>
            <a:r>
              <a:rPr lang="en-US" altLang="ko-KR" sz="1800" b="1" dirty="0"/>
              <a:t>X.1171</a:t>
            </a:r>
            <a:r>
              <a:rPr lang="en-US" altLang="ko-KR" sz="1800" dirty="0"/>
              <a:t>, Threats and requirements for protection of personally identifiable information in applications using tag-based identification</a:t>
            </a:r>
          </a:p>
          <a:p>
            <a:pPr>
              <a:buFont typeface="Wingdings" panose="05000000000000000000" pitchFamily="2" charset="2"/>
              <a:buChar char="§"/>
            </a:pPr>
            <a:r>
              <a:rPr lang="en-US" altLang="ko-KR" sz="1800" b="1" dirty="0"/>
              <a:t>X.1191</a:t>
            </a:r>
            <a:r>
              <a:rPr lang="en-US" altLang="ko-KR" sz="1800" dirty="0"/>
              <a:t>, Functional requirements and architecture for IPTV security </a:t>
            </a:r>
            <a:r>
              <a:rPr lang="en-US" altLang="ko-KR" sz="1800" dirty="0" smtClean="0"/>
              <a:t>aspects</a:t>
            </a:r>
            <a:endParaRPr lang="en-US" altLang="ko-KR" sz="1800" dirty="0"/>
          </a:p>
        </p:txBody>
      </p:sp>
    </p:spTree>
    <p:extLst>
      <p:ext uri="{BB962C8B-B14F-4D97-AF65-F5344CB8AC3E}">
        <p14:creationId xmlns:p14="http://schemas.microsoft.com/office/powerpoint/2010/main" val="349415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2800" b="1" dirty="0" smtClean="0"/>
              <a:t>Recommendations related to Q6/17 </a:t>
            </a:r>
            <a:r>
              <a:rPr lang="en-US" altLang="ko-KR" sz="2800" b="1" dirty="0"/>
              <a:t> (</a:t>
            </a:r>
            <a:r>
              <a:rPr lang="en-US" altLang="ko-KR" sz="2800" b="1" dirty="0" err="1"/>
              <a:t>cont</a:t>
            </a:r>
            <a:r>
              <a:rPr lang="en-US" altLang="ko-KR" sz="2800" b="1" dirty="0"/>
              <a:t>’)</a:t>
            </a:r>
            <a:endParaRPr lang="en-US" altLang="en-US" sz="2800" b="1" dirty="0" smtClean="0"/>
          </a:p>
        </p:txBody>
      </p:sp>
      <p:sp>
        <p:nvSpPr>
          <p:cNvPr id="225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8EF029-C06C-446C-A921-4B2920A4173A}" type="slidenum">
              <a:rPr lang="en-US" altLang="en-US" sz="1200" smtClean="0">
                <a:solidFill>
                  <a:srgbClr val="898989"/>
                </a:solidFill>
              </a:rPr>
              <a:pPr>
                <a:spcBef>
                  <a:spcPct val="0"/>
                </a:spcBef>
                <a:buFontTx/>
                <a:buNone/>
              </a:pPr>
              <a:t>11</a:t>
            </a:fld>
            <a:endParaRPr lang="en-US" altLang="en-US" sz="1200" smtClean="0">
              <a:solidFill>
                <a:srgbClr val="898989"/>
              </a:solidFill>
            </a:endParaRPr>
          </a:p>
        </p:txBody>
      </p:sp>
      <p:sp>
        <p:nvSpPr>
          <p:cNvPr id="5" name="내용 개체 틀 2"/>
          <p:cNvSpPr txBox="1">
            <a:spLocks/>
          </p:cNvSpPr>
          <p:nvPr/>
        </p:nvSpPr>
        <p:spPr>
          <a:xfrm>
            <a:off x="457200" y="1052736"/>
            <a:ext cx="8507413" cy="55435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ko-KR" sz="1800" b="1" dirty="0" smtClean="0"/>
              <a:t>X.1192</a:t>
            </a:r>
            <a:r>
              <a:rPr lang="en-US" altLang="ko-KR" sz="1800" dirty="0"/>
              <a:t>, Functional requirements and mechanisms for the secure </a:t>
            </a:r>
            <a:r>
              <a:rPr lang="en-US" altLang="ko-KR" sz="1800" dirty="0" err="1"/>
              <a:t>transcodable</a:t>
            </a:r>
            <a:r>
              <a:rPr lang="en-US" altLang="ko-KR" sz="1800" dirty="0"/>
              <a:t> scheme of IPTV</a:t>
            </a:r>
          </a:p>
          <a:p>
            <a:pPr>
              <a:buFont typeface="Wingdings" panose="05000000000000000000" pitchFamily="2" charset="2"/>
              <a:buChar char="§"/>
            </a:pPr>
            <a:r>
              <a:rPr lang="en-US" altLang="ko-KR" sz="1800" b="1" dirty="0"/>
              <a:t>X.1193</a:t>
            </a:r>
            <a:r>
              <a:rPr lang="en-US" altLang="ko-KR" sz="1800" dirty="0"/>
              <a:t>, Key management framework for secure internet protocol television (IPTV) services</a:t>
            </a:r>
          </a:p>
          <a:p>
            <a:pPr>
              <a:buFont typeface="Wingdings" panose="05000000000000000000" pitchFamily="2" charset="2"/>
              <a:buChar char="§"/>
            </a:pPr>
            <a:r>
              <a:rPr lang="en-US" altLang="ko-KR" sz="1800" b="1" dirty="0"/>
              <a:t>X.1194</a:t>
            </a:r>
            <a:r>
              <a:rPr lang="en-US" altLang="ko-KR" sz="1800" dirty="0"/>
              <a:t>, Algorithm selection scheme for service and content protection (SCP) descrambling</a:t>
            </a:r>
          </a:p>
          <a:p>
            <a:pPr>
              <a:buFont typeface="Wingdings" panose="05000000000000000000" pitchFamily="2" charset="2"/>
              <a:buChar char="§"/>
            </a:pPr>
            <a:r>
              <a:rPr lang="en-US" altLang="ko-KR" sz="1800" b="1" dirty="0"/>
              <a:t>X.1195</a:t>
            </a:r>
            <a:r>
              <a:rPr lang="en-US" altLang="ko-KR" sz="1800" dirty="0"/>
              <a:t>, Service and content protection (SCP) interoperability scheme</a:t>
            </a:r>
          </a:p>
          <a:p>
            <a:pPr>
              <a:buFont typeface="Wingdings" panose="05000000000000000000" pitchFamily="2" charset="2"/>
              <a:buChar char="§"/>
            </a:pPr>
            <a:r>
              <a:rPr lang="en-US" altLang="ko-KR" sz="1800" b="1" dirty="0"/>
              <a:t>X.1196</a:t>
            </a:r>
            <a:r>
              <a:rPr lang="en-US" altLang="ko-KR" sz="1800" dirty="0"/>
              <a:t>, Framework for the downloadable service and content protection system in the mobile IPTV environment</a:t>
            </a:r>
          </a:p>
          <a:p>
            <a:pPr>
              <a:buFont typeface="Wingdings" panose="05000000000000000000" pitchFamily="2" charset="2"/>
              <a:buChar char="§"/>
            </a:pPr>
            <a:r>
              <a:rPr lang="en-US" altLang="ko-KR" sz="1800" b="1" dirty="0"/>
              <a:t>X.1197</a:t>
            </a:r>
            <a:r>
              <a:rPr lang="en-US" altLang="ko-KR" sz="1800" dirty="0"/>
              <a:t>, Guidelines on criteria for selecting cryptographic algorithms for IPTV service and content protection</a:t>
            </a:r>
          </a:p>
          <a:p>
            <a:pPr>
              <a:buFont typeface="Wingdings" panose="05000000000000000000" pitchFamily="2" charset="2"/>
              <a:buChar char="§"/>
            </a:pPr>
            <a:r>
              <a:rPr lang="en-US" altLang="ko-KR" sz="1800" b="1" dirty="0"/>
              <a:t>X.1198</a:t>
            </a:r>
            <a:r>
              <a:rPr lang="en-US" altLang="ko-KR" sz="1800" dirty="0"/>
              <a:t>, Virtual machine-based security platform for renewable IPTV service and content protection</a:t>
            </a:r>
          </a:p>
          <a:p>
            <a:pPr>
              <a:buFont typeface="Wingdings" panose="05000000000000000000" pitchFamily="2" charset="2"/>
              <a:buChar char="§"/>
            </a:pPr>
            <a:r>
              <a:rPr lang="en-US" altLang="ko-KR" sz="1800" b="1" dirty="0"/>
              <a:t>X.1311</a:t>
            </a:r>
            <a:r>
              <a:rPr lang="en-US" altLang="ko-KR" sz="1800" dirty="0"/>
              <a:t>, Security framework for ubiquitous sensor network</a:t>
            </a:r>
          </a:p>
          <a:p>
            <a:pPr>
              <a:buFont typeface="Wingdings" panose="05000000000000000000" pitchFamily="2" charset="2"/>
              <a:buChar char="§"/>
            </a:pPr>
            <a:r>
              <a:rPr lang="en-US" altLang="ko-KR" sz="1800" b="1" dirty="0"/>
              <a:t>X.1312</a:t>
            </a:r>
            <a:r>
              <a:rPr lang="en-US" altLang="ko-KR" sz="1800" dirty="0"/>
              <a:t>, Ubiquitous sensor network (USN) middleware security guideline</a:t>
            </a:r>
          </a:p>
          <a:p>
            <a:pPr>
              <a:buFont typeface="Wingdings" panose="05000000000000000000" pitchFamily="2" charset="2"/>
              <a:buChar char="§"/>
            </a:pPr>
            <a:r>
              <a:rPr lang="en-US" altLang="ko-KR" sz="1800" b="1" dirty="0"/>
              <a:t>X.1313</a:t>
            </a:r>
            <a:r>
              <a:rPr lang="en-US" altLang="ko-KR" sz="1800" dirty="0"/>
              <a:t>, Security requirements for wireless sensor network routing</a:t>
            </a:r>
          </a:p>
          <a:p>
            <a:pPr>
              <a:buFont typeface="Wingdings" panose="05000000000000000000" pitchFamily="2" charset="2"/>
              <a:buChar char="§"/>
            </a:pPr>
            <a:r>
              <a:rPr lang="en-US" altLang="ko-KR" sz="1800" b="1" dirty="0"/>
              <a:t>X.1314</a:t>
            </a:r>
            <a:r>
              <a:rPr lang="en-US" altLang="ko-KR" sz="1800" dirty="0"/>
              <a:t>, Security requirements and framework of ubiquitous </a:t>
            </a:r>
            <a:r>
              <a:rPr lang="en-US" altLang="ko-KR" sz="1800" dirty="0" smtClean="0"/>
              <a:t>networking</a:t>
            </a:r>
          </a:p>
        </p:txBody>
      </p:sp>
    </p:spTree>
    <p:extLst>
      <p:ext uri="{BB962C8B-B14F-4D97-AF65-F5344CB8AC3E}">
        <p14:creationId xmlns:p14="http://schemas.microsoft.com/office/powerpoint/2010/main" val="1791687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2800" b="1" dirty="0" smtClean="0"/>
              <a:t>Supplements (</a:t>
            </a:r>
            <a:r>
              <a:rPr lang="en-US" altLang="en-US" sz="2800" b="1" dirty="0"/>
              <a:t>including Corrigendum) </a:t>
            </a:r>
            <a:r>
              <a:rPr lang="en-US" altLang="en-US" sz="2800" b="1" dirty="0" smtClean="0"/>
              <a:t>related to Q6/17</a:t>
            </a:r>
          </a:p>
        </p:txBody>
      </p:sp>
      <p:sp>
        <p:nvSpPr>
          <p:cNvPr id="256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5D8B30-351D-4D63-A10A-6A81B4D3ABC3}"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
        <p:nvSpPr>
          <p:cNvPr id="5" name="내용 개체 틀 2"/>
          <p:cNvSpPr txBox="1">
            <a:spLocks/>
          </p:cNvSpPr>
          <p:nvPr/>
        </p:nvSpPr>
        <p:spPr>
          <a:xfrm>
            <a:off x="457200" y="1052736"/>
            <a:ext cx="8507413" cy="55435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ko-KR" sz="1800" b="1" dirty="0" smtClean="0"/>
              <a:t>X.Suppl.19</a:t>
            </a:r>
            <a:r>
              <a:rPr lang="en-US" altLang="ko-KR" sz="1800" dirty="0"/>
              <a:t>, Supplement to ITU-T X.1120 series – Supplement on security aspects of smartphones</a:t>
            </a:r>
          </a:p>
          <a:p>
            <a:pPr>
              <a:buFont typeface="Wingdings" panose="05000000000000000000" pitchFamily="2" charset="2"/>
              <a:buChar char="§"/>
            </a:pPr>
            <a:r>
              <a:rPr lang="en-US" altLang="ko-KR" sz="1800" b="1" dirty="0" smtClean="0"/>
              <a:t>X.1311 </a:t>
            </a:r>
            <a:r>
              <a:rPr lang="en-US" altLang="ko-KR" sz="1800" b="1" dirty="0"/>
              <a:t>Cor.1</a:t>
            </a:r>
            <a:r>
              <a:rPr lang="en-US" altLang="ko-KR" sz="1800" dirty="0"/>
              <a:t>, Security framework for ubiquitous sensor networks Technical Corrigendum 1</a:t>
            </a:r>
          </a:p>
          <a:p>
            <a:pPr>
              <a:buFont typeface="Wingdings" panose="05000000000000000000" pitchFamily="2" charset="2"/>
              <a:buChar char="§"/>
            </a:pPr>
            <a:r>
              <a:rPr lang="en-US" altLang="ko-KR" sz="1800" b="1" dirty="0" smtClean="0"/>
              <a:t>X.Suppl.24</a:t>
            </a:r>
            <a:r>
              <a:rPr lang="en-US" altLang="ko-KR" sz="1800" dirty="0"/>
              <a:t>, ITU-T X.1120-X.1139 series - Supplement on a secure application distribution framework for communication </a:t>
            </a:r>
            <a:r>
              <a:rPr lang="en-US" altLang="ko-KR" sz="1800" dirty="0" smtClean="0"/>
              <a:t>devices</a:t>
            </a:r>
            <a:endParaRPr lang="en-US" altLang="ko-KR" sz="1800" dirty="0"/>
          </a:p>
        </p:txBody>
      </p:sp>
    </p:spTree>
    <p:extLst>
      <p:ext uri="{BB962C8B-B14F-4D97-AF65-F5344CB8AC3E}">
        <p14:creationId xmlns:p14="http://schemas.microsoft.com/office/powerpoint/2010/main" val="165022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1124744"/>
            <a:ext cx="8578850" cy="5733256"/>
          </a:xfrm>
        </p:spPr>
        <p:txBody>
          <a:bodyPr/>
          <a:lstStyle/>
          <a:p>
            <a:pPr>
              <a:buFont typeface="Wingdings" panose="05000000000000000000" pitchFamily="2" charset="2"/>
              <a:buChar char="§"/>
            </a:pPr>
            <a:r>
              <a:rPr lang="en-GB" altLang="en-US" sz="2800" dirty="0"/>
              <a:t>Question text for </a:t>
            </a:r>
            <a:r>
              <a:rPr lang="en-GB" altLang="en-US" sz="2800" dirty="0" smtClean="0"/>
              <a:t>Q</a:t>
            </a:r>
            <a:r>
              <a:rPr lang="en-GB" altLang="en-US" sz="2800" dirty="0"/>
              <a:t>6</a:t>
            </a:r>
            <a:r>
              <a:rPr lang="en-GB" altLang="en-US" sz="2800" dirty="0" smtClean="0"/>
              <a:t>/17</a:t>
            </a:r>
            <a:endParaRPr lang="en-GB" altLang="en-US" sz="2800" dirty="0"/>
          </a:p>
          <a:p>
            <a:pPr lvl="1">
              <a:buFont typeface="Wingdings" panose="05000000000000000000" pitchFamily="2" charset="2"/>
              <a:buChar char="ü"/>
            </a:pPr>
            <a:r>
              <a:rPr lang="en-GB" altLang="en-US" sz="2400" dirty="0"/>
              <a:t>Motivation, Question, </a:t>
            </a:r>
            <a:r>
              <a:rPr lang="en-GB" altLang="en-US" sz="2400" dirty="0" smtClean="0"/>
              <a:t>Tasks, </a:t>
            </a:r>
            <a:r>
              <a:rPr lang="en-GB" altLang="en-US" sz="2400" dirty="0"/>
              <a:t>and </a:t>
            </a:r>
            <a:r>
              <a:rPr lang="en-GB" altLang="en-US" sz="2400" dirty="0" smtClean="0"/>
              <a:t>Relationships</a:t>
            </a:r>
            <a:endParaRPr lang="en-GB" altLang="en-US" sz="2400" b="1" dirty="0"/>
          </a:p>
          <a:p>
            <a:pPr>
              <a:buFont typeface="Wingdings" panose="05000000000000000000" pitchFamily="2" charset="2"/>
              <a:buChar char="§"/>
            </a:pPr>
            <a:r>
              <a:rPr lang="en-US" altLang="en-US" sz="2800" dirty="0"/>
              <a:t>Recommendations and Supplements related to </a:t>
            </a:r>
            <a:r>
              <a:rPr lang="en-US" altLang="en-US" sz="2800" dirty="0" smtClean="0"/>
              <a:t>Q</a:t>
            </a:r>
            <a:r>
              <a:rPr lang="en-US" altLang="en-US" sz="2800" dirty="0"/>
              <a:t>6</a:t>
            </a:r>
            <a:r>
              <a:rPr lang="en-US" altLang="en-US" sz="2800" dirty="0" smtClean="0"/>
              <a:t>/17 </a:t>
            </a:r>
            <a:endParaRPr lang="en-US" altLang="en-US" sz="2800" dirty="0"/>
          </a:p>
          <a:p>
            <a:pPr>
              <a:buFont typeface="Wingdings" panose="05000000000000000000" pitchFamily="2" charset="2"/>
              <a:buChar char="§"/>
            </a:pPr>
            <a:r>
              <a:rPr lang="en-US" altLang="en-US" sz="2800" dirty="0">
                <a:solidFill>
                  <a:srgbClr val="FF0000"/>
                </a:solidFill>
              </a:rPr>
              <a:t>Draft Recommendations on developing under </a:t>
            </a:r>
            <a:r>
              <a:rPr lang="en-US" altLang="en-US" sz="2800" dirty="0" smtClean="0">
                <a:solidFill>
                  <a:srgbClr val="FF0000"/>
                </a:solidFill>
              </a:rPr>
              <a:t>Q6/17</a:t>
            </a:r>
            <a:endParaRPr lang="en-US" altLang="en-US" sz="2800" dirty="0">
              <a:solidFill>
                <a:srgbClr val="FF0000"/>
              </a:solidFill>
            </a:endParaRPr>
          </a:p>
          <a:p>
            <a:pPr>
              <a:buFont typeface="Wingdings" panose="05000000000000000000" pitchFamily="2" charset="2"/>
              <a:buChar char="§"/>
            </a:pPr>
            <a:r>
              <a:rPr lang="en-US" altLang="en-US" sz="2800" dirty="0"/>
              <a:t>Future Plan for Next Study Period (2017-2020)</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13</a:t>
            </a:fld>
            <a:endParaRPr lang="en-US" altLang="en-US" sz="1200" dirty="0" smtClean="0">
              <a:solidFill>
                <a:srgbClr val="898989"/>
              </a:solidFill>
            </a:endParaRPr>
          </a:p>
        </p:txBody>
      </p:sp>
    </p:spTree>
    <p:extLst>
      <p:ext uri="{BB962C8B-B14F-4D97-AF65-F5344CB8AC3E}">
        <p14:creationId xmlns:p14="http://schemas.microsoft.com/office/powerpoint/2010/main" val="2707361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X.msec-9</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smtClean="0"/>
              <a:t>Functional </a:t>
            </a:r>
            <a:r>
              <a:rPr lang="en-US" altLang="ko-KR" sz="2000" b="1" dirty="0"/>
              <a:t>Security Requirements and Architecture for Mobile Phone Anti-theft </a:t>
            </a:r>
            <a:r>
              <a:rPr lang="en-US" altLang="ko-KR" sz="2000" b="1" dirty="0" smtClean="0"/>
              <a:t>Measures</a:t>
            </a:r>
            <a:r>
              <a:rPr lang="en-US" altLang="ko-KR" sz="2000" dirty="0" smtClean="0"/>
              <a:t/>
            </a:r>
            <a:br>
              <a:rPr lang="en-US" altLang="ko-KR" sz="2000" dirty="0" smtClean="0"/>
            </a:br>
            <a:r>
              <a:rPr lang="en-US" altLang="ko-KR" sz="2000" dirty="0" smtClean="0"/>
              <a:t>(Timing: 2016-09/ Determination)</a:t>
            </a:r>
            <a:endParaRPr lang="en-US" altLang="ko-KR" sz="1800" dirty="0" smtClean="0"/>
          </a:p>
          <a:p>
            <a:pPr lvl="1"/>
            <a:r>
              <a:rPr lang="en-US" altLang="ko-KR" sz="1800" dirty="0" smtClean="0"/>
              <a:t>Address </a:t>
            </a:r>
            <a:r>
              <a:rPr lang="en-US" altLang="ko-KR" sz="1800" dirty="0"/>
              <a:t>the functional security requirements and architecture for the smartphone anti-theft measure (aka, a kill switch), which allows customers to delete remotely the user's personal data or disable remotely stolen or lost smartphone </a:t>
            </a:r>
            <a:r>
              <a:rPr lang="en-US" altLang="ko-KR" sz="1800" dirty="0" smtClean="0"/>
              <a:t>devices</a:t>
            </a:r>
          </a:p>
          <a:p>
            <a:pPr lvl="1"/>
            <a:r>
              <a:rPr lang="en-US" altLang="ko-KR" sz="1800" dirty="0" smtClean="0"/>
              <a:t>Focus </a:t>
            </a:r>
            <a:r>
              <a:rPr lang="en-US" altLang="ko-KR" sz="1800" dirty="0"/>
              <a:t>on the functional requirements, functional architecture, and </a:t>
            </a:r>
            <a:r>
              <a:rPr lang="en-US" altLang="ko-KR" sz="1800" dirty="0" smtClean="0"/>
              <a:t>mechanisms</a:t>
            </a:r>
          </a:p>
          <a:p>
            <a:pPr lvl="1"/>
            <a:r>
              <a:rPr lang="en-US" altLang="ko-KR" sz="1800" dirty="0" smtClean="0"/>
              <a:t>Use </a:t>
            </a:r>
            <a:r>
              <a:rPr lang="en-US" altLang="ko-KR" sz="1800" dirty="0"/>
              <a:t>the reference model consisting of the device owner, the authorized server, the back-up server, and </a:t>
            </a:r>
            <a:r>
              <a:rPr lang="en-US" altLang="ko-KR" sz="1800" dirty="0" smtClean="0"/>
              <a:t>lost/stolen</a:t>
            </a:r>
            <a:br>
              <a:rPr lang="en-US" altLang="ko-KR" sz="1800" dirty="0" smtClean="0"/>
            </a:br>
            <a:r>
              <a:rPr lang="en-US" altLang="ko-KR" sz="1800" dirty="0" smtClean="0"/>
              <a:t>devices</a:t>
            </a:r>
          </a:p>
          <a:p>
            <a:pPr lvl="1"/>
            <a:r>
              <a:rPr lang="en-US" altLang="ko-KR" sz="1800" dirty="0" smtClean="0"/>
              <a:t>Describe Ant-theft </a:t>
            </a:r>
            <a:r>
              <a:rPr lang="en-US" altLang="ko-KR" sz="1800" dirty="0"/>
              <a:t>specific </a:t>
            </a:r>
            <a:r>
              <a:rPr lang="en-US" altLang="ko-KR" sz="1800" dirty="0" smtClean="0"/>
              <a:t>threats</a:t>
            </a:r>
            <a:br>
              <a:rPr lang="en-US" altLang="ko-KR" sz="1800" dirty="0" smtClean="0"/>
            </a:br>
            <a:r>
              <a:rPr lang="en-US" altLang="ko-KR" sz="1800" dirty="0" smtClean="0"/>
              <a:t>(in the Appendix)</a:t>
            </a:r>
            <a:endParaRPr lang="en-US" altLang="ko-KR" sz="1800" dirty="0"/>
          </a:p>
          <a:p>
            <a:pPr lvl="1"/>
            <a:r>
              <a:rPr lang="en-US" altLang="ko-KR" sz="1800" dirty="0"/>
              <a:t>N</a:t>
            </a:r>
            <a:r>
              <a:rPr lang="en-US" altLang="ko-KR" sz="1800" dirty="0" smtClean="0"/>
              <a:t>ot </a:t>
            </a:r>
            <a:r>
              <a:rPr lang="en-US" altLang="ko-KR" sz="1800" dirty="0"/>
              <a:t>modify the general </a:t>
            </a:r>
            <a:r>
              <a:rPr lang="en-US" altLang="ko-KR" sz="1800" dirty="0" smtClean="0"/>
              <a:t>requirements</a:t>
            </a:r>
            <a:br>
              <a:rPr lang="en-US" altLang="ko-KR" sz="1800" dirty="0" smtClean="0"/>
            </a:br>
            <a:r>
              <a:rPr lang="en-US" altLang="ko-KR" sz="1800" dirty="0" smtClean="0"/>
              <a:t>for </a:t>
            </a:r>
            <a:r>
              <a:rPr lang="en-US" altLang="ko-KR" sz="1800" dirty="0"/>
              <a:t>Smartphone </a:t>
            </a:r>
            <a:r>
              <a:rPr lang="en-US" altLang="ko-KR" sz="1800" dirty="0" smtClean="0"/>
              <a:t>anti-theft</a:t>
            </a:r>
            <a:br>
              <a:rPr lang="en-US" altLang="ko-KR" sz="1800" dirty="0" smtClean="0"/>
            </a:br>
            <a:r>
              <a:rPr lang="en-US" altLang="ko-KR" sz="1800" dirty="0" smtClean="0"/>
              <a:t>developed </a:t>
            </a:r>
            <a:r>
              <a:rPr lang="en-US" altLang="ko-KR" sz="1800" dirty="0"/>
              <a:t>by GSMA</a:t>
            </a:r>
          </a:p>
          <a:p>
            <a:pPr lvl="1"/>
            <a:endParaRPr lang="en-US" altLang="ko-KR" sz="1800" dirty="0"/>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14</a:t>
            </a:fld>
            <a:endParaRPr lang="en-US" altLang="en-US" sz="1200" smtClean="0">
              <a:solidFill>
                <a:srgbClr val="898989"/>
              </a:solidFill>
            </a:endParaRPr>
          </a:p>
        </p:txBody>
      </p:sp>
      <p:sp>
        <p:nvSpPr>
          <p:cNvPr id="6" name="Rectangle 6"/>
          <p:cNvSpPr>
            <a:spLocks noChangeArrowheads="1"/>
          </p:cNvSpPr>
          <p:nvPr/>
        </p:nvSpPr>
        <p:spPr bwMode="auto">
          <a:xfrm>
            <a:off x="1387475" y="6095231"/>
            <a:ext cx="7577138" cy="36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a:t>Reference model for anti-theft measures, in </a:t>
            </a:r>
            <a:r>
              <a:rPr lang="en-US" altLang="en-US" sz="1800" b="1" dirty="0" smtClean="0"/>
              <a:t>Draft Rec</a:t>
            </a:r>
            <a:r>
              <a:rPr lang="en-US" altLang="en-US" sz="1800" b="1" dirty="0"/>
              <a:t>. </a:t>
            </a:r>
            <a:r>
              <a:rPr lang="en-US" altLang="en-US" sz="1800" b="1" dirty="0" smtClean="0"/>
              <a:t>ITU-T X.msec-9</a:t>
            </a:r>
            <a:endParaRPr lang="en-US" altLang="en-US" sz="2000" dirty="0"/>
          </a:p>
        </p:txBody>
      </p:sp>
      <p:sp>
        <p:nvSpPr>
          <p:cNvPr id="2" name="Rectangle 2"/>
          <p:cNvSpPr>
            <a:spLocks noChangeArrowheads="1"/>
          </p:cNvSpPr>
          <p:nvPr/>
        </p:nvSpPr>
        <p:spPr bwMode="auto">
          <a:xfrm>
            <a:off x="3851920" y="3933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3" name="개체 2"/>
          <p:cNvGraphicFramePr>
            <a:graphicFrameLocks noChangeAspect="1"/>
          </p:cNvGraphicFramePr>
          <p:nvPr>
            <p:extLst>
              <p:ext uri="{D42A27DB-BD31-4B8C-83A1-F6EECF244321}">
                <p14:modId xmlns:p14="http://schemas.microsoft.com/office/powerpoint/2010/main" val="991002753"/>
              </p:ext>
            </p:extLst>
          </p:nvPr>
        </p:nvGraphicFramePr>
        <p:xfrm>
          <a:off x="4811289" y="3933056"/>
          <a:ext cx="4276725" cy="2162175"/>
        </p:xfrm>
        <a:graphic>
          <a:graphicData uri="http://schemas.openxmlformats.org/presentationml/2006/ole">
            <mc:AlternateContent xmlns:mc="http://schemas.openxmlformats.org/markup-compatibility/2006">
              <mc:Choice xmlns:v="urn:schemas-microsoft-com:vml" Requires="v">
                <p:oleObj spid="_x0000_s3083" name="Picture" r:id="rId3" imgW="6111722" imgH="3080965" progId="Word.Picture.8">
                  <p:embed/>
                </p:oleObj>
              </mc:Choice>
              <mc:Fallback>
                <p:oleObj name="Picture" r:id="rId3" imgW="6111722" imgH="3080965"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289" y="3933056"/>
                        <a:ext cx="4276725" cy="216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323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X.sgsec-1</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Security functional architecture for smart grid services using telecommunication networks</a:t>
            </a:r>
            <a:r>
              <a:rPr lang="en-US" altLang="ko-KR" sz="2000" dirty="0" smtClean="0"/>
              <a:t/>
            </a:r>
            <a:br>
              <a:rPr lang="en-US" altLang="ko-KR" sz="2000" dirty="0" smtClean="0"/>
            </a:br>
            <a:r>
              <a:rPr lang="en-US" altLang="ko-KR" sz="2000" dirty="0" smtClean="0"/>
              <a:t>(Timing: 2016-03/ Consent)</a:t>
            </a:r>
            <a:endParaRPr lang="en-US" altLang="ko-KR" sz="1800" dirty="0" smtClean="0"/>
          </a:p>
          <a:p>
            <a:pPr lvl="1"/>
            <a:r>
              <a:rPr lang="en-GB" altLang="ko-KR" sz="1800" dirty="0" smtClean="0"/>
              <a:t>Describes </a:t>
            </a:r>
            <a:r>
              <a:rPr lang="en-GB" altLang="ko-KR" sz="1800" dirty="0"/>
              <a:t>a security functional architecture for smart grid (SG) services using telecommunication </a:t>
            </a:r>
            <a:r>
              <a:rPr lang="en-GB" altLang="ko-KR" sz="1800" dirty="0" smtClean="0"/>
              <a:t>networks</a:t>
            </a:r>
          </a:p>
          <a:p>
            <a:pPr lvl="1"/>
            <a:r>
              <a:rPr lang="en-GB" altLang="ko-KR" sz="1800" dirty="0" smtClean="0"/>
              <a:t>Identifies </a:t>
            </a:r>
            <a:r>
              <a:rPr lang="en-GB" altLang="ko-KR" sz="1800" dirty="0"/>
              <a:t>security risks and security </a:t>
            </a:r>
            <a:r>
              <a:rPr lang="en-GB" altLang="ko-KR" sz="1800" dirty="0" smtClean="0"/>
              <a:t>requirements</a:t>
            </a:r>
          </a:p>
          <a:p>
            <a:pPr lvl="1"/>
            <a:r>
              <a:rPr lang="en-GB" altLang="ko-KR" sz="1800" dirty="0" smtClean="0"/>
              <a:t>Defines </a:t>
            </a:r>
            <a:r>
              <a:rPr lang="en-GB" altLang="ko-KR" sz="1800" dirty="0"/>
              <a:t>a security functional architecture for smart grid services using telecommunication networks based on a general functional </a:t>
            </a:r>
            <a:r>
              <a:rPr lang="en-GB" altLang="ko-KR" sz="1800" dirty="0" smtClean="0"/>
              <a:t>model</a:t>
            </a:r>
          </a:p>
          <a:p>
            <a:pPr lvl="1"/>
            <a:r>
              <a:rPr lang="en-GB" altLang="ko-KR" sz="1800" dirty="0" smtClean="0"/>
              <a:t>Main contents</a:t>
            </a:r>
          </a:p>
          <a:p>
            <a:pPr lvl="2"/>
            <a:r>
              <a:rPr lang="en-US" altLang="ko-KR" sz="1600" dirty="0"/>
              <a:t>Reference architecture and smart grid services</a:t>
            </a:r>
          </a:p>
          <a:p>
            <a:pPr lvl="2"/>
            <a:r>
              <a:rPr lang="en-US" altLang="ko-KR" sz="1600" dirty="0"/>
              <a:t>Security risks categorization of smart grid services</a:t>
            </a:r>
          </a:p>
          <a:p>
            <a:pPr lvl="2"/>
            <a:r>
              <a:rPr lang="en-US" altLang="ko-KR" sz="1600" dirty="0"/>
              <a:t>Security requirements of smart grid services</a:t>
            </a:r>
          </a:p>
          <a:p>
            <a:pPr lvl="2"/>
            <a:r>
              <a:rPr lang="en-US" altLang="ko-KR" sz="1600" dirty="0"/>
              <a:t>Security functional architecture of smart grid services</a:t>
            </a:r>
            <a:endParaRPr lang="ko-KR" altLang="ko-KR" sz="1600" dirty="0"/>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15</a:t>
            </a:fld>
            <a:endParaRPr lang="en-US" altLang="en-US" sz="1200" smtClean="0">
              <a:solidFill>
                <a:srgbClr val="898989"/>
              </a:solidFill>
            </a:endParaRPr>
          </a:p>
        </p:txBody>
      </p:sp>
    </p:spTree>
    <p:extLst>
      <p:ext uri="{BB962C8B-B14F-4D97-AF65-F5344CB8AC3E}">
        <p14:creationId xmlns:p14="http://schemas.microsoft.com/office/powerpoint/2010/main" val="2758797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X.sgsec-2</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Security guidelines for home area network (HAN) devices in smart grid systems</a:t>
            </a:r>
            <a:r>
              <a:rPr lang="en-US" altLang="ko-KR" sz="2000" dirty="0" smtClean="0"/>
              <a:t/>
            </a:r>
            <a:br>
              <a:rPr lang="en-US" altLang="ko-KR" sz="2000" dirty="0" smtClean="0"/>
            </a:br>
            <a:r>
              <a:rPr lang="en-US" altLang="ko-KR" sz="2000" dirty="0" smtClean="0"/>
              <a:t>(Timing: 2017-03/ Determination)</a:t>
            </a:r>
            <a:endParaRPr lang="en-US" altLang="ko-KR" sz="1800" dirty="0" smtClean="0"/>
          </a:p>
          <a:p>
            <a:pPr lvl="1"/>
            <a:r>
              <a:rPr lang="en-US" altLang="ko-KR" sz="1800" dirty="0" smtClean="0"/>
              <a:t>Provides </a:t>
            </a:r>
            <a:r>
              <a:rPr lang="en-US" altLang="ko-KR" sz="1800" dirty="0"/>
              <a:t>security guidelines for Home Area Network (HAN) devices in Smart Grid </a:t>
            </a:r>
            <a:r>
              <a:rPr lang="en-US" altLang="ko-KR" sz="1800" dirty="0" smtClean="0"/>
              <a:t>systems</a:t>
            </a:r>
          </a:p>
          <a:p>
            <a:pPr lvl="1"/>
            <a:r>
              <a:rPr lang="en-US" altLang="ko-KR" sz="1800" dirty="0" smtClean="0"/>
              <a:t>Main contents</a:t>
            </a:r>
            <a:endParaRPr lang="en-US" altLang="ko-KR" sz="1800" dirty="0"/>
          </a:p>
          <a:p>
            <a:pPr lvl="2"/>
            <a:r>
              <a:rPr lang="en-US" altLang="ko-KR" sz="1600" dirty="0"/>
              <a:t>Security risks of devices and communication</a:t>
            </a:r>
          </a:p>
          <a:p>
            <a:pPr lvl="2"/>
            <a:r>
              <a:rPr lang="en-US" altLang="ko-KR" sz="1600" dirty="0"/>
              <a:t>Security requirements for devices and communications in HAN</a:t>
            </a:r>
          </a:p>
          <a:p>
            <a:pPr lvl="2"/>
            <a:r>
              <a:rPr lang="en-US" altLang="ko-KR" sz="1600" dirty="0"/>
              <a:t>Security guidelines of HAN devices in Smart Grid systems</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16</a:t>
            </a:fld>
            <a:endParaRPr lang="en-US" altLang="en-US" sz="1200" smtClean="0">
              <a:solidFill>
                <a:srgbClr val="898989"/>
              </a:solidFill>
            </a:endParaRPr>
          </a:p>
        </p:txBody>
      </p:sp>
      <p:sp>
        <p:nvSpPr>
          <p:cNvPr id="6" name="Rectangle 6"/>
          <p:cNvSpPr>
            <a:spLocks noChangeArrowheads="1"/>
          </p:cNvSpPr>
          <p:nvPr/>
        </p:nvSpPr>
        <p:spPr bwMode="auto">
          <a:xfrm>
            <a:off x="792624" y="5633442"/>
            <a:ext cx="7577138" cy="36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smtClean="0"/>
              <a:t>Target fields of X.sgsec-2, </a:t>
            </a:r>
            <a:r>
              <a:rPr lang="en-US" altLang="en-US" sz="1800" b="1" dirty="0"/>
              <a:t>in </a:t>
            </a:r>
            <a:r>
              <a:rPr lang="en-US" altLang="en-US" sz="1800" b="1" dirty="0" smtClean="0"/>
              <a:t>Draft Rec</a:t>
            </a:r>
            <a:r>
              <a:rPr lang="en-US" altLang="en-US" sz="1800" b="1" dirty="0"/>
              <a:t>. </a:t>
            </a:r>
            <a:r>
              <a:rPr lang="en-US" altLang="en-US" sz="1800" b="1" dirty="0" smtClean="0"/>
              <a:t>ITU-T X.sgsec-2</a:t>
            </a:r>
            <a:endParaRPr lang="en-US" altLang="en-US" sz="2000" dirty="0"/>
          </a:p>
        </p:txBody>
      </p:sp>
      <p:pic>
        <p:nvPicPr>
          <p:cNvPr id="7" name="그림 6" descr="C:\Users\user\Desktop\3.기고서작성및TD작성\2.X.sgsec-2\Figure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665" y="4221088"/>
            <a:ext cx="6122670" cy="1336040"/>
          </a:xfrm>
          <a:prstGeom prst="rect">
            <a:avLst/>
          </a:prstGeom>
          <a:noFill/>
          <a:ln>
            <a:noFill/>
          </a:ln>
        </p:spPr>
      </p:pic>
    </p:spTree>
    <p:extLst>
      <p:ext uri="{BB962C8B-B14F-4D97-AF65-F5344CB8AC3E}">
        <p14:creationId xmlns:p14="http://schemas.microsoft.com/office/powerpoint/2010/main" val="165413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X.itssec-1</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Secure software update capability for intelligent transportation system communications devices</a:t>
            </a:r>
            <a:r>
              <a:rPr lang="en-US" altLang="ko-KR" sz="2000" dirty="0" smtClean="0"/>
              <a:t/>
            </a:r>
            <a:br>
              <a:rPr lang="en-US" altLang="ko-KR" sz="2000" dirty="0" smtClean="0"/>
            </a:br>
            <a:r>
              <a:rPr lang="en-US" altLang="ko-KR" sz="2000" dirty="0" smtClean="0"/>
              <a:t>(Timing: 2016-03/ Determination)</a:t>
            </a:r>
            <a:endParaRPr lang="en-US" altLang="ko-KR" sz="1800" dirty="0" smtClean="0"/>
          </a:p>
          <a:p>
            <a:pPr lvl="1"/>
            <a:r>
              <a:rPr lang="en-US" altLang="ko-KR" sz="1800" dirty="0" smtClean="0"/>
              <a:t>Provide </a:t>
            </a:r>
            <a:r>
              <a:rPr lang="en-US" altLang="ko-KR" sz="1800" dirty="0"/>
              <a:t>a procedure of secure software updating for ITS communication devices for the application layer in order to prevent threats such as tampering of and malicious intrusion to communication devices on </a:t>
            </a:r>
            <a:r>
              <a:rPr lang="en-US" altLang="ko-KR" sz="1800" dirty="0" smtClean="0"/>
              <a:t>vehicles</a:t>
            </a:r>
          </a:p>
          <a:p>
            <a:pPr lvl="1"/>
            <a:r>
              <a:rPr lang="en-US" altLang="ko-KR" sz="1800" dirty="0" smtClean="0"/>
              <a:t>Includes </a:t>
            </a:r>
            <a:r>
              <a:rPr lang="en-US" altLang="ko-KR" sz="1800" dirty="0"/>
              <a:t>a basic model of software update, its threat and risk analysis, security requirements and controls for software update and a specification of abstract data format of update software </a:t>
            </a:r>
            <a:r>
              <a:rPr lang="en-US" altLang="ko-KR" sz="1800" dirty="0" smtClean="0"/>
              <a:t>module</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17</a:t>
            </a:fld>
            <a:endParaRPr lang="en-US" altLang="en-US" sz="1200" smtClean="0">
              <a:solidFill>
                <a:srgbClr val="898989"/>
              </a:solidFill>
            </a:endParaRPr>
          </a:p>
        </p:txBody>
      </p:sp>
      <p:sp>
        <p:nvSpPr>
          <p:cNvPr id="6" name="Rectangle 6"/>
          <p:cNvSpPr>
            <a:spLocks noChangeArrowheads="1"/>
          </p:cNvSpPr>
          <p:nvPr/>
        </p:nvSpPr>
        <p:spPr bwMode="auto">
          <a:xfrm>
            <a:off x="1096816" y="5773081"/>
            <a:ext cx="6956921" cy="72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smtClean="0"/>
              <a:t>Principal </a:t>
            </a:r>
            <a:r>
              <a:rPr lang="en-US" altLang="en-US" sz="1800" b="1" dirty="0"/>
              <a:t>modules around a vehicle for a remote software update , in </a:t>
            </a:r>
            <a:r>
              <a:rPr lang="en-US" altLang="en-US" sz="1800" b="1" dirty="0" smtClean="0"/>
              <a:t>Draft Rec</a:t>
            </a:r>
            <a:r>
              <a:rPr lang="en-US" altLang="en-US" sz="1800" b="1" dirty="0"/>
              <a:t>. </a:t>
            </a:r>
            <a:r>
              <a:rPr lang="en-US" altLang="en-US" sz="1800" b="1" dirty="0" smtClean="0"/>
              <a:t>ITU-T X.itssec-1</a:t>
            </a:r>
            <a:endParaRPr lang="en-US" altLang="en-US" sz="2000" dirty="0"/>
          </a:p>
        </p:txBody>
      </p:sp>
      <p:pic>
        <p:nvPicPr>
          <p:cNvPr id="7" name="図 2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537" y="4019835"/>
            <a:ext cx="6130925" cy="1654810"/>
          </a:xfrm>
          <a:prstGeom prst="rect">
            <a:avLst/>
          </a:prstGeom>
          <a:noFill/>
          <a:ln>
            <a:noFill/>
          </a:ln>
        </p:spPr>
      </p:pic>
    </p:spTree>
    <p:extLst>
      <p:ext uri="{BB962C8B-B14F-4D97-AF65-F5344CB8AC3E}">
        <p14:creationId xmlns:p14="http://schemas.microsoft.com/office/powerpoint/2010/main" val="1136848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X.itssec-2</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Security guidelines for V2X communication systems</a:t>
            </a:r>
            <a:r>
              <a:rPr lang="en-US" altLang="ko-KR" sz="2000" dirty="0" smtClean="0"/>
              <a:t/>
            </a:r>
            <a:br>
              <a:rPr lang="en-US" altLang="ko-KR" sz="2000" dirty="0" smtClean="0"/>
            </a:br>
            <a:r>
              <a:rPr lang="en-US" altLang="ko-KR" sz="2000" dirty="0" smtClean="0"/>
              <a:t>(Timing: 2017-03 / Determination)</a:t>
            </a:r>
            <a:endParaRPr lang="en-US" altLang="ko-KR" sz="1800" dirty="0" smtClean="0"/>
          </a:p>
          <a:p>
            <a:pPr lvl="1"/>
            <a:r>
              <a:rPr lang="en-US" altLang="ko-KR" sz="1800" dirty="0" smtClean="0"/>
              <a:t>Provides </a:t>
            </a:r>
            <a:r>
              <a:rPr lang="en-US" altLang="ko-KR" sz="1800" dirty="0"/>
              <a:t>security guidelines for V2X communication systems. V2X means Vehicle-to-Vehicle (V2V), V2I (Vehicle-to-Infrastructure) and/or V2N (Vehicle-to-Nomadic Devices</a:t>
            </a:r>
            <a:r>
              <a:rPr lang="en-US" altLang="ko-KR" sz="1800" dirty="0" smtClean="0"/>
              <a:t>)</a:t>
            </a:r>
            <a:endParaRPr lang="en-US" altLang="ko-KR" sz="1800" dirty="0"/>
          </a:p>
          <a:p>
            <a:pPr lvl="1"/>
            <a:r>
              <a:rPr lang="en-US" altLang="ko-KR" sz="1800" dirty="0" smtClean="0"/>
              <a:t>Includes </a:t>
            </a:r>
            <a:r>
              <a:rPr lang="en-US" altLang="ko-KR" sz="1800" dirty="0"/>
              <a:t>analysis of threat and vulnerability for V2X communication </a:t>
            </a:r>
            <a:r>
              <a:rPr lang="en-US" altLang="ko-KR" sz="1800" dirty="0" smtClean="0"/>
              <a:t>systems</a:t>
            </a:r>
          </a:p>
          <a:p>
            <a:pPr lvl="1"/>
            <a:r>
              <a:rPr lang="en-US" altLang="ko-KR" sz="1800" dirty="0" smtClean="0"/>
              <a:t>Provides </a:t>
            </a:r>
            <a:r>
              <a:rPr lang="en-US" altLang="ko-KR" sz="1800" dirty="0"/>
              <a:t>the security requirements for V2X communication </a:t>
            </a:r>
            <a:r>
              <a:rPr lang="en-US" altLang="ko-KR" sz="1800" dirty="0" smtClean="0"/>
              <a:t>systems</a:t>
            </a:r>
            <a:endParaRPr lang="en-US" altLang="ko-KR" sz="1800" dirty="0"/>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18</a:t>
            </a:fld>
            <a:endParaRPr lang="en-US" altLang="en-US" sz="1200" smtClean="0">
              <a:solidFill>
                <a:srgbClr val="898989"/>
              </a:solidFill>
            </a:endParaRPr>
          </a:p>
        </p:txBody>
      </p:sp>
      <p:pic>
        <p:nvPicPr>
          <p:cNvPr id="5" name="그림 4"/>
          <p:cNvPicPr/>
          <p:nvPr/>
        </p:nvPicPr>
        <p:blipFill>
          <a:blip r:embed="rId2">
            <a:extLst>
              <a:ext uri="{28A0092B-C50C-407E-A947-70E740481C1C}">
                <a14:useLocalDpi xmlns:a14="http://schemas.microsoft.com/office/drawing/2010/main" val="0"/>
              </a:ext>
            </a:extLst>
          </a:blip>
          <a:srcRect/>
          <a:stretch>
            <a:fillRect/>
          </a:stretch>
        </p:blipFill>
        <p:spPr bwMode="auto">
          <a:xfrm>
            <a:off x="2279352" y="3310086"/>
            <a:ext cx="4600575" cy="3143250"/>
          </a:xfrm>
          <a:prstGeom prst="rect">
            <a:avLst/>
          </a:prstGeom>
          <a:noFill/>
          <a:ln>
            <a:noFill/>
          </a:ln>
        </p:spPr>
      </p:pic>
      <p:sp>
        <p:nvSpPr>
          <p:cNvPr id="6" name="Rectangle 6"/>
          <p:cNvSpPr>
            <a:spLocks noChangeArrowheads="1"/>
          </p:cNvSpPr>
          <p:nvPr/>
        </p:nvSpPr>
        <p:spPr bwMode="auto">
          <a:xfrm>
            <a:off x="785189" y="6448647"/>
            <a:ext cx="7577138" cy="36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smtClean="0"/>
              <a:t>Overview </a:t>
            </a:r>
            <a:r>
              <a:rPr lang="en-US" altLang="en-US" sz="1800" b="1" dirty="0"/>
              <a:t>of the vehicular communication, in </a:t>
            </a:r>
            <a:r>
              <a:rPr lang="en-US" altLang="en-US" sz="1800" b="1" dirty="0" smtClean="0"/>
              <a:t>Draft Rec</a:t>
            </a:r>
            <a:r>
              <a:rPr lang="en-US" altLang="en-US" sz="1800" b="1" dirty="0"/>
              <a:t>. </a:t>
            </a:r>
            <a:r>
              <a:rPr lang="en-US" altLang="en-US" sz="1800" b="1" dirty="0" smtClean="0"/>
              <a:t>ITU-T X.itssec-2</a:t>
            </a:r>
            <a:endParaRPr lang="en-US" altLang="en-US" sz="2000" dirty="0"/>
          </a:p>
        </p:txBody>
      </p:sp>
    </p:spTree>
    <p:extLst>
      <p:ext uri="{BB962C8B-B14F-4D97-AF65-F5344CB8AC3E}">
        <p14:creationId xmlns:p14="http://schemas.microsoft.com/office/powerpoint/2010/main" val="204231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X.iotsec-1</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Simple encryption procedure for Internet of Things (</a:t>
            </a:r>
            <a:r>
              <a:rPr lang="en-US" altLang="ko-KR" sz="2000" b="1" dirty="0" err="1"/>
              <a:t>IoT</a:t>
            </a:r>
            <a:r>
              <a:rPr lang="en-US" altLang="ko-KR" sz="2000" b="1" dirty="0"/>
              <a:t>) environments</a:t>
            </a:r>
            <a:r>
              <a:rPr lang="en-US" altLang="ko-KR" sz="2000" dirty="0" smtClean="0"/>
              <a:t/>
            </a:r>
            <a:br>
              <a:rPr lang="en-US" altLang="ko-KR" sz="2000" dirty="0" smtClean="0"/>
            </a:br>
            <a:r>
              <a:rPr lang="en-US" altLang="ko-KR" sz="2000" dirty="0" smtClean="0"/>
              <a:t>(Timing: 2016-03/ Determination)</a:t>
            </a:r>
            <a:endParaRPr lang="en-US" altLang="ko-KR" sz="1800" dirty="0" smtClean="0"/>
          </a:p>
          <a:p>
            <a:pPr lvl="1"/>
            <a:r>
              <a:rPr lang="en-US" altLang="ko-KR" sz="1800" dirty="0" smtClean="0"/>
              <a:t>Provides </a:t>
            </a:r>
            <a:r>
              <a:rPr lang="en-US" altLang="ko-KR" sz="1800" dirty="0"/>
              <a:t>specification of encryption with associated mask data (EAMD) for the Internet of things (</a:t>
            </a:r>
            <a:r>
              <a:rPr lang="en-US" altLang="ko-KR" sz="1800" dirty="0" err="1"/>
              <a:t>IoT</a:t>
            </a:r>
            <a:r>
              <a:rPr lang="en-US" altLang="ko-KR" sz="1800" dirty="0"/>
              <a:t>) </a:t>
            </a:r>
            <a:r>
              <a:rPr lang="en-US" altLang="ko-KR" sz="1800" dirty="0" smtClean="0"/>
              <a:t>devices</a:t>
            </a:r>
          </a:p>
          <a:p>
            <a:pPr lvl="1"/>
            <a:r>
              <a:rPr lang="en-US" altLang="ko-KR" sz="1800" dirty="0" smtClean="0"/>
              <a:t>Includes </a:t>
            </a:r>
            <a:r>
              <a:rPr lang="en-US" altLang="ko-KR" sz="1800" dirty="0"/>
              <a:t>what EAMD does and how to provide a set of security services for traffic using </a:t>
            </a:r>
            <a:r>
              <a:rPr lang="en-US" altLang="ko-KR" sz="1800" dirty="0" smtClean="0"/>
              <a:t>it</a:t>
            </a:r>
          </a:p>
          <a:p>
            <a:pPr lvl="1"/>
            <a:r>
              <a:rPr lang="en-US" altLang="ko-KR" sz="1800" dirty="0" smtClean="0"/>
              <a:t>Main contents</a:t>
            </a:r>
          </a:p>
          <a:p>
            <a:pPr lvl="2"/>
            <a:r>
              <a:rPr lang="en-US" altLang="ko-KR" sz="1600" dirty="0"/>
              <a:t>Introduction of </a:t>
            </a:r>
            <a:r>
              <a:rPr lang="en-US" altLang="ko-KR" sz="1600" dirty="0" smtClean="0"/>
              <a:t>encryption</a:t>
            </a:r>
            <a:br>
              <a:rPr lang="en-US" altLang="ko-KR" sz="1600" dirty="0" smtClean="0"/>
            </a:br>
            <a:r>
              <a:rPr lang="en-US" altLang="ko-KR" sz="1600" dirty="0" smtClean="0"/>
              <a:t>with </a:t>
            </a:r>
            <a:r>
              <a:rPr lang="en-US" altLang="ko-KR" sz="1600" dirty="0"/>
              <a:t>associated mask </a:t>
            </a:r>
            <a:r>
              <a:rPr lang="en-US" altLang="ko-KR" sz="1600" dirty="0" smtClean="0"/>
              <a:t>data (EAMD</a:t>
            </a:r>
            <a:r>
              <a:rPr lang="en-US" altLang="ko-KR" sz="1600" dirty="0"/>
              <a:t>)</a:t>
            </a:r>
          </a:p>
          <a:p>
            <a:pPr lvl="2"/>
            <a:r>
              <a:rPr lang="en-US" altLang="ko-KR" sz="1600" dirty="0"/>
              <a:t>How encryption </a:t>
            </a:r>
            <a:r>
              <a:rPr lang="en-US" altLang="ko-KR" sz="1600" dirty="0" smtClean="0"/>
              <a:t>with</a:t>
            </a:r>
            <a:br>
              <a:rPr lang="en-US" altLang="ko-KR" sz="1600" dirty="0" smtClean="0"/>
            </a:br>
            <a:r>
              <a:rPr lang="en-US" altLang="ko-KR" sz="1600" dirty="0" smtClean="0"/>
              <a:t>associated </a:t>
            </a:r>
            <a:r>
              <a:rPr lang="en-US" altLang="ko-KR" sz="1600" dirty="0"/>
              <a:t>mask data does</a:t>
            </a:r>
          </a:p>
          <a:p>
            <a:pPr lvl="2"/>
            <a:r>
              <a:rPr lang="en-US" altLang="ko-KR" sz="1600" dirty="0"/>
              <a:t>How EAMD does </a:t>
            </a:r>
            <a:r>
              <a:rPr lang="en-US" altLang="ko-KR" sz="1600" dirty="0" smtClean="0"/>
              <a:t>with</a:t>
            </a:r>
            <a:br>
              <a:rPr lang="en-US" altLang="ko-KR" sz="1600" dirty="0" smtClean="0"/>
            </a:br>
            <a:r>
              <a:rPr lang="en-US" altLang="ko-KR" sz="1600" dirty="0" smtClean="0"/>
              <a:t>authenticated </a:t>
            </a:r>
            <a:r>
              <a:rPr lang="en-US" altLang="ko-KR" sz="1600" dirty="0"/>
              <a:t>encryption</a:t>
            </a:r>
          </a:p>
          <a:p>
            <a:pPr lvl="2"/>
            <a:r>
              <a:rPr lang="en-US" altLang="ko-KR" sz="1600" dirty="0"/>
              <a:t>Guidance on the </a:t>
            </a:r>
            <a:r>
              <a:rPr lang="en-US" altLang="ko-KR" sz="1600" dirty="0" smtClean="0"/>
              <a:t>proper</a:t>
            </a:r>
            <a:br>
              <a:rPr lang="en-US" altLang="ko-KR" sz="1600" dirty="0" smtClean="0"/>
            </a:br>
            <a:r>
              <a:rPr lang="en-US" altLang="ko-KR" sz="1600" dirty="0" smtClean="0"/>
              <a:t>usage </a:t>
            </a:r>
            <a:r>
              <a:rPr lang="en-US" altLang="ko-KR" sz="1600" dirty="0"/>
              <a:t>of initialization </a:t>
            </a:r>
            <a:r>
              <a:rPr lang="en-US" altLang="ko-KR" sz="1600" dirty="0" smtClean="0"/>
              <a:t>vectors,</a:t>
            </a:r>
            <a:br>
              <a:rPr lang="en-US" altLang="ko-KR" sz="1600" dirty="0" smtClean="0"/>
            </a:br>
            <a:r>
              <a:rPr lang="en-US" altLang="ko-KR" sz="1600" dirty="0" err="1" smtClean="0"/>
              <a:t>nonces</a:t>
            </a:r>
            <a:r>
              <a:rPr lang="en-US" altLang="ko-KR" sz="1600" dirty="0"/>
              <a:t>, and SAMs</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19</a:t>
            </a:fld>
            <a:endParaRPr lang="en-US" altLang="en-US" sz="1200" smtClean="0">
              <a:solidFill>
                <a:srgbClr val="898989"/>
              </a:solidFill>
            </a:endParaRPr>
          </a:p>
        </p:txBody>
      </p:sp>
      <p:sp>
        <p:nvSpPr>
          <p:cNvPr id="6" name="Rectangle 6"/>
          <p:cNvSpPr>
            <a:spLocks noChangeArrowheads="1"/>
          </p:cNvSpPr>
          <p:nvPr/>
        </p:nvSpPr>
        <p:spPr bwMode="auto">
          <a:xfrm>
            <a:off x="1187624" y="6350627"/>
            <a:ext cx="7577138" cy="36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a:t>Overview of communication using </a:t>
            </a:r>
            <a:r>
              <a:rPr lang="en-US" altLang="en-US" sz="1800" b="1" dirty="0" smtClean="0"/>
              <a:t>EAMD, </a:t>
            </a:r>
            <a:r>
              <a:rPr lang="en-US" altLang="en-US" sz="1800" b="1" dirty="0"/>
              <a:t>in </a:t>
            </a:r>
            <a:r>
              <a:rPr lang="en-US" altLang="en-US" sz="1800" b="1" dirty="0" smtClean="0"/>
              <a:t>Draft Rec</a:t>
            </a:r>
            <a:r>
              <a:rPr lang="en-US" altLang="en-US" sz="1800" b="1" dirty="0"/>
              <a:t>. </a:t>
            </a:r>
            <a:r>
              <a:rPr lang="en-US" altLang="en-US" sz="1800" b="1" dirty="0" smtClean="0"/>
              <a:t>ITU-T X.iotsec-1</a:t>
            </a:r>
            <a:endParaRPr lang="en-US" altLang="en-US" sz="2000" dirty="0"/>
          </a:p>
        </p:txBody>
      </p:sp>
      <p:sp>
        <p:nvSpPr>
          <p:cNvPr id="2" name="Rectangle 2"/>
          <p:cNvSpPr>
            <a:spLocks noChangeArrowheads="1"/>
          </p:cNvSpPr>
          <p:nvPr/>
        </p:nvSpPr>
        <p:spPr bwMode="auto">
          <a:xfrm>
            <a:off x="4247527" y="29910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3" name="개체 2"/>
          <p:cNvGraphicFramePr>
            <a:graphicFrameLocks noChangeAspect="1"/>
          </p:cNvGraphicFramePr>
          <p:nvPr>
            <p:extLst>
              <p:ext uri="{D42A27DB-BD31-4B8C-83A1-F6EECF244321}">
                <p14:modId xmlns:p14="http://schemas.microsoft.com/office/powerpoint/2010/main" val="3210430947"/>
              </p:ext>
            </p:extLst>
          </p:nvPr>
        </p:nvGraphicFramePr>
        <p:xfrm>
          <a:off x="4561470" y="3040122"/>
          <a:ext cx="4572000" cy="3457575"/>
        </p:xfrm>
        <a:graphic>
          <a:graphicData uri="http://schemas.openxmlformats.org/presentationml/2006/ole">
            <mc:AlternateContent xmlns:mc="http://schemas.openxmlformats.org/markup-compatibility/2006">
              <mc:Choice xmlns:v="urn:schemas-microsoft-com:vml" Requires="v">
                <p:oleObj spid="_x0000_s1041" name="프레젠테이션" r:id="rId4" imgW="4570524" imgH="3427508" progId="PowerPoint.Show.12">
                  <p:embed/>
                </p:oleObj>
              </mc:Choice>
              <mc:Fallback>
                <p:oleObj name="프레젠테이션" r:id="rId4" imgW="4570524" imgH="3427508" progId="PowerPoint.Show.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470" y="3040122"/>
                        <a:ext cx="4572000" cy="345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762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1124744"/>
            <a:ext cx="8578850" cy="5733256"/>
          </a:xfrm>
        </p:spPr>
        <p:txBody>
          <a:bodyPr/>
          <a:lstStyle/>
          <a:p>
            <a:pPr>
              <a:buFont typeface="Wingdings" panose="05000000000000000000" pitchFamily="2" charset="2"/>
              <a:buChar char="§"/>
            </a:pPr>
            <a:r>
              <a:rPr lang="en-GB" altLang="en-US" sz="2800" dirty="0">
                <a:solidFill>
                  <a:srgbClr val="FF0000"/>
                </a:solidFill>
              </a:rPr>
              <a:t>Question text for </a:t>
            </a:r>
            <a:r>
              <a:rPr lang="en-GB" altLang="en-US" sz="2800" dirty="0" smtClean="0">
                <a:solidFill>
                  <a:srgbClr val="FF0000"/>
                </a:solidFill>
              </a:rPr>
              <a:t>Q</a:t>
            </a:r>
            <a:r>
              <a:rPr lang="en-GB" altLang="en-US" sz="2800" dirty="0">
                <a:solidFill>
                  <a:srgbClr val="FF0000"/>
                </a:solidFill>
              </a:rPr>
              <a:t>6</a:t>
            </a:r>
            <a:r>
              <a:rPr lang="en-GB" altLang="en-US" sz="2800" dirty="0" smtClean="0">
                <a:solidFill>
                  <a:srgbClr val="FF0000"/>
                </a:solidFill>
              </a:rPr>
              <a:t>/17</a:t>
            </a:r>
            <a:endParaRPr lang="en-GB" altLang="en-US" sz="2800" dirty="0">
              <a:solidFill>
                <a:srgbClr val="FF0000"/>
              </a:solidFill>
            </a:endParaRPr>
          </a:p>
          <a:p>
            <a:pPr lvl="1">
              <a:buFont typeface="Wingdings" panose="05000000000000000000" pitchFamily="2" charset="2"/>
              <a:buChar char="ü"/>
            </a:pPr>
            <a:r>
              <a:rPr lang="en-GB" altLang="en-US" sz="2400" dirty="0">
                <a:solidFill>
                  <a:srgbClr val="FF0000"/>
                </a:solidFill>
              </a:rPr>
              <a:t>Motivation, Question, </a:t>
            </a:r>
            <a:r>
              <a:rPr lang="en-GB" altLang="en-US" sz="2400" dirty="0" smtClean="0">
                <a:solidFill>
                  <a:srgbClr val="FF0000"/>
                </a:solidFill>
              </a:rPr>
              <a:t>Tasks, </a:t>
            </a:r>
            <a:r>
              <a:rPr lang="en-GB" altLang="en-US" sz="2400" dirty="0">
                <a:solidFill>
                  <a:srgbClr val="FF0000"/>
                </a:solidFill>
              </a:rPr>
              <a:t>and </a:t>
            </a:r>
            <a:r>
              <a:rPr lang="en-GB" altLang="en-US" sz="2400" dirty="0" smtClean="0">
                <a:solidFill>
                  <a:srgbClr val="FF0000"/>
                </a:solidFill>
              </a:rPr>
              <a:t>Relationships</a:t>
            </a:r>
          </a:p>
          <a:p>
            <a:pPr lvl="1">
              <a:buFont typeface="Wingdings" panose="05000000000000000000" pitchFamily="2" charset="2"/>
              <a:buChar char="ü"/>
            </a:pPr>
            <a:endParaRPr lang="en-GB" altLang="en-US" sz="2400" b="1" dirty="0">
              <a:solidFill>
                <a:srgbClr val="FF0000"/>
              </a:solidFill>
            </a:endParaRPr>
          </a:p>
          <a:p>
            <a:pPr>
              <a:buFont typeface="Wingdings" panose="05000000000000000000" pitchFamily="2" charset="2"/>
              <a:buChar char="§"/>
            </a:pPr>
            <a:r>
              <a:rPr lang="en-US" altLang="en-US" sz="2800" dirty="0"/>
              <a:t>Recommendations and Supplements related to </a:t>
            </a:r>
            <a:r>
              <a:rPr lang="en-US" altLang="en-US" sz="2800" dirty="0" smtClean="0"/>
              <a:t>Q</a:t>
            </a:r>
            <a:r>
              <a:rPr lang="en-US" altLang="en-US" sz="2800" dirty="0"/>
              <a:t>6</a:t>
            </a:r>
            <a:r>
              <a:rPr lang="en-US" altLang="en-US" sz="2800" dirty="0" smtClean="0"/>
              <a:t>/17 </a:t>
            </a:r>
          </a:p>
          <a:p>
            <a:pPr>
              <a:buFont typeface="Wingdings" panose="05000000000000000000" pitchFamily="2" charset="2"/>
              <a:buChar char="§"/>
            </a:pPr>
            <a:endParaRPr lang="en-US" altLang="en-US" sz="2800" dirty="0"/>
          </a:p>
          <a:p>
            <a:pPr>
              <a:buFont typeface="Wingdings" panose="05000000000000000000" pitchFamily="2" charset="2"/>
              <a:buChar char="§"/>
            </a:pPr>
            <a:r>
              <a:rPr lang="en-US" altLang="en-US" sz="2800" dirty="0"/>
              <a:t>Draft Recommendations on developing under </a:t>
            </a:r>
            <a:r>
              <a:rPr lang="en-US" altLang="en-US" sz="2800" dirty="0" smtClean="0"/>
              <a:t>Q6/17</a:t>
            </a:r>
            <a:endParaRPr lang="en-US" altLang="en-US" sz="2800" dirty="0"/>
          </a:p>
          <a:p>
            <a:pPr>
              <a:buFont typeface="Wingdings" panose="05000000000000000000" pitchFamily="2" charset="2"/>
              <a:buChar char="§"/>
            </a:pPr>
            <a:endParaRPr lang="en-US" altLang="en-US" sz="2800" dirty="0" smtClean="0"/>
          </a:p>
          <a:p>
            <a:pPr>
              <a:buFont typeface="Wingdings" panose="05000000000000000000" pitchFamily="2" charset="2"/>
              <a:buChar char="§"/>
            </a:pPr>
            <a:r>
              <a:rPr lang="en-US" altLang="en-US" sz="2800" dirty="0" smtClean="0"/>
              <a:t>Future </a:t>
            </a:r>
            <a:r>
              <a:rPr lang="en-US" altLang="en-US" sz="2800" dirty="0"/>
              <a:t>Plan for Next Study Period (2017-2020)</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2</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X.iotsec-2</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smtClean="0"/>
              <a:t>Security </a:t>
            </a:r>
            <a:r>
              <a:rPr lang="en-US" altLang="ko-KR" sz="2000" b="1" dirty="0"/>
              <a:t>framework for Internet of Things</a:t>
            </a:r>
            <a:r>
              <a:rPr lang="en-US" altLang="ko-KR" sz="2000" dirty="0" smtClean="0"/>
              <a:t/>
            </a:r>
            <a:br>
              <a:rPr lang="en-US" altLang="ko-KR" sz="2000" dirty="0" smtClean="0"/>
            </a:br>
            <a:r>
              <a:rPr lang="en-US" altLang="ko-KR" sz="2000" dirty="0" smtClean="0"/>
              <a:t>(Timing: 2018-02/ Determination)</a:t>
            </a:r>
            <a:endParaRPr lang="en-US" altLang="ko-KR" sz="1800" dirty="0" smtClean="0"/>
          </a:p>
          <a:p>
            <a:pPr lvl="1"/>
            <a:r>
              <a:rPr lang="en-US" altLang="ko-KR" sz="1800" dirty="0" smtClean="0"/>
              <a:t>Analyses </a:t>
            </a:r>
            <a:r>
              <a:rPr lang="en-US" altLang="ko-KR" sz="1800" dirty="0"/>
              <a:t>security threats and challenges in the Internet of Things environment, and describes security capabilities that could mitigate these threats and address security </a:t>
            </a:r>
            <a:r>
              <a:rPr lang="en-US" altLang="ko-KR" sz="1800" dirty="0" smtClean="0"/>
              <a:t>challenges</a:t>
            </a:r>
          </a:p>
          <a:p>
            <a:pPr lvl="1"/>
            <a:r>
              <a:rPr lang="en-US" altLang="ko-KR" sz="1800" dirty="0"/>
              <a:t>F</a:t>
            </a:r>
            <a:r>
              <a:rPr lang="en-US" altLang="ko-KR" sz="1800" dirty="0" smtClean="0"/>
              <a:t>ramework </a:t>
            </a:r>
            <a:r>
              <a:rPr lang="en-US" altLang="ko-KR" sz="1800" dirty="0"/>
              <a:t>methodology is provided for determining which of these security capabilities are required for mitigating security threats and addressing security challenges for Internet of Things. </a:t>
            </a:r>
          </a:p>
          <a:p>
            <a:pPr lvl="1"/>
            <a:r>
              <a:rPr lang="en-US" altLang="ko-KR" sz="1800" dirty="0"/>
              <a:t>B</a:t>
            </a:r>
            <a:r>
              <a:rPr lang="en-US" altLang="ko-KR" sz="1800" dirty="0" smtClean="0"/>
              <a:t>asically </a:t>
            </a:r>
            <a:r>
              <a:rPr lang="en-US" altLang="ko-KR" sz="1800" dirty="0"/>
              <a:t>focuses on </a:t>
            </a:r>
            <a:r>
              <a:rPr lang="en-US" altLang="ko-KR" sz="1800" dirty="0" err="1"/>
              <a:t>IoT</a:t>
            </a:r>
            <a:r>
              <a:rPr lang="en-US" altLang="ko-KR" sz="1800" dirty="0"/>
              <a:t> security capabilities based on the Gateway </a:t>
            </a:r>
            <a:r>
              <a:rPr lang="en-US" altLang="ko-KR" sz="1800" dirty="0" smtClean="0"/>
              <a:t>Model</a:t>
            </a:r>
          </a:p>
          <a:p>
            <a:pPr lvl="2"/>
            <a:r>
              <a:rPr lang="en-US" altLang="ko-KR" sz="1600" dirty="0" smtClean="0"/>
              <a:t>Consider </a:t>
            </a:r>
            <a:r>
              <a:rPr lang="en-US" altLang="ko-KR" sz="1600" dirty="0"/>
              <a:t>the reference </a:t>
            </a:r>
            <a:r>
              <a:rPr lang="en-US" altLang="ko-KR" sz="1600" dirty="0" smtClean="0"/>
              <a:t>model</a:t>
            </a:r>
            <a:br>
              <a:rPr lang="en-US" altLang="ko-KR" sz="1600" dirty="0" smtClean="0"/>
            </a:br>
            <a:r>
              <a:rPr lang="en-US" altLang="ko-KR" sz="1600" dirty="0" smtClean="0"/>
              <a:t>described </a:t>
            </a:r>
            <a:r>
              <a:rPr lang="en-US" altLang="ko-KR" sz="1600" dirty="0"/>
              <a:t>in </a:t>
            </a:r>
            <a:r>
              <a:rPr lang="en-US" altLang="ko-KR" sz="1600" dirty="0" smtClean="0"/>
              <a:t>Recommendation</a:t>
            </a:r>
            <a:br>
              <a:rPr lang="en-US" altLang="ko-KR" sz="1600" dirty="0" smtClean="0"/>
            </a:br>
            <a:r>
              <a:rPr lang="en-US" altLang="ko-KR" sz="1600" dirty="0" smtClean="0"/>
              <a:t>ITU-T Y.2068</a:t>
            </a:r>
          </a:p>
          <a:p>
            <a:pPr lvl="2"/>
            <a:r>
              <a:rPr lang="en-US" altLang="ko-KR" sz="1600" dirty="0" smtClean="0"/>
              <a:t>Focus </a:t>
            </a:r>
            <a:r>
              <a:rPr lang="en-US" altLang="ko-KR" sz="1600" dirty="0"/>
              <a:t>on technical aspects, </a:t>
            </a:r>
            <a:r>
              <a:rPr lang="en-US" altLang="ko-KR" sz="1600" dirty="0" smtClean="0"/>
              <a:t>not</a:t>
            </a:r>
            <a:br>
              <a:rPr lang="en-US" altLang="ko-KR" sz="1600" dirty="0" smtClean="0"/>
            </a:br>
            <a:r>
              <a:rPr lang="en-US" altLang="ko-KR" sz="1600" dirty="0" smtClean="0"/>
              <a:t>management aspects</a:t>
            </a:r>
            <a:endParaRPr lang="en-US" altLang="ko-KR" sz="1600" dirty="0"/>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20</a:t>
            </a:fld>
            <a:endParaRPr lang="en-US" altLang="en-US" sz="1200" smtClean="0">
              <a:solidFill>
                <a:srgbClr val="898989"/>
              </a:solidFill>
            </a:endParaRPr>
          </a:p>
        </p:txBody>
      </p:sp>
      <p:sp>
        <p:nvSpPr>
          <p:cNvPr id="6" name="Rectangle 6"/>
          <p:cNvSpPr>
            <a:spLocks noChangeArrowheads="1"/>
          </p:cNvSpPr>
          <p:nvPr/>
        </p:nvSpPr>
        <p:spPr bwMode="auto">
          <a:xfrm>
            <a:off x="1245393" y="6237312"/>
            <a:ext cx="7577138" cy="36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None/>
            </a:pPr>
            <a:r>
              <a:rPr lang="en-US" altLang="en-US" sz="1800" b="1" dirty="0"/>
              <a:t>Practical functional architecture, in </a:t>
            </a:r>
            <a:r>
              <a:rPr lang="en-US" altLang="en-US" sz="1800" b="1" dirty="0" smtClean="0"/>
              <a:t>Draft Rec</a:t>
            </a:r>
            <a:r>
              <a:rPr lang="en-US" altLang="en-US" sz="1800" b="1" dirty="0"/>
              <a:t>. </a:t>
            </a:r>
            <a:r>
              <a:rPr lang="en-US" altLang="en-US" sz="1800" b="1" dirty="0" smtClean="0"/>
              <a:t>ITU-T X.iotsec-2</a:t>
            </a:r>
            <a:endParaRPr lang="en-US" altLang="en-US" sz="2000" dirty="0"/>
          </a:p>
        </p:txBody>
      </p:sp>
      <p:pic>
        <p:nvPicPr>
          <p:cNvPr id="2050" name="_x107381264" descr="EMB000020ac2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394" y="3888202"/>
            <a:ext cx="3894137" cy="23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69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smtClean="0"/>
              <a:t>Draft </a:t>
            </a:r>
            <a:r>
              <a:rPr lang="en-US" altLang="en-US" sz="2800" b="1" dirty="0"/>
              <a:t>Recommendation ITU-T </a:t>
            </a:r>
            <a:r>
              <a:rPr lang="en-US" altLang="en-US" sz="2800" b="1" dirty="0" smtClean="0"/>
              <a:t>X.sdnsec-1</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b="1" dirty="0"/>
              <a:t>Security services using the Software-defined networking</a:t>
            </a:r>
            <a:r>
              <a:rPr lang="en-US" altLang="ko-KR" sz="2000" dirty="0" smtClean="0"/>
              <a:t/>
            </a:r>
            <a:br>
              <a:rPr lang="en-US" altLang="ko-KR" sz="2000" dirty="0" smtClean="0"/>
            </a:br>
            <a:r>
              <a:rPr lang="en-US" altLang="ko-KR" sz="2000" dirty="0" smtClean="0"/>
              <a:t>(Timing: 2017-03/ Determination)</a:t>
            </a:r>
            <a:endParaRPr lang="en-US" altLang="ko-KR" sz="1800" dirty="0" smtClean="0"/>
          </a:p>
          <a:p>
            <a:pPr lvl="1"/>
            <a:r>
              <a:rPr lang="en-US" altLang="ko-KR" sz="1800" dirty="0" smtClean="0"/>
              <a:t>Support </a:t>
            </a:r>
            <a:r>
              <a:rPr lang="en-US" altLang="ko-KR" sz="1800" dirty="0"/>
              <a:t>the protection of network resources using security services based on software-defined networking (SDN)</a:t>
            </a:r>
          </a:p>
          <a:p>
            <a:pPr lvl="2"/>
            <a:r>
              <a:rPr lang="en-US" altLang="ko-KR" sz="1600" dirty="0" smtClean="0"/>
              <a:t>Classify </a:t>
            </a:r>
            <a:r>
              <a:rPr lang="en-US" altLang="ko-KR" sz="1600" dirty="0"/>
              <a:t>the network resources for SDN-based security services</a:t>
            </a:r>
          </a:p>
          <a:p>
            <a:pPr lvl="2"/>
            <a:r>
              <a:rPr lang="en-US" altLang="ko-KR" sz="1600" dirty="0" smtClean="0"/>
              <a:t>Define </a:t>
            </a:r>
            <a:r>
              <a:rPr lang="en-US" altLang="ko-KR" sz="1600" dirty="0"/>
              <a:t>security services based on SDN</a:t>
            </a:r>
          </a:p>
          <a:p>
            <a:pPr lvl="2"/>
            <a:r>
              <a:rPr lang="en-US" altLang="ko-KR" sz="1600" dirty="0" smtClean="0"/>
              <a:t>Specify </a:t>
            </a:r>
            <a:r>
              <a:rPr lang="en-US" altLang="ko-KR" sz="1600" dirty="0"/>
              <a:t>how to implement SDN-based security services</a:t>
            </a:r>
          </a:p>
          <a:p>
            <a:pPr lvl="1"/>
            <a:r>
              <a:rPr lang="en-US" altLang="ko-KR" sz="1800" dirty="0"/>
              <a:t>Protection of network resources (e.g., router, switch, firewall and IDS) in security services based on SDN means</a:t>
            </a:r>
          </a:p>
          <a:p>
            <a:pPr lvl="2"/>
            <a:r>
              <a:rPr lang="en-US" altLang="ko-KR" sz="1600" dirty="0" smtClean="0"/>
              <a:t>Prompt </a:t>
            </a:r>
            <a:r>
              <a:rPr lang="en-US" altLang="ko-KR" sz="1600" dirty="0"/>
              <a:t>reaction to new network attacks (e.g., worms and DDoS attacks)</a:t>
            </a:r>
          </a:p>
          <a:p>
            <a:pPr lvl="2"/>
            <a:r>
              <a:rPr lang="en-US" altLang="ko-KR" sz="1600" dirty="0" smtClean="0"/>
              <a:t>Construction </a:t>
            </a:r>
            <a:r>
              <a:rPr lang="en-US" altLang="ko-KR" sz="1600" dirty="0"/>
              <a:t>of private networks to mitigate sophisticated network attacks</a:t>
            </a:r>
          </a:p>
          <a:p>
            <a:pPr lvl="2"/>
            <a:r>
              <a:rPr lang="en-US" altLang="ko-KR" sz="1600" dirty="0" smtClean="0"/>
              <a:t>Automatic </a:t>
            </a:r>
            <a:r>
              <a:rPr lang="en-US" altLang="ko-KR" sz="1600" dirty="0"/>
              <a:t>defense from network attacks without the intervention of network administrators</a:t>
            </a:r>
          </a:p>
          <a:p>
            <a:pPr lvl="2"/>
            <a:r>
              <a:rPr lang="en-US" altLang="ko-KR" sz="1600" dirty="0" smtClean="0"/>
              <a:t>Dynamic </a:t>
            </a:r>
            <a:r>
              <a:rPr lang="en-US" altLang="ko-KR" sz="1600" dirty="0"/>
              <a:t>network-load-aware resource allocation</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21</a:t>
            </a:fld>
            <a:endParaRPr lang="en-US" altLang="en-US" sz="1200" smtClean="0">
              <a:solidFill>
                <a:srgbClr val="898989"/>
              </a:solidFill>
            </a:endParaRPr>
          </a:p>
        </p:txBody>
      </p:sp>
    </p:spTree>
    <p:extLst>
      <p:ext uri="{BB962C8B-B14F-4D97-AF65-F5344CB8AC3E}">
        <p14:creationId xmlns:p14="http://schemas.microsoft.com/office/powerpoint/2010/main" val="2932268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1124744"/>
            <a:ext cx="8578850" cy="5733256"/>
          </a:xfrm>
        </p:spPr>
        <p:txBody>
          <a:bodyPr/>
          <a:lstStyle/>
          <a:p>
            <a:pPr>
              <a:buFont typeface="Wingdings" panose="05000000000000000000" pitchFamily="2" charset="2"/>
              <a:buChar char="§"/>
            </a:pPr>
            <a:r>
              <a:rPr lang="en-GB" altLang="en-US" sz="2800" dirty="0"/>
              <a:t>Question text for </a:t>
            </a:r>
            <a:r>
              <a:rPr lang="en-GB" altLang="en-US" sz="2800" dirty="0" smtClean="0"/>
              <a:t>Q</a:t>
            </a:r>
            <a:r>
              <a:rPr lang="en-GB" altLang="en-US" sz="2800" dirty="0"/>
              <a:t>6</a:t>
            </a:r>
            <a:r>
              <a:rPr lang="en-GB" altLang="en-US" sz="2800" dirty="0" smtClean="0"/>
              <a:t>/17</a:t>
            </a:r>
            <a:endParaRPr lang="en-GB" altLang="en-US" sz="2800" dirty="0"/>
          </a:p>
          <a:p>
            <a:pPr lvl="1">
              <a:buFont typeface="Wingdings" panose="05000000000000000000" pitchFamily="2" charset="2"/>
              <a:buChar char="ü"/>
            </a:pPr>
            <a:r>
              <a:rPr lang="en-GB" altLang="en-US" sz="2400" dirty="0"/>
              <a:t>Motivation, Question, </a:t>
            </a:r>
            <a:r>
              <a:rPr lang="en-GB" altLang="en-US" sz="2400" dirty="0" smtClean="0"/>
              <a:t>Tasks, </a:t>
            </a:r>
            <a:r>
              <a:rPr lang="en-GB" altLang="en-US" sz="2400" dirty="0"/>
              <a:t>and </a:t>
            </a:r>
            <a:r>
              <a:rPr lang="en-GB" altLang="en-US" sz="2400" dirty="0" smtClean="0"/>
              <a:t>Relationships</a:t>
            </a:r>
            <a:endParaRPr lang="en-GB" altLang="en-US" sz="2400" b="1" dirty="0"/>
          </a:p>
          <a:p>
            <a:pPr>
              <a:buFont typeface="Wingdings" panose="05000000000000000000" pitchFamily="2" charset="2"/>
              <a:buChar char="§"/>
            </a:pPr>
            <a:r>
              <a:rPr lang="en-US" altLang="en-US" sz="2800" dirty="0"/>
              <a:t>Recommendations and Supplements related to </a:t>
            </a:r>
            <a:r>
              <a:rPr lang="en-US" altLang="en-US" sz="2800" dirty="0" smtClean="0"/>
              <a:t>Q</a:t>
            </a:r>
            <a:r>
              <a:rPr lang="en-US" altLang="en-US" sz="2800" dirty="0"/>
              <a:t>6</a:t>
            </a:r>
            <a:r>
              <a:rPr lang="en-US" altLang="en-US" sz="2800" dirty="0" smtClean="0"/>
              <a:t>/17 </a:t>
            </a:r>
            <a:endParaRPr lang="en-US" altLang="en-US" sz="2800" dirty="0"/>
          </a:p>
          <a:p>
            <a:pPr>
              <a:buFont typeface="Wingdings" panose="05000000000000000000" pitchFamily="2" charset="2"/>
              <a:buChar char="§"/>
            </a:pPr>
            <a:r>
              <a:rPr lang="en-US" altLang="en-US" sz="2800" dirty="0"/>
              <a:t>Draft Recommendations on developing under </a:t>
            </a:r>
            <a:r>
              <a:rPr lang="en-US" altLang="en-US" sz="2800" dirty="0" smtClean="0"/>
              <a:t>Q6/17</a:t>
            </a:r>
            <a:endParaRPr lang="en-US" altLang="en-US" sz="2800" dirty="0"/>
          </a:p>
          <a:p>
            <a:pPr>
              <a:buFont typeface="Wingdings" panose="05000000000000000000" pitchFamily="2" charset="2"/>
              <a:buChar char="§"/>
            </a:pPr>
            <a:r>
              <a:rPr lang="en-US" altLang="en-US" sz="2800" dirty="0">
                <a:solidFill>
                  <a:srgbClr val="FF0000"/>
                </a:solidFill>
              </a:rPr>
              <a:t>Future Plan for Next Study Period (2017-2020)</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22</a:t>
            </a:fld>
            <a:endParaRPr lang="en-US" altLang="en-US" sz="1200" dirty="0" smtClean="0">
              <a:solidFill>
                <a:srgbClr val="898989"/>
              </a:solidFill>
            </a:endParaRPr>
          </a:p>
        </p:txBody>
      </p:sp>
    </p:spTree>
    <p:extLst>
      <p:ext uri="{BB962C8B-B14F-4D97-AF65-F5344CB8AC3E}">
        <p14:creationId xmlns:p14="http://schemas.microsoft.com/office/powerpoint/2010/main" val="410663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en-US" sz="2800" b="1" dirty="0"/>
              <a:t>Future Plan for Next Study Period (2017-2020)</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dirty="0" smtClean="0"/>
              <a:t>Q6/17 </a:t>
            </a:r>
            <a:r>
              <a:rPr lang="en-US" altLang="ko-KR" sz="2000" dirty="0"/>
              <a:t>will address </a:t>
            </a:r>
            <a:r>
              <a:rPr lang="en-US" altLang="ko-KR" sz="2000" dirty="0" smtClean="0"/>
              <a:t>various security </a:t>
            </a:r>
            <a:r>
              <a:rPr lang="en-US" altLang="ko-KR" sz="2000" dirty="0"/>
              <a:t>aspects of ubiquitous telecommunication services;</a:t>
            </a:r>
            <a:endParaRPr lang="en-US" altLang="ko-KR" sz="1800" dirty="0" smtClean="0"/>
          </a:p>
          <a:p>
            <a:pPr lvl="1"/>
            <a:r>
              <a:rPr lang="en-US" altLang="ko-KR" sz="1800" dirty="0" err="1" smtClean="0"/>
              <a:t>IoT</a:t>
            </a:r>
            <a:r>
              <a:rPr lang="en-US" altLang="ko-KR" sz="1800" dirty="0" smtClean="0"/>
              <a:t> security </a:t>
            </a:r>
          </a:p>
          <a:p>
            <a:pPr lvl="1"/>
            <a:r>
              <a:rPr lang="en-US" altLang="ko-KR" sz="1800" dirty="0" smtClean="0"/>
              <a:t>ITS security</a:t>
            </a:r>
          </a:p>
          <a:p>
            <a:pPr lvl="1"/>
            <a:r>
              <a:rPr lang="en-US" altLang="ko-KR" sz="1800" dirty="0" smtClean="0"/>
              <a:t>Smart Grid security</a:t>
            </a:r>
          </a:p>
          <a:p>
            <a:pPr lvl="1"/>
            <a:r>
              <a:rPr lang="en-US" altLang="ko-KR" sz="1800" dirty="0" smtClean="0"/>
              <a:t>Mobile security</a:t>
            </a:r>
          </a:p>
          <a:p>
            <a:pPr lvl="1"/>
            <a:r>
              <a:rPr lang="en-US" altLang="ko-KR" sz="1800" dirty="0" smtClean="0"/>
              <a:t>SDN security</a:t>
            </a:r>
          </a:p>
          <a:p>
            <a:pPr>
              <a:buFont typeface="Wingdings" panose="05000000000000000000" pitchFamily="2" charset="2"/>
              <a:buChar char="§"/>
            </a:pPr>
            <a:r>
              <a:rPr lang="en-US" altLang="ko-KR" sz="2000" dirty="0" smtClean="0"/>
              <a:t>Q6/17 </a:t>
            </a:r>
            <a:r>
              <a:rPr lang="en-US" altLang="ko-KR" sz="2000" dirty="0"/>
              <a:t>will </a:t>
            </a:r>
            <a:r>
              <a:rPr lang="en-US" altLang="ko-KR" sz="2000" dirty="0" smtClean="0"/>
              <a:t>also </a:t>
            </a:r>
            <a:r>
              <a:rPr lang="en-GB" altLang="ko-KR" sz="2000" dirty="0" smtClean="0"/>
              <a:t>have strong</a:t>
            </a:r>
            <a:r>
              <a:rPr lang="en-GB" altLang="en-US" sz="2000" dirty="0" smtClean="0"/>
              <a:t> relationships </a:t>
            </a:r>
            <a:r>
              <a:rPr lang="en-GB" altLang="en-US" sz="2000" dirty="0"/>
              <a:t>with </a:t>
            </a:r>
            <a:r>
              <a:rPr lang="en-GB" altLang="en-US" sz="2000" dirty="0" smtClean="0"/>
              <a:t>other stud groups and standardization bodies </a:t>
            </a:r>
            <a:r>
              <a:rPr lang="en-GB" altLang="en-US" sz="2000" dirty="0"/>
              <a:t>dealing </a:t>
            </a:r>
            <a:r>
              <a:rPr lang="en-GB" altLang="en-US" sz="2000" dirty="0" smtClean="0"/>
              <a:t>with </a:t>
            </a:r>
            <a:r>
              <a:rPr lang="en-US" altLang="en-US" sz="2000" dirty="0" smtClean="0"/>
              <a:t>security </a:t>
            </a:r>
            <a:r>
              <a:rPr lang="en-US" altLang="en-US" sz="2000" dirty="0"/>
              <a:t>aspects of ubiquitous telecommunication services</a:t>
            </a:r>
            <a:r>
              <a:rPr lang="en-US" altLang="ko-KR" sz="2000" dirty="0" smtClean="0"/>
              <a:t>;</a:t>
            </a:r>
            <a:endParaRPr lang="en-US" altLang="ko-KR" sz="1800" dirty="0"/>
          </a:p>
          <a:p>
            <a:pPr lvl="1"/>
            <a:r>
              <a:rPr lang="en-US" altLang="ko-KR" sz="1800" dirty="0" smtClean="0"/>
              <a:t>Study Groups</a:t>
            </a:r>
          </a:p>
          <a:p>
            <a:pPr lvl="2"/>
            <a:r>
              <a:rPr lang="en-US" altLang="ko-KR" sz="1600" dirty="0" smtClean="0"/>
              <a:t>ITU-T </a:t>
            </a:r>
            <a:r>
              <a:rPr lang="en-US" altLang="ko-KR" sz="1600" dirty="0"/>
              <a:t>SGs 9, 11, 13, 15, 16 and 20, JCA-</a:t>
            </a:r>
            <a:r>
              <a:rPr lang="en-US" altLang="ko-KR" sz="1600" dirty="0" err="1"/>
              <a:t>IoT</a:t>
            </a:r>
            <a:r>
              <a:rPr lang="en-US" altLang="ko-KR" sz="1600" dirty="0"/>
              <a:t>, JCA-IPTV; ITU-R, </a:t>
            </a:r>
            <a:r>
              <a:rPr lang="en-US" altLang="ko-KR" sz="1600" dirty="0" smtClean="0"/>
              <a:t>CITS</a:t>
            </a:r>
            <a:endParaRPr lang="en-US" altLang="ko-KR" sz="1600" dirty="0"/>
          </a:p>
          <a:p>
            <a:pPr lvl="1"/>
            <a:r>
              <a:rPr lang="en-US" altLang="ko-KR" sz="1800" dirty="0"/>
              <a:t>Standardization </a:t>
            </a:r>
            <a:r>
              <a:rPr lang="en-US" altLang="ko-KR" sz="1800" dirty="0" smtClean="0"/>
              <a:t>bodies</a:t>
            </a:r>
          </a:p>
          <a:p>
            <a:pPr lvl="2"/>
            <a:r>
              <a:rPr lang="en-US" altLang="ko-KR" sz="1600" dirty="0" smtClean="0"/>
              <a:t>ISO/IEC </a:t>
            </a:r>
            <a:r>
              <a:rPr lang="en-US" altLang="ko-KR" sz="1600" dirty="0"/>
              <a:t>JTC 1/SCs 6, 25, 27 and 31; ISO TC 204, IEC SEG 6 (Micro Grid), IEC SMB WG3, IEC TCs 57 and 65; IETF; 3GPP; 3GPP2; OMA; </a:t>
            </a:r>
            <a:r>
              <a:rPr lang="en-US" altLang="ko-KR" sz="1600" dirty="0" smtClean="0"/>
              <a:t>GSMA</a:t>
            </a:r>
            <a:endParaRPr lang="en-US" altLang="ko-KR" sz="1600" dirty="0"/>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23</a:t>
            </a:fld>
            <a:endParaRPr lang="en-US" altLang="en-US" sz="1200" smtClean="0">
              <a:solidFill>
                <a:srgbClr val="898989"/>
              </a:solidFill>
            </a:endParaRPr>
          </a:p>
        </p:txBody>
      </p:sp>
    </p:spTree>
    <p:extLst>
      <p:ext uri="{BB962C8B-B14F-4D97-AF65-F5344CB8AC3E}">
        <p14:creationId xmlns:p14="http://schemas.microsoft.com/office/powerpoint/2010/main" val="3519256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357188" y="2276847"/>
            <a:ext cx="8435975" cy="1800225"/>
          </a:xfrm>
        </p:spPr>
        <p:txBody>
          <a:bodyPr/>
          <a:lstStyle/>
          <a:p>
            <a:pPr marL="0" indent="0" algn="ctr" hangingPunct="1">
              <a:buClr>
                <a:srgbClr val="FF0000"/>
              </a:buClr>
              <a:buFont typeface="Arial" panose="020B0604020202020204" pitchFamily="34" charset="0"/>
              <a:buNone/>
              <a:defRPr/>
            </a:pPr>
            <a:r>
              <a:rPr lang="en-US" altLang="en-US" sz="4400" b="1" dirty="0">
                <a:solidFill>
                  <a:srgbClr val="151ECD"/>
                </a:solidFill>
                <a:latin typeface="+mj-lt"/>
                <a:ea typeface="+mj-ea"/>
                <a:cs typeface="+mj-cs"/>
              </a:rPr>
              <a:t>Thank </a:t>
            </a:r>
            <a:r>
              <a:rPr lang="en-US" altLang="en-US" sz="4400" b="1" dirty="0" smtClean="0">
                <a:solidFill>
                  <a:srgbClr val="151ECD"/>
                </a:solidFill>
                <a:latin typeface="+mj-lt"/>
                <a:ea typeface="+mj-ea"/>
                <a:cs typeface="+mj-cs"/>
              </a:rPr>
              <a:t>you!</a:t>
            </a:r>
            <a:endParaRPr lang="en-US" altLang="en-US" sz="4400" dirty="0" smtClean="0"/>
          </a:p>
        </p:txBody>
      </p:sp>
      <p:sp>
        <p:nvSpPr>
          <p:cNvPr id="4" name="Content Placeholder 2"/>
          <p:cNvSpPr txBox="1">
            <a:spLocks/>
          </p:cNvSpPr>
          <p:nvPr/>
        </p:nvSpPr>
        <p:spPr bwMode="auto">
          <a:xfrm>
            <a:off x="373063" y="4292600"/>
            <a:ext cx="8435975" cy="1800225"/>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hangingPunct="1">
              <a:buClr>
                <a:srgbClr val="FF0000"/>
              </a:buClr>
              <a:buFont typeface="Arial" panose="020B0604020202020204" pitchFamily="34" charset="0"/>
              <a:buNone/>
              <a:defRPr/>
            </a:pPr>
            <a:r>
              <a:rPr lang="en-US" altLang="en-US" sz="2400" b="1" dirty="0" smtClean="0">
                <a:solidFill>
                  <a:srgbClr val="151ECD"/>
                </a:solidFill>
                <a:latin typeface="+mj-lt"/>
                <a:ea typeface="+mj-ea"/>
                <a:cs typeface="+mj-cs"/>
              </a:rPr>
              <a:t>Q6/17 Rapporteur: </a:t>
            </a:r>
            <a:r>
              <a:rPr lang="en-US" altLang="en-US" sz="2400" b="1" dirty="0" err="1" smtClean="0">
                <a:solidFill>
                  <a:srgbClr val="151ECD"/>
                </a:solidFill>
                <a:latin typeface="+mj-lt"/>
                <a:ea typeface="+mj-ea"/>
                <a:cs typeface="+mj-cs"/>
              </a:rPr>
              <a:t>Jonghyun</a:t>
            </a:r>
            <a:r>
              <a:rPr lang="en-US" altLang="en-US" sz="2400" b="1" dirty="0" smtClean="0">
                <a:solidFill>
                  <a:srgbClr val="151ECD"/>
                </a:solidFill>
                <a:latin typeface="+mj-lt"/>
                <a:ea typeface="+mj-ea"/>
                <a:cs typeface="+mj-cs"/>
              </a:rPr>
              <a:t> </a:t>
            </a:r>
            <a:r>
              <a:rPr lang="en-US" altLang="en-US" sz="2400" b="1" dirty="0" err="1" smtClean="0">
                <a:solidFill>
                  <a:srgbClr val="151ECD"/>
                </a:solidFill>
                <a:latin typeface="+mj-lt"/>
                <a:ea typeface="+mj-ea"/>
                <a:cs typeface="+mj-cs"/>
              </a:rPr>
              <a:t>Baek</a:t>
            </a:r>
            <a:endParaRPr lang="en-US" altLang="en-US" sz="2400" b="1" dirty="0" smtClean="0">
              <a:solidFill>
                <a:srgbClr val="151ECD"/>
              </a:solidFill>
              <a:latin typeface="+mj-lt"/>
              <a:ea typeface="+mj-ea"/>
              <a:cs typeface="+mj-cs"/>
            </a:endParaRPr>
          </a:p>
          <a:p>
            <a:pPr marL="0" indent="0" algn="ctr" hangingPunct="1">
              <a:buClr>
                <a:srgbClr val="FF0000"/>
              </a:buClr>
              <a:buFont typeface="Arial" panose="020B0604020202020204" pitchFamily="34" charset="0"/>
              <a:buNone/>
              <a:defRPr/>
            </a:pPr>
            <a:r>
              <a:rPr lang="en-US" altLang="en-US" sz="2400" b="1" dirty="0" smtClean="0">
                <a:solidFill>
                  <a:srgbClr val="151ECD"/>
                </a:solidFill>
                <a:latin typeface="+mj-lt"/>
                <a:ea typeface="+mj-ea"/>
                <a:cs typeface="+mj-cs"/>
              </a:rPr>
              <a:t>Q6/17 Associate Rapporteur: Yutaka Miyake</a:t>
            </a:r>
            <a:endParaRPr lang="en-US" altLang="en-US" sz="2400" dirty="0" smtClean="0"/>
          </a:p>
        </p:txBody>
      </p:sp>
    </p:spTree>
    <p:extLst>
      <p:ext uri="{BB962C8B-B14F-4D97-AF65-F5344CB8AC3E}">
        <p14:creationId xmlns:p14="http://schemas.microsoft.com/office/powerpoint/2010/main" val="132176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p:nvPr>
        </p:nvSpPr>
        <p:spPr/>
        <p:txBody>
          <a:bodyPr/>
          <a:lstStyle/>
          <a:p>
            <a:r>
              <a:rPr lang="en-US" altLang="ko-KR" sz="2800" b="1" dirty="0" smtClean="0"/>
              <a:t>Question text for 6/17 – Motivation </a:t>
            </a:r>
            <a:endParaRPr lang="ko-KR" altLang="en-US" sz="2800" b="1" dirty="0" smtClean="0"/>
          </a:p>
        </p:txBody>
      </p:sp>
      <p:sp>
        <p:nvSpPr>
          <p:cNvPr id="16387" name="내용 개체 틀 2"/>
          <p:cNvSpPr>
            <a:spLocks noGrp="1"/>
          </p:cNvSpPr>
          <p:nvPr>
            <p:ph idx="1"/>
          </p:nvPr>
        </p:nvSpPr>
        <p:spPr>
          <a:xfrm>
            <a:off x="457200" y="1052513"/>
            <a:ext cx="8507413" cy="5543550"/>
          </a:xfrm>
        </p:spPr>
        <p:txBody>
          <a:bodyPr/>
          <a:lstStyle/>
          <a:p>
            <a:pPr>
              <a:buFont typeface="Wingdings" panose="05000000000000000000" pitchFamily="2" charset="2"/>
              <a:buChar char="§"/>
            </a:pPr>
            <a:r>
              <a:rPr lang="en-US" altLang="ko-KR" sz="2000" dirty="0"/>
              <a:t>The ubiquitous telecommunication service refers to the service that allows anyone to access to any desired information in a user-friendly way, anytime and anywhere using any devices. </a:t>
            </a:r>
            <a:endParaRPr lang="en-US" altLang="ko-KR" sz="2000" dirty="0" smtClean="0"/>
          </a:p>
          <a:p>
            <a:pPr>
              <a:buFont typeface="Wingdings" panose="05000000000000000000" pitchFamily="2" charset="2"/>
              <a:buChar char="§"/>
            </a:pPr>
            <a:r>
              <a:rPr lang="en-US" altLang="ko-KR" sz="2000" dirty="0" smtClean="0"/>
              <a:t>The </a:t>
            </a:r>
            <a:r>
              <a:rPr lang="en-US" altLang="ko-KR" sz="2000" dirty="0"/>
              <a:t>telecommunications industry has been experiencing an exponential growth in area of mobile technology based ubiquitous telecommunication services. </a:t>
            </a:r>
            <a:endParaRPr lang="en-US" altLang="ko-KR" sz="2000" dirty="0" smtClean="0"/>
          </a:p>
          <a:p>
            <a:pPr>
              <a:buFont typeface="Wingdings" panose="05000000000000000000" pitchFamily="2" charset="2"/>
              <a:buChar char="§"/>
            </a:pPr>
            <a:r>
              <a:rPr lang="en-US" altLang="ko-KR" sz="2000" dirty="0" smtClean="0"/>
              <a:t>Specifically</a:t>
            </a:r>
            <a:r>
              <a:rPr lang="en-US" altLang="ko-KR" sz="2000" dirty="0"/>
              <a:t>, security of domain-specific ubiquitous telecommunications among heterogeneous devices for the application-level technologies such as ubiquitous sensor network (including Internet of Things (</a:t>
            </a:r>
            <a:r>
              <a:rPr lang="en-US" altLang="ko-KR" sz="2000" dirty="0" err="1"/>
              <a:t>IoT</a:t>
            </a:r>
            <a:r>
              <a:rPr lang="en-US" altLang="ko-KR" sz="2000" dirty="0"/>
              <a:t>), Machine to Machine (M2M) and Intelligent Transportation Systems), home network, smart grid, mobile network (including Near Field Communication (NFC) and smartphone), multicast network, IPTV network, etc., are crucial for the further development of the industry, network operators and service providers</a:t>
            </a:r>
            <a:r>
              <a:rPr lang="en-US" altLang="ko-KR" sz="2000" dirty="0" smtClean="0"/>
              <a:t>.</a:t>
            </a:r>
            <a:endParaRPr lang="ko-KR" altLang="ko-KR" sz="2000" dirty="0"/>
          </a:p>
        </p:txBody>
      </p:sp>
      <p:sp>
        <p:nvSpPr>
          <p:cNvPr id="163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D81E3719-6E41-49EC-A65D-514AD5B115DA}" type="slidenum">
              <a:rPr lang="en-US" altLang="en-US" sz="1200" smtClean="0">
                <a:solidFill>
                  <a:srgbClr val="898989"/>
                </a:solidFill>
              </a:rPr>
              <a:pPr>
                <a:spcBef>
                  <a:spcPct val="0"/>
                </a:spcBef>
                <a:buFont typeface="Arial" panose="020B0604020202020204" pitchFamily="34" charset="0"/>
                <a:buNone/>
              </a:pPr>
              <a:t>3</a:t>
            </a:fld>
            <a:endParaRPr lang="en-US" altLang="en-US" sz="1200" smtClean="0">
              <a:solidFill>
                <a:srgbClr val="898989"/>
              </a:solidFill>
            </a:endParaRPr>
          </a:p>
        </p:txBody>
      </p:sp>
    </p:spTree>
    <p:extLst>
      <p:ext uri="{BB962C8B-B14F-4D97-AF65-F5344CB8AC3E}">
        <p14:creationId xmlns:p14="http://schemas.microsoft.com/office/powerpoint/2010/main" val="68687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p:nvPr>
        </p:nvSpPr>
        <p:spPr/>
        <p:txBody>
          <a:bodyPr/>
          <a:lstStyle/>
          <a:p>
            <a:r>
              <a:rPr lang="en-US" altLang="ko-KR" sz="2800" b="1" dirty="0" smtClean="0"/>
              <a:t>Question text for 6/17 – Motivation (</a:t>
            </a:r>
            <a:r>
              <a:rPr lang="en-US" altLang="ko-KR" sz="2800" b="1" dirty="0" err="1" smtClean="0"/>
              <a:t>cont</a:t>
            </a:r>
            <a:r>
              <a:rPr lang="en-US" altLang="ko-KR" sz="2800" b="1" dirty="0" smtClean="0"/>
              <a:t>’)</a:t>
            </a:r>
            <a:endParaRPr lang="ko-KR" altLang="en-US" sz="2800" b="1" dirty="0" smtClean="0"/>
          </a:p>
        </p:txBody>
      </p:sp>
      <p:sp>
        <p:nvSpPr>
          <p:cNvPr id="16387" name="내용 개체 틀 2"/>
          <p:cNvSpPr>
            <a:spLocks noGrp="1"/>
          </p:cNvSpPr>
          <p:nvPr>
            <p:ph idx="1"/>
          </p:nvPr>
        </p:nvSpPr>
        <p:spPr>
          <a:xfrm>
            <a:off x="457200" y="1052513"/>
            <a:ext cx="8507413" cy="5543550"/>
          </a:xfrm>
        </p:spPr>
        <p:txBody>
          <a:bodyPr/>
          <a:lstStyle/>
          <a:p>
            <a:pPr>
              <a:buFont typeface="Wingdings" panose="05000000000000000000" pitchFamily="2" charset="2"/>
              <a:buChar char="§"/>
            </a:pPr>
            <a:r>
              <a:rPr lang="en-US" altLang="ko-KR" sz="2000" dirty="0" smtClean="0"/>
              <a:t>Standardization </a:t>
            </a:r>
            <a:r>
              <a:rPr lang="en-US" altLang="ko-KR" sz="2000" dirty="0"/>
              <a:t>of the best comprehensive security solutions is vital for the network operators and service providers that operate in a multi-vendor international ubiquitous environment. Due to some specific characteristics of the mobile telecommunications (e.g., over the air transmission, limited computing power and memory size of the small mobile devices), providing security is an especially challenging task that deserves special attentions and study</a:t>
            </a:r>
            <a:r>
              <a:rPr lang="en-US" altLang="ko-KR" sz="2000" dirty="0" smtClean="0"/>
              <a:t>.</a:t>
            </a:r>
          </a:p>
          <a:p>
            <a:r>
              <a:rPr lang="en-US" altLang="ko-KR" sz="2000" dirty="0" smtClean="0"/>
              <a:t>Recommendations </a:t>
            </a:r>
            <a:r>
              <a:rPr lang="en-US" altLang="ko-KR" sz="2000" dirty="0"/>
              <a:t>under responsibility of this </a:t>
            </a:r>
            <a:r>
              <a:rPr lang="en-US" altLang="ko-KR" sz="2000" dirty="0" smtClean="0"/>
              <a:t>Question</a:t>
            </a:r>
          </a:p>
          <a:p>
            <a:pPr lvl="1"/>
            <a:r>
              <a:rPr lang="en-US" altLang="ko-KR" sz="1600" dirty="0" smtClean="0"/>
              <a:t>X.1101(Multicast), </a:t>
            </a:r>
            <a:r>
              <a:rPr lang="en-US" altLang="ko-KR" sz="1600" dirty="0"/>
              <a:t>X.1111, X.1112, X.1113, </a:t>
            </a:r>
            <a:r>
              <a:rPr lang="en-US" altLang="ko-KR" sz="1600" dirty="0" smtClean="0"/>
              <a:t>X.1114(Home network), </a:t>
            </a:r>
            <a:r>
              <a:rPr lang="en-US" altLang="ko-KR" sz="1600" dirty="0"/>
              <a:t>X.1121, X.1122, X.1123, X.1124, </a:t>
            </a:r>
            <a:r>
              <a:rPr lang="en-US" altLang="ko-KR" sz="1600" dirty="0" smtClean="0"/>
              <a:t>X.1125(Mobile), </a:t>
            </a:r>
            <a:r>
              <a:rPr lang="en-US" altLang="ko-KR" sz="1600" dirty="0"/>
              <a:t>X.1171, X.1191, X.1192, X.1193, X.1194, X.1195, X.1196, </a:t>
            </a:r>
            <a:r>
              <a:rPr lang="en-US" altLang="ko-KR" sz="1600" dirty="0" smtClean="0"/>
              <a:t>X.1197, X.1198(IPTV), </a:t>
            </a:r>
            <a:r>
              <a:rPr lang="en-US" altLang="ko-KR" sz="1600" dirty="0"/>
              <a:t>X.1311, X.1312, </a:t>
            </a:r>
            <a:r>
              <a:rPr lang="en-US" altLang="ko-KR" sz="1600" dirty="0" smtClean="0"/>
              <a:t>X.1313, X.1314(USN), </a:t>
            </a:r>
            <a:endParaRPr lang="ko-KR" altLang="ko-KR" sz="1600" dirty="0"/>
          </a:p>
          <a:p>
            <a:r>
              <a:rPr lang="en-US" altLang="ko-KR" sz="2000" dirty="0"/>
              <a:t>Texts under </a:t>
            </a:r>
            <a:r>
              <a:rPr lang="en-US" altLang="ko-KR" sz="2000" dirty="0" smtClean="0"/>
              <a:t>development</a:t>
            </a:r>
          </a:p>
          <a:p>
            <a:pPr lvl="1"/>
            <a:r>
              <a:rPr lang="en-US" altLang="ko-KR" sz="1600" dirty="0" smtClean="0"/>
              <a:t>X.msec-9, </a:t>
            </a:r>
            <a:r>
              <a:rPr lang="en-US" altLang="ko-KR" sz="1600" dirty="0"/>
              <a:t>X.sgsec-1, </a:t>
            </a:r>
            <a:r>
              <a:rPr lang="en-US" altLang="ko-KR" sz="1600" dirty="0" smtClean="0"/>
              <a:t>X.sgsec-2, X.itssec-1, X.itesec-2, X.iotsec-1, X.iotsec-2, and X.sdnsec-1</a:t>
            </a:r>
          </a:p>
          <a:p>
            <a:pPr>
              <a:buFont typeface="Wingdings" panose="05000000000000000000" pitchFamily="2" charset="2"/>
              <a:buChar char="§"/>
            </a:pPr>
            <a:endParaRPr lang="en-US" altLang="ko-KR" sz="2000" dirty="0" smtClean="0"/>
          </a:p>
        </p:txBody>
      </p:sp>
      <p:sp>
        <p:nvSpPr>
          <p:cNvPr id="163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D81E3719-6E41-49EC-A65D-514AD5B115DA}" type="slidenum">
              <a:rPr lang="en-US" altLang="en-US" sz="1200" smtClean="0">
                <a:solidFill>
                  <a:srgbClr val="898989"/>
                </a:solidFill>
              </a:rPr>
              <a:pPr>
                <a:spcBef>
                  <a:spcPct val="0"/>
                </a:spcBef>
                <a:buFont typeface="Arial" panose="020B0604020202020204" pitchFamily="34" charset="0"/>
                <a:buNone/>
              </a:pPr>
              <a:t>4</a:t>
            </a:fld>
            <a:endParaRPr lang="en-US" altLang="en-US" sz="1200" smtClean="0">
              <a:solidFill>
                <a:srgbClr val="898989"/>
              </a:solidFill>
            </a:endParaRPr>
          </a:p>
        </p:txBody>
      </p:sp>
    </p:spTree>
    <p:extLst>
      <p:ext uri="{BB962C8B-B14F-4D97-AF65-F5344CB8AC3E}">
        <p14:creationId xmlns:p14="http://schemas.microsoft.com/office/powerpoint/2010/main" val="36551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r>
              <a:rPr lang="en-US" altLang="ko-KR" sz="2800" b="1" dirty="0" smtClean="0"/>
              <a:t>Question text for 6/17 – Question</a:t>
            </a:r>
            <a:endParaRPr lang="ko-KR" altLang="en-US" sz="2800" b="1" dirty="0" smtClean="0"/>
          </a:p>
        </p:txBody>
      </p:sp>
      <p:sp>
        <p:nvSpPr>
          <p:cNvPr id="18435" name="내용 개체 틀 2"/>
          <p:cNvSpPr>
            <a:spLocks noGrp="1"/>
          </p:cNvSpPr>
          <p:nvPr>
            <p:ph idx="1"/>
          </p:nvPr>
        </p:nvSpPr>
        <p:spPr>
          <a:xfrm>
            <a:off x="381000" y="1066800"/>
            <a:ext cx="8507413" cy="4594225"/>
          </a:xfrm>
        </p:spPr>
        <p:txBody>
          <a:bodyPr/>
          <a:lstStyle/>
          <a:p>
            <a:pPr>
              <a:buFont typeface="Wingdings" panose="05000000000000000000" pitchFamily="2" charset="2"/>
              <a:buChar char="§"/>
            </a:pPr>
            <a:r>
              <a:rPr lang="en-US" altLang="ko-KR" sz="2000" dirty="0" smtClean="0"/>
              <a:t>Study items to be considered include, but are not limited to:</a:t>
            </a:r>
          </a:p>
          <a:p>
            <a:pPr lvl="1"/>
            <a:r>
              <a:rPr lang="en-US" altLang="ko-KR" sz="2000" dirty="0" smtClean="0"/>
              <a:t>How </a:t>
            </a:r>
            <a:r>
              <a:rPr lang="en-US" altLang="ko-KR" sz="2000" dirty="0"/>
              <a:t>should security aspects of ubiquitous telecommunication services be identified and defined in mobile telecommunication?</a:t>
            </a:r>
          </a:p>
          <a:p>
            <a:pPr lvl="1"/>
            <a:r>
              <a:rPr lang="en-US" altLang="ko-KR" sz="2000" dirty="0"/>
              <a:t>How should threats behind ubiquitous telecommunication services be identified and handled?</a:t>
            </a:r>
          </a:p>
          <a:p>
            <a:pPr lvl="1"/>
            <a:r>
              <a:rPr lang="en-US" altLang="ko-KR" sz="2000" dirty="0"/>
              <a:t>What are the security technologies for supporting ubiquitous telecommunication services?</a:t>
            </a:r>
          </a:p>
          <a:p>
            <a:pPr lvl="1"/>
            <a:r>
              <a:rPr lang="en-US" altLang="ko-KR" sz="2000" dirty="0"/>
              <a:t>How should secure interconnectivity between ubiquitous telecommunication services be kept and maintained</a:t>
            </a:r>
            <a:r>
              <a:rPr lang="en-US" altLang="ko-KR" sz="2000" dirty="0" smtClean="0"/>
              <a:t>?</a:t>
            </a:r>
            <a:endParaRPr lang="en-US" altLang="ko-KR" sz="2000" dirty="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5CEF8FB-8BE6-4A4A-B5BD-C2810EF47FB0}" type="slidenum">
              <a:rPr lang="en-US" altLang="en-US" sz="1200" smtClean="0">
                <a:solidFill>
                  <a:srgbClr val="898989"/>
                </a:solidFill>
              </a:rPr>
              <a:pPr>
                <a:spcBef>
                  <a:spcPct val="0"/>
                </a:spcBef>
                <a:buFont typeface="Arial" panose="020B0604020202020204" pitchFamily="34" charset="0"/>
                <a:buNone/>
              </a:pPr>
              <a:t>5</a:t>
            </a:fld>
            <a:endParaRPr lang="en-US" altLang="en-US" sz="1200" smtClean="0">
              <a:solidFill>
                <a:srgbClr val="898989"/>
              </a:solidFill>
            </a:endParaRPr>
          </a:p>
        </p:txBody>
      </p:sp>
    </p:spTree>
    <p:extLst>
      <p:ext uri="{BB962C8B-B14F-4D97-AF65-F5344CB8AC3E}">
        <p14:creationId xmlns:p14="http://schemas.microsoft.com/office/powerpoint/2010/main" val="65137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r>
              <a:rPr lang="en-US" altLang="ko-KR" sz="2800" b="1" dirty="0" smtClean="0"/>
              <a:t>Question text for 6/17 – Question (</a:t>
            </a:r>
            <a:r>
              <a:rPr lang="en-US" altLang="ko-KR" sz="2800" b="1" dirty="0" err="1" smtClean="0"/>
              <a:t>cont</a:t>
            </a:r>
            <a:r>
              <a:rPr lang="en-US" altLang="ko-KR" sz="2800" b="1" dirty="0" smtClean="0"/>
              <a:t>’)</a:t>
            </a:r>
            <a:endParaRPr lang="ko-KR" altLang="en-US" sz="2800" b="1" dirty="0" smtClean="0"/>
          </a:p>
        </p:txBody>
      </p:sp>
      <p:sp>
        <p:nvSpPr>
          <p:cNvPr id="18435" name="내용 개체 틀 2"/>
          <p:cNvSpPr>
            <a:spLocks noGrp="1"/>
          </p:cNvSpPr>
          <p:nvPr>
            <p:ph idx="1"/>
          </p:nvPr>
        </p:nvSpPr>
        <p:spPr>
          <a:xfrm>
            <a:off x="381000" y="1066800"/>
            <a:ext cx="8507413" cy="4594225"/>
          </a:xfrm>
        </p:spPr>
        <p:txBody>
          <a:bodyPr/>
          <a:lstStyle/>
          <a:p>
            <a:pPr>
              <a:buFont typeface="Wingdings" panose="05000000000000000000" pitchFamily="2" charset="2"/>
              <a:buChar char="§"/>
            </a:pPr>
            <a:r>
              <a:rPr lang="en-US" altLang="ko-KR" sz="2000" dirty="0" smtClean="0"/>
              <a:t>Study items to be considered include, but are not limited to:</a:t>
            </a:r>
          </a:p>
          <a:p>
            <a:pPr lvl="1"/>
            <a:r>
              <a:rPr lang="en-US" altLang="ko-KR" sz="2000" dirty="0" smtClean="0"/>
              <a:t>What </a:t>
            </a:r>
            <a:r>
              <a:rPr lang="en-US" altLang="ko-KR" sz="2000" dirty="0"/>
              <a:t>security techniques, mechanisms and protocols are needed for emerging ubiquitous telecommunication services, especially for emerging digital content protection services?</a:t>
            </a:r>
          </a:p>
          <a:p>
            <a:pPr lvl="1"/>
            <a:r>
              <a:rPr lang="en-US" altLang="ko-KR" sz="2000" dirty="0"/>
              <a:t>What are the global security solutions for ubiquitous telecommunication services and their applications?</a:t>
            </a:r>
          </a:p>
          <a:p>
            <a:pPr lvl="1"/>
            <a:r>
              <a:rPr lang="en-US" altLang="ko-KR" sz="2000" dirty="0"/>
              <a:t>What are the best practices or guidelines for secure ubiquitous telecommunication services and their applications?</a:t>
            </a:r>
          </a:p>
          <a:p>
            <a:pPr lvl="1"/>
            <a:r>
              <a:rPr lang="en-US" altLang="ko-KR" sz="2000" dirty="0"/>
              <a:t>What enhancements to existing Recommendations under review or new Recommendations under development should be adopted to reduce impact on climate changes (e.g., energy savings, reduction of greenhouse gas emissions, implementation of monitoring systems) either directly or indirectly in telecommunication/ICT or in other industries</a:t>
            </a:r>
            <a:r>
              <a:rPr lang="en-US" altLang="ko-KR" sz="2000" dirty="0" smtClean="0"/>
              <a:t>?</a:t>
            </a:r>
            <a:endParaRPr lang="en-US" altLang="ko-KR" sz="2000" dirty="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5CEF8FB-8BE6-4A4A-B5BD-C2810EF47FB0}" type="slidenum">
              <a:rPr lang="en-US" altLang="en-US" sz="1200" smtClean="0">
                <a:solidFill>
                  <a:srgbClr val="898989"/>
                </a:solidFill>
              </a:rPr>
              <a:pPr>
                <a:spcBef>
                  <a:spcPct val="0"/>
                </a:spcBef>
                <a:buFont typeface="Arial" panose="020B0604020202020204" pitchFamily="34" charset="0"/>
                <a:buNone/>
              </a:pPr>
              <a:t>6</a:t>
            </a:fld>
            <a:endParaRPr lang="en-US" altLang="en-US" sz="1200" smtClean="0">
              <a:solidFill>
                <a:srgbClr val="898989"/>
              </a:solidFill>
            </a:endParaRPr>
          </a:p>
        </p:txBody>
      </p:sp>
    </p:spTree>
    <p:extLst>
      <p:ext uri="{BB962C8B-B14F-4D97-AF65-F5344CB8AC3E}">
        <p14:creationId xmlns:p14="http://schemas.microsoft.com/office/powerpoint/2010/main" val="365348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ko-KR" sz="2800" b="1" dirty="0" smtClean="0"/>
              <a:t>Question text for 6/17 – Tasks</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dirty="0" smtClean="0"/>
              <a:t>Tasks include, but are not limited to:</a:t>
            </a:r>
          </a:p>
          <a:p>
            <a:pPr lvl="1"/>
            <a:r>
              <a:rPr lang="en-US" altLang="ko-KR" sz="1800" dirty="0" smtClean="0"/>
              <a:t>In </a:t>
            </a:r>
            <a:r>
              <a:rPr lang="en-US" altLang="ko-KR" sz="1800" dirty="0"/>
              <a:t>collaboration with other ITU T study groups and standards development organizations, especially with IETF, ISO/IEC JTC 1/SCs 6, 25, 27 and 31, produce a set of Recommendations for providing comprehensive security solutions for secure ubiquitous telecommunication services.</a:t>
            </a:r>
          </a:p>
          <a:p>
            <a:pPr lvl="1"/>
            <a:r>
              <a:rPr lang="en-US" altLang="ko-KR" sz="1800" dirty="0"/>
              <a:t>Review existing Recommendations/Standards of ITU T, ISO/IEC and other standardization bodies in the area of home network, smart grid, mobile network (including smartphone security), mobile </a:t>
            </a:r>
            <a:r>
              <a:rPr lang="en-US" altLang="ko-KR" sz="1800" dirty="0" err="1"/>
              <a:t>IoT</a:t>
            </a:r>
            <a:r>
              <a:rPr lang="en-US" altLang="ko-KR" sz="1800" dirty="0"/>
              <a:t> service and ubiquitous sensor network to identify secure ubiquitous telecommunication services.</a:t>
            </a:r>
          </a:p>
          <a:p>
            <a:pPr lvl="1"/>
            <a:r>
              <a:rPr lang="en-US" altLang="ko-KR" sz="1800" dirty="0"/>
              <a:t>Study further to define security aspects of ubiquitous telecommunication services for a multi-vendor international ubiquitous environment, and for emerging new services.</a:t>
            </a:r>
          </a:p>
          <a:p>
            <a:pPr lvl="1"/>
            <a:r>
              <a:rPr lang="en-US" altLang="ko-KR" sz="1800" dirty="0"/>
              <a:t>Study and identify security issues and threats in secure ubiquitous telecommunication services.</a:t>
            </a:r>
          </a:p>
          <a:p>
            <a:pPr lvl="1"/>
            <a:r>
              <a:rPr lang="en-US" altLang="ko-KR" sz="1800" dirty="0"/>
              <a:t>Study and develop security mechanisms for secure ubiquitous telecommunication services.</a:t>
            </a:r>
          </a:p>
          <a:p>
            <a:pPr lvl="1"/>
            <a:r>
              <a:rPr lang="en-US" altLang="ko-KR" sz="1800" dirty="0"/>
              <a:t>Study and develop interconnectivity mechanisms for secure ubiquitous telecommunication services in a single or multi-vendor ubiquitous </a:t>
            </a:r>
            <a:r>
              <a:rPr lang="en-US" altLang="ko-KR" sz="1800" dirty="0" smtClean="0"/>
              <a:t>environment</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7</a:t>
            </a:fld>
            <a:endParaRPr lang="en-US" altLang="en-US" sz="1200" smtClean="0">
              <a:solidFill>
                <a:srgbClr val="898989"/>
              </a:solidFill>
            </a:endParaRPr>
          </a:p>
        </p:txBody>
      </p:sp>
    </p:spTree>
    <p:extLst>
      <p:ext uri="{BB962C8B-B14F-4D97-AF65-F5344CB8AC3E}">
        <p14:creationId xmlns:p14="http://schemas.microsoft.com/office/powerpoint/2010/main" val="1970187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p:txBody>
          <a:bodyPr/>
          <a:lstStyle/>
          <a:p>
            <a:r>
              <a:rPr lang="en-US" altLang="ko-KR" sz="2800" b="1" dirty="0" smtClean="0"/>
              <a:t>Question text for 6/17 – Relationships</a:t>
            </a:r>
            <a:endParaRPr lang="ko-KR" altLang="en-US" sz="2800" b="1" dirty="0" smtClean="0"/>
          </a:p>
        </p:txBody>
      </p:sp>
      <p:sp>
        <p:nvSpPr>
          <p:cNvPr id="20483" name="내용 개체 틀 2"/>
          <p:cNvSpPr>
            <a:spLocks noGrp="1"/>
          </p:cNvSpPr>
          <p:nvPr>
            <p:ph idx="1"/>
          </p:nvPr>
        </p:nvSpPr>
        <p:spPr>
          <a:xfrm>
            <a:off x="457200" y="1052736"/>
            <a:ext cx="8507413" cy="5543550"/>
          </a:xfrm>
        </p:spPr>
        <p:txBody>
          <a:bodyPr/>
          <a:lstStyle/>
          <a:p>
            <a:pPr>
              <a:buFont typeface="Wingdings" panose="05000000000000000000" pitchFamily="2" charset="2"/>
              <a:buChar char="§"/>
            </a:pPr>
            <a:r>
              <a:rPr lang="en-US" altLang="ko-KR" sz="2000" dirty="0"/>
              <a:t>Recommendations</a:t>
            </a:r>
          </a:p>
          <a:p>
            <a:pPr lvl="1"/>
            <a:r>
              <a:rPr lang="en-US" altLang="ko-KR" sz="1800" dirty="0"/>
              <a:t>X-series and others related to security</a:t>
            </a:r>
            <a:endParaRPr lang="en-US" altLang="ko-KR" sz="1800" dirty="0" smtClean="0"/>
          </a:p>
          <a:p>
            <a:pPr>
              <a:buFont typeface="Wingdings" panose="05000000000000000000" pitchFamily="2" charset="2"/>
              <a:buChar char="§"/>
            </a:pPr>
            <a:r>
              <a:rPr lang="fr-CH" altLang="ko-KR" sz="2000" dirty="0" smtClean="0"/>
              <a:t>Questions</a:t>
            </a:r>
            <a:endParaRPr lang="en-US" altLang="ko-KR" sz="2000" dirty="0"/>
          </a:p>
          <a:p>
            <a:pPr lvl="1"/>
            <a:r>
              <a:rPr lang="fr-CH" altLang="ko-KR" sz="1600" dirty="0"/>
              <a:t>ITU‑T Questions 1/17, 2/17, 3/17, 4/17, 5/17, 7/17, 8/17, 9/17, 10/17, 11/17, 8/13, 7/13, 13/16 and 21/16</a:t>
            </a:r>
            <a:endParaRPr lang="en-US" altLang="ko-KR" sz="1600" dirty="0"/>
          </a:p>
          <a:p>
            <a:pPr>
              <a:buFont typeface="Wingdings" panose="05000000000000000000" pitchFamily="2" charset="2"/>
              <a:buChar char="§"/>
            </a:pPr>
            <a:r>
              <a:rPr lang="en-US" altLang="ko-KR" sz="2000" dirty="0"/>
              <a:t>Study Groups</a:t>
            </a:r>
          </a:p>
          <a:p>
            <a:pPr lvl="1"/>
            <a:r>
              <a:rPr lang="en-US" altLang="ko-KR" sz="1800" dirty="0"/>
              <a:t>ITU T SGs 9, 11, 13 and 16, JCA-SG&amp;HN, JCA-IPTV and JCA-</a:t>
            </a:r>
            <a:r>
              <a:rPr lang="en-US" altLang="ko-KR" sz="1800" dirty="0" err="1"/>
              <a:t>IoT</a:t>
            </a:r>
            <a:r>
              <a:rPr lang="en-US" altLang="ko-KR" sz="1800" dirty="0"/>
              <a:t>; ITU-R </a:t>
            </a:r>
            <a:endParaRPr lang="en-US" altLang="ko-KR" sz="1600" dirty="0"/>
          </a:p>
          <a:p>
            <a:pPr>
              <a:buFont typeface="Wingdings" panose="05000000000000000000" pitchFamily="2" charset="2"/>
              <a:buChar char="§"/>
            </a:pPr>
            <a:r>
              <a:rPr lang="en-US" altLang="ko-KR" sz="2000" dirty="0"/>
              <a:t>Standardization bodies</a:t>
            </a:r>
          </a:p>
          <a:p>
            <a:pPr lvl="1"/>
            <a:r>
              <a:rPr lang="en-US" altLang="ko-KR" sz="1800" dirty="0"/>
              <a:t>ISO/IEC JTC 1/SCs 6, 25, 27 and 31; IEC SMB WG3 and TC57; IETF; 3GPP; 3GPP2; OMA; </a:t>
            </a:r>
            <a:r>
              <a:rPr lang="en-US" altLang="ko-KR" sz="1800" dirty="0" smtClean="0"/>
              <a:t>GSMA</a:t>
            </a:r>
          </a:p>
          <a:p>
            <a:pPr>
              <a:buFont typeface="Wingdings" panose="05000000000000000000" pitchFamily="2" charset="2"/>
              <a:buChar char="§"/>
            </a:pPr>
            <a:r>
              <a:rPr lang="en-US" altLang="ko-KR" sz="2000" dirty="0"/>
              <a:t>Other bodies</a:t>
            </a:r>
          </a:p>
          <a:p>
            <a:pPr lvl="1"/>
            <a:r>
              <a:rPr lang="en-US" altLang="ko-KR" sz="1800" dirty="0"/>
              <a:t>ETSI; ATIS; TTC; TTA; CCSA; OIPF; DVB; NFC Forum; NIST</a:t>
            </a:r>
          </a:p>
        </p:txBody>
      </p:sp>
      <p:sp>
        <p:nvSpPr>
          <p:cNvPr id="204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9EFA410-2242-4C88-A6A7-C8EBB0B5F88B}" type="slidenum">
              <a:rPr lang="en-US" altLang="en-US" sz="1200" smtClean="0">
                <a:solidFill>
                  <a:srgbClr val="898989"/>
                </a:solidFill>
              </a:rPr>
              <a:pPr>
                <a:spcBef>
                  <a:spcPct val="0"/>
                </a:spcBef>
                <a:buFont typeface="Arial" panose="020B0604020202020204" pitchFamily="34" charset="0"/>
                <a:buNone/>
              </a:pPr>
              <a:t>8</a:t>
            </a:fld>
            <a:endParaRPr lang="en-US" altLang="en-US" sz="1200" smtClean="0">
              <a:solidFill>
                <a:srgbClr val="898989"/>
              </a:solidFill>
            </a:endParaRPr>
          </a:p>
        </p:txBody>
      </p:sp>
    </p:spTree>
    <p:extLst>
      <p:ext uri="{BB962C8B-B14F-4D97-AF65-F5344CB8AC3E}">
        <p14:creationId xmlns:p14="http://schemas.microsoft.com/office/powerpoint/2010/main" val="157274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1124744"/>
            <a:ext cx="8578850" cy="5733256"/>
          </a:xfrm>
        </p:spPr>
        <p:txBody>
          <a:bodyPr/>
          <a:lstStyle/>
          <a:p>
            <a:pPr>
              <a:buFont typeface="Wingdings" panose="05000000000000000000" pitchFamily="2" charset="2"/>
              <a:buChar char="§"/>
            </a:pPr>
            <a:r>
              <a:rPr lang="en-GB" altLang="en-US" sz="2800" dirty="0"/>
              <a:t>Question text for </a:t>
            </a:r>
            <a:r>
              <a:rPr lang="en-GB" altLang="en-US" sz="2800" dirty="0" smtClean="0"/>
              <a:t>Q</a:t>
            </a:r>
            <a:r>
              <a:rPr lang="en-GB" altLang="en-US" sz="2800" dirty="0"/>
              <a:t>6</a:t>
            </a:r>
            <a:r>
              <a:rPr lang="en-GB" altLang="en-US" sz="2800" dirty="0" smtClean="0"/>
              <a:t>/17</a:t>
            </a:r>
            <a:endParaRPr lang="en-GB" altLang="en-US" sz="2800" dirty="0"/>
          </a:p>
          <a:p>
            <a:pPr lvl="1">
              <a:buFont typeface="Wingdings" panose="05000000000000000000" pitchFamily="2" charset="2"/>
              <a:buChar char="ü"/>
            </a:pPr>
            <a:r>
              <a:rPr lang="en-GB" altLang="en-US" sz="2400" dirty="0"/>
              <a:t>Motivation, Question, </a:t>
            </a:r>
            <a:r>
              <a:rPr lang="en-GB" altLang="en-US" sz="2400" dirty="0" smtClean="0"/>
              <a:t>Tasks, </a:t>
            </a:r>
            <a:r>
              <a:rPr lang="en-GB" altLang="en-US" sz="2400" dirty="0"/>
              <a:t>and </a:t>
            </a:r>
            <a:r>
              <a:rPr lang="en-GB" altLang="en-US" sz="2400" dirty="0" smtClean="0"/>
              <a:t>Relationships</a:t>
            </a:r>
            <a:endParaRPr lang="en-GB" altLang="en-US" sz="2400" b="1" dirty="0"/>
          </a:p>
          <a:p>
            <a:pPr>
              <a:buFont typeface="Wingdings" panose="05000000000000000000" pitchFamily="2" charset="2"/>
              <a:buChar char="§"/>
            </a:pPr>
            <a:r>
              <a:rPr lang="en-US" altLang="en-US" sz="2800" dirty="0">
                <a:solidFill>
                  <a:srgbClr val="FF0000"/>
                </a:solidFill>
              </a:rPr>
              <a:t>Recommendations and Supplements related to </a:t>
            </a:r>
            <a:r>
              <a:rPr lang="en-US" altLang="en-US" sz="2800" dirty="0" smtClean="0">
                <a:solidFill>
                  <a:srgbClr val="FF0000"/>
                </a:solidFill>
              </a:rPr>
              <a:t>Q</a:t>
            </a:r>
            <a:r>
              <a:rPr lang="en-US" altLang="en-US" sz="2800" dirty="0">
                <a:solidFill>
                  <a:srgbClr val="FF0000"/>
                </a:solidFill>
              </a:rPr>
              <a:t>6</a:t>
            </a:r>
            <a:r>
              <a:rPr lang="en-US" altLang="en-US" sz="2800" dirty="0" smtClean="0">
                <a:solidFill>
                  <a:srgbClr val="FF0000"/>
                </a:solidFill>
              </a:rPr>
              <a:t>/17 </a:t>
            </a:r>
            <a:endParaRPr lang="en-US" altLang="en-US" sz="2800" dirty="0">
              <a:solidFill>
                <a:srgbClr val="FF0000"/>
              </a:solidFill>
            </a:endParaRPr>
          </a:p>
          <a:p>
            <a:pPr>
              <a:buFont typeface="Wingdings" panose="05000000000000000000" pitchFamily="2" charset="2"/>
              <a:buChar char="§"/>
            </a:pPr>
            <a:r>
              <a:rPr lang="en-US" altLang="en-US" sz="2800" dirty="0"/>
              <a:t>Draft Recommendations on developing under </a:t>
            </a:r>
            <a:r>
              <a:rPr lang="en-US" altLang="en-US" sz="2800" dirty="0" smtClean="0"/>
              <a:t>Q6/17</a:t>
            </a:r>
            <a:endParaRPr lang="en-US" altLang="en-US" sz="2800" dirty="0"/>
          </a:p>
          <a:p>
            <a:pPr>
              <a:buFont typeface="Wingdings" panose="05000000000000000000" pitchFamily="2" charset="2"/>
              <a:buChar char="§"/>
            </a:pPr>
            <a:r>
              <a:rPr lang="en-US" altLang="en-US" sz="2800" dirty="0"/>
              <a:t>Future Plan for Next Study Period (2017-2020)</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9</a:t>
            </a:fld>
            <a:endParaRPr lang="en-US" altLang="en-US" sz="1200" dirty="0" smtClean="0">
              <a:solidFill>
                <a:srgbClr val="898989"/>
              </a:solidFill>
            </a:endParaRPr>
          </a:p>
        </p:txBody>
      </p:sp>
    </p:spTree>
    <p:extLst>
      <p:ext uri="{BB962C8B-B14F-4D97-AF65-F5344CB8AC3E}">
        <p14:creationId xmlns:p14="http://schemas.microsoft.com/office/powerpoint/2010/main" val="230506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0C2207-4F9A-470C-A3D0-71734DF69BB0}"/>
</file>

<file path=customXml/itemProps2.xml><?xml version="1.0" encoding="utf-8"?>
<ds:datastoreItem xmlns:ds="http://schemas.openxmlformats.org/officeDocument/2006/customXml" ds:itemID="{575D4620-EBA5-4D1C-9FAB-E2E3FA3F8ED3}"/>
</file>

<file path=customXml/itemProps3.xml><?xml version="1.0" encoding="utf-8"?>
<ds:datastoreItem xmlns:ds="http://schemas.openxmlformats.org/officeDocument/2006/customXml" ds:itemID="{7C929FC8-3599-4CB7-B48E-69C72E5FEAAA}"/>
</file>

<file path=docProps/app.xml><?xml version="1.0" encoding="utf-8"?>
<Properties xmlns="http://schemas.openxmlformats.org/officeDocument/2006/extended-properties" xmlns:vt="http://schemas.openxmlformats.org/officeDocument/2006/docPropsVTypes">
  <TotalTime>30877</TotalTime>
  <Words>1552</Words>
  <Application>Microsoft Office PowerPoint</Application>
  <PresentationFormat>화면 슬라이드 쇼(4:3)</PresentationFormat>
  <Paragraphs>207</Paragraphs>
  <Slides>24</Slides>
  <Notes>3</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2</vt:i4>
      </vt:variant>
      <vt:variant>
        <vt:lpstr>슬라이드 제목</vt:lpstr>
      </vt:variant>
      <vt:variant>
        <vt:i4>24</vt:i4>
      </vt:variant>
    </vt:vector>
  </HeadingPairs>
  <TitlesOfParts>
    <vt:vector size="33" baseType="lpstr">
      <vt:lpstr>宋体</vt:lpstr>
      <vt:lpstr>Gulim</vt:lpstr>
      <vt:lpstr>맑은 고딕</vt:lpstr>
      <vt:lpstr>Arial</vt:lpstr>
      <vt:lpstr>Calibri</vt:lpstr>
      <vt:lpstr>Wingdings</vt:lpstr>
      <vt:lpstr>Office Theme</vt:lpstr>
      <vt:lpstr>Picture</vt:lpstr>
      <vt:lpstr>프레젠테이션</vt:lpstr>
      <vt:lpstr>ITU-T SG17 Q.6 Security aspects of ubiquitous telecommunication services</vt:lpstr>
      <vt:lpstr>Contents</vt:lpstr>
      <vt:lpstr>Question text for 6/17 – Motivation </vt:lpstr>
      <vt:lpstr>Question text for 6/17 – Motivation (cont’)</vt:lpstr>
      <vt:lpstr>Question text for 6/17 – Question</vt:lpstr>
      <vt:lpstr>Question text for 6/17 – Question (cont’)</vt:lpstr>
      <vt:lpstr>Question text for 6/17 – Tasks</vt:lpstr>
      <vt:lpstr>Question text for 6/17 – Relationships</vt:lpstr>
      <vt:lpstr>Contents</vt:lpstr>
      <vt:lpstr>Recommendations related to Q6/17</vt:lpstr>
      <vt:lpstr>Recommendations related to Q6/17  (cont’)</vt:lpstr>
      <vt:lpstr>Supplements (including Corrigendum) related to Q6/17</vt:lpstr>
      <vt:lpstr>Contents</vt:lpstr>
      <vt:lpstr>Draft Recommendation ITU-T X.msec-9</vt:lpstr>
      <vt:lpstr>Draft Recommendation ITU-T X.sgsec-1</vt:lpstr>
      <vt:lpstr>Draft Recommendation ITU-T X.sgsec-2</vt:lpstr>
      <vt:lpstr>Draft Recommendation ITU-T X.itssec-1</vt:lpstr>
      <vt:lpstr>Draft Recommendation ITU-T X.itssec-2</vt:lpstr>
      <vt:lpstr>Draft Recommendation ITU-T X.iotsec-1</vt:lpstr>
      <vt:lpstr>Draft Recommendation ITU-T X.iotsec-2</vt:lpstr>
      <vt:lpstr>Draft Recommendation ITU-T X.sdnsec-1</vt:lpstr>
      <vt:lpstr>Contents</vt:lpstr>
      <vt:lpstr>Future Plan for Next Study Period (2017-2020)</vt:lpstr>
      <vt:lpstr>PowerPoint 프레젠테이션</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백종현</cp:lastModifiedBy>
  <cp:revision>1592</cp:revision>
  <dcterms:created xsi:type="dcterms:W3CDTF">2010-06-23T15:01:57Z</dcterms:created>
  <dcterms:modified xsi:type="dcterms:W3CDTF">2016-04-20T16:18:28Z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