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3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412" r:id="rId5"/>
    <p:sldId id="434" r:id="rId6"/>
    <p:sldId id="436" r:id="rId7"/>
    <p:sldId id="429" r:id="rId8"/>
    <p:sldId id="431" r:id="rId9"/>
    <p:sldId id="424" r:id="rId10"/>
    <p:sldId id="418" r:id="rId11"/>
    <p:sldId id="419" r:id="rId12"/>
    <p:sldId id="420" r:id="rId13"/>
    <p:sldId id="432" r:id="rId14"/>
    <p:sldId id="433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5" r:id="rId24"/>
    <p:sldId id="446" r:id="rId25"/>
    <p:sldId id="447" r:id="rId26"/>
    <p:sldId id="451" r:id="rId27"/>
    <p:sldId id="448" r:id="rId28"/>
    <p:sldId id="450" r:id="rId29"/>
    <p:sldId id="452" r:id="rId30"/>
    <p:sldId id="449" r:id="rId31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5">
          <p15:clr>
            <a:srgbClr val="A4A3A4"/>
          </p15:clr>
        </p15:guide>
        <p15:guide id="2" pos="22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1181" autoAdjust="0"/>
  </p:normalViewPr>
  <p:slideViewPr>
    <p:cSldViewPr showGuides="1">
      <p:cViewPr varScale="1">
        <p:scale>
          <a:sx n="82" d="100"/>
          <a:sy n="82" d="100"/>
        </p:scale>
        <p:origin x="43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1" d="100"/>
          <a:sy n="61" d="100"/>
        </p:scale>
        <p:origin x="3158" y="46"/>
      </p:cViewPr>
      <p:guideLst>
        <p:guide orient="horz" pos="2925"/>
        <p:guide pos="22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B3EB17-C158-4AB2-9907-AE555ED2F312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98096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 dirty="0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1A9DC9-A5F6-40FC-849F-D948767C9556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647728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EC9D1B7-FC08-4586-AB0E-14CD4E7CF362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9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da-DK" sz="1000">
                <a:solidFill>
                  <a:schemeClr val="bg1"/>
                </a:solidFill>
                <a:latin typeface="Univers" panose="020B0603020202030204" pitchFamily="34" charset="0"/>
              </a:rPr>
              <a:t/>
            </a:r>
            <a:br>
              <a:rPr lang="en-US" altLang="da-DK" sz="1000">
                <a:solidFill>
                  <a:schemeClr val="bg1"/>
                </a:solidFill>
                <a:latin typeface="Univers" panose="020B0603020202030204" pitchFamily="34" charset="0"/>
              </a:rPr>
            </a:br>
            <a:endParaRPr lang="en-US" altLang="da-DK" sz="1000">
              <a:solidFill>
                <a:schemeClr val="bg1"/>
              </a:solidFill>
              <a:latin typeface="Univers" panose="020B0603020202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altLang="en-US" dirty="0"/>
              <a:t>Tunis, Tunisia, 8 May 2015</a:t>
            </a:r>
          </a:p>
        </p:txBody>
      </p:sp>
    </p:spTree>
    <p:extLst>
      <p:ext uri="{BB962C8B-B14F-4D97-AF65-F5344CB8AC3E}">
        <p14:creationId xmlns:p14="http://schemas.microsoft.com/office/powerpoint/2010/main" val="65511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4C53E-E763-41FB-AC89-026CBBFED9E5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0316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FCC11-950C-4CD3-A23D-4F766F4C2B41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777496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fld id="{2B871495-4F30-45A9-A834-75822593AB7C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9700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A865F-D63B-4B9B-95C4-63CEA1D77412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3518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EF3BA-DE95-4973-9A04-B275451F57DC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402117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53188"/>
            <a:ext cx="4032250" cy="3127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Geneva, Switzerland, 15-16 September 2014</a:t>
            </a:r>
          </a:p>
          <a:p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2D1D09-CD85-4427-8E08-3E5647C2E3A9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85214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381750"/>
            <a:ext cx="4032250" cy="287338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763546-809A-4576-A777-D4AFBB1C17E6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86580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Geneva, Switzerland, 15-16 September 2014</a:t>
            </a:r>
          </a:p>
          <a:p>
            <a:endParaRPr lang="en-US" alt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133A42-43FF-49F2-AD40-BBCE15CC7C9F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51549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50CBC-33C7-4E65-9803-17B98EADBA3E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59106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538C1E-9375-40D6-908D-2D388B1E9538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79868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Geneva, Switzerland, 15-16 September 2014</a:t>
            </a:r>
          </a:p>
          <a:p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FC84FD-7502-4968-BF2E-09F68F413FF7}" type="slidenum">
              <a:rPr lang="en-US" altLang="da-DK"/>
              <a:pPr/>
              <a:t>‹#›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51971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Tunis, Tunisia, 8 May 2015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E79FC4-34E6-4ACC-8978-4A7C58CE27AC}" type="slidenum">
              <a:rPr lang="en-US" altLang="da-DK"/>
              <a:pPr/>
              <a:t>‹#›</a:t>
            </a:fld>
            <a:endParaRPr lang="en-US" altLang="da-DK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2" r:id="rId2"/>
    <p:sldLayoutId id="2147484143" r:id="rId3"/>
    <p:sldLayoutId id="2147484149" r:id="rId4"/>
    <p:sldLayoutId id="2147484150" r:id="rId5"/>
    <p:sldLayoutId id="2147484151" r:id="rId6"/>
    <p:sldLayoutId id="2147484144" r:id="rId7"/>
    <p:sldLayoutId id="2147484145" r:id="rId8"/>
    <p:sldLayoutId id="2147484152" r:id="rId9"/>
    <p:sldLayoutId id="2147484146" r:id="rId10"/>
    <p:sldLayoutId id="2147484147" r:id="rId11"/>
    <p:sldLayoutId id="2147484153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7lQ2AgNiA0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-108520" y="1939923"/>
            <a:ext cx="9144000" cy="1296988"/>
          </a:xfrm>
        </p:spPr>
        <p:txBody>
          <a:bodyPr/>
          <a:lstStyle/>
          <a:p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The ITU-T X.500 series</a:t>
            </a:r>
            <a:br>
              <a:rPr lang="en-US" altLang="en-US" sz="4000" dirty="0"/>
            </a:br>
            <a:r>
              <a:rPr lang="en-US" altLang="en-US" sz="4000" dirty="0"/>
              <a:t>and</a:t>
            </a:r>
            <a:br>
              <a:rPr lang="en-US" altLang="en-US" sz="4000" dirty="0"/>
            </a:br>
            <a:r>
              <a:rPr lang="en-US" altLang="en-US" sz="4000" dirty="0"/>
              <a:t>X.509 in a changing world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8196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12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ITU-T Study Group 17 meeting</a:t>
            </a:r>
          </a:p>
          <a:p>
            <a:pPr>
              <a:lnSpc>
                <a:spcPct val="80000"/>
              </a:lnSpc>
            </a:pPr>
            <a:r>
              <a:rPr lang="en-US" altLang="da-DK" sz="2000" b="1" dirty="0">
                <a:solidFill>
                  <a:schemeClr val="accent6">
                    <a:lumMod val="75000"/>
                  </a:schemeClr>
                </a:solidFill>
              </a:rPr>
              <a:t>29 August – 7 September 2016</a:t>
            </a:r>
          </a:p>
          <a:p>
            <a:pPr>
              <a:lnSpc>
                <a:spcPct val="80000"/>
              </a:lnSpc>
            </a:pPr>
            <a:endParaRPr lang="en-US" altLang="da-DK" sz="1800" b="1" dirty="0">
              <a:solidFill>
                <a:srgbClr val="22228B"/>
              </a:solidFill>
            </a:endParaRPr>
          </a:p>
          <a:p>
            <a:endParaRPr lang="en-US" altLang="en-US" sz="2000" b="1" dirty="0"/>
          </a:p>
        </p:txBody>
      </p:sp>
      <p:sp>
        <p:nvSpPr>
          <p:cNvPr id="8198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8199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8200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8201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8202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pic>
        <p:nvPicPr>
          <p:cNvPr id="8203" name="Picture 16" descr="ITUser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items for next edition of X.509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Re-think the whole validation process to simplify it where possible for specific environments</a:t>
            </a:r>
          </a:p>
          <a:p>
            <a:r>
              <a:rPr lang="en-GB" sz="2800" dirty="0"/>
              <a:t>Further work on efficient validation including the concept of authorization and validation lists (AVLs) and trust broker</a:t>
            </a:r>
          </a:p>
          <a:p>
            <a:r>
              <a:rPr lang="en-GB" sz="2800" dirty="0"/>
              <a:t>To adopt new and more advanced cryptographic algorithms to meet the challenge of Quantum Computers.</a:t>
            </a:r>
          </a:p>
          <a:p>
            <a:endParaRPr lang="en-GB" sz="280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10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258710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items for next edition of X.509 (cont.)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Improve attribute certificate specifications.</a:t>
            </a:r>
          </a:p>
          <a:p>
            <a:r>
              <a:rPr lang="en-GB" sz="2800" dirty="0"/>
              <a:t>Alignment with the work done in IETF</a:t>
            </a:r>
          </a:p>
          <a:p>
            <a:r>
              <a:rPr lang="en-GB" sz="2800" dirty="0"/>
              <a:t>Evaluation of other ASN.1 encoding rules than BER/DER</a:t>
            </a:r>
          </a:p>
          <a:p>
            <a:r>
              <a:rPr lang="en-GB" sz="2800" dirty="0"/>
              <a:t>Check what the mobile (3GPP-LTE) industry is doing</a:t>
            </a:r>
          </a:p>
          <a:p>
            <a:r>
              <a:rPr lang="en-GB" sz="2800" dirty="0"/>
              <a:t>Machine readable certificate policies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11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865288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885" y="2276872"/>
            <a:ext cx="7772400" cy="1362075"/>
          </a:xfrm>
        </p:spPr>
        <p:txBody>
          <a:bodyPr/>
          <a:lstStyle/>
          <a:p>
            <a:pPr algn="ctr"/>
            <a:r>
              <a:rPr lang="fr-FR" dirty="0">
                <a:hlinkClick r:id="rId2"/>
              </a:rPr>
              <a:t>ASN.1 </a:t>
            </a:r>
            <a:r>
              <a:rPr lang="fr-FR" cap="none" dirty="0">
                <a:hlinkClick r:id="rId2"/>
              </a:rPr>
              <a:t>and</a:t>
            </a:r>
            <a:r>
              <a:rPr lang="fr-FR" dirty="0">
                <a:hlinkClick r:id="rId2"/>
              </a:rPr>
              <a:t> </a:t>
            </a:r>
            <a:r>
              <a:rPr lang="fr-FR" cap="none" dirty="0" err="1">
                <a:hlinkClick r:id="rId2"/>
              </a:rPr>
              <a:t>OIDs</a:t>
            </a:r>
            <a:endParaRPr lang="fr-FR" cap="non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BEF3BA-DE95-4973-9A04-B275451F57DC}" type="slidenum">
              <a:rPr lang="en-US" altLang="da-DK" smtClean="0"/>
              <a:pPr/>
              <a:t>12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045441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ASN.1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ASN.1 is a data description language used to describe protocols.</a:t>
            </a:r>
          </a:p>
          <a:p>
            <a:pPr algn="just"/>
            <a:r>
              <a:rPr lang="en-US" dirty="0"/>
              <a:t>ASN.1 is abstract and independent of hardware operating systems.</a:t>
            </a:r>
          </a:p>
          <a:p>
            <a:pPr algn="just"/>
            <a:r>
              <a:rPr lang="en-US" dirty="0"/>
              <a:t>The bits on the wire are defined by Encoding rules. Multiple encoding rules are defined.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13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463552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described in ASN.1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categories of data :</a:t>
            </a:r>
          </a:p>
          <a:p>
            <a:pPr lvl="1" algn="just"/>
            <a:r>
              <a:rPr lang="en-US" dirty="0"/>
              <a:t>Basic data : Boolean, Integer, Bit string, Octet String, Time types.</a:t>
            </a:r>
          </a:p>
          <a:p>
            <a:pPr lvl="1" algn="just"/>
            <a:r>
              <a:rPr lang="en-US" dirty="0"/>
              <a:t>Complex types : structured types like Sequence, Choice.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14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4039973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ASN.1 has no limitation on data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No limitation on number values (useful for big numbers used in cryptography).</a:t>
            </a:r>
          </a:p>
          <a:p>
            <a:pPr algn="just"/>
            <a:r>
              <a:rPr lang="en-US" dirty="0"/>
              <a:t> No limitation on string size.</a:t>
            </a:r>
          </a:p>
          <a:p>
            <a:pPr algn="just"/>
            <a:r>
              <a:rPr lang="en-US" dirty="0"/>
              <a:t> No limitation on level of complexity on structured types.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15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59151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Extensibility in ASN.1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ASN.1 has an extensibility mechanism which permits interworking of successive versions on a given protocol.</a:t>
            </a:r>
          </a:p>
          <a:p>
            <a:pPr algn="just"/>
            <a:r>
              <a:rPr lang="en-US" dirty="0"/>
              <a:t>All standardized encoding rules support this mechanism.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16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454937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in ASN.1 types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Data can be limited :</a:t>
            </a:r>
          </a:p>
          <a:p>
            <a:pPr lvl="1" algn="just"/>
            <a:r>
              <a:rPr lang="en-US" dirty="0"/>
              <a:t>Range value on number data types.</a:t>
            </a:r>
          </a:p>
          <a:p>
            <a:pPr lvl="1" algn="just"/>
            <a:r>
              <a:rPr lang="en-US" dirty="0"/>
              <a:t>Character set and size on string data types.</a:t>
            </a:r>
          </a:p>
          <a:p>
            <a:pPr algn="just"/>
            <a:r>
              <a:rPr lang="en-US" dirty="0"/>
              <a:t>Constraints can be checked during encoding/decoding operations.</a:t>
            </a:r>
          </a:p>
          <a:p>
            <a:pPr algn="just"/>
            <a:r>
              <a:rPr lang="en-US" dirty="0"/>
              <a:t>Constraints can be used by encoding rules to optimize the encoding.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17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994967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rules for ASN.1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first encoding rules were BER (Basic Encoding Rules) in which a type is encoded with three parts :</a:t>
            </a:r>
          </a:p>
          <a:p>
            <a:pPr lvl="1" algn="just"/>
            <a:r>
              <a:rPr lang="en-US" dirty="0"/>
              <a:t> A tag identifying the data type.</a:t>
            </a:r>
          </a:p>
          <a:p>
            <a:pPr lvl="1" algn="just"/>
            <a:r>
              <a:rPr lang="en-US" dirty="0"/>
              <a:t> A length : number of octets of the encoding.</a:t>
            </a:r>
          </a:p>
          <a:p>
            <a:pPr lvl="1" algn="just"/>
            <a:r>
              <a:rPr lang="en-US" dirty="0"/>
              <a:t> A content : 0 or more octets.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18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287325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encoding rules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 algn="just"/>
            <a:r>
              <a:rPr lang="en-US" dirty="0"/>
              <a:t>In BER, a data can generally be encoded in several manners.</a:t>
            </a:r>
          </a:p>
          <a:p>
            <a:pPr algn="just"/>
            <a:r>
              <a:rPr lang="en-US" dirty="0"/>
              <a:t>For electronic signatures, two sets of encoding rules have been developed :</a:t>
            </a:r>
          </a:p>
          <a:p>
            <a:pPr lvl="1" algn="just"/>
            <a:r>
              <a:rPr lang="en-US" dirty="0"/>
              <a:t>CER (Canonical Encoding Rules)</a:t>
            </a:r>
          </a:p>
          <a:p>
            <a:pPr lvl="1" algn="just"/>
            <a:r>
              <a:rPr lang="en-US" dirty="0"/>
              <a:t>DER (Distinguished Encoding Rules)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19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83580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7963" y="304800"/>
            <a:ext cx="7270750" cy="762000"/>
          </a:xfrm>
          <a:noFill/>
          <a:ln/>
        </p:spPr>
        <p:txBody>
          <a:bodyPr/>
          <a:lstStyle/>
          <a:p>
            <a:r>
              <a:rPr lang="en-US"/>
              <a:t>The X.500/LDAP Directory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772400" cy="5137150"/>
          </a:xfrm>
          <a:noFill/>
          <a:ln/>
        </p:spPr>
        <p:txBody>
          <a:bodyPr/>
          <a:lstStyle/>
          <a:p>
            <a:pPr>
              <a:lnSpc>
                <a:spcPts val="2900"/>
              </a:lnSpc>
              <a:buFontTx/>
              <a:buBlip>
                <a:blip r:embed="rId2"/>
              </a:buBlip>
            </a:pPr>
            <a:r>
              <a:rPr lang="en-US" sz="2000"/>
              <a:t>An LDAP or X.500 directory is a general purpose directory</a:t>
            </a:r>
          </a:p>
          <a:p>
            <a:pPr>
              <a:lnSpc>
                <a:spcPts val="2900"/>
              </a:lnSpc>
              <a:buFontTx/>
              <a:buBlip>
                <a:blip r:embed="rId2"/>
              </a:buBlip>
            </a:pPr>
            <a:r>
              <a:rPr lang="en-US" sz="2000"/>
              <a:t>Gives a set of specifications for:</a:t>
            </a:r>
          </a:p>
          <a:p>
            <a:pPr lvl="1">
              <a:lnSpc>
                <a:spcPts val="2900"/>
              </a:lnSpc>
              <a:buFontTx/>
              <a:buBlip>
                <a:blip r:embed="rId3"/>
              </a:buBlip>
            </a:pPr>
            <a:r>
              <a:rPr lang="en-US" sz="2000"/>
              <a:t>how  objects are represented by entries in a directory</a:t>
            </a:r>
          </a:p>
          <a:p>
            <a:pPr lvl="1">
              <a:lnSpc>
                <a:spcPts val="2900"/>
              </a:lnSpc>
              <a:buFontTx/>
              <a:buBlip>
                <a:blip r:embed="rId3"/>
              </a:buBlip>
            </a:pPr>
            <a:r>
              <a:rPr lang="en-US" sz="2000"/>
              <a:t>how objects represented in a directory are named</a:t>
            </a:r>
          </a:p>
          <a:p>
            <a:pPr lvl="1">
              <a:lnSpc>
                <a:spcPts val="2900"/>
              </a:lnSpc>
              <a:buFontTx/>
              <a:buBlip>
                <a:blip r:embed="rId3"/>
              </a:buBlip>
            </a:pPr>
            <a:r>
              <a:rPr lang="en-US" sz="2000"/>
              <a:t>how information about objects is created, </a:t>
            </a:r>
            <a:r>
              <a:rPr lang="en-GB" sz="2000"/>
              <a:t>organised</a:t>
            </a:r>
            <a:r>
              <a:rPr lang="en-US" sz="2000"/>
              <a:t>, interrogated, updated and deleted</a:t>
            </a:r>
          </a:p>
          <a:p>
            <a:pPr>
              <a:lnSpc>
                <a:spcPts val="2900"/>
              </a:lnSpc>
              <a:buFontTx/>
              <a:buBlip>
                <a:blip r:embed="rId2"/>
              </a:buBlip>
            </a:pPr>
            <a:r>
              <a:rPr lang="en-US" sz="2000"/>
              <a:t>A directory can be distributed allowing:</a:t>
            </a:r>
          </a:p>
          <a:p>
            <a:pPr lvl="1">
              <a:lnSpc>
                <a:spcPts val="2900"/>
              </a:lnSpc>
              <a:buFontTx/>
              <a:buBlip>
                <a:blip r:embed="rId3"/>
              </a:buBlip>
            </a:pPr>
            <a:r>
              <a:rPr lang="en-US" sz="2000"/>
              <a:t>the establishment of a global Directory</a:t>
            </a:r>
          </a:p>
          <a:p>
            <a:pPr lvl="1">
              <a:lnSpc>
                <a:spcPts val="2900"/>
              </a:lnSpc>
              <a:buFontTx/>
              <a:buBlip>
                <a:blip r:embed="rId3"/>
              </a:buBlip>
            </a:pPr>
            <a:r>
              <a:rPr lang="en-US" sz="2000"/>
              <a:t>information to be maintained by the owner of information</a:t>
            </a:r>
          </a:p>
          <a:p>
            <a:pPr lvl="1">
              <a:lnSpc>
                <a:spcPts val="2900"/>
              </a:lnSpc>
              <a:buFontTx/>
              <a:buBlip>
                <a:blip r:embed="rId3"/>
              </a:buBlip>
            </a:pPr>
            <a:r>
              <a:rPr lang="en-US" sz="2000"/>
              <a:t>a separation between public and private domains</a:t>
            </a:r>
          </a:p>
          <a:p>
            <a:pPr lvl="1">
              <a:lnSpc>
                <a:spcPts val="2900"/>
              </a:lnSpc>
              <a:buFontTx/>
              <a:buBlip>
                <a:blip r:embed="rId3"/>
              </a:buBlip>
            </a:pPr>
            <a:r>
              <a:rPr lang="en-US" sz="2000"/>
              <a:t>possibility for replication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386501035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Packed encoding rules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Packed encoding rules (PER) have been developed for narrow bandwidth networks. In PER :</a:t>
            </a:r>
          </a:p>
          <a:p>
            <a:pPr lvl="1" algn="just"/>
            <a:r>
              <a:rPr lang="en-US" dirty="0"/>
              <a:t>Tags are not encoded.</a:t>
            </a:r>
          </a:p>
          <a:p>
            <a:pPr lvl="1" algn="just"/>
            <a:r>
              <a:rPr lang="en-US" dirty="0"/>
              <a:t>Lengths are encoded only when needed.</a:t>
            </a:r>
          </a:p>
          <a:p>
            <a:pPr lvl="1" algn="just"/>
            <a:r>
              <a:rPr lang="en-US" dirty="0"/>
              <a:t>The content is optimized using the constraints.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20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325326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encoding rules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06280"/>
          </a:xfrm>
        </p:spPr>
        <p:txBody>
          <a:bodyPr/>
          <a:lstStyle/>
          <a:p>
            <a:pPr algn="just"/>
            <a:r>
              <a:rPr lang="en-US" sz="2400" dirty="0"/>
              <a:t>XML encoding rules (XER) have been developed for interworking between ASN.1 et XML applications.</a:t>
            </a:r>
          </a:p>
          <a:p>
            <a:pPr algn="just"/>
            <a:r>
              <a:rPr lang="en-US" sz="2400" dirty="0"/>
              <a:t>A conversion mechanism from XML Schema to ASN.1 has been developed.</a:t>
            </a:r>
          </a:p>
          <a:p>
            <a:pPr algn="just"/>
            <a:r>
              <a:rPr lang="en-US" sz="2400" dirty="0"/>
              <a:t>OER octet encoding rules has been developed for applications which need fast encoding.</a:t>
            </a:r>
          </a:p>
          <a:p>
            <a:pPr algn="just"/>
            <a:r>
              <a:rPr lang="en-US" sz="2400" dirty="0"/>
              <a:t>JER </a:t>
            </a:r>
            <a:r>
              <a:rPr lang="en-US" sz="2400" dirty="0" err="1"/>
              <a:t>Javascript</a:t>
            </a:r>
            <a:r>
              <a:rPr lang="en-US" sz="2400" dirty="0"/>
              <a:t> object notation encoding rules are under development.</a:t>
            </a:r>
          </a:p>
          <a:p>
            <a:pPr algn="just"/>
            <a:r>
              <a:rPr lang="en-US" sz="2400" dirty="0"/>
              <a:t>For legacy protocols, encoding instructions and Encoding Control Notation (ECN) have been defined.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21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399743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Usages of ASN.1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Many protocols :</a:t>
            </a:r>
          </a:p>
          <a:p>
            <a:pPr lvl="1" algn="just"/>
            <a:r>
              <a:rPr lang="en-US" dirty="0"/>
              <a:t> Directory : X500 and LDAP</a:t>
            </a:r>
          </a:p>
          <a:p>
            <a:pPr lvl="1" algn="just"/>
            <a:r>
              <a:rPr lang="en-US" dirty="0"/>
              <a:t> Mobile phone</a:t>
            </a:r>
          </a:p>
          <a:p>
            <a:pPr lvl="1" algn="just"/>
            <a:r>
              <a:rPr lang="en-US" dirty="0"/>
              <a:t> Network management</a:t>
            </a:r>
          </a:p>
          <a:p>
            <a:pPr algn="just"/>
            <a:r>
              <a:rPr lang="en-US" dirty="0"/>
              <a:t> Tools available for developing application in high level programing languages.</a:t>
            </a:r>
          </a:p>
          <a:p>
            <a:pPr algn="just"/>
            <a:r>
              <a:rPr lang="en-US" dirty="0"/>
              <a:t>ASN.1 module database.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22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492082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of ASN.1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Common texts with ISO/IEC/JTC 1/SC 6.</a:t>
            </a:r>
          </a:p>
          <a:p>
            <a:pPr algn="just"/>
            <a:r>
              <a:rPr lang="en-US" dirty="0"/>
              <a:t>ITU-T X.680 series | ISO/IEC 8824 for ASN.1 language.</a:t>
            </a:r>
          </a:p>
          <a:p>
            <a:pPr algn="just"/>
            <a:r>
              <a:rPr lang="en-US" dirty="0"/>
              <a:t>ITU-T X.690 series | ISO/IEC 8825 for encoding rules.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23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663008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Identifiers (OIDs)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Initially defined in ASN.1 but now widely used to identify object uniquely.</a:t>
            </a:r>
          </a:p>
          <a:p>
            <a:pPr algn="just"/>
            <a:r>
              <a:rPr lang="en-US" dirty="0"/>
              <a:t>Organized a tree with three first level arcs :</a:t>
            </a:r>
          </a:p>
          <a:p>
            <a:pPr lvl="1" algn="just"/>
            <a:r>
              <a:rPr lang="en-US" dirty="0" err="1"/>
              <a:t>itu</a:t>
            </a:r>
            <a:r>
              <a:rPr lang="en-US" dirty="0"/>
              <a:t>-t (0)</a:t>
            </a:r>
          </a:p>
          <a:p>
            <a:pPr lvl="1" algn="just"/>
            <a:r>
              <a:rPr lang="en-US" dirty="0" err="1"/>
              <a:t>iso</a:t>
            </a:r>
            <a:r>
              <a:rPr lang="en-US" dirty="0"/>
              <a:t> (1)</a:t>
            </a:r>
          </a:p>
          <a:p>
            <a:pPr lvl="1" algn="just"/>
            <a:r>
              <a:rPr lang="en-US" dirty="0"/>
              <a:t>joint-</a:t>
            </a:r>
            <a:r>
              <a:rPr lang="en-US" dirty="0" err="1"/>
              <a:t>iso</a:t>
            </a:r>
            <a:r>
              <a:rPr lang="en-US" dirty="0"/>
              <a:t>-</a:t>
            </a:r>
            <a:r>
              <a:rPr lang="en-US" dirty="0" err="1"/>
              <a:t>itu</a:t>
            </a:r>
            <a:r>
              <a:rPr lang="en-US" dirty="0"/>
              <a:t>-t (2)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24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491841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OIDs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OIDs are used in many protocols :</a:t>
            </a:r>
          </a:p>
          <a:p>
            <a:pPr lvl="1" algn="just"/>
            <a:r>
              <a:rPr lang="en-US" dirty="0"/>
              <a:t>Network management (SNMP) to identify the managed objects.</a:t>
            </a:r>
          </a:p>
          <a:p>
            <a:pPr lvl="1" algn="just"/>
            <a:r>
              <a:rPr lang="en-US" dirty="0"/>
              <a:t>In Directory (X.500 and LDAP) to identify object classes and attributes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25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995013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of OIDs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Basic texts common with ISO/IEC/JTC 1/SC6 :</a:t>
            </a:r>
          </a:p>
          <a:p>
            <a:pPr lvl="1" algn="just"/>
            <a:r>
              <a:rPr lang="en-US" dirty="0"/>
              <a:t>ITU-T X.660 series | ISO/IEC 9834</a:t>
            </a:r>
          </a:p>
          <a:p>
            <a:pPr lvl="1" algn="just"/>
            <a:r>
              <a:rPr lang="en-US" dirty="0"/>
              <a:t>ITU-T X.670 series | ISO/IEC 29168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26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3922874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Assignation of OIDs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Each entity responsible of an arc can delegate any subtree to another entity.</a:t>
            </a:r>
          </a:p>
          <a:p>
            <a:pPr algn="just"/>
            <a:r>
              <a:rPr lang="en-US" dirty="0"/>
              <a:t>An Object Identifier resolution protocol has be developed.</a:t>
            </a:r>
          </a:p>
          <a:p>
            <a:pPr algn="just"/>
            <a:r>
              <a:rPr lang="en-US" dirty="0"/>
              <a:t>Many object identifier are registered in a OID database available at:</a:t>
            </a:r>
          </a:p>
          <a:p>
            <a:pPr marL="0" indent="0" algn="just">
              <a:buNone/>
            </a:pPr>
            <a:r>
              <a:rPr lang="en-US" dirty="0"/>
              <a:t>	http://www.oid-info.com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Geneva, Switzerland, 15-16 September 2014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27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510246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33375"/>
            <a:ext cx="7772400" cy="838200"/>
          </a:xfrm>
          <a:noFill/>
          <a:ln/>
        </p:spPr>
        <p:txBody>
          <a:bodyPr/>
          <a:lstStyle/>
          <a:p>
            <a:r>
              <a:rPr lang="en-US"/>
              <a:t>Directory Document Structure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438" y="1452563"/>
            <a:ext cx="8747125" cy="5000625"/>
          </a:xfrm>
          <a:noFill/>
          <a:ln/>
        </p:spPr>
        <p:txBody>
          <a:bodyPr/>
          <a:lstStyle/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/>
              <a:t>ISO/IEC 9594-1 | X.500	Overview of Concepts, Models, and Services</a:t>
            </a:r>
          </a:p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/>
              <a:t>ISO/IEC 9594-2 | X.501	Models</a:t>
            </a:r>
          </a:p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/>
              <a:t>ISO/IEC 9594-3 | X.511	Abstract Service Definition</a:t>
            </a:r>
          </a:p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/>
              <a:t>ISO/IEC 9594-4 | X.518	Procedures for Distributed Operation</a:t>
            </a:r>
          </a:p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/>
              <a:t>ISO/IEC 9594-5 | X.519	Protocol Specifications</a:t>
            </a:r>
          </a:p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/>
              <a:t>ISO/IEC 9594-6 | X.520	Selected Attribute Types</a:t>
            </a:r>
          </a:p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/>
              <a:t>ISO/IEC 9594-7 | X.521	Selected Object Classes</a:t>
            </a:r>
          </a:p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>
                <a:solidFill>
                  <a:srgbClr val="BC3700"/>
                </a:solidFill>
              </a:rPr>
              <a:t>ISO/IEC 9594-8 | X.509	</a:t>
            </a:r>
            <a:r>
              <a:rPr lang="en-GB" sz="1800" dirty="0">
                <a:solidFill>
                  <a:srgbClr val="BC3700"/>
                </a:solidFill>
              </a:rPr>
              <a:t>Public-key and attribute certificate frameworks</a:t>
            </a:r>
            <a:endParaRPr lang="en-US" sz="1800" dirty="0">
              <a:solidFill>
                <a:srgbClr val="BC3700"/>
              </a:solidFill>
            </a:endParaRPr>
          </a:p>
          <a:p>
            <a:pPr>
              <a:lnSpc>
                <a:spcPts val="3000"/>
              </a:lnSpc>
              <a:tabLst>
                <a:tab pos="2862263" algn="l"/>
              </a:tabLst>
            </a:pPr>
            <a:r>
              <a:rPr lang="en-US" sz="1800" dirty="0"/>
              <a:t>ISO/IEC 9594-9 | X.525	Replication</a:t>
            </a:r>
          </a:p>
        </p:txBody>
      </p:sp>
    </p:spTree>
    <p:extLst>
      <p:ext uri="{BB962C8B-B14F-4D97-AF65-F5344CB8AC3E}">
        <p14:creationId xmlns:p14="http://schemas.microsoft.com/office/powerpoint/2010/main" val="165651868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Rec. ITU-T X.509 until now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sz="2800" dirty="0"/>
              <a:t>The base specification for public-key infrastructure (PKI)</a:t>
            </a:r>
          </a:p>
          <a:p>
            <a:r>
              <a:rPr lang="en-US" sz="2800" dirty="0"/>
              <a:t>The base specification for privilege management infrastructure (PMI)</a:t>
            </a:r>
          </a:p>
          <a:p>
            <a:r>
              <a:rPr lang="da-DK" sz="2800" dirty="0"/>
              <a:t>First edition in 1988</a:t>
            </a:r>
          </a:p>
          <a:p>
            <a:r>
              <a:rPr lang="en-US" sz="2800" dirty="0"/>
              <a:t>Eighth</a:t>
            </a:r>
            <a:r>
              <a:rPr lang="da-DK" sz="2800" dirty="0"/>
              <a:t> edition in 2016</a:t>
            </a:r>
          </a:p>
          <a:p>
            <a:r>
              <a:rPr lang="en-US" sz="2800" dirty="0"/>
              <a:t>PKI is widely deployed in the world</a:t>
            </a:r>
          </a:p>
          <a:p>
            <a:pPr lvl="1"/>
            <a:r>
              <a:rPr lang="en-US" sz="2400" dirty="0"/>
              <a:t>Banking</a:t>
            </a:r>
          </a:p>
          <a:p>
            <a:pPr lvl="1"/>
            <a:r>
              <a:rPr lang="en-US" sz="2400" dirty="0"/>
              <a:t>E-government</a:t>
            </a:r>
          </a:p>
          <a:p>
            <a:pPr lvl="1"/>
            <a:r>
              <a:rPr lang="en-US" sz="2400" dirty="0"/>
              <a:t>Health</a:t>
            </a:r>
          </a:p>
          <a:p>
            <a:pPr lvl="1"/>
            <a:r>
              <a:rPr lang="en-US" sz="2400" dirty="0"/>
              <a:t>Etc.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4</a:t>
            </a:fld>
            <a:endParaRPr lang="en-US" altLang="da-DK" dirty="0"/>
          </a:p>
        </p:txBody>
      </p:sp>
    </p:spTree>
    <p:extLst>
      <p:ext uri="{BB962C8B-B14F-4D97-AF65-F5344CB8AC3E}">
        <p14:creationId xmlns:p14="http://schemas.microsoft.com/office/powerpoint/2010/main" val="151665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Rec. ITU-T X.509 until now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dirty="0"/>
              <a:t>The basis for other major security specifications</a:t>
            </a:r>
            <a:r>
              <a:rPr lang="da-DK" dirty="0"/>
              <a:t>:</a:t>
            </a:r>
            <a:endParaRPr lang="en-US" dirty="0"/>
          </a:p>
          <a:p>
            <a:pPr lvl="1"/>
            <a:r>
              <a:rPr lang="en-US" dirty="0"/>
              <a:t>IPsec</a:t>
            </a:r>
          </a:p>
          <a:p>
            <a:pPr lvl="1"/>
            <a:r>
              <a:rPr lang="en-US" dirty="0"/>
              <a:t>Transport layer security (TLS)</a:t>
            </a:r>
          </a:p>
          <a:p>
            <a:pPr lvl="1"/>
            <a:r>
              <a:rPr lang="en-US" dirty="0"/>
              <a:t>Cryptographic message syntax (CMS)</a:t>
            </a:r>
          </a:p>
          <a:p>
            <a:pPr lvl="1"/>
            <a:r>
              <a:rPr lang="en-US" dirty="0"/>
              <a:t>Smart grid security standards</a:t>
            </a:r>
            <a:br>
              <a:rPr lang="en-US" dirty="0"/>
            </a:br>
            <a:r>
              <a:rPr lang="en-US" dirty="0"/>
              <a:t>(IEC 62351 series)</a:t>
            </a:r>
          </a:p>
          <a:p>
            <a:pPr lvl="1"/>
            <a:r>
              <a:rPr lang="en-US" dirty="0"/>
              <a:t>Other specifications requiring </a:t>
            </a:r>
            <a:r>
              <a:rPr lang="en-US" dirty="0" err="1"/>
              <a:t>scaleable</a:t>
            </a:r>
            <a:r>
              <a:rPr lang="en-US" dirty="0"/>
              <a:t> key management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5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66720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PKI about?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17240" y="2320280"/>
            <a:ext cx="7067128" cy="3989040"/>
          </a:xfrm>
        </p:spPr>
        <p:txBody>
          <a:bodyPr/>
          <a:lstStyle/>
          <a:p>
            <a:r>
              <a:rPr lang="en-US" dirty="0"/>
              <a:t>Trust (trust anchor concept)</a:t>
            </a:r>
          </a:p>
          <a:p>
            <a:r>
              <a:rPr lang="en-US" dirty="0"/>
              <a:t>Validation of authenticity of information</a:t>
            </a:r>
          </a:p>
          <a:p>
            <a:r>
              <a:rPr lang="en-US" dirty="0"/>
              <a:t>But also:</a:t>
            </a:r>
          </a:p>
          <a:p>
            <a:pPr lvl="1"/>
            <a:r>
              <a:rPr lang="en-US" dirty="0"/>
              <a:t>Privacy and confidentiality</a:t>
            </a:r>
          </a:p>
          <a:p>
            <a:pPr lvl="1"/>
            <a:r>
              <a:rPr lang="en-US" dirty="0"/>
              <a:t>Non-repudiation</a:t>
            </a:r>
          </a:p>
          <a:p>
            <a:r>
              <a:rPr lang="en-US" dirty="0"/>
              <a:t>Tools and procedures for above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6</a:t>
            </a:fld>
            <a:endParaRPr lang="en-US" altLang="da-DK"/>
          </a:p>
        </p:txBody>
      </p:sp>
      <p:sp>
        <p:nvSpPr>
          <p:cNvPr id="6" name="Tekstfelt 5"/>
          <p:cNvSpPr txBox="1"/>
          <p:nvPr/>
        </p:nvSpPr>
        <p:spPr>
          <a:xfrm>
            <a:off x="395536" y="148478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PKI is about:</a:t>
            </a:r>
          </a:p>
        </p:txBody>
      </p:sp>
    </p:spTree>
    <p:extLst>
      <p:ext uri="{BB962C8B-B14F-4D97-AF65-F5344CB8AC3E}">
        <p14:creationId xmlns:p14="http://schemas.microsoft.com/office/powerpoint/2010/main" val="113920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Eighth edition of Rec. ITU-T X.509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392488"/>
          </a:xfrm>
        </p:spPr>
        <p:txBody>
          <a:bodyPr/>
          <a:lstStyle/>
          <a:p>
            <a:r>
              <a:rPr lang="en-US" sz="2800" dirty="0"/>
              <a:t>Significant revision:</a:t>
            </a:r>
          </a:p>
          <a:p>
            <a:pPr lvl="1"/>
            <a:r>
              <a:rPr lang="en-US" sz="2400" dirty="0"/>
              <a:t>Removal of ambiguities</a:t>
            </a:r>
          </a:p>
          <a:p>
            <a:pPr lvl="1"/>
            <a:r>
              <a:rPr lang="en-US" sz="2400" dirty="0"/>
              <a:t>Consistent and current terminology</a:t>
            </a:r>
          </a:p>
          <a:p>
            <a:pPr lvl="1"/>
            <a:r>
              <a:rPr lang="en-US" sz="2400" dirty="0"/>
              <a:t>Consistent style</a:t>
            </a:r>
          </a:p>
          <a:p>
            <a:pPr lvl="1"/>
            <a:r>
              <a:rPr lang="en-US" sz="2400" dirty="0"/>
              <a:t>Clean PKI and PMI specifications (directory aspects moved to other parts of the X.500 series)</a:t>
            </a:r>
          </a:p>
          <a:p>
            <a:pPr lvl="1"/>
            <a:r>
              <a:rPr lang="en-US" sz="2400" dirty="0"/>
              <a:t>Clean separation between public-key certificates and attribute certificates</a:t>
            </a:r>
          </a:p>
          <a:p>
            <a:r>
              <a:rPr lang="en-US" sz="2800" dirty="0"/>
              <a:t>New features</a:t>
            </a:r>
          </a:p>
          <a:p>
            <a:pPr lvl="1"/>
            <a:r>
              <a:rPr lang="en-US" sz="2400" dirty="0" err="1"/>
              <a:t>Autorization</a:t>
            </a:r>
            <a:r>
              <a:rPr lang="en-US" sz="2400" dirty="0"/>
              <a:t> and validation lists (whitelists)</a:t>
            </a:r>
          </a:p>
          <a:p>
            <a:pPr lvl="1"/>
            <a:r>
              <a:rPr lang="en-US" sz="2400" dirty="0"/>
              <a:t>Trust broker (secure validation)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7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128637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changing world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countries are entering the PKI world</a:t>
            </a:r>
          </a:p>
          <a:p>
            <a:r>
              <a:rPr lang="en-US" dirty="0"/>
              <a:t>Cloud computing</a:t>
            </a:r>
          </a:p>
          <a:p>
            <a:r>
              <a:rPr lang="en-US" dirty="0"/>
              <a:t>Mobile technology</a:t>
            </a:r>
          </a:p>
          <a:p>
            <a:r>
              <a:rPr lang="en-US" dirty="0"/>
              <a:t>Machine-to machine (M2M) communications</a:t>
            </a:r>
          </a:p>
          <a:p>
            <a:r>
              <a:rPr lang="en-US" dirty="0"/>
              <a:t>In particular: </a:t>
            </a:r>
            <a:r>
              <a:rPr lang="en-US" dirty="0" err="1"/>
              <a:t>IoT</a:t>
            </a:r>
            <a:r>
              <a:rPr lang="en-US" dirty="0"/>
              <a:t> and smart grid with millions of entities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8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53836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changing environment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21296" y="1600201"/>
            <a:ext cx="6491064" cy="4133056"/>
          </a:xfrm>
        </p:spPr>
        <p:txBody>
          <a:bodyPr/>
          <a:lstStyle/>
          <a:p>
            <a:r>
              <a:rPr lang="en-US" dirty="0"/>
              <a:t>Constraint environments:</a:t>
            </a:r>
          </a:p>
          <a:p>
            <a:pPr lvl="1"/>
            <a:r>
              <a:rPr lang="en-US" dirty="0"/>
              <a:t>Memory constraints</a:t>
            </a:r>
          </a:p>
          <a:p>
            <a:pPr lvl="1"/>
            <a:r>
              <a:rPr lang="en-US" dirty="0"/>
              <a:t>Processing capacity</a:t>
            </a:r>
          </a:p>
          <a:p>
            <a:pPr lvl="1"/>
            <a:r>
              <a:rPr lang="en-US" dirty="0"/>
              <a:t>Bandwidth constraint</a:t>
            </a:r>
          </a:p>
          <a:p>
            <a:pPr lvl="1"/>
            <a:r>
              <a:rPr lang="en-US" dirty="0"/>
              <a:t>Time constraints</a:t>
            </a:r>
          </a:p>
          <a:p>
            <a:pPr lvl="1"/>
            <a:r>
              <a:rPr lang="en-US" dirty="0"/>
              <a:t>Economic constraints</a:t>
            </a:r>
          </a:p>
          <a:p>
            <a:r>
              <a:rPr lang="en-US" dirty="0"/>
              <a:t>Mobile applications</a:t>
            </a:r>
          </a:p>
          <a:p>
            <a:r>
              <a:rPr lang="en-US" dirty="0"/>
              <a:t>Huge networks</a:t>
            </a:r>
          </a:p>
          <a:p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A865F-D63B-4B9B-95C4-63CEA1D77412}" type="slidenum">
              <a:rPr lang="en-US" altLang="da-DK" smtClean="0"/>
              <a:pPr/>
              <a:t>9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2221435540"/>
      </p:ext>
    </p:extLst>
  </p:cSld>
  <p:clrMapOvr>
    <a:masterClrMapping/>
  </p:clrMapOvr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F880C2705EEA489324CA77B38B90E5" ma:contentTypeVersion="3" ma:contentTypeDescription="Create a new document." ma:contentTypeScope="" ma:versionID="f68cb056260a401408c5659fa1f4d7b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241FB7-9CB3-4E90-84D1-E327142463DA}"/>
</file>

<file path=customXml/itemProps2.xml><?xml version="1.0" encoding="utf-8"?>
<ds:datastoreItem xmlns:ds="http://schemas.openxmlformats.org/officeDocument/2006/customXml" ds:itemID="{B71DCFD8-B4E6-4BEB-9107-6B08E31C04B4}"/>
</file>

<file path=customXml/itemProps3.xml><?xml version="1.0" encoding="utf-8"?>
<ds:datastoreItem xmlns:ds="http://schemas.openxmlformats.org/officeDocument/2006/customXml" ds:itemID="{A977647D-4C79-4D53-98AF-09E9EB78B3F2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3684</TotalTime>
  <Words>1150</Words>
  <Application>Microsoft Office PowerPoint</Application>
  <PresentationFormat>On-screen Show (4:3)</PresentationFormat>
  <Paragraphs>199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Univers</vt:lpstr>
      <vt:lpstr>ZapfDingbats BT</vt:lpstr>
      <vt:lpstr>Arial</vt:lpstr>
      <vt:lpstr>Verdana</vt:lpstr>
      <vt:lpstr>ITU-e</vt:lpstr>
      <vt:lpstr> The ITU-T X.500 series and X.509 in a changing world </vt:lpstr>
      <vt:lpstr>The X.500/LDAP Directory</vt:lpstr>
      <vt:lpstr>Directory Document Structure</vt:lpstr>
      <vt:lpstr>Rec. ITU-T X.509 until now</vt:lpstr>
      <vt:lpstr>Rec. ITU-T X.509 until now</vt:lpstr>
      <vt:lpstr>What is PKI about?</vt:lpstr>
      <vt:lpstr>Eighth edition of Rec. ITU-T X.509 </vt:lpstr>
      <vt:lpstr>A changing world</vt:lpstr>
      <vt:lpstr>A changing environment</vt:lpstr>
      <vt:lpstr>Possible items for next edition of X.509</vt:lpstr>
      <vt:lpstr>Possible items for next edition of X.509 (cont.)</vt:lpstr>
      <vt:lpstr>ASN.1 and OIDs</vt:lpstr>
      <vt:lpstr>What is ASN.1</vt:lpstr>
      <vt:lpstr>Data described in ASN.1</vt:lpstr>
      <vt:lpstr>ASN.1 has no limitation on data</vt:lpstr>
      <vt:lpstr>Extensibility in ASN.1</vt:lpstr>
      <vt:lpstr>Constraints in ASN.1 types</vt:lpstr>
      <vt:lpstr>Encoding rules for ASN.1</vt:lpstr>
      <vt:lpstr>Canonical encoding rules</vt:lpstr>
      <vt:lpstr>Packed encoding rules</vt:lpstr>
      <vt:lpstr>Other encoding rules</vt:lpstr>
      <vt:lpstr>Usages of ASN.1</vt:lpstr>
      <vt:lpstr>Standardization of ASN.1</vt:lpstr>
      <vt:lpstr>Object Identifiers (OIDs)</vt:lpstr>
      <vt:lpstr>Usage of OIDs</vt:lpstr>
      <vt:lpstr>Standardization of OIDs</vt:lpstr>
      <vt:lpstr>Assignation of OIDs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Scott, Sarah</cp:lastModifiedBy>
  <cp:revision>416</cp:revision>
  <cp:lastPrinted>2014-01-16T10:03:22Z</cp:lastPrinted>
  <dcterms:created xsi:type="dcterms:W3CDTF">2007-02-20T15:47:31Z</dcterms:created>
  <dcterms:modified xsi:type="dcterms:W3CDTF">2016-10-05T14:10:07Z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0x01010066F880C2705EEA489324CA77B38B90E5</vt:lpwstr>
  </property>
</Properties>
</file>