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8" r:id="rId5"/>
    <p:sldId id="304" r:id="rId6"/>
    <p:sldId id="261" r:id="rId7"/>
    <p:sldId id="264" r:id="rId8"/>
    <p:sldId id="265" r:id="rId9"/>
    <p:sldId id="266" r:id="rId10"/>
    <p:sldId id="267" r:id="rId11"/>
    <p:sldId id="268" r:id="rId12"/>
    <p:sldId id="269" r:id="rId13"/>
    <p:sldId id="270" r:id="rId14"/>
    <p:sldId id="271" r:id="rId15"/>
    <p:sldId id="273" r:id="rId16"/>
    <p:sldId id="274" r:id="rId17"/>
    <p:sldId id="305" r:id="rId18"/>
    <p:sldId id="277" r:id="rId19"/>
    <p:sldId id="306" r:id="rId20"/>
    <p:sldId id="275" r:id="rId21"/>
    <p:sldId id="278" r:id="rId22"/>
    <p:sldId id="279" r:id="rId23"/>
    <p:sldId id="280" r:id="rId24"/>
    <p:sldId id="281" r:id="rId25"/>
    <p:sldId id="282" r:id="rId26"/>
    <p:sldId id="284" r:id="rId27"/>
    <p:sldId id="283" r:id="rId28"/>
    <p:sldId id="309" r:id="rId29"/>
    <p:sldId id="308" r:id="rId30"/>
    <p:sldId id="285" r:id="rId31"/>
    <p:sldId id="307"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81" autoAdjust="0"/>
  </p:normalViewPr>
  <p:slideViewPr>
    <p:cSldViewPr snapToGrid="0" snapToObjects="1" showGuides="1">
      <p:cViewPr varScale="1">
        <p:scale>
          <a:sx n="74" d="100"/>
          <a:sy n="74" d="100"/>
        </p:scale>
        <p:origin x="1170"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notesViewPr>
    <p:cSldViewPr snapToGrid="0" snapToObjects="1">
      <p:cViewPr varScale="1">
        <p:scale>
          <a:sx n="105" d="100"/>
          <a:sy n="105" d="100"/>
        </p:scale>
        <p:origin x="25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7.xml"/><Relationship Id="rId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BC72C-EDF2-4E64-8CFF-0CC83D6B719C}" type="datetimeFigureOut">
              <a:rPr lang="en-US" smtClean="0"/>
              <a:t>09/09/2015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99372-18FB-4835-901F-002FB8DB8391}" type="slidenum">
              <a:rPr lang="en-US" smtClean="0"/>
              <a:t>‹#›</a:t>
            </a:fld>
            <a:endParaRPr lang="en-US"/>
          </a:p>
        </p:txBody>
      </p:sp>
    </p:spTree>
    <p:extLst>
      <p:ext uri="{BB962C8B-B14F-4D97-AF65-F5344CB8AC3E}">
        <p14:creationId xmlns:p14="http://schemas.microsoft.com/office/powerpoint/2010/main" val="28866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912813" y="744538"/>
            <a:ext cx="4957762" cy="3719512"/>
          </a:xfrm>
          <a:ln/>
        </p:spPr>
      </p:sp>
      <p:sp>
        <p:nvSpPr>
          <p:cNvPr id="294915" name="Rectangle 3"/>
          <p:cNvSpPr>
            <a:spLocks noGrp="1" noChangeArrowheads="1"/>
          </p:cNvSpPr>
          <p:nvPr>
            <p:ph type="body" idx="1"/>
          </p:nvPr>
        </p:nvSpPr>
        <p:spPr>
          <a:xfrm>
            <a:off x="904346" y="4712692"/>
            <a:ext cx="4973109" cy="4462066"/>
          </a:xfrm>
          <a:noFill/>
          <a:ln/>
        </p:spPr>
        <p:txBody>
          <a:bodyPr/>
          <a:lstStyle/>
          <a:p>
            <a:endParaRPr lang="en-US" smtClean="0"/>
          </a:p>
        </p:txBody>
      </p:sp>
    </p:spTree>
    <p:extLst>
      <p:ext uri="{BB962C8B-B14F-4D97-AF65-F5344CB8AC3E}">
        <p14:creationId xmlns:p14="http://schemas.microsoft.com/office/powerpoint/2010/main" val="247548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xfrm>
            <a:off x="912813" y="744538"/>
            <a:ext cx="4957762" cy="3719512"/>
          </a:xfrm>
          <a:ln/>
        </p:spPr>
      </p:sp>
      <p:sp>
        <p:nvSpPr>
          <p:cNvPr id="319491" name="Rectangle 3"/>
          <p:cNvSpPr>
            <a:spLocks noGrp="1" noChangeArrowheads="1"/>
          </p:cNvSpPr>
          <p:nvPr>
            <p:ph type="body" idx="1"/>
          </p:nvPr>
        </p:nvSpPr>
        <p:spPr>
          <a:xfrm>
            <a:off x="904346" y="4712692"/>
            <a:ext cx="4973109" cy="4462066"/>
          </a:xfrm>
          <a:noFill/>
          <a:ln/>
        </p:spPr>
        <p:txBody>
          <a:bodyPr/>
          <a:lstStyle/>
          <a:p>
            <a:endParaRPr lang="en-US" b="1" smtClean="0">
              <a:latin typeface="Arial" charset="0"/>
            </a:endParaRPr>
          </a:p>
        </p:txBody>
      </p:sp>
    </p:spTree>
    <p:extLst>
      <p:ext uri="{BB962C8B-B14F-4D97-AF65-F5344CB8AC3E}">
        <p14:creationId xmlns:p14="http://schemas.microsoft.com/office/powerpoint/2010/main" val="416964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912813" y="744538"/>
            <a:ext cx="4957762" cy="3719512"/>
          </a:xfrm>
          <a:ln/>
        </p:spPr>
      </p:sp>
      <p:sp>
        <p:nvSpPr>
          <p:cNvPr id="321539" name="Rectangle 3"/>
          <p:cNvSpPr>
            <a:spLocks noGrp="1" noChangeArrowheads="1"/>
          </p:cNvSpPr>
          <p:nvPr>
            <p:ph type="body" idx="1"/>
          </p:nvPr>
        </p:nvSpPr>
        <p:spPr>
          <a:xfrm>
            <a:off x="904346" y="4712692"/>
            <a:ext cx="4973109" cy="4462066"/>
          </a:xfrm>
          <a:noFill/>
          <a:ln/>
        </p:spPr>
        <p:txBody>
          <a:bodyPr/>
          <a:lstStyle/>
          <a:p>
            <a:endParaRPr lang="en-US" smtClean="0"/>
          </a:p>
        </p:txBody>
      </p:sp>
    </p:spTree>
    <p:extLst>
      <p:ext uri="{BB962C8B-B14F-4D97-AF65-F5344CB8AC3E}">
        <p14:creationId xmlns:p14="http://schemas.microsoft.com/office/powerpoint/2010/main" val="338329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912813" y="744538"/>
            <a:ext cx="4957762" cy="3719512"/>
          </a:xfrm>
          <a:ln/>
        </p:spPr>
      </p:sp>
      <p:sp>
        <p:nvSpPr>
          <p:cNvPr id="325635" name="Rectangle 3"/>
          <p:cNvSpPr>
            <a:spLocks noGrp="1" noChangeArrowheads="1"/>
          </p:cNvSpPr>
          <p:nvPr>
            <p:ph type="body" idx="1"/>
          </p:nvPr>
        </p:nvSpPr>
        <p:spPr>
          <a:xfrm>
            <a:off x="904346" y="4712692"/>
            <a:ext cx="4973109" cy="4462066"/>
          </a:xfrm>
          <a:noFill/>
          <a:ln/>
        </p:spPr>
        <p:txBody>
          <a:bodyPr/>
          <a:lstStyle/>
          <a:p>
            <a:endParaRPr lang="fr-CH" smtClean="0"/>
          </a:p>
          <a:p>
            <a:endParaRPr lang="en-US" smtClean="0"/>
          </a:p>
        </p:txBody>
      </p:sp>
    </p:spTree>
    <p:extLst>
      <p:ext uri="{BB962C8B-B14F-4D97-AF65-F5344CB8AC3E}">
        <p14:creationId xmlns:p14="http://schemas.microsoft.com/office/powerpoint/2010/main" val="293527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912813" y="744538"/>
            <a:ext cx="4957762" cy="3719512"/>
          </a:xfrm>
          <a:ln/>
        </p:spPr>
      </p:sp>
      <p:sp>
        <p:nvSpPr>
          <p:cNvPr id="343043" name="Rectangle 3"/>
          <p:cNvSpPr>
            <a:spLocks noGrp="1" noChangeArrowheads="1"/>
          </p:cNvSpPr>
          <p:nvPr>
            <p:ph type="body" idx="1"/>
          </p:nvPr>
        </p:nvSpPr>
        <p:spPr>
          <a:xfrm>
            <a:off x="904346" y="4712692"/>
            <a:ext cx="4973109" cy="4462066"/>
          </a:xfrm>
          <a:noFill/>
          <a:ln/>
        </p:spPr>
        <p:txBody>
          <a:bodyPr/>
          <a:lstStyle/>
          <a:p>
            <a:endParaRPr lang="en-US" smtClean="0"/>
          </a:p>
        </p:txBody>
      </p:sp>
    </p:spTree>
    <p:extLst>
      <p:ext uri="{BB962C8B-B14F-4D97-AF65-F5344CB8AC3E}">
        <p14:creationId xmlns:p14="http://schemas.microsoft.com/office/powerpoint/2010/main" val="269817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xfrm>
            <a:off x="912813" y="744538"/>
            <a:ext cx="4957762" cy="3719512"/>
          </a:xfrm>
          <a:ln/>
        </p:spPr>
      </p:sp>
      <p:sp>
        <p:nvSpPr>
          <p:cNvPr id="350211" name="Rectangle 3"/>
          <p:cNvSpPr>
            <a:spLocks noGrp="1" noChangeArrowheads="1"/>
          </p:cNvSpPr>
          <p:nvPr>
            <p:ph type="body" idx="1"/>
          </p:nvPr>
        </p:nvSpPr>
        <p:spPr>
          <a:xfrm>
            <a:off x="904346" y="4712692"/>
            <a:ext cx="4973109" cy="4462066"/>
          </a:xfrm>
          <a:noFill/>
          <a:ln/>
        </p:spPr>
        <p:txBody>
          <a:bodyPr/>
          <a:lstStyle/>
          <a:p>
            <a:endParaRPr lang="en-US" smtClean="0"/>
          </a:p>
        </p:txBody>
      </p:sp>
    </p:spTree>
    <p:extLst>
      <p:ext uri="{BB962C8B-B14F-4D97-AF65-F5344CB8AC3E}">
        <p14:creationId xmlns:p14="http://schemas.microsoft.com/office/powerpoint/2010/main" val="213978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912813" y="744538"/>
            <a:ext cx="4957762" cy="3719512"/>
          </a:xfrm>
          <a:ln/>
        </p:spPr>
      </p:sp>
      <p:sp>
        <p:nvSpPr>
          <p:cNvPr id="299011" name="Rectangle 3"/>
          <p:cNvSpPr>
            <a:spLocks noGrp="1" noChangeArrowheads="1"/>
          </p:cNvSpPr>
          <p:nvPr>
            <p:ph type="body" idx="1"/>
          </p:nvPr>
        </p:nvSpPr>
        <p:spPr>
          <a:xfrm>
            <a:off x="904346" y="4712692"/>
            <a:ext cx="4973109" cy="4462066"/>
          </a:xfrm>
          <a:noFill/>
          <a:ln/>
        </p:spPr>
        <p:txBody>
          <a:bodyPr/>
          <a:lstStyle/>
          <a:p>
            <a:endParaRPr lang="fr-CH" smtClean="0"/>
          </a:p>
        </p:txBody>
      </p:sp>
    </p:spTree>
    <p:extLst>
      <p:ext uri="{BB962C8B-B14F-4D97-AF65-F5344CB8AC3E}">
        <p14:creationId xmlns:p14="http://schemas.microsoft.com/office/powerpoint/2010/main" val="426422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912813" y="744538"/>
            <a:ext cx="4957762" cy="3719512"/>
          </a:xfrm>
          <a:ln/>
        </p:spPr>
      </p:sp>
      <p:sp>
        <p:nvSpPr>
          <p:cNvPr id="303107" name="Rectangle 3"/>
          <p:cNvSpPr>
            <a:spLocks noGrp="1" noChangeArrowheads="1"/>
          </p:cNvSpPr>
          <p:nvPr>
            <p:ph type="body" idx="1"/>
          </p:nvPr>
        </p:nvSpPr>
        <p:spPr>
          <a:xfrm>
            <a:off x="904346" y="4712692"/>
            <a:ext cx="4973109" cy="4462066"/>
          </a:xfrm>
          <a:noFill/>
          <a:ln/>
        </p:spPr>
        <p:txBody>
          <a:bodyPr/>
          <a:lstStyle/>
          <a:p>
            <a:endParaRPr lang="fr-CH" smtClean="0"/>
          </a:p>
        </p:txBody>
      </p:sp>
    </p:spTree>
    <p:extLst>
      <p:ext uri="{BB962C8B-B14F-4D97-AF65-F5344CB8AC3E}">
        <p14:creationId xmlns:p14="http://schemas.microsoft.com/office/powerpoint/2010/main" val="270796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912813" y="744538"/>
            <a:ext cx="4957762" cy="3719512"/>
          </a:xfrm>
          <a:ln/>
        </p:spPr>
      </p:sp>
      <p:sp>
        <p:nvSpPr>
          <p:cNvPr id="305155" name="Rectangle 3"/>
          <p:cNvSpPr>
            <a:spLocks noGrp="1" noChangeArrowheads="1"/>
          </p:cNvSpPr>
          <p:nvPr>
            <p:ph type="body" idx="1"/>
          </p:nvPr>
        </p:nvSpPr>
        <p:spPr>
          <a:xfrm>
            <a:off x="904346" y="4712692"/>
            <a:ext cx="4973109" cy="4462066"/>
          </a:xfrm>
          <a:noFill/>
          <a:ln/>
        </p:spPr>
        <p:txBody>
          <a:bodyPr/>
          <a:lstStyle/>
          <a:p>
            <a:pPr>
              <a:buFontTx/>
              <a:buChar char="•"/>
            </a:pPr>
            <a:endParaRPr lang="fr-CH" smtClean="0"/>
          </a:p>
        </p:txBody>
      </p:sp>
    </p:spTree>
    <p:extLst>
      <p:ext uri="{BB962C8B-B14F-4D97-AF65-F5344CB8AC3E}">
        <p14:creationId xmlns:p14="http://schemas.microsoft.com/office/powerpoint/2010/main" val="350788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xfrm>
            <a:off x="912813" y="744538"/>
            <a:ext cx="4957762" cy="3719512"/>
          </a:xfrm>
          <a:ln/>
        </p:spPr>
      </p:sp>
      <p:sp>
        <p:nvSpPr>
          <p:cNvPr id="307203" name="Rectangle 3"/>
          <p:cNvSpPr>
            <a:spLocks noGrp="1" noChangeArrowheads="1"/>
          </p:cNvSpPr>
          <p:nvPr>
            <p:ph type="body" idx="1"/>
          </p:nvPr>
        </p:nvSpPr>
        <p:spPr>
          <a:xfrm>
            <a:off x="904346" y="4712692"/>
            <a:ext cx="4973109" cy="4462066"/>
          </a:xfrm>
          <a:noFill/>
          <a:ln/>
        </p:spPr>
        <p:txBody>
          <a:bodyPr/>
          <a:lstStyle/>
          <a:p>
            <a:r>
              <a:rPr lang="fr-CH" smtClean="0">
                <a:solidFill>
                  <a:srgbClr val="000000"/>
                </a:solidFill>
              </a:rPr>
              <a:t> </a:t>
            </a:r>
            <a:endParaRPr lang="en-US" smtClean="0"/>
          </a:p>
        </p:txBody>
      </p:sp>
    </p:spTree>
    <p:extLst>
      <p:ext uri="{BB962C8B-B14F-4D97-AF65-F5344CB8AC3E}">
        <p14:creationId xmlns:p14="http://schemas.microsoft.com/office/powerpoint/2010/main" val="305256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912813" y="744538"/>
            <a:ext cx="4957762" cy="3719512"/>
          </a:xfrm>
          <a:ln/>
        </p:spPr>
      </p:sp>
      <p:sp>
        <p:nvSpPr>
          <p:cNvPr id="309251" name="Rectangle 3"/>
          <p:cNvSpPr>
            <a:spLocks noGrp="1" noChangeArrowheads="1"/>
          </p:cNvSpPr>
          <p:nvPr>
            <p:ph type="body" idx="1"/>
          </p:nvPr>
        </p:nvSpPr>
        <p:spPr>
          <a:xfrm>
            <a:off x="904346" y="4712692"/>
            <a:ext cx="4973109" cy="4462066"/>
          </a:xfrm>
          <a:noFill/>
          <a:ln/>
        </p:spPr>
        <p:txBody>
          <a:bodyPr/>
          <a:lstStyle/>
          <a:p>
            <a:endParaRPr lang="en-US" smtClean="0"/>
          </a:p>
        </p:txBody>
      </p:sp>
    </p:spTree>
    <p:extLst>
      <p:ext uri="{BB962C8B-B14F-4D97-AF65-F5344CB8AC3E}">
        <p14:creationId xmlns:p14="http://schemas.microsoft.com/office/powerpoint/2010/main" val="3436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912813" y="744538"/>
            <a:ext cx="4957762" cy="3719512"/>
          </a:xfrm>
          <a:ln/>
        </p:spPr>
      </p:sp>
      <p:sp>
        <p:nvSpPr>
          <p:cNvPr id="311299" name="Rectangle 3"/>
          <p:cNvSpPr>
            <a:spLocks noGrp="1" noChangeArrowheads="1"/>
          </p:cNvSpPr>
          <p:nvPr>
            <p:ph type="body" idx="1"/>
          </p:nvPr>
        </p:nvSpPr>
        <p:spPr>
          <a:xfrm>
            <a:off x="904346" y="4712692"/>
            <a:ext cx="4973109" cy="4462066"/>
          </a:xfrm>
          <a:noFill/>
          <a:ln/>
        </p:spPr>
        <p:txBody>
          <a:bodyPr/>
          <a:lstStyle/>
          <a:p>
            <a:endParaRPr lang="en-US" b="1" smtClean="0">
              <a:solidFill>
                <a:srgbClr val="000000"/>
              </a:solidFill>
            </a:endParaRPr>
          </a:p>
        </p:txBody>
      </p:sp>
    </p:spTree>
    <p:extLst>
      <p:ext uri="{BB962C8B-B14F-4D97-AF65-F5344CB8AC3E}">
        <p14:creationId xmlns:p14="http://schemas.microsoft.com/office/powerpoint/2010/main" val="341673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912813" y="744538"/>
            <a:ext cx="4957762" cy="3719512"/>
          </a:xfrm>
          <a:ln/>
        </p:spPr>
      </p:sp>
      <p:sp>
        <p:nvSpPr>
          <p:cNvPr id="313347" name="Rectangle 3"/>
          <p:cNvSpPr>
            <a:spLocks noGrp="1" noChangeArrowheads="1"/>
          </p:cNvSpPr>
          <p:nvPr>
            <p:ph type="body" idx="1"/>
          </p:nvPr>
        </p:nvSpPr>
        <p:spPr>
          <a:xfrm>
            <a:off x="904346" y="4712692"/>
            <a:ext cx="4973109" cy="4462066"/>
          </a:xfrm>
          <a:noFill/>
          <a:ln/>
        </p:spPr>
        <p:txBody>
          <a:bodyPr/>
          <a:lstStyle/>
          <a:p>
            <a:endParaRPr lang="en-US" smtClean="0">
              <a:solidFill>
                <a:srgbClr val="000000"/>
              </a:solidFill>
            </a:endParaRPr>
          </a:p>
        </p:txBody>
      </p:sp>
    </p:spTree>
    <p:extLst>
      <p:ext uri="{BB962C8B-B14F-4D97-AF65-F5344CB8AC3E}">
        <p14:creationId xmlns:p14="http://schemas.microsoft.com/office/powerpoint/2010/main" val="330152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912813" y="744538"/>
            <a:ext cx="4957762" cy="3719512"/>
          </a:xfrm>
          <a:ln/>
        </p:spPr>
      </p:sp>
      <p:sp>
        <p:nvSpPr>
          <p:cNvPr id="315395" name="Rectangle 3"/>
          <p:cNvSpPr>
            <a:spLocks noGrp="1" noChangeArrowheads="1"/>
          </p:cNvSpPr>
          <p:nvPr>
            <p:ph type="body" idx="1"/>
          </p:nvPr>
        </p:nvSpPr>
        <p:spPr>
          <a:xfrm>
            <a:off x="904346" y="4712692"/>
            <a:ext cx="4973109" cy="4462066"/>
          </a:xfrm>
          <a:noFill/>
          <a:ln/>
        </p:spPr>
        <p:txBody>
          <a:bodyPr/>
          <a:lstStyle/>
          <a:p>
            <a:endParaRPr lang="en-US" smtClean="0"/>
          </a:p>
        </p:txBody>
      </p:sp>
    </p:spTree>
    <p:extLst>
      <p:ext uri="{BB962C8B-B14F-4D97-AF65-F5344CB8AC3E}">
        <p14:creationId xmlns:p14="http://schemas.microsoft.com/office/powerpoint/2010/main" val="33158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50825" y="1163638"/>
            <a:ext cx="8642350" cy="4713287"/>
          </a:xfrm>
        </p:spPr>
        <p:txBody>
          <a:bodyPr/>
          <a:lstStyle/>
          <a:p>
            <a:endParaRPr lang="en-US"/>
          </a:p>
        </p:txBody>
      </p:sp>
      <p:sp>
        <p:nvSpPr>
          <p:cNvPr id="4" name="Slide Number Placeholder 3"/>
          <p:cNvSpPr>
            <a:spLocks noGrp="1"/>
          </p:cNvSpPr>
          <p:nvPr>
            <p:ph type="sldNum" sz="quarter" idx="10"/>
          </p:nvPr>
        </p:nvSpPr>
        <p:spPr>
          <a:xfrm>
            <a:off x="7099300" y="6559550"/>
            <a:ext cx="2133600" cy="349250"/>
          </a:xfrm>
        </p:spPr>
        <p:txBody>
          <a:bodyPr/>
          <a:lstStyle>
            <a:lvl1pPr>
              <a:defRPr/>
            </a:lvl1pPr>
          </a:lstStyle>
          <a:p>
            <a:fld id="{64AC57F4-A030-447A-BE7C-C73CD1FF9391}" type="slidenum">
              <a:rPr lang="en-US"/>
              <a:pPr/>
              <a:t>‹#›</a:t>
            </a:fld>
            <a:endParaRPr lang="en-US"/>
          </a:p>
        </p:txBody>
      </p:sp>
      <p:sp>
        <p:nvSpPr>
          <p:cNvPr id="5" name="Date Placeholder 4"/>
          <p:cNvSpPr>
            <a:spLocks noGrp="1"/>
          </p:cNvSpPr>
          <p:nvPr>
            <p:ph type="dt" sz="half" idx="11"/>
          </p:nvPr>
        </p:nvSpPr>
        <p:spPr>
          <a:xfrm>
            <a:off x="107950" y="6308725"/>
            <a:ext cx="6192838" cy="549275"/>
          </a:xfrm>
          <a:prstGeom prst="rect">
            <a:avLst/>
          </a:prstGeom>
        </p:spPr>
        <p:txBody>
          <a:bodyPr/>
          <a:lstStyle>
            <a:lvl1pPr>
              <a:defRPr/>
            </a:lvl1pPr>
          </a:lstStyle>
          <a:p>
            <a:r>
              <a:rPr lang="en-GB"/>
              <a:t>Tutorial for SG &amp; TSAG leadership teams</a:t>
            </a:r>
            <a:endParaRPr lang="en-US"/>
          </a:p>
          <a:p>
            <a:r>
              <a:rPr lang="en-US"/>
              <a:t>Geneva, 15-16 December 2008</a:t>
            </a:r>
          </a:p>
          <a:p>
            <a:endParaRPr lang="en-US"/>
          </a:p>
        </p:txBody>
      </p:sp>
    </p:spTree>
    <p:extLst>
      <p:ext uri="{BB962C8B-B14F-4D97-AF65-F5344CB8AC3E}">
        <p14:creationId xmlns:p14="http://schemas.microsoft.com/office/powerpoint/2010/main" val="402675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en/ITU-T/ipr/Pages/adhoc.aspx" TargetMode="External"/><Relationship Id="rId2" Type="http://schemas.openxmlformats.org/officeDocument/2006/relationships/hyperlink" Target="http://www.itu.int/ITU-T/ip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tu.int/net4/ipr/search.aspx?sector=ITU&amp;class=P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it.ly/1x1ENo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tu.int/ITU-T/ip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tu.int/ITU-T/ip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IPRs and ITU-T</a:t>
            </a:r>
            <a:endParaRPr lang="en-US" sz="6600" dirty="0"/>
          </a:p>
        </p:txBody>
      </p:sp>
      <p:sp>
        <p:nvSpPr>
          <p:cNvPr id="3" name="Subtitle 2"/>
          <p:cNvSpPr>
            <a:spLocks noGrp="1"/>
          </p:cNvSpPr>
          <p:nvPr>
            <p:ph type="subTitle" idx="1"/>
          </p:nvPr>
        </p:nvSpPr>
        <p:spPr/>
        <p:txBody>
          <a:bodyPr>
            <a:normAutofit/>
          </a:bodyPr>
          <a:lstStyle/>
          <a:p>
            <a:r>
              <a:rPr lang="en-US" sz="2800" dirty="0" smtClean="0"/>
              <a:t>Presentation at SG-17</a:t>
            </a:r>
          </a:p>
          <a:p>
            <a:r>
              <a:rPr lang="en-US" sz="2800" i="1" dirty="0" smtClean="0"/>
              <a:t>Nikos Volanis – Legal Officer</a:t>
            </a:r>
          </a:p>
          <a:p>
            <a:r>
              <a:rPr lang="en-US" sz="2800" i="1" dirty="0" smtClean="0"/>
              <a:t>10 September 2015</a:t>
            </a:r>
            <a:endParaRPr lang="en-US" sz="2800" i="1" dirty="0"/>
          </a:p>
        </p:txBody>
      </p:sp>
    </p:spTree>
    <p:extLst>
      <p:ext uri="{BB962C8B-B14F-4D97-AF65-F5344CB8AC3E}">
        <p14:creationId xmlns:p14="http://schemas.microsoft.com/office/powerpoint/2010/main" val="329076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8" name="Picture 6" descr="http://img.bhs4.com/55/7/557f8f9ced9cead45719bc9e8c01d63beab41d8f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723" y="1673226"/>
            <a:ext cx="1971777" cy="1971777"/>
          </a:xfrm>
          <a:prstGeom prst="rect">
            <a:avLst/>
          </a:prstGeom>
        </p:spPr>
        <p:style>
          <a:lnRef idx="1">
            <a:schemeClr val="accent5"/>
          </a:lnRef>
          <a:fillRef idx="2">
            <a:schemeClr val="accent5"/>
          </a:fillRef>
          <a:effectRef idx="1">
            <a:schemeClr val="accent5"/>
          </a:effectRef>
          <a:fontRef idx="minor">
            <a:schemeClr val="dk1"/>
          </a:fontRef>
        </p:style>
      </p:pic>
      <p:sp>
        <p:nvSpPr>
          <p:cNvPr id="312322" name="Rectangle 2"/>
          <p:cNvSpPr>
            <a:spLocks noGrp="1" noChangeArrowheads="1"/>
          </p:cNvSpPr>
          <p:nvPr>
            <p:ph type="title"/>
          </p:nvPr>
        </p:nvSpPr>
        <p:spPr>
          <a:xfrm>
            <a:off x="0" y="404813"/>
            <a:ext cx="9144000" cy="863600"/>
          </a:xfrm>
        </p:spPr>
        <p:txBody>
          <a:bodyPr/>
          <a:lstStyle/>
          <a:p>
            <a:r>
              <a:rPr lang="en-US" dirty="0"/>
              <a:t>Trademarks</a:t>
            </a:r>
          </a:p>
        </p:txBody>
      </p:sp>
      <p:sp>
        <p:nvSpPr>
          <p:cNvPr id="312323" name="Rectangle 3"/>
          <p:cNvSpPr>
            <a:spLocks noGrp="1" noChangeArrowheads="1"/>
          </p:cNvSpPr>
          <p:nvPr>
            <p:ph type="body" idx="1"/>
          </p:nvPr>
        </p:nvSpPr>
        <p:spPr>
          <a:xfrm>
            <a:off x="250825" y="1268413"/>
            <a:ext cx="4171546" cy="4608512"/>
          </a:xfrm>
        </p:spPr>
        <p:txBody>
          <a:bodyPr>
            <a:normAutofit fontScale="92500" lnSpcReduction="20000"/>
          </a:bodyPr>
          <a:lstStyle/>
          <a:p>
            <a:r>
              <a:rPr lang="en-US" dirty="0"/>
              <a:t>is a recognizable sign, design, or expression which identifies products or services of a particular source from those of </a:t>
            </a:r>
            <a:r>
              <a:rPr lang="en-US" dirty="0" smtClean="0"/>
              <a:t>others</a:t>
            </a:r>
          </a:p>
          <a:p>
            <a:r>
              <a:rPr lang="en-US" dirty="0"/>
              <a:t>A trademark is typically a name, word, phrase, logo, symbol, design, image, or a combination of these elements</a:t>
            </a:r>
          </a:p>
        </p:txBody>
      </p:sp>
      <p:sp>
        <p:nvSpPr>
          <p:cNvPr id="312324" name="Rectangle 4"/>
          <p:cNvSpPr>
            <a:spLocks noChangeArrowheads="1"/>
          </p:cNvSpPr>
          <p:nvPr/>
        </p:nvSpPr>
        <p:spPr bwMode="auto">
          <a:xfrm>
            <a:off x="8959850" y="0"/>
            <a:ext cx="184150" cy="762000"/>
          </a:xfrm>
          <a:prstGeom prst="rect">
            <a:avLst/>
          </a:prstGeom>
          <a:noFill/>
          <a:ln w="9525">
            <a:noFill/>
            <a:miter lim="800000"/>
            <a:headEnd/>
            <a:tailEnd/>
          </a:ln>
          <a:effectLst/>
        </p:spPr>
        <p:txBody>
          <a:bodyPr wrap="none">
            <a:spAutoFit/>
          </a:bodyPr>
          <a:lstStyle/>
          <a:p>
            <a:pPr algn="r" eaLnBrk="1" hangingPunct="1"/>
            <a:endParaRPr lang="en-US" sz="4400">
              <a:solidFill>
                <a:schemeClr val="folHlink"/>
              </a:solidFill>
              <a:latin typeface="Franklin Gothic Medium" pitchFamily="34" charset="0"/>
              <a:cs typeface="Times New Roman" pitchFamily="18" charset="0"/>
            </a:endParaRPr>
          </a:p>
        </p:txBody>
      </p:sp>
      <p:pic>
        <p:nvPicPr>
          <p:cNvPr id="3074" name="Picture 2" descr="https://upload.wikimedia.org/wikipedia/commons/thumb/2/2b/RegisteredTM.svg/220px-RegisteredTM.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91" y="3131888"/>
            <a:ext cx="2095500" cy="2095501"/>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173765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0" y="563563"/>
            <a:ext cx="9144000" cy="1079500"/>
          </a:xfrm>
        </p:spPr>
        <p:txBody>
          <a:bodyPr>
            <a:normAutofit fontScale="90000"/>
          </a:bodyPr>
          <a:lstStyle/>
          <a:p>
            <a:r>
              <a:rPr lang="en-US" dirty="0"/>
              <a:t>Protection granted </a:t>
            </a:r>
            <a:br>
              <a:rPr lang="en-US" dirty="0"/>
            </a:br>
            <a:r>
              <a:rPr lang="en-US" dirty="0"/>
              <a:t>by trademarks</a:t>
            </a:r>
          </a:p>
        </p:txBody>
      </p:sp>
      <p:sp>
        <p:nvSpPr>
          <p:cNvPr id="314371" name="Rectangle 3"/>
          <p:cNvSpPr>
            <a:spLocks noGrp="1" noChangeArrowheads="1"/>
          </p:cNvSpPr>
          <p:nvPr>
            <p:ph type="body" idx="1"/>
          </p:nvPr>
        </p:nvSpPr>
        <p:spPr>
          <a:xfrm>
            <a:off x="250825" y="1762126"/>
            <a:ext cx="8642350" cy="4176712"/>
          </a:xfrm>
        </p:spPr>
        <p:txBody>
          <a:bodyPr/>
          <a:lstStyle/>
          <a:p>
            <a:r>
              <a:rPr lang="en-US" dirty="0"/>
              <a:t>Exclusive right to use a mark to distinguish services or products</a:t>
            </a:r>
          </a:p>
          <a:p>
            <a:r>
              <a:rPr lang="en-US" dirty="0"/>
              <a:t>Term of protection: unlimited as long as the mark is </a:t>
            </a:r>
            <a:r>
              <a:rPr lang="en-US" dirty="0" smtClean="0"/>
              <a:t>used (for registered TMs, also subject to TM annuities)</a:t>
            </a:r>
            <a:endParaRPr lang="fr-CH" dirty="0"/>
          </a:p>
          <a:p>
            <a:pPr>
              <a:buFontTx/>
              <a:buNone/>
            </a:pPr>
            <a:endParaRPr lang="en-US" dirty="0"/>
          </a:p>
        </p:txBody>
      </p:sp>
      <p:sp>
        <p:nvSpPr>
          <p:cNvPr id="314372" name="Rectangle 4"/>
          <p:cNvSpPr>
            <a:spLocks noChangeArrowheads="1"/>
          </p:cNvSpPr>
          <p:nvPr/>
        </p:nvSpPr>
        <p:spPr bwMode="auto">
          <a:xfrm>
            <a:off x="8959850" y="0"/>
            <a:ext cx="184150" cy="762000"/>
          </a:xfrm>
          <a:prstGeom prst="rect">
            <a:avLst/>
          </a:prstGeom>
          <a:noFill/>
          <a:ln w="9525">
            <a:noFill/>
            <a:miter lim="800000"/>
            <a:headEnd/>
            <a:tailEnd/>
          </a:ln>
          <a:effectLst/>
        </p:spPr>
        <p:txBody>
          <a:bodyPr wrap="none">
            <a:spAutoFit/>
          </a:bodyPr>
          <a:lstStyle/>
          <a:p>
            <a:pPr algn="r" eaLnBrk="1" hangingPunct="1"/>
            <a:endParaRPr lang="en-US" sz="4400">
              <a:solidFill>
                <a:schemeClr val="folHlink"/>
              </a:solidFill>
              <a:latin typeface="Franklin Gothic Medium" pitchFamily="34" charset="0"/>
              <a:cs typeface="Times New Roman" pitchFamily="18" charset="0"/>
            </a:endParaRPr>
          </a:p>
        </p:txBody>
      </p:sp>
    </p:spTree>
    <p:extLst>
      <p:ext uri="{BB962C8B-B14F-4D97-AF65-F5344CB8AC3E}">
        <p14:creationId xmlns:p14="http://schemas.microsoft.com/office/powerpoint/2010/main" val="3634503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fld id="{E7789475-A392-4713-B713-D6E554EC9FDA}" type="slidenum">
              <a:rPr lang="en-US"/>
              <a:pPr/>
              <a:t>12</a:t>
            </a:fld>
            <a:endParaRPr lang="en-US"/>
          </a:p>
        </p:txBody>
      </p:sp>
      <p:sp>
        <p:nvSpPr>
          <p:cNvPr id="318466" name="Text Box 2"/>
          <p:cNvSpPr txBox="1">
            <a:spLocks noChangeArrowheads="1"/>
          </p:cNvSpPr>
          <p:nvPr/>
        </p:nvSpPr>
        <p:spPr bwMode="auto">
          <a:xfrm rot="20400000">
            <a:off x="1630363" y="822325"/>
            <a:ext cx="1420812" cy="396875"/>
          </a:xfrm>
          <a:prstGeom prst="rect">
            <a:avLst/>
          </a:prstGeom>
          <a:noFill/>
          <a:ln w="9525">
            <a:noFill/>
            <a:miter lim="800000"/>
            <a:headEnd/>
            <a:tailEnd/>
          </a:ln>
          <a:effectLst/>
        </p:spPr>
        <p:txBody>
          <a:bodyPr wrap="none">
            <a:spAutoFit/>
          </a:bodyPr>
          <a:lstStyle/>
          <a:p>
            <a:pPr eaLnBrk="1" hangingPunct="1"/>
            <a:r>
              <a:rPr lang="en-US" sz="2000" b="1" dirty="0">
                <a:solidFill>
                  <a:schemeClr val="tx2">
                    <a:lumMod val="60000"/>
                    <a:lumOff val="40000"/>
                  </a:schemeClr>
                </a:solidFill>
                <a:latin typeface="Century Gothic" pitchFamily="34" charset="0"/>
                <a:cs typeface="Times New Roman" pitchFamily="18" charset="0"/>
              </a:rPr>
              <a:t>Protection</a:t>
            </a:r>
          </a:p>
        </p:txBody>
      </p:sp>
      <p:sp>
        <p:nvSpPr>
          <p:cNvPr id="318467" name="Text Box 3"/>
          <p:cNvSpPr txBox="1">
            <a:spLocks noChangeArrowheads="1"/>
          </p:cNvSpPr>
          <p:nvPr/>
        </p:nvSpPr>
        <p:spPr bwMode="auto">
          <a:xfrm rot="20400000">
            <a:off x="3078163" y="898525"/>
            <a:ext cx="771525" cy="396875"/>
          </a:xfrm>
          <a:prstGeom prst="rect">
            <a:avLst/>
          </a:prstGeom>
          <a:noFill/>
          <a:ln w="9525">
            <a:noFill/>
            <a:miter lim="800000"/>
            <a:headEnd/>
            <a:tailEnd/>
          </a:ln>
          <a:effectLst/>
        </p:spPr>
        <p:txBody>
          <a:bodyPr wrap="none">
            <a:spAutoFit/>
          </a:bodyPr>
          <a:lstStyle/>
          <a:p>
            <a:pPr eaLnBrk="1" hangingPunct="1"/>
            <a:r>
              <a:rPr lang="en-US" sz="2000" b="1">
                <a:solidFill>
                  <a:schemeClr val="tx2">
                    <a:lumMod val="60000"/>
                    <a:lumOff val="40000"/>
                  </a:schemeClr>
                </a:solidFill>
                <a:latin typeface="Century Gothic" pitchFamily="34" charset="0"/>
                <a:cs typeface="Times New Roman" pitchFamily="18" charset="0"/>
              </a:rPr>
              <a:t>Term</a:t>
            </a:r>
          </a:p>
        </p:txBody>
      </p:sp>
      <p:sp>
        <p:nvSpPr>
          <p:cNvPr id="318468" name="Text Box 4"/>
          <p:cNvSpPr txBox="1">
            <a:spLocks noChangeArrowheads="1"/>
          </p:cNvSpPr>
          <p:nvPr/>
        </p:nvSpPr>
        <p:spPr bwMode="auto">
          <a:xfrm rot="20400000">
            <a:off x="4516438" y="746125"/>
            <a:ext cx="1609725" cy="396875"/>
          </a:xfrm>
          <a:prstGeom prst="rect">
            <a:avLst/>
          </a:prstGeom>
          <a:noFill/>
          <a:ln w="9525">
            <a:noFill/>
            <a:miter lim="800000"/>
            <a:headEnd/>
            <a:tailEnd/>
          </a:ln>
          <a:effectLst/>
        </p:spPr>
        <p:txBody>
          <a:bodyPr wrap="none">
            <a:spAutoFit/>
          </a:bodyPr>
          <a:lstStyle/>
          <a:p>
            <a:pPr eaLnBrk="1" hangingPunct="1"/>
            <a:r>
              <a:rPr lang="en-US" sz="2000" b="1">
                <a:solidFill>
                  <a:schemeClr val="tx2">
                    <a:lumMod val="60000"/>
                    <a:lumOff val="40000"/>
                  </a:schemeClr>
                </a:solidFill>
                <a:latin typeface="Century Gothic" pitchFamily="34" charset="0"/>
                <a:cs typeface="Times New Roman" pitchFamily="18" charset="0"/>
              </a:rPr>
              <a:t>Registration</a:t>
            </a:r>
          </a:p>
        </p:txBody>
      </p:sp>
      <p:sp>
        <p:nvSpPr>
          <p:cNvPr id="318469" name="Text Box 5"/>
          <p:cNvSpPr txBox="1">
            <a:spLocks noChangeArrowheads="1"/>
          </p:cNvSpPr>
          <p:nvPr/>
        </p:nvSpPr>
        <p:spPr bwMode="auto">
          <a:xfrm rot="20400000">
            <a:off x="5948363" y="822325"/>
            <a:ext cx="1092200" cy="396875"/>
          </a:xfrm>
          <a:prstGeom prst="rect">
            <a:avLst/>
          </a:prstGeom>
          <a:noFill/>
          <a:ln w="9525">
            <a:noFill/>
            <a:miter lim="800000"/>
            <a:headEnd/>
            <a:tailEnd/>
          </a:ln>
          <a:effectLst/>
        </p:spPr>
        <p:txBody>
          <a:bodyPr wrap="none">
            <a:spAutoFit/>
          </a:bodyPr>
          <a:lstStyle/>
          <a:p>
            <a:pPr eaLnBrk="1" hangingPunct="1"/>
            <a:r>
              <a:rPr lang="en-US" sz="2000" b="1">
                <a:solidFill>
                  <a:schemeClr val="tx2">
                    <a:lumMod val="60000"/>
                    <a:lumOff val="40000"/>
                  </a:schemeClr>
                </a:solidFill>
                <a:latin typeface="Century Gothic" pitchFamily="34" charset="0"/>
                <a:cs typeface="Times New Roman" pitchFamily="18" charset="0"/>
              </a:rPr>
              <a:t>Symbol</a:t>
            </a:r>
          </a:p>
        </p:txBody>
      </p:sp>
      <p:sp>
        <p:nvSpPr>
          <p:cNvPr id="318470" name="Text Box 6"/>
          <p:cNvSpPr txBox="1">
            <a:spLocks noChangeArrowheads="1"/>
          </p:cNvSpPr>
          <p:nvPr/>
        </p:nvSpPr>
        <p:spPr bwMode="auto">
          <a:xfrm rot="20400000">
            <a:off x="7421563" y="898525"/>
            <a:ext cx="731837" cy="396875"/>
          </a:xfrm>
          <a:prstGeom prst="rect">
            <a:avLst/>
          </a:prstGeom>
          <a:noFill/>
          <a:ln w="9525">
            <a:noFill/>
            <a:miter lim="800000"/>
            <a:headEnd/>
            <a:tailEnd/>
          </a:ln>
          <a:effectLst/>
        </p:spPr>
        <p:txBody>
          <a:bodyPr wrap="none">
            <a:spAutoFit/>
          </a:bodyPr>
          <a:lstStyle/>
          <a:p>
            <a:pPr eaLnBrk="1" hangingPunct="1"/>
            <a:r>
              <a:rPr lang="en-US" sz="2000" b="1">
                <a:solidFill>
                  <a:schemeClr val="tx2">
                    <a:lumMod val="60000"/>
                    <a:lumOff val="40000"/>
                  </a:schemeClr>
                </a:solidFill>
                <a:latin typeface="Century Gothic" pitchFamily="34" charset="0"/>
                <a:cs typeface="Times New Roman" pitchFamily="18" charset="0"/>
              </a:rPr>
              <a:t>Cost</a:t>
            </a:r>
          </a:p>
        </p:txBody>
      </p:sp>
      <p:graphicFrame>
        <p:nvGraphicFramePr>
          <p:cNvPr id="318471" name="Group 7"/>
          <p:cNvGraphicFramePr>
            <a:graphicFrameLocks noGrp="1"/>
          </p:cNvGraphicFramePr>
          <p:nvPr>
            <p:ph type="tbl" idx="1"/>
            <p:extLst>
              <p:ext uri="{D42A27DB-BD31-4B8C-83A1-F6EECF244321}">
                <p14:modId xmlns:p14="http://schemas.microsoft.com/office/powerpoint/2010/main" val="2506181141"/>
              </p:ext>
            </p:extLst>
          </p:nvPr>
        </p:nvGraphicFramePr>
        <p:xfrm>
          <a:off x="107949" y="1371600"/>
          <a:ext cx="8655051" cy="4114800"/>
        </p:xfrm>
        <a:graphic>
          <a:graphicData uri="http://schemas.openxmlformats.org/drawingml/2006/table">
            <a:tbl>
              <a:tblPr/>
              <a:tblGrid>
                <a:gridCol w="1689091"/>
                <a:gridCol w="1393192"/>
                <a:gridCol w="1393192"/>
                <a:gridCol w="1393192"/>
                <a:gridCol w="1393192"/>
                <a:gridCol w="1393192"/>
              </a:tblGrid>
              <a:tr h="1371600">
                <a:tc>
                  <a:txBody>
                    <a:bodyPr/>
                    <a:lstStyle/>
                    <a:p>
                      <a:pPr marL="0" marR="0" lvl="0" indent="0" algn="r" defTabSz="914400" rtl="0" eaLnBrk="0" fontAlgn="base" latinLnBrk="0" hangingPunct="0">
                        <a:lnSpc>
                          <a:spcPct val="100000"/>
                        </a:lnSpc>
                        <a:spcBef>
                          <a:spcPct val="20000"/>
                        </a:spcBef>
                        <a:spcAft>
                          <a:spcPct val="0"/>
                        </a:spcAft>
                        <a:buClrTx/>
                        <a:buSzPct val="75000"/>
                        <a:buFontTx/>
                        <a:buNone/>
                        <a:tabLst/>
                      </a:pPr>
                      <a:r>
                        <a:rPr kumimoji="0" lang="en-US" sz="2000" b="1" i="0" u="none" strike="noStrike" cap="none" normalizeH="0" baseline="0" dirty="0" smtClean="0">
                          <a:ln>
                            <a:noFill/>
                          </a:ln>
                          <a:solidFill>
                            <a:schemeClr val="tx2">
                              <a:lumMod val="40000"/>
                              <a:lumOff val="60000"/>
                            </a:schemeClr>
                          </a:solidFill>
                          <a:effectLst/>
                          <a:latin typeface="Century Gothic" pitchFamily="34" charset="0"/>
                        </a:rPr>
                        <a:t>Copyrights</a:t>
                      </a:r>
                    </a:p>
                  </a:txBody>
                  <a:tcPr anchor="ctr" horzOverflow="overflow">
                    <a:lnL cap="flat">
                      <a:noFill/>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dirty="0" smtClean="0">
                          <a:ln>
                            <a:noFill/>
                          </a:ln>
                          <a:solidFill>
                            <a:schemeClr val="tx2">
                              <a:lumMod val="40000"/>
                              <a:lumOff val="60000"/>
                            </a:schemeClr>
                          </a:solidFill>
                          <a:effectLst/>
                          <a:latin typeface="Century Gothic" pitchFamily="34" charset="0"/>
                        </a:rPr>
                        <a:t>the expression of an idea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life of the author + 50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none required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 but use of symbol not required for protection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nil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r" defTabSz="914400" rtl="0" eaLnBrk="0" fontAlgn="base" latinLnBrk="0" hangingPunct="0">
                        <a:lnSpc>
                          <a:spcPct val="100000"/>
                        </a:lnSpc>
                        <a:spcBef>
                          <a:spcPct val="20000"/>
                        </a:spcBef>
                        <a:spcAft>
                          <a:spcPct val="0"/>
                        </a:spcAft>
                        <a:buClrTx/>
                        <a:buSzPct val="75000"/>
                        <a:buFontTx/>
                        <a:buNone/>
                        <a:tabLst/>
                      </a:pPr>
                      <a:r>
                        <a:rPr kumimoji="0" lang="en-US" sz="2000" b="1" i="0" u="none" strike="noStrike" cap="none" normalizeH="0" baseline="0" smtClean="0">
                          <a:ln>
                            <a:noFill/>
                          </a:ln>
                          <a:solidFill>
                            <a:schemeClr val="tx2">
                              <a:lumMod val="40000"/>
                              <a:lumOff val="60000"/>
                            </a:schemeClr>
                          </a:solidFill>
                          <a:effectLst/>
                          <a:latin typeface="Century Gothic" pitchFamily="34" charset="0"/>
                        </a:rPr>
                        <a:t>Patents</a:t>
                      </a:r>
                    </a:p>
                  </a:txBody>
                  <a:tcPr anchor="ctr" horzOverflow="overflow">
                    <a:lnL cap="flat">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dirty="0" smtClean="0">
                          <a:ln>
                            <a:noFill/>
                          </a:ln>
                          <a:solidFill>
                            <a:schemeClr val="tx2">
                              <a:lumMod val="40000"/>
                              <a:lumOff val="60000"/>
                            </a:schemeClr>
                          </a:solidFill>
                          <a:effectLst/>
                          <a:latin typeface="Century Gothic" pitchFamily="34" charset="0"/>
                        </a:rPr>
                        <a:t>the monopoly on an invention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dirty="0" smtClean="0">
                          <a:ln>
                            <a:noFill/>
                          </a:ln>
                          <a:solidFill>
                            <a:schemeClr val="tx2">
                              <a:lumMod val="40000"/>
                              <a:lumOff val="60000"/>
                            </a:schemeClr>
                          </a:solidFill>
                          <a:effectLst/>
                          <a:latin typeface="Century Gothic" pitchFamily="34" charset="0"/>
                        </a:rPr>
                        <a:t>20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dirty="0" smtClean="0">
                          <a:ln>
                            <a:noFill/>
                          </a:ln>
                          <a:solidFill>
                            <a:schemeClr val="tx2">
                              <a:lumMod val="40000"/>
                              <a:lumOff val="60000"/>
                            </a:schemeClr>
                          </a:solidFill>
                          <a:effectLst/>
                          <a:latin typeface="Century Gothic" pitchFamily="34" charset="0"/>
                        </a:rPr>
                        <a:t>required, includes review process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dirty="0" smtClean="0">
                          <a:ln>
                            <a:noFill/>
                          </a:ln>
                          <a:solidFill>
                            <a:schemeClr val="tx2">
                              <a:lumMod val="40000"/>
                              <a:lumOff val="60000"/>
                            </a:schemeClr>
                          </a:solidFill>
                          <a:effectLst/>
                          <a:latin typeface="Century Gothic" pitchFamily="34" charset="0"/>
                        </a:rPr>
                        <a:t>no symbol but patent number often seen on product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expensive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r" defTabSz="914400" rtl="0" eaLnBrk="0" fontAlgn="base" latinLnBrk="0" hangingPunct="0">
                        <a:lnSpc>
                          <a:spcPct val="100000"/>
                        </a:lnSpc>
                        <a:spcBef>
                          <a:spcPct val="20000"/>
                        </a:spcBef>
                        <a:spcAft>
                          <a:spcPct val="0"/>
                        </a:spcAft>
                        <a:buClrTx/>
                        <a:buSzPct val="75000"/>
                        <a:buFontTx/>
                        <a:buNone/>
                        <a:tabLst/>
                      </a:pPr>
                      <a:r>
                        <a:rPr kumimoji="0" lang="en-US" sz="2000" b="1" i="0" u="none" strike="noStrike" cap="none" normalizeH="0" baseline="0" smtClean="0">
                          <a:ln>
                            <a:noFill/>
                          </a:ln>
                          <a:solidFill>
                            <a:schemeClr val="tx2">
                              <a:lumMod val="40000"/>
                              <a:lumOff val="60000"/>
                            </a:schemeClr>
                          </a:solidFill>
                          <a:effectLst/>
                          <a:latin typeface="Century Gothic" pitchFamily="34" charset="0"/>
                        </a:rPr>
                        <a:t>Trademarks</a:t>
                      </a:r>
                    </a:p>
                  </a:txBody>
                  <a:tcPr anchor="ctr" horzOverflow="overflow">
                    <a:lnL cap="flat">
                      <a:noFill/>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the symbol used to distinguish goods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unlimited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smtClean="0">
                          <a:ln>
                            <a:noFill/>
                          </a:ln>
                          <a:solidFill>
                            <a:schemeClr val="tx2">
                              <a:lumMod val="40000"/>
                              <a:lumOff val="60000"/>
                            </a:schemeClr>
                          </a:solidFill>
                          <a:effectLst/>
                          <a:latin typeface="Century Gothic" pitchFamily="34" charset="0"/>
                        </a:rPr>
                        <a:t>required, optional in common law jurisdictions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dirty="0" smtClean="0">
                          <a:ln>
                            <a:noFill/>
                          </a:ln>
                          <a:solidFill>
                            <a:schemeClr val="tx2">
                              <a:lumMod val="40000"/>
                              <a:lumOff val="60000"/>
                            </a:schemeClr>
                          </a:solidFill>
                          <a:effectLst/>
                          <a:latin typeface="Century Gothic" pitchFamily="34" charset="0"/>
                        </a:rPr>
                        <a:t>® or ™, use of symbol not strictly required for protection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75000"/>
                        <a:buFontTx/>
                        <a:buNone/>
                        <a:tabLst/>
                      </a:pPr>
                      <a:r>
                        <a:rPr kumimoji="0" lang="en-US" sz="1600" b="1" i="0" u="none" strike="noStrike" cap="none" normalizeH="0" baseline="0" dirty="0" smtClean="0">
                          <a:ln>
                            <a:noFill/>
                          </a:ln>
                          <a:solidFill>
                            <a:schemeClr val="tx2">
                              <a:lumMod val="40000"/>
                              <a:lumOff val="60000"/>
                            </a:schemeClr>
                          </a:solidFill>
                          <a:effectLst/>
                          <a:latin typeface="Century Gothic" pitchFamily="34" charset="0"/>
                        </a:rPr>
                        <a:t>moderately inexpensive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1599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85800" y="1600200"/>
            <a:ext cx="7467600" cy="2647950"/>
          </a:xfrm>
        </p:spPr>
        <p:txBody>
          <a:bodyPr/>
          <a:lstStyle/>
          <a:p>
            <a:r>
              <a:rPr lang="en-US" sz="3200" dirty="0"/>
              <a:t>Part 2</a:t>
            </a:r>
            <a:br>
              <a:rPr lang="en-US" sz="3200" dirty="0"/>
            </a:br>
            <a:r>
              <a:rPr lang="en-US" sz="3200" dirty="0"/>
              <a:t/>
            </a:r>
            <a:br>
              <a:rPr lang="en-US" sz="3200" dirty="0"/>
            </a:br>
            <a:r>
              <a:rPr lang="en-US" sz="3200" dirty="0"/>
              <a:t>Overview of the Common Patent Policy for ITU-R/ITU-T, ISO/IEC and its related Guidelines and Forms</a:t>
            </a:r>
          </a:p>
        </p:txBody>
      </p:sp>
    </p:spTree>
    <p:extLst>
      <p:ext uri="{BB962C8B-B14F-4D97-AF65-F5344CB8AC3E}">
        <p14:creationId xmlns:p14="http://schemas.microsoft.com/office/powerpoint/2010/main" val="14700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614362" y="400865"/>
            <a:ext cx="8229600" cy="1143000"/>
          </a:xfrm>
        </p:spPr>
        <p:txBody>
          <a:bodyPr/>
          <a:lstStyle/>
          <a:p>
            <a:r>
              <a:rPr lang="en-US" b="1" dirty="0" smtClean="0"/>
              <a:t>Patents in Standards</a:t>
            </a:r>
            <a:endParaRPr lang="en-US" b="1" dirty="0"/>
          </a:p>
        </p:txBody>
      </p:sp>
      <p:sp>
        <p:nvSpPr>
          <p:cNvPr id="12" name="Espace réservé du contenu 2"/>
          <p:cNvSpPr>
            <a:spLocks noGrp="1"/>
          </p:cNvSpPr>
          <p:nvPr>
            <p:ph idx="1"/>
          </p:nvPr>
        </p:nvSpPr>
        <p:spPr>
          <a:xfrm>
            <a:off x="264666" y="1673970"/>
            <a:ext cx="4172560" cy="4061619"/>
          </a:xfrm>
        </p:spPr>
        <p:txBody>
          <a:bodyPr>
            <a:normAutofit fontScale="70000" lnSpcReduction="20000"/>
          </a:bodyPr>
          <a:lstStyle/>
          <a:p>
            <a:r>
              <a:rPr lang="en-US" dirty="0" smtClean="0"/>
              <a:t>A standard may contain a number of patents which are </a:t>
            </a:r>
            <a:r>
              <a:rPr lang="en-US" i="1" dirty="0" smtClean="0"/>
              <a:t>necessary</a:t>
            </a:r>
            <a:r>
              <a:rPr lang="en-US" dirty="0" smtClean="0"/>
              <a:t> for its implementation (i.e. impossible to implement the standard without infringing such </a:t>
            </a:r>
            <a:r>
              <a:rPr lang="en-US" b="1" i="1" dirty="0" smtClean="0"/>
              <a:t>Standard Essential Patents</a:t>
            </a:r>
            <a:r>
              <a:rPr lang="en-US" dirty="0" smtClean="0"/>
              <a:t>)</a:t>
            </a:r>
          </a:p>
          <a:p>
            <a:r>
              <a:rPr lang="en-US" dirty="0" smtClean="0"/>
              <a:t>Tensions between the legal monopoly granted to SEP owners to exclude others from using the patented invention, and the inherent purpose of the standard to be widely implemented by the industry</a:t>
            </a:r>
          </a:p>
        </p:txBody>
      </p:sp>
      <p:grpSp>
        <p:nvGrpSpPr>
          <p:cNvPr id="13" name="Group 12"/>
          <p:cNvGrpSpPr/>
          <p:nvPr/>
        </p:nvGrpSpPr>
        <p:grpSpPr>
          <a:xfrm>
            <a:off x="4729162" y="1699100"/>
            <a:ext cx="4016576" cy="3872430"/>
            <a:chOff x="3171616" y="469391"/>
            <a:chExt cx="5454586" cy="4255999"/>
          </a:xfrm>
        </p:grpSpPr>
        <p:pic>
          <p:nvPicPr>
            <p:cNvPr id="14" name="Picture 4" descr="https://encrypted-tbn1.gstatic.com/images?q=tbn:ANd9GcStqLL1pMXNfcZEZLXlesTmLfZvodyl5VpFsLSQ4B1-1Z_UtI0C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616" y="469391"/>
              <a:ext cx="2686050" cy="1704976"/>
            </a:xfrm>
            <a:prstGeom prst="rect">
              <a:avLst/>
            </a:prstGeom>
            <a:extLst/>
          </p:spPr>
          <p:style>
            <a:lnRef idx="1">
              <a:schemeClr val="accent5"/>
            </a:lnRef>
            <a:fillRef idx="2">
              <a:schemeClr val="accent5"/>
            </a:fillRef>
            <a:effectRef idx="1">
              <a:schemeClr val="accent5"/>
            </a:effectRef>
            <a:fontRef idx="minor">
              <a:schemeClr val="dk1"/>
            </a:fontRef>
          </p:style>
        </p:pic>
        <p:pic>
          <p:nvPicPr>
            <p:cNvPr id="15" name="Picture 6" descr="https://encrypted-tbn3.gstatic.com/images?q=tbn:ANd9GcR4MVduboc29Q5UKImrCYoXOvSnkV7FRHUEb6h2fOucj82WqrS4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48680"/>
              <a:ext cx="2398018" cy="1522147"/>
            </a:xfrm>
            <a:prstGeom prst="rect">
              <a:avLst/>
            </a:prstGeom>
            <a:extLst/>
          </p:spPr>
          <p:style>
            <a:lnRef idx="1">
              <a:schemeClr val="accent5"/>
            </a:lnRef>
            <a:fillRef idx="2">
              <a:schemeClr val="accent5"/>
            </a:fillRef>
            <a:effectRef idx="1">
              <a:schemeClr val="accent5"/>
            </a:effectRef>
            <a:fontRef idx="minor">
              <a:schemeClr val="dk1"/>
            </a:fontRef>
          </p:style>
        </p:pic>
        <p:pic>
          <p:nvPicPr>
            <p:cNvPr id="16" name="Picture 8" descr="https://encrypted-tbn2.gstatic.com/images?q=tbn:ANd9GcQBsQPD2VtwhtQdBEq80owuc-lR8FMrTpxNVDUhKNbCZaaJET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588" y="2777530"/>
              <a:ext cx="2705100" cy="1685926"/>
            </a:xfrm>
            <a:prstGeom prst="rect">
              <a:avLst/>
            </a:prstGeom>
            <a:extLst/>
          </p:spPr>
          <p:style>
            <a:lnRef idx="1">
              <a:schemeClr val="accent5"/>
            </a:lnRef>
            <a:fillRef idx="2">
              <a:schemeClr val="accent5"/>
            </a:fillRef>
            <a:effectRef idx="1">
              <a:schemeClr val="accent5"/>
            </a:effectRef>
            <a:fontRef idx="minor">
              <a:schemeClr val="dk1"/>
            </a:fontRef>
          </p:style>
        </p:pic>
        <p:pic>
          <p:nvPicPr>
            <p:cNvPr id="17" name="Picture 10" descr="https://encrypted-tbn2.gstatic.com/images?q=tbn:ANd9GcRiNq5VbfPmdpMvajBPgxpVz2ZqjJZ02RoaJGoLnK2XJo14ORLJ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638" y="2515589"/>
              <a:ext cx="2066925" cy="2209801"/>
            </a:xfrm>
            <a:prstGeom prst="rect">
              <a:avLst/>
            </a:prstGeom>
            <a:extLst/>
          </p:spPr>
          <p:style>
            <a:lnRef idx="1">
              <a:schemeClr val="accent5"/>
            </a:lnRef>
            <a:fillRef idx="2">
              <a:schemeClr val="accent5"/>
            </a:fillRef>
            <a:effectRef idx="1">
              <a:schemeClr val="accent5"/>
            </a:effectRef>
            <a:fontRef idx="minor">
              <a:schemeClr val="dk1"/>
            </a:fontRef>
          </p:style>
        </p:pic>
      </p:grpSp>
    </p:spTree>
    <p:extLst>
      <p:ext uri="{BB962C8B-B14F-4D97-AF65-F5344CB8AC3E}">
        <p14:creationId xmlns:p14="http://schemas.microsoft.com/office/powerpoint/2010/main" val="297874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57200" y="570972"/>
            <a:ext cx="8229600" cy="800628"/>
          </a:xfrm>
        </p:spPr>
        <p:txBody>
          <a:bodyPr/>
          <a:lstStyle/>
          <a:p>
            <a:r>
              <a:rPr lang="fr-CH" dirty="0" smtClean="0"/>
              <a:t>Patents in Standards</a:t>
            </a:r>
            <a:endParaRPr lang="en-US" dirty="0"/>
          </a:p>
        </p:txBody>
      </p:sp>
      <p:sp>
        <p:nvSpPr>
          <p:cNvPr id="324611" name="Rectangle 3"/>
          <p:cNvSpPr>
            <a:spLocks noGrp="1" noChangeArrowheads="1"/>
          </p:cNvSpPr>
          <p:nvPr>
            <p:ph type="body" idx="1"/>
          </p:nvPr>
        </p:nvSpPr>
        <p:spPr>
          <a:xfrm>
            <a:off x="457200" y="1568450"/>
            <a:ext cx="8229600" cy="3831167"/>
          </a:xfrm>
        </p:spPr>
        <p:txBody>
          <a:bodyPr/>
          <a:lstStyle/>
          <a:p>
            <a:pPr>
              <a:lnSpc>
                <a:spcPct val="80000"/>
              </a:lnSpc>
            </a:pPr>
            <a:r>
              <a:rPr lang="en-US" sz="2800" dirty="0"/>
              <a:t>The inclusion of patented technology into standards raises very complex issues that can be addressed in a number of ways:</a:t>
            </a:r>
          </a:p>
          <a:p>
            <a:pPr lvl="1">
              <a:lnSpc>
                <a:spcPct val="80000"/>
              </a:lnSpc>
            </a:pPr>
            <a:r>
              <a:rPr lang="en-US" sz="2400" dirty="0"/>
              <a:t>ITU, ISO, IEC, ANSI, ETSI, ATIS, CCSA, TIA, TTA, TTC, etc. have opted for the « RAND » approach</a:t>
            </a:r>
          </a:p>
          <a:p>
            <a:pPr lvl="1">
              <a:lnSpc>
                <a:spcPct val="80000"/>
              </a:lnSpc>
            </a:pPr>
            <a:r>
              <a:rPr lang="en-US" sz="2400" dirty="0"/>
              <a:t>Other SDOs have chosen to address the same issues by requiring patent holders to grant royalty-free licenses</a:t>
            </a:r>
          </a:p>
          <a:p>
            <a:pPr lvl="1">
              <a:lnSpc>
                <a:spcPct val="80000"/>
              </a:lnSpc>
            </a:pPr>
            <a:r>
              <a:rPr lang="en-US" sz="2400" dirty="0"/>
              <a:t>No consensus in the industry as to how best to address IPR issues in the context of ICT standardization</a:t>
            </a:r>
          </a:p>
          <a:p>
            <a:pPr lvl="1">
              <a:lnSpc>
                <a:spcPct val="80000"/>
              </a:lnSpc>
            </a:pPr>
            <a:r>
              <a:rPr lang="en-US" sz="2400" dirty="0"/>
              <a:t>No  « one-size-fits-all » solution; different approaches can work in different environments</a:t>
            </a:r>
          </a:p>
          <a:p>
            <a:pPr lvl="1">
              <a:lnSpc>
                <a:spcPct val="80000"/>
              </a:lnSpc>
              <a:buFont typeface="Verdana" pitchFamily="34" charset="0"/>
              <a:buNone/>
            </a:pPr>
            <a:endParaRPr lang="en-US" sz="2400" dirty="0"/>
          </a:p>
        </p:txBody>
      </p:sp>
    </p:spTree>
    <p:extLst>
      <p:ext uri="{BB962C8B-B14F-4D97-AF65-F5344CB8AC3E}">
        <p14:creationId xmlns:p14="http://schemas.microsoft.com/office/powerpoint/2010/main" val="2672132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397103"/>
            <a:ext cx="8229600" cy="935096"/>
          </a:xfrm>
        </p:spPr>
        <p:txBody>
          <a:bodyPr/>
          <a:lstStyle/>
          <a:p>
            <a:r>
              <a:rPr lang="en-US" b="1" dirty="0" smtClean="0"/>
              <a:t>RAND Patent Policies</a:t>
            </a:r>
            <a:endParaRPr lang="en-US" b="1" dirty="0"/>
          </a:p>
        </p:txBody>
      </p:sp>
      <p:sp>
        <p:nvSpPr>
          <p:cNvPr id="5" name="Espace réservé du contenu 2"/>
          <p:cNvSpPr>
            <a:spLocks noGrp="1"/>
          </p:cNvSpPr>
          <p:nvPr>
            <p:ph idx="1"/>
          </p:nvPr>
        </p:nvSpPr>
        <p:spPr>
          <a:xfrm>
            <a:off x="300955" y="1410780"/>
            <a:ext cx="2320801" cy="384702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indent="0">
              <a:buNone/>
            </a:pPr>
            <a:r>
              <a:rPr lang="en-US" dirty="0" smtClean="0">
                <a:solidFill>
                  <a:schemeClr val="tx1">
                    <a:lumMod val="75000"/>
                  </a:schemeClr>
                </a:solidFill>
              </a:rPr>
              <a:t>Aim to ensure that:</a:t>
            </a:r>
          </a:p>
          <a:p>
            <a:pPr marL="457200" indent="-457200">
              <a:buFont typeface="+mj-lt"/>
              <a:buAutoNum type="arabicPeriod"/>
            </a:pPr>
            <a:r>
              <a:rPr lang="en-US" dirty="0" smtClean="0">
                <a:solidFill>
                  <a:schemeClr val="tx1">
                    <a:lumMod val="75000"/>
                  </a:schemeClr>
                </a:solidFill>
              </a:rPr>
              <a:t>Industry </a:t>
            </a:r>
            <a:r>
              <a:rPr lang="en-US" dirty="0">
                <a:solidFill>
                  <a:schemeClr val="tx1">
                    <a:lumMod val="75000"/>
                  </a:schemeClr>
                </a:solidFill>
              </a:rPr>
              <a:t>players have </a:t>
            </a:r>
            <a:r>
              <a:rPr lang="en-US" b="1" dirty="0">
                <a:solidFill>
                  <a:schemeClr val="tx1">
                    <a:lumMod val="75000"/>
                  </a:schemeClr>
                </a:solidFill>
              </a:rPr>
              <a:t>access</a:t>
            </a:r>
            <a:r>
              <a:rPr lang="en-US" dirty="0">
                <a:solidFill>
                  <a:schemeClr val="tx1">
                    <a:lumMod val="75000"/>
                  </a:schemeClr>
                </a:solidFill>
              </a:rPr>
              <a:t> to SEPs in order to be able to enter and compete in the relevant market</a:t>
            </a:r>
            <a:r>
              <a:rPr lang="en-US" i="1" dirty="0">
                <a:solidFill>
                  <a:schemeClr val="tx1">
                    <a:lumMod val="75000"/>
                  </a:schemeClr>
                </a:solidFill>
              </a:rPr>
              <a:t>,</a:t>
            </a:r>
          </a:p>
          <a:p>
            <a:pPr marL="457200" indent="-457200">
              <a:buFont typeface="+mj-lt"/>
              <a:buAutoNum type="arabicPeriod"/>
            </a:pPr>
            <a:r>
              <a:rPr lang="en-US" dirty="0">
                <a:solidFill>
                  <a:schemeClr val="tx1">
                    <a:lumMod val="75000"/>
                  </a:schemeClr>
                </a:solidFill>
              </a:rPr>
              <a:t>Innovators get </a:t>
            </a:r>
            <a:r>
              <a:rPr lang="en-US" b="1" dirty="0">
                <a:solidFill>
                  <a:schemeClr val="tx1">
                    <a:lumMod val="75000"/>
                  </a:schemeClr>
                </a:solidFill>
              </a:rPr>
              <a:t>a fair return on their R&amp;D</a:t>
            </a:r>
            <a:r>
              <a:rPr lang="en-US" dirty="0">
                <a:solidFill>
                  <a:schemeClr val="tx1">
                    <a:lumMod val="75000"/>
                  </a:schemeClr>
                </a:solidFill>
              </a:rPr>
              <a:t>, in order to continue to innovate and participate in the standard making processes</a:t>
            </a:r>
          </a:p>
        </p:txBody>
      </p:sp>
      <p:sp>
        <p:nvSpPr>
          <p:cNvPr id="6" name="TextBox 5"/>
          <p:cNvSpPr txBox="1"/>
          <p:nvPr/>
        </p:nvSpPr>
        <p:spPr>
          <a:xfrm>
            <a:off x="3004900" y="1239200"/>
            <a:ext cx="5803913" cy="2520280"/>
          </a:xfrm>
          <a:prstGeom prst="rect">
            <a:avLst/>
          </a:prstGeom>
          <a:noFill/>
        </p:spPr>
        <p:txBody>
          <a:bodyPr wrap="square" rtlCol="0">
            <a:normAutofit fontScale="92500"/>
          </a:bodyPr>
          <a:lstStyle/>
          <a:p>
            <a:r>
              <a:rPr lang="en-US" sz="2400" dirty="0" smtClean="0">
                <a:solidFill>
                  <a:schemeClr val="tx2">
                    <a:lumMod val="60000"/>
                    <a:lumOff val="40000"/>
                  </a:schemeClr>
                </a:solidFill>
              </a:rPr>
              <a:t>This balancing is achieved through </a:t>
            </a:r>
            <a:r>
              <a:rPr lang="en-GB" sz="2400" dirty="0" smtClean="0">
                <a:solidFill>
                  <a:schemeClr val="tx2">
                    <a:lumMod val="60000"/>
                    <a:lumOff val="40000"/>
                  </a:schemeClr>
                </a:solidFill>
              </a:rPr>
              <a:t>obligating SEP </a:t>
            </a:r>
            <a:r>
              <a:rPr lang="en-GB" sz="2400" dirty="0">
                <a:solidFill>
                  <a:schemeClr val="tx2">
                    <a:lumMod val="60000"/>
                    <a:lumOff val="40000"/>
                  </a:schemeClr>
                </a:solidFill>
              </a:rPr>
              <a:t>owners </a:t>
            </a:r>
            <a:r>
              <a:rPr lang="en-GB" sz="2400" dirty="0" smtClean="0">
                <a:solidFill>
                  <a:schemeClr val="tx2">
                    <a:lumMod val="60000"/>
                    <a:lumOff val="40000"/>
                  </a:schemeClr>
                </a:solidFill>
              </a:rPr>
              <a:t>to: </a:t>
            </a:r>
          </a:p>
          <a:p>
            <a:pPr marL="342900" indent="-342900">
              <a:buFont typeface="+mj-lt"/>
              <a:buAutoNum type="arabicPeriod"/>
            </a:pPr>
            <a:r>
              <a:rPr lang="en-GB" sz="2400" dirty="0" smtClean="0">
                <a:solidFill>
                  <a:schemeClr val="tx2">
                    <a:lumMod val="60000"/>
                    <a:lumOff val="40000"/>
                  </a:schemeClr>
                </a:solidFill>
              </a:rPr>
              <a:t> </a:t>
            </a:r>
            <a:r>
              <a:rPr lang="en-GB" sz="2400" b="1" dirty="0" smtClean="0">
                <a:solidFill>
                  <a:schemeClr val="tx2">
                    <a:lumMod val="60000"/>
                    <a:lumOff val="40000"/>
                  </a:schemeClr>
                </a:solidFill>
              </a:rPr>
              <a:t>declare</a:t>
            </a:r>
            <a:r>
              <a:rPr lang="en-GB" sz="2400" dirty="0" smtClean="0">
                <a:solidFill>
                  <a:schemeClr val="tx2">
                    <a:lumMod val="60000"/>
                    <a:lumOff val="40000"/>
                  </a:schemeClr>
                </a:solidFill>
              </a:rPr>
              <a:t> </a:t>
            </a:r>
            <a:r>
              <a:rPr lang="en-GB" sz="2400" dirty="0">
                <a:solidFill>
                  <a:schemeClr val="tx2">
                    <a:lumMod val="60000"/>
                    <a:lumOff val="40000"/>
                  </a:schemeClr>
                </a:solidFill>
              </a:rPr>
              <a:t>such patents as SEPs to the SDO, and </a:t>
            </a:r>
            <a:endParaRPr lang="en-GB" sz="2400" dirty="0" smtClean="0">
              <a:solidFill>
                <a:schemeClr val="tx2">
                  <a:lumMod val="60000"/>
                  <a:lumOff val="40000"/>
                </a:schemeClr>
              </a:solidFill>
            </a:endParaRPr>
          </a:p>
          <a:p>
            <a:pPr marL="342900" indent="-342900">
              <a:buFont typeface="+mj-lt"/>
              <a:buAutoNum type="arabicPeriod"/>
            </a:pPr>
            <a:r>
              <a:rPr lang="en-GB" sz="2400" dirty="0" smtClean="0">
                <a:solidFill>
                  <a:schemeClr val="tx2">
                    <a:lumMod val="60000"/>
                    <a:lumOff val="40000"/>
                  </a:schemeClr>
                </a:solidFill>
              </a:rPr>
              <a:t> </a:t>
            </a:r>
            <a:r>
              <a:rPr lang="en-GB" sz="2400" b="1" dirty="0" smtClean="0">
                <a:solidFill>
                  <a:schemeClr val="tx2">
                    <a:lumMod val="60000"/>
                    <a:lumOff val="40000"/>
                  </a:schemeClr>
                </a:solidFill>
              </a:rPr>
              <a:t>make </a:t>
            </a:r>
            <a:r>
              <a:rPr lang="en-GB" sz="2400" b="1" dirty="0">
                <a:solidFill>
                  <a:schemeClr val="tx2">
                    <a:lumMod val="60000"/>
                    <a:lumOff val="40000"/>
                  </a:schemeClr>
                </a:solidFill>
              </a:rPr>
              <a:t>them available </a:t>
            </a:r>
            <a:r>
              <a:rPr lang="en-GB" sz="2400" dirty="0">
                <a:solidFill>
                  <a:schemeClr val="tx2">
                    <a:lumMod val="60000"/>
                    <a:lumOff val="40000"/>
                  </a:schemeClr>
                </a:solidFill>
              </a:rPr>
              <a:t>for </a:t>
            </a:r>
            <a:r>
              <a:rPr lang="en-GB" sz="2400" dirty="0" smtClean="0">
                <a:solidFill>
                  <a:schemeClr val="tx2">
                    <a:lumMod val="60000"/>
                    <a:lumOff val="40000"/>
                  </a:schemeClr>
                </a:solidFill>
              </a:rPr>
              <a:t>the implementation of the standard on </a:t>
            </a:r>
            <a:r>
              <a:rPr lang="en-GB" sz="2400" dirty="0">
                <a:solidFill>
                  <a:schemeClr val="tx2">
                    <a:lumMod val="60000"/>
                    <a:lumOff val="40000"/>
                  </a:schemeClr>
                </a:solidFill>
              </a:rPr>
              <a:t>terms that are </a:t>
            </a:r>
            <a:r>
              <a:rPr lang="en-GB" sz="2400" i="1" dirty="0" smtClean="0">
                <a:solidFill>
                  <a:schemeClr val="tx2">
                    <a:lumMod val="60000"/>
                    <a:lumOff val="40000"/>
                  </a:schemeClr>
                </a:solidFill>
              </a:rPr>
              <a:t>fair, reasonable</a:t>
            </a:r>
            <a:r>
              <a:rPr lang="en-GB" sz="2400" dirty="0" smtClean="0">
                <a:solidFill>
                  <a:schemeClr val="tx2">
                    <a:lumMod val="60000"/>
                    <a:lumOff val="40000"/>
                  </a:schemeClr>
                </a:solidFill>
              </a:rPr>
              <a:t> </a:t>
            </a:r>
            <a:r>
              <a:rPr lang="en-GB" sz="2400" dirty="0">
                <a:solidFill>
                  <a:schemeClr val="tx2">
                    <a:lumMod val="60000"/>
                    <a:lumOff val="40000"/>
                  </a:schemeClr>
                </a:solidFill>
              </a:rPr>
              <a:t>and </a:t>
            </a:r>
            <a:r>
              <a:rPr lang="en-GB" sz="2400" i="1" dirty="0" smtClean="0">
                <a:solidFill>
                  <a:schemeClr val="tx2">
                    <a:lumMod val="60000"/>
                    <a:lumOff val="40000"/>
                  </a:schemeClr>
                </a:solidFill>
              </a:rPr>
              <a:t>non-discriminatory</a:t>
            </a:r>
            <a:r>
              <a:rPr lang="en-GB" sz="2400" dirty="0" smtClean="0">
                <a:solidFill>
                  <a:schemeClr val="tx2">
                    <a:lumMod val="60000"/>
                    <a:lumOff val="40000"/>
                  </a:schemeClr>
                </a:solidFill>
              </a:rPr>
              <a:t> (“FRAND” or “RAND”)</a:t>
            </a:r>
            <a:endParaRPr lang="en-US" sz="2400" dirty="0">
              <a:solidFill>
                <a:schemeClr val="tx2">
                  <a:lumMod val="60000"/>
                  <a:lumOff val="40000"/>
                </a:schemeClr>
              </a:solidFill>
            </a:endParaRPr>
          </a:p>
        </p:txBody>
      </p:sp>
      <p:sp>
        <p:nvSpPr>
          <p:cNvPr id="7" name="Rectangle 6"/>
          <p:cNvSpPr/>
          <p:nvPr/>
        </p:nvSpPr>
        <p:spPr>
          <a:xfrm>
            <a:off x="3004900" y="3913149"/>
            <a:ext cx="6007298"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a:t>RAND commitments tell implementers that they will not be prevented from using a standardized technology, so long as they obtain the required </a:t>
            </a:r>
            <a:r>
              <a:rPr lang="en-US" dirty="0" smtClean="0"/>
              <a:t>licenses for the patents declared as SEPs for that standard </a:t>
            </a:r>
            <a:r>
              <a:rPr lang="en-US" dirty="0"/>
              <a:t>(on a royalty/royalty-free basis)</a:t>
            </a:r>
          </a:p>
          <a:p>
            <a:pPr algn="ctr"/>
            <a:r>
              <a:rPr lang="en-US" dirty="0" smtClean="0"/>
              <a:t>However, the actual </a:t>
            </a:r>
            <a:r>
              <a:rPr lang="en-US" dirty="0"/>
              <a:t>terms </a:t>
            </a:r>
            <a:r>
              <a:rPr lang="en-US" dirty="0" smtClean="0"/>
              <a:t>of such licenses </a:t>
            </a:r>
            <a:r>
              <a:rPr lang="en-US" dirty="0"/>
              <a:t>are left for bilateral negotiations between SEP owner and implementer</a:t>
            </a:r>
          </a:p>
        </p:txBody>
      </p:sp>
    </p:spTree>
    <p:extLst>
      <p:ext uri="{BB962C8B-B14F-4D97-AF65-F5344CB8AC3E}">
        <p14:creationId xmlns:p14="http://schemas.microsoft.com/office/powerpoint/2010/main" val="68327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564356" y="290069"/>
            <a:ext cx="8229600" cy="1143000"/>
          </a:xfrm>
        </p:spPr>
        <p:txBody>
          <a:bodyPr/>
          <a:lstStyle/>
          <a:p>
            <a:r>
              <a:rPr lang="fr-CH" dirty="0"/>
              <a:t>Common Patent Policy</a:t>
            </a:r>
            <a:endParaRPr lang="en-US" dirty="0"/>
          </a:p>
        </p:txBody>
      </p:sp>
      <p:sp>
        <p:nvSpPr>
          <p:cNvPr id="322563" name="Rectangle 3"/>
          <p:cNvSpPr>
            <a:spLocks noGrp="1" noChangeArrowheads="1"/>
          </p:cNvSpPr>
          <p:nvPr>
            <p:ph type="body" idx="1"/>
          </p:nvPr>
        </p:nvSpPr>
        <p:spPr>
          <a:xfrm>
            <a:off x="395362" y="1438874"/>
            <a:ext cx="4633838" cy="4334765"/>
          </a:xfrm>
        </p:spPr>
        <p:txBody>
          <a:bodyPr>
            <a:normAutofit fontScale="77500" lnSpcReduction="20000"/>
          </a:bodyPr>
          <a:lstStyle/>
          <a:p>
            <a:r>
              <a:rPr lang="en-US" dirty="0"/>
              <a:t>Three documents to consider:</a:t>
            </a:r>
          </a:p>
          <a:p>
            <a:pPr lvl="1"/>
            <a:r>
              <a:rPr lang="en-US" dirty="0"/>
              <a:t>Common Patent Policy </a:t>
            </a:r>
          </a:p>
          <a:p>
            <a:pPr lvl="1"/>
            <a:r>
              <a:rPr lang="en-US" dirty="0"/>
              <a:t>Guidelines for implementation of the Common Patent Policy</a:t>
            </a:r>
          </a:p>
          <a:p>
            <a:pPr lvl="1"/>
            <a:r>
              <a:rPr lang="en-US" dirty="0"/>
              <a:t>Patent Statement and Licensing Declaration Forms</a:t>
            </a:r>
          </a:p>
          <a:p>
            <a:r>
              <a:rPr lang="en-US" sz="3100" dirty="0"/>
              <a:t>These documents may be found at: </a:t>
            </a:r>
            <a:r>
              <a:rPr lang="en-US" sz="3100" dirty="0">
                <a:solidFill>
                  <a:schemeClr val="accent2"/>
                </a:solidFill>
                <a:hlinkClick r:id="rId2"/>
              </a:rPr>
              <a:t>www.itu.int/ITU-T/ipr</a:t>
            </a:r>
            <a:r>
              <a:rPr lang="en-US" sz="3100" dirty="0" smtClean="0">
                <a:solidFill>
                  <a:schemeClr val="accent2"/>
                </a:solidFill>
                <a:hlinkClick r:id="rId2"/>
              </a:rPr>
              <a:t>/</a:t>
            </a:r>
            <a:endParaRPr lang="en-US" sz="3100" dirty="0" smtClean="0">
              <a:solidFill>
                <a:schemeClr val="accent2"/>
              </a:solidFill>
            </a:endParaRPr>
          </a:p>
          <a:p>
            <a:r>
              <a:rPr lang="en-US" dirty="0"/>
              <a:t>TSB Director's Ad Hoc Group on IPR (</a:t>
            </a:r>
            <a:r>
              <a:rPr lang="en-US" dirty="0">
                <a:hlinkClick r:id="rId3"/>
              </a:rPr>
              <a:t>http://</a:t>
            </a:r>
            <a:r>
              <a:rPr lang="en-US" dirty="0" smtClean="0">
                <a:hlinkClick r:id="rId3"/>
              </a:rPr>
              <a:t>www.itu.int/en/ITU-T/ipr/Pages/adhoc.aspx</a:t>
            </a:r>
            <a:r>
              <a:rPr lang="en-US" dirty="0" smtClean="0"/>
              <a:t>) </a:t>
            </a:r>
            <a:endParaRPr lang="en-US" dirty="0"/>
          </a:p>
          <a:p>
            <a:pPr>
              <a:buFontTx/>
              <a:buNone/>
            </a:pPr>
            <a:endParaRPr lang="en-US" dirty="0">
              <a:solidFill>
                <a:schemeClr val="accent2"/>
              </a:solidFill>
            </a:endParaRPr>
          </a:p>
        </p:txBody>
      </p:sp>
      <p:pic>
        <p:nvPicPr>
          <p:cNvPr id="2" name="Picture 1"/>
          <p:cNvPicPr>
            <a:picLocks noChangeAspect="1"/>
          </p:cNvPicPr>
          <p:nvPr/>
        </p:nvPicPr>
        <p:blipFill>
          <a:blip r:embed="rId4"/>
          <a:stretch>
            <a:fillRect/>
          </a:stretch>
        </p:blipFill>
        <p:spPr>
          <a:xfrm>
            <a:off x="5257800" y="1433069"/>
            <a:ext cx="3429230" cy="4031900"/>
          </a:xfrm>
          <a:prstGeom prst="rect">
            <a:avLst/>
          </a:prstGeom>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185183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fr-CH"/>
              <a:t>Common Patent Policy</a:t>
            </a:r>
            <a:endParaRPr lang="en-US"/>
          </a:p>
        </p:txBody>
      </p:sp>
      <p:sp>
        <p:nvSpPr>
          <p:cNvPr id="329731" name="Rectangle 3"/>
          <p:cNvSpPr>
            <a:spLocks noGrp="1" noChangeArrowheads="1"/>
          </p:cNvSpPr>
          <p:nvPr>
            <p:ph type="body" idx="1"/>
          </p:nvPr>
        </p:nvSpPr>
        <p:spPr/>
        <p:txBody>
          <a:bodyPr/>
          <a:lstStyle/>
          <a:p>
            <a:pPr>
              <a:tabLst>
                <a:tab pos="4757738" algn="l"/>
              </a:tabLst>
            </a:pPr>
            <a:r>
              <a:rPr lang="en-US"/>
              <a:t>Fundamental Principles:</a:t>
            </a:r>
          </a:p>
          <a:p>
            <a:pPr lvl="1">
              <a:tabLst>
                <a:tab pos="4757738" algn="l"/>
              </a:tabLst>
            </a:pPr>
            <a:r>
              <a:rPr lang="en-US"/>
              <a:t>Early </a:t>
            </a:r>
            <a:r>
              <a:rPr lang="en-US" b="1"/>
              <a:t>disclosure</a:t>
            </a:r>
            <a:r>
              <a:rPr lang="en-US"/>
              <a:t> of </a:t>
            </a:r>
            <a:r>
              <a:rPr lang="en-US" b="1"/>
              <a:t>essential</a:t>
            </a:r>
            <a:r>
              <a:rPr lang="en-US"/>
              <a:t> patents</a:t>
            </a:r>
          </a:p>
          <a:p>
            <a:pPr lvl="1">
              <a:tabLst>
                <a:tab pos="4757738" algn="l"/>
              </a:tabLst>
            </a:pPr>
            <a:r>
              <a:rPr lang="en-US"/>
              <a:t>Accessibility of </a:t>
            </a:r>
            <a:r>
              <a:rPr lang="en-US" b="1"/>
              <a:t>essential</a:t>
            </a:r>
            <a:r>
              <a:rPr lang="en-US"/>
              <a:t> patents to </a:t>
            </a:r>
            <a:r>
              <a:rPr lang="en-US" b="1"/>
              <a:t>everyone</a:t>
            </a:r>
            <a:r>
              <a:rPr lang="en-US"/>
              <a:t> under reasonable and non-discriminatory conditions (“</a:t>
            </a:r>
            <a:r>
              <a:rPr lang="en-US" b="1"/>
              <a:t>RAND</a:t>
            </a:r>
            <a:r>
              <a:rPr lang="en-US"/>
              <a:t>”)</a:t>
            </a:r>
          </a:p>
        </p:txBody>
      </p:sp>
    </p:spTree>
    <p:extLst>
      <p:ext uri="{BB962C8B-B14F-4D97-AF65-F5344CB8AC3E}">
        <p14:creationId xmlns:p14="http://schemas.microsoft.com/office/powerpoint/2010/main" val="1738606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457200" y="315914"/>
            <a:ext cx="8229600" cy="1143000"/>
          </a:xfrm>
        </p:spPr>
        <p:txBody>
          <a:bodyPr/>
          <a:lstStyle/>
          <a:p>
            <a:r>
              <a:rPr lang="fr-CH" dirty="0"/>
              <a:t>Common Patent Policy</a:t>
            </a:r>
            <a:endParaRPr lang="en-US" dirty="0"/>
          </a:p>
        </p:txBody>
      </p:sp>
      <p:sp>
        <p:nvSpPr>
          <p:cNvPr id="330755" name="Rectangle 3"/>
          <p:cNvSpPr>
            <a:spLocks noGrp="1" noChangeArrowheads="1"/>
          </p:cNvSpPr>
          <p:nvPr>
            <p:ph type="body" idx="1"/>
          </p:nvPr>
        </p:nvSpPr>
        <p:spPr>
          <a:xfrm>
            <a:off x="325677" y="1458914"/>
            <a:ext cx="8361123" cy="4541053"/>
          </a:xfrm>
        </p:spPr>
        <p:txBody>
          <a:bodyPr>
            <a:normAutofit lnSpcReduction="10000"/>
          </a:bodyPr>
          <a:lstStyle/>
          <a:p>
            <a:pPr>
              <a:lnSpc>
                <a:spcPct val="80000"/>
              </a:lnSpc>
            </a:pPr>
            <a:r>
              <a:rPr lang="en-US" sz="2800" dirty="0"/>
              <a:t>To whom does the disclosure rule apply?</a:t>
            </a:r>
          </a:p>
          <a:p>
            <a:pPr lvl="1">
              <a:lnSpc>
                <a:spcPct val="80000"/>
              </a:lnSpc>
            </a:pPr>
            <a:r>
              <a:rPr lang="en-US" sz="2400" dirty="0"/>
              <a:t>« </a:t>
            </a:r>
            <a:r>
              <a:rPr lang="en-US" sz="2400" b="1" dirty="0"/>
              <a:t>Any party</a:t>
            </a:r>
            <a:r>
              <a:rPr lang="en-US" sz="2400" dirty="0"/>
              <a:t> participating in the work of the ITU … </a:t>
            </a:r>
            <a:r>
              <a:rPr lang="en-US" sz="2400" dirty="0" smtClean="0"/>
              <a:t>»</a:t>
            </a:r>
          </a:p>
          <a:p>
            <a:pPr lvl="2">
              <a:lnSpc>
                <a:spcPct val="80000"/>
              </a:lnSpc>
            </a:pPr>
            <a:r>
              <a:rPr lang="en-US" sz="2000" dirty="0" smtClean="0"/>
              <a:t>Covers work undertaken in SGs and their subordinate groups</a:t>
            </a:r>
          </a:p>
          <a:p>
            <a:pPr lvl="1">
              <a:lnSpc>
                <a:spcPct val="80000"/>
              </a:lnSpc>
            </a:pPr>
            <a:r>
              <a:rPr lang="en-US" sz="2400" dirty="0"/>
              <a:t>Parties not participating in ITU standardization work may also disclose Patents, but are under no obligation to do so</a:t>
            </a:r>
          </a:p>
          <a:p>
            <a:pPr>
              <a:lnSpc>
                <a:spcPct val="80000"/>
              </a:lnSpc>
            </a:pPr>
            <a:r>
              <a:rPr lang="en-US" sz="2800" dirty="0"/>
              <a:t>When should disclosure take place?</a:t>
            </a:r>
          </a:p>
          <a:p>
            <a:pPr lvl="1">
              <a:lnSpc>
                <a:spcPct val="80000"/>
              </a:lnSpc>
            </a:pPr>
            <a:r>
              <a:rPr lang="en-US" sz="2400" dirty="0"/>
              <a:t>« </a:t>
            </a:r>
            <a:r>
              <a:rPr lang="en-US" sz="2400" dirty="0" smtClean="0"/>
              <a:t>from the </a:t>
            </a:r>
            <a:r>
              <a:rPr lang="en-US" sz="2400" dirty="0"/>
              <a:t>outset » or « as early as possible »</a:t>
            </a:r>
          </a:p>
          <a:p>
            <a:pPr>
              <a:lnSpc>
                <a:spcPct val="80000"/>
              </a:lnSpc>
            </a:pPr>
            <a:r>
              <a:rPr lang="en-US" sz="2800" dirty="0"/>
              <a:t>Is disclosure mandatory?</a:t>
            </a:r>
          </a:p>
          <a:p>
            <a:pPr lvl="1">
              <a:lnSpc>
                <a:spcPct val="80000"/>
              </a:lnSpc>
            </a:pPr>
            <a:r>
              <a:rPr lang="en-US" sz="2400" dirty="0"/>
              <a:t>Strictly speaking, NO.</a:t>
            </a:r>
          </a:p>
          <a:p>
            <a:pPr lvl="1">
              <a:lnSpc>
                <a:spcPct val="80000"/>
              </a:lnSpc>
            </a:pPr>
            <a:r>
              <a:rPr lang="en-US" sz="2400" dirty="0"/>
              <a:t>Common Patent Policy uses the word « </a:t>
            </a:r>
            <a:r>
              <a:rPr lang="en-US" sz="2400" i="1" dirty="0"/>
              <a:t>should</a:t>
            </a:r>
            <a:r>
              <a:rPr lang="en-US" sz="2400" dirty="0"/>
              <a:t> » and not « </a:t>
            </a:r>
            <a:r>
              <a:rPr lang="en-US" sz="2400" i="1" dirty="0"/>
              <a:t>shall</a:t>
            </a:r>
            <a:r>
              <a:rPr lang="en-US" sz="2400" dirty="0"/>
              <a:t> »</a:t>
            </a:r>
          </a:p>
          <a:p>
            <a:pPr lvl="1">
              <a:lnSpc>
                <a:spcPct val="80000"/>
              </a:lnSpc>
            </a:pPr>
            <a:r>
              <a:rPr lang="en-US" sz="2400" dirty="0"/>
              <a:t>The Guidelines use the word « encourage »</a:t>
            </a:r>
          </a:p>
          <a:p>
            <a:pPr lvl="1">
              <a:lnSpc>
                <a:spcPct val="80000"/>
              </a:lnSpc>
            </a:pPr>
            <a:r>
              <a:rPr lang="en-US" sz="2400" dirty="0"/>
              <a:t>However, there may be severe consequences in case of failure to disclose a patent – </a:t>
            </a:r>
            <a:r>
              <a:rPr lang="en-US" sz="2400" i="1" dirty="0"/>
              <a:t>Dell case</a:t>
            </a:r>
          </a:p>
          <a:p>
            <a:pPr lvl="1">
              <a:lnSpc>
                <a:spcPct val="80000"/>
              </a:lnSpc>
              <a:buFont typeface="Verdana" pitchFamily="34" charset="0"/>
              <a:buNone/>
            </a:pPr>
            <a:endParaRPr lang="en-US" sz="2400" dirty="0"/>
          </a:p>
        </p:txBody>
      </p:sp>
    </p:spTree>
    <p:extLst>
      <p:ext uri="{BB962C8B-B14F-4D97-AF65-F5344CB8AC3E}">
        <p14:creationId xmlns:p14="http://schemas.microsoft.com/office/powerpoint/2010/main" val="2985715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ToC</a:t>
            </a:r>
            <a:endParaRPr lang="en-US" dirty="0"/>
          </a:p>
        </p:txBody>
      </p:sp>
      <p:sp>
        <p:nvSpPr>
          <p:cNvPr id="3" name="Content Placeholder 2"/>
          <p:cNvSpPr>
            <a:spLocks noGrp="1"/>
          </p:cNvSpPr>
          <p:nvPr>
            <p:ph idx="1"/>
          </p:nvPr>
        </p:nvSpPr>
        <p:spPr/>
        <p:txBody>
          <a:bodyPr/>
          <a:lstStyle/>
          <a:p>
            <a:r>
              <a:rPr lang="en-US" dirty="0" smtClean="0"/>
              <a:t>Overview of main forms of Intellectual Property</a:t>
            </a:r>
          </a:p>
          <a:p>
            <a:r>
              <a:rPr lang="en-US" dirty="0" smtClean="0"/>
              <a:t>Common Patent Policy of ITU-T/ITU-R/ISO/IEC</a:t>
            </a:r>
          </a:p>
          <a:p>
            <a:r>
              <a:rPr lang="en-US" dirty="0" smtClean="0"/>
              <a:t>ITU Software Copyright Guidelines</a:t>
            </a:r>
          </a:p>
          <a:p>
            <a:r>
              <a:rPr lang="en-US" dirty="0" smtClean="0"/>
              <a:t>Guidelines on the inclusion of Marks in ITU-T Recommendations</a:t>
            </a:r>
          </a:p>
          <a:p>
            <a:endParaRPr lang="en-US" dirty="0"/>
          </a:p>
        </p:txBody>
      </p:sp>
    </p:spTree>
    <p:extLst>
      <p:ext uri="{BB962C8B-B14F-4D97-AF65-F5344CB8AC3E}">
        <p14:creationId xmlns:p14="http://schemas.microsoft.com/office/powerpoint/2010/main" val="99844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457200" y="383966"/>
            <a:ext cx="8229600" cy="1143000"/>
          </a:xfrm>
        </p:spPr>
        <p:txBody>
          <a:bodyPr/>
          <a:lstStyle/>
          <a:p>
            <a:r>
              <a:rPr lang="fr-CH" dirty="0"/>
              <a:t>Common Patent Policy</a:t>
            </a:r>
            <a:endParaRPr lang="en-US" dirty="0"/>
          </a:p>
        </p:txBody>
      </p:sp>
      <p:sp>
        <p:nvSpPr>
          <p:cNvPr id="331779" name="Rectangle 3"/>
          <p:cNvSpPr>
            <a:spLocks noGrp="1" noChangeArrowheads="1"/>
          </p:cNvSpPr>
          <p:nvPr>
            <p:ph type="body" idx="1"/>
          </p:nvPr>
        </p:nvSpPr>
        <p:spPr>
          <a:xfrm>
            <a:off x="457200" y="1716512"/>
            <a:ext cx="8229600" cy="3831167"/>
          </a:xfrm>
        </p:spPr>
        <p:txBody>
          <a:bodyPr>
            <a:normAutofit fontScale="92500" lnSpcReduction="20000"/>
          </a:bodyPr>
          <a:lstStyle/>
          <a:p>
            <a:pPr>
              <a:lnSpc>
                <a:spcPct val="90000"/>
              </a:lnSpc>
            </a:pPr>
            <a:r>
              <a:rPr lang="en-US" sz="2800" dirty="0"/>
              <a:t>What should be disclosed?</a:t>
            </a:r>
          </a:p>
          <a:p>
            <a:pPr lvl="1">
              <a:lnSpc>
                <a:spcPct val="90000"/>
              </a:lnSpc>
            </a:pPr>
            <a:r>
              <a:rPr lang="en-US" sz="2400" dirty="0"/>
              <a:t>« essential patents </a:t>
            </a:r>
            <a:r>
              <a:rPr lang="en-US" sz="2400" dirty="0" smtClean="0"/>
              <a:t>», i.e. Patents (or patent applications) whose claim(s) are required to implement a specific Recommendation.</a:t>
            </a:r>
            <a:endParaRPr lang="en-US" sz="2400" dirty="0"/>
          </a:p>
          <a:p>
            <a:pPr lvl="1">
              <a:lnSpc>
                <a:spcPct val="90000"/>
              </a:lnSpc>
            </a:pPr>
            <a:endParaRPr lang="fr-CH" sz="2400" dirty="0"/>
          </a:p>
          <a:p>
            <a:pPr>
              <a:lnSpc>
                <a:spcPct val="90000"/>
              </a:lnSpc>
            </a:pPr>
            <a:r>
              <a:rPr lang="en-US" sz="2800" dirty="0"/>
              <a:t>Is disclosure limited to my own patents?</a:t>
            </a:r>
          </a:p>
          <a:p>
            <a:pPr lvl="1">
              <a:lnSpc>
                <a:spcPct val="90000"/>
              </a:lnSpc>
            </a:pPr>
            <a:r>
              <a:rPr lang="en-US" sz="2400" dirty="0"/>
              <a:t>No. </a:t>
            </a:r>
            <a:r>
              <a:rPr lang="en-US" sz="2400" dirty="0" smtClean="0"/>
              <a:t>Consistent with the Policy and Guidelines, Recommendation A.8, Article 3.6.1, </a:t>
            </a:r>
            <a:r>
              <a:rPr lang="en-US" sz="2400" dirty="0"/>
              <a:t>stipulates that “any party…should draw the attention of the Director of TSB to any known patent…</a:t>
            </a:r>
            <a:r>
              <a:rPr lang="en-US" sz="2400" b="1" dirty="0"/>
              <a:t>either of their own or of other organizations</a:t>
            </a:r>
            <a:r>
              <a:rPr lang="en-US" sz="2400" dirty="0" smtClean="0"/>
              <a:t>.”</a:t>
            </a:r>
          </a:p>
          <a:p>
            <a:pPr lvl="2">
              <a:lnSpc>
                <a:spcPct val="90000"/>
              </a:lnSpc>
            </a:pPr>
            <a:r>
              <a:rPr lang="en-US" sz="2000" dirty="0" smtClean="0"/>
              <a:t>Guidelines: “</a:t>
            </a:r>
            <a:r>
              <a:rPr lang="en-US" sz="2000" i="1" dirty="0"/>
              <a:t>A</a:t>
            </a:r>
            <a:r>
              <a:rPr lang="en-US" sz="2000" i="1" dirty="0" smtClean="0"/>
              <a:t>ny communication drawing the attention to any third party Patent should be addressed to the concerned Organization(s) in writing. The potential Patent Holder will then be requested by the Director/CEO of the relevant Organization(s) to submit a Declaration Form, if applicable</a:t>
            </a:r>
            <a:r>
              <a:rPr lang="en-US" sz="2000" dirty="0" smtClean="0"/>
              <a:t>”. </a:t>
            </a:r>
            <a:endParaRPr lang="en-US" sz="2000" dirty="0"/>
          </a:p>
        </p:txBody>
      </p:sp>
    </p:spTree>
    <p:extLst>
      <p:ext uri="{BB962C8B-B14F-4D97-AF65-F5344CB8AC3E}">
        <p14:creationId xmlns:p14="http://schemas.microsoft.com/office/powerpoint/2010/main" val="125538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755810" y="2956559"/>
            <a:ext cx="1762643" cy="2709013"/>
          </a:xfrm>
          <a:prstGeom prst="rect">
            <a:avLst/>
          </a:prstGeom>
        </p:spPr>
        <p:style>
          <a:lnRef idx="2">
            <a:schemeClr val="accent5"/>
          </a:lnRef>
          <a:fillRef idx="1">
            <a:schemeClr val="lt1"/>
          </a:fillRef>
          <a:effectRef idx="0">
            <a:schemeClr val="accent5"/>
          </a:effectRef>
          <a:fontRef idx="minor">
            <a:schemeClr val="dk1"/>
          </a:fontRef>
        </p:style>
      </p:pic>
      <p:sp>
        <p:nvSpPr>
          <p:cNvPr id="332802" name="Rectangle 2"/>
          <p:cNvSpPr>
            <a:spLocks noGrp="1" noChangeArrowheads="1"/>
          </p:cNvSpPr>
          <p:nvPr>
            <p:ph type="title"/>
          </p:nvPr>
        </p:nvSpPr>
        <p:spPr>
          <a:xfrm>
            <a:off x="457200" y="478689"/>
            <a:ext cx="8229600" cy="1143000"/>
          </a:xfrm>
        </p:spPr>
        <p:txBody>
          <a:bodyPr/>
          <a:lstStyle/>
          <a:p>
            <a:r>
              <a:rPr lang="fr-CH" dirty="0"/>
              <a:t>Common Patent Policy</a:t>
            </a:r>
            <a:endParaRPr lang="en-US" dirty="0"/>
          </a:p>
        </p:txBody>
      </p:sp>
      <p:sp>
        <p:nvSpPr>
          <p:cNvPr id="332803" name="Rectangle 3"/>
          <p:cNvSpPr>
            <a:spLocks noGrp="1" noChangeArrowheads="1"/>
          </p:cNvSpPr>
          <p:nvPr>
            <p:ph type="body" idx="1"/>
          </p:nvPr>
        </p:nvSpPr>
        <p:spPr>
          <a:xfrm>
            <a:off x="457200" y="1968500"/>
            <a:ext cx="4434840" cy="3831167"/>
          </a:xfrm>
        </p:spPr>
        <p:txBody>
          <a:bodyPr>
            <a:normAutofit fontScale="77500" lnSpcReduction="20000"/>
          </a:bodyPr>
          <a:lstStyle/>
          <a:p>
            <a:r>
              <a:rPr lang="en-US" dirty="0"/>
              <a:t>Do I have to conduct patent searches?</a:t>
            </a:r>
          </a:p>
          <a:p>
            <a:pPr lvl="1"/>
            <a:r>
              <a:rPr lang="en-US" dirty="0"/>
              <a:t>information should be </a:t>
            </a:r>
            <a:r>
              <a:rPr lang="en-US" dirty="0" smtClean="0"/>
              <a:t>provided in good faith, </a:t>
            </a:r>
            <a:r>
              <a:rPr lang="en-US" dirty="0"/>
              <a:t>on a best effort basis and there is no requirement for patent searches</a:t>
            </a:r>
          </a:p>
          <a:p>
            <a:r>
              <a:rPr lang="en-US" dirty="0"/>
              <a:t>How do I disclose my patents?</a:t>
            </a:r>
          </a:p>
          <a:p>
            <a:pPr lvl="1"/>
            <a:r>
              <a:rPr lang="en-US" dirty="0"/>
              <a:t>The </a:t>
            </a:r>
            <a:r>
              <a:rPr lang="en-US" dirty="0" smtClean="0"/>
              <a:t>then-current forms available on the ITU website must </a:t>
            </a:r>
            <a:r>
              <a:rPr lang="en-US" dirty="0"/>
              <a:t>be </a:t>
            </a:r>
            <a:r>
              <a:rPr lang="en-US" dirty="0" smtClean="0"/>
              <a:t>used.</a:t>
            </a:r>
            <a:endParaRPr lang="en-US" dirty="0"/>
          </a:p>
          <a:p>
            <a:pPr>
              <a:buFontTx/>
              <a:buNone/>
            </a:pPr>
            <a:endParaRPr lang="en-US" dirty="0"/>
          </a:p>
        </p:txBody>
      </p:sp>
      <p:pic>
        <p:nvPicPr>
          <p:cNvPr id="3" name="Picture 2"/>
          <p:cNvPicPr>
            <a:picLocks noChangeAspect="1"/>
          </p:cNvPicPr>
          <p:nvPr/>
        </p:nvPicPr>
        <p:blipFill>
          <a:blip r:embed="rId3"/>
          <a:stretch>
            <a:fillRect/>
          </a:stretch>
        </p:blipFill>
        <p:spPr>
          <a:xfrm>
            <a:off x="5864483" y="2229855"/>
            <a:ext cx="2037458" cy="3088906"/>
          </a:xfrm>
          <a:prstGeom prst="rect">
            <a:avLst/>
          </a:prstGeom>
        </p:spPr>
        <p:style>
          <a:lnRef idx="2">
            <a:schemeClr val="accent5"/>
          </a:lnRef>
          <a:fillRef idx="1">
            <a:schemeClr val="lt1"/>
          </a:fillRef>
          <a:effectRef idx="0">
            <a:schemeClr val="accent5"/>
          </a:effectRef>
          <a:fontRef idx="minor">
            <a:schemeClr val="dk1"/>
          </a:fontRef>
        </p:style>
      </p:pic>
      <p:pic>
        <p:nvPicPr>
          <p:cNvPr id="2" name="Picture 1"/>
          <p:cNvPicPr>
            <a:picLocks noChangeAspect="1"/>
          </p:cNvPicPr>
          <p:nvPr/>
        </p:nvPicPr>
        <p:blipFill>
          <a:blip r:embed="rId4"/>
          <a:stretch>
            <a:fillRect/>
          </a:stretch>
        </p:blipFill>
        <p:spPr>
          <a:xfrm>
            <a:off x="5203479" y="1660632"/>
            <a:ext cx="2168842" cy="3173751"/>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969582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445559"/>
            <a:ext cx="8229600" cy="1143000"/>
          </a:xfrm>
        </p:spPr>
        <p:txBody>
          <a:bodyPr/>
          <a:lstStyle/>
          <a:p>
            <a:r>
              <a:rPr lang="fr-CH" dirty="0"/>
              <a:t>Common Patent Policy</a:t>
            </a:r>
            <a:endParaRPr lang="en-US" dirty="0"/>
          </a:p>
        </p:txBody>
      </p:sp>
      <p:sp>
        <p:nvSpPr>
          <p:cNvPr id="335875" name="Rectangle 3"/>
          <p:cNvSpPr>
            <a:spLocks noGrp="1" noChangeArrowheads="1"/>
          </p:cNvSpPr>
          <p:nvPr>
            <p:ph type="body" idx="1"/>
          </p:nvPr>
        </p:nvSpPr>
        <p:spPr>
          <a:xfrm>
            <a:off x="228600" y="1397000"/>
            <a:ext cx="8458200" cy="4211320"/>
          </a:xfrm>
        </p:spPr>
        <p:txBody>
          <a:bodyPr>
            <a:normAutofit fontScale="85000" lnSpcReduction="20000"/>
          </a:bodyPr>
          <a:lstStyle/>
          <a:p>
            <a:pPr>
              <a:lnSpc>
                <a:spcPct val="90000"/>
              </a:lnSpc>
            </a:pPr>
            <a:r>
              <a:rPr lang="en-US" sz="2800" dirty="0"/>
              <a:t>Patent Statement and Licensing Declaration Form</a:t>
            </a:r>
          </a:p>
          <a:p>
            <a:pPr lvl="1">
              <a:lnSpc>
                <a:spcPct val="90000"/>
              </a:lnSpc>
            </a:pPr>
            <a:r>
              <a:rPr lang="en-US" sz="2400" dirty="0"/>
              <a:t>The main purpose of the Declaration Form is to ensure that patent holders will agree to license their technology on a royalty-free basis or under RAND conditions</a:t>
            </a:r>
          </a:p>
          <a:p>
            <a:pPr lvl="1">
              <a:lnSpc>
                <a:spcPct val="90000"/>
              </a:lnSpc>
            </a:pPr>
            <a:r>
              <a:rPr lang="en-US" sz="2400" dirty="0"/>
              <a:t>Despite its name, the Licensing Declaration Form is not a License </a:t>
            </a:r>
            <a:r>
              <a:rPr lang="en-US" sz="2400" dirty="0" smtClean="0"/>
              <a:t>Agreement between the patent holder and an implementer of the standard. </a:t>
            </a:r>
            <a:endParaRPr lang="en-US" sz="2400" dirty="0"/>
          </a:p>
          <a:p>
            <a:pPr lvl="1">
              <a:lnSpc>
                <a:spcPct val="90000"/>
              </a:lnSpc>
            </a:pPr>
            <a:r>
              <a:rPr lang="en-US" sz="2400" dirty="0"/>
              <a:t>Generally speaking, the Declaration Form provides three options</a:t>
            </a:r>
          </a:p>
          <a:p>
            <a:pPr lvl="2">
              <a:lnSpc>
                <a:spcPct val="90000"/>
              </a:lnSpc>
            </a:pPr>
            <a:r>
              <a:rPr lang="en-US" sz="2000" dirty="0"/>
              <a:t>Option 1 - Royalty-free</a:t>
            </a:r>
          </a:p>
          <a:p>
            <a:pPr lvl="2">
              <a:lnSpc>
                <a:spcPct val="90000"/>
              </a:lnSpc>
            </a:pPr>
            <a:r>
              <a:rPr lang="en-US" sz="2000" dirty="0"/>
              <a:t>Option 2 - RAND</a:t>
            </a:r>
          </a:p>
          <a:p>
            <a:pPr lvl="2">
              <a:lnSpc>
                <a:spcPct val="90000"/>
              </a:lnSpc>
            </a:pPr>
            <a:r>
              <a:rPr lang="en-US" sz="2000" dirty="0"/>
              <a:t>Option 3 - No </a:t>
            </a:r>
            <a:r>
              <a:rPr lang="en-US" sz="2000" dirty="0" smtClean="0"/>
              <a:t>license</a:t>
            </a:r>
          </a:p>
          <a:p>
            <a:pPr>
              <a:lnSpc>
                <a:spcPct val="90000"/>
              </a:lnSpc>
            </a:pPr>
            <a:r>
              <a:rPr lang="en-US" sz="2800" dirty="0"/>
              <a:t>General Patent Statement and Licensing Declaration </a:t>
            </a:r>
            <a:r>
              <a:rPr lang="en-US" sz="2800" dirty="0" smtClean="0"/>
              <a:t>Form</a:t>
            </a:r>
          </a:p>
          <a:p>
            <a:pPr lvl="1">
              <a:lnSpc>
                <a:spcPct val="90000"/>
              </a:lnSpc>
            </a:pPr>
            <a:r>
              <a:rPr lang="en-US" sz="2400" dirty="0" smtClean="0"/>
              <a:t>Covers  material protected by Patents contained in </a:t>
            </a:r>
            <a:r>
              <a:rPr lang="en-US" sz="2400" i="1" dirty="0" smtClean="0"/>
              <a:t>any</a:t>
            </a:r>
            <a:r>
              <a:rPr lang="en-US" sz="2400" dirty="0" smtClean="0"/>
              <a:t> of their Contributions</a:t>
            </a:r>
          </a:p>
          <a:p>
            <a:pPr lvl="1">
              <a:lnSpc>
                <a:spcPct val="90000"/>
              </a:lnSpc>
            </a:pPr>
            <a:r>
              <a:rPr lang="en-US" sz="2400" dirty="0" smtClean="0"/>
              <a:t>It is </a:t>
            </a:r>
            <a:r>
              <a:rPr lang="en-US" sz="2400" i="1" dirty="0" smtClean="0"/>
              <a:t>not</a:t>
            </a:r>
            <a:r>
              <a:rPr lang="en-US" sz="2400" dirty="0" smtClean="0"/>
              <a:t> a replacement for the Patent Statement and Licensing Declaration Form, which is made per Recommendation</a:t>
            </a:r>
            <a:endParaRPr lang="en-US" sz="2400" dirty="0"/>
          </a:p>
        </p:txBody>
      </p:sp>
    </p:spTree>
    <p:extLst>
      <p:ext uri="{BB962C8B-B14F-4D97-AF65-F5344CB8AC3E}">
        <p14:creationId xmlns:p14="http://schemas.microsoft.com/office/powerpoint/2010/main" val="1198721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457200" y="445559"/>
            <a:ext cx="8229600" cy="1143000"/>
          </a:xfrm>
        </p:spPr>
        <p:txBody>
          <a:bodyPr/>
          <a:lstStyle/>
          <a:p>
            <a:r>
              <a:rPr lang="fr-CH" dirty="0"/>
              <a:t>Common Patent Policy</a:t>
            </a:r>
            <a:endParaRPr lang="en-US" dirty="0"/>
          </a:p>
        </p:txBody>
      </p:sp>
      <p:sp>
        <p:nvSpPr>
          <p:cNvPr id="337923" name="Rectangle 3"/>
          <p:cNvSpPr>
            <a:spLocks noGrp="1" noChangeArrowheads="1"/>
          </p:cNvSpPr>
          <p:nvPr>
            <p:ph type="body" idx="1"/>
          </p:nvPr>
        </p:nvSpPr>
        <p:spPr>
          <a:xfrm>
            <a:off x="457200" y="1663700"/>
            <a:ext cx="8229600" cy="3831167"/>
          </a:xfrm>
        </p:spPr>
        <p:txBody>
          <a:bodyPr>
            <a:normAutofit lnSpcReduction="10000"/>
          </a:bodyPr>
          <a:lstStyle/>
          <a:p>
            <a:pPr>
              <a:lnSpc>
                <a:spcPct val="90000"/>
              </a:lnSpc>
            </a:pPr>
            <a:r>
              <a:rPr lang="en-US" sz="2800" dirty="0"/>
              <a:t>In case Option 3 is selected (unwillingness to license), the patent holder must provide the following information</a:t>
            </a:r>
          </a:p>
          <a:p>
            <a:pPr lvl="1">
              <a:lnSpc>
                <a:spcPct val="90000"/>
              </a:lnSpc>
            </a:pPr>
            <a:r>
              <a:rPr lang="en-US" sz="2400" dirty="0"/>
              <a:t>Patent </a:t>
            </a:r>
            <a:r>
              <a:rPr lang="en-US" sz="2400" dirty="0" smtClean="0"/>
              <a:t>number</a:t>
            </a:r>
            <a:endParaRPr lang="en-US" sz="2400" dirty="0"/>
          </a:p>
          <a:p>
            <a:pPr lvl="1">
              <a:lnSpc>
                <a:spcPct val="90000"/>
              </a:lnSpc>
            </a:pPr>
            <a:r>
              <a:rPr lang="en-US" sz="2400" dirty="0"/>
              <a:t>An indication of which portions of the Recommendation is affected by the patent</a:t>
            </a:r>
          </a:p>
          <a:p>
            <a:pPr lvl="1">
              <a:lnSpc>
                <a:spcPct val="90000"/>
              </a:lnSpc>
            </a:pPr>
            <a:r>
              <a:rPr lang="en-US" sz="2400" dirty="0"/>
              <a:t>A description of the </a:t>
            </a:r>
            <a:r>
              <a:rPr lang="en-US" sz="2400" dirty="0" smtClean="0"/>
              <a:t>pertinent patent claim(s)</a:t>
            </a:r>
            <a:endParaRPr lang="fr-CH" sz="2400" dirty="0"/>
          </a:p>
          <a:p>
            <a:pPr>
              <a:lnSpc>
                <a:spcPct val="90000"/>
              </a:lnSpc>
            </a:pPr>
            <a:r>
              <a:rPr lang="en-US" sz="2800" dirty="0"/>
              <a:t>As long as there is no indication of a patent holder selecting option 3, the Recommendation may be approved</a:t>
            </a:r>
          </a:p>
        </p:txBody>
      </p:sp>
    </p:spTree>
    <p:extLst>
      <p:ext uri="{BB962C8B-B14F-4D97-AF65-F5344CB8AC3E}">
        <p14:creationId xmlns:p14="http://schemas.microsoft.com/office/powerpoint/2010/main" val="959122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99300" y="6559550"/>
            <a:ext cx="2133600" cy="349250"/>
          </a:xfrm>
          <a:prstGeom prst="rect">
            <a:avLst/>
          </a:prstGeom>
        </p:spPr>
        <p:txBody>
          <a:bodyPr/>
          <a:lstStyle/>
          <a:p>
            <a:fld id="{F134B408-C31F-448A-AC1A-D0DD5E18E70D}" type="slidenum">
              <a:rPr lang="en-US"/>
              <a:pPr/>
              <a:t>24</a:t>
            </a:fld>
            <a:endParaRPr lang="en-US"/>
          </a:p>
        </p:txBody>
      </p:sp>
      <p:sp>
        <p:nvSpPr>
          <p:cNvPr id="336898" name="Rectangle 2"/>
          <p:cNvSpPr>
            <a:spLocks noGrp="1" noChangeArrowheads="1"/>
          </p:cNvSpPr>
          <p:nvPr>
            <p:ph type="title"/>
          </p:nvPr>
        </p:nvSpPr>
        <p:spPr>
          <a:xfrm>
            <a:off x="457200" y="449052"/>
            <a:ext cx="8229600" cy="1143000"/>
          </a:xfrm>
        </p:spPr>
        <p:txBody>
          <a:bodyPr/>
          <a:lstStyle/>
          <a:p>
            <a:r>
              <a:rPr lang="fr-CH" dirty="0"/>
              <a:t>Common Patent Policy</a:t>
            </a:r>
            <a:endParaRPr lang="en-US" dirty="0"/>
          </a:p>
        </p:txBody>
      </p:sp>
      <p:sp>
        <p:nvSpPr>
          <p:cNvPr id="336899" name="Rectangle 3"/>
          <p:cNvSpPr>
            <a:spLocks noGrp="1" noChangeArrowheads="1"/>
          </p:cNvSpPr>
          <p:nvPr>
            <p:ph type="body" idx="1"/>
          </p:nvPr>
        </p:nvSpPr>
        <p:spPr>
          <a:xfrm>
            <a:off x="365760" y="1020552"/>
            <a:ext cx="8206740" cy="4899660"/>
          </a:xfrm>
        </p:spPr>
        <p:txBody>
          <a:bodyPr>
            <a:normAutofit fontScale="92500" lnSpcReduction="10000"/>
          </a:bodyPr>
          <a:lstStyle/>
          <a:p>
            <a:pPr lvl="1">
              <a:lnSpc>
                <a:spcPct val="90000"/>
              </a:lnSpc>
              <a:buFont typeface="Verdana" pitchFamily="34" charset="0"/>
              <a:buNone/>
            </a:pPr>
            <a:endParaRPr lang="fr-CH" sz="2000" dirty="0"/>
          </a:p>
          <a:p>
            <a:pPr>
              <a:lnSpc>
                <a:spcPct val="90000"/>
              </a:lnSpc>
            </a:pPr>
            <a:r>
              <a:rPr lang="en-US" sz="2400" dirty="0"/>
              <a:t>Patent Holders must use the Declaration Form</a:t>
            </a:r>
          </a:p>
          <a:p>
            <a:pPr>
              <a:lnSpc>
                <a:spcPct val="90000"/>
              </a:lnSpc>
            </a:pPr>
            <a:r>
              <a:rPr lang="en-US" sz="2400" dirty="0"/>
              <a:t>Declaration Forms must be sent to the attention of the TSB Director and not to the Study Group</a:t>
            </a:r>
          </a:p>
          <a:p>
            <a:pPr>
              <a:lnSpc>
                <a:spcPct val="90000"/>
              </a:lnSpc>
            </a:pPr>
            <a:r>
              <a:rPr lang="en-US" sz="2400" dirty="0"/>
              <a:t>Declaration Forms (licensing commitments) cannot be </a:t>
            </a:r>
            <a:r>
              <a:rPr lang="en-US" sz="2400" dirty="0" smtClean="0"/>
              <a:t>withdrawn</a:t>
            </a:r>
            <a:endParaRPr lang="en-US" sz="2400" dirty="0"/>
          </a:p>
          <a:p>
            <a:pPr lvl="1">
              <a:lnSpc>
                <a:spcPct val="90000"/>
              </a:lnSpc>
            </a:pPr>
            <a:r>
              <a:rPr lang="en-US" sz="2200" dirty="0"/>
              <a:t>Two exceptions – </a:t>
            </a:r>
            <a:endParaRPr lang="en-US" sz="2200" dirty="0" smtClean="0"/>
          </a:p>
          <a:p>
            <a:pPr lvl="2">
              <a:lnSpc>
                <a:spcPct val="90000"/>
              </a:lnSpc>
            </a:pPr>
            <a:r>
              <a:rPr lang="en-US" sz="1800" dirty="0" smtClean="0"/>
              <a:t>obvious errors; </a:t>
            </a:r>
            <a:r>
              <a:rPr lang="en-US" sz="1800" dirty="0"/>
              <a:t>and </a:t>
            </a:r>
            <a:endParaRPr lang="en-US" sz="1800" dirty="0" smtClean="0"/>
          </a:p>
          <a:p>
            <a:pPr lvl="2">
              <a:lnSpc>
                <a:spcPct val="90000"/>
              </a:lnSpc>
            </a:pPr>
            <a:r>
              <a:rPr lang="en-US" sz="1800" dirty="0" smtClean="0"/>
              <a:t>Superseded by another Declaration Form with more </a:t>
            </a:r>
            <a:r>
              <a:rPr lang="en-US" sz="1800" dirty="0"/>
              <a:t>favorable licensing conditions</a:t>
            </a:r>
          </a:p>
          <a:p>
            <a:pPr>
              <a:lnSpc>
                <a:spcPct val="90000"/>
              </a:lnSpc>
            </a:pPr>
            <a:r>
              <a:rPr lang="en-US" sz="2400" dirty="0"/>
              <a:t>Recommendation A.1, Article 1.4.6: “Chairmen will ask, during each meeting, whether anyone has knowledge of patents the use of which may be required to implement the Recommendation…”.</a:t>
            </a:r>
          </a:p>
          <a:p>
            <a:pPr lvl="1">
              <a:lnSpc>
                <a:spcPct val="90000"/>
              </a:lnSpc>
            </a:pPr>
            <a:r>
              <a:rPr lang="en-US" sz="2200" dirty="0"/>
              <a:t>An oral response (declaration) during a SG meeting is not sufficient to conform to the Policy – Declaration Form must also be filled-in and returned to the TSB </a:t>
            </a:r>
            <a:r>
              <a:rPr lang="en-US" sz="2200" dirty="0" smtClean="0"/>
              <a:t>Director</a:t>
            </a:r>
          </a:p>
          <a:p>
            <a:pPr lvl="1">
              <a:lnSpc>
                <a:spcPct val="90000"/>
              </a:lnSpc>
            </a:pPr>
            <a:r>
              <a:rPr lang="en-US" sz="2200" dirty="0" smtClean="0"/>
              <a:t>Guidelines: “The fact that the question was asked shall be recorder in the meeting report, along with any affirmative responses”</a:t>
            </a:r>
            <a:endParaRPr lang="en-US" sz="2200" dirty="0"/>
          </a:p>
          <a:p>
            <a:pPr>
              <a:lnSpc>
                <a:spcPct val="90000"/>
              </a:lnSpc>
            </a:pPr>
            <a:endParaRPr lang="en-US" sz="2400" dirty="0"/>
          </a:p>
        </p:txBody>
      </p:sp>
    </p:spTree>
    <p:extLst>
      <p:ext uri="{BB962C8B-B14F-4D97-AF65-F5344CB8AC3E}">
        <p14:creationId xmlns:p14="http://schemas.microsoft.com/office/powerpoint/2010/main" val="2742868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99300" y="6559550"/>
            <a:ext cx="2133600" cy="349250"/>
          </a:xfrm>
          <a:prstGeom prst="rect">
            <a:avLst/>
          </a:prstGeom>
        </p:spPr>
        <p:txBody>
          <a:bodyPr/>
          <a:lstStyle/>
          <a:p>
            <a:fld id="{F134B408-C31F-448A-AC1A-D0DD5E18E70D}" type="slidenum">
              <a:rPr lang="en-US"/>
              <a:pPr/>
              <a:t>25</a:t>
            </a:fld>
            <a:endParaRPr lang="en-US"/>
          </a:p>
        </p:txBody>
      </p:sp>
      <p:sp>
        <p:nvSpPr>
          <p:cNvPr id="336898" name="Rectangle 2"/>
          <p:cNvSpPr>
            <a:spLocks noGrp="1" noChangeArrowheads="1"/>
          </p:cNvSpPr>
          <p:nvPr>
            <p:ph type="title"/>
          </p:nvPr>
        </p:nvSpPr>
        <p:spPr>
          <a:xfrm>
            <a:off x="457200" y="449052"/>
            <a:ext cx="8229600" cy="1143000"/>
          </a:xfrm>
        </p:spPr>
        <p:txBody>
          <a:bodyPr/>
          <a:lstStyle/>
          <a:p>
            <a:r>
              <a:rPr lang="fr-CH" dirty="0"/>
              <a:t>Common Patent Policy</a:t>
            </a:r>
            <a:endParaRPr lang="en-US" dirty="0"/>
          </a:p>
        </p:txBody>
      </p:sp>
      <p:sp>
        <p:nvSpPr>
          <p:cNvPr id="336899" name="Rectangle 3"/>
          <p:cNvSpPr>
            <a:spLocks noGrp="1" noChangeArrowheads="1"/>
          </p:cNvSpPr>
          <p:nvPr>
            <p:ph type="body" idx="1"/>
          </p:nvPr>
        </p:nvSpPr>
        <p:spPr>
          <a:xfrm>
            <a:off x="365760" y="1302707"/>
            <a:ext cx="8206740" cy="4396635"/>
          </a:xfrm>
        </p:spPr>
        <p:txBody>
          <a:bodyPr>
            <a:normAutofit fontScale="92500" lnSpcReduction="10000"/>
          </a:bodyPr>
          <a:lstStyle/>
          <a:p>
            <a:pPr lvl="1">
              <a:lnSpc>
                <a:spcPct val="90000"/>
              </a:lnSpc>
              <a:buFont typeface="Verdana" pitchFamily="34" charset="0"/>
              <a:buNone/>
            </a:pPr>
            <a:endParaRPr lang="fr-CH" sz="2000" dirty="0"/>
          </a:p>
          <a:p>
            <a:pPr>
              <a:lnSpc>
                <a:spcPct val="90000"/>
              </a:lnSpc>
            </a:pPr>
            <a:r>
              <a:rPr lang="en-US" sz="2800" dirty="0" smtClean="0"/>
              <a:t>A patent holder may not modify the Declaration form</a:t>
            </a:r>
          </a:p>
          <a:p>
            <a:pPr>
              <a:lnSpc>
                <a:spcPct val="90000"/>
              </a:lnSpc>
            </a:pPr>
            <a:r>
              <a:rPr lang="en-US" sz="2800" dirty="0" smtClean="0"/>
              <a:t>A patent holder may submit multiple Declaration forms for the same Recommendation, if:</a:t>
            </a:r>
          </a:p>
          <a:p>
            <a:pPr lvl="1">
              <a:lnSpc>
                <a:spcPct val="90000"/>
              </a:lnSpc>
            </a:pPr>
            <a:r>
              <a:rPr lang="en-US" sz="2000" dirty="0"/>
              <a:t>The patent holder wishes to identify several patents and would like them classified according </a:t>
            </a:r>
            <a:r>
              <a:rPr lang="en-US" sz="2000" dirty="0" smtClean="0"/>
              <a:t>to different </a:t>
            </a:r>
            <a:r>
              <a:rPr lang="en-US" sz="2000" dirty="0"/>
              <a:t>options on the Declaration </a:t>
            </a:r>
            <a:r>
              <a:rPr lang="en-US" sz="2000" dirty="0" smtClean="0"/>
              <a:t>Form; or</a:t>
            </a:r>
          </a:p>
          <a:p>
            <a:pPr lvl="1">
              <a:lnSpc>
                <a:spcPct val="90000"/>
              </a:lnSpc>
            </a:pPr>
            <a:r>
              <a:rPr lang="en-US" sz="2000" dirty="0"/>
              <a:t>The patent holder wishes to classify separate aspects of a complex patent according to different options on the Declaration </a:t>
            </a:r>
            <a:r>
              <a:rPr lang="en-US" sz="2000" dirty="0" smtClean="0"/>
              <a:t>Form</a:t>
            </a:r>
          </a:p>
          <a:p>
            <a:pPr>
              <a:lnSpc>
                <a:spcPct val="90000"/>
              </a:lnSpc>
            </a:pPr>
            <a:r>
              <a:rPr lang="en-US" dirty="0" smtClean="0"/>
              <a:t>ITU’s Patent Information Database</a:t>
            </a:r>
          </a:p>
          <a:p>
            <a:pPr lvl="1">
              <a:lnSpc>
                <a:spcPct val="90000"/>
              </a:lnSpc>
            </a:pPr>
            <a:r>
              <a:rPr lang="en-US" sz="2200" dirty="0"/>
              <a:t>ITU maintains a publicly available ‘Patent Information’ database composed of information </a:t>
            </a:r>
            <a:r>
              <a:rPr lang="en-US" sz="2200" dirty="0" smtClean="0"/>
              <a:t>communicated to </a:t>
            </a:r>
            <a:r>
              <a:rPr lang="en-US" sz="2200" dirty="0"/>
              <a:t>ITU by means of Declaration Forms and General Forms submitted by patent </a:t>
            </a:r>
            <a:r>
              <a:rPr lang="en-US" sz="2200" dirty="0" smtClean="0"/>
              <a:t>holders</a:t>
            </a:r>
          </a:p>
          <a:p>
            <a:pPr lvl="1">
              <a:lnSpc>
                <a:spcPct val="90000"/>
              </a:lnSpc>
            </a:pPr>
            <a:r>
              <a:rPr lang="en-US" sz="2200" dirty="0">
                <a:hlinkClick r:id="rId2"/>
              </a:rPr>
              <a:t>http://</a:t>
            </a:r>
            <a:r>
              <a:rPr lang="en-US" sz="2200" dirty="0" smtClean="0">
                <a:hlinkClick r:id="rId2"/>
              </a:rPr>
              <a:t>www.itu.int/net4/ipr/search.aspx?sector=ITU&amp;class=PS</a:t>
            </a:r>
            <a:r>
              <a:rPr lang="en-US" sz="2200" dirty="0" smtClean="0"/>
              <a:t> </a:t>
            </a:r>
            <a:endParaRPr lang="en-US" sz="2200" dirty="0"/>
          </a:p>
        </p:txBody>
      </p:sp>
    </p:spTree>
    <p:extLst>
      <p:ext uri="{BB962C8B-B14F-4D97-AF65-F5344CB8AC3E}">
        <p14:creationId xmlns:p14="http://schemas.microsoft.com/office/powerpoint/2010/main" val="3683030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457200" y="445559"/>
            <a:ext cx="8229600" cy="1143000"/>
          </a:xfrm>
        </p:spPr>
        <p:txBody>
          <a:bodyPr/>
          <a:lstStyle/>
          <a:p>
            <a:r>
              <a:rPr lang="fr-CH" dirty="0"/>
              <a:t>Common Patent Policy</a:t>
            </a:r>
            <a:endParaRPr lang="en-US" dirty="0"/>
          </a:p>
        </p:txBody>
      </p:sp>
      <p:sp>
        <p:nvSpPr>
          <p:cNvPr id="338947" name="Rectangle 3"/>
          <p:cNvSpPr>
            <a:spLocks noGrp="1" noChangeArrowheads="1"/>
          </p:cNvSpPr>
          <p:nvPr>
            <p:ph type="body" idx="1"/>
          </p:nvPr>
        </p:nvSpPr>
        <p:spPr>
          <a:xfrm>
            <a:off x="457200" y="1706880"/>
            <a:ext cx="8229600" cy="4092787"/>
          </a:xfrm>
        </p:spPr>
        <p:txBody>
          <a:bodyPr>
            <a:normAutofit/>
          </a:bodyPr>
          <a:lstStyle/>
          <a:p>
            <a:pPr>
              <a:lnSpc>
                <a:spcPct val="90000"/>
              </a:lnSpc>
            </a:pPr>
            <a:r>
              <a:rPr lang="en-US" sz="2800" dirty="0" smtClean="0"/>
              <a:t>Assignment or transfer of Patent Rights:</a:t>
            </a:r>
          </a:p>
          <a:p>
            <a:pPr lvl="1">
              <a:lnSpc>
                <a:spcPct val="90000"/>
              </a:lnSpc>
            </a:pPr>
            <a:r>
              <a:rPr lang="en-US" sz="2400" dirty="0" smtClean="0"/>
              <a:t>Affirmative licensing declarations bind all successors-in-interest as the transferred Patents;</a:t>
            </a:r>
          </a:p>
          <a:p>
            <a:pPr lvl="1">
              <a:lnSpc>
                <a:spcPct val="90000"/>
              </a:lnSpc>
            </a:pPr>
            <a:r>
              <a:rPr lang="en-US" sz="2400" dirty="0" smtClean="0"/>
              <a:t>A patent holder who has submitted an affirmative licensing declaration and transfers ownership of a patent that is subject to such licensing declaration shall include appropriate provisions in the relevant transfer document to ensure that, as to such transferred Patent, the licensing declaration is binding on the transferee and that the transferee will similarly include appropriate provisions in the event of future transfers of such Patent.</a:t>
            </a:r>
            <a:endParaRPr lang="en-US" sz="2400" dirty="0"/>
          </a:p>
        </p:txBody>
      </p:sp>
    </p:spTree>
    <p:extLst>
      <p:ext uri="{BB962C8B-B14F-4D97-AF65-F5344CB8AC3E}">
        <p14:creationId xmlns:p14="http://schemas.microsoft.com/office/powerpoint/2010/main" val="3762832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457200" y="445559"/>
            <a:ext cx="8229600" cy="1143000"/>
          </a:xfrm>
        </p:spPr>
        <p:txBody>
          <a:bodyPr/>
          <a:lstStyle/>
          <a:p>
            <a:r>
              <a:rPr lang="fr-CH" dirty="0"/>
              <a:t>Common Patent Policy</a:t>
            </a:r>
            <a:endParaRPr lang="en-US" dirty="0"/>
          </a:p>
        </p:txBody>
      </p:sp>
      <p:sp>
        <p:nvSpPr>
          <p:cNvPr id="338947" name="Rectangle 3"/>
          <p:cNvSpPr>
            <a:spLocks noGrp="1" noChangeArrowheads="1"/>
          </p:cNvSpPr>
          <p:nvPr>
            <p:ph type="body" idx="1"/>
          </p:nvPr>
        </p:nvSpPr>
        <p:spPr>
          <a:xfrm>
            <a:off x="457200" y="1706880"/>
            <a:ext cx="8229600" cy="4092787"/>
          </a:xfrm>
        </p:spPr>
        <p:txBody>
          <a:bodyPr>
            <a:normAutofit lnSpcReduction="10000"/>
          </a:bodyPr>
          <a:lstStyle/>
          <a:p>
            <a:pPr>
              <a:lnSpc>
                <a:spcPct val="90000"/>
              </a:lnSpc>
            </a:pPr>
            <a:r>
              <a:rPr lang="en-US" sz="2800" dirty="0"/>
              <a:t>The Policy does not forbid the disclosure of licensing terms – information may be provided by Patent Holders, if they so desire</a:t>
            </a:r>
          </a:p>
          <a:p>
            <a:pPr>
              <a:lnSpc>
                <a:spcPct val="90000"/>
              </a:lnSpc>
            </a:pPr>
            <a:r>
              <a:rPr lang="en-US" sz="2800" dirty="0"/>
              <a:t>However, the Policy does not allow SG to discuss these licensing terms or to take a position concerning the essentiality, scope, validity of any claimed patents</a:t>
            </a:r>
          </a:p>
          <a:p>
            <a:pPr>
              <a:lnSpc>
                <a:spcPct val="90000"/>
              </a:lnSpc>
            </a:pPr>
            <a:r>
              <a:rPr lang="en-US" sz="2800" dirty="0"/>
              <a:t>Discussions in SG as to whether or not patented material should be included in a Recommendation is allowed</a:t>
            </a:r>
          </a:p>
        </p:txBody>
      </p:sp>
    </p:spTree>
    <p:extLst>
      <p:ext uri="{BB962C8B-B14F-4D97-AF65-F5344CB8AC3E}">
        <p14:creationId xmlns:p14="http://schemas.microsoft.com/office/powerpoint/2010/main" val="1872499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315164" y="459106"/>
            <a:ext cx="6624736" cy="907711"/>
          </a:xfrm>
        </p:spPr>
        <p:txBody>
          <a:bodyPr>
            <a:normAutofit fontScale="90000"/>
          </a:bodyPr>
          <a:lstStyle/>
          <a:p>
            <a:r>
              <a:rPr lang="en-US" sz="2800" b="1" dirty="0" smtClean="0"/>
              <a:t>Recurring questions on the interplay between patents and standards</a:t>
            </a:r>
            <a:endParaRPr lang="en-US" sz="2800" b="1" dirty="0"/>
          </a:p>
        </p:txBody>
      </p:sp>
      <p:sp>
        <p:nvSpPr>
          <p:cNvPr id="5" name="TextBox 4"/>
          <p:cNvSpPr txBox="1"/>
          <p:nvPr/>
        </p:nvSpPr>
        <p:spPr>
          <a:xfrm>
            <a:off x="365207" y="1302524"/>
            <a:ext cx="4635418" cy="4524315"/>
          </a:xfrm>
          <a:prstGeom prst="rect">
            <a:avLst/>
          </a:prstGeom>
          <a:noFill/>
        </p:spPr>
        <p:txBody>
          <a:bodyPr wrap="square" rtlCol="0">
            <a:spAutoFit/>
          </a:bodyPr>
          <a:lstStyle/>
          <a:p>
            <a:pPr marL="342900" indent="-342900">
              <a:buFont typeface="+mj-lt"/>
              <a:buAutoNum type="alphaUcPeriod"/>
            </a:pPr>
            <a:r>
              <a:rPr lang="en-US" sz="1600" dirty="0" smtClean="0">
                <a:solidFill>
                  <a:schemeClr val="tx2">
                    <a:lumMod val="60000"/>
                    <a:lumOff val="40000"/>
                  </a:schemeClr>
                </a:solidFill>
              </a:rPr>
              <a:t>What considerations, principles and guideposts should be provided to assist in the resolution of disputes regarding </a:t>
            </a:r>
            <a:r>
              <a:rPr lang="en-US" sz="1600" i="1" dirty="0" smtClean="0">
                <a:solidFill>
                  <a:schemeClr val="tx2">
                    <a:lumMod val="60000"/>
                    <a:lumOff val="40000"/>
                  </a:schemeClr>
                </a:solidFill>
              </a:rPr>
              <a:t>“reasonable</a:t>
            </a:r>
            <a:r>
              <a:rPr lang="en-US" sz="1600" dirty="0" smtClean="0">
                <a:solidFill>
                  <a:schemeClr val="tx2">
                    <a:lumMod val="60000"/>
                    <a:lumOff val="40000"/>
                  </a:schemeClr>
                </a:solidFill>
              </a:rPr>
              <a:t>” licensing terms</a:t>
            </a:r>
            <a:r>
              <a:rPr lang="en-US" sz="1600" i="1" dirty="0" smtClean="0">
                <a:solidFill>
                  <a:schemeClr val="tx2">
                    <a:lumMod val="60000"/>
                    <a:lumOff val="40000"/>
                  </a:schemeClr>
                </a:solidFill>
              </a:rPr>
              <a:t>?</a:t>
            </a:r>
          </a:p>
          <a:p>
            <a:pPr marL="342900" indent="-342900">
              <a:buFont typeface="+mj-lt"/>
              <a:buAutoNum type="alphaUcPeriod"/>
            </a:pPr>
            <a:r>
              <a:rPr lang="en-US" sz="1600" dirty="0">
                <a:solidFill>
                  <a:schemeClr val="tx2">
                    <a:lumMod val="60000"/>
                    <a:lumOff val="40000"/>
                  </a:schemeClr>
                </a:solidFill>
              </a:rPr>
              <a:t>Under which circumstances should the SEP owner be allowed to enjoin the implementer from commercializing its standard-compliant products?</a:t>
            </a:r>
          </a:p>
          <a:p>
            <a:pPr marL="857250" lvl="1" indent="-400050">
              <a:buFont typeface="+mj-lt"/>
              <a:buAutoNum type="romanLcPeriod"/>
            </a:pPr>
            <a:r>
              <a:rPr lang="en-US" sz="1600" dirty="0">
                <a:solidFill>
                  <a:schemeClr val="tx2">
                    <a:lumMod val="60000"/>
                    <a:lumOff val="40000"/>
                  </a:schemeClr>
                </a:solidFill>
              </a:rPr>
              <a:t>Is this enforcement compatible with the SEP owner’s commitment to grant licenses on RAND terms?</a:t>
            </a:r>
          </a:p>
          <a:p>
            <a:pPr marL="857250" lvl="1" indent="-400050">
              <a:buFont typeface="+mj-lt"/>
              <a:buAutoNum type="romanLcPeriod"/>
            </a:pPr>
            <a:r>
              <a:rPr lang="en-US" sz="1600" dirty="0">
                <a:solidFill>
                  <a:schemeClr val="tx2">
                    <a:lumMod val="60000"/>
                    <a:lumOff val="40000"/>
                  </a:schemeClr>
                </a:solidFill>
              </a:rPr>
              <a:t>When would such behavior constitute a violation of competition/anti-trust legislation?</a:t>
            </a:r>
          </a:p>
          <a:p>
            <a:pPr marL="342900" indent="-342900">
              <a:buFont typeface="+mj-lt"/>
              <a:buAutoNum type="alphaUcPeriod"/>
            </a:pPr>
            <a:r>
              <a:rPr lang="en-US" sz="1600" dirty="0" smtClean="0">
                <a:solidFill>
                  <a:schemeClr val="tx2">
                    <a:lumMod val="60000"/>
                    <a:lumOff val="40000"/>
                  </a:schemeClr>
                </a:solidFill>
              </a:rPr>
              <a:t>What is the meaning of “</a:t>
            </a:r>
            <a:r>
              <a:rPr lang="en-US" sz="1600" i="1" dirty="0" smtClean="0">
                <a:solidFill>
                  <a:schemeClr val="tx2">
                    <a:lumMod val="60000"/>
                    <a:lumOff val="40000"/>
                  </a:schemeClr>
                </a:solidFill>
              </a:rPr>
              <a:t>non-discriminatory</a:t>
            </a:r>
            <a:r>
              <a:rPr lang="en-US" sz="1600" dirty="0" smtClean="0">
                <a:solidFill>
                  <a:schemeClr val="tx2">
                    <a:lumMod val="60000"/>
                    <a:lumOff val="40000"/>
                  </a:schemeClr>
                </a:solidFill>
              </a:rPr>
              <a:t>”? </a:t>
            </a:r>
          </a:p>
          <a:p>
            <a:pPr marL="857250" lvl="1" indent="-400050">
              <a:buFont typeface="+mj-lt"/>
              <a:buAutoNum type="romanLcPeriod"/>
            </a:pPr>
            <a:r>
              <a:rPr lang="en-US" sz="1600" dirty="0" smtClean="0">
                <a:solidFill>
                  <a:schemeClr val="tx2">
                    <a:lumMod val="60000"/>
                    <a:lumOff val="40000"/>
                  </a:schemeClr>
                </a:solidFill>
              </a:rPr>
              <a:t>Does a SEP owner have the ability to select the appropriate level of supply chain at which to license its SEPs, and refuse licenses to companies at other levels?</a:t>
            </a:r>
            <a:endParaRPr lang="en-US" sz="1600" dirty="0">
              <a:solidFill>
                <a:schemeClr val="tx2">
                  <a:lumMod val="60000"/>
                  <a:lumOff val="40000"/>
                </a:schemeClr>
              </a:solidFill>
            </a:endParaRPr>
          </a:p>
        </p:txBody>
      </p:sp>
      <p:sp>
        <p:nvSpPr>
          <p:cNvPr id="6" name="TextBox 5"/>
          <p:cNvSpPr txBox="1"/>
          <p:nvPr/>
        </p:nvSpPr>
        <p:spPr>
          <a:xfrm>
            <a:off x="5272088" y="3550393"/>
            <a:ext cx="3568104" cy="181588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400" dirty="0" smtClean="0">
                <a:solidFill>
                  <a:schemeClr val="accent4"/>
                </a:solidFill>
              </a:rPr>
              <a:t>These questions constitute subjects of an ongoing debate among industry players, SDOs, regulators, and courts around the world.</a:t>
            </a:r>
          </a:p>
          <a:p>
            <a:pPr algn="just"/>
            <a:r>
              <a:rPr lang="en-US" sz="1400" dirty="0" smtClean="0">
                <a:solidFill>
                  <a:schemeClr val="accent4"/>
                </a:solidFill>
              </a:rPr>
              <a:t>For more information, see:</a:t>
            </a:r>
          </a:p>
          <a:p>
            <a:pPr marL="285750" indent="-285750" algn="just">
              <a:buFont typeface="Arial" panose="020B0604020202020204" pitchFamily="34" charset="0"/>
              <a:buChar char="•"/>
            </a:pPr>
            <a:r>
              <a:rPr lang="en-US" sz="1400" dirty="0" smtClean="0">
                <a:solidFill>
                  <a:schemeClr val="accent4"/>
                </a:solidFill>
              </a:rPr>
              <a:t>ITU [2014], </a:t>
            </a:r>
            <a:r>
              <a:rPr lang="en-US" sz="1400" i="1" dirty="0" smtClean="0">
                <a:solidFill>
                  <a:schemeClr val="accent4"/>
                </a:solidFill>
              </a:rPr>
              <a:t>Understanding patents, competition and standardization in an interconnected world</a:t>
            </a:r>
            <a:r>
              <a:rPr lang="en-US" sz="1400" dirty="0" smtClean="0">
                <a:solidFill>
                  <a:schemeClr val="accent4"/>
                </a:solidFill>
              </a:rPr>
              <a:t>, available at </a:t>
            </a:r>
            <a:r>
              <a:rPr lang="en-US" sz="1400" dirty="0">
                <a:hlinkClick r:id="rId2"/>
              </a:rPr>
              <a:t>http://</a:t>
            </a:r>
            <a:r>
              <a:rPr lang="en-US" sz="1400" dirty="0" smtClean="0">
                <a:hlinkClick r:id="rId2"/>
              </a:rPr>
              <a:t>bit.ly/1x1ENo1</a:t>
            </a:r>
            <a:r>
              <a:rPr lang="en-US" sz="1400" dirty="0" smtClean="0"/>
              <a:t> </a:t>
            </a:r>
          </a:p>
        </p:txBody>
      </p:sp>
      <p:pic>
        <p:nvPicPr>
          <p:cNvPr id="7" name="Picture 4" descr="wooden gavel and books on wooden table,on brown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429" y="1825944"/>
            <a:ext cx="2532645" cy="1363927"/>
          </a:xfrm>
          <a:prstGeom prst="rect">
            <a:avLst/>
          </a:prstGeom>
          <a:noFill/>
          <a:ln>
            <a:noFill/>
          </a:ln>
          <a:effectLst>
            <a:outerShdw blurRad="149987" dist="165100" dir="2520000" sx="97000" sy="97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274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5800" y="1600200"/>
            <a:ext cx="7467600" cy="2647950"/>
          </a:xfrm>
        </p:spPr>
        <p:txBody>
          <a:bodyPr/>
          <a:lstStyle/>
          <a:p>
            <a:r>
              <a:rPr lang="en-US" sz="3200"/>
              <a:t>Part 3</a:t>
            </a:r>
            <a:br>
              <a:rPr lang="en-US" sz="3200"/>
            </a:br>
            <a:r>
              <a:rPr lang="en-US" sz="3200"/>
              <a:t/>
            </a:r>
            <a:br>
              <a:rPr lang="en-US" sz="3200"/>
            </a:br>
            <a:r>
              <a:rPr lang="en-US" sz="3200"/>
              <a:t>Overview of the Software Copyright Guidelines</a:t>
            </a:r>
          </a:p>
        </p:txBody>
      </p:sp>
    </p:spTree>
    <p:extLst>
      <p:ext uri="{BB962C8B-B14F-4D97-AF65-F5344CB8AC3E}">
        <p14:creationId xmlns:p14="http://schemas.microsoft.com/office/powerpoint/2010/main" val="852782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2057400"/>
            <a:ext cx="7696200" cy="1943100"/>
          </a:xfrm>
        </p:spPr>
        <p:txBody>
          <a:bodyPr>
            <a:normAutofit fontScale="90000"/>
          </a:bodyPr>
          <a:lstStyle/>
          <a:p>
            <a:r>
              <a:rPr lang="en-US" dirty="0"/>
              <a:t>Part 1</a:t>
            </a:r>
            <a:br>
              <a:rPr lang="en-US" dirty="0"/>
            </a:br>
            <a:r>
              <a:rPr lang="en-US" dirty="0"/>
              <a:t/>
            </a:r>
            <a:br>
              <a:rPr lang="en-US" dirty="0"/>
            </a:br>
            <a:r>
              <a:rPr lang="en-US" dirty="0"/>
              <a:t>Overview of </a:t>
            </a:r>
            <a:r>
              <a:rPr lang="fr-CH" dirty="0"/>
              <a:t>the </a:t>
            </a:r>
            <a:r>
              <a:rPr lang="en-US" dirty="0"/>
              <a:t>main forms of intellectual property</a:t>
            </a:r>
          </a:p>
        </p:txBody>
      </p:sp>
    </p:spTree>
    <p:extLst>
      <p:ext uri="{BB962C8B-B14F-4D97-AF65-F5344CB8AC3E}">
        <p14:creationId xmlns:p14="http://schemas.microsoft.com/office/powerpoint/2010/main" val="2355875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fr-CH" dirty="0"/>
              <a:t>Software Copyright Guidelines</a:t>
            </a:r>
            <a:endParaRPr lang="en-US" dirty="0"/>
          </a:p>
        </p:txBody>
      </p:sp>
      <p:sp>
        <p:nvSpPr>
          <p:cNvPr id="344067" name="Rectangle 3"/>
          <p:cNvSpPr>
            <a:spLocks noGrp="1" noChangeArrowheads="1"/>
          </p:cNvSpPr>
          <p:nvPr>
            <p:ph type="body" idx="1"/>
          </p:nvPr>
        </p:nvSpPr>
        <p:spPr>
          <a:xfrm>
            <a:off x="457200" y="1713972"/>
            <a:ext cx="4693920" cy="3655060"/>
          </a:xfrm>
        </p:spPr>
        <p:txBody>
          <a:bodyPr>
            <a:normAutofit fontScale="85000" lnSpcReduction="10000"/>
          </a:bodyPr>
          <a:lstStyle/>
          <a:p>
            <a:pPr>
              <a:lnSpc>
                <a:spcPct val="90000"/>
              </a:lnSpc>
            </a:pPr>
            <a:r>
              <a:rPr lang="en-US" dirty="0"/>
              <a:t>Two documents to consider</a:t>
            </a:r>
          </a:p>
          <a:p>
            <a:pPr lvl="1">
              <a:lnSpc>
                <a:spcPct val="90000"/>
              </a:lnSpc>
            </a:pPr>
            <a:r>
              <a:rPr lang="en-US" dirty="0"/>
              <a:t>Software Copyright Guidelines</a:t>
            </a:r>
          </a:p>
          <a:p>
            <a:pPr lvl="1">
              <a:lnSpc>
                <a:spcPct val="90000"/>
              </a:lnSpc>
            </a:pPr>
            <a:r>
              <a:rPr lang="en-US" dirty="0"/>
              <a:t>Software Copyright Statement and Licensing Declaration</a:t>
            </a:r>
          </a:p>
          <a:p>
            <a:pPr>
              <a:lnSpc>
                <a:spcPct val="90000"/>
              </a:lnSpc>
            </a:pPr>
            <a:r>
              <a:rPr lang="en-US" dirty="0"/>
              <a:t>These documents may be found at </a:t>
            </a:r>
            <a:r>
              <a:rPr lang="en-US" dirty="0">
                <a:hlinkClick r:id="rId2"/>
              </a:rPr>
              <a:t>www.itu.int/ITU-T/ipr/</a:t>
            </a:r>
            <a:endParaRPr lang="en-US" dirty="0"/>
          </a:p>
          <a:p>
            <a:pPr>
              <a:lnSpc>
                <a:spcPct val="90000"/>
              </a:lnSpc>
            </a:pPr>
            <a:r>
              <a:rPr lang="en-US" dirty="0"/>
              <a:t>Unlike the Common Patent Policy, these Guidelines are specific to </a:t>
            </a:r>
            <a:r>
              <a:rPr lang="en-US" dirty="0" smtClean="0"/>
              <a:t>ITU-T/ITU-R</a:t>
            </a:r>
            <a:endParaRPr lang="en-US" dirty="0"/>
          </a:p>
          <a:p>
            <a:pPr>
              <a:lnSpc>
                <a:spcPct val="90000"/>
              </a:lnSpc>
              <a:buFontTx/>
              <a:buNone/>
            </a:pPr>
            <a:endParaRPr lang="fr-CH" dirty="0"/>
          </a:p>
          <a:p>
            <a:pPr marL="0" indent="0">
              <a:lnSpc>
                <a:spcPct val="90000"/>
              </a:lnSpc>
              <a:buNone/>
            </a:pPr>
            <a:endParaRPr lang="en-US" dirty="0"/>
          </a:p>
        </p:txBody>
      </p:sp>
      <p:pic>
        <p:nvPicPr>
          <p:cNvPr id="3" name="Picture 2"/>
          <p:cNvPicPr>
            <a:picLocks noChangeAspect="1"/>
          </p:cNvPicPr>
          <p:nvPr/>
        </p:nvPicPr>
        <p:blipFill>
          <a:blip r:embed="rId3"/>
          <a:stretch>
            <a:fillRect/>
          </a:stretch>
        </p:blipFill>
        <p:spPr>
          <a:xfrm>
            <a:off x="6509035" y="2567940"/>
            <a:ext cx="2054289" cy="2964180"/>
          </a:xfrm>
          <a:prstGeom prst="rect">
            <a:avLst/>
          </a:prstGeom>
          <a:ln/>
        </p:spPr>
        <p:style>
          <a:lnRef idx="1">
            <a:schemeClr val="accent5"/>
          </a:lnRef>
          <a:fillRef idx="2">
            <a:schemeClr val="accent5"/>
          </a:fillRef>
          <a:effectRef idx="1">
            <a:schemeClr val="accent5"/>
          </a:effectRef>
          <a:fontRef idx="minor">
            <a:schemeClr val="dk1"/>
          </a:fontRef>
        </p:style>
      </p:pic>
      <p:pic>
        <p:nvPicPr>
          <p:cNvPr id="2" name="Picture 1"/>
          <p:cNvPicPr>
            <a:picLocks noChangeAspect="1"/>
          </p:cNvPicPr>
          <p:nvPr/>
        </p:nvPicPr>
        <p:blipFill>
          <a:blip r:embed="rId4"/>
          <a:stretch>
            <a:fillRect/>
          </a:stretch>
        </p:blipFill>
        <p:spPr>
          <a:xfrm>
            <a:off x="5461285" y="1785621"/>
            <a:ext cx="2095500" cy="2948567"/>
          </a:xfrm>
          <a:prstGeom prst="rect">
            <a:avLst/>
          </a:prstGeom>
          <a:ln/>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2545362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445559"/>
            <a:ext cx="8229600" cy="1143000"/>
          </a:xfrm>
        </p:spPr>
        <p:txBody>
          <a:bodyPr/>
          <a:lstStyle/>
          <a:p>
            <a:r>
              <a:rPr lang="fr-CH" dirty="0"/>
              <a:t>Software Copyright Guidelines</a:t>
            </a:r>
            <a:endParaRPr lang="en-US" dirty="0"/>
          </a:p>
        </p:txBody>
      </p:sp>
      <p:sp>
        <p:nvSpPr>
          <p:cNvPr id="345091" name="Rectangle 3"/>
          <p:cNvSpPr>
            <a:spLocks noGrp="1" noChangeArrowheads="1"/>
          </p:cNvSpPr>
          <p:nvPr>
            <p:ph type="body" idx="1"/>
          </p:nvPr>
        </p:nvSpPr>
        <p:spPr>
          <a:xfrm>
            <a:off x="457200" y="1588560"/>
            <a:ext cx="8229600" cy="4211108"/>
          </a:xfrm>
        </p:spPr>
        <p:txBody>
          <a:bodyPr>
            <a:normAutofit fontScale="92500" lnSpcReduction="10000"/>
          </a:bodyPr>
          <a:lstStyle/>
          <a:p>
            <a:r>
              <a:rPr lang="en-US" sz="2800" dirty="0"/>
              <a:t>What is the objective of these Guidelines?</a:t>
            </a:r>
          </a:p>
          <a:p>
            <a:pPr lvl="1"/>
            <a:r>
              <a:rPr lang="en-US" sz="2400" dirty="0" smtClean="0"/>
              <a:t>Provide guidance to a SG in its consideration of the incorporation of software code protected by copyright law in ITU Recommendations</a:t>
            </a:r>
          </a:p>
          <a:p>
            <a:pPr lvl="1"/>
            <a:r>
              <a:rPr lang="en-US" sz="2400" dirty="0" smtClean="0"/>
              <a:t>To </a:t>
            </a:r>
            <a:r>
              <a:rPr lang="en-US" sz="2400" dirty="0"/>
              <a:t>remind SG that ITU strongly discourages the inclusion of </a:t>
            </a:r>
            <a:r>
              <a:rPr lang="en-US" sz="2400" dirty="0" smtClean="0"/>
              <a:t>copyrighted software </a:t>
            </a:r>
            <a:r>
              <a:rPr lang="en-US" sz="2400" dirty="0"/>
              <a:t>owned elsewhere than in ITU. Why?</a:t>
            </a:r>
          </a:p>
          <a:p>
            <a:pPr lvl="2"/>
            <a:r>
              <a:rPr lang="en-US" sz="2000" dirty="0"/>
              <a:t>The nature of copyright protection makes it possible to work around a copyright to develop alternative </a:t>
            </a:r>
            <a:r>
              <a:rPr lang="en-US" sz="2000" dirty="0" smtClean="0"/>
              <a:t>solutions – so including protected code in the Recommendation is not unavoidable (as it is the case for essential patents)</a:t>
            </a:r>
          </a:p>
          <a:p>
            <a:pPr lvl="1"/>
            <a:r>
              <a:rPr lang="en-US" sz="2400" dirty="0" smtClean="0"/>
              <a:t>To </a:t>
            </a:r>
            <a:r>
              <a:rPr lang="en-US" sz="2400" dirty="0"/>
              <a:t>provide a process in the exceptional situations where a Study Group still believes that software copyrighted outside ITU must be included in a Recommendation</a:t>
            </a:r>
            <a:r>
              <a:rPr lang="fr-CH" sz="2400" dirty="0"/>
              <a:t> </a:t>
            </a:r>
            <a:endParaRPr lang="en-US" sz="2400" dirty="0"/>
          </a:p>
        </p:txBody>
      </p:sp>
    </p:spTree>
    <p:extLst>
      <p:ext uri="{BB962C8B-B14F-4D97-AF65-F5344CB8AC3E}">
        <p14:creationId xmlns:p14="http://schemas.microsoft.com/office/powerpoint/2010/main" val="1246377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57200" y="445559"/>
            <a:ext cx="8229600" cy="1143000"/>
          </a:xfrm>
        </p:spPr>
        <p:txBody>
          <a:bodyPr/>
          <a:lstStyle/>
          <a:p>
            <a:r>
              <a:rPr lang="fr-CH" dirty="0"/>
              <a:t>Software Copyright Guidelines</a:t>
            </a:r>
            <a:endParaRPr lang="en-US" dirty="0"/>
          </a:p>
        </p:txBody>
      </p:sp>
      <p:sp>
        <p:nvSpPr>
          <p:cNvPr id="346115" name="Rectangle 3"/>
          <p:cNvSpPr>
            <a:spLocks noGrp="1" noChangeArrowheads="1"/>
          </p:cNvSpPr>
          <p:nvPr>
            <p:ph type="body" idx="1"/>
          </p:nvPr>
        </p:nvSpPr>
        <p:spPr>
          <a:xfrm>
            <a:off x="689610" y="1447800"/>
            <a:ext cx="7764780" cy="4610100"/>
          </a:xfrm>
        </p:spPr>
        <p:txBody>
          <a:bodyPr>
            <a:normAutofit fontScale="62500" lnSpcReduction="20000"/>
          </a:bodyPr>
          <a:lstStyle/>
          <a:p>
            <a:r>
              <a:rPr lang="en-US" dirty="0" smtClean="0"/>
              <a:t>There may be situations where it is technically appropriate to include software in a Recommendation: </a:t>
            </a:r>
          </a:p>
          <a:p>
            <a:pPr lvl="1"/>
            <a:r>
              <a:rPr lang="en-US" dirty="0" smtClean="0"/>
              <a:t>To enhance the description of functionality required to be implemented in products or services to conform to the Recommendation; </a:t>
            </a:r>
          </a:p>
          <a:p>
            <a:pPr lvl="1"/>
            <a:r>
              <a:rPr lang="en-US" dirty="0" smtClean="0"/>
              <a:t>As an example of how required functionality might be achieved</a:t>
            </a:r>
          </a:p>
          <a:p>
            <a:pPr lvl="1"/>
            <a:r>
              <a:rPr lang="en-US" dirty="0" smtClean="0"/>
              <a:t>To test an implementation for conformance with the required functionality</a:t>
            </a:r>
          </a:p>
          <a:p>
            <a:pPr lvl="1"/>
            <a:r>
              <a:rPr lang="en-US" dirty="0" smtClean="0"/>
              <a:t>To describe data structures, schema, etc.</a:t>
            </a:r>
          </a:p>
          <a:p>
            <a:r>
              <a:rPr lang="en-US" dirty="0" smtClean="0"/>
              <a:t>In no cases, however, should software be included in an Recommendation in a way that there is a requirement to incorporate that software in a conformant implementation</a:t>
            </a:r>
          </a:p>
          <a:p>
            <a:pPr lvl="1"/>
            <a:r>
              <a:rPr lang="en-US" dirty="0" smtClean="0"/>
              <a:t>If an implementer is interested in including any such software in its implementation on a voluntary basis, then such implementer should review any related Software Copyright Statement and Licensing Declaration(s) to find out which licensing-related option the Software copyright holder has selected</a:t>
            </a:r>
            <a:endParaRPr lang="en-US" dirty="0"/>
          </a:p>
        </p:txBody>
      </p:sp>
    </p:spTree>
    <p:extLst>
      <p:ext uri="{BB962C8B-B14F-4D97-AF65-F5344CB8AC3E}">
        <p14:creationId xmlns:p14="http://schemas.microsoft.com/office/powerpoint/2010/main" val="138007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fr-CH" dirty="0"/>
              <a:t>Software Copyright Guidelines</a:t>
            </a:r>
            <a:endParaRPr lang="en-US" dirty="0"/>
          </a:p>
        </p:txBody>
      </p:sp>
      <p:sp>
        <p:nvSpPr>
          <p:cNvPr id="347139" name="Rectangle 3"/>
          <p:cNvSpPr>
            <a:spLocks noGrp="1" noChangeArrowheads="1"/>
          </p:cNvSpPr>
          <p:nvPr>
            <p:ph type="body" idx="1"/>
          </p:nvPr>
        </p:nvSpPr>
        <p:spPr>
          <a:xfrm>
            <a:off x="457200" y="1625600"/>
            <a:ext cx="8229600" cy="4226560"/>
          </a:xfrm>
        </p:spPr>
        <p:txBody>
          <a:bodyPr>
            <a:normAutofit lnSpcReduction="10000"/>
          </a:bodyPr>
          <a:lstStyle/>
          <a:p>
            <a:pPr>
              <a:lnSpc>
                <a:spcPct val="90000"/>
              </a:lnSpc>
            </a:pPr>
            <a:r>
              <a:rPr lang="en-US" sz="2400" dirty="0"/>
              <a:t>Software Copyright Statement and Licensing Declaration Form</a:t>
            </a:r>
          </a:p>
          <a:p>
            <a:pPr lvl="1">
              <a:lnSpc>
                <a:spcPct val="90000"/>
              </a:lnSpc>
            </a:pPr>
            <a:r>
              <a:rPr lang="en-US" sz="2000" dirty="0" smtClean="0"/>
              <a:t>Must be submitted by any member submitting software for incorporation in a Recommendation, before such contribution is included in the Recommendation. </a:t>
            </a:r>
          </a:p>
          <a:p>
            <a:pPr lvl="1">
              <a:lnSpc>
                <a:spcPct val="90000"/>
              </a:lnSpc>
            </a:pPr>
            <a:r>
              <a:rPr lang="en-US" sz="2000" dirty="0" smtClean="0"/>
              <a:t>Again</a:t>
            </a:r>
            <a:r>
              <a:rPr lang="en-US" sz="2000" dirty="0"/>
              <a:t>, the main purpose of the Declaration Form is to ensure that copyright holders will agree to license their software on a royalty-free basis or under RAND conditions</a:t>
            </a:r>
          </a:p>
          <a:p>
            <a:pPr lvl="1">
              <a:lnSpc>
                <a:spcPct val="90000"/>
              </a:lnSpc>
            </a:pPr>
            <a:r>
              <a:rPr lang="en-US" sz="2000" dirty="0"/>
              <a:t>Despite its name, the Licensing Declaration Form is not a License Agreement</a:t>
            </a:r>
          </a:p>
          <a:p>
            <a:pPr lvl="1">
              <a:lnSpc>
                <a:spcPct val="90000"/>
              </a:lnSpc>
            </a:pPr>
            <a:r>
              <a:rPr lang="en-US" sz="2000" dirty="0"/>
              <a:t>Generally speaking, the Declaration Form provides three options</a:t>
            </a:r>
          </a:p>
          <a:p>
            <a:pPr lvl="2">
              <a:lnSpc>
                <a:spcPct val="90000"/>
              </a:lnSpc>
            </a:pPr>
            <a:r>
              <a:rPr lang="en-US" sz="1800" dirty="0"/>
              <a:t>Free </a:t>
            </a:r>
            <a:r>
              <a:rPr lang="en-US" sz="1800" dirty="0" smtClean="0"/>
              <a:t>Licenses (waiver of copyright or royalty-free licenses)</a:t>
            </a:r>
            <a:endParaRPr lang="en-US" sz="1800" dirty="0"/>
          </a:p>
          <a:p>
            <a:pPr lvl="2">
              <a:lnSpc>
                <a:spcPct val="90000"/>
              </a:lnSpc>
            </a:pPr>
            <a:r>
              <a:rPr lang="en-US" sz="1800" dirty="0"/>
              <a:t>RAND Licenses</a:t>
            </a:r>
          </a:p>
          <a:p>
            <a:pPr lvl="2">
              <a:lnSpc>
                <a:spcPct val="90000"/>
              </a:lnSpc>
            </a:pPr>
            <a:r>
              <a:rPr lang="en-US" sz="1800" dirty="0"/>
              <a:t>No </a:t>
            </a:r>
            <a:r>
              <a:rPr lang="en-US" sz="1800" dirty="0" smtClean="0"/>
              <a:t>license</a:t>
            </a:r>
          </a:p>
          <a:p>
            <a:pPr lvl="3">
              <a:lnSpc>
                <a:spcPct val="90000"/>
              </a:lnSpc>
            </a:pPr>
            <a:r>
              <a:rPr lang="en-US" sz="1400" dirty="0" smtClean="0"/>
              <a:t>In this case, the ITU informs the relevant SG of the unavailability of the Software for inclusion in the Recommendation. </a:t>
            </a:r>
            <a:endParaRPr lang="en-US" sz="1400" dirty="0"/>
          </a:p>
          <a:p>
            <a:pPr lvl="1">
              <a:lnSpc>
                <a:spcPct val="90000"/>
              </a:lnSpc>
            </a:pPr>
            <a:endParaRPr lang="fr-CH" sz="2000" dirty="0"/>
          </a:p>
          <a:p>
            <a:pPr>
              <a:lnSpc>
                <a:spcPct val="90000"/>
              </a:lnSpc>
            </a:pPr>
            <a:endParaRPr lang="en-US" sz="2400" dirty="0"/>
          </a:p>
        </p:txBody>
      </p:sp>
    </p:spTree>
    <p:extLst>
      <p:ext uri="{BB962C8B-B14F-4D97-AF65-F5344CB8AC3E}">
        <p14:creationId xmlns:p14="http://schemas.microsoft.com/office/powerpoint/2010/main" val="3980165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7099300" y="6559550"/>
            <a:ext cx="2133600" cy="349250"/>
          </a:xfrm>
          <a:prstGeom prst="rect">
            <a:avLst/>
          </a:prstGeom>
        </p:spPr>
        <p:txBody>
          <a:bodyPr/>
          <a:lstStyle/>
          <a:p>
            <a:fld id="{2A83AB8E-F412-48ED-99A2-3C2100051F01}" type="slidenum">
              <a:rPr lang="en-US"/>
              <a:pPr/>
              <a:t>34</a:t>
            </a:fld>
            <a:endParaRPr lang="en-US"/>
          </a:p>
        </p:txBody>
      </p:sp>
      <p:sp>
        <p:nvSpPr>
          <p:cNvPr id="4" name="Date Placeholder 4"/>
          <p:cNvSpPr>
            <a:spLocks noGrp="1"/>
          </p:cNvSpPr>
          <p:nvPr>
            <p:ph type="dt" sz="half" idx="4294967295"/>
          </p:nvPr>
        </p:nvSpPr>
        <p:spPr>
          <a:xfrm>
            <a:off x="107950" y="6308725"/>
            <a:ext cx="6192838" cy="549275"/>
          </a:xfrm>
          <a:prstGeom prst="rect">
            <a:avLst/>
          </a:prstGeom>
        </p:spPr>
        <p:txBody>
          <a:bodyPr/>
          <a:lstStyle/>
          <a:p>
            <a:r>
              <a:rPr lang="en-US" dirty="0" smtClean="0"/>
              <a:t>Geneva, 26 April 2011</a:t>
            </a:r>
          </a:p>
          <a:p>
            <a:endParaRPr lang="en-US" dirty="0"/>
          </a:p>
        </p:txBody>
      </p:sp>
      <p:sp>
        <p:nvSpPr>
          <p:cNvPr id="349186" name="Rectangle 2"/>
          <p:cNvSpPr>
            <a:spLocks noGrp="1" noChangeArrowheads="1"/>
          </p:cNvSpPr>
          <p:nvPr>
            <p:ph type="title"/>
          </p:nvPr>
        </p:nvSpPr>
        <p:spPr>
          <a:xfrm>
            <a:off x="685800" y="1600200"/>
            <a:ext cx="7467600" cy="2647950"/>
          </a:xfrm>
        </p:spPr>
        <p:txBody>
          <a:bodyPr/>
          <a:lstStyle/>
          <a:p>
            <a:r>
              <a:rPr lang="en-US" sz="3200" dirty="0"/>
              <a:t>Part 4</a:t>
            </a:r>
            <a:br>
              <a:rPr lang="en-US" sz="3200" dirty="0"/>
            </a:br>
            <a:r>
              <a:rPr lang="en-US" sz="3200" dirty="0"/>
              <a:t/>
            </a:r>
            <a:br>
              <a:rPr lang="en-US" sz="3200" dirty="0"/>
            </a:br>
            <a:r>
              <a:rPr lang="en-US" sz="3200" dirty="0"/>
              <a:t>Overview of the Trademark Guidelines</a:t>
            </a:r>
          </a:p>
        </p:txBody>
      </p:sp>
    </p:spTree>
    <p:extLst>
      <p:ext uri="{BB962C8B-B14F-4D97-AF65-F5344CB8AC3E}">
        <p14:creationId xmlns:p14="http://schemas.microsoft.com/office/powerpoint/2010/main" val="611659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456672"/>
            <a:ext cx="8229600" cy="1143000"/>
          </a:xfrm>
        </p:spPr>
        <p:txBody>
          <a:bodyPr/>
          <a:lstStyle/>
          <a:p>
            <a:r>
              <a:rPr lang="en-US" dirty="0"/>
              <a:t>Trademark </a:t>
            </a:r>
            <a:r>
              <a:rPr lang="fr-CH" dirty="0"/>
              <a:t>Guidelines</a:t>
            </a:r>
            <a:endParaRPr lang="en-US" dirty="0"/>
          </a:p>
        </p:txBody>
      </p:sp>
      <p:sp>
        <p:nvSpPr>
          <p:cNvPr id="351235" name="Rectangle 3"/>
          <p:cNvSpPr>
            <a:spLocks noGrp="1" noChangeArrowheads="1"/>
          </p:cNvSpPr>
          <p:nvPr>
            <p:ph type="body" idx="1"/>
          </p:nvPr>
        </p:nvSpPr>
        <p:spPr>
          <a:xfrm>
            <a:off x="358140" y="1470132"/>
            <a:ext cx="5821680" cy="4199995"/>
          </a:xfrm>
        </p:spPr>
        <p:txBody>
          <a:bodyPr>
            <a:normAutofit fontScale="92500" lnSpcReduction="10000"/>
          </a:bodyPr>
          <a:lstStyle/>
          <a:p>
            <a:pPr>
              <a:lnSpc>
                <a:spcPct val="90000"/>
              </a:lnSpc>
            </a:pPr>
            <a:r>
              <a:rPr lang="en-US" dirty="0"/>
              <a:t>One document to consider</a:t>
            </a:r>
          </a:p>
          <a:p>
            <a:pPr lvl="1">
              <a:lnSpc>
                <a:spcPct val="90000"/>
              </a:lnSpc>
            </a:pPr>
            <a:r>
              <a:rPr lang="en-US" dirty="0"/>
              <a:t>Guidelines related to the inclusion of Marks in ITU-T Recommendations</a:t>
            </a:r>
          </a:p>
          <a:p>
            <a:pPr lvl="1">
              <a:lnSpc>
                <a:spcPct val="90000"/>
              </a:lnSpc>
            </a:pPr>
            <a:r>
              <a:rPr lang="en-US" dirty="0"/>
              <a:t>No Declaration Forms</a:t>
            </a:r>
          </a:p>
          <a:p>
            <a:pPr>
              <a:lnSpc>
                <a:spcPct val="90000"/>
              </a:lnSpc>
            </a:pPr>
            <a:r>
              <a:rPr lang="en-US" dirty="0" smtClean="0"/>
              <a:t>May be </a:t>
            </a:r>
            <a:r>
              <a:rPr lang="en-US" dirty="0"/>
              <a:t>found at </a:t>
            </a:r>
            <a:r>
              <a:rPr lang="en-US" dirty="0">
                <a:hlinkClick r:id="rId2"/>
              </a:rPr>
              <a:t>www.itu.int/ITU-T/ipr/</a:t>
            </a:r>
            <a:endParaRPr lang="en-US" dirty="0"/>
          </a:p>
          <a:p>
            <a:pPr>
              <a:lnSpc>
                <a:spcPct val="90000"/>
              </a:lnSpc>
            </a:pPr>
            <a:r>
              <a:rPr lang="en-US" dirty="0"/>
              <a:t>Unlike the Common Patent </a:t>
            </a:r>
            <a:r>
              <a:rPr lang="en-US" dirty="0" smtClean="0"/>
              <a:t>Policy and the Software Guidelines, </a:t>
            </a:r>
            <a:r>
              <a:rPr lang="en-US" dirty="0"/>
              <a:t>these Guidelines are specific to ITU-T</a:t>
            </a:r>
          </a:p>
        </p:txBody>
      </p:sp>
      <p:pic>
        <p:nvPicPr>
          <p:cNvPr id="2" name="Picture 1"/>
          <p:cNvPicPr>
            <a:picLocks noChangeAspect="1"/>
          </p:cNvPicPr>
          <p:nvPr/>
        </p:nvPicPr>
        <p:blipFill>
          <a:blip r:embed="rId3"/>
          <a:stretch>
            <a:fillRect/>
          </a:stretch>
        </p:blipFill>
        <p:spPr>
          <a:xfrm>
            <a:off x="6452235" y="1995912"/>
            <a:ext cx="2234565" cy="2963227"/>
          </a:xfrm>
          <a:prstGeom prst="rect">
            <a:avLst/>
          </a:prstGeom>
          <a:effectLst>
            <a:glow rad="63500">
              <a:schemeClr val="accent5">
                <a:satMod val="175000"/>
                <a:alpha val="40000"/>
              </a:schemeClr>
            </a:glow>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343505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fr-CH"/>
              <a:t>Trademark Guidelines</a:t>
            </a:r>
            <a:endParaRPr lang="en-US"/>
          </a:p>
        </p:txBody>
      </p:sp>
      <p:sp>
        <p:nvSpPr>
          <p:cNvPr id="352259" name="Rectangle 3"/>
          <p:cNvSpPr>
            <a:spLocks noGrp="1" noChangeArrowheads="1"/>
          </p:cNvSpPr>
          <p:nvPr>
            <p:ph type="body" idx="1"/>
          </p:nvPr>
        </p:nvSpPr>
        <p:spPr>
          <a:xfrm>
            <a:off x="457200" y="1968501"/>
            <a:ext cx="8229600" cy="3395980"/>
          </a:xfrm>
        </p:spPr>
        <p:txBody>
          <a:bodyPr/>
          <a:lstStyle/>
          <a:p>
            <a:r>
              <a:rPr lang="en-US" dirty="0"/>
              <a:t>What is the objective of these Guidelines?</a:t>
            </a:r>
          </a:p>
          <a:p>
            <a:pPr lvl="1"/>
            <a:r>
              <a:rPr lang="en-US" dirty="0"/>
              <a:t>To provide SG with general information on the issues to be considered regarding the use of </a:t>
            </a:r>
            <a:r>
              <a:rPr lang="en-US" dirty="0" smtClean="0"/>
              <a:t>trademarks </a:t>
            </a:r>
            <a:endParaRPr lang="en-US" dirty="0"/>
          </a:p>
          <a:p>
            <a:pPr lvl="1"/>
            <a:r>
              <a:rPr lang="en-US" dirty="0"/>
              <a:t>To provide specific guidelines on how marks should be referenced</a:t>
            </a:r>
          </a:p>
        </p:txBody>
      </p:sp>
    </p:spTree>
    <p:extLst>
      <p:ext uri="{BB962C8B-B14F-4D97-AF65-F5344CB8AC3E}">
        <p14:creationId xmlns:p14="http://schemas.microsoft.com/office/powerpoint/2010/main" val="2611037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99300" y="6559550"/>
            <a:ext cx="2133600" cy="349250"/>
          </a:xfrm>
          <a:prstGeom prst="rect">
            <a:avLst/>
          </a:prstGeom>
        </p:spPr>
        <p:txBody>
          <a:bodyPr/>
          <a:lstStyle/>
          <a:p>
            <a:fld id="{ADC3F37B-DD86-48F2-AB80-A9FC7A6BFD9D}" type="slidenum">
              <a:rPr lang="en-US"/>
              <a:pPr/>
              <a:t>37</a:t>
            </a:fld>
            <a:endParaRPr lang="en-US"/>
          </a:p>
        </p:txBody>
      </p:sp>
      <p:sp>
        <p:nvSpPr>
          <p:cNvPr id="353282" name="Rectangle 2"/>
          <p:cNvSpPr>
            <a:spLocks noGrp="1" noChangeArrowheads="1"/>
          </p:cNvSpPr>
          <p:nvPr>
            <p:ph type="title"/>
          </p:nvPr>
        </p:nvSpPr>
        <p:spPr/>
        <p:txBody>
          <a:bodyPr/>
          <a:lstStyle/>
          <a:p>
            <a:r>
              <a:rPr lang="fr-CH"/>
              <a:t>Trademark Guidelines</a:t>
            </a:r>
            <a:endParaRPr lang="en-US"/>
          </a:p>
        </p:txBody>
      </p:sp>
      <p:sp>
        <p:nvSpPr>
          <p:cNvPr id="353283" name="Rectangle 3"/>
          <p:cNvSpPr>
            <a:spLocks noGrp="1" noChangeArrowheads="1"/>
          </p:cNvSpPr>
          <p:nvPr>
            <p:ph type="body" idx="1"/>
          </p:nvPr>
        </p:nvSpPr>
        <p:spPr>
          <a:xfrm>
            <a:off x="457200" y="1713972"/>
            <a:ext cx="8229600" cy="4293128"/>
          </a:xfrm>
        </p:spPr>
        <p:txBody>
          <a:bodyPr>
            <a:normAutofit fontScale="70000" lnSpcReduction="20000"/>
          </a:bodyPr>
          <a:lstStyle/>
          <a:p>
            <a:r>
              <a:rPr lang="en-US" dirty="0" smtClean="0"/>
              <a:t>The primary concern relating to the use of a trademark in a Recommendation is whether it would appear as if the recommendation is endorsing one particular proprietary product or service over competing ones</a:t>
            </a:r>
            <a:r>
              <a:rPr lang="en-US" dirty="0"/>
              <a:t>. Recommendations should not appear to endorse any particular product or </a:t>
            </a:r>
            <a:r>
              <a:rPr lang="en-US" dirty="0" smtClean="0"/>
              <a:t>brand. </a:t>
            </a:r>
            <a:endParaRPr lang="en-US" dirty="0"/>
          </a:p>
          <a:p>
            <a:r>
              <a:rPr lang="en-US" dirty="0" smtClean="0"/>
              <a:t>All inclusions of trademarks in ITU-T Recommendations are subject to approval by TSB</a:t>
            </a:r>
          </a:p>
          <a:p>
            <a:r>
              <a:rPr lang="en-US" dirty="0" smtClean="0"/>
              <a:t>Generally</a:t>
            </a:r>
            <a:r>
              <a:rPr lang="en-US" dirty="0"/>
              <a:t>, if referenced properly, </a:t>
            </a:r>
            <a:r>
              <a:rPr lang="en-US" dirty="0" smtClean="0"/>
              <a:t>there is no </a:t>
            </a:r>
            <a:r>
              <a:rPr lang="en-US" dirty="0"/>
              <a:t>need to obtain </a:t>
            </a:r>
            <a:r>
              <a:rPr lang="en-US" dirty="0" smtClean="0"/>
              <a:t>permission/license </a:t>
            </a:r>
            <a:r>
              <a:rPr lang="en-US" dirty="0"/>
              <a:t>from the mark owner</a:t>
            </a:r>
          </a:p>
          <a:p>
            <a:pPr lvl="1"/>
            <a:r>
              <a:rPr lang="en-US" dirty="0"/>
              <a:t>No permission required to </a:t>
            </a:r>
            <a:r>
              <a:rPr lang="en-US" dirty="0" smtClean="0"/>
              <a:t>refer descriptively in </a:t>
            </a:r>
            <a:r>
              <a:rPr lang="en-US" dirty="0"/>
              <a:t>a Recommendation to a third party’s </a:t>
            </a:r>
            <a:r>
              <a:rPr lang="en-US" dirty="0" smtClean="0"/>
              <a:t>technology</a:t>
            </a:r>
          </a:p>
          <a:p>
            <a:pPr lvl="2"/>
            <a:r>
              <a:rPr lang="en-US" dirty="0" smtClean="0"/>
              <a:t>Examples:</a:t>
            </a:r>
          </a:p>
          <a:p>
            <a:pPr marL="914400" lvl="2" indent="0">
              <a:buNone/>
            </a:pPr>
            <a:r>
              <a:rPr lang="en-US" dirty="0" smtClean="0"/>
              <a:t>	“This protocol can be used for transport over </a:t>
            </a:r>
            <a:r>
              <a:rPr lang="en-US" dirty="0" err="1" smtClean="0"/>
              <a:t>Wifi</a:t>
            </a:r>
            <a:r>
              <a:rPr lang="en-US" dirty="0" smtClean="0"/>
              <a:t> infrastructure”</a:t>
            </a:r>
          </a:p>
          <a:p>
            <a:pPr marL="914400" lvl="2" indent="0">
              <a:buNone/>
            </a:pPr>
            <a:r>
              <a:rPr lang="en-US" dirty="0" smtClean="0"/>
              <a:t>	“This specification  supports the use of an Access Point Services Router”</a:t>
            </a:r>
            <a:endParaRPr lang="en-US" dirty="0"/>
          </a:p>
          <a:p>
            <a:pPr>
              <a:buFontTx/>
              <a:buNone/>
            </a:pPr>
            <a:endParaRPr lang="en-US" dirty="0"/>
          </a:p>
        </p:txBody>
      </p:sp>
    </p:spTree>
    <p:extLst>
      <p:ext uri="{BB962C8B-B14F-4D97-AF65-F5344CB8AC3E}">
        <p14:creationId xmlns:p14="http://schemas.microsoft.com/office/powerpoint/2010/main" val="2595318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0" y="361082"/>
            <a:ext cx="9144000" cy="1009650"/>
          </a:xfrm>
        </p:spPr>
        <p:txBody>
          <a:bodyPr/>
          <a:lstStyle/>
          <a:p>
            <a:r>
              <a:rPr lang="en-US" dirty="0" smtClean="0"/>
              <a:t>Copyright</a:t>
            </a:r>
            <a:endParaRPr lang="en-US" dirty="0"/>
          </a:p>
        </p:txBody>
      </p:sp>
      <p:sp>
        <p:nvSpPr>
          <p:cNvPr id="297987" name="Rectangle 3"/>
          <p:cNvSpPr>
            <a:spLocks noChangeArrowheads="1"/>
          </p:cNvSpPr>
          <p:nvPr/>
        </p:nvSpPr>
        <p:spPr bwMode="auto">
          <a:xfrm>
            <a:off x="755576" y="1772816"/>
            <a:ext cx="7772400" cy="2972916"/>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US" sz="3200" dirty="0">
                <a:solidFill>
                  <a:schemeClr val="tx2">
                    <a:lumMod val="60000"/>
                    <a:lumOff val="40000"/>
                  </a:schemeClr>
                </a:solidFill>
              </a:rPr>
              <a:t>Rights given to creators for their literary and artistic works</a:t>
            </a:r>
          </a:p>
          <a:p>
            <a:pPr marL="342900" indent="-342900" eaLnBrk="1" hangingPunct="1">
              <a:spcBef>
                <a:spcPct val="20000"/>
              </a:spcBef>
              <a:buFontTx/>
              <a:buChar char="•"/>
            </a:pPr>
            <a:r>
              <a:rPr lang="en-US" sz="3200" dirty="0">
                <a:solidFill>
                  <a:schemeClr val="tx2">
                    <a:lumMod val="60000"/>
                    <a:lumOff val="40000"/>
                  </a:schemeClr>
                </a:solidFill>
              </a:rPr>
              <a:t>Copyright protects the expression of an idea and not the idea </a:t>
            </a:r>
            <a:r>
              <a:rPr lang="en-US" sz="3200" dirty="0" smtClean="0">
                <a:solidFill>
                  <a:schemeClr val="tx2">
                    <a:lumMod val="60000"/>
                    <a:lumOff val="40000"/>
                  </a:schemeClr>
                </a:solidFill>
              </a:rPr>
              <a:t>itself</a:t>
            </a:r>
          </a:p>
          <a:p>
            <a:pPr marL="342900" indent="-342900" eaLnBrk="1" hangingPunct="1">
              <a:spcBef>
                <a:spcPct val="20000"/>
              </a:spcBef>
              <a:buFontTx/>
              <a:buChar char="•"/>
            </a:pPr>
            <a:r>
              <a:rPr lang="en-US" sz="3200" dirty="0" smtClean="0">
                <a:solidFill>
                  <a:schemeClr val="tx2">
                    <a:lumMod val="60000"/>
                    <a:lumOff val="40000"/>
                  </a:schemeClr>
                </a:solidFill>
              </a:rPr>
              <a:t>Worldwide protection</a:t>
            </a:r>
            <a:endParaRPr lang="en-US" sz="3200" dirty="0">
              <a:solidFill>
                <a:schemeClr val="tx2">
                  <a:lumMod val="60000"/>
                  <a:lumOff val="40000"/>
                </a:schemeClr>
              </a:solidFill>
            </a:endParaRPr>
          </a:p>
          <a:p>
            <a:pPr eaLnBrk="1" hangingPunct="1">
              <a:spcBef>
                <a:spcPct val="20000"/>
              </a:spcBef>
            </a:pPr>
            <a:endParaRPr lang="en-US" sz="3200" dirty="0" smtClean="0">
              <a:latin typeface="Lucida Fax" pitchFamily="18" charset="0"/>
              <a:cs typeface="Times New Roman" pitchFamily="18" charset="0"/>
            </a:endParaRPr>
          </a:p>
        </p:txBody>
      </p:sp>
    </p:spTree>
    <p:extLst>
      <p:ext uri="{BB962C8B-B14F-4D97-AF65-F5344CB8AC3E}">
        <p14:creationId xmlns:p14="http://schemas.microsoft.com/office/powerpoint/2010/main" val="3005830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0" y="464344"/>
            <a:ext cx="9144000" cy="1223962"/>
          </a:xfrm>
        </p:spPr>
        <p:txBody>
          <a:bodyPr>
            <a:normAutofit fontScale="90000"/>
          </a:bodyPr>
          <a:lstStyle/>
          <a:p>
            <a:r>
              <a:rPr lang="en-US" dirty="0"/>
              <a:t>Main rights conferred upon the copyright owner</a:t>
            </a:r>
          </a:p>
        </p:txBody>
      </p:sp>
      <p:sp>
        <p:nvSpPr>
          <p:cNvPr id="302083" name="Rectangle 3"/>
          <p:cNvSpPr>
            <a:spLocks noGrp="1" noChangeArrowheads="1"/>
          </p:cNvSpPr>
          <p:nvPr>
            <p:ph type="body" idx="1"/>
          </p:nvPr>
        </p:nvSpPr>
        <p:spPr>
          <a:xfrm>
            <a:off x="685800" y="1943099"/>
            <a:ext cx="3894513" cy="3368733"/>
          </a:xfrm>
        </p:spPr>
        <p:txBody>
          <a:bodyPr>
            <a:normAutofit lnSpcReduction="10000"/>
          </a:bodyPr>
          <a:lstStyle/>
          <a:p>
            <a:r>
              <a:rPr lang="en-US" dirty="0"/>
              <a:t>Reproduction</a:t>
            </a:r>
          </a:p>
          <a:p>
            <a:r>
              <a:rPr lang="en-US" dirty="0"/>
              <a:t>Publication</a:t>
            </a:r>
          </a:p>
          <a:p>
            <a:r>
              <a:rPr lang="en-US" dirty="0"/>
              <a:t>Distribution</a:t>
            </a:r>
          </a:p>
          <a:p>
            <a:r>
              <a:rPr lang="en-US" dirty="0"/>
              <a:t>Sale/lease</a:t>
            </a:r>
          </a:p>
          <a:p>
            <a:r>
              <a:rPr lang="en-US" dirty="0" smtClean="0"/>
              <a:t>Translation</a:t>
            </a:r>
          </a:p>
          <a:p>
            <a:r>
              <a:rPr lang="fr-CH" dirty="0" smtClean="0"/>
              <a:t>…</a:t>
            </a:r>
            <a:endParaRPr lang="fr-CH" dirty="0"/>
          </a:p>
        </p:txBody>
      </p:sp>
      <p:pic>
        <p:nvPicPr>
          <p:cNvPr id="1026" name="Picture 2" descr="http://www.copyrightfrance.com/images/copyright_image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655" y="2177501"/>
            <a:ext cx="2513873" cy="2510877"/>
          </a:xfrm>
          <a:prstGeom prst="rect">
            <a:avLst/>
          </a:prstGeom>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295489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293687"/>
            <a:ext cx="9144000" cy="936625"/>
          </a:xfrm>
        </p:spPr>
        <p:txBody>
          <a:bodyPr/>
          <a:lstStyle/>
          <a:p>
            <a:r>
              <a:rPr lang="en-US" dirty="0"/>
              <a:t>Main restrictions to copyright</a:t>
            </a:r>
          </a:p>
        </p:txBody>
      </p:sp>
      <p:sp>
        <p:nvSpPr>
          <p:cNvPr id="304131" name="Rectangle 3"/>
          <p:cNvSpPr>
            <a:spLocks noGrp="1" noChangeArrowheads="1"/>
          </p:cNvSpPr>
          <p:nvPr>
            <p:ph type="body" idx="1"/>
          </p:nvPr>
        </p:nvSpPr>
        <p:spPr>
          <a:xfrm>
            <a:off x="250825" y="1556792"/>
            <a:ext cx="8642350" cy="4320133"/>
          </a:xfrm>
        </p:spPr>
        <p:txBody>
          <a:bodyPr/>
          <a:lstStyle/>
          <a:p>
            <a:r>
              <a:rPr lang="en-US" dirty="0"/>
              <a:t>Copies for private purposes</a:t>
            </a:r>
          </a:p>
          <a:p>
            <a:r>
              <a:rPr lang="en-US" dirty="0"/>
              <a:t>Copies for </a:t>
            </a:r>
            <a:r>
              <a:rPr lang="en-US" dirty="0" smtClean="0"/>
              <a:t>libraries/archiving purposes</a:t>
            </a:r>
          </a:p>
          <a:p>
            <a:r>
              <a:rPr lang="en-US" dirty="0" smtClean="0"/>
              <a:t>Use for educational purposes</a:t>
            </a:r>
            <a:endParaRPr lang="en-US" dirty="0"/>
          </a:p>
          <a:p>
            <a:r>
              <a:rPr lang="en-US" dirty="0" smtClean="0"/>
              <a:t>“Fair Use”</a:t>
            </a:r>
          </a:p>
          <a:p>
            <a:r>
              <a:rPr lang="en-US" dirty="0" smtClean="0"/>
              <a:t>Quotations</a:t>
            </a:r>
            <a:endParaRPr lang="fr-CH" dirty="0"/>
          </a:p>
          <a:p>
            <a:pPr lvl="1">
              <a:buFont typeface="Verdana" pitchFamily="34" charset="0"/>
              <a:buNone/>
            </a:pPr>
            <a:endParaRPr lang="en-US" dirty="0"/>
          </a:p>
        </p:txBody>
      </p:sp>
      <p:sp>
        <p:nvSpPr>
          <p:cNvPr id="304132" name="Rectangle 4"/>
          <p:cNvSpPr>
            <a:spLocks noChangeArrowheads="1"/>
          </p:cNvSpPr>
          <p:nvPr/>
        </p:nvSpPr>
        <p:spPr bwMode="auto">
          <a:xfrm>
            <a:off x="8959850" y="0"/>
            <a:ext cx="184150" cy="762000"/>
          </a:xfrm>
          <a:prstGeom prst="rect">
            <a:avLst/>
          </a:prstGeom>
          <a:noFill/>
          <a:ln w="9525">
            <a:noFill/>
            <a:miter lim="800000"/>
            <a:headEnd/>
            <a:tailEnd/>
          </a:ln>
          <a:effectLst/>
        </p:spPr>
        <p:txBody>
          <a:bodyPr wrap="none">
            <a:spAutoFit/>
          </a:bodyPr>
          <a:lstStyle/>
          <a:p>
            <a:pPr algn="r" eaLnBrk="1" hangingPunct="1"/>
            <a:endParaRPr lang="en-US" sz="4400">
              <a:solidFill>
                <a:schemeClr val="folHlink"/>
              </a:solidFill>
              <a:latin typeface="Franklin Gothic Medium" pitchFamily="34" charset="0"/>
              <a:cs typeface="Times New Roman" pitchFamily="18" charset="0"/>
            </a:endParaRPr>
          </a:p>
        </p:txBody>
      </p:sp>
    </p:spTree>
    <p:extLst>
      <p:ext uri="{BB962C8B-B14F-4D97-AF65-F5344CB8AC3E}">
        <p14:creationId xmlns:p14="http://schemas.microsoft.com/office/powerpoint/2010/main" val="218132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390208"/>
            <a:ext cx="9144000" cy="865187"/>
          </a:xfrm>
        </p:spPr>
        <p:txBody>
          <a:bodyPr/>
          <a:lstStyle/>
          <a:p>
            <a:r>
              <a:rPr lang="en-US" dirty="0"/>
              <a:t>Patents	</a:t>
            </a:r>
          </a:p>
        </p:txBody>
      </p:sp>
      <p:sp>
        <p:nvSpPr>
          <p:cNvPr id="306179" name="Rectangle 3"/>
          <p:cNvSpPr>
            <a:spLocks noGrp="1" noChangeArrowheads="1"/>
          </p:cNvSpPr>
          <p:nvPr>
            <p:ph type="body" idx="1"/>
          </p:nvPr>
        </p:nvSpPr>
        <p:spPr>
          <a:xfrm>
            <a:off x="250825" y="1341438"/>
            <a:ext cx="4030230" cy="4535487"/>
          </a:xfrm>
        </p:spPr>
        <p:txBody>
          <a:bodyPr/>
          <a:lstStyle/>
          <a:p>
            <a:r>
              <a:rPr lang="en-US" dirty="0"/>
              <a:t>Rights granted for an invention, which is a product or a process that provides a new way of doing something, or offers a new technical solution to a </a:t>
            </a:r>
            <a:r>
              <a:rPr lang="en-US" dirty="0" smtClean="0"/>
              <a:t>problem</a:t>
            </a:r>
            <a:endParaRPr lang="en-US" dirty="0"/>
          </a:p>
        </p:txBody>
      </p:sp>
      <p:pic>
        <p:nvPicPr>
          <p:cNvPr id="2058" name="Picture 10" descr="http://www.bpmlegal.com/gif/howt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335" y="1612670"/>
            <a:ext cx="2155363" cy="2919018"/>
          </a:xfrm>
          <a:prstGeom prst="rect">
            <a:avLst/>
          </a:prstGeom>
        </p:spPr>
        <p:style>
          <a:lnRef idx="1">
            <a:schemeClr val="accent5"/>
          </a:lnRef>
          <a:fillRef idx="2">
            <a:schemeClr val="accent5"/>
          </a:fillRef>
          <a:effectRef idx="1">
            <a:schemeClr val="accent5"/>
          </a:effectRef>
          <a:fontRef idx="minor">
            <a:schemeClr val="dk1"/>
          </a:fontRef>
        </p:style>
      </p:pic>
      <p:pic>
        <p:nvPicPr>
          <p:cNvPr id="2060" name="Picture 12" descr="EPO patent 1434175 Method for retrieving mailpiece tracking data using mailpiec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669" y="2461222"/>
            <a:ext cx="2128058" cy="3005676"/>
          </a:xfrm>
          <a:prstGeom prst="rect">
            <a:avLst/>
          </a:prstGeom>
        </p:spPr>
        <p:style>
          <a:lnRef idx="1">
            <a:schemeClr val="accent5"/>
          </a:lnRef>
          <a:fillRef idx="3">
            <a:schemeClr val="accent5"/>
          </a:fillRef>
          <a:effectRef idx="2">
            <a:schemeClr val="accent5"/>
          </a:effectRef>
          <a:fontRef idx="minor">
            <a:schemeClr val="lt1"/>
          </a:fontRef>
        </p:style>
      </p:pic>
    </p:spTree>
    <p:extLst>
      <p:ext uri="{BB962C8B-B14F-4D97-AF65-F5344CB8AC3E}">
        <p14:creationId xmlns:p14="http://schemas.microsoft.com/office/powerpoint/2010/main" val="1206772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0" y="376238"/>
            <a:ext cx="9144000" cy="936625"/>
          </a:xfrm>
        </p:spPr>
        <p:txBody>
          <a:bodyPr/>
          <a:lstStyle/>
          <a:p>
            <a:r>
              <a:rPr lang="en-US" dirty="0"/>
              <a:t>What can be patented?	</a:t>
            </a:r>
          </a:p>
        </p:txBody>
      </p:sp>
      <p:sp>
        <p:nvSpPr>
          <p:cNvPr id="308227" name="Rectangle 3"/>
          <p:cNvSpPr>
            <a:spLocks noGrp="1" noChangeArrowheads="1"/>
          </p:cNvSpPr>
          <p:nvPr>
            <p:ph type="body" idx="1"/>
          </p:nvPr>
        </p:nvSpPr>
        <p:spPr>
          <a:xfrm>
            <a:off x="365760" y="1403235"/>
            <a:ext cx="8229600" cy="3831167"/>
          </a:xfrm>
        </p:spPr>
        <p:txBody>
          <a:bodyPr>
            <a:normAutofit fontScale="92500"/>
          </a:bodyPr>
          <a:lstStyle/>
          <a:p>
            <a:r>
              <a:rPr lang="en-US" dirty="0"/>
              <a:t>Inventions</a:t>
            </a:r>
          </a:p>
          <a:p>
            <a:pPr lvl="1"/>
            <a:r>
              <a:rPr lang="en-US" dirty="0"/>
              <a:t>Must be new</a:t>
            </a:r>
          </a:p>
          <a:p>
            <a:pPr lvl="1"/>
            <a:r>
              <a:rPr lang="en-US" dirty="0"/>
              <a:t>Must </a:t>
            </a:r>
            <a:r>
              <a:rPr lang="en-US" dirty="0" smtClean="0"/>
              <a:t>be useful</a:t>
            </a:r>
            <a:endParaRPr lang="en-US" dirty="0"/>
          </a:p>
          <a:p>
            <a:pPr lvl="1"/>
            <a:r>
              <a:rPr lang="en-US" dirty="0"/>
              <a:t>Must </a:t>
            </a:r>
            <a:r>
              <a:rPr lang="en-US" dirty="0" smtClean="0"/>
              <a:t>be non-obvious</a:t>
            </a:r>
            <a:endParaRPr lang="en-US" dirty="0"/>
          </a:p>
          <a:p>
            <a:r>
              <a:rPr lang="fr-CH" dirty="0" smtClean="0"/>
              <a:t>applications are </a:t>
            </a:r>
            <a:r>
              <a:rPr lang="en-US" dirty="0" smtClean="0"/>
              <a:t>evaluated by patent examiners</a:t>
            </a:r>
          </a:p>
          <a:p>
            <a:r>
              <a:rPr lang="en-US" dirty="0" smtClean="0"/>
              <a:t>Patentable subject matter may vary from country to country</a:t>
            </a:r>
            <a:endParaRPr lang="en-US" dirty="0"/>
          </a:p>
        </p:txBody>
      </p:sp>
      <p:sp>
        <p:nvSpPr>
          <p:cNvPr id="308228" name="Rectangle 4"/>
          <p:cNvSpPr>
            <a:spLocks noChangeArrowheads="1"/>
          </p:cNvSpPr>
          <p:nvPr/>
        </p:nvSpPr>
        <p:spPr bwMode="auto">
          <a:xfrm>
            <a:off x="8959850" y="147638"/>
            <a:ext cx="184150" cy="457200"/>
          </a:xfrm>
          <a:prstGeom prst="rect">
            <a:avLst/>
          </a:prstGeom>
          <a:noFill/>
          <a:ln w="9525">
            <a:noFill/>
            <a:miter lim="800000"/>
            <a:headEnd/>
            <a:tailEnd/>
          </a:ln>
          <a:effectLst/>
        </p:spPr>
        <p:txBody>
          <a:bodyPr wrap="none">
            <a:spAutoFit/>
          </a:bodyPr>
          <a:lstStyle/>
          <a:p>
            <a:pPr algn="r" eaLnBrk="1" hangingPunct="1"/>
            <a:endParaRPr lang="en-US">
              <a:solidFill>
                <a:schemeClr val="folHlink"/>
              </a:solidFill>
              <a:latin typeface="Franklin Gothic Medium" pitchFamily="34" charset="0"/>
              <a:cs typeface="Times New Roman" pitchFamily="18" charset="0"/>
            </a:endParaRPr>
          </a:p>
        </p:txBody>
      </p:sp>
    </p:spTree>
    <p:extLst>
      <p:ext uri="{BB962C8B-B14F-4D97-AF65-F5344CB8AC3E}">
        <p14:creationId xmlns:p14="http://schemas.microsoft.com/office/powerpoint/2010/main" val="951945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0" y="441325"/>
            <a:ext cx="9144000" cy="936625"/>
          </a:xfrm>
        </p:spPr>
        <p:txBody>
          <a:bodyPr/>
          <a:lstStyle/>
          <a:p>
            <a:r>
              <a:rPr lang="en-US" dirty="0"/>
              <a:t>Protection granted by patent</a:t>
            </a:r>
            <a:r>
              <a:rPr lang="fr-CH" dirty="0"/>
              <a:t>s</a:t>
            </a:r>
            <a:endParaRPr lang="en-US" dirty="0"/>
          </a:p>
        </p:txBody>
      </p:sp>
      <p:sp>
        <p:nvSpPr>
          <p:cNvPr id="310275" name="Rectangle 3"/>
          <p:cNvSpPr>
            <a:spLocks noGrp="1" noChangeArrowheads="1"/>
          </p:cNvSpPr>
          <p:nvPr>
            <p:ph type="body" idx="1"/>
          </p:nvPr>
        </p:nvSpPr>
        <p:spPr>
          <a:xfrm>
            <a:off x="250825" y="1341438"/>
            <a:ext cx="8642350" cy="4535487"/>
          </a:xfrm>
        </p:spPr>
        <p:txBody>
          <a:bodyPr/>
          <a:lstStyle/>
          <a:p>
            <a:r>
              <a:rPr lang="en-US" smtClean="0"/>
              <a:t>Exclusive </a:t>
            </a:r>
            <a:r>
              <a:rPr lang="en-US" dirty="0" smtClean="0"/>
              <a:t>right to “use” (e.g. manufacture, import, export, sell, lend, commercialize, etc.)</a:t>
            </a:r>
            <a:r>
              <a:rPr lang="fr-CH" dirty="0" smtClean="0"/>
              <a:t> </a:t>
            </a:r>
            <a:r>
              <a:rPr lang="fr-CH" dirty="0"/>
              <a:t>the invention, </a:t>
            </a:r>
            <a:r>
              <a:rPr lang="fr-CH" dirty="0" err="1"/>
              <a:t>typically</a:t>
            </a:r>
            <a:r>
              <a:rPr lang="fr-CH" dirty="0"/>
              <a:t> for a </a:t>
            </a:r>
            <a:r>
              <a:rPr lang="fr-CH" dirty="0" err="1"/>
              <a:t>period</a:t>
            </a:r>
            <a:r>
              <a:rPr lang="fr-CH" dirty="0"/>
              <a:t> of 20 </a:t>
            </a:r>
            <a:r>
              <a:rPr lang="fr-CH" dirty="0" err="1" smtClean="0"/>
              <a:t>years</a:t>
            </a:r>
            <a:r>
              <a:rPr lang="fr-CH" dirty="0" smtClean="0"/>
              <a:t> (</a:t>
            </a:r>
            <a:r>
              <a:rPr lang="fr-CH" dirty="0" err="1" smtClean="0"/>
              <a:t>subject</a:t>
            </a:r>
            <a:r>
              <a:rPr lang="fr-CH" dirty="0" smtClean="0"/>
              <a:t> to </a:t>
            </a:r>
            <a:r>
              <a:rPr lang="fr-CH" dirty="0" err="1" smtClean="0"/>
              <a:t>payment</a:t>
            </a:r>
            <a:r>
              <a:rPr lang="fr-CH" dirty="0" smtClean="0"/>
              <a:t> of patent </a:t>
            </a:r>
            <a:r>
              <a:rPr lang="en-US" dirty="0" smtClean="0"/>
              <a:t>annuities</a:t>
            </a:r>
            <a:r>
              <a:rPr lang="fr-CH" dirty="0" smtClean="0"/>
              <a:t>) </a:t>
            </a:r>
            <a:endParaRPr lang="fr-CH" dirty="0"/>
          </a:p>
          <a:p>
            <a:r>
              <a:rPr lang="fr-CH" dirty="0"/>
              <a:t>No protection on the </a:t>
            </a:r>
            <a:r>
              <a:rPr lang="fr-CH" dirty="0" smtClean="0"/>
              <a:t>description</a:t>
            </a:r>
          </a:p>
          <a:p>
            <a:r>
              <a:rPr lang="fr-CH" dirty="0" err="1" smtClean="0"/>
              <a:t>Teritoriality</a:t>
            </a:r>
            <a:r>
              <a:rPr lang="fr-CH" dirty="0" smtClean="0"/>
              <a:t>  </a:t>
            </a:r>
            <a:endParaRPr lang="en-US" dirty="0"/>
          </a:p>
        </p:txBody>
      </p:sp>
      <p:sp>
        <p:nvSpPr>
          <p:cNvPr id="310276" name="Rectangle 4"/>
          <p:cNvSpPr>
            <a:spLocks noChangeArrowheads="1"/>
          </p:cNvSpPr>
          <p:nvPr/>
        </p:nvSpPr>
        <p:spPr bwMode="auto">
          <a:xfrm>
            <a:off x="0" y="0"/>
            <a:ext cx="184150" cy="762000"/>
          </a:xfrm>
          <a:prstGeom prst="rect">
            <a:avLst/>
          </a:prstGeom>
          <a:noFill/>
          <a:ln w="9525">
            <a:noFill/>
            <a:miter lim="800000"/>
            <a:headEnd/>
            <a:tailEnd/>
          </a:ln>
          <a:effectLst/>
        </p:spPr>
        <p:txBody>
          <a:bodyPr wrap="none">
            <a:spAutoFit/>
          </a:bodyPr>
          <a:lstStyle/>
          <a:p>
            <a:pPr eaLnBrk="1" hangingPunct="1"/>
            <a:endParaRPr lang="en-US" sz="4400">
              <a:solidFill>
                <a:schemeClr val="folHlink"/>
              </a:solidFill>
              <a:latin typeface="Franklin Gothic Medium" pitchFamily="34" charset="0"/>
              <a:cs typeface="Times New Roman" pitchFamily="18" charset="0"/>
            </a:endParaRPr>
          </a:p>
        </p:txBody>
      </p:sp>
    </p:spTree>
    <p:extLst>
      <p:ext uri="{BB962C8B-B14F-4D97-AF65-F5344CB8AC3E}">
        <p14:creationId xmlns:p14="http://schemas.microsoft.com/office/powerpoint/2010/main" val="1789715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150template.potx" id="{ADB880A8-EEC0-4243-B056-19B9660C7DE3}" vid="{335FF76A-1870-47FC-9478-9E275AC3F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E3021-2DD4-4A21-94E0-933C5BF0EBD3}"/>
</file>

<file path=customXml/itemProps2.xml><?xml version="1.0" encoding="utf-8"?>
<ds:datastoreItem xmlns:ds="http://schemas.openxmlformats.org/officeDocument/2006/customXml" ds:itemID="{2EB02993-7961-4EF2-B1FF-E2A48CEEDA17}"/>
</file>

<file path=customXml/itemProps3.xml><?xml version="1.0" encoding="utf-8"?>
<ds:datastoreItem xmlns:ds="http://schemas.openxmlformats.org/officeDocument/2006/customXml" ds:itemID="{7F8CE669-5104-473E-99C7-9E115953CE45}"/>
</file>

<file path=docProps/app.xml><?xml version="1.0" encoding="utf-8"?>
<Properties xmlns="http://schemas.openxmlformats.org/officeDocument/2006/extended-properties" xmlns:vt="http://schemas.openxmlformats.org/officeDocument/2006/docPropsVTypes">
  <Template>ITU150PowerPointTemplate</Template>
  <TotalTime>540</TotalTime>
  <Words>2431</Words>
  <Application>Microsoft Office PowerPoint</Application>
  <PresentationFormat>On-screen Show (4:3)</PresentationFormat>
  <Paragraphs>235</Paragraphs>
  <Slides>37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Century Gothic</vt:lpstr>
      <vt:lpstr>Franklin Gothic Medium</vt:lpstr>
      <vt:lpstr>Lucida Fax</vt:lpstr>
      <vt:lpstr>Times New Roman</vt:lpstr>
      <vt:lpstr>Verdana</vt:lpstr>
      <vt:lpstr>Office Theme</vt:lpstr>
      <vt:lpstr>IPRs and ITU-T</vt:lpstr>
      <vt:lpstr>ToC</vt:lpstr>
      <vt:lpstr>Part 1  Overview of the main forms of intellectual property</vt:lpstr>
      <vt:lpstr>Copyright</vt:lpstr>
      <vt:lpstr>Main rights conferred upon the copyright owner</vt:lpstr>
      <vt:lpstr>Main restrictions to copyright</vt:lpstr>
      <vt:lpstr>Patents </vt:lpstr>
      <vt:lpstr>What can be patented? </vt:lpstr>
      <vt:lpstr>Protection granted by patents</vt:lpstr>
      <vt:lpstr>Trademarks</vt:lpstr>
      <vt:lpstr>Protection granted  by trademarks</vt:lpstr>
      <vt:lpstr>PowerPoint Presentation</vt:lpstr>
      <vt:lpstr>Part 2  Overview of the Common Patent Policy for ITU-R/ITU-T, ISO/IEC and its related Guidelines and Forms</vt:lpstr>
      <vt:lpstr>Patents in Standards</vt:lpstr>
      <vt:lpstr>Patents in Standards</vt:lpstr>
      <vt:lpstr>RAND Patent Policies</vt:lpstr>
      <vt:lpstr>Common Patent Policy</vt:lpstr>
      <vt:lpstr>Common Patent Policy</vt:lpstr>
      <vt:lpstr>Common Patent Policy</vt:lpstr>
      <vt:lpstr>Common Patent Policy</vt:lpstr>
      <vt:lpstr>Common Patent Policy</vt:lpstr>
      <vt:lpstr>Common Patent Policy</vt:lpstr>
      <vt:lpstr>Common Patent Policy</vt:lpstr>
      <vt:lpstr>Common Patent Policy</vt:lpstr>
      <vt:lpstr>Common Patent Policy</vt:lpstr>
      <vt:lpstr>Common Patent Policy</vt:lpstr>
      <vt:lpstr>Common Patent Policy</vt:lpstr>
      <vt:lpstr>Recurring questions on the interplay between patents and standards</vt:lpstr>
      <vt:lpstr>Part 3  Overview of the Software Copyright Guidelines</vt:lpstr>
      <vt:lpstr>Software Copyright Guidelines</vt:lpstr>
      <vt:lpstr>Software Copyright Guidelines</vt:lpstr>
      <vt:lpstr>Software Copyright Guidelines</vt:lpstr>
      <vt:lpstr>Software Copyright Guidelines</vt:lpstr>
      <vt:lpstr>Part 4  Overview of the Trademark Guidelines</vt:lpstr>
      <vt:lpstr>Trademark Guidelines</vt:lpstr>
      <vt:lpstr>Trademark Guidelines</vt:lpstr>
      <vt:lpstr>Trademark Guidelines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SG17 - IPRs and ITU-T</dc:title>
  <dc:creator>Volanis, Nikolaos</dc:creator>
  <cp:lastModifiedBy>Euchner, Martin</cp:lastModifiedBy>
  <cp:revision>37</cp:revision>
  <dcterms:created xsi:type="dcterms:W3CDTF">2015-09-09T09:43:17Z</dcterms:created>
  <dcterms:modified xsi:type="dcterms:W3CDTF">2015-09-09T21:13:46Z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