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8" r:id="rId3"/>
    <p:sldId id="307" r:id="rId4"/>
    <p:sldId id="331" r:id="rId5"/>
    <p:sldId id="330" r:id="rId6"/>
    <p:sldId id="326" r:id="rId7"/>
    <p:sldId id="273" r:id="rId8"/>
    <p:sldId id="313" r:id="rId9"/>
    <p:sldId id="316" r:id="rId10"/>
    <p:sldId id="333" r:id="rId11"/>
    <p:sldId id="314" r:id="rId12"/>
    <p:sldId id="332" r:id="rId13"/>
    <p:sldId id="27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329" r:id="rId30"/>
    <p:sldId id="320" r:id="rId31"/>
    <p:sldId id="321" r:id="rId32"/>
    <p:sldId id="327" r:id="rId33"/>
    <p:sldId id="328" r:id="rId34"/>
    <p:sldId id="33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6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984" y="-96"/>
      </p:cViewPr>
      <p:guideLst>
        <p:guide orient="horz" pos="2097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-48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2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C3C9-1381-D142-84C0-52608B3F2E3F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40FB-87A7-C949-B803-6969A6D3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8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9998-1F20-5140-B21B-91D8E55314F6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8FB9A-F336-874C-BA4E-F11380DBB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2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FB9A-F336-874C-BA4E-F11380DBB7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6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4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1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0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1169-BE96-A245-B12F-2C5CE81AFB6D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C882-0954-EF43-8595-D7F8DFE730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ona_logo051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86" y="6371714"/>
            <a:ext cx="1426189" cy="3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3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6" Type="http://schemas.openxmlformats.org/officeDocument/2006/relationships/image" Target="../media/image16.png"/><Relationship Id="rId1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03" y="2106298"/>
            <a:ext cx="7772400" cy="12226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Digital </a:t>
            </a:r>
            <a:r>
              <a:rPr lang="en-US" b="1" dirty="0" smtClean="0">
                <a:solidFill>
                  <a:srgbClr val="4F81BD"/>
                </a:solidFill>
              </a:rPr>
              <a:t>Object </a:t>
            </a:r>
            <a:r>
              <a:rPr lang="en-US" b="1" dirty="0" smtClean="0">
                <a:solidFill>
                  <a:srgbClr val="4F81BD"/>
                </a:solidFill>
              </a:rPr>
              <a:t>Architecture</a:t>
            </a:r>
            <a:br>
              <a:rPr lang="en-US" b="1" dirty="0" smtClean="0">
                <a:solidFill>
                  <a:srgbClr val="4F81BD"/>
                </a:solidFill>
              </a:rPr>
            </a:br>
            <a:r>
              <a:rPr lang="en-US" b="1" dirty="0" smtClean="0">
                <a:solidFill>
                  <a:srgbClr val="4F81BD"/>
                </a:solidFill>
              </a:rPr>
              <a:t>Tutorial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538" y="5190467"/>
            <a:ext cx="6400800" cy="9778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ITU March 18 2016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15431" y="3835431"/>
            <a:ext cx="4729014" cy="97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4F81BD"/>
                </a:solidFill>
              </a:rPr>
              <a:t>Christophe Blanchi</a:t>
            </a:r>
          </a:p>
          <a:p>
            <a:r>
              <a:rPr lang="en-US" sz="1600" dirty="0" smtClean="0">
                <a:solidFill>
                  <a:srgbClr val="4F81BD"/>
                </a:solidFill>
              </a:rPr>
              <a:t>DONA Foundation</a:t>
            </a:r>
          </a:p>
        </p:txBody>
      </p:sp>
    </p:spTree>
    <p:extLst>
      <p:ext uri="{BB962C8B-B14F-4D97-AF65-F5344CB8AC3E}">
        <p14:creationId xmlns:p14="http://schemas.microsoft.com/office/powerpoint/2010/main" val="24404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The </a:t>
            </a: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Digital Object </a:t>
            </a:r>
            <a:r>
              <a:rPr lang="en-US" sz="3200" b="1" dirty="0" smtClean="0">
                <a:solidFill>
                  <a:srgbClr val="4F81BD"/>
                </a:solidFill>
                <a:ea typeface="+mj-ea"/>
                <a:cs typeface="+mj-cs"/>
              </a:rPr>
              <a:t>Registry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533400" y="1219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Provides a infrastructure based search system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Find Digital Objects by their attributes and targeted contents.</a:t>
            </a:r>
            <a:endParaRPr lang="en-US" sz="20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Find Handles by their values.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O</a:t>
            </a:r>
            <a:r>
              <a:rPr lang="en-US" sz="2400" dirty="0" smtClean="0"/>
              <a:t>pen source software.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Supports access control based searches.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Light weight interface for registration.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Light weight interface for searches.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Registries can be federated.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Registries can be Digital Objects.</a:t>
            </a:r>
          </a:p>
        </p:txBody>
      </p:sp>
    </p:spTree>
    <p:extLst>
      <p:ext uri="{BB962C8B-B14F-4D97-AF65-F5344CB8AC3E}">
        <p14:creationId xmlns:p14="http://schemas.microsoft.com/office/powerpoint/2010/main" val="58312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47864" y="3470852"/>
            <a:ext cx="6125529" cy="260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A Handle is a globally unique and resolvable identifier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Prefix is resolvable by the Global Handle Registry to a Local Handle System (LHS).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The identifier</a:t>
            </a:r>
            <a:r>
              <a:rPr lang="en-US" sz="1600" dirty="0" smtClean="0"/>
              <a:t> is resolvable by Local Handle System into set of typed values.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Character </a:t>
            </a:r>
            <a:r>
              <a:rPr lang="en-US" sz="1600" dirty="0"/>
              <a:t>Set: Unicode 2.0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Encoding: </a:t>
            </a:r>
            <a:r>
              <a:rPr lang="en-US" sz="1600" dirty="0"/>
              <a:t>UTF-8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Prefix</a:t>
            </a:r>
            <a:r>
              <a:rPr lang="en-US" sz="1600" dirty="0" smtClean="0"/>
              <a:t>:  C</a:t>
            </a:r>
            <a:r>
              <a:rPr lang="en-US" sz="1600" dirty="0" smtClean="0"/>
              <a:t>urrently </a:t>
            </a:r>
            <a:r>
              <a:rPr lang="en-US" sz="1600" dirty="0"/>
              <a:t>allocating only </a:t>
            </a:r>
            <a:r>
              <a:rPr lang="en-US" sz="1600" dirty="0" smtClean="0"/>
              <a:t>numeric values.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Suffix:  </a:t>
            </a:r>
            <a:r>
              <a:rPr lang="en-US" sz="1600" dirty="0"/>
              <a:t>N</a:t>
            </a:r>
            <a:r>
              <a:rPr lang="en-US" sz="1600" dirty="0" smtClean="0"/>
              <a:t>o restrictions.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44800" y="2504594"/>
            <a:ext cx="3528291" cy="646973"/>
            <a:chOff x="2844800" y="2504594"/>
            <a:chExt cx="3528291" cy="646973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2844800" y="2504594"/>
              <a:ext cx="187325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Book Antiqua" charset="0"/>
                  <a:cs typeface="+mn-cs"/>
                </a:rPr>
                <a:t>Naming Authority</a:t>
              </a: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4904740" y="2504594"/>
              <a:ext cx="1468351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Book Antiqua" charset="0"/>
                  <a:cs typeface="+mn-cs"/>
                </a:rPr>
                <a:t>Item ID</a:t>
              </a:r>
            </a:p>
            <a:p>
              <a:pPr algn="ctr" eaLnBrk="0" hangingPunct="0">
                <a:defRPr/>
              </a:pPr>
              <a:r>
                <a:rPr lang="en-US" dirty="0">
                  <a:latin typeface="Book Antiqua" charset="0"/>
                  <a:cs typeface="+mn-cs"/>
                </a:rPr>
                <a:t>(any format)</a:t>
              </a:r>
            </a:p>
          </p:txBody>
        </p:sp>
      </p:grp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644775" y="1143000"/>
            <a:ext cx="389682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charset="0"/>
                <a:cs typeface="+mn-cs"/>
              </a:rPr>
              <a:t>2304568.40</a:t>
            </a:r>
            <a:r>
              <a:rPr lang="en-US" sz="3200" b="1" dirty="0">
                <a:solidFill>
                  <a:schemeClr val="accent1"/>
                </a:solidFill>
                <a:latin typeface="Book Antiqua" charset="0"/>
                <a:cs typeface="+mn-cs"/>
              </a:rPr>
              <a:t>/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charset="0"/>
                <a:cs typeface="+mn-cs"/>
              </a:rPr>
              <a:t>12345678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Book Antiqua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What </a:t>
            </a:r>
            <a:r>
              <a:rPr lang="en-US" sz="3200" b="1" dirty="0" smtClean="0">
                <a:solidFill>
                  <a:srgbClr val="4F81BD"/>
                </a:solidFill>
              </a:rPr>
              <a:t>is a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</a:rPr>
              <a:t>Handle?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85636" y="1722437"/>
            <a:ext cx="1587455" cy="723820"/>
            <a:chOff x="4785636" y="1722437"/>
            <a:chExt cx="1587455" cy="723820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163697" y="2076283"/>
              <a:ext cx="83590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0033"/>
                  </a:solidFill>
                  <a:latin typeface="Book Antiqua" charset="0"/>
                  <a:cs typeface="+mn-cs"/>
                </a:rPr>
                <a:t>Suffix</a:t>
              </a:r>
            </a:p>
          </p:txBody>
        </p:sp>
        <p:sp>
          <p:nvSpPr>
            <p:cNvPr id="4" name="Left Brace 3"/>
            <p:cNvSpPr/>
            <p:nvPr/>
          </p:nvSpPr>
          <p:spPr>
            <a:xfrm rot="16200000">
              <a:off x="5435191" y="1072882"/>
              <a:ext cx="288345" cy="1587455"/>
            </a:xfrm>
            <a:prstGeom prst="leftBrace">
              <a:avLst>
                <a:gd name="adj1" fmla="val 37696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67926" y="1730662"/>
            <a:ext cx="1950125" cy="690243"/>
            <a:chOff x="2767926" y="1730662"/>
            <a:chExt cx="1950125" cy="690243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287865" y="2050931"/>
              <a:ext cx="81432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 smtClean="0">
                  <a:solidFill>
                    <a:srgbClr val="FF0033"/>
                  </a:solidFill>
                  <a:latin typeface="Book Antiqua" charset="0"/>
                  <a:cs typeface="+mn-cs"/>
                </a:rPr>
                <a:t>Prefix</a:t>
              </a:r>
              <a:endParaRPr lang="en-US" b="1" dirty="0">
                <a:latin typeface="Book Antiqua" charset="0"/>
                <a:cs typeface="+mn-cs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3598816" y="899772"/>
              <a:ext cx="288345" cy="1950125"/>
            </a:xfrm>
            <a:prstGeom prst="leftBrace">
              <a:avLst>
                <a:gd name="adj1" fmla="val 37696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93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92435" y="2669284"/>
            <a:ext cx="6409760" cy="313165"/>
            <a:chOff x="2292435" y="2669284"/>
            <a:chExt cx="6409760" cy="313165"/>
          </a:xfrm>
        </p:grpSpPr>
        <p:sp>
          <p:nvSpPr>
            <p:cNvPr id="32" name="Rounded Rectangle 31"/>
            <p:cNvSpPr/>
            <p:nvPr/>
          </p:nvSpPr>
          <p:spPr>
            <a:xfrm>
              <a:off x="3556621" y="2669284"/>
              <a:ext cx="5145574" cy="311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http://</a:t>
              </a:r>
              <a:r>
                <a:rPr lang="en-US" sz="1400" dirty="0" err="1">
                  <a:solidFill>
                    <a:schemeClr val="tx1"/>
                  </a:solidFill>
                </a:rPr>
                <a:t>caliber.ucpress.net</a:t>
              </a:r>
              <a:r>
                <a:rPr lang="en-US" sz="1400" dirty="0">
                  <a:solidFill>
                    <a:schemeClr val="tx1"/>
                  </a:solidFill>
                </a:rPr>
                <a:t>/</a:t>
              </a:r>
              <a:r>
                <a:rPr lang="en-US" sz="1400" dirty="0" err="1">
                  <a:solidFill>
                    <a:schemeClr val="tx1"/>
                  </a:solidFill>
                </a:rPr>
                <a:t>doi</a:t>
              </a:r>
              <a:r>
                <a:rPr lang="en-US" sz="1400" dirty="0">
                  <a:solidFill>
                    <a:schemeClr val="tx1"/>
                  </a:solidFill>
                </a:rPr>
                <a:t>/abs/10.1525/bio.</a:t>
              </a:r>
              <a:r>
                <a:rPr lang="en-US" sz="1400" dirty="0" smtClean="0">
                  <a:solidFill>
                    <a:schemeClr val="tx1"/>
                  </a:solidFill>
                </a:rPr>
                <a:t>2009.59.5.9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92435" y="2669284"/>
              <a:ext cx="1241094" cy="3131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URL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9406" y="1760297"/>
            <a:ext cx="1988045" cy="307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10.1525/</a:t>
            </a:r>
            <a:r>
              <a:rPr lang="en-US" sz="1200" dirty="0" smtClean="0">
                <a:solidFill>
                  <a:schemeClr val="tx1"/>
                </a:solidFill>
              </a:rPr>
              <a:t>b.2009.59.5.9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92845" y="1760297"/>
            <a:ext cx="6417046" cy="893593"/>
            <a:chOff x="2292845" y="2088599"/>
            <a:chExt cx="6417046" cy="893593"/>
          </a:xfrm>
        </p:grpSpPr>
        <p:sp>
          <p:nvSpPr>
            <p:cNvPr id="33" name="Rounded Rectangle 32"/>
            <p:cNvSpPr/>
            <p:nvPr/>
          </p:nvSpPr>
          <p:spPr>
            <a:xfrm>
              <a:off x="3545734" y="2092626"/>
              <a:ext cx="5164157" cy="889565"/>
            </a:xfrm>
            <a:prstGeom prst="roundRect">
              <a:avLst>
                <a:gd name="adj" fmla="val 7246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292845" y="2088599"/>
              <a:ext cx="1231478" cy="893593"/>
            </a:xfrm>
            <a:prstGeom prst="roundRect">
              <a:avLst>
                <a:gd name="adj" fmla="val 6331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6"/>
            <p:cNvSpPr txBox="1">
              <a:spLocks noChangeArrowheads="1"/>
            </p:cNvSpPr>
            <p:nvPr/>
          </p:nvSpPr>
          <p:spPr bwMode="auto">
            <a:xfrm>
              <a:off x="2461585" y="2338541"/>
              <a:ext cx="8812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HS_ADMIN</a:t>
              </a:r>
            </a:p>
          </p:txBody>
        </p:sp>
        <p:sp>
          <p:nvSpPr>
            <p:cNvPr id="6" name="TextBox 48"/>
            <p:cNvSpPr txBox="1">
              <a:spLocks noChangeArrowheads="1"/>
            </p:cNvSpPr>
            <p:nvPr/>
          </p:nvSpPr>
          <p:spPr bwMode="auto">
            <a:xfrm>
              <a:off x="3733800" y="2188682"/>
              <a:ext cx="46482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+mj-lt"/>
                </a:rPr>
                <a:t>handle=0.na/10.1525; index=200; </a:t>
              </a:r>
            </a:p>
            <a:p>
              <a:pPr algn="l"/>
              <a:r>
                <a:rPr lang="en-US" sz="1400" dirty="0">
                  <a:latin typeface="+mj-lt"/>
                </a:rPr>
                <a:t>[delete hdl,add val,read val,modify val,del admin,add admin,list]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82417" y="2959101"/>
            <a:ext cx="6419777" cy="2046719"/>
            <a:chOff x="2282417" y="2959101"/>
            <a:chExt cx="6419777" cy="2046719"/>
          </a:xfrm>
        </p:grpSpPr>
        <p:sp>
          <p:nvSpPr>
            <p:cNvPr id="34" name="Rounded Rectangle 33"/>
            <p:cNvSpPr/>
            <p:nvPr/>
          </p:nvSpPr>
          <p:spPr>
            <a:xfrm>
              <a:off x="3556621" y="2995032"/>
              <a:ext cx="5145573" cy="2010788"/>
            </a:xfrm>
            <a:prstGeom prst="roundRect">
              <a:avLst>
                <a:gd name="adj" fmla="val 212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82417" y="2998395"/>
              <a:ext cx="1253146" cy="2007425"/>
            </a:xfrm>
            <a:prstGeom prst="roundRect">
              <a:avLst>
                <a:gd name="adj" fmla="val 470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50"/>
            <p:cNvSpPr txBox="1">
              <a:spLocks noChangeArrowheads="1"/>
            </p:cNvSpPr>
            <p:nvPr/>
          </p:nvSpPr>
          <p:spPr bwMode="auto">
            <a:xfrm>
              <a:off x="2461585" y="3786142"/>
              <a:ext cx="8156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+mj-lt"/>
                </a:rPr>
                <a:t>10320/loc</a:t>
              </a:r>
            </a:p>
          </p:txBody>
        </p:sp>
        <p:sp>
          <p:nvSpPr>
            <p:cNvPr id="21" name="TextBox 51"/>
            <p:cNvSpPr txBox="1">
              <a:spLocks noChangeArrowheads="1"/>
            </p:cNvSpPr>
            <p:nvPr/>
          </p:nvSpPr>
          <p:spPr bwMode="auto">
            <a:xfrm>
              <a:off x="3530340" y="2959101"/>
              <a:ext cx="1847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22" name="TextBox 52"/>
            <p:cNvSpPr txBox="1">
              <a:spLocks noChangeArrowheads="1"/>
            </p:cNvSpPr>
            <p:nvPr/>
          </p:nvSpPr>
          <p:spPr bwMode="auto">
            <a:xfrm>
              <a:off x="3741498" y="2959101"/>
              <a:ext cx="4876800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+mj-lt"/>
                </a:rPr>
                <a:t>&lt;locations  chooseby="locatt, country, weighted"&gt;</a:t>
              </a:r>
            </a:p>
            <a:p>
              <a:pPr algn="l"/>
              <a:r>
                <a:rPr lang="en-US" sz="1400" dirty="0">
                  <a:latin typeface="+mj-lt"/>
                </a:rPr>
                <a:t>    &lt;location id="1"  cr_type="MR-LIST"  href="http://mr.crossref.org/</a:t>
              </a:r>
            </a:p>
            <a:p>
              <a:pPr algn="l"/>
              <a:r>
                <a:rPr lang="en-US" sz="1400" dirty="0">
                  <a:latin typeface="+mj-lt"/>
                </a:rPr>
                <a:t>     iPage?doi=10.1525%2Fbio.2009.59.5.9"  weight="1" /&gt;</a:t>
              </a:r>
            </a:p>
            <a:p>
              <a:pPr algn="l"/>
              <a:r>
                <a:rPr lang="en-US" sz="1400" dirty="0">
                  <a:latin typeface="+mj-lt"/>
                </a:rPr>
                <a:t>    &lt;location  id="2"  cr_src="unca"  label="SECONDARY_BIOONE" </a:t>
              </a:r>
            </a:p>
            <a:p>
              <a:pPr algn="l"/>
              <a:r>
                <a:rPr lang="en-US" sz="1400" dirty="0">
                  <a:latin typeface="+mj-lt"/>
                </a:rPr>
                <a:t>     cr_type="MR-LIST"  href="http://www.bioone.org/doi/full/10.1525/</a:t>
              </a:r>
            </a:p>
            <a:p>
              <a:pPr algn="l"/>
              <a:r>
                <a:rPr lang="en-US" sz="1400" dirty="0">
                  <a:latin typeface="+mj-lt"/>
                </a:rPr>
                <a:t>     bio.2009.59.5.9" weight="0" /&gt; </a:t>
              </a:r>
            </a:p>
            <a:p>
              <a:pPr algn="l"/>
              <a:r>
                <a:rPr lang="en-US" sz="1400" dirty="0">
                  <a:latin typeface="+mj-lt"/>
                </a:rPr>
                <a:t>&lt;/locations&gt;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Handles Resolve to Typed Data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2679" y="1219200"/>
            <a:ext cx="4551892" cy="398581"/>
            <a:chOff x="612679" y="1219200"/>
            <a:chExt cx="4551892" cy="398581"/>
          </a:xfrm>
        </p:grpSpPr>
        <p:sp>
          <p:nvSpPr>
            <p:cNvPr id="39" name="Rectangle 38"/>
            <p:cNvSpPr/>
            <p:nvPr/>
          </p:nvSpPr>
          <p:spPr>
            <a:xfrm>
              <a:off x="612679" y="1248449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+mn-lt"/>
                </a:rPr>
                <a:t>Handle</a:t>
              </a:r>
              <a:endParaRPr lang="en-US" b="1" dirty="0">
                <a:latin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03586" y="1229976"/>
              <a:ext cx="1253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+mn-lt"/>
                </a:rPr>
                <a:t>Data Type</a:t>
              </a:r>
              <a:endParaRPr lang="en-US" b="1" dirty="0">
                <a:latin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23765" y="1219200"/>
              <a:ext cx="1540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+mn-lt"/>
                </a:rPr>
                <a:t>Handle Data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92033" y="5026044"/>
            <a:ext cx="6426367" cy="649421"/>
            <a:chOff x="2292033" y="5026044"/>
            <a:chExt cx="6426367" cy="649421"/>
          </a:xfrm>
        </p:grpSpPr>
        <p:sp>
          <p:nvSpPr>
            <p:cNvPr id="37" name="Rounded Rectangle 36"/>
            <p:cNvSpPr/>
            <p:nvPr/>
          </p:nvSpPr>
          <p:spPr>
            <a:xfrm>
              <a:off x="3550957" y="5026044"/>
              <a:ext cx="5167443" cy="311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0000000B4453415F5055425F4B4559000000000015009760508F15230B….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292845" y="5026044"/>
              <a:ext cx="1241094" cy="3131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4"/>
            <p:cNvSpPr txBox="1">
              <a:spLocks noChangeArrowheads="1"/>
            </p:cNvSpPr>
            <p:nvPr/>
          </p:nvSpPr>
          <p:spPr bwMode="auto">
            <a:xfrm>
              <a:off x="2422963" y="5031432"/>
              <a:ext cx="9199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HS_PUBKEY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550145" y="5362300"/>
              <a:ext cx="5167443" cy="3114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eyJhbGciOiJSUzI1NiJ9.</a:t>
              </a:r>
              <a:r>
                <a:rPr lang="en-US" sz="1200" dirty="0" smtClean="0">
                  <a:solidFill>
                    <a:schemeClr val="tx1"/>
                  </a:solidFill>
                </a:rPr>
                <a:t>eyJkaWdlc3RzIjp7ImFsZyI6IlNIQS0yNTYiLCJkaWdlc….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292033" y="5362300"/>
              <a:ext cx="1241094" cy="31316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HS_SIGNATURE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70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Handle System</a:t>
            </a:r>
            <a:endParaRPr lang="en-US" sz="3200" b="1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219200"/>
            <a:ext cx="82296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Provides basic identifier resolution system for </a:t>
            </a:r>
            <a:r>
              <a:rPr lang="en-US" sz="2400" dirty="0" smtClean="0"/>
              <a:t>the </a:t>
            </a:r>
            <a:r>
              <a:rPr lang="en-US" sz="2400" dirty="0" smtClean="0">
                <a:latin typeface="+mn-lt"/>
                <a:cs typeface="+mn-cs"/>
              </a:rPr>
              <a:t>Internet.</a:t>
            </a:r>
            <a:endParaRPr lang="en-US" sz="24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Resolve an </a:t>
            </a:r>
            <a:r>
              <a:rPr lang="en-US" sz="2000" dirty="0" smtClean="0">
                <a:latin typeface="+mn-lt"/>
                <a:cs typeface="+mn-cs"/>
              </a:rPr>
              <a:t>object </a:t>
            </a:r>
            <a:r>
              <a:rPr lang="en-US" sz="2000" dirty="0" smtClean="0"/>
              <a:t>identifier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to </a:t>
            </a:r>
            <a:r>
              <a:rPr lang="en-US" sz="2000" dirty="0" smtClean="0">
                <a:latin typeface="+mn-lt"/>
                <a:cs typeface="+mn-cs"/>
              </a:rPr>
              <a:t>its current </a:t>
            </a:r>
            <a:r>
              <a:rPr lang="en-US" sz="2000" dirty="0" smtClean="0">
                <a:latin typeface="+mn-lt"/>
                <a:cs typeface="+mn-cs"/>
              </a:rPr>
              <a:t>state </a:t>
            </a:r>
            <a:r>
              <a:rPr lang="en-US" sz="2000" dirty="0" smtClean="0">
                <a:latin typeface="+mn-lt"/>
                <a:cs typeface="+mn-cs"/>
              </a:rPr>
              <a:t>data.</a:t>
            </a:r>
            <a:endParaRPr lang="en-US" sz="20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Identifier </a:t>
            </a:r>
            <a:r>
              <a:rPr lang="en-US" sz="2000" dirty="0" smtClean="0">
                <a:latin typeface="+mn-lt"/>
                <a:cs typeface="+mn-cs"/>
              </a:rPr>
              <a:t>persists even if location </a:t>
            </a:r>
            <a:r>
              <a:rPr lang="en-US" sz="2000" dirty="0" smtClean="0">
                <a:latin typeface="+mn-lt"/>
                <a:cs typeface="+mn-cs"/>
              </a:rPr>
              <a:t>and other </a:t>
            </a:r>
            <a:r>
              <a:rPr lang="en-US" sz="2000" dirty="0" smtClean="0">
                <a:latin typeface="+mn-lt"/>
                <a:cs typeface="+mn-cs"/>
              </a:rPr>
              <a:t>attributes </a:t>
            </a:r>
            <a:r>
              <a:rPr lang="en-US" sz="2000" dirty="0" smtClean="0"/>
              <a:t>of the object c</a:t>
            </a:r>
            <a:r>
              <a:rPr lang="en-US" sz="2000" dirty="0" smtClean="0">
                <a:latin typeface="+mn-lt"/>
                <a:cs typeface="+mn-cs"/>
              </a:rPr>
              <a:t>hanges.</a:t>
            </a: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Logically a single system, but physically and organizationally </a:t>
            </a:r>
            <a:r>
              <a:rPr lang="en-US" sz="2400" dirty="0" smtClean="0">
                <a:latin typeface="+mn-lt"/>
                <a:cs typeface="+mn-cs"/>
              </a:rPr>
              <a:t>distributed.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</a:t>
            </a:r>
            <a:r>
              <a:rPr lang="en-US" sz="2400" dirty="0" smtClean="0">
                <a:latin typeface="+mn-lt"/>
                <a:cs typeface="+mn-cs"/>
              </a:rPr>
              <a:t>ighly scalable.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Associates one </a:t>
            </a:r>
            <a:r>
              <a:rPr lang="en-US" sz="2400" dirty="0" smtClean="0">
                <a:latin typeface="+mn-lt"/>
                <a:cs typeface="+mn-cs"/>
              </a:rPr>
              <a:t>or more typed values, e.g., IP address, public key, URL, </a:t>
            </a:r>
            <a:r>
              <a:rPr lang="en-US" sz="2400" dirty="0" smtClean="0"/>
              <a:t>to each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smtClean="0"/>
              <a:t>identifier</a:t>
            </a:r>
            <a:r>
              <a:rPr lang="en-US" sz="2400" dirty="0" smtClean="0">
                <a:latin typeface="+mn-lt"/>
                <a:cs typeface="+mn-cs"/>
              </a:rPr>
              <a:t>.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Optimized for speed and </a:t>
            </a:r>
            <a:r>
              <a:rPr lang="en-US" sz="2400" dirty="0" smtClean="0">
                <a:latin typeface="+mn-lt"/>
                <a:cs typeface="+mn-cs"/>
              </a:rPr>
              <a:t>reliability.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Secure resolution with its own PKI as an </a:t>
            </a:r>
            <a:r>
              <a:rPr lang="en-US" sz="2400" dirty="0" smtClean="0">
                <a:latin typeface="+mn-lt"/>
                <a:cs typeface="+mn-cs"/>
              </a:rPr>
              <a:t>option.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Open, well-defined protocol and data </a:t>
            </a:r>
            <a:r>
              <a:rPr lang="en-US" sz="2400" dirty="0" smtClean="0">
                <a:latin typeface="+mn-lt"/>
                <a:cs typeface="+mn-cs"/>
              </a:rPr>
              <a:t>model.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Provides infrastructure for application domains, e.g., digital libraries &amp; publishing, e-research, id mgmt.</a:t>
            </a: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21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Resolution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49674" y="3458342"/>
            <a:ext cx="2646363" cy="1724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The Handle </a:t>
            </a:r>
            <a:r>
              <a:rPr lang="en-US" sz="1600" dirty="0" smtClean="0">
                <a:latin typeface="+mn-lt"/>
              </a:rPr>
              <a:t>System is </a:t>
            </a:r>
          </a:p>
          <a:p>
            <a:pPr algn="l"/>
            <a:r>
              <a:rPr lang="en-US" sz="1600" dirty="0" smtClean="0"/>
              <a:t>a collection of </a:t>
            </a:r>
            <a:r>
              <a:rPr lang="en-US" sz="1600" dirty="0"/>
              <a:t>H</a:t>
            </a:r>
            <a:r>
              <a:rPr lang="en-US" sz="1600" dirty="0" smtClean="0"/>
              <a:t>andle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Services, each of which</a:t>
            </a:r>
          </a:p>
          <a:p>
            <a:pPr algn="l"/>
            <a:r>
              <a:rPr lang="en-US" sz="1600" dirty="0"/>
              <a:t>c</a:t>
            </a:r>
            <a:r>
              <a:rPr lang="en-US" sz="1600" dirty="0" smtClean="0"/>
              <a:t>onsists of one or more</a:t>
            </a:r>
          </a:p>
          <a:p>
            <a:pPr algn="l"/>
            <a:r>
              <a:rPr lang="en-US" sz="1600" dirty="0"/>
              <a:t>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eplicated sites, each of</a:t>
            </a:r>
          </a:p>
          <a:p>
            <a:pPr algn="l"/>
            <a:r>
              <a:rPr lang="en-US" sz="1600" dirty="0" smtClean="0"/>
              <a:t>wh</a:t>
            </a:r>
            <a:r>
              <a:rPr lang="en-US" sz="1600" dirty="0" smtClean="0"/>
              <a:t>ich may have one or</a:t>
            </a:r>
          </a:p>
          <a:p>
            <a:pPr algn="l"/>
            <a:r>
              <a:rPr lang="en-US" sz="1600" dirty="0"/>
              <a:t>m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ore servers.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1524000"/>
            <a:ext cx="1143000" cy="609600"/>
            <a:chOff x="5257800" y="1524000"/>
            <a:chExt cx="1143000" cy="609600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5257800" y="15240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5465982" y="1534339"/>
              <a:ext cx="710451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Global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Handle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Registry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2743200" y="2667000"/>
            <a:ext cx="6019800" cy="1981200"/>
            <a:chOff x="1728" y="1680"/>
            <a:chExt cx="3792" cy="1248"/>
          </a:xfrm>
        </p:grpSpPr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3849" y="1680"/>
              <a:ext cx="1671" cy="816"/>
              <a:chOff x="3849" y="1680"/>
              <a:chExt cx="1671" cy="816"/>
            </a:xfrm>
          </p:grpSpPr>
          <p:grpSp>
            <p:nvGrpSpPr>
              <p:cNvPr id="49" name="Group 16"/>
              <p:cNvGrpSpPr>
                <a:grpSpLocks/>
              </p:cNvGrpSpPr>
              <p:nvPr/>
            </p:nvGrpSpPr>
            <p:grpSpPr bwMode="auto">
              <a:xfrm>
                <a:off x="4464" y="1968"/>
                <a:ext cx="1056" cy="528"/>
                <a:chOff x="3744" y="1776"/>
                <a:chExt cx="1056" cy="528"/>
              </a:xfrm>
            </p:grpSpPr>
            <p:sp>
              <p:nvSpPr>
                <p:cNvPr id="52" name="Oval 17"/>
                <p:cNvSpPr>
                  <a:spLocks noChangeArrowheads="1"/>
                </p:cNvSpPr>
                <p:nvPr/>
              </p:nvSpPr>
              <p:spPr bwMode="auto">
                <a:xfrm>
                  <a:off x="3744" y="1776"/>
                  <a:ext cx="1056" cy="528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Oval 18"/>
                <p:cNvSpPr>
                  <a:spLocks noChangeArrowheads="1"/>
                </p:cNvSpPr>
                <p:nvPr/>
              </p:nvSpPr>
              <p:spPr bwMode="auto">
                <a:xfrm>
                  <a:off x="3876" y="1908"/>
                  <a:ext cx="352" cy="22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1</a:t>
                  </a:r>
                  <a:endParaRPr lang="en-US" sz="1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54" name="Oval 19"/>
                <p:cNvSpPr>
                  <a:spLocks noChangeArrowheads="1"/>
                </p:cNvSpPr>
                <p:nvPr/>
              </p:nvSpPr>
              <p:spPr bwMode="auto">
                <a:xfrm>
                  <a:off x="4316" y="1908"/>
                  <a:ext cx="352" cy="22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2</a:t>
                  </a:r>
                  <a:endParaRPr lang="en-US" sz="1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50" name="AutoShape 20"/>
              <p:cNvCxnSpPr>
                <a:cxnSpLocks noChangeShapeType="1"/>
                <a:endCxn id="52" idx="7"/>
              </p:cNvCxnSpPr>
              <p:nvPr/>
            </p:nvCxnSpPr>
            <p:spPr bwMode="auto">
              <a:xfrm>
                <a:off x="4464" y="1680"/>
                <a:ext cx="901" cy="365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51" name="AutoShape 21"/>
              <p:cNvCxnSpPr>
                <a:cxnSpLocks noChangeShapeType="1"/>
                <a:endCxn id="52" idx="2"/>
              </p:cNvCxnSpPr>
              <p:nvPr/>
            </p:nvCxnSpPr>
            <p:spPr bwMode="auto">
              <a:xfrm>
                <a:off x="3849" y="1816"/>
                <a:ext cx="615" cy="416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39" name="Group 22"/>
            <p:cNvGrpSpPr>
              <a:grpSpLocks/>
            </p:cNvGrpSpPr>
            <p:nvPr/>
          </p:nvGrpSpPr>
          <p:grpSpPr bwMode="auto">
            <a:xfrm>
              <a:off x="1728" y="1680"/>
              <a:ext cx="1968" cy="1248"/>
              <a:chOff x="1728" y="1680"/>
              <a:chExt cx="1968" cy="1248"/>
            </a:xfrm>
          </p:grpSpPr>
          <p:grpSp>
            <p:nvGrpSpPr>
              <p:cNvPr id="40" name="Group 23"/>
              <p:cNvGrpSpPr>
                <a:grpSpLocks/>
              </p:cNvGrpSpPr>
              <p:nvPr/>
            </p:nvGrpSpPr>
            <p:grpSpPr bwMode="auto">
              <a:xfrm>
                <a:off x="1728" y="2016"/>
                <a:ext cx="1968" cy="912"/>
                <a:chOff x="1056" y="1920"/>
                <a:chExt cx="1968" cy="912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1968" cy="91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737373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230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1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5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2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6" name="Oval 27"/>
                <p:cNvSpPr>
                  <a:spLocks noChangeArrowheads="1"/>
                </p:cNvSpPr>
                <p:nvPr/>
              </p:nvSpPr>
              <p:spPr bwMode="auto">
                <a:xfrm>
                  <a:off x="1776" y="230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3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4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208" y="2352"/>
                  <a:ext cx="380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tIns="0" bIns="0" anchor="ctr">
                  <a:spAutoFit/>
                </a:bodyPr>
                <a:lstStyle/>
                <a:p>
                  <a:r>
                    <a:rPr lang="en-US" sz="1800" b="1" dirty="0"/>
                    <a:t>…...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Oval 29"/>
                <p:cNvSpPr>
                  <a:spLocks noChangeArrowheads="1"/>
                </p:cNvSpPr>
                <p:nvPr/>
              </p:nvSpPr>
              <p:spPr bwMode="auto">
                <a:xfrm>
                  <a:off x="2448" y="2304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3D">
                      <a:alpha val="74997"/>
                    </a:srgbClr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>
                      <a:latin typeface="+mj-lt"/>
                    </a:rPr>
                    <a:t>Site n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41" name="AutoShape 30"/>
              <p:cNvCxnSpPr>
                <a:cxnSpLocks noChangeShapeType="1"/>
                <a:endCxn id="43" idx="1"/>
              </p:cNvCxnSpPr>
              <p:nvPr/>
            </p:nvCxnSpPr>
            <p:spPr bwMode="auto">
              <a:xfrm flipH="1">
                <a:off x="2016" y="1680"/>
                <a:ext cx="864" cy="470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42" name="AutoShape 31"/>
              <p:cNvCxnSpPr>
                <a:cxnSpLocks noChangeShapeType="1"/>
                <a:endCxn id="43" idx="6"/>
              </p:cNvCxnSpPr>
              <p:nvPr/>
            </p:nvCxnSpPr>
            <p:spPr bwMode="auto">
              <a:xfrm>
                <a:off x="3495" y="1816"/>
                <a:ext cx="201" cy="656"/>
              </a:xfrm>
              <a:prstGeom prst="straightConnector1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</p:grpSp>
      <p:grpSp>
        <p:nvGrpSpPr>
          <p:cNvPr id="61" name="Group 79"/>
          <p:cNvGrpSpPr>
            <a:grpSpLocks/>
          </p:cNvGrpSpPr>
          <p:nvPr/>
        </p:nvGrpSpPr>
        <p:grpSpPr bwMode="auto">
          <a:xfrm>
            <a:off x="5064125" y="4038600"/>
            <a:ext cx="2174875" cy="1219200"/>
            <a:chOff x="3190" y="2544"/>
            <a:chExt cx="1370" cy="768"/>
          </a:xfrm>
        </p:grpSpPr>
        <p:grpSp>
          <p:nvGrpSpPr>
            <p:cNvPr id="63" name="Group 80"/>
            <p:cNvGrpSpPr>
              <a:grpSpLocks/>
            </p:cNvGrpSpPr>
            <p:nvPr/>
          </p:nvGrpSpPr>
          <p:grpSpPr bwMode="auto">
            <a:xfrm>
              <a:off x="3552" y="2688"/>
              <a:ext cx="1008" cy="624"/>
              <a:chOff x="3552" y="2688"/>
              <a:chExt cx="1008" cy="624"/>
            </a:xfrm>
          </p:grpSpPr>
          <p:sp>
            <p:nvSpPr>
              <p:cNvPr id="66" name="Oval 81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1008" cy="62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7" name="Group 82"/>
              <p:cNvGrpSpPr>
                <a:grpSpLocks/>
              </p:cNvGrpSpPr>
              <p:nvPr/>
            </p:nvGrpSpPr>
            <p:grpSpPr bwMode="auto">
              <a:xfrm>
                <a:off x="3792" y="2832"/>
                <a:ext cx="528" cy="336"/>
                <a:chOff x="3792" y="2832"/>
                <a:chExt cx="528" cy="336"/>
              </a:xfrm>
            </p:grpSpPr>
            <p:sp>
              <p:nvSpPr>
                <p:cNvPr id="68" name="Oval 83"/>
                <p:cNvSpPr>
                  <a:spLocks noChangeArrowheads="1"/>
                </p:cNvSpPr>
                <p:nvPr/>
              </p:nvSpPr>
              <p:spPr bwMode="auto">
                <a:xfrm>
                  <a:off x="3792" y="2832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#1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84"/>
                <p:cNvSpPr>
                  <a:spLocks noChangeArrowheads="1"/>
                </p:cNvSpPr>
                <p:nvPr/>
              </p:nvSpPr>
              <p:spPr bwMode="auto">
                <a:xfrm>
                  <a:off x="4080" y="2832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#2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64" name="AutoShape 85"/>
            <p:cNvCxnSpPr>
              <a:cxnSpLocks noChangeShapeType="1"/>
              <a:endCxn id="66" idx="2"/>
            </p:cNvCxnSpPr>
            <p:nvPr/>
          </p:nvCxnSpPr>
          <p:spPr bwMode="auto">
            <a:xfrm>
              <a:off x="3190" y="2646"/>
              <a:ext cx="362" cy="35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  <p:cxnSp>
          <p:nvCxnSpPr>
            <p:cNvPr id="65" name="AutoShape 86"/>
            <p:cNvCxnSpPr>
              <a:cxnSpLocks noChangeShapeType="1"/>
              <a:endCxn id="66" idx="0"/>
            </p:cNvCxnSpPr>
            <p:nvPr/>
          </p:nvCxnSpPr>
          <p:spPr bwMode="auto">
            <a:xfrm>
              <a:off x="3600" y="2544"/>
              <a:ext cx="456" cy="144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2514600" y="4038600"/>
            <a:ext cx="2590800" cy="1981200"/>
            <a:chOff x="2514600" y="4038600"/>
            <a:chExt cx="2590800" cy="1981200"/>
          </a:xfrm>
        </p:grpSpPr>
        <p:grpSp>
          <p:nvGrpSpPr>
            <p:cNvPr id="60" name="Group 69"/>
            <p:cNvGrpSpPr>
              <a:grpSpLocks/>
            </p:cNvGrpSpPr>
            <p:nvPr/>
          </p:nvGrpSpPr>
          <p:grpSpPr bwMode="auto">
            <a:xfrm>
              <a:off x="2514600" y="4038600"/>
              <a:ext cx="2590800" cy="1981200"/>
              <a:chOff x="1584" y="2544"/>
              <a:chExt cx="1632" cy="1248"/>
            </a:xfrm>
          </p:grpSpPr>
          <p:sp>
            <p:nvSpPr>
              <p:cNvPr id="70" name="Oval 70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1632" cy="81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endParaRPr lang="en-US" dirty="0"/>
              </a:p>
            </p:txBody>
          </p:sp>
          <p:grpSp>
            <p:nvGrpSpPr>
              <p:cNvPr id="71" name="Group 71"/>
              <p:cNvGrpSpPr>
                <a:grpSpLocks/>
              </p:cNvGrpSpPr>
              <p:nvPr/>
            </p:nvGrpSpPr>
            <p:grpSpPr bwMode="auto">
              <a:xfrm>
                <a:off x="1728" y="3168"/>
                <a:ext cx="1344" cy="336"/>
                <a:chOff x="1728" y="3168"/>
                <a:chExt cx="1344" cy="336"/>
              </a:xfrm>
            </p:grpSpPr>
            <p:sp>
              <p:nvSpPr>
                <p:cNvPr id="74" name="Oval 72"/>
                <p:cNvSpPr>
                  <a:spLocks noChangeArrowheads="1"/>
                </p:cNvSpPr>
                <p:nvPr/>
              </p:nvSpPr>
              <p:spPr bwMode="auto">
                <a:xfrm>
                  <a:off x="1728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#1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Oval 73"/>
                <p:cNvSpPr>
                  <a:spLocks noChangeArrowheads="1"/>
                </p:cNvSpPr>
                <p:nvPr/>
              </p:nvSpPr>
              <p:spPr bwMode="auto">
                <a:xfrm>
                  <a:off x="1986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r>
                    <a:rPr lang="en-US" sz="1200" b="1" dirty="0">
                      <a:latin typeface="Arial" pitchFamily="-106" charset="0"/>
                      <a:ea typeface="+mn-ea"/>
                    </a:rPr>
                    <a:t>#2</a:t>
                  </a:r>
                </a:p>
              </p:txBody>
            </p:sp>
            <p:sp>
              <p:nvSpPr>
                <p:cNvPr id="76" name="Oval 74"/>
                <p:cNvSpPr>
                  <a:spLocks noChangeArrowheads="1"/>
                </p:cNvSpPr>
                <p:nvPr/>
              </p:nvSpPr>
              <p:spPr bwMode="auto">
                <a:xfrm>
                  <a:off x="2832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#n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Oval 75"/>
                <p:cNvSpPr>
                  <a:spLocks noChangeArrowheads="1"/>
                </p:cNvSpPr>
                <p:nvPr/>
              </p:nvSpPr>
              <p:spPr bwMode="auto">
                <a:xfrm>
                  <a:off x="2520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r>
                    <a:rPr lang="en-US" sz="1200" b="1" dirty="0">
                      <a:latin typeface="Arial" pitchFamily="-106" charset="0"/>
                      <a:ea typeface="+mn-ea"/>
                    </a:rPr>
                    <a:t>#4</a:t>
                  </a:r>
                </a:p>
              </p:txBody>
            </p:sp>
            <p:sp>
              <p:nvSpPr>
                <p:cNvPr id="78" name="Oval 76"/>
                <p:cNvSpPr>
                  <a:spLocks noChangeArrowheads="1"/>
                </p:cNvSpPr>
                <p:nvPr/>
              </p:nvSpPr>
              <p:spPr bwMode="auto">
                <a:xfrm>
                  <a:off x="2256" y="3168"/>
                  <a:ext cx="240" cy="3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4D4D4D"/>
                  </a:prstShdw>
                </a:effectLst>
              </p:spPr>
              <p:txBody>
                <a:bodyPr wrap="none" tIns="0" bIns="0" anchor="ctr"/>
                <a:lstStyle/>
                <a:p>
                  <a:r>
                    <a:rPr lang="en-US" sz="1200" b="1" dirty="0"/>
                    <a:t>#3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2" name="AutoShape 77"/>
              <p:cNvCxnSpPr>
                <a:cxnSpLocks noChangeShapeType="1"/>
                <a:endCxn id="70" idx="7"/>
              </p:cNvCxnSpPr>
              <p:nvPr/>
            </p:nvCxnSpPr>
            <p:spPr bwMode="auto">
              <a:xfrm>
                <a:off x="2304" y="2544"/>
                <a:ext cx="673" cy="551"/>
              </a:xfrm>
              <a:prstGeom prst="straightConnector1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3" name="AutoShape 78"/>
              <p:cNvCxnSpPr>
                <a:cxnSpLocks noChangeShapeType="1"/>
                <a:endCxn id="70" idx="2"/>
              </p:cNvCxnSpPr>
              <p:nvPr/>
            </p:nvCxnSpPr>
            <p:spPr bwMode="auto">
              <a:xfrm flipH="1">
                <a:off x="1584" y="2544"/>
                <a:ext cx="240" cy="840"/>
              </a:xfrm>
              <a:prstGeom prst="straightConnector1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</p:spPr>
          </p:cxnSp>
        </p:grpSp>
        <p:sp>
          <p:nvSpPr>
            <p:cNvPr id="57" name="Text Box 88"/>
            <p:cNvSpPr txBox="1">
              <a:spLocks noChangeArrowheads="1"/>
            </p:cNvSpPr>
            <p:nvPr/>
          </p:nvSpPr>
          <p:spPr bwMode="auto">
            <a:xfrm>
              <a:off x="4276725" y="5181600"/>
              <a:ext cx="331788" cy="212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400" dirty="0"/>
                <a:t>...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25188" y="544277"/>
            <a:ext cx="3597168" cy="1500049"/>
            <a:chOff x="5425188" y="544277"/>
            <a:chExt cx="3597168" cy="1500049"/>
          </a:xfrm>
        </p:grpSpPr>
        <p:grpSp>
          <p:nvGrpSpPr>
            <p:cNvPr id="4" name="Group 3"/>
            <p:cNvGrpSpPr/>
            <p:nvPr/>
          </p:nvGrpSpPr>
          <p:grpSpPr>
            <a:xfrm>
              <a:off x="7077076" y="544277"/>
              <a:ext cx="1945280" cy="875620"/>
              <a:chOff x="6928712" y="487538"/>
              <a:chExt cx="1945280" cy="875620"/>
            </a:xfrm>
          </p:grpSpPr>
          <p:sp>
            <p:nvSpPr>
              <p:cNvPr id="98" name="Oval 24"/>
              <p:cNvSpPr>
                <a:spLocks noChangeArrowheads="1"/>
              </p:cNvSpPr>
              <p:nvPr/>
            </p:nvSpPr>
            <p:spPr bwMode="auto">
              <a:xfrm>
                <a:off x="6928712" y="487538"/>
                <a:ext cx="1945280" cy="875620"/>
              </a:xfrm>
              <a:prstGeom prst="ellipse">
                <a:avLst/>
              </a:prstGeom>
              <a:solidFill>
                <a:srgbClr val="C0C0C0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737373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26"/>
              <p:cNvSpPr>
                <a:spLocks noChangeArrowheads="1"/>
              </p:cNvSpPr>
              <p:nvPr/>
            </p:nvSpPr>
            <p:spPr bwMode="auto">
              <a:xfrm>
                <a:off x="7040550" y="838363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1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9" name="Oval 26"/>
              <p:cNvSpPr>
                <a:spLocks noChangeArrowheads="1"/>
              </p:cNvSpPr>
              <p:nvPr/>
            </p:nvSpPr>
            <p:spPr bwMode="auto">
              <a:xfrm>
                <a:off x="7414050" y="632130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2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0" name="Oval 26"/>
              <p:cNvSpPr>
                <a:spLocks noChangeArrowheads="1"/>
              </p:cNvSpPr>
              <p:nvPr/>
            </p:nvSpPr>
            <p:spPr bwMode="auto">
              <a:xfrm>
                <a:off x="7399301" y="1065305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3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1" name="Oval 26"/>
              <p:cNvSpPr>
                <a:spLocks noChangeArrowheads="1"/>
              </p:cNvSpPr>
              <p:nvPr/>
            </p:nvSpPr>
            <p:spPr bwMode="auto">
              <a:xfrm>
                <a:off x="7903862" y="632130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4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2" name="Oval 26"/>
              <p:cNvSpPr>
                <a:spLocks noChangeArrowheads="1"/>
              </p:cNvSpPr>
              <p:nvPr/>
            </p:nvSpPr>
            <p:spPr bwMode="auto">
              <a:xfrm>
                <a:off x="7932614" y="1065305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6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3" name="Oval 26"/>
              <p:cNvSpPr>
                <a:spLocks noChangeArrowheads="1"/>
              </p:cNvSpPr>
              <p:nvPr/>
            </p:nvSpPr>
            <p:spPr bwMode="auto">
              <a:xfrm>
                <a:off x="8303988" y="838363"/>
                <a:ext cx="396900" cy="206233"/>
              </a:xfrm>
              <a:prstGeom prst="ellipse">
                <a:avLst/>
              </a:prstGeom>
              <a:solidFill>
                <a:srgbClr val="FF9966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MPA 6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4" name="Oval 26"/>
              <p:cNvSpPr>
                <a:spLocks noChangeArrowheads="1"/>
              </p:cNvSpPr>
              <p:nvPr/>
            </p:nvSpPr>
            <p:spPr bwMode="auto">
              <a:xfrm>
                <a:off x="7656501" y="859072"/>
                <a:ext cx="396900" cy="20623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995C3D">
                    <a:alpha val="74997"/>
                  </a:srgbClr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800" b="1" dirty="0" smtClean="0">
                    <a:latin typeface="+mj-lt"/>
                  </a:rPr>
                  <a:t>DONA</a:t>
                </a:r>
                <a:endParaRPr lang="en-US" sz="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10" name="Straight Connector 9"/>
            <p:cNvCxnSpPr>
              <a:stCxn id="16" idx="1"/>
              <a:endCxn id="98" idx="1"/>
            </p:cNvCxnSpPr>
            <p:nvPr/>
          </p:nvCxnSpPr>
          <p:spPr>
            <a:xfrm flipV="1">
              <a:off x="5425188" y="672509"/>
              <a:ext cx="1936768" cy="9407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6" idx="5"/>
              <a:endCxn id="98" idx="5"/>
            </p:cNvCxnSpPr>
            <p:nvPr/>
          </p:nvCxnSpPr>
          <p:spPr>
            <a:xfrm flipV="1">
              <a:off x="6233412" y="1291665"/>
              <a:ext cx="2504064" cy="75266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71470" y="5563962"/>
            <a:ext cx="4850886" cy="503890"/>
            <a:chOff x="4171470" y="5563962"/>
            <a:chExt cx="4850886" cy="503890"/>
          </a:xfrm>
        </p:grpSpPr>
        <p:cxnSp>
          <p:nvCxnSpPr>
            <p:cNvPr id="62" name="AutoShape 87"/>
            <p:cNvCxnSpPr>
              <a:cxnSpLocks noChangeShapeType="1"/>
            </p:cNvCxnSpPr>
            <p:nvPr/>
          </p:nvCxnSpPr>
          <p:spPr bwMode="auto">
            <a:xfrm rot="16200000" flipH="1">
              <a:off x="4719952" y="5015480"/>
              <a:ext cx="139700" cy="1236663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06" name="Group 105"/>
            <p:cNvGrpSpPr/>
            <p:nvPr/>
          </p:nvGrpSpPr>
          <p:grpSpPr>
            <a:xfrm>
              <a:off x="5425188" y="5595902"/>
              <a:ext cx="3597168" cy="471950"/>
              <a:chOff x="774711" y="1760297"/>
              <a:chExt cx="3597168" cy="471950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2639209" y="1760297"/>
                <a:ext cx="1732670" cy="24091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http:/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sz="1000" dirty="0" err="1" smtClean="0">
                    <a:solidFill>
                      <a:schemeClr val="tx1"/>
                    </a:solidFill>
                  </a:rPr>
                  <a:t>www.acme.com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1801091" y="1760297"/>
                <a:ext cx="476360" cy="24091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URL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774711" y="1760297"/>
                <a:ext cx="1026380" cy="24091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10.1525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/59.5.9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2277451" y="1760297"/>
                <a:ext cx="361758" cy="24091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2639209" y="2001212"/>
                <a:ext cx="1732670" cy="23103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http:/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sz="1000" dirty="0" err="1" smtClean="0">
                    <a:solidFill>
                      <a:schemeClr val="tx1"/>
                    </a:solidFill>
                  </a:rPr>
                  <a:t>www.acme.com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/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1801091" y="2001212"/>
                <a:ext cx="476360" cy="23103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URL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2277451" y="2001212"/>
                <a:ext cx="361758" cy="23103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rtlCol="0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</a:rPr>
                  <a:t>20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1145" y="1216914"/>
            <a:ext cx="3112655" cy="1833372"/>
            <a:chOff x="621145" y="1216914"/>
            <a:chExt cx="3112655" cy="1833372"/>
          </a:xfrm>
        </p:grpSpPr>
        <p:pic>
          <p:nvPicPr>
            <p:cNvPr id="2050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1145" y="1216914"/>
              <a:ext cx="1795882" cy="1833372"/>
            </a:xfrm>
            <a:prstGeom prst="rect">
              <a:avLst/>
            </a:prstGeom>
            <a:noFill/>
          </p:spPr>
        </p:pic>
        <p:cxnSp>
          <p:nvCxnSpPr>
            <p:cNvPr id="7" name="AutoShape 43"/>
            <p:cNvCxnSpPr>
              <a:cxnSpLocks noChangeShapeType="1"/>
            </p:cNvCxnSpPr>
            <p:nvPr/>
          </p:nvCxnSpPr>
          <p:spPr bwMode="auto">
            <a:xfrm>
              <a:off x="2591237" y="1838039"/>
              <a:ext cx="6096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1" name="TextBox 10"/>
            <p:cNvSpPr txBox="1"/>
            <p:nvPr/>
          </p:nvSpPr>
          <p:spPr>
            <a:xfrm>
              <a:off x="2352893" y="1241951"/>
              <a:ext cx="1380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Resolution request </a:t>
              </a:r>
            </a:p>
            <a:p>
              <a:r>
                <a:rPr lang="en-US" sz="1200" dirty="0" smtClean="0"/>
                <a:t>For 10.1525/59.5.9</a:t>
              </a:r>
              <a:endParaRPr lang="en-US" sz="1200" dirty="0"/>
            </a:p>
          </p:txBody>
        </p:sp>
      </p:grpSp>
      <p:sp>
        <p:nvSpPr>
          <p:cNvPr id="6" name="Oval 42"/>
          <p:cNvSpPr>
            <a:spLocks noChangeArrowheads="1"/>
          </p:cNvSpPr>
          <p:nvPr/>
        </p:nvSpPr>
        <p:spPr bwMode="auto">
          <a:xfrm>
            <a:off x="3200837" y="1273940"/>
            <a:ext cx="5105400" cy="1828801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tIns="0" bIns="0" anchor="ctr"/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33800" y="1752600"/>
            <a:ext cx="4114800" cy="1219200"/>
            <a:chOff x="3733800" y="1752600"/>
            <a:chExt cx="4114800" cy="1219200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5943600" y="23622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6705600" y="17526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733800" y="17526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572000" y="2362200"/>
              <a:ext cx="1143000" cy="6096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sz="24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3987806" y="1754190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Text Box 46"/>
            <p:cNvSpPr txBox="1">
              <a:spLocks noChangeArrowheads="1"/>
            </p:cNvSpPr>
            <p:nvPr/>
          </p:nvSpPr>
          <p:spPr bwMode="auto">
            <a:xfrm>
              <a:off x="4824631" y="2390729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5" name="Text Box 46"/>
            <p:cNvSpPr txBox="1">
              <a:spLocks noChangeArrowheads="1"/>
            </p:cNvSpPr>
            <p:nvPr/>
          </p:nvSpPr>
          <p:spPr bwMode="auto">
            <a:xfrm>
              <a:off x="6202994" y="2389981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6969010" y="1781971"/>
              <a:ext cx="641351" cy="554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+mj-lt"/>
                </a:rPr>
                <a:t>Local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Handle 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Service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1371600"/>
            <a:ext cx="22860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Handle Registry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479" y="2819400"/>
            <a:ext cx="164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Client gets request</a:t>
            </a:r>
          </a:p>
          <a:p>
            <a:pPr algn="ctr"/>
            <a:r>
              <a:rPr lang="en-US" sz="1200" dirty="0" smtClean="0">
                <a:latin typeface="+mn-lt"/>
              </a:rPr>
              <a:t>to resolve hdl:12.34/56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015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tabLst>
                <a:tab pos="171450" algn="l"/>
              </a:tabLst>
            </a:pPr>
            <a:r>
              <a:rPr lang="en-US" sz="1200" dirty="0" smtClean="0">
                <a:latin typeface="+mn-lt"/>
              </a:rPr>
              <a:t>1. Client sends request any MPA GHR Service in the GHR  to resolve 0.NA/</a:t>
            </a:r>
            <a:r>
              <a:rPr lang="en-US" sz="1200" dirty="0" smtClean="0"/>
              <a:t>12.34</a:t>
            </a:r>
            <a:r>
              <a:rPr lang="en-US" sz="1200" dirty="0" smtClean="0">
                <a:latin typeface="+mn-lt"/>
              </a:rPr>
              <a:t> (prefix handle for 12.34/56)</a:t>
            </a:r>
            <a:endParaRPr lang="en-US" sz="120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4540" y="2057400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78708" y="1143000"/>
            <a:ext cx="1346200" cy="1714500"/>
            <a:chOff x="1278708" y="1143000"/>
            <a:chExt cx="1346200" cy="1714500"/>
          </a:xfrm>
        </p:grpSpPr>
        <p:grpSp>
          <p:nvGrpSpPr>
            <p:cNvPr id="15" name="Group 14"/>
            <p:cNvGrpSpPr/>
            <p:nvPr/>
          </p:nvGrpSpPr>
          <p:grpSpPr>
            <a:xfrm>
              <a:off x="1278708" y="1143000"/>
              <a:ext cx="1346200" cy="1714500"/>
              <a:chOff x="1278708" y="1143000"/>
              <a:chExt cx="1346200" cy="1714500"/>
            </a:xfrm>
          </p:grpSpPr>
          <p:pic>
            <p:nvPicPr>
              <p:cNvPr id="3074" name="Picture 2" descr="C:\Users\crey\AppData\Local\Microsoft\Windows\Temporary Internet Files\Content.IE5\7S2I6YC0\MC900436075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8708" y="1143000"/>
                <a:ext cx="1346200" cy="1714500"/>
              </a:xfrm>
              <a:prstGeom prst="rect">
                <a:avLst/>
              </a:prstGeom>
              <a:noFill/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1647824" y="1504950"/>
                <a:ext cx="523875" cy="609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752600" y="1600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52600" y="16478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52600" y="170497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600200" y="1752600"/>
              <a:ext cx="6591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latin typeface="+mj-lt"/>
                </a:rPr>
                <a:t>hdl:12.23/56</a:t>
              </a:r>
              <a:endParaRPr lang="en-US" sz="700" dirty="0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752600" y="1946687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52600" y="1994312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290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371600"/>
            <a:ext cx="22860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Handle Registry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479" y="2819400"/>
            <a:ext cx="164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Client gets request</a:t>
            </a:r>
          </a:p>
          <a:p>
            <a:pPr algn="ctr"/>
            <a:r>
              <a:rPr lang="en-US" sz="1200" dirty="0" smtClean="0">
                <a:latin typeface="+mn-lt"/>
              </a:rPr>
              <a:t>to resolve hdl:12.34/56</a:t>
            </a:r>
            <a:endParaRPr lang="en-US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44333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tabLst>
                <a:tab pos="57150" algn="l"/>
              </a:tabLst>
            </a:pPr>
            <a:r>
              <a:rPr lang="en-US" sz="1200" dirty="0" smtClean="0">
                <a:latin typeface="+mn-lt"/>
              </a:rPr>
              <a:t>2. An </a:t>
            </a:r>
            <a:r>
              <a:rPr lang="en-US" sz="1200" dirty="0" smtClean="0"/>
              <a:t>MPA GHR service </a:t>
            </a:r>
            <a:r>
              <a:rPr lang="en-US" sz="1200" dirty="0" smtClean="0">
                <a:latin typeface="+mn-lt"/>
              </a:rPr>
              <a:t>Responds with Service Information for 12.34</a:t>
            </a:r>
            <a:endParaRPr lang="en-US" sz="12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2057400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534946" y="3656956"/>
            <a:ext cx="1983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Service Information</a:t>
            </a:r>
          </a:p>
          <a:p>
            <a:pPr algn="ctr"/>
            <a:r>
              <a:rPr lang="en-US" sz="1200" dirty="0">
                <a:latin typeface="+mn-lt"/>
              </a:rPr>
              <a:t>Acme Local Handle Service 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505200" y="2297690"/>
            <a:ext cx="1964811" cy="13034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Verdana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521589" y="2893868"/>
            <a:ext cx="19648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3521589" y="3275734"/>
            <a:ext cx="19648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4118862" y="2286000"/>
            <a:ext cx="0" cy="1303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461202" y="2286000"/>
            <a:ext cx="0" cy="1303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4803542" y="2286000"/>
            <a:ext cx="0" cy="1303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5144060" y="2286000"/>
            <a:ext cx="0" cy="1303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536156" y="2382652"/>
            <a:ext cx="2824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 smtClean="0">
                <a:solidFill>
                  <a:schemeClr val="tx1"/>
                </a:solidFill>
                <a:latin typeface="Verdana" charset="0"/>
              </a:rPr>
              <a:t>IP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21589" y="2547072"/>
            <a:ext cx="19648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115220" y="2386548"/>
            <a:ext cx="2808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488516" y="2365880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4827214" y="2350294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4115220" y="2539278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4115220" y="2626952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4115220" y="2712677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4115220" y="2872437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4115220" y="2958162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4115220" y="3045835"/>
            <a:ext cx="329593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xc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4115220" y="3215337"/>
            <a:ext cx="329593" cy="397452"/>
            <a:chOff x="670" y="1149"/>
            <a:chExt cx="185" cy="222"/>
          </a:xfrm>
        </p:grpSpPr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670" y="1149"/>
              <a:ext cx="1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9" name="Text Box 43"/>
            <p:cNvSpPr txBox="1">
              <a:spLocks noChangeArrowheads="1"/>
            </p:cNvSpPr>
            <p:nvPr/>
          </p:nvSpPr>
          <p:spPr bwMode="auto">
            <a:xfrm>
              <a:off x="670" y="1198"/>
              <a:ext cx="1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670" y="1246"/>
              <a:ext cx="1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39" name="Group 45"/>
          <p:cNvGrpSpPr>
            <a:grpSpLocks/>
          </p:cNvGrpSpPr>
          <p:nvPr/>
        </p:nvGrpSpPr>
        <p:grpSpPr bwMode="auto">
          <a:xfrm>
            <a:off x="4488516" y="3254303"/>
            <a:ext cx="329593" cy="403297"/>
            <a:chOff x="671" y="1150"/>
            <a:chExt cx="185" cy="221"/>
          </a:xfrm>
        </p:grpSpPr>
        <p:sp>
          <p:nvSpPr>
            <p:cNvPr id="85" name="Text Box 46"/>
            <p:cNvSpPr txBox="1">
              <a:spLocks noChangeArrowheads="1"/>
            </p:cNvSpPr>
            <p:nvPr/>
          </p:nvSpPr>
          <p:spPr bwMode="auto">
            <a:xfrm>
              <a:off x="671" y="1150"/>
              <a:ext cx="1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6" name="Text Box 47"/>
            <p:cNvSpPr txBox="1">
              <a:spLocks noChangeArrowheads="1"/>
            </p:cNvSpPr>
            <p:nvPr/>
          </p:nvSpPr>
          <p:spPr bwMode="auto">
            <a:xfrm>
              <a:off x="671" y="1197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71" y="124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0" name="Group 49"/>
          <p:cNvGrpSpPr>
            <a:grpSpLocks/>
          </p:cNvGrpSpPr>
          <p:nvPr/>
        </p:nvGrpSpPr>
        <p:grpSpPr bwMode="auto">
          <a:xfrm>
            <a:off x="4479411" y="2897765"/>
            <a:ext cx="320488" cy="399401"/>
            <a:chOff x="670" y="1152"/>
            <a:chExt cx="180" cy="219"/>
          </a:xfrm>
        </p:grpSpPr>
        <p:sp>
          <p:nvSpPr>
            <p:cNvPr id="82" name="Text Box 50"/>
            <p:cNvSpPr txBox="1">
              <a:spLocks noChangeArrowheads="1"/>
            </p:cNvSpPr>
            <p:nvPr/>
          </p:nvSpPr>
          <p:spPr bwMode="auto">
            <a:xfrm>
              <a:off x="670" y="1152"/>
              <a:ext cx="18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670" y="1198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4" name="Text Box 52"/>
            <p:cNvSpPr txBox="1">
              <a:spLocks noChangeArrowheads="1"/>
            </p:cNvSpPr>
            <p:nvPr/>
          </p:nvSpPr>
          <p:spPr bwMode="auto">
            <a:xfrm>
              <a:off x="670" y="124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4479411" y="2558761"/>
            <a:ext cx="320488" cy="403297"/>
            <a:chOff x="670" y="1150"/>
            <a:chExt cx="180" cy="221"/>
          </a:xfrm>
        </p:grpSpPr>
        <p:sp>
          <p:nvSpPr>
            <p:cNvPr id="79" name="Text Box 54"/>
            <p:cNvSpPr txBox="1">
              <a:spLocks noChangeArrowheads="1"/>
            </p:cNvSpPr>
            <p:nvPr/>
          </p:nvSpPr>
          <p:spPr bwMode="auto">
            <a:xfrm>
              <a:off x="670" y="1150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0" name="Text Box 55"/>
            <p:cNvSpPr txBox="1">
              <a:spLocks noChangeArrowheads="1"/>
            </p:cNvSpPr>
            <p:nvPr/>
          </p:nvSpPr>
          <p:spPr bwMode="auto">
            <a:xfrm>
              <a:off x="670" y="1197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81" name="Text Box 56"/>
            <p:cNvSpPr txBox="1">
              <a:spLocks noChangeArrowheads="1"/>
            </p:cNvSpPr>
            <p:nvPr/>
          </p:nvSpPr>
          <p:spPr bwMode="auto">
            <a:xfrm>
              <a:off x="670" y="124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4827214" y="2558761"/>
            <a:ext cx="320488" cy="403297"/>
            <a:chOff x="670" y="1150"/>
            <a:chExt cx="180" cy="221"/>
          </a:xfrm>
        </p:grpSpPr>
        <p:sp>
          <p:nvSpPr>
            <p:cNvPr id="76" name="Text Box 58"/>
            <p:cNvSpPr txBox="1">
              <a:spLocks noChangeArrowheads="1"/>
            </p:cNvSpPr>
            <p:nvPr/>
          </p:nvSpPr>
          <p:spPr bwMode="auto">
            <a:xfrm>
              <a:off x="670" y="1150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77" name="Text Box 59"/>
            <p:cNvSpPr txBox="1">
              <a:spLocks noChangeArrowheads="1"/>
            </p:cNvSpPr>
            <p:nvPr/>
          </p:nvSpPr>
          <p:spPr bwMode="auto">
            <a:xfrm>
              <a:off x="670" y="1197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78" name="Text Box 60"/>
            <p:cNvSpPr txBox="1">
              <a:spLocks noChangeArrowheads="1"/>
            </p:cNvSpPr>
            <p:nvPr/>
          </p:nvSpPr>
          <p:spPr bwMode="auto">
            <a:xfrm>
              <a:off x="670" y="124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3" name="Group 61"/>
          <p:cNvGrpSpPr>
            <a:grpSpLocks/>
          </p:cNvGrpSpPr>
          <p:nvPr/>
        </p:nvGrpSpPr>
        <p:grpSpPr bwMode="auto">
          <a:xfrm>
            <a:off x="5193226" y="2558761"/>
            <a:ext cx="274964" cy="403297"/>
            <a:chOff x="683" y="1150"/>
            <a:chExt cx="155" cy="221"/>
          </a:xfrm>
        </p:grpSpPr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683" y="1150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683" y="1197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683" y="1246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4" name="Group 65"/>
          <p:cNvGrpSpPr>
            <a:grpSpLocks/>
          </p:cNvGrpSpPr>
          <p:nvPr/>
        </p:nvGrpSpPr>
        <p:grpSpPr bwMode="auto">
          <a:xfrm>
            <a:off x="4827214" y="2897765"/>
            <a:ext cx="320488" cy="399401"/>
            <a:chOff x="670" y="1152"/>
            <a:chExt cx="180" cy="219"/>
          </a:xfrm>
        </p:grpSpPr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>
              <a:off x="670" y="1152"/>
              <a:ext cx="18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71" name="Text Box 67"/>
            <p:cNvSpPr txBox="1">
              <a:spLocks noChangeArrowheads="1"/>
            </p:cNvSpPr>
            <p:nvPr/>
          </p:nvSpPr>
          <p:spPr bwMode="auto">
            <a:xfrm>
              <a:off x="670" y="1198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72" name="Text Box 68"/>
            <p:cNvSpPr txBox="1">
              <a:spLocks noChangeArrowheads="1"/>
            </p:cNvSpPr>
            <p:nvPr/>
          </p:nvSpPr>
          <p:spPr bwMode="auto">
            <a:xfrm>
              <a:off x="670" y="124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5" name="Group 69"/>
          <p:cNvGrpSpPr>
            <a:grpSpLocks/>
          </p:cNvGrpSpPr>
          <p:nvPr/>
        </p:nvGrpSpPr>
        <p:grpSpPr bwMode="auto">
          <a:xfrm>
            <a:off x="5193226" y="2889972"/>
            <a:ext cx="274964" cy="397452"/>
            <a:chOff x="683" y="1152"/>
            <a:chExt cx="155" cy="219"/>
          </a:xfrm>
        </p:grpSpPr>
        <p:sp>
          <p:nvSpPr>
            <p:cNvPr id="67" name="Text Box 70"/>
            <p:cNvSpPr txBox="1">
              <a:spLocks noChangeArrowheads="1"/>
            </p:cNvSpPr>
            <p:nvPr/>
          </p:nvSpPr>
          <p:spPr bwMode="auto">
            <a:xfrm>
              <a:off x="683" y="1152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8" name="Text Box 71"/>
            <p:cNvSpPr txBox="1">
              <a:spLocks noChangeArrowheads="1"/>
            </p:cNvSpPr>
            <p:nvPr/>
          </p:nvSpPr>
          <p:spPr bwMode="auto">
            <a:xfrm>
              <a:off x="683" y="1198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9" name="Text Box 72"/>
            <p:cNvSpPr txBox="1">
              <a:spLocks noChangeArrowheads="1"/>
            </p:cNvSpPr>
            <p:nvPr/>
          </p:nvSpPr>
          <p:spPr bwMode="auto">
            <a:xfrm>
              <a:off x="683" y="1246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6" name="Group 73"/>
          <p:cNvGrpSpPr>
            <a:grpSpLocks/>
          </p:cNvGrpSpPr>
          <p:nvPr/>
        </p:nvGrpSpPr>
        <p:grpSpPr bwMode="auto">
          <a:xfrm>
            <a:off x="4827214" y="3254303"/>
            <a:ext cx="320488" cy="403297"/>
            <a:chOff x="670" y="1150"/>
            <a:chExt cx="180" cy="221"/>
          </a:xfrm>
        </p:grpSpPr>
        <p:sp>
          <p:nvSpPr>
            <p:cNvPr id="64" name="Text Box 74"/>
            <p:cNvSpPr txBox="1">
              <a:spLocks noChangeArrowheads="1"/>
            </p:cNvSpPr>
            <p:nvPr/>
          </p:nvSpPr>
          <p:spPr bwMode="auto">
            <a:xfrm>
              <a:off x="670" y="1150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5" name="Text Box 75"/>
            <p:cNvSpPr txBox="1">
              <a:spLocks noChangeArrowheads="1"/>
            </p:cNvSpPr>
            <p:nvPr/>
          </p:nvSpPr>
          <p:spPr bwMode="auto">
            <a:xfrm>
              <a:off x="670" y="1197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6" name="Text Box 76"/>
            <p:cNvSpPr txBox="1">
              <a:spLocks noChangeArrowheads="1"/>
            </p:cNvSpPr>
            <p:nvPr/>
          </p:nvSpPr>
          <p:spPr bwMode="auto">
            <a:xfrm>
              <a:off x="670" y="124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47" name="Group 77"/>
          <p:cNvGrpSpPr>
            <a:grpSpLocks/>
          </p:cNvGrpSpPr>
          <p:nvPr/>
        </p:nvGrpSpPr>
        <p:grpSpPr bwMode="auto">
          <a:xfrm>
            <a:off x="5193226" y="3254303"/>
            <a:ext cx="274964" cy="403297"/>
            <a:chOff x="683" y="1150"/>
            <a:chExt cx="155" cy="221"/>
          </a:xfrm>
        </p:grpSpPr>
        <p:sp>
          <p:nvSpPr>
            <p:cNvPr id="61" name="Text Box 78"/>
            <p:cNvSpPr txBox="1">
              <a:spLocks noChangeArrowheads="1"/>
            </p:cNvSpPr>
            <p:nvPr/>
          </p:nvSpPr>
          <p:spPr bwMode="auto">
            <a:xfrm>
              <a:off x="683" y="1150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2" name="Text Box 79"/>
            <p:cNvSpPr txBox="1">
              <a:spLocks noChangeArrowheads="1"/>
            </p:cNvSpPr>
            <p:nvPr/>
          </p:nvSpPr>
          <p:spPr bwMode="auto">
            <a:xfrm>
              <a:off x="683" y="1197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3" name="Text Box 80"/>
            <p:cNvSpPr txBox="1">
              <a:spLocks noChangeArrowheads="1"/>
            </p:cNvSpPr>
            <p:nvPr/>
          </p:nvSpPr>
          <p:spPr bwMode="auto">
            <a:xfrm>
              <a:off x="683" y="1246"/>
              <a:ext cx="15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..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48" name="Text Box 81"/>
          <p:cNvSpPr txBox="1">
            <a:spLocks noChangeArrowheads="1"/>
          </p:cNvSpPr>
          <p:nvPr/>
        </p:nvSpPr>
        <p:spPr bwMode="auto">
          <a:xfrm>
            <a:off x="5178658" y="2365880"/>
            <a:ext cx="305921" cy="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  <a:latin typeface="Verdana" charset="0"/>
              </a:rPr>
              <a:t>...</a:t>
            </a:r>
            <a:endParaRPr lang="en-US" b="1" dirty="0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49" name="Group 82"/>
          <p:cNvGrpSpPr>
            <a:grpSpLocks/>
          </p:cNvGrpSpPr>
          <p:nvPr/>
        </p:nvGrpSpPr>
        <p:grpSpPr bwMode="auto">
          <a:xfrm>
            <a:off x="3505200" y="2580193"/>
            <a:ext cx="593632" cy="358486"/>
            <a:chOff x="327" y="787"/>
            <a:chExt cx="333" cy="198"/>
          </a:xfrm>
        </p:grpSpPr>
        <p:sp>
          <p:nvSpPr>
            <p:cNvPr id="58" name="Text Box 83"/>
            <p:cNvSpPr txBox="1">
              <a:spLocks noChangeArrowheads="1"/>
            </p:cNvSpPr>
            <p:nvPr/>
          </p:nvSpPr>
          <p:spPr bwMode="auto">
            <a:xfrm>
              <a:off x="327" y="787"/>
              <a:ext cx="3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xcccxv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59" name="Text Box 84"/>
            <p:cNvSpPr txBox="1">
              <a:spLocks noChangeArrowheads="1"/>
            </p:cNvSpPr>
            <p:nvPr/>
          </p:nvSpPr>
          <p:spPr bwMode="auto">
            <a:xfrm>
              <a:off x="418" y="826"/>
              <a:ext cx="2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xccx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415" y="860"/>
              <a:ext cx="2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xccx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50" name="Group 86"/>
          <p:cNvGrpSpPr>
            <a:grpSpLocks/>
          </p:cNvGrpSpPr>
          <p:nvPr/>
        </p:nvGrpSpPr>
        <p:grpSpPr bwMode="auto">
          <a:xfrm>
            <a:off x="3516126" y="2886075"/>
            <a:ext cx="593632" cy="360435"/>
            <a:chOff x="327" y="786"/>
            <a:chExt cx="334" cy="199"/>
          </a:xfrm>
        </p:grpSpPr>
        <p:sp>
          <p:nvSpPr>
            <p:cNvPr id="55" name="Text Box 87"/>
            <p:cNvSpPr txBox="1">
              <a:spLocks noChangeArrowheads="1"/>
            </p:cNvSpPr>
            <p:nvPr/>
          </p:nvSpPr>
          <p:spPr bwMode="auto">
            <a:xfrm>
              <a:off x="327" y="786"/>
              <a:ext cx="3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xcccxv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56" name="Text Box 88"/>
            <p:cNvSpPr txBox="1">
              <a:spLocks noChangeArrowheads="1"/>
            </p:cNvSpPr>
            <p:nvPr/>
          </p:nvSpPr>
          <p:spPr bwMode="auto">
            <a:xfrm>
              <a:off x="418" y="826"/>
              <a:ext cx="24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xccx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57" name="Text Box 89"/>
            <p:cNvSpPr txBox="1">
              <a:spLocks noChangeArrowheads="1"/>
            </p:cNvSpPr>
            <p:nvPr/>
          </p:nvSpPr>
          <p:spPr bwMode="auto">
            <a:xfrm>
              <a:off x="415" y="860"/>
              <a:ext cx="24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xccx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3516126" y="3232872"/>
            <a:ext cx="593632" cy="362383"/>
            <a:chOff x="327" y="785"/>
            <a:chExt cx="334" cy="200"/>
          </a:xfrm>
        </p:grpSpPr>
        <p:sp>
          <p:nvSpPr>
            <p:cNvPr id="52" name="Text Box 91"/>
            <p:cNvSpPr txBox="1">
              <a:spLocks noChangeArrowheads="1"/>
            </p:cNvSpPr>
            <p:nvPr/>
          </p:nvSpPr>
          <p:spPr bwMode="auto">
            <a:xfrm>
              <a:off x="327" y="785"/>
              <a:ext cx="3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xcccxv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53" name="Text Box 92"/>
            <p:cNvSpPr txBox="1">
              <a:spLocks noChangeArrowheads="1"/>
            </p:cNvSpPr>
            <p:nvPr/>
          </p:nvSpPr>
          <p:spPr bwMode="auto">
            <a:xfrm>
              <a:off x="418" y="827"/>
              <a:ext cx="24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xccx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54" name="Text Box 93"/>
            <p:cNvSpPr txBox="1">
              <a:spLocks noChangeArrowheads="1"/>
            </p:cNvSpPr>
            <p:nvPr/>
          </p:nvSpPr>
          <p:spPr bwMode="auto">
            <a:xfrm>
              <a:off x="415" y="860"/>
              <a:ext cx="24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600" b="1" dirty="0">
                  <a:solidFill>
                    <a:schemeClr val="tx1"/>
                  </a:solidFill>
                  <a:latin typeface="Verdana" charset="0"/>
                </a:rPr>
                <a:t>xccx</a:t>
              </a:r>
              <a:endParaRPr lang="en-US" b="1" dirty="0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278708" y="1143000"/>
            <a:ext cx="1346200" cy="1714500"/>
            <a:chOff x="1278708" y="1143000"/>
            <a:chExt cx="1346200" cy="1714500"/>
          </a:xfrm>
        </p:grpSpPr>
        <p:grpSp>
          <p:nvGrpSpPr>
            <p:cNvPr id="92" name="Group 14"/>
            <p:cNvGrpSpPr/>
            <p:nvPr/>
          </p:nvGrpSpPr>
          <p:grpSpPr>
            <a:xfrm>
              <a:off x="1278708" y="1143000"/>
              <a:ext cx="1346200" cy="1714500"/>
              <a:chOff x="1278708" y="1143000"/>
              <a:chExt cx="1346200" cy="1714500"/>
            </a:xfrm>
          </p:grpSpPr>
          <p:pic>
            <p:nvPicPr>
              <p:cNvPr id="96" name="Picture 2" descr="C:\Users\crey\AppData\Local\Microsoft\Windows\Temporary Internet Files\Content.IE5\7S2I6YC0\MC900436075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8708" y="1143000"/>
                <a:ext cx="1346200" cy="1714500"/>
              </a:xfrm>
              <a:prstGeom prst="rect">
                <a:avLst/>
              </a:prstGeom>
              <a:noFill/>
            </p:spPr>
          </p:pic>
          <p:sp>
            <p:nvSpPr>
              <p:cNvPr id="97" name="Rounded Rectangle 96"/>
              <p:cNvSpPr/>
              <p:nvPr/>
            </p:nvSpPr>
            <p:spPr>
              <a:xfrm>
                <a:off x="1647824" y="1504950"/>
                <a:ext cx="523875" cy="609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1752600" y="1600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752600" y="16478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752600" y="170497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1600200" y="1752600"/>
              <a:ext cx="6591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latin typeface="+mj-lt"/>
                </a:rPr>
                <a:t>hdl:12.34/56</a:t>
              </a:r>
              <a:endParaRPr lang="en-US" sz="700" dirty="0">
                <a:latin typeface="+mj-lt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752600" y="1946687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52600" y="1994312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23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46" name="Rectangle 2"/>
          <p:cNvSpPr>
            <a:spLocks noChangeArrowheads="1"/>
          </p:cNvSpPr>
          <p:nvPr/>
        </p:nvSpPr>
        <p:spPr bwMode="auto">
          <a:xfrm>
            <a:off x="1447800" y="1838325"/>
            <a:ext cx="7391400" cy="4114800"/>
          </a:xfrm>
          <a:prstGeom prst="rect">
            <a:avLst/>
          </a:prstGeom>
          <a:solidFill>
            <a:schemeClr val="bg1"/>
          </a:solidFill>
          <a:ln w="12700">
            <a:solidFill>
              <a:srgbClr val="EAEAEA"/>
            </a:solidFill>
            <a:miter lim="800000"/>
            <a:headEnd/>
            <a:tailEnd/>
          </a:ln>
        </p:spPr>
        <p:txBody>
          <a:bodyPr wrap="none" tIns="0" bIns="0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47" name="AutoShape 4"/>
          <p:cNvSpPr>
            <a:spLocks noChangeArrowheads="1"/>
          </p:cNvSpPr>
          <p:nvPr/>
        </p:nvSpPr>
        <p:spPr bwMode="auto">
          <a:xfrm flipH="1" flipV="1">
            <a:off x="358775" y="1752600"/>
            <a:ext cx="1031875" cy="4267200"/>
          </a:xfrm>
          <a:prstGeom prst="rtTriangl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8" name="Text Box 6"/>
          <p:cNvSpPr txBox="1">
            <a:spLocks noChangeArrowheads="1"/>
          </p:cNvSpPr>
          <p:nvPr/>
        </p:nvSpPr>
        <p:spPr bwMode="auto">
          <a:xfrm>
            <a:off x="1981200" y="2491681"/>
            <a:ext cx="1133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Primary Site </a:t>
            </a:r>
          </a:p>
        </p:txBody>
      </p:sp>
      <p:sp>
        <p:nvSpPr>
          <p:cNvPr id="249" name="Text Box 7"/>
          <p:cNvSpPr txBox="1">
            <a:spLocks noChangeArrowheads="1"/>
          </p:cNvSpPr>
          <p:nvPr/>
        </p:nvSpPr>
        <p:spPr bwMode="auto">
          <a:xfrm>
            <a:off x="3733800" y="2769493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123.45.67.8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Text Box 8"/>
          <p:cNvSpPr txBox="1">
            <a:spLocks noChangeArrowheads="1"/>
          </p:cNvSpPr>
          <p:nvPr/>
        </p:nvSpPr>
        <p:spPr bwMode="auto">
          <a:xfrm>
            <a:off x="5332413" y="2004318"/>
            <a:ext cx="630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Port #</a:t>
            </a:r>
          </a:p>
        </p:txBody>
      </p:sp>
      <p:sp>
        <p:nvSpPr>
          <p:cNvPr id="251" name="Text Box 9"/>
          <p:cNvSpPr txBox="1">
            <a:spLocks noChangeArrowheads="1"/>
          </p:cNvSpPr>
          <p:nvPr/>
        </p:nvSpPr>
        <p:spPr bwMode="auto">
          <a:xfrm>
            <a:off x="1981200" y="5041206"/>
            <a:ext cx="142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Secondary Site B</a:t>
            </a:r>
          </a:p>
        </p:txBody>
      </p:sp>
      <p:sp>
        <p:nvSpPr>
          <p:cNvPr id="252" name="Text Box 10"/>
          <p:cNvSpPr txBox="1">
            <a:spLocks noChangeArrowheads="1"/>
          </p:cNvSpPr>
          <p:nvPr/>
        </p:nvSpPr>
        <p:spPr bwMode="auto">
          <a:xfrm>
            <a:off x="2362200" y="387915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253" name="Text Box 11"/>
          <p:cNvSpPr txBox="1">
            <a:spLocks noChangeArrowheads="1"/>
          </p:cNvSpPr>
          <p:nvPr/>
        </p:nvSpPr>
        <p:spPr bwMode="auto">
          <a:xfrm>
            <a:off x="2362200" y="2769493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254" name="Text Box 12"/>
          <p:cNvSpPr txBox="1">
            <a:spLocks noChangeArrowheads="1"/>
          </p:cNvSpPr>
          <p:nvPr/>
        </p:nvSpPr>
        <p:spPr bwMode="auto">
          <a:xfrm>
            <a:off x="2362200" y="418395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2</a:t>
            </a:r>
          </a:p>
        </p:txBody>
      </p:sp>
      <p:sp>
        <p:nvSpPr>
          <p:cNvPr id="255" name="Text Box 13"/>
          <p:cNvSpPr txBox="1">
            <a:spLocks noChangeArrowheads="1"/>
          </p:cNvSpPr>
          <p:nvPr/>
        </p:nvSpPr>
        <p:spPr bwMode="auto">
          <a:xfrm>
            <a:off x="2362200" y="452050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3</a:t>
            </a:r>
          </a:p>
        </p:txBody>
      </p:sp>
      <p:sp>
        <p:nvSpPr>
          <p:cNvPr id="256" name="Text Box 14"/>
          <p:cNvSpPr txBox="1">
            <a:spLocks noChangeArrowheads="1"/>
          </p:cNvSpPr>
          <p:nvPr/>
        </p:nvSpPr>
        <p:spPr bwMode="auto">
          <a:xfrm>
            <a:off x="2362200" y="5433318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257" name="Text Box 15"/>
          <p:cNvSpPr txBox="1">
            <a:spLocks noChangeArrowheads="1"/>
          </p:cNvSpPr>
          <p:nvPr/>
        </p:nvSpPr>
        <p:spPr bwMode="auto">
          <a:xfrm>
            <a:off x="2362200" y="3044131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2</a:t>
            </a:r>
          </a:p>
        </p:txBody>
      </p:sp>
      <p:sp>
        <p:nvSpPr>
          <p:cNvPr id="258" name="Text Box 16"/>
          <p:cNvSpPr txBox="1">
            <a:spLocks noChangeArrowheads="1"/>
          </p:cNvSpPr>
          <p:nvPr/>
        </p:nvSpPr>
        <p:spPr bwMode="auto">
          <a:xfrm>
            <a:off x="3733800" y="3044131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123.52.67.9</a:t>
            </a:r>
          </a:p>
        </p:txBody>
      </p:sp>
      <p:sp>
        <p:nvSpPr>
          <p:cNvPr id="259" name="Text Box 17"/>
          <p:cNvSpPr txBox="1">
            <a:spLocks noChangeArrowheads="1"/>
          </p:cNvSpPr>
          <p:nvPr/>
        </p:nvSpPr>
        <p:spPr bwMode="auto">
          <a:xfrm>
            <a:off x="3732213" y="3879156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321.54.678.12</a:t>
            </a:r>
          </a:p>
        </p:txBody>
      </p:sp>
      <p:sp>
        <p:nvSpPr>
          <p:cNvPr id="260" name="Text Box 18"/>
          <p:cNvSpPr txBox="1">
            <a:spLocks noChangeArrowheads="1"/>
          </p:cNvSpPr>
          <p:nvPr/>
        </p:nvSpPr>
        <p:spPr bwMode="auto">
          <a:xfrm>
            <a:off x="3732213" y="4183956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321.54.678.14</a:t>
            </a:r>
          </a:p>
        </p:txBody>
      </p:sp>
      <p:sp>
        <p:nvSpPr>
          <p:cNvPr id="261" name="Text Box 19"/>
          <p:cNvSpPr txBox="1">
            <a:spLocks noChangeArrowheads="1"/>
          </p:cNvSpPr>
          <p:nvPr/>
        </p:nvSpPr>
        <p:spPr bwMode="auto">
          <a:xfrm>
            <a:off x="3733800" y="4518918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762.34.1.1</a:t>
            </a:r>
          </a:p>
        </p:txBody>
      </p:sp>
      <p:sp>
        <p:nvSpPr>
          <p:cNvPr id="262" name="Text Box 20"/>
          <p:cNvSpPr txBox="1">
            <a:spLocks noChangeArrowheads="1"/>
          </p:cNvSpPr>
          <p:nvPr/>
        </p:nvSpPr>
        <p:spPr bwMode="auto">
          <a:xfrm>
            <a:off x="3733800" y="5433318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123.45.67.4</a:t>
            </a:r>
          </a:p>
        </p:txBody>
      </p:sp>
      <p:sp>
        <p:nvSpPr>
          <p:cNvPr id="263" name="Text Box 21"/>
          <p:cNvSpPr txBox="1">
            <a:spLocks noChangeArrowheads="1"/>
          </p:cNvSpPr>
          <p:nvPr/>
        </p:nvSpPr>
        <p:spPr bwMode="auto">
          <a:xfrm>
            <a:off x="6596063" y="2004318"/>
            <a:ext cx="94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Public Key</a:t>
            </a:r>
          </a:p>
        </p:txBody>
      </p:sp>
      <p:sp>
        <p:nvSpPr>
          <p:cNvPr id="264" name="Text Box 22"/>
          <p:cNvSpPr txBox="1">
            <a:spLocks noChangeArrowheads="1"/>
          </p:cNvSpPr>
          <p:nvPr/>
        </p:nvSpPr>
        <p:spPr bwMode="auto">
          <a:xfrm>
            <a:off x="8107363" y="198893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65" name="Text Box 23"/>
          <p:cNvSpPr txBox="1">
            <a:spLocks noChangeArrowheads="1"/>
          </p:cNvSpPr>
          <p:nvPr/>
        </p:nvSpPr>
        <p:spPr bwMode="auto">
          <a:xfrm>
            <a:off x="5535613" y="543331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66" name="Text Box 24"/>
          <p:cNvSpPr txBox="1">
            <a:spLocks noChangeArrowheads="1"/>
          </p:cNvSpPr>
          <p:nvPr/>
        </p:nvSpPr>
        <p:spPr bwMode="auto">
          <a:xfrm>
            <a:off x="6638925" y="2769493"/>
            <a:ext cx="90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K03RLQ...</a:t>
            </a:r>
          </a:p>
        </p:txBody>
      </p:sp>
      <p:sp>
        <p:nvSpPr>
          <p:cNvPr id="267" name="Text Box 25"/>
          <p:cNvSpPr txBox="1">
            <a:spLocks noChangeArrowheads="1"/>
          </p:cNvSpPr>
          <p:nvPr/>
        </p:nvSpPr>
        <p:spPr bwMode="auto">
          <a:xfrm>
            <a:off x="5535613" y="418395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68" name="Text Box 26"/>
          <p:cNvSpPr txBox="1">
            <a:spLocks noChangeArrowheads="1"/>
          </p:cNvSpPr>
          <p:nvPr/>
        </p:nvSpPr>
        <p:spPr bwMode="auto">
          <a:xfrm>
            <a:off x="5535613" y="451891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69" name="Text Box 27"/>
          <p:cNvSpPr txBox="1">
            <a:spLocks noChangeArrowheads="1"/>
          </p:cNvSpPr>
          <p:nvPr/>
        </p:nvSpPr>
        <p:spPr bwMode="auto">
          <a:xfrm>
            <a:off x="5535613" y="387915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70" name="Text Box 28"/>
          <p:cNvSpPr txBox="1">
            <a:spLocks noChangeArrowheads="1"/>
          </p:cNvSpPr>
          <p:nvPr/>
        </p:nvSpPr>
        <p:spPr bwMode="auto">
          <a:xfrm>
            <a:off x="5535613" y="3044131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71" name="Text Box 29"/>
          <p:cNvSpPr txBox="1">
            <a:spLocks noChangeArrowheads="1"/>
          </p:cNvSpPr>
          <p:nvPr/>
        </p:nvSpPr>
        <p:spPr bwMode="auto">
          <a:xfrm>
            <a:off x="5535613" y="2769493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72" name="Text Box 30"/>
          <p:cNvSpPr txBox="1">
            <a:spLocks noChangeArrowheads="1"/>
          </p:cNvSpPr>
          <p:nvPr/>
        </p:nvSpPr>
        <p:spPr bwMode="auto">
          <a:xfrm>
            <a:off x="6638925" y="3044131"/>
            <a:ext cx="988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5&amp;M#FG...</a:t>
            </a:r>
          </a:p>
        </p:txBody>
      </p:sp>
      <p:sp>
        <p:nvSpPr>
          <p:cNvPr id="273" name="Text Box 31"/>
          <p:cNvSpPr txBox="1">
            <a:spLocks noChangeArrowheads="1"/>
          </p:cNvSpPr>
          <p:nvPr/>
        </p:nvSpPr>
        <p:spPr bwMode="auto">
          <a:xfrm>
            <a:off x="6691313" y="3879156"/>
            <a:ext cx="809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F^*JLS...</a:t>
            </a:r>
          </a:p>
        </p:txBody>
      </p:sp>
      <p:sp>
        <p:nvSpPr>
          <p:cNvPr id="274" name="Text Box 32"/>
          <p:cNvSpPr txBox="1">
            <a:spLocks noChangeArrowheads="1"/>
          </p:cNvSpPr>
          <p:nvPr/>
        </p:nvSpPr>
        <p:spPr bwMode="auto">
          <a:xfrm>
            <a:off x="6713538" y="4183956"/>
            <a:ext cx="819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3E$T%...</a:t>
            </a:r>
          </a:p>
        </p:txBody>
      </p:sp>
      <p:sp>
        <p:nvSpPr>
          <p:cNvPr id="275" name="Text Box 33"/>
          <p:cNvSpPr txBox="1">
            <a:spLocks noChangeArrowheads="1"/>
          </p:cNvSpPr>
          <p:nvPr/>
        </p:nvSpPr>
        <p:spPr bwMode="auto">
          <a:xfrm>
            <a:off x="6713538" y="4518918"/>
            <a:ext cx="815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A2S4D...</a:t>
            </a:r>
          </a:p>
        </p:txBody>
      </p:sp>
      <p:sp>
        <p:nvSpPr>
          <p:cNvPr id="276" name="Text Box 34"/>
          <p:cNvSpPr txBox="1">
            <a:spLocks noChangeArrowheads="1"/>
          </p:cNvSpPr>
          <p:nvPr/>
        </p:nvSpPr>
        <p:spPr bwMode="auto">
          <a:xfrm>
            <a:off x="6691313" y="5433318"/>
            <a:ext cx="9108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N0L8H7...</a:t>
            </a:r>
          </a:p>
        </p:txBody>
      </p:sp>
      <p:sp>
        <p:nvSpPr>
          <p:cNvPr id="277" name="Rectangle 35"/>
          <p:cNvSpPr>
            <a:spLocks noChangeArrowheads="1"/>
          </p:cNvSpPr>
          <p:nvPr/>
        </p:nvSpPr>
        <p:spPr bwMode="auto">
          <a:xfrm>
            <a:off x="-5908675" y="-1461860"/>
            <a:ext cx="7391400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78" name="Line 36"/>
          <p:cNvSpPr>
            <a:spLocks noChangeShapeType="1"/>
          </p:cNvSpPr>
          <p:nvPr/>
        </p:nvSpPr>
        <p:spPr bwMode="auto">
          <a:xfrm>
            <a:off x="3611563" y="1838325"/>
            <a:ext cx="3175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79" name="Line 37"/>
          <p:cNvSpPr>
            <a:spLocks noChangeShapeType="1"/>
          </p:cNvSpPr>
          <p:nvPr/>
        </p:nvSpPr>
        <p:spPr bwMode="auto">
          <a:xfrm>
            <a:off x="5164138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80" name="Line 38"/>
          <p:cNvSpPr>
            <a:spLocks noChangeShapeType="1"/>
          </p:cNvSpPr>
          <p:nvPr/>
        </p:nvSpPr>
        <p:spPr bwMode="auto">
          <a:xfrm>
            <a:off x="6410325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81" name="Line 39"/>
          <p:cNvSpPr>
            <a:spLocks noChangeShapeType="1"/>
          </p:cNvSpPr>
          <p:nvPr/>
        </p:nvSpPr>
        <p:spPr bwMode="auto">
          <a:xfrm>
            <a:off x="3614738" y="2508250"/>
            <a:ext cx="5224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82" name="Line 40"/>
          <p:cNvSpPr>
            <a:spLocks noChangeShapeType="1"/>
          </p:cNvSpPr>
          <p:nvPr/>
        </p:nvSpPr>
        <p:spPr bwMode="auto">
          <a:xfrm>
            <a:off x="1447800" y="3448050"/>
            <a:ext cx="739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83" name="Line 41"/>
          <p:cNvSpPr>
            <a:spLocks noChangeShapeType="1"/>
          </p:cNvSpPr>
          <p:nvPr/>
        </p:nvSpPr>
        <p:spPr bwMode="auto">
          <a:xfrm>
            <a:off x="1447800" y="4962525"/>
            <a:ext cx="739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84" name="Line 42"/>
          <p:cNvSpPr>
            <a:spLocks noChangeShapeType="1"/>
          </p:cNvSpPr>
          <p:nvPr/>
        </p:nvSpPr>
        <p:spPr bwMode="auto">
          <a:xfrm>
            <a:off x="7802563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85" name="Text Box 43"/>
          <p:cNvSpPr txBox="1">
            <a:spLocks noChangeArrowheads="1"/>
          </p:cNvSpPr>
          <p:nvPr/>
        </p:nvSpPr>
        <p:spPr bwMode="auto">
          <a:xfrm>
            <a:off x="8107363" y="2754105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86" name="Text Box 44"/>
          <p:cNvSpPr txBox="1">
            <a:spLocks noChangeArrowheads="1"/>
          </p:cNvSpPr>
          <p:nvPr/>
        </p:nvSpPr>
        <p:spPr bwMode="auto">
          <a:xfrm>
            <a:off x="8107363" y="38637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87" name="Text Box 45"/>
          <p:cNvSpPr txBox="1">
            <a:spLocks noChangeArrowheads="1"/>
          </p:cNvSpPr>
          <p:nvPr/>
        </p:nvSpPr>
        <p:spPr bwMode="auto">
          <a:xfrm>
            <a:off x="8107363" y="297953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88" name="Text Box 46"/>
          <p:cNvSpPr txBox="1">
            <a:spLocks noChangeArrowheads="1"/>
          </p:cNvSpPr>
          <p:nvPr/>
        </p:nvSpPr>
        <p:spPr bwMode="auto">
          <a:xfrm>
            <a:off x="8107363" y="41685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89" name="Text Box 47"/>
          <p:cNvSpPr txBox="1">
            <a:spLocks noChangeArrowheads="1"/>
          </p:cNvSpPr>
          <p:nvPr/>
        </p:nvSpPr>
        <p:spPr bwMode="auto">
          <a:xfrm>
            <a:off x="8107363" y="44733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90" name="Text Box 48"/>
          <p:cNvSpPr txBox="1">
            <a:spLocks noChangeArrowheads="1"/>
          </p:cNvSpPr>
          <p:nvPr/>
        </p:nvSpPr>
        <p:spPr bwMode="auto">
          <a:xfrm>
            <a:off x="8107363" y="53877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91" name="Text Box 49"/>
          <p:cNvSpPr txBox="1">
            <a:spLocks noChangeArrowheads="1"/>
          </p:cNvSpPr>
          <p:nvPr/>
        </p:nvSpPr>
        <p:spPr bwMode="auto">
          <a:xfrm>
            <a:off x="3749675" y="1969393"/>
            <a:ext cx="96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IP Address</a:t>
            </a:r>
          </a:p>
        </p:txBody>
      </p:sp>
      <p:sp>
        <p:nvSpPr>
          <p:cNvPr id="292" name="Text Box 50"/>
          <p:cNvSpPr txBox="1">
            <a:spLocks noChangeArrowheads="1"/>
          </p:cNvSpPr>
          <p:nvPr/>
        </p:nvSpPr>
        <p:spPr bwMode="auto">
          <a:xfrm>
            <a:off x="1752600" y="3498156"/>
            <a:ext cx="1429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Secondary Site A</a:t>
            </a:r>
          </a:p>
        </p:txBody>
      </p:sp>
      <p:sp>
        <p:nvSpPr>
          <p:cNvPr id="293" name="AutoShape 51"/>
          <p:cNvSpPr>
            <a:spLocks noChangeArrowheads="1"/>
          </p:cNvSpPr>
          <p:nvPr/>
        </p:nvSpPr>
        <p:spPr bwMode="auto">
          <a:xfrm>
            <a:off x="2047875" y="681038"/>
            <a:ext cx="6664325" cy="1062037"/>
          </a:xfrm>
          <a:prstGeom prst="rtTriangl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94" name="Group 52"/>
          <p:cNvGrpSpPr>
            <a:grpSpLocks/>
          </p:cNvGrpSpPr>
          <p:nvPr/>
        </p:nvGrpSpPr>
        <p:grpSpPr bwMode="auto">
          <a:xfrm>
            <a:off x="330200" y="584200"/>
            <a:ext cx="1727200" cy="1101725"/>
            <a:chOff x="960" y="2256"/>
            <a:chExt cx="1088" cy="694"/>
          </a:xfrm>
        </p:grpSpPr>
        <p:sp>
          <p:nvSpPr>
            <p:cNvPr id="295" name="Rectangle 53"/>
            <p:cNvSpPr>
              <a:spLocks noChangeArrowheads="1"/>
            </p:cNvSpPr>
            <p:nvPr/>
          </p:nvSpPr>
          <p:spPr bwMode="auto">
            <a:xfrm>
              <a:off x="960" y="2262"/>
              <a:ext cx="1079" cy="6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Verdana" charset="0"/>
              </a:endParaRPr>
            </a:p>
          </p:txBody>
        </p:sp>
        <p:grpSp>
          <p:nvGrpSpPr>
            <p:cNvPr id="296" name="Group 54"/>
            <p:cNvGrpSpPr>
              <a:grpSpLocks/>
            </p:cNvGrpSpPr>
            <p:nvPr/>
          </p:nvGrpSpPr>
          <p:grpSpPr bwMode="auto">
            <a:xfrm>
              <a:off x="960" y="2256"/>
              <a:ext cx="1088" cy="704"/>
              <a:chOff x="214" y="291"/>
              <a:chExt cx="1088" cy="704"/>
            </a:xfrm>
          </p:grpSpPr>
          <p:sp>
            <p:nvSpPr>
              <p:cNvPr id="297" name="Line 55"/>
              <p:cNvSpPr>
                <a:spLocks noChangeShapeType="1"/>
              </p:cNvSpPr>
              <p:nvPr/>
            </p:nvSpPr>
            <p:spPr bwMode="auto">
              <a:xfrm>
                <a:off x="223" y="603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8" name="Line 56"/>
              <p:cNvSpPr>
                <a:spLocks noChangeShapeType="1"/>
              </p:cNvSpPr>
              <p:nvPr/>
            </p:nvSpPr>
            <p:spPr bwMode="auto">
              <a:xfrm>
                <a:off x="223" y="799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9" name="Line 57"/>
              <p:cNvSpPr>
                <a:spLocks noChangeShapeType="1"/>
              </p:cNvSpPr>
              <p:nvPr/>
            </p:nvSpPr>
            <p:spPr bwMode="auto">
              <a:xfrm>
                <a:off x="551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0" name="Line 58"/>
              <p:cNvSpPr>
                <a:spLocks noChangeShapeType="1"/>
              </p:cNvSpPr>
              <p:nvPr/>
            </p:nvSpPr>
            <p:spPr bwMode="auto">
              <a:xfrm>
                <a:off x="739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1" name="Line 59"/>
              <p:cNvSpPr>
                <a:spLocks noChangeShapeType="1"/>
              </p:cNvSpPr>
              <p:nvPr/>
            </p:nvSpPr>
            <p:spPr bwMode="auto">
              <a:xfrm>
                <a:off x="927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2" name="Line 60"/>
              <p:cNvSpPr>
                <a:spLocks noChangeShapeType="1"/>
              </p:cNvSpPr>
              <p:nvPr/>
            </p:nvSpPr>
            <p:spPr bwMode="auto">
              <a:xfrm>
                <a:off x="1114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3" name="Text Box 61"/>
              <p:cNvSpPr txBox="1">
                <a:spLocks noChangeArrowheads="1"/>
              </p:cNvSpPr>
              <p:nvPr/>
            </p:nvSpPr>
            <p:spPr bwMode="auto">
              <a:xfrm>
                <a:off x="231" y="330"/>
                <a:ext cx="29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xcccxv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04" name="Line 62"/>
              <p:cNvSpPr>
                <a:spLocks noChangeShapeType="1"/>
              </p:cNvSpPr>
              <p:nvPr/>
            </p:nvSpPr>
            <p:spPr bwMode="auto">
              <a:xfrm>
                <a:off x="223" y="425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5" name="Text Box 63"/>
              <p:cNvSpPr txBox="1">
                <a:spLocks noChangeArrowheads="1"/>
              </p:cNvSpPr>
              <p:nvPr/>
            </p:nvSpPr>
            <p:spPr bwMode="auto">
              <a:xfrm>
                <a:off x="549" y="33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06" name="Text Box 64"/>
              <p:cNvSpPr txBox="1">
                <a:spLocks noChangeArrowheads="1"/>
              </p:cNvSpPr>
              <p:nvPr/>
            </p:nvSpPr>
            <p:spPr bwMode="auto">
              <a:xfrm>
                <a:off x="754" y="33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07" name="Text Box 65"/>
              <p:cNvSpPr txBox="1">
                <a:spLocks noChangeArrowheads="1"/>
              </p:cNvSpPr>
              <p:nvPr/>
            </p:nvSpPr>
            <p:spPr bwMode="auto">
              <a:xfrm>
                <a:off x="940" y="324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08" name="Text Box 66"/>
              <p:cNvSpPr txBox="1">
                <a:spLocks noChangeArrowheads="1"/>
              </p:cNvSpPr>
              <p:nvPr/>
            </p:nvSpPr>
            <p:spPr bwMode="auto">
              <a:xfrm>
                <a:off x="549" y="421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09" name="Text Box 67"/>
              <p:cNvSpPr txBox="1">
                <a:spLocks noChangeArrowheads="1"/>
              </p:cNvSpPr>
              <p:nvPr/>
            </p:nvSpPr>
            <p:spPr bwMode="auto">
              <a:xfrm>
                <a:off x="549" y="466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10" name="Text Box 68"/>
              <p:cNvSpPr txBox="1">
                <a:spLocks noChangeArrowheads="1"/>
              </p:cNvSpPr>
              <p:nvPr/>
            </p:nvSpPr>
            <p:spPr bwMode="auto">
              <a:xfrm>
                <a:off x="549" y="510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11" name="Text Box 69"/>
              <p:cNvSpPr txBox="1">
                <a:spLocks noChangeArrowheads="1"/>
              </p:cNvSpPr>
              <p:nvPr/>
            </p:nvSpPr>
            <p:spPr bwMode="auto">
              <a:xfrm>
                <a:off x="549" y="59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12" name="Text Box 70"/>
              <p:cNvSpPr txBox="1">
                <a:spLocks noChangeArrowheads="1"/>
              </p:cNvSpPr>
              <p:nvPr/>
            </p:nvSpPr>
            <p:spPr bwMode="auto">
              <a:xfrm>
                <a:off x="549" y="636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313" name="Text Box 71"/>
              <p:cNvSpPr txBox="1">
                <a:spLocks noChangeArrowheads="1"/>
              </p:cNvSpPr>
              <p:nvPr/>
            </p:nvSpPr>
            <p:spPr bwMode="auto">
              <a:xfrm>
                <a:off x="549" y="681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314" name="Group 72"/>
              <p:cNvGrpSpPr>
                <a:grpSpLocks/>
              </p:cNvGrpSpPr>
              <p:nvPr/>
            </p:nvGrpSpPr>
            <p:grpSpPr bwMode="auto">
              <a:xfrm>
                <a:off x="549" y="768"/>
                <a:ext cx="176" cy="204"/>
                <a:chOff x="670" y="1149"/>
                <a:chExt cx="180" cy="222"/>
              </a:xfrm>
            </p:grpSpPr>
            <p:sp>
              <p:nvSpPr>
                <p:cNvPr id="36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70" y="1149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6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6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15" name="Group 76"/>
              <p:cNvGrpSpPr>
                <a:grpSpLocks/>
              </p:cNvGrpSpPr>
              <p:nvPr/>
            </p:nvGrpSpPr>
            <p:grpSpPr bwMode="auto">
              <a:xfrm>
                <a:off x="754" y="788"/>
                <a:ext cx="176" cy="207"/>
                <a:chOff x="671" y="1150"/>
                <a:chExt cx="180" cy="221"/>
              </a:xfrm>
            </p:grpSpPr>
            <p:sp>
              <p:nvSpPr>
                <p:cNvPr id="36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671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6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671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71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16" name="Group 80"/>
              <p:cNvGrpSpPr>
                <a:grpSpLocks/>
              </p:cNvGrpSpPr>
              <p:nvPr/>
            </p:nvGrpSpPr>
            <p:grpSpPr bwMode="auto">
              <a:xfrm>
                <a:off x="749" y="605"/>
                <a:ext cx="176" cy="205"/>
                <a:chOff x="670" y="1152"/>
                <a:chExt cx="180" cy="219"/>
              </a:xfrm>
            </p:grpSpPr>
            <p:sp>
              <p:nvSpPr>
                <p:cNvPr id="358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70" y="1152"/>
                  <a:ext cx="18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9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6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17" name="Group 84"/>
              <p:cNvGrpSpPr>
                <a:grpSpLocks/>
              </p:cNvGrpSpPr>
              <p:nvPr/>
            </p:nvGrpSpPr>
            <p:grpSpPr bwMode="auto">
              <a:xfrm>
                <a:off x="749" y="431"/>
                <a:ext cx="176" cy="207"/>
                <a:chOff x="670" y="1150"/>
                <a:chExt cx="180" cy="221"/>
              </a:xfrm>
            </p:grpSpPr>
            <p:sp>
              <p:nvSpPr>
                <p:cNvPr id="35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6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18" name="Group 88"/>
              <p:cNvGrpSpPr>
                <a:grpSpLocks/>
              </p:cNvGrpSpPr>
              <p:nvPr/>
            </p:nvGrpSpPr>
            <p:grpSpPr bwMode="auto">
              <a:xfrm>
                <a:off x="940" y="431"/>
                <a:ext cx="176" cy="207"/>
                <a:chOff x="670" y="1150"/>
                <a:chExt cx="180" cy="221"/>
              </a:xfrm>
            </p:grpSpPr>
            <p:sp>
              <p:nvSpPr>
                <p:cNvPr id="352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4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19" name="Group 92"/>
              <p:cNvGrpSpPr>
                <a:grpSpLocks/>
              </p:cNvGrpSpPr>
              <p:nvPr/>
            </p:nvGrpSpPr>
            <p:grpSpPr bwMode="auto">
              <a:xfrm>
                <a:off x="1141" y="431"/>
                <a:ext cx="151" cy="207"/>
                <a:chOff x="683" y="1150"/>
                <a:chExt cx="155" cy="221"/>
              </a:xfrm>
            </p:grpSpPr>
            <p:sp>
              <p:nvSpPr>
                <p:cNvPr id="34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83" y="1150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683" y="1197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51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20" name="Group 96"/>
              <p:cNvGrpSpPr>
                <a:grpSpLocks/>
              </p:cNvGrpSpPr>
              <p:nvPr/>
            </p:nvGrpSpPr>
            <p:grpSpPr bwMode="auto">
              <a:xfrm>
                <a:off x="940" y="605"/>
                <a:ext cx="176" cy="205"/>
                <a:chOff x="670" y="1152"/>
                <a:chExt cx="180" cy="219"/>
              </a:xfrm>
            </p:grpSpPr>
            <p:sp>
              <p:nvSpPr>
                <p:cNvPr id="34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670" y="1152"/>
                  <a:ext cx="18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47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48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21" name="Group 100"/>
              <p:cNvGrpSpPr>
                <a:grpSpLocks/>
              </p:cNvGrpSpPr>
              <p:nvPr/>
            </p:nvGrpSpPr>
            <p:grpSpPr bwMode="auto">
              <a:xfrm>
                <a:off x="1141" y="601"/>
                <a:ext cx="151" cy="204"/>
                <a:chOff x="683" y="1152"/>
                <a:chExt cx="155" cy="219"/>
              </a:xfrm>
            </p:grpSpPr>
            <p:sp>
              <p:nvSpPr>
                <p:cNvPr id="34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683" y="1152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44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683" y="1198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4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22" name="Group 104"/>
              <p:cNvGrpSpPr>
                <a:grpSpLocks/>
              </p:cNvGrpSpPr>
              <p:nvPr/>
            </p:nvGrpSpPr>
            <p:grpSpPr bwMode="auto">
              <a:xfrm>
                <a:off x="940" y="788"/>
                <a:ext cx="176" cy="207"/>
                <a:chOff x="670" y="1150"/>
                <a:chExt cx="180" cy="221"/>
              </a:xfrm>
            </p:grpSpPr>
            <p:sp>
              <p:nvSpPr>
                <p:cNvPr id="340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41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23" name="Group 108"/>
              <p:cNvGrpSpPr>
                <a:grpSpLocks/>
              </p:cNvGrpSpPr>
              <p:nvPr/>
            </p:nvGrpSpPr>
            <p:grpSpPr bwMode="auto">
              <a:xfrm>
                <a:off x="1141" y="788"/>
                <a:ext cx="151" cy="207"/>
                <a:chOff x="683" y="1150"/>
                <a:chExt cx="155" cy="221"/>
              </a:xfrm>
            </p:grpSpPr>
            <p:sp>
              <p:nvSpPr>
                <p:cNvPr id="33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3" y="1150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83" y="1197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24" name="Text Box 112"/>
              <p:cNvSpPr txBox="1">
                <a:spLocks noChangeArrowheads="1"/>
              </p:cNvSpPr>
              <p:nvPr/>
            </p:nvSpPr>
            <p:spPr bwMode="auto">
              <a:xfrm>
                <a:off x="1133" y="332"/>
                <a:ext cx="16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...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325" name="Group 113"/>
              <p:cNvGrpSpPr>
                <a:grpSpLocks/>
              </p:cNvGrpSpPr>
              <p:nvPr/>
            </p:nvGrpSpPr>
            <p:grpSpPr bwMode="auto">
              <a:xfrm>
                <a:off x="214" y="442"/>
                <a:ext cx="326" cy="184"/>
                <a:chOff x="327" y="787"/>
                <a:chExt cx="333" cy="198"/>
              </a:xfrm>
            </p:grpSpPr>
            <p:sp>
              <p:nvSpPr>
                <p:cNvPr id="334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27" y="787"/>
                  <a:ext cx="30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5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418" y="826"/>
                  <a:ext cx="24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6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26" name="Group 117"/>
              <p:cNvGrpSpPr>
                <a:grpSpLocks/>
              </p:cNvGrpSpPr>
              <p:nvPr/>
            </p:nvGrpSpPr>
            <p:grpSpPr bwMode="auto">
              <a:xfrm>
                <a:off x="220" y="599"/>
                <a:ext cx="326" cy="185"/>
                <a:chOff x="327" y="786"/>
                <a:chExt cx="334" cy="199"/>
              </a:xfrm>
            </p:grpSpPr>
            <p:sp>
              <p:nvSpPr>
                <p:cNvPr id="331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27" y="786"/>
                  <a:ext cx="30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2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18" y="826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3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327" name="Group 121"/>
              <p:cNvGrpSpPr>
                <a:grpSpLocks/>
              </p:cNvGrpSpPr>
              <p:nvPr/>
            </p:nvGrpSpPr>
            <p:grpSpPr bwMode="auto">
              <a:xfrm>
                <a:off x="220" y="777"/>
                <a:ext cx="326" cy="186"/>
                <a:chOff x="327" y="785"/>
                <a:chExt cx="334" cy="200"/>
              </a:xfrm>
            </p:grpSpPr>
            <p:sp>
              <p:nvSpPr>
                <p:cNvPr id="32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27" y="785"/>
                  <a:ext cx="30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29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418" y="827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30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</p:grpSp>
      </p:grpSp>
      <p:sp>
        <p:nvSpPr>
          <p:cNvPr id="367" name="Text Box 5"/>
          <p:cNvSpPr txBox="1">
            <a:spLocks noChangeArrowheads="1"/>
          </p:cNvSpPr>
          <p:nvPr/>
        </p:nvSpPr>
        <p:spPr bwMode="auto">
          <a:xfrm>
            <a:off x="3351213" y="6019026"/>
            <a:ext cx="363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 dirty="0">
                <a:latin typeface="+mn-lt"/>
              </a:rPr>
              <a:t>Service Information - Acme Local Handle Service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44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7800" y="1838325"/>
            <a:ext cx="7391400" cy="4114800"/>
          </a:xfrm>
          <a:prstGeom prst="rect">
            <a:avLst/>
          </a:prstGeom>
          <a:solidFill>
            <a:schemeClr val="bg1"/>
          </a:solidFill>
          <a:ln w="12700">
            <a:solidFill>
              <a:srgbClr val="EAEAEA"/>
            </a:solidFill>
            <a:miter lim="800000"/>
            <a:headEnd/>
            <a:tailEnd/>
          </a:ln>
        </p:spPr>
        <p:txBody>
          <a:bodyPr wrap="none" tIns="0" bIns="0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H="1" flipV="1">
            <a:off x="358775" y="1752600"/>
            <a:ext cx="1031875" cy="4267200"/>
          </a:xfrm>
          <a:prstGeom prst="rtTriangl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2491681"/>
            <a:ext cx="1133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Primary Site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33800" y="2769493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123.45.67.8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2413" y="2004318"/>
            <a:ext cx="630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Port #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81200" y="5041206"/>
            <a:ext cx="142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Secondary Site B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62200" y="387915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62200" y="2769493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62200" y="418395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62200" y="452050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362200" y="5433318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362200" y="3044131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2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733800" y="3044131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123.52.67.9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732213" y="3879156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321.54.678.12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32213" y="4183956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321.54.678.14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733800" y="4518918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762.34.1.1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733800" y="5433318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123.45.67.4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596063" y="2004318"/>
            <a:ext cx="94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Public Key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107363" y="198893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35613" y="543331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638925" y="2769493"/>
            <a:ext cx="90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K03RLQ...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535613" y="418395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535613" y="451891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535613" y="387915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535613" y="3044131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535613" y="2769493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638925" y="3044131"/>
            <a:ext cx="988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5&amp;M#FG...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691313" y="3879156"/>
            <a:ext cx="809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F^*JLS...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713538" y="4183956"/>
            <a:ext cx="819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3E$T%...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6713538" y="4518918"/>
            <a:ext cx="815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A2S4D...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691313" y="5433318"/>
            <a:ext cx="9108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N0L8H7...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447800" y="1838325"/>
            <a:ext cx="7391400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3611563" y="1838325"/>
            <a:ext cx="3175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5164138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6410325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3614738" y="2508250"/>
            <a:ext cx="5224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447800" y="3448050"/>
            <a:ext cx="739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1447800" y="4962525"/>
            <a:ext cx="739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7802563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8107363" y="2754105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8107363" y="38637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8107363" y="297953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8107363" y="41685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8107363" y="44733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8107363" y="53877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3749675" y="1969393"/>
            <a:ext cx="96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IP Address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1752600" y="3498156"/>
            <a:ext cx="1429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rgbClr val="3333FF"/>
                </a:solidFill>
                <a:latin typeface="+mj-lt"/>
              </a:rPr>
              <a:t>Secondary Site A</a:t>
            </a:r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047875" y="681038"/>
            <a:ext cx="6664325" cy="1062037"/>
          </a:xfrm>
          <a:prstGeom prst="rtTriangl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2" name="Group 52"/>
          <p:cNvGrpSpPr>
            <a:grpSpLocks/>
          </p:cNvGrpSpPr>
          <p:nvPr/>
        </p:nvGrpSpPr>
        <p:grpSpPr bwMode="auto">
          <a:xfrm>
            <a:off x="330200" y="584200"/>
            <a:ext cx="1727200" cy="1101725"/>
            <a:chOff x="960" y="2256"/>
            <a:chExt cx="1088" cy="694"/>
          </a:xfrm>
        </p:grpSpPr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960" y="2262"/>
              <a:ext cx="1079" cy="6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Verdana" charset="0"/>
              </a:endParaRPr>
            </a:p>
          </p:txBody>
        </p:sp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960" y="2256"/>
              <a:ext cx="1088" cy="704"/>
              <a:chOff x="214" y="291"/>
              <a:chExt cx="1088" cy="704"/>
            </a:xfrm>
          </p:grpSpPr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223" y="603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>
                <a:off x="223" y="799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>
                <a:off x="551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739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927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>
                <a:off x="1114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auto">
              <a:xfrm>
                <a:off x="231" y="330"/>
                <a:ext cx="29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xcccxv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>
                <a:off x="223" y="425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Text Box 63"/>
              <p:cNvSpPr txBox="1">
                <a:spLocks noChangeArrowheads="1"/>
              </p:cNvSpPr>
              <p:nvPr/>
            </p:nvSpPr>
            <p:spPr bwMode="auto">
              <a:xfrm>
                <a:off x="549" y="33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4" name="Text Box 64"/>
              <p:cNvSpPr txBox="1">
                <a:spLocks noChangeArrowheads="1"/>
              </p:cNvSpPr>
              <p:nvPr/>
            </p:nvSpPr>
            <p:spPr bwMode="auto">
              <a:xfrm>
                <a:off x="754" y="33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5" name="Text Box 65"/>
              <p:cNvSpPr txBox="1">
                <a:spLocks noChangeArrowheads="1"/>
              </p:cNvSpPr>
              <p:nvPr/>
            </p:nvSpPr>
            <p:spPr bwMode="auto">
              <a:xfrm>
                <a:off x="940" y="324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6" name="Text Box 66"/>
              <p:cNvSpPr txBox="1">
                <a:spLocks noChangeArrowheads="1"/>
              </p:cNvSpPr>
              <p:nvPr/>
            </p:nvSpPr>
            <p:spPr bwMode="auto">
              <a:xfrm>
                <a:off x="549" y="421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7" name="Text Box 67"/>
              <p:cNvSpPr txBox="1">
                <a:spLocks noChangeArrowheads="1"/>
              </p:cNvSpPr>
              <p:nvPr/>
            </p:nvSpPr>
            <p:spPr bwMode="auto">
              <a:xfrm>
                <a:off x="549" y="466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8" name="Text Box 68"/>
              <p:cNvSpPr txBox="1">
                <a:spLocks noChangeArrowheads="1"/>
              </p:cNvSpPr>
              <p:nvPr/>
            </p:nvSpPr>
            <p:spPr bwMode="auto">
              <a:xfrm>
                <a:off x="549" y="510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9" name="Text Box 69"/>
              <p:cNvSpPr txBox="1">
                <a:spLocks noChangeArrowheads="1"/>
              </p:cNvSpPr>
              <p:nvPr/>
            </p:nvSpPr>
            <p:spPr bwMode="auto">
              <a:xfrm>
                <a:off x="549" y="59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70" name="Text Box 70"/>
              <p:cNvSpPr txBox="1">
                <a:spLocks noChangeArrowheads="1"/>
              </p:cNvSpPr>
              <p:nvPr/>
            </p:nvSpPr>
            <p:spPr bwMode="auto">
              <a:xfrm>
                <a:off x="549" y="636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71" name="Text Box 71"/>
              <p:cNvSpPr txBox="1">
                <a:spLocks noChangeArrowheads="1"/>
              </p:cNvSpPr>
              <p:nvPr/>
            </p:nvSpPr>
            <p:spPr bwMode="auto">
              <a:xfrm>
                <a:off x="549" y="681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72" name="Group 72"/>
              <p:cNvGrpSpPr>
                <a:grpSpLocks/>
              </p:cNvGrpSpPr>
              <p:nvPr/>
            </p:nvGrpSpPr>
            <p:grpSpPr bwMode="auto">
              <a:xfrm>
                <a:off x="549" y="766"/>
                <a:ext cx="176" cy="204"/>
                <a:chOff x="670" y="1149"/>
                <a:chExt cx="180" cy="222"/>
              </a:xfrm>
            </p:grpSpPr>
            <p:sp>
              <p:nvSpPr>
                <p:cNvPr id="12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70" y="1149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3" name="Group 76"/>
              <p:cNvGrpSpPr>
                <a:grpSpLocks/>
              </p:cNvGrpSpPr>
              <p:nvPr/>
            </p:nvGrpSpPr>
            <p:grpSpPr bwMode="auto">
              <a:xfrm>
                <a:off x="754" y="788"/>
                <a:ext cx="176" cy="207"/>
                <a:chOff x="671" y="1150"/>
                <a:chExt cx="180" cy="221"/>
              </a:xfrm>
            </p:grpSpPr>
            <p:sp>
              <p:nvSpPr>
                <p:cNvPr id="11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671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671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71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4" name="Group 80"/>
              <p:cNvGrpSpPr>
                <a:grpSpLocks/>
              </p:cNvGrpSpPr>
              <p:nvPr/>
            </p:nvGrpSpPr>
            <p:grpSpPr bwMode="auto">
              <a:xfrm>
                <a:off x="749" y="603"/>
                <a:ext cx="176" cy="205"/>
                <a:chOff x="670" y="1152"/>
                <a:chExt cx="180" cy="219"/>
              </a:xfrm>
            </p:grpSpPr>
            <p:sp>
              <p:nvSpPr>
                <p:cNvPr id="11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70" y="1152"/>
                  <a:ext cx="18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8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5" name="Group 84"/>
              <p:cNvGrpSpPr>
                <a:grpSpLocks/>
              </p:cNvGrpSpPr>
              <p:nvPr/>
            </p:nvGrpSpPr>
            <p:grpSpPr bwMode="auto">
              <a:xfrm>
                <a:off x="749" y="431"/>
                <a:ext cx="176" cy="207"/>
                <a:chOff x="670" y="1150"/>
                <a:chExt cx="180" cy="221"/>
              </a:xfrm>
            </p:grpSpPr>
            <p:sp>
              <p:nvSpPr>
                <p:cNvPr id="11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6" name="Group 88"/>
              <p:cNvGrpSpPr>
                <a:grpSpLocks/>
              </p:cNvGrpSpPr>
              <p:nvPr/>
            </p:nvGrpSpPr>
            <p:grpSpPr bwMode="auto">
              <a:xfrm>
                <a:off x="940" y="431"/>
                <a:ext cx="176" cy="207"/>
                <a:chOff x="670" y="1150"/>
                <a:chExt cx="180" cy="221"/>
              </a:xfrm>
            </p:grpSpPr>
            <p:sp>
              <p:nvSpPr>
                <p:cNvPr id="11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1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7" name="Group 92"/>
              <p:cNvGrpSpPr>
                <a:grpSpLocks/>
              </p:cNvGrpSpPr>
              <p:nvPr/>
            </p:nvGrpSpPr>
            <p:grpSpPr bwMode="auto">
              <a:xfrm>
                <a:off x="1141" y="431"/>
                <a:ext cx="151" cy="207"/>
                <a:chOff x="683" y="1150"/>
                <a:chExt cx="155" cy="221"/>
              </a:xfrm>
            </p:grpSpPr>
            <p:sp>
              <p:nvSpPr>
                <p:cNvPr id="10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83" y="1150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683" y="1197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8" name="Group 96"/>
              <p:cNvGrpSpPr>
                <a:grpSpLocks/>
              </p:cNvGrpSpPr>
              <p:nvPr/>
            </p:nvGrpSpPr>
            <p:grpSpPr bwMode="auto">
              <a:xfrm>
                <a:off x="940" y="603"/>
                <a:ext cx="176" cy="205"/>
                <a:chOff x="670" y="1152"/>
                <a:chExt cx="180" cy="219"/>
              </a:xfrm>
            </p:grpSpPr>
            <p:sp>
              <p:nvSpPr>
                <p:cNvPr id="10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670" y="1152"/>
                  <a:ext cx="18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5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6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9" name="Group 100"/>
              <p:cNvGrpSpPr>
                <a:grpSpLocks/>
              </p:cNvGrpSpPr>
              <p:nvPr/>
            </p:nvGrpSpPr>
            <p:grpSpPr bwMode="auto">
              <a:xfrm>
                <a:off x="1141" y="601"/>
                <a:ext cx="151" cy="204"/>
                <a:chOff x="683" y="1152"/>
                <a:chExt cx="155" cy="219"/>
              </a:xfrm>
            </p:grpSpPr>
            <p:sp>
              <p:nvSpPr>
                <p:cNvPr id="1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683" y="1152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683" y="1198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0" name="Group 104"/>
              <p:cNvGrpSpPr>
                <a:grpSpLocks/>
              </p:cNvGrpSpPr>
              <p:nvPr/>
            </p:nvGrpSpPr>
            <p:grpSpPr bwMode="auto">
              <a:xfrm>
                <a:off x="940" y="788"/>
                <a:ext cx="176" cy="207"/>
                <a:chOff x="670" y="1150"/>
                <a:chExt cx="180" cy="221"/>
              </a:xfrm>
            </p:grpSpPr>
            <p:sp>
              <p:nvSpPr>
                <p:cNvPr id="98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0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1" name="Group 108"/>
              <p:cNvGrpSpPr>
                <a:grpSpLocks/>
              </p:cNvGrpSpPr>
              <p:nvPr/>
            </p:nvGrpSpPr>
            <p:grpSpPr bwMode="auto">
              <a:xfrm>
                <a:off x="1141" y="788"/>
                <a:ext cx="151" cy="207"/>
                <a:chOff x="683" y="1150"/>
                <a:chExt cx="155" cy="221"/>
              </a:xfrm>
            </p:grpSpPr>
            <p:sp>
              <p:nvSpPr>
                <p:cNvPr id="9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3" y="1150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83" y="1197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82" name="Text Box 112"/>
              <p:cNvSpPr txBox="1">
                <a:spLocks noChangeArrowheads="1"/>
              </p:cNvSpPr>
              <p:nvPr/>
            </p:nvSpPr>
            <p:spPr bwMode="auto">
              <a:xfrm>
                <a:off x="1133" y="332"/>
                <a:ext cx="16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...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83" name="Group 113"/>
              <p:cNvGrpSpPr>
                <a:grpSpLocks/>
              </p:cNvGrpSpPr>
              <p:nvPr/>
            </p:nvGrpSpPr>
            <p:grpSpPr bwMode="auto">
              <a:xfrm>
                <a:off x="214" y="442"/>
                <a:ext cx="326" cy="184"/>
                <a:chOff x="327" y="787"/>
                <a:chExt cx="333" cy="198"/>
              </a:xfrm>
            </p:grpSpPr>
            <p:sp>
              <p:nvSpPr>
                <p:cNvPr id="92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27" y="787"/>
                  <a:ext cx="30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3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418" y="826"/>
                  <a:ext cx="24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4" name="Group 117"/>
              <p:cNvGrpSpPr>
                <a:grpSpLocks/>
              </p:cNvGrpSpPr>
              <p:nvPr/>
            </p:nvGrpSpPr>
            <p:grpSpPr bwMode="auto">
              <a:xfrm>
                <a:off x="220" y="599"/>
                <a:ext cx="326" cy="185"/>
                <a:chOff x="327" y="786"/>
                <a:chExt cx="334" cy="199"/>
              </a:xfrm>
            </p:grpSpPr>
            <p:sp>
              <p:nvSpPr>
                <p:cNvPr id="89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27" y="786"/>
                  <a:ext cx="30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18" y="826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1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5" name="Group 121"/>
              <p:cNvGrpSpPr>
                <a:grpSpLocks/>
              </p:cNvGrpSpPr>
              <p:nvPr/>
            </p:nvGrpSpPr>
            <p:grpSpPr bwMode="auto">
              <a:xfrm>
                <a:off x="220" y="775"/>
                <a:ext cx="326" cy="186"/>
                <a:chOff x="327" y="785"/>
                <a:chExt cx="334" cy="200"/>
              </a:xfrm>
            </p:grpSpPr>
            <p:sp>
              <p:nvSpPr>
                <p:cNvPr id="86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27" y="785"/>
                  <a:ext cx="30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8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418" y="827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88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</p:grpSp>
      </p:grpSp>
      <p:sp>
        <p:nvSpPr>
          <p:cNvPr id="125" name="Text Box 5"/>
          <p:cNvSpPr txBox="1">
            <a:spLocks noChangeArrowheads="1"/>
          </p:cNvSpPr>
          <p:nvPr/>
        </p:nvSpPr>
        <p:spPr bwMode="auto">
          <a:xfrm>
            <a:off x="3351213" y="6019026"/>
            <a:ext cx="363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 dirty="0">
                <a:latin typeface="+mn-lt"/>
              </a:rPr>
              <a:t>Service Information - Acme Local Handle Service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1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7800" y="1838325"/>
            <a:ext cx="7391400" cy="4114800"/>
          </a:xfrm>
          <a:prstGeom prst="rect">
            <a:avLst/>
          </a:prstGeom>
          <a:solidFill>
            <a:schemeClr val="bg1"/>
          </a:solidFill>
          <a:ln w="12700">
            <a:solidFill>
              <a:srgbClr val="EAEAEA"/>
            </a:solidFill>
            <a:miter lim="800000"/>
            <a:headEnd/>
            <a:tailEnd/>
          </a:ln>
        </p:spPr>
        <p:txBody>
          <a:bodyPr wrap="none" tIns="0" bIns="0" anchor="ctr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H="1" flipV="1">
            <a:off x="358775" y="1752600"/>
            <a:ext cx="1031875" cy="4267200"/>
          </a:xfrm>
          <a:prstGeom prst="rtTriangl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2491681"/>
            <a:ext cx="1133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Primary Site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33800" y="2769493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123.45.67.8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2413" y="2004318"/>
            <a:ext cx="630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Port #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81200" y="5041206"/>
            <a:ext cx="1421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Secondary Site B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62200" y="387915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62200" y="2769493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62200" y="418395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62200" y="4520506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rgbClr val="3333FF"/>
                </a:solidFill>
                <a:latin typeface="+mj-lt"/>
              </a:rPr>
              <a:t>Server 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362200" y="5433318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362200" y="3044131"/>
            <a:ext cx="793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+mj-lt"/>
              </a:rPr>
              <a:t>Server 2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733800" y="3044131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123.52.67.9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732213" y="3879156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321.54.678.12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32213" y="4183956"/>
            <a:ext cx="124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321.54.678.14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733800" y="4518918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  <a:latin typeface="+mj-lt"/>
              </a:rPr>
              <a:t>762.34.1.1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733800" y="5433318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123.45.67.4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596063" y="2004318"/>
            <a:ext cx="945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Public Key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107363" y="198893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35613" y="543331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638925" y="2769493"/>
            <a:ext cx="90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K03RLQ...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535613" y="418395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535613" y="4518918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  <a:latin typeface="+mj-lt"/>
              </a:rPr>
              <a:t>2641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535613" y="3879156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535613" y="3044131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535613" y="2769493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2641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638925" y="3044131"/>
            <a:ext cx="988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5&amp;M#FG...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691313" y="3879156"/>
            <a:ext cx="809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F^*JLS...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713538" y="4183956"/>
            <a:ext cx="819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3E$T%...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6713538" y="4518918"/>
            <a:ext cx="815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  <a:latin typeface="+mj-lt"/>
              </a:rPr>
              <a:t>A2S4D...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691313" y="5433318"/>
            <a:ext cx="9108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N0L8H7...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447800" y="1838325"/>
            <a:ext cx="7391400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3611563" y="1838325"/>
            <a:ext cx="3175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5164138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6410325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3614738" y="2508250"/>
            <a:ext cx="5224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447800" y="3448050"/>
            <a:ext cx="739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1447800" y="4962525"/>
            <a:ext cx="7391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7802563" y="1838325"/>
            <a:ext cx="0" cy="411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8107363" y="2754105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8107363" y="38637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8107363" y="2979530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8107363" y="41685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8107363" y="44733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rgbClr val="3333FF"/>
                </a:solidFill>
                <a:latin typeface="+mj-lt"/>
              </a:rPr>
              <a:t>...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8107363" y="5387768"/>
            <a:ext cx="348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...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3749675" y="1969393"/>
            <a:ext cx="96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IP Address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1752600" y="3498156"/>
            <a:ext cx="1429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>
                <a:solidFill>
                  <a:srgbClr val="3333FF"/>
                </a:solidFill>
                <a:latin typeface="+mj-lt"/>
              </a:rPr>
              <a:t>Secondary Site A</a:t>
            </a:r>
          </a:p>
        </p:txBody>
      </p:sp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047875" y="681038"/>
            <a:ext cx="6664325" cy="1062037"/>
          </a:xfrm>
          <a:prstGeom prst="rtTriangle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2" name="Group 52"/>
          <p:cNvGrpSpPr>
            <a:grpSpLocks/>
          </p:cNvGrpSpPr>
          <p:nvPr/>
        </p:nvGrpSpPr>
        <p:grpSpPr bwMode="auto">
          <a:xfrm>
            <a:off x="330200" y="584200"/>
            <a:ext cx="1727200" cy="1101725"/>
            <a:chOff x="960" y="2256"/>
            <a:chExt cx="1088" cy="694"/>
          </a:xfrm>
        </p:grpSpPr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960" y="2262"/>
              <a:ext cx="1079" cy="6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Verdana" charset="0"/>
              </a:endParaRPr>
            </a:p>
          </p:txBody>
        </p:sp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960" y="2256"/>
              <a:ext cx="1088" cy="704"/>
              <a:chOff x="214" y="291"/>
              <a:chExt cx="1088" cy="704"/>
            </a:xfrm>
          </p:grpSpPr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223" y="603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>
                <a:off x="223" y="799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>
                <a:off x="551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739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927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>
                <a:off x="1114" y="291"/>
                <a:ext cx="0" cy="6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auto">
              <a:xfrm>
                <a:off x="231" y="330"/>
                <a:ext cx="29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xcccxv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>
                <a:off x="223" y="425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Text Box 63"/>
              <p:cNvSpPr txBox="1">
                <a:spLocks noChangeArrowheads="1"/>
              </p:cNvSpPr>
              <p:nvPr/>
            </p:nvSpPr>
            <p:spPr bwMode="auto">
              <a:xfrm>
                <a:off x="549" y="33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4" name="Text Box 64"/>
              <p:cNvSpPr txBox="1">
                <a:spLocks noChangeArrowheads="1"/>
              </p:cNvSpPr>
              <p:nvPr/>
            </p:nvSpPr>
            <p:spPr bwMode="auto">
              <a:xfrm>
                <a:off x="754" y="33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5" name="Text Box 65"/>
              <p:cNvSpPr txBox="1">
                <a:spLocks noChangeArrowheads="1"/>
              </p:cNvSpPr>
              <p:nvPr/>
            </p:nvSpPr>
            <p:spPr bwMode="auto">
              <a:xfrm>
                <a:off x="940" y="324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6" name="Text Box 66"/>
              <p:cNvSpPr txBox="1">
                <a:spLocks noChangeArrowheads="1"/>
              </p:cNvSpPr>
              <p:nvPr/>
            </p:nvSpPr>
            <p:spPr bwMode="auto">
              <a:xfrm>
                <a:off x="549" y="421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7" name="Text Box 67"/>
              <p:cNvSpPr txBox="1">
                <a:spLocks noChangeArrowheads="1"/>
              </p:cNvSpPr>
              <p:nvPr/>
            </p:nvSpPr>
            <p:spPr bwMode="auto">
              <a:xfrm>
                <a:off x="549" y="466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8" name="Text Box 68"/>
              <p:cNvSpPr txBox="1">
                <a:spLocks noChangeArrowheads="1"/>
              </p:cNvSpPr>
              <p:nvPr/>
            </p:nvSpPr>
            <p:spPr bwMode="auto">
              <a:xfrm>
                <a:off x="549" y="510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69" name="Text Box 69"/>
              <p:cNvSpPr txBox="1">
                <a:spLocks noChangeArrowheads="1"/>
              </p:cNvSpPr>
              <p:nvPr/>
            </p:nvSpPr>
            <p:spPr bwMode="auto">
              <a:xfrm>
                <a:off x="549" y="592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70" name="Text Box 70"/>
              <p:cNvSpPr txBox="1">
                <a:spLocks noChangeArrowheads="1"/>
              </p:cNvSpPr>
              <p:nvPr/>
            </p:nvSpPr>
            <p:spPr bwMode="auto">
              <a:xfrm>
                <a:off x="549" y="636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sp>
            <p:nvSpPr>
              <p:cNvPr id="71" name="Text Box 71"/>
              <p:cNvSpPr txBox="1">
                <a:spLocks noChangeArrowheads="1"/>
              </p:cNvSpPr>
              <p:nvPr/>
            </p:nvSpPr>
            <p:spPr bwMode="auto">
              <a:xfrm>
                <a:off x="549" y="681"/>
                <a:ext cx="17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xc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72" name="Group 72"/>
              <p:cNvGrpSpPr>
                <a:grpSpLocks/>
              </p:cNvGrpSpPr>
              <p:nvPr/>
            </p:nvGrpSpPr>
            <p:grpSpPr bwMode="auto">
              <a:xfrm>
                <a:off x="549" y="764"/>
                <a:ext cx="176" cy="204"/>
                <a:chOff x="670" y="1149"/>
                <a:chExt cx="180" cy="222"/>
              </a:xfrm>
            </p:grpSpPr>
            <p:sp>
              <p:nvSpPr>
                <p:cNvPr id="12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70" y="1149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3" name="Group 76"/>
              <p:cNvGrpSpPr>
                <a:grpSpLocks/>
              </p:cNvGrpSpPr>
              <p:nvPr/>
            </p:nvGrpSpPr>
            <p:grpSpPr bwMode="auto">
              <a:xfrm>
                <a:off x="754" y="788"/>
                <a:ext cx="176" cy="207"/>
                <a:chOff x="671" y="1150"/>
                <a:chExt cx="180" cy="221"/>
              </a:xfrm>
            </p:grpSpPr>
            <p:sp>
              <p:nvSpPr>
                <p:cNvPr id="11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671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671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2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71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4" name="Group 80"/>
              <p:cNvGrpSpPr>
                <a:grpSpLocks/>
              </p:cNvGrpSpPr>
              <p:nvPr/>
            </p:nvGrpSpPr>
            <p:grpSpPr bwMode="auto">
              <a:xfrm>
                <a:off x="749" y="601"/>
                <a:ext cx="176" cy="205"/>
                <a:chOff x="670" y="1152"/>
                <a:chExt cx="180" cy="219"/>
              </a:xfrm>
            </p:grpSpPr>
            <p:sp>
              <p:nvSpPr>
                <p:cNvPr id="11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70" y="1152"/>
                  <a:ext cx="18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8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5" name="Group 84"/>
              <p:cNvGrpSpPr>
                <a:grpSpLocks/>
              </p:cNvGrpSpPr>
              <p:nvPr/>
            </p:nvGrpSpPr>
            <p:grpSpPr bwMode="auto">
              <a:xfrm>
                <a:off x="749" y="431"/>
                <a:ext cx="176" cy="207"/>
                <a:chOff x="670" y="1150"/>
                <a:chExt cx="180" cy="221"/>
              </a:xfrm>
            </p:grpSpPr>
            <p:sp>
              <p:nvSpPr>
                <p:cNvPr id="11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6" name="Group 88"/>
              <p:cNvGrpSpPr>
                <a:grpSpLocks/>
              </p:cNvGrpSpPr>
              <p:nvPr/>
            </p:nvGrpSpPr>
            <p:grpSpPr bwMode="auto">
              <a:xfrm>
                <a:off x="940" y="431"/>
                <a:ext cx="176" cy="207"/>
                <a:chOff x="670" y="1150"/>
                <a:chExt cx="180" cy="221"/>
              </a:xfrm>
            </p:grpSpPr>
            <p:sp>
              <p:nvSpPr>
                <p:cNvPr id="11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1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12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7" name="Group 92"/>
              <p:cNvGrpSpPr>
                <a:grpSpLocks/>
              </p:cNvGrpSpPr>
              <p:nvPr/>
            </p:nvGrpSpPr>
            <p:grpSpPr bwMode="auto">
              <a:xfrm>
                <a:off x="1141" y="431"/>
                <a:ext cx="151" cy="207"/>
                <a:chOff x="683" y="1150"/>
                <a:chExt cx="155" cy="221"/>
              </a:xfrm>
            </p:grpSpPr>
            <p:sp>
              <p:nvSpPr>
                <p:cNvPr id="10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683" y="1150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683" y="1197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8" name="Group 96"/>
              <p:cNvGrpSpPr>
                <a:grpSpLocks/>
              </p:cNvGrpSpPr>
              <p:nvPr/>
            </p:nvGrpSpPr>
            <p:grpSpPr bwMode="auto">
              <a:xfrm>
                <a:off x="940" y="601"/>
                <a:ext cx="176" cy="205"/>
                <a:chOff x="670" y="1152"/>
                <a:chExt cx="180" cy="219"/>
              </a:xfrm>
            </p:grpSpPr>
            <p:sp>
              <p:nvSpPr>
                <p:cNvPr id="10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670" y="1152"/>
                  <a:ext cx="18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5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70" y="1198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6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79" name="Group 100"/>
              <p:cNvGrpSpPr>
                <a:grpSpLocks/>
              </p:cNvGrpSpPr>
              <p:nvPr/>
            </p:nvGrpSpPr>
            <p:grpSpPr bwMode="auto">
              <a:xfrm>
                <a:off x="1141" y="601"/>
                <a:ext cx="151" cy="204"/>
                <a:chOff x="683" y="1152"/>
                <a:chExt cx="155" cy="219"/>
              </a:xfrm>
            </p:grpSpPr>
            <p:sp>
              <p:nvSpPr>
                <p:cNvPr id="10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683" y="1152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683" y="1198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0" name="Group 104"/>
              <p:cNvGrpSpPr>
                <a:grpSpLocks/>
              </p:cNvGrpSpPr>
              <p:nvPr/>
            </p:nvGrpSpPr>
            <p:grpSpPr bwMode="auto">
              <a:xfrm>
                <a:off x="940" y="788"/>
                <a:ext cx="176" cy="207"/>
                <a:chOff x="670" y="1150"/>
                <a:chExt cx="180" cy="221"/>
              </a:xfrm>
            </p:grpSpPr>
            <p:sp>
              <p:nvSpPr>
                <p:cNvPr id="98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670" y="1150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670" y="1197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00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670" y="1246"/>
                  <a:ext cx="180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1" name="Group 108"/>
              <p:cNvGrpSpPr>
                <a:grpSpLocks/>
              </p:cNvGrpSpPr>
              <p:nvPr/>
            </p:nvGrpSpPr>
            <p:grpSpPr bwMode="auto">
              <a:xfrm>
                <a:off x="1141" y="788"/>
                <a:ext cx="151" cy="207"/>
                <a:chOff x="683" y="1150"/>
                <a:chExt cx="155" cy="221"/>
              </a:xfrm>
            </p:grpSpPr>
            <p:sp>
              <p:nvSpPr>
                <p:cNvPr id="9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83" y="1150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83" y="1197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683" y="1246"/>
                  <a:ext cx="155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..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82" name="Text Box 112"/>
              <p:cNvSpPr txBox="1">
                <a:spLocks noChangeArrowheads="1"/>
              </p:cNvSpPr>
              <p:nvPr/>
            </p:nvSpPr>
            <p:spPr bwMode="auto">
              <a:xfrm>
                <a:off x="1133" y="332"/>
                <a:ext cx="16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Verdana" charset="0"/>
                  </a:rPr>
                  <a:t>...</a:t>
                </a:r>
                <a:endParaRPr lang="en-US" b="1" dirty="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83" name="Group 113"/>
              <p:cNvGrpSpPr>
                <a:grpSpLocks/>
              </p:cNvGrpSpPr>
              <p:nvPr/>
            </p:nvGrpSpPr>
            <p:grpSpPr bwMode="auto">
              <a:xfrm>
                <a:off x="214" y="442"/>
                <a:ext cx="326" cy="184"/>
                <a:chOff x="327" y="787"/>
                <a:chExt cx="333" cy="198"/>
              </a:xfrm>
            </p:grpSpPr>
            <p:sp>
              <p:nvSpPr>
                <p:cNvPr id="92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27" y="787"/>
                  <a:ext cx="30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3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418" y="826"/>
                  <a:ext cx="24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2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4" name="Group 117"/>
              <p:cNvGrpSpPr>
                <a:grpSpLocks/>
              </p:cNvGrpSpPr>
              <p:nvPr/>
            </p:nvGrpSpPr>
            <p:grpSpPr bwMode="auto">
              <a:xfrm>
                <a:off x="220" y="599"/>
                <a:ext cx="326" cy="185"/>
                <a:chOff x="327" y="786"/>
                <a:chExt cx="334" cy="199"/>
              </a:xfrm>
            </p:grpSpPr>
            <p:sp>
              <p:nvSpPr>
                <p:cNvPr id="89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27" y="786"/>
                  <a:ext cx="30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18" y="826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91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85" name="Group 121"/>
              <p:cNvGrpSpPr>
                <a:grpSpLocks/>
              </p:cNvGrpSpPr>
              <p:nvPr/>
            </p:nvGrpSpPr>
            <p:grpSpPr bwMode="auto">
              <a:xfrm>
                <a:off x="220" y="773"/>
                <a:ext cx="326" cy="186"/>
                <a:chOff x="327" y="785"/>
                <a:chExt cx="334" cy="200"/>
              </a:xfrm>
            </p:grpSpPr>
            <p:sp>
              <p:nvSpPr>
                <p:cNvPr id="86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27" y="785"/>
                  <a:ext cx="30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xcccxv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8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418" y="827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88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15" y="860"/>
                  <a:ext cx="243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600" b="1" dirty="0">
                      <a:solidFill>
                        <a:schemeClr val="tx1"/>
                      </a:solidFill>
                      <a:latin typeface="Verdana" charset="0"/>
                    </a:rPr>
                    <a:t>xccx</a:t>
                  </a:r>
                  <a:endParaRPr lang="en-US" b="1" dirty="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</p:grpSp>
        </p:grpSp>
      </p:grpSp>
      <p:sp>
        <p:nvSpPr>
          <p:cNvPr id="125" name="Text Box 5"/>
          <p:cNvSpPr txBox="1">
            <a:spLocks noChangeArrowheads="1"/>
          </p:cNvSpPr>
          <p:nvPr/>
        </p:nvSpPr>
        <p:spPr bwMode="auto">
          <a:xfrm>
            <a:off x="3351213" y="6019026"/>
            <a:ext cx="363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 dirty="0">
                <a:latin typeface="+mn-lt"/>
              </a:rPr>
              <a:t>Service Information - Acme Local Handle Service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13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Why</a:t>
            </a:r>
            <a:r>
              <a:rPr lang="en-US" sz="3200" b="1" dirty="0" smtClean="0">
                <a:solidFill>
                  <a:srgbClr val="4F81BD"/>
                </a:solidFill>
              </a:rPr>
              <a:t> the </a:t>
            </a:r>
            <a:r>
              <a:rPr lang="en-US" sz="3200" b="1" dirty="0" smtClean="0">
                <a:solidFill>
                  <a:srgbClr val="4F81BD"/>
                </a:solidFill>
              </a:rPr>
              <a:t>Digital Object </a:t>
            </a:r>
            <a:r>
              <a:rPr lang="en-US" sz="3200" b="1" dirty="0" smtClean="0">
                <a:solidFill>
                  <a:srgbClr val="4F81BD"/>
                </a:solidFill>
              </a:rPr>
              <a:t>Architecture?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44" y="1187606"/>
            <a:ext cx="8262356" cy="495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The Digital Object Architecture’s goal is to provide a</a:t>
            </a:r>
            <a:r>
              <a:rPr lang="en-US" sz="2400" dirty="0" smtClean="0"/>
              <a:t> solution to the following digital information management issues: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standard access to heterogeneous information</a:t>
            </a:r>
            <a:r>
              <a:rPr lang="en-US" sz="2000" dirty="0" smtClean="0"/>
              <a:t>.</a:t>
            </a:r>
          </a:p>
          <a:p>
            <a:pPr lvl="2"/>
            <a:r>
              <a:rPr lang="en-US" sz="1600" dirty="0" smtClean="0"/>
              <a:t>Identification</a:t>
            </a:r>
          </a:p>
          <a:p>
            <a:pPr lvl="2"/>
            <a:r>
              <a:rPr lang="en-US" sz="1600" dirty="0" smtClean="0"/>
              <a:t>Search and retrieval</a:t>
            </a:r>
          </a:p>
          <a:p>
            <a:pPr lvl="2"/>
            <a:r>
              <a:rPr lang="en-US" sz="1600" dirty="0" smtClean="0"/>
              <a:t>Security and trust</a:t>
            </a:r>
          </a:p>
          <a:p>
            <a:pPr lvl="2"/>
            <a:r>
              <a:rPr lang="en-US" sz="1600" dirty="0" smtClean="0"/>
              <a:t>Typing</a:t>
            </a:r>
            <a:endParaRPr lang="en-US" sz="1600" dirty="0"/>
          </a:p>
          <a:p>
            <a:pPr lvl="1"/>
            <a:r>
              <a:rPr lang="en-US" sz="2000" dirty="0" smtClean="0"/>
              <a:t>Interoperability across heterogeneous information systems</a:t>
            </a:r>
            <a:r>
              <a:rPr lang="en-US" sz="2000" dirty="0" smtClean="0"/>
              <a:t>.</a:t>
            </a:r>
          </a:p>
          <a:p>
            <a:pPr lvl="2"/>
            <a:r>
              <a:rPr lang="en-US" sz="1600" dirty="0"/>
              <a:t>I</a:t>
            </a:r>
            <a:r>
              <a:rPr lang="en-US" sz="1600" dirty="0" smtClean="0"/>
              <a:t>ndependent </a:t>
            </a:r>
            <a:r>
              <a:rPr lang="en-US" sz="1600" dirty="0"/>
              <a:t>of the specific </a:t>
            </a:r>
            <a:r>
              <a:rPr lang="en-US" sz="1600" dirty="0" smtClean="0"/>
              <a:t>underlying technologies </a:t>
            </a:r>
            <a:r>
              <a:rPr lang="en-US" sz="1600" dirty="0"/>
              <a:t>that </a:t>
            </a:r>
            <a:r>
              <a:rPr lang="en-US" sz="1600" dirty="0" smtClean="0"/>
              <a:t>host and serve the information.</a:t>
            </a:r>
            <a:endParaRPr lang="en-US" sz="1600" dirty="0"/>
          </a:p>
          <a:p>
            <a:pPr lvl="1"/>
            <a:r>
              <a:rPr lang="en-US" sz="2000" dirty="0" smtClean="0"/>
              <a:t>Interoperability over long periods of time.</a:t>
            </a:r>
          </a:p>
          <a:p>
            <a:pPr lvl="2"/>
            <a:r>
              <a:rPr lang="en-US" sz="1600" dirty="0" smtClean="0"/>
              <a:t>10 – 100  – 10000 years?</a:t>
            </a:r>
          </a:p>
          <a:p>
            <a:pPr lvl="2"/>
            <a:r>
              <a:rPr lang="en-US" sz="1600" dirty="0" smtClean="0"/>
              <a:t>Active management of the systems that the information resides on.</a:t>
            </a:r>
            <a:endParaRPr lang="en-US" sz="2000" dirty="0" smtClean="0"/>
          </a:p>
          <a:p>
            <a:pPr lvl="1"/>
            <a:r>
              <a:rPr lang="en-US" sz="2000" dirty="0" smtClean="0"/>
              <a:t>Very large level of scalability.</a:t>
            </a:r>
          </a:p>
          <a:p>
            <a:pPr lvl="2"/>
            <a:r>
              <a:rPr lang="en-US" sz="1600" dirty="0" smtClean="0"/>
              <a:t>Distributed architecture</a:t>
            </a:r>
          </a:p>
          <a:p>
            <a:pPr lvl="2"/>
            <a:r>
              <a:rPr lang="en-US" sz="1600" dirty="0" smtClean="0"/>
              <a:t>Open </a:t>
            </a:r>
            <a:r>
              <a:rPr lang="en-US" sz="1600" dirty="0"/>
              <a:t>architecture framework</a:t>
            </a:r>
          </a:p>
          <a:p>
            <a:pPr lvl="2"/>
            <a:r>
              <a:rPr lang="en-US" sz="1600" dirty="0"/>
              <a:t>Standard protocols and procedures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835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2971800" y="3048000"/>
            <a:ext cx="5029200" cy="2743200"/>
          </a:xfrm>
          <a:prstGeom prst="ellipse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tIns="0" bIns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79" y="2819400"/>
            <a:ext cx="164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Client gets request</a:t>
            </a:r>
          </a:p>
          <a:p>
            <a:pPr algn="ctr"/>
            <a:r>
              <a:rPr lang="en-US" sz="1200" dirty="0" smtClean="0">
                <a:latin typeface="+mn-lt"/>
              </a:rPr>
              <a:t>to resolve hdl:12.34/56</a:t>
            </a:r>
            <a:endParaRPr lang="en-US" sz="12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708" y="1143000"/>
            <a:ext cx="1346200" cy="1714500"/>
            <a:chOff x="1278708" y="1143000"/>
            <a:chExt cx="1346200" cy="1714500"/>
          </a:xfrm>
        </p:grpSpPr>
        <p:grpSp>
          <p:nvGrpSpPr>
            <p:cNvPr id="6" name="Group 14"/>
            <p:cNvGrpSpPr/>
            <p:nvPr/>
          </p:nvGrpSpPr>
          <p:grpSpPr>
            <a:xfrm>
              <a:off x="1278708" y="1143000"/>
              <a:ext cx="1346200" cy="1714500"/>
              <a:chOff x="1278708" y="1143000"/>
              <a:chExt cx="1346200" cy="1714500"/>
            </a:xfrm>
          </p:grpSpPr>
          <p:pic>
            <p:nvPicPr>
              <p:cNvPr id="10" name="Picture 2" descr="C:\Users\crey\AppData\Local\Microsoft\Windows\Temporary Internet Files\Content.IE5\7S2I6YC0\MC900436075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8708" y="1143000"/>
                <a:ext cx="1346200" cy="1714500"/>
              </a:xfrm>
              <a:prstGeom prst="rect">
                <a:avLst/>
              </a:prstGeom>
              <a:noFill/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1647824" y="1504950"/>
                <a:ext cx="523875" cy="609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752600" y="1600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52600" y="16478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52600" y="170497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600200" y="1752600"/>
              <a:ext cx="6463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latin typeface="+mj-lt"/>
                </a:rPr>
                <a:t>hdl:123/456</a:t>
              </a:r>
              <a:endParaRPr lang="en-US" sz="700" b="1" dirty="0">
                <a:latin typeface="+mj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52600" y="1946687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2600" y="1994312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81400" y="2209800"/>
            <a:ext cx="1749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3. Client queries Server 3</a:t>
            </a:r>
          </a:p>
          <a:p>
            <a:pPr algn="l"/>
            <a:r>
              <a:rPr lang="en-US" sz="1200" dirty="0">
                <a:latin typeface="+mn-lt"/>
              </a:rPr>
              <a:t>    in Secondary Site A</a:t>
            </a:r>
          </a:p>
          <a:p>
            <a:pPr algn="l"/>
            <a:r>
              <a:rPr lang="en-US" sz="1200" dirty="0">
                <a:latin typeface="+mn-lt"/>
              </a:rPr>
              <a:t>    for </a:t>
            </a:r>
            <a:r>
              <a:rPr lang="en-US" sz="1200" dirty="0" smtClean="0"/>
              <a:t>12.34/56</a:t>
            </a:r>
            <a:endParaRPr lang="en-US" sz="1200" dirty="0">
              <a:latin typeface="+mn-lt"/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5486400" y="3200400"/>
            <a:ext cx="1600200" cy="990600"/>
            <a:chOff x="3072" y="2352"/>
            <a:chExt cx="1008" cy="624"/>
          </a:xfrm>
        </p:grpSpPr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3072" y="2352"/>
              <a:ext cx="1008" cy="624"/>
            </a:xfrm>
            <a:prstGeom prst="ellipse">
              <a:avLst/>
            </a:prstGeom>
            <a:solidFill>
              <a:srgbClr val="FF9966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</p:spPr>
          <p:txBody>
            <a:bodyPr wrap="none" tIns="0" bIns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3456" y="2478"/>
              <a:ext cx="240" cy="336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wrap="none" tIns="0" bIns="0" anchor="ctr"/>
            <a:lstStyle/>
            <a:p>
              <a:pPr algn="ctr"/>
              <a:r>
                <a:rPr lang="en-US" sz="1400" dirty="0"/>
                <a:t>#1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4876800" y="4419600"/>
            <a:ext cx="1600200" cy="990600"/>
          </a:xfrm>
          <a:prstGeom prst="ellipse">
            <a:avLst/>
          </a:prstGeom>
          <a:solidFill>
            <a:srgbClr val="FF9966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995C3D">
                <a:alpha val="74997"/>
              </a:srgbClr>
            </a:prstShdw>
          </a:effectLst>
        </p:spPr>
        <p:txBody>
          <a:bodyPr wrap="none" tIns="0" bIns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5029200" y="4648200"/>
            <a:ext cx="381000" cy="533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tIns="0" bIns="0" anchor="ctr"/>
          <a:lstStyle/>
          <a:p>
            <a:pPr algn="ctr"/>
            <a:r>
              <a:rPr lang="en-US" sz="1400" dirty="0"/>
              <a:t>#1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5486400" y="4495800"/>
            <a:ext cx="381000" cy="533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tIns="0" bIns="0" anchor="ctr"/>
          <a:lstStyle/>
          <a:p>
            <a:pPr algn="ctr"/>
            <a:r>
              <a:rPr lang="en-US" sz="1400" dirty="0"/>
              <a:t>#2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5943600" y="4724400"/>
            <a:ext cx="381000" cy="533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tIns="0" bIns="0" anchor="ctr"/>
          <a:lstStyle/>
          <a:p>
            <a:pPr algn="ctr"/>
            <a:r>
              <a:rPr lang="en-US" sz="1400" dirty="0"/>
              <a:t>#3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095875" y="5426611"/>
            <a:ext cx="135453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Secondary Site A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649913" y="4197886"/>
            <a:ext cx="135453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Secondary Site B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324350" y="5867400"/>
            <a:ext cx="25146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Acme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Local Handle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Service</a:t>
            </a:r>
          </a:p>
        </p:txBody>
      </p:sp>
      <p:sp>
        <p:nvSpPr>
          <p:cNvPr id="32" name="Oval 31"/>
          <p:cNvSpPr/>
          <p:nvPr/>
        </p:nvSpPr>
        <p:spPr>
          <a:xfrm>
            <a:off x="6019800" y="1371600"/>
            <a:ext cx="22860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Handle Registry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endCxn id="25" idx="1"/>
          </p:cNvCxnSpPr>
          <p:nvPr/>
        </p:nvCxnSpPr>
        <p:spPr>
          <a:xfrm>
            <a:off x="2667002" y="2057402"/>
            <a:ext cx="3332394" cy="2745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3200400" y="4038600"/>
            <a:ext cx="1600200" cy="990600"/>
            <a:chOff x="2016" y="2592"/>
            <a:chExt cx="1008" cy="624"/>
          </a:xfrm>
        </p:grpSpPr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2016" y="2592"/>
              <a:ext cx="1008" cy="624"/>
            </a:xfrm>
            <a:prstGeom prst="ellipse">
              <a:avLst/>
            </a:prstGeom>
            <a:solidFill>
              <a:srgbClr val="FF9966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</p:spPr>
          <p:txBody>
            <a:bodyPr wrap="none" tIns="0" bIns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20"/>
            <p:cNvGrpSpPr>
              <a:grpSpLocks/>
            </p:cNvGrpSpPr>
            <p:nvPr/>
          </p:nvGrpSpPr>
          <p:grpSpPr bwMode="auto">
            <a:xfrm>
              <a:off x="2256" y="2736"/>
              <a:ext cx="528" cy="336"/>
              <a:chOff x="3792" y="2832"/>
              <a:chExt cx="528" cy="336"/>
            </a:xfrm>
          </p:grpSpPr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240" cy="336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4D4D4D"/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400" dirty="0"/>
                  <a:t>#1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240" cy="336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4D4D4D"/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400" dirty="0"/>
                  <a:t>#2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581400" y="5105400"/>
            <a:ext cx="1064202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Primary Site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9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2971800" y="3048000"/>
            <a:ext cx="5029200" cy="2743200"/>
          </a:xfrm>
          <a:prstGeom prst="ellipse">
            <a:avLst/>
          </a:prstGeom>
          <a:solidFill>
            <a:srgbClr val="C0C0C0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737373">
                <a:alpha val="74997"/>
              </a:srgbClr>
            </a:prstShdw>
          </a:effectLst>
        </p:spPr>
        <p:txBody>
          <a:bodyPr wrap="none" tIns="0" bIns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479" y="2819400"/>
            <a:ext cx="164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Client gets request</a:t>
            </a:r>
          </a:p>
          <a:p>
            <a:pPr algn="ctr"/>
            <a:r>
              <a:rPr lang="en-US" sz="1200" dirty="0" smtClean="0">
                <a:latin typeface="+mn-lt"/>
              </a:rPr>
              <a:t>to resolve hdl:12.34/56</a:t>
            </a:r>
            <a:endParaRPr lang="en-US" sz="12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8708" y="1143000"/>
            <a:ext cx="1346200" cy="1714500"/>
            <a:chOff x="1278708" y="1143000"/>
            <a:chExt cx="1346200" cy="1714500"/>
          </a:xfrm>
        </p:grpSpPr>
        <p:grpSp>
          <p:nvGrpSpPr>
            <p:cNvPr id="7" name="Group 14"/>
            <p:cNvGrpSpPr/>
            <p:nvPr/>
          </p:nvGrpSpPr>
          <p:grpSpPr>
            <a:xfrm>
              <a:off x="1278708" y="1143000"/>
              <a:ext cx="1346200" cy="1714500"/>
              <a:chOff x="1278708" y="1143000"/>
              <a:chExt cx="1346200" cy="1714500"/>
            </a:xfrm>
          </p:grpSpPr>
          <p:pic>
            <p:nvPicPr>
              <p:cNvPr id="11" name="Picture 2" descr="C:\Users\crey\AppData\Local\Microsoft\Windows\Temporary Internet Files\Content.IE5\7S2I6YC0\MC900436075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8708" y="1143000"/>
                <a:ext cx="1346200" cy="1714500"/>
              </a:xfrm>
              <a:prstGeom prst="rect">
                <a:avLst/>
              </a:prstGeom>
              <a:noFill/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1647824" y="1504950"/>
                <a:ext cx="523875" cy="609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752600" y="16002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52600" y="16478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752600" y="170497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6"/>
            <p:cNvSpPr txBox="1"/>
            <p:nvPr/>
          </p:nvSpPr>
          <p:spPr>
            <a:xfrm>
              <a:off x="1600200" y="1752600"/>
              <a:ext cx="62709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latin typeface="+mj-lt"/>
                </a:rPr>
                <a:t>hdl:123/456</a:t>
              </a:r>
              <a:endParaRPr lang="en-US" sz="700" dirty="0"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52600" y="1946687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1994312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5486400" y="3200400"/>
            <a:ext cx="1600200" cy="990600"/>
            <a:chOff x="3072" y="2352"/>
            <a:chExt cx="1008" cy="624"/>
          </a:xfrm>
        </p:grpSpPr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072" y="2352"/>
              <a:ext cx="1008" cy="624"/>
            </a:xfrm>
            <a:prstGeom prst="ellipse">
              <a:avLst/>
            </a:prstGeom>
            <a:solidFill>
              <a:srgbClr val="FF9966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</p:spPr>
          <p:txBody>
            <a:bodyPr wrap="none" tIns="0" bIns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456" y="2478"/>
              <a:ext cx="240" cy="336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4D4D4D"/>
              </a:prstShdw>
            </a:effectLst>
          </p:spPr>
          <p:txBody>
            <a:bodyPr wrap="none" tIns="0" bIns="0" anchor="ctr"/>
            <a:lstStyle/>
            <a:p>
              <a:pPr algn="ctr"/>
              <a:r>
                <a:rPr lang="en-US" sz="1400" dirty="0"/>
                <a:t>#1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4876800" y="4419600"/>
            <a:ext cx="1600200" cy="990600"/>
          </a:xfrm>
          <a:prstGeom prst="ellipse">
            <a:avLst/>
          </a:prstGeom>
          <a:solidFill>
            <a:srgbClr val="FF9966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995C3D">
                <a:alpha val="74997"/>
              </a:srgbClr>
            </a:prstShdw>
          </a:effectLst>
        </p:spPr>
        <p:txBody>
          <a:bodyPr wrap="none" tIns="0" bIns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029200" y="4648200"/>
            <a:ext cx="381000" cy="533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tIns="0" bIns="0" anchor="ctr"/>
          <a:lstStyle/>
          <a:p>
            <a:pPr algn="ctr"/>
            <a:r>
              <a:rPr lang="en-US" sz="1400" dirty="0"/>
              <a:t>#1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5486400" y="4495800"/>
            <a:ext cx="381000" cy="533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tIns="0" bIns="0" anchor="ctr"/>
          <a:lstStyle/>
          <a:p>
            <a:pPr algn="ctr"/>
            <a:r>
              <a:rPr lang="en-US" sz="1400" dirty="0"/>
              <a:t>#2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5943600" y="4724400"/>
            <a:ext cx="381000" cy="533400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tIns="0" bIns="0" anchor="ctr"/>
          <a:lstStyle/>
          <a:p>
            <a:pPr algn="ctr"/>
            <a:r>
              <a:rPr lang="en-US" sz="1400" dirty="0"/>
              <a:t>#3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095875" y="5426611"/>
            <a:ext cx="135453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Secondary Site A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649913" y="4197886"/>
            <a:ext cx="1354538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n-lt"/>
              </a:rPr>
              <a:t>Secondary Site B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324350" y="5867400"/>
            <a:ext cx="25146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Acme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Local Handle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Service</a:t>
            </a:r>
          </a:p>
        </p:txBody>
      </p:sp>
      <p:sp>
        <p:nvSpPr>
          <p:cNvPr id="27" name="Oval 26"/>
          <p:cNvSpPr/>
          <p:nvPr/>
        </p:nvSpPr>
        <p:spPr>
          <a:xfrm>
            <a:off x="6019800" y="1371600"/>
            <a:ext cx="22860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Handle Registry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3" idx="1"/>
          </p:cNvCxnSpPr>
          <p:nvPr/>
        </p:nvCxnSpPr>
        <p:spPr>
          <a:xfrm>
            <a:off x="2667002" y="2057402"/>
            <a:ext cx="3332394" cy="274511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3200400" y="4038600"/>
            <a:ext cx="1600200" cy="990600"/>
            <a:chOff x="2016" y="2592"/>
            <a:chExt cx="1008" cy="624"/>
          </a:xfrm>
        </p:grpSpPr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2016" y="2592"/>
              <a:ext cx="1008" cy="624"/>
            </a:xfrm>
            <a:prstGeom prst="ellipse">
              <a:avLst/>
            </a:prstGeom>
            <a:solidFill>
              <a:srgbClr val="FF9966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</p:spPr>
          <p:txBody>
            <a:bodyPr wrap="none" tIns="0" bIns="0" anchor="ctr"/>
            <a:lstStyle/>
            <a:p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2256" y="2736"/>
              <a:ext cx="528" cy="336"/>
              <a:chOff x="3792" y="2832"/>
              <a:chExt cx="528" cy="336"/>
            </a:xfrm>
          </p:grpSpPr>
          <p:sp>
            <p:nvSpPr>
              <p:cNvPr id="32" name="Oval 21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240" cy="336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4D4D4D"/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400" dirty="0"/>
                  <a:t>#1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22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240" cy="336"/>
              </a:xfrm>
              <a:prstGeom prst="ellipse">
                <a:avLst/>
              </a:prstGeom>
              <a:solidFill>
                <a:schemeClr val="bg2"/>
              </a:soli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4D4D4D"/>
                </a:prstShdw>
              </a:effectLst>
            </p:spPr>
            <p:txBody>
              <a:bodyPr wrap="none" tIns="0" bIns="0" anchor="ctr"/>
              <a:lstStyle/>
              <a:p>
                <a:pPr algn="ctr"/>
                <a:r>
                  <a:rPr lang="en-US" sz="1400" dirty="0"/>
                  <a:t>#2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581400" y="5105400"/>
            <a:ext cx="1064202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+mn-lt"/>
              </a:rPr>
              <a:t>Primary Site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220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tabLst>
                <a:tab pos="171450" algn="l"/>
              </a:tabLst>
            </a:pPr>
            <a:r>
              <a:rPr lang="en-US" sz="1200" dirty="0" smtClean="0">
                <a:latin typeface="+mn-lt"/>
              </a:rPr>
              <a:t>4. Server responds with handle data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10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3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2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2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2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1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1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441755" y="3124200"/>
            <a:ext cx="1606245" cy="1606154"/>
            <a:chOff x="1219200" y="2743200"/>
            <a:chExt cx="1606245" cy="1606154"/>
          </a:xfrm>
        </p:grpSpPr>
        <p:grpSp>
          <p:nvGrpSpPr>
            <p:cNvPr id="88" name="Group 87"/>
            <p:cNvGrpSpPr/>
            <p:nvPr/>
          </p:nvGrpSpPr>
          <p:grpSpPr>
            <a:xfrm>
              <a:off x="1219200" y="3273426"/>
              <a:ext cx="1595245" cy="1075928"/>
              <a:chOff x="1219200" y="3273426"/>
              <a:chExt cx="1595245" cy="1075928"/>
            </a:xfrm>
          </p:grpSpPr>
          <p:pic>
            <p:nvPicPr>
              <p:cNvPr id="47" name="Picture 9" descr="C:\Users\crey\Pictures\Microsoft Clip Organizer\j043161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7800" y="3273426"/>
                <a:ext cx="917575" cy="917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1219200" y="4041577"/>
                <a:ext cx="1595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Proxy/Web Server</a:t>
                </a:r>
                <a:endParaRPr lang="en-US" sz="1400" dirty="0">
                  <a:latin typeface="+mn-lt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05000" y="2743200"/>
              <a:ext cx="920445" cy="530225"/>
              <a:chOff x="1905000" y="2743200"/>
              <a:chExt cx="920445" cy="530225"/>
            </a:xfrm>
          </p:grpSpPr>
          <p:sp>
            <p:nvSpPr>
              <p:cNvPr id="45" name="Rectangle 67"/>
              <p:cNvSpPr>
                <a:spLocks noChangeArrowheads="1"/>
              </p:cNvSpPr>
              <p:nvPr/>
            </p:nvSpPr>
            <p:spPr bwMode="auto">
              <a:xfrm>
                <a:off x="1905000" y="2895600"/>
                <a:ext cx="920445" cy="215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>
                <a:spAutoFit/>
              </a:bodyPr>
              <a:lstStyle/>
              <a:p>
                <a:pPr>
                  <a:defRPr/>
                </a:pPr>
                <a:r>
                  <a:rPr lang="en-US" sz="1400" dirty="0" smtClean="0">
                    <a:latin typeface="+mn-lt"/>
                    <a:ea typeface="+mn-ea"/>
                  </a:rPr>
                  <a:t>HTTP </a:t>
                </a:r>
                <a:r>
                  <a:rPr lang="en-US" sz="1400" dirty="0">
                    <a:latin typeface="+mn-lt"/>
                    <a:ea typeface="+mn-ea"/>
                  </a:rPr>
                  <a:t>Get</a:t>
                </a:r>
              </a:p>
            </p:txBody>
          </p:sp>
          <p:cxnSp>
            <p:nvCxnSpPr>
              <p:cNvPr id="83" name="Straight Arrow Connector 82"/>
              <p:cNvCxnSpPr>
                <a:endCxn id="47" idx="0"/>
              </p:cNvCxnSpPr>
              <p:nvPr/>
            </p:nvCxnSpPr>
            <p:spPr>
              <a:xfrm rot="16200000" flipH="1">
                <a:off x="1640682" y="3007519"/>
                <a:ext cx="530225" cy="1588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2133600" y="4730353"/>
            <a:ext cx="1060757" cy="956843"/>
            <a:chOff x="2209800" y="4504730"/>
            <a:chExt cx="1060757" cy="956843"/>
          </a:xfrm>
        </p:grpSpPr>
        <p:cxnSp>
          <p:nvCxnSpPr>
            <p:cNvPr id="85" name="Shape 84"/>
            <p:cNvCxnSpPr>
              <a:stCxn id="63" idx="2"/>
            </p:cNvCxnSpPr>
            <p:nvPr/>
          </p:nvCxnSpPr>
          <p:spPr>
            <a:xfrm rot="16200000" flipH="1">
              <a:off x="2276546" y="4467563"/>
              <a:ext cx="956843" cy="1031178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67"/>
            <p:cNvSpPr>
              <a:spLocks noChangeArrowheads="1"/>
            </p:cNvSpPr>
            <p:nvPr/>
          </p:nvSpPr>
          <p:spPr bwMode="auto">
            <a:xfrm>
              <a:off x="2209800" y="4955977"/>
              <a:ext cx="1006942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Handle</a:t>
              </a:r>
            </a:p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Resolution</a:t>
              </a:r>
              <a:endParaRPr lang="en-US" sz="1400" dirty="0">
                <a:latin typeface="+mn-lt"/>
                <a:ea typeface="+mn-ea"/>
              </a:endParaRPr>
            </a:p>
          </p:txBody>
        </p:sp>
      </p:grpSp>
      <p:pic>
        <p:nvPicPr>
          <p:cNvPr id="98" name="Picture 5" descr="C:\Users\crey\AppData\Local\Microsoft\Windows\Temporary Internet Files\Content.IE5\L6G706JO\MC9004413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971800" cy="2971800"/>
          </a:xfrm>
          <a:prstGeom prst="rect">
            <a:avLst/>
          </a:prstGeom>
          <a:noFill/>
        </p:spPr>
      </p:pic>
      <p:pic>
        <p:nvPicPr>
          <p:cNvPr id="102" name="Picture 75" descr="C:\Users\crey\AppData\Local\Microsoft\Windows\Temporary Internet Files\Content.IE5\QCV2HOTX\MCj043482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990600"/>
            <a:ext cx="2133600" cy="14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ounded Rectangle 102"/>
          <p:cNvSpPr/>
          <p:nvPr/>
        </p:nvSpPr>
        <p:spPr>
          <a:xfrm>
            <a:off x="1152525" y="1371600"/>
            <a:ext cx="1828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143000" y="1524000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http://hdl.handle.net/12.34/56</a:t>
            </a:r>
            <a:endParaRPr lang="en-US" sz="1000" dirty="0">
              <a:latin typeface="+mj-lt"/>
            </a:endParaRPr>
          </a:p>
        </p:txBody>
      </p:sp>
      <p:sp>
        <p:nvSpPr>
          <p:cNvPr id="106" name="Rectangle 67"/>
          <p:cNvSpPr>
            <a:spLocks noChangeArrowheads="1"/>
          </p:cNvSpPr>
          <p:nvPr/>
        </p:nvSpPr>
        <p:spPr bwMode="auto">
          <a:xfrm>
            <a:off x="721037" y="2800350"/>
            <a:ext cx="262168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+mn-ea"/>
              </a:rPr>
              <a:t>Resolution With a Web Browser</a:t>
            </a:r>
            <a:endParaRPr lang="en-US" sz="1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716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rey\AppData\Local\Microsoft\Windows\Temporary Internet Files\Content.IE5\L6G706JO\MC900441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971800" cy="2971800"/>
          </a:xfrm>
          <a:prstGeom prst="rect">
            <a:avLst/>
          </a:prstGeom>
          <a:noFill/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7" name="Picture 75" descr="C:\Users\crey\AppData\Local\Microsoft\Windows\Temporary Internet Files\Content.IE5\QCV2HOTX\MCj043482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90600"/>
            <a:ext cx="2133600" cy="14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ounded Rectangle 74"/>
          <p:cNvSpPr/>
          <p:nvPr/>
        </p:nvSpPr>
        <p:spPr>
          <a:xfrm>
            <a:off x="1152525" y="1371600"/>
            <a:ext cx="1828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67"/>
          <p:cNvSpPr>
            <a:spLocks noChangeArrowheads="1"/>
          </p:cNvSpPr>
          <p:nvPr/>
        </p:nvSpPr>
        <p:spPr bwMode="auto">
          <a:xfrm>
            <a:off x="721037" y="2800350"/>
            <a:ext cx="262168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+mn-ea"/>
              </a:rPr>
              <a:t>Resolution With a Web Browser</a:t>
            </a:r>
            <a:endParaRPr lang="en-US" sz="1400" dirty="0">
              <a:latin typeface="+mn-lt"/>
              <a:ea typeface="+mn-ea"/>
            </a:endParaRPr>
          </a:p>
        </p:txBody>
      </p: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82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11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4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11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7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10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8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10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9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10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0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10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1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10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2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9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3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9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94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9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115" name="TextBox 114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1524000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http://acme.com/index.html</a:t>
            </a:r>
            <a:endParaRPr lang="en-US" sz="1000" dirty="0">
              <a:latin typeface="+mj-lt"/>
            </a:endParaRPr>
          </a:p>
        </p:txBody>
      </p:sp>
      <p:grpSp>
        <p:nvGrpSpPr>
          <p:cNvPr id="117" name="Group 87"/>
          <p:cNvGrpSpPr/>
          <p:nvPr/>
        </p:nvGrpSpPr>
        <p:grpSpPr>
          <a:xfrm>
            <a:off x="1441755" y="3654426"/>
            <a:ext cx="1595245" cy="1075928"/>
            <a:chOff x="1219200" y="3273426"/>
            <a:chExt cx="1595245" cy="1075928"/>
          </a:xfrm>
        </p:grpSpPr>
        <p:pic>
          <p:nvPicPr>
            <p:cNvPr id="121" name="Picture 9" descr="C:\Users\crey\Pictures\Microsoft Clip Organizer\j04316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3273426"/>
              <a:ext cx="91757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TextBox 121"/>
            <p:cNvSpPr txBox="1"/>
            <p:nvPr/>
          </p:nvSpPr>
          <p:spPr>
            <a:xfrm>
              <a:off x="1219200" y="4041577"/>
              <a:ext cx="1595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Proxy/Web Server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118" name="Group 86"/>
          <p:cNvGrpSpPr/>
          <p:nvPr/>
        </p:nvGrpSpPr>
        <p:grpSpPr>
          <a:xfrm>
            <a:off x="2127555" y="3124200"/>
            <a:ext cx="1307281" cy="530225"/>
            <a:chOff x="1905000" y="2743200"/>
            <a:chExt cx="1307281" cy="530225"/>
          </a:xfrm>
        </p:grpSpPr>
        <p:sp>
          <p:nvSpPr>
            <p:cNvPr id="119" name="Rectangle 67"/>
            <p:cNvSpPr>
              <a:spLocks noChangeArrowheads="1"/>
            </p:cNvSpPr>
            <p:nvPr/>
          </p:nvSpPr>
          <p:spPr bwMode="auto">
            <a:xfrm>
              <a:off x="1905000" y="2895600"/>
              <a:ext cx="1307281" cy="215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HTTP Redirect</a:t>
              </a:r>
              <a:endParaRPr lang="en-US" sz="1400" dirty="0">
                <a:latin typeface="+mn-lt"/>
                <a:ea typeface="+mn-ea"/>
              </a:endParaRPr>
            </a:p>
          </p:txBody>
        </p:sp>
        <p:cxnSp>
          <p:nvCxnSpPr>
            <p:cNvPr id="120" name="Straight Arrow Connector 119"/>
            <p:cNvCxnSpPr>
              <a:endCxn id="121" idx="0"/>
            </p:cNvCxnSpPr>
            <p:nvPr/>
          </p:nvCxnSpPr>
          <p:spPr>
            <a:xfrm rot="16200000" flipH="1">
              <a:off x="1640682" y="3007519"/>
              <a:ext cx="530225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133600" y="4730353"/>
            <a:ext cx="1060757" cy="956843"/>
            <a:chOff x="2209800" y="4504730"/>
            <a:chExt cx="1060757" cy="956843"/>
          </a:xfrm>
        </p:grpSpPr>
        <p:cxnSp>
          <p:nvCxnSpPr>
            <p:cNvPr id="124" name="Shape 123"/>
            <p:cNvCxnSpPr>
              <a:stCxn id="122" idx="2"/>
            </p:cNvCxnSpPr>
            <p:nvPr/>
          </p:nvCxnSpPr>
          <p:spPr>
            <a:xfrm rot="16200000" flipH="1">
              <a:off x="2276546" y="4467563"/>
              <a:ext cx="956843" cy="1031178"/>
            </a:xfrm>
            <a:prstGeom prst="bentConnector2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67"/>
            <p:cNvSpPr>
              <a:spLocks noChangeArrowheads="1"/>
            </p:cNvSpPr>
            <p:nvPr/>
          </p:nvSpPr>
          <p:spPr bwMode="auto">
            <a:xfrm>
              <a:off x="2209800" y="4955977"/>
              <a:ext cx="732893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Handle</a:t>
              </a:r>
            </a:p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Data</a:t>
              </a:r>
              <a:endParaRPr lang="en-US" sz="140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9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3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2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2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2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1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1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pic>
        <p:nvPicPr>
          <p:cNvPr id="98" name="Picture 5" descr="C:\Users\crey\AppData\Local\Microsoft\Windows\Temporary Internet Files\Content.IE5\L6G706JO\MC900441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971800" cy="2971800"/>
          </a:xfrm>
          <a:prstGeom prst="rect">
            <a:avLst/>
          </a:prstGeom>
          <a:noFill/>
        </p:spPr>
      </p:pic>
      <p:sp>
        <p:nvSpPr>
          <p:cNvPr id="105" name="Rectangle 67"/>
          <p:cNvSpPr>
            <a:spLocks noChangeArrowheads="1"/>
          </p:cNvSpPr>
          <p:nvPr/>
        </p:nvSpPr>
        <p:spPr bwMode="auto">
          <a:xfrm>
            <a:off x="447675" y="2800350"/>
            <a:ext cx="319023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Resolution with a Handle Client Plug-in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4" name="Picture 75" descr="C:\Users\crey\AppData\Local\Microsoft\Windows\Temporary Internet Files\Content.IE5\QCV2HOTX\MCj043482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90600"/>
            <a:ext cx="2133600" cy="14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ounded Rectangle 102"/>
          <p:cNvSpPr/>
          <p:nvPr/>
        </p:nvSpPr>
        <p:spPr>
          <a:xfrm>
            <a:off x="1104900" y="1371600"/>
            <a:ext cx="18288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638300" y="1582579"/>
            <a:ext cx="855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hdl:12.34/56</a:t>
            </a:r>
            <a:endParaRPr lang="en-US" sz="1000" dirty="0">
              <a:latin typeface="+mj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888658" y="3124200"/>
            <a:ext cx="1616542" cy="1447800"/>
            <a:chOff x="1888658" y="3124200"/>
            <a:chExt cx="1616542" cy="1447800"/>
          </a:xfrm>
        </p:grpSpPr>
        <p:sp>
          <p:nvSpPr>
            <p:cNvPr id="86" name="Rectangle 67"/>
            <p:cNvSpPr>
              <a:spLocks noChangeArrowheads="1"/>
            </p:cNvSpPr>
            <p:nvPr/>
          </p:nvSpPr>
          <p:spPr bwMode="auto">
            <a:xfrm>
              <a:off x="1888658" y="3657600"/>
              <a:ext cx="1006942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Handle</a:t>
              </a:r>
            </a:p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Resolution</a:t>
              </a:r>
              <a:endParaRPr lang="en-US" sz="1400" dirty="0">
                <a:latin typeface="+mn-lt"/>
                <a:ea typeface="+mn-ea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16200000" flipH="1">
              <a:off x="2057400" y="3124200"/>
              <a:ext cx="1447800" cy="14478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209800" y="3048000"/>
            <a:ext cx="1447800" cy="1447800"/>
            <a:chOff x="2209800" y="3048000"/>
            <a:chExt cx="1447800" cy="1447800"/>
          </a:xfrm>
        </p:grpSpPr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>
              <a:off x="2819400" y="3200400"/>
              <a:ext cx="732893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Handle</a:t>
              </a:r>
            </a:p>
            <a:p>
              <a:pPr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Data</a:t>
              </a:r>
              <a:endParaRPr lang="en-US" sz="1400" dirty="0">
                <a:latin typeface="+mn-lt"/>
                <a:ea typeface="+mn-ea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6200000" flipH="1">
              <a:off x="2209800" y="3048000"/>
              <a:ext cx="1447800" cy="14478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95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11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11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10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10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10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10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10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9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9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9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115" name="TextBox 114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rot="5400000">
            <a:off x="6864352" y="3317875"/>
            <a:ext cx="444498" cy="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" descr="C:\Users\crey\AppData\Local\Microsoft\Windows\Temporary Internet Files\Content.IE5\L6G706JO\MC900441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2971800" cy="2971800"/>
          </a:xfrm>
          <a:prstGeom prst="rect">
            <a:avLst/>
          </a:prstGeom>
          <a:noFill/>
        </p:spPr>
      </p:pic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5867400" y="2800350"/>
            <a:ext cx="237789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Handle </a:t>
            </a:r>
            <a:r>
              <a:rPr lang="en-US" sz="1400" dirty="0" smtClean="0">
                <a:latin typeface="+mn-lt"/>
                <a:ea typeface="+mn-ea"/>
              </a:rPr>
              <a:t>Admin via Web Form</a:t>
            </a:r>
            <a:endParaRPr lang="en-US" sz="1400" dirty="0">
              <a:latin typeface="+mn-lt"/>
              <a:ea typeface="+mn-ea"/>
            </a:endParaRPr>
          </a:p>
        </p:txBody>
      </p:sp>
      <p:cxnSp>
        <p:nvCxnSpPr>
          <p:cNvPr id="78" name="Shape 77"/>
          <p:cNvCxnSpPr/>
          <p:nvPr/>
        </p:nvCxnSpPr>
        <p:spPr>
          <a:xfrm rot="5400000">
            <a:off x="6056967" y="4687232"/>
            <a:ext cx="956843" cy="1031178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19176"/>
            <a:ext cx="12192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1" name="Picture 9" descr="C:\Users\crey\Pictures\Microsoft Clip Organizer\j04316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3581400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6410382" y="4397176"/>
            <a:ext cx="220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Web Server and/or Admin</a:t>
            </a:r>
          </a:p>
          <a:p>
            <a:pPr algn="ctr"/>
            <a:r>
              <a:rPr lang="en-US" sz="1400" dirty="0" smtClean="0">
                <a:latin typeface="+mn-lt"/>
              </a:rPr>
              <a:t>Servlets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36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11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11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10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10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10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10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10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9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9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9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115" name="TextBox 114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rot="5400000">
            <a:off x="6864352" y="3317875"/>
            <a:ext cx="444498" cy="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" descr="C:\Users\crey\AppData\Local\Microsoft\Windows\Temporary Internet Files\Content.IE5\L6G706JO\MC900441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2971800" cy="2971800"/>
          </a:xfrm>
          <a:prstGeom prst="rect">
            <a:avLst/>
          </a:prstGeom>
          <a:noFill/>
        </p:spPr>
      </p:pic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5867400" y="2800350"/>
            <a:ext cx="237789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Handle </a:t>
            </a:r>
            <a:r>
              <a:rPr lang="en-US" sz="1400" dirty="0" smtClean="0">
                <a:latin typeface="+mn-lt"/>
                <a:ea typeface="+mn-ea"/>
              </a:rPr>
              <a:t>Admin via Web Form</a:t>
            </a:r>
            <a:endParaRPr lang="en-US" sz="1400" dirty="0">
              <a:latin typeface="+mn-lt"/>
              <a:ea typeface="+mn-ea"/>
            </a:endParaRPr>
          </a:p>
        </p:txBody>
      </p:sp>
      <p:cxnSp>
        <p:nvCxnSpPr>
          <p:cNvPr id="78" name="Shape 77"/>
          <p:cNvCxnSpPr/>
          <p:nvPr/>
        </p:nvCxnSpPr>
        <p:spPr>
          <a:xfrm rot="5400000">
            <a:off x="6056967" y="4687232"/>
            <a:ext cx="956843" cy="1031178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19176"/>
            <a:ext cx="12192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1" name="Picture 9" descr="C:\Users\crey\Pictures\Microsoft Clip Organizer\j04316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3581400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6410382" y="4397176"/>
            <a:ext cx="220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Web Server and/or Admin</a:t>
            </a:r>
          </a:p>
          <a:p>
            <a:pPr algn="ctr"/>
            <a:r>
              <a:rPr lang="en-US" sz="1400" dirty="0" smtClean="0">
                <a:latin typeface="+mn-lt"/>
              </a:rPr>
              <a:t>Servlets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12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11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11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10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10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10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10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10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9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9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9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115" name="TextBox 114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pic>
        <p:nvPicPr>
          <p:cNvPr id="58" name="Picture 5" descr="C:\Users\crey\AppData\Local\Microsoft\Windows\Temporary Internet Files\Content.IE5\L6G706JO\MC900441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2971800" cy="2971800"/>
          </a:xfrm>
          <a:prstGeom prst="rect">
            <a:avLst/>
          </a:prstGeom>
          <a:noFill/>
        </p:spPr>
      </p:pic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6122255" y="2800350"/>
            <a:ext cx="1802545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Custom Admin Client</a:t>
            </a:r>
            <a:endParaRPr lang="en-US" sz="14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2050" name="Picture 2" descr="C:\Users\crey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1028701"/>
            <a:ext cx="1534987" cy="1181100"/>
          </a:xfrm>
          <a:prstGeom prst="rect">
            <a:avLst/>
          </a:prstGeom>
          <a:noFill/>
        </p:spPr>
      </p:pic>
      <p:cxnSp>
        <p:nvCxnSpPr>
          <p:cNvPr id="47" name="Straight Arrow Connector 46"/>
          <p:cNvCxnSpPr/>
          <p:nvPr/>
        </p:nvCxnSpPr>
        <p:spPr>
          <a:xfrm rot="5400000">
            <a:off x="5410200" y="3276600"/>
            <a:ext cx="1524000" cy="12192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5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loud 44"/>
          <p:cNvSpPr/>
          <p:nvPr/>
        </p:nvSpPr>
        <p:spPr>
          <a:xfrm>
            <a:off x="5715000" y="1143000"/>
            <a:ext cx="2667000" cy="1905000"/>
          </a:xfrm>
          <a:prstGeom prst="cloud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4F81BD"/>
                </a:solidFill>
                <a:latin typeface="+mn-lt"/>
                <a:ea typeface="+mj-ea"/>
                <a:cs typeface="+mj-cs"/>
              </a:rPr>
              <a:t>Handle Clients</a:t>
            </a:r>
            <a:endParaRPr lang="en-US" sz="3200" b="1" dirty="0">
              <a:solidFill>
                <a:srgbClr val="4F81BD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569023"/>
            <a:ext cx="2895600" cy="1447800"/>
            <a:chOff x="2976" y="816"/>
            <a:chExt cx="2496" cy="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2976" y="816"/>
              <a:ext cx="2496" cy="1296"/>
            </a:xfrm>
            <a:prstGeom prst="ellipse">
              <a:avLst/>
            </a:prstGeom>
            <a:solidFill>
              <a:srgbClr val="C0C0C0"/>
            </a:soli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tIns="0" bIns="0" anchor="ctr"/>
            <a:lstStyle/>
            <a:p>
              <a:pPr>
                <a:defRPr/>
              </a:pPr>
              <a:endParaRPr lang="en-US" sz="10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20" y="864"/>
              <a:ext cx="2256" cy="1152"/>
              <a:chOff x="2016" y="2304"/>
              <a:chExt cx="2256" cy="1152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352" y="2400"/>
                <a:ext cx="480" cy="288"/>
                <a:chOff x="2064" y="2496"/>
                <a:chExt cx="480" cy="288"/>
              </a:xfrm>
            </p:grpSpPr>
            <p:sp>
              <p:nvSpPr>
                <p:cNvPr id="113" name="Oval 8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8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016" y="2736"/>
                <a:ext cx="480" cy="288"/>
                <a:chOff x="2064" y="2496"/>
                <a:chExt cx="480" cy="288"/>
              </a:xfrm>
            </p:grpSpPr>
            <p:sp>
              <p:nvSpPr>
                <p:cNvPr id="111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640" y="2736"/>
                <a:ext cx="480" cy="288"/>
                <a:chOff x="2064" y="2496"/>
                <a:chExt cx="480" cy="288"/>
              </a:xfrm>
            </p:grpSpPr>
            <p:sp>
              <p:nvSpPr>
                <p:cNvPr id="109" name="Oval 14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0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216" y="2736"/>
                <a:ext cx="480" cy="288"/>
                <a:chOff x="2064" y="2496"/>
                <a:chExt cx="480" cy="288"/>
              </a:xfrm>
            </p:grpSpPr>
            <p:sp>
              <p:nvSpPr>
                <p:cNvPr id="107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17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0" y="3168"/>
                <a:ext cx="480" cy="288"/>
                <a:chOff x="2064" y="2496"/>
                <a:chExt cx="480" cy="288"/>
              </a:xfrm>
            </p:grpSpPr>
            <p:sp>
              <p:nvSpPr>
                <p:cNvPr id="105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18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792" y="2736"/>
                <a:ext cx="480" cy="288"/>
                <a:chOff x="2064" y="2496"/>
                <a:chExt cx="480" cy="288"/>
              </a:xfrm>
            </p:grpSpPr>
            <p:sp>
              <p:nvSpPr>
                <p:cNvPr id="103" name="Oval 23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6" y="2571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408" y="3072"/>
                <a:ext cx="480" cy="288"/>
                <a:chOff x="2064" y="2496"/>
                <a:chExt cx="480" cy="288"/>
              </a:xfrm>
            </p:grpSpPr>
            <p:sp>
              <p:nvSpPr>
                <p:cNvPr id="101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14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3408" y="2400"/>
                <a:ext cx="480" cy="288"/>
                <a:chOff x="2064" y="2496"/>
                <a:chExt cx="480" cy="288"/>
              </a:xfrm>
            </p:grpSpPr>
            <p:sp>
              <p:nvSpPr>
                <p:cNvPr id="99" name="Oval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14" y="2575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880" y="2304"/>
                <a:ext cx="480" cy="288"/>
                <a:chOff x="2064" y="2496"/>
                <a:chExt cx="480" cy="288"/>
              </a:xfrm>
            </p:grpSpPr>
            <p:sp>
              <p:nvSpPr>
                <p:cNvPr id="9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7" y="2572"/>
                  <a:ext cx="384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GHR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52" y="3072"/>
                <a:ext cx="480" cy="288"/>
                <a:chOff x="2064" y="2496"/>
                <a:chExt cx="480" cy="288"/>
              </a:xfrm>
            </p:grpSpPr>
            <p:sp>
              <p:nvSpPr>
                <p:cNvPr id="95" name="Oval 35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480" cy="28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bg2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tIns="0" bIns="0" anchor="ctr"/>
                <a:lstStyle/>
                <a:p>
                  <a:pPr>
                    <a:defRPr/>
                  </a:pPr>
                  <a:endParaRPr lang="en-US" sz="1000" b="1" dirty="0">
                    <a:solidFill>
                      <a:schemeClr val="tx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18" y="2572"/>
                  <a:ext cx="357" cy="13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tIns="0" bIns="0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000" b="1" dirty="0">
                      <a:solidFill>
                        <a:schemeClr val="tx1"/>
                      </a:solidFill>
                      <a:latin typeface="+mn-lt"/>
                      <a:ea typeface="+mn-ea"/>
                    </a:rPr>
                    <a:t>LHS</a:t>
                  </a:r>
                </a:p>
              </p:txBody>
            </p:sp>
          </p:grpSp>
        </p:grpSp>
      </p:grpSp>
      <p:sp>
        <p:nvSpPr>
          <p:cNvPr id="115" name="TextBox 114"/>
          <p:cNvSpPr txBox="1"/>
          <p:nvPr/>
        </p:nvSpPr>
        <p:spPr>
          <a:xfrm>
            <a:off x="4025130" y="6093023"/>
            <a:ext cx="132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Handle System</a:t>
            </a:r>
            <a:endParaRPr lang="en-US" sz="1400" dirty="0">
              <a:latin typeface="+mn-lt"/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6141734" y="1715869"/>
            <a:ext cx="193546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+mn-lt"/>
              </a:rPr>
              <a:t>Handle Administration</a:t>
            </a:r>
          </a:p>
          <a:p>
            <a:pPr algn="ctr">
              <a:defRPr/>
            </a:pPr>
            <a:r>
              <a:rPr lang="en-US" sz="1400" dirty="0" smtClean="0">
                <a:latin typeface="+mn-lt"/>
                <a:ea typeface="+mn-ea"/>
              </a:rPr>
              <a:t>Embedded in</a:t>
            </a:r>
          </a:p>
          <a:p>
            <a:pPr algn="ctr">
              <a:defRPr/>
            </a:pPr>
            <a:r>
              <a:rPr lang="en-US" sz="1400" dirty="0" smtClean="0">
                <a:latin typeface="+mn-lt"/>
              </a:rPr>
              <a:t>Another Process</a:t>
            </a:r>
            <a:endParaRPr lang="en-US" sz="1400" dirty="0">
              <a:latin typeface="+mn-lt"/>
              <a:ea typeface="+mn-ea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5410200" y="3276600"/>
            <a:ext cx="1524000" cy="12192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38200" y="1143000"/>
            <a:ext cx="2743201" cy="3438524"/>
            <a:chOff x="838200" y="1143000"/>
            <a:chExt cx="2743201" cy="3438524"/>
          </a:xfrm>
        </p:grpSpPr>
        <p:cxnSp>
          <p:nvCxnSpPr>
            <p:cNvPr id="44" name="Straight Arrow Connector 43"/>
            <p:cNvCxnSpPr/>
            <p:nvPr/>
          </p:nvCxnSpPr>
          <p:spPr>
            <a:xfrm rot="16200000" flipH="1">
              <a:off x="2243138" y="3243262"/>
              <a:ext cx="1533525" cy="1143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loud 45"/>
            <p:cNvSpPr/>
            <p:nvPr/>
          </p:nvSpPr>
          <p:spPr>
            <a:xfrm>
              <a:off x="838200" y="1143000"/>
              <a:ext cx="2667000" cy="19050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1371600" y="1752600"/>
              <a:ext cx="1595245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+mn-lt"/>
                </a:rPr>
                <a:t>Handle Resolution</a:t>
              </a:r>
            </a:p>
            <a:p>
              <a:pPr algn="ctr">
                <a:defRPr/>
              </a:pPr>
              <a:r>
                <a:rPr lang="en-US" sz="1400" dirty="0" smtClean="0">
                  <a:latin typeface="+mn-lt"/>
                  <a:ea typeface="+mn-ea"/>
                </a:rPr>
                <a:t>Embedded in</a:t>
              </a:r>
            </a:p>
            <a:p>
              <a:pPr algn="ctr">
                <a:defRPr/>
              </a:pPr>
              <a:r>
                <a:rPr lang="en-US" sz="1400" dirty="0" smtClean="0">
                  <a:latin typeface="+mn-lt"/>
                </a:rPr>
                <a:t>Another Process</a:t>
              </a:r>
              <a:endParaRPr lang="en-US" sz="140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77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Who is responsible for operating the </a:t>
            </a:r>
            <a:r>
              <a:rPr lang="en-US" sz="3200" b="1" dirty="0" smtClean="0">
                <a:solidFill>
                  <a:srgbClr val="4F81BD"/>
                </a:solidFill>
              </a:rPr>
              <a:t>GHR?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818"/>
            <a:ext cx="8535132" cy="496934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original GHR was operated by CNRI in Reston VA in the </a:t>
            </a:r>
            <a:r>
              <a:rPr lang="en-US" sz="2400" dirty="0" smtClean="0"/>
              <a:t>US since the mid to late 1990s.</a:t>
            </a:r>
            <a:endParaRPr lang="en-US" sz="2400" dirty="0" smtClean="0"/>
          </a:p>
          <a:p>
            <a:r>
              <a:rPr lang="en-US" sz="2400" dirty="0" smtClean="0"/>
              <a:t>Until recently, CNRI </a:t>
            </a:r>
            <a:r>
              <a:rPr lang="en-US" sz="2400" dirty="0" smtClean="0"/>
              <a:t>had the sole credential and authorization to create </a:t>
            </a:r>
            <a:r>
              <a:rPr lang="en-US" sz="2400" dirty="0" smtClean="0"/>
              <a:t>all new </a:t>
            </a:r>
            <a:r>
              <a:rPr lang="en-US" sz="2400" dirty="0" smtClean="0"/>
              <a:t>prefixes.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user community requested that the prefix creation </a:t>
            </a:r>
            <a:r>
              <a:rPr lang="en-US" sz="2400" dirty="0" smtClean="0"/>
              <a:t>be </a:t>
            </a:r>
            <a:r>
              <a:rPr lang="en-US" sz="2400" dirty="0" smtClean="0"/>
              <a:t>decentralized across multiple organizations.</a:t>
            </a:r>
          </a:p>
          <a:p>
            <a:r>
              <a:rPr lang="en-US" sz="2400" dirty="0" smtClean="0"/>
              <a:t>Development of </a:t>
            </a:r>
            <a:r>
              <a:rPr lang="en-US" sz="2400" dirty="0" smtClean="0"/>
              <a:t>a new Multi-Primary GHR architecture.</a:t>
            </a:r>
            <a:endParaRPr lang="en-US" sz="2000" dirty="0" smtClean="0"/>
          </a:p>
          <a:p>
            <a:pPr lvl="1"/>
            <a:r>
              <a:rPr lang="en-US" sz="2000" dirty="0" smtClean="0"/>
              <a:t>Multi-Primary Administrators (MPA</a:t>
            </a:r>
            <a:r>
              <a:rPr lang="en-US" sz="2000" dirty="0" smtClean="0"/>
              <a:t>): organizations </a:t>
            </a:r>
            <a:r>
              <a:rPr lang="en-US" sz="2000" dirty="0" smtClean="0"/>
              <a:t>/ </a:t>
            </a:r>
            <a:r>
              <a:rPr lang="en-US" sz="2000" dirty="0" smtClean="0"/>
              <a:t>entities that are credentialed </a:t>
            </a:r>
            <a:r>
              <a:rPr lang="en-US" sz="2000" dirty="0" smtClean="0"/>
              <a:t>and authorized </a:t>
            </a:r>
            <a:r>
              <a:rPr lang="en-US" sz="2000" dirty="0" smtClean="0"/>
              <a:t>by DONA</a:t>
            </a:r>
            <a:r>
              <a:rPr lang="en-US" sz="2000" dirty="0"/>
              <a:t> </a:t>
            </a:r>
            <a:r>
              <a:rPr lang="en-US" sz="2000" dirty="0" smtClean="0"/>
              <a:t>to create derived prefixes.</a:t>
            </a:r>
            <a:endParaRPr lang="en-US" sz="2000" dirty="0" smtClean="0"/>
          </a:p>
          <a:p>
            <a:pPr lvl="1"/>
            <a:r>
              <a:rPr lang="en-US" sz="2000" dirty="0" smtClean="0"/>
              <a:t>Each MPA is allotted a single prefix (e.g. 0.NA/21)</a:t>
            </a:r>
          </a:p>
          <a:p>
            <a:pPr lvl="1"/>
            <a:r>
              <a:rPr lang="en-US" sz="2000" dirty="0" smtClean="0"/>
              <a:t>Every MPA can create an unlimited number of derived prefixes from its allotted prefix and allot them to whomever they see </a:t>
            </a:r>
            <a:r>
              <a:rPr lang="en-US" sz="2000" dirty="0" smtClean="0"/>
              <a:t>fit</a:t>
            </a:r>
            <a:r>
              <a:rPr lang="en-US" sz="2000" dirty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All MPA verify and replicate any and all valid prefix creations from all other MPAs. </a:t>
            </a:r>
          </a:p>
          <a:p>
            <a:r>
              <a:rPr lang="en-US" sz="2400" dirty="0" smtClean="0"/>
              <a:t>DONA and the MPAs coordinate the operations of the GHR.</a:t>
            </a:r>
          </a:p>
          <a:p>
            <a:r>
              <a:rPr lang="en-US" sz="2400" dirty="0" smtClean="0"/>
              <a:t>The new GHR maintain backwards compatibility with legacy GHR.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28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A Trip </a:t>
            </a:r>
            <a:r>
              <a:rPr lang="en-US" sz="3200" b="1" dirty="0">
                <a:solidFill>
                  <a:srgbClr val="4F81BD"/>
                </a:solidFill>
              </a:rPr>
              <a:t>T</a:t>
            </a:r>
            <a:r>
              <a:rPr lang="en-US" sz="3200" b="1" dirty="0" smtClean="0">
                <a:solidFill>
                  <a:srgbClr val="4F81BD"/>
                </a:solidFill>
              </a:rPr>
              <a:t>hrough the Internet Memory Lane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515"/>
            <a:ext cx="8262356" cy="47798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development of the </a:t>
            </a:r>
            <a:r>
              <a:rPr lang="en-US" sz="2400" dirty="0" smtClean="0"/>
              <a:t>Internet </a:t>
            </a:r>
            <a:r>
              <a:rPr lang="en-US" sz="2400" dirty="0" smtClean="0"/>
              <a:t>was about how to get digital packets reliably routed from computer A to B.</a:t>
            </a:r>
          </a:p>
          <a:p>
            <a:r>
              <a:rPr lang="en-US" sz="2400" dirty="0" smtClean="0"/>
              <a:t>Early routing information in the DARPANET was based on wire numbers.</a:t>
            </a:r>
          </a:p>
          <a:p>
            <a:r>
              <a:rPr lang="en-US" sz="2400" dirty="0" smtClean="0"/>
              <a:t>Later routing information was done</a:t>
            </a:r>
            <a:r>
              <a:rPr lang="en-US" sz="2400" dirty="0" smtClean="0"/>
              <a:t> using IP addresses and targeted individual machines.</a:t>
            </a:r>
          </a:p>
          <a:p>
            <a:r>
              <a:rPr lang="en-US" sz="2400" dirty="0" smtClean="0"/>
              <a:t>IP addresses</a:t>
            </a:r>
            <a:r>
              <a:rPr lang="en-US" sz="2400" dirty="0" smtClean="0"/>
              <a:t> where given DNS names for ease of human use.</a:t>
            </a:r>
          </a:p>
          <a:p>
            <a:r>
              <a:rPr lang="en-US" sz="2400" dirty="0" smtClean="0"/>
              <a:t>The web simplified the manner in which someone could access information by rendering it and making a “click” automate command line instructions.  </a:t>
            </a:r>
          </a:p>
          <a:p>
            <a:pPr lvl="1"/>
            <a:r>
              <a:rPr lang="en-US" sz="2000" dirty="0" smtClean="0"/>
              <a:t>The web is an application of the Internet but not an Internet extension. </a:t>
            </a: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545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2078611" y="1659679"/>
            <a:ext cx="4616444" cy="1731048"/>
            <a:chOff x="2187677" y="1829782"/>
            <a:chExt cx="4616444" cy="2037252"/>
          </a:xfrm>
        </p:grpSpPr>
        <p:sp>
          <p:nvSpPr>
            <p:cNvPr id="17" name="Rounded Rectangle 16"/>
            <p:cNvSpPr/>
            <p:nvPr/>
          </p:nvSpPr>
          <p:spPr>
            <a:xfrm>
              <a:off x="2187677" y="1829782"/>
              <a:ext cx="4616444" cy="203725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35188" y="1829782"/>
              <a:ext cx="112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CNRI GHR</a:t>
              </a:r>
              <a:endParaRPr lang="en-US" b="1" dirty="0"/>
            </a:p>
          </p:txBody>
        </p:sp>
      </p:grpSp>
      <p:pic>
        <p:nvPicPr>
          <p:cNvPr id="4" name="Picture 3" descr="dona_logo0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86" y="6371714"/>
            <a:ext cx="1426189" cy="38615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2513" y="1829782"/>
            <a:ext cx="1013927" cy="565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CNRI</a:t>
            </a:r>
          </a:p>
          <a:p>
            <a:pPr algn="ctr"/>
            <a:r>
              <a:rPr lang="en-US" sz="1400" dirty="0" smtClean="0"/>
              <a:t>Primary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20493" y="2112586"/>
            <a:ext cx="4159809" cy="1028761"/>
            <a:chOff x="2320493" y="2112586"/>
            <a:chExt cx="4159809" cy="1028761"/>
          </a:xfrm>
        </p:grpSpPr>
        <p:sp>
          <p:nvSpPr>
            <p:cNvPr id="13" name="Rounded Rectangle 12"/>
            <p:cNvSpPr/>
            <p:nvPr/>
          </p:nvSpPr>
          <p:spPr>
            <a:xfrm>
              <a:off x="2320493" y="2575740"/>
              <a:ext cx="1013927" cy="56560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CNRI</a:t>
              </a:r>
            </a:p>
            <a:p>
              <a:pPr algn="ctr"/>
              <a:r>
                <a:rPr lang="en-US" sz="1400" dirty="0" smtClean="0"/>
                <a:t>Mirror</a:t>
              </a:r>
              <a:endParaRPr lang="en-US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466375" y="2575740"/>
              <a:ext cx="1013927" cy="56560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CNRI</a:t>
              </a:r>
            </a:p>
            <a:p>
              <a:pPr algn="ctr"/>
              <a:r>
                <a:rPr lang="en-US" sz="1400" dirty="0" smtClean="0"/>
                <a:t>Mirror</a:t>
              </a:r>
              <a:endParaRPr lang="en-US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50286" y="2575740"/>
              <a:ext cx="1013927" cy="56560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CNRI</a:t>
              </a:r>
            </a:p>
            <a:p>
              <a:pPr algn="ctr"/>
              <a:r>
                <a:rPr lang="en-US" sz="1400" dirty="0" smtClean="0"/>
                <a:t>Mirror</a:t>
              </a:r>
              <a:endParaRPr lang="en-US" sz="1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773987" y="2801035"/>
              <a:ext cx="82453" cy="907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26387" y="2794675"/>
              <a:ext cx="82453" cy="907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85147" y="2794675"/>
              <a:ext cx="82453" cy="90722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09" name="Straight Arrow Connector 708"/>
            <p:cNvCxnSpPr>
              <a:stCxn id="13" idx="0"/>
              <a:endCxn id="12" idx="1"/>
            </p:cNvCxnSpPr>
            <p:nvPr/>
          </p:nvCxnSpPr>
          <p:spPr>
            <a:xfrm flipV="1">
              <a:off x="2827457" y="2112586"/>
              <a:ext cx="1015056" cy="4631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Arrow Connector 710"/>
            <p:cNvCxnSpPr>
              <a:stCxn id="40" idx="0"/>
              <a:endCxn id="12" idx="2"/>
            </p:cNvCxnSpPr>
            <p:nvPr/>
          </p:nvCxnSpPr>
          <p:spPr>
            <a:xfrm flipV="1">
              <a:off x="4057250" y="2395389"/>
              <a:ext cx="292227" cy="180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Arrow Connector 712"/>
            <p:cNvCxnSpPr>
              <a:stCxn id="39" idx="0"/>
              <a:endCxn id="12" idx="3"/>
            </p:cNvCxnSpPr>
            <p:nvPr/>
          </p:nvCxnSpPr>
          <p:spPr>
            <a:xfrm flipH="1" flipV="1">
              <a:off x="4856440" y="2112586"/>
              <a:ext cx="1116899" cy="4631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4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Legacy </a:t>
            </a:r>
            <a:r>
              <a:rPr lang="en-US" sz="3200" b="1" dirty="0" smtClean="0">
                <a:solidFill>
                  <a:srgbClr val="4F81BD"/>
                </a:solidFill>
              </a:rPr>
              <a:t>– CNRI as sole </a:t>
            </a:r>
            <a:r>
              <a:rPr lang="en-US" sz="3200" b="1" dirty="0" smtClean="0">
                <a:solidFill>
                  <a:srgbClr val="4F81BD"/>
                </a:solidFill>
              </a:rPr>
              <a:t>GHR administrator</a:t>
            </a:r>
            <a:r>
              <a:rPr lang="en-US" sz="3200" b="1" dirty="0" smtClean="0">
                <a:solidFill>
                  <a:srgbClr val="4F81BD"/>
                </a:solidFill>
              </a:rPr>
              <a:t>.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69202" y="3560851"/>
            <a:ext cx="2011072" cy="2111642"/>
            <a:chOff x="869202" y="3560851"/>
            <a:chExt cx="2011072" cy="2111642"/>
          </a:xfrm>
        </p:grpSpPr>
        <p:cxnSp>
          <p:nvCxnSpPr>
            <p:cNvPr id="44" name="Straight Arrow Connector 43"/>
            <p:cNvCxnSpPr/>
            <p:nvPr/>
          </p:nvCxnSpPr>
          <p:spPr>
            <a:xfrm flipH="1">
              <a:off x="1790444" y="3560851"/>
              <a:ext cx="1089830" cy="629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Rounded Rectangle 698"/>
            <p:cNvSpPr/>
            <p:nvPr/>
          </p:nvSpPr>
          <p:spPr>
            <a:xfrm>
              <a:off x="1119280" y="4326541"/>
              <a:ext cx="1432138" cy="544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Organization A</a:t>
              </a:r>
            </a:p>
            <a:p>
              <a:pPr algn="ctr"/>
              <a:r>
                <a:rPr lang="en-US" sz="1400" dirty="0" smtClean="0"/>
                <a:t>Prefix 123 </a:t>
              </a:r>
              <a:endParaRPr lang="en-US" sz="14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9202" y="5149273"/>
              <a:ext cx="1842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Could create handles</a:t>
              </a:r>
            </a:p>
            <a:p>
              <a:r>
                <a:rPr lang="en-US" sz="1400" dirty="0" smtClean="0"/>
                <a:t>123/suffix on their LHS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11686" y="3572191"/>
            <a:ext cx="1842484" cy="2126473"/>
            <a:chOff x="2711686" y="3572191"/>
            <a:chExt cx="1842484" cy="2126473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443556" y="3572191"/>
              <a:ext cx="0" cy="629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Rounded Rectangle 700"/>
            <p:cNvSpPr/>
            <p:nvPr/>
          </p:nvSpPr>
          <p:spPr>
            <a:xfrm>
              <a:off x="2763311" y="4326541"/>
              <a:ext cx="1376101" cy="544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Organization B</a:t>
              </a:r>
            </a:p>
            <a:p>
              <a:pPr algn="ctr"/>
              <a:r>
                <a:rPr lang="en-US" sz="1400" dirty="0" smtClean="0"/>
                <a:t>Prefix 234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11686" y="5175444"/>
              <a:ext cx="1842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Could create handles</a:t>
              </a:r>
            </a:p>
            <a:p>
              <a:r>
                <a:rPr lang="en-US" sz="1400" dirty="0" smtClean="0"/>
                <a:t>234/suffix on their LHS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81980" y="3560851"/>
            <a:ext cx="2948595" cy="2137813"/>
            <a:chOff x="4881980" y="3560851"/>
            <a:chExt cx="2948595" cy="2137813"/>
          </a:xfrm>
        </p:grpSpPr>
        <p:sp>
          <p:nvSpPr>
            <p:cNvPr id="702" name="Rounded Rectangle 701"/>
            <p:cNvSpPr/>
            <p:nvPr/>
          </p:nvSpPr>
          <p:spPr>
            <a:xfrm>
              <a:off x="6032692" y="4326541"/>
              <a:ext cx="1385866" cy="544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Organization N</a:t>
              </a:r>
            </a:p>
            <a:p>
              <a:pPr algn="ctr"/>
              <a:r>
                <a:rPr lang="en-US" sz="1400" dirty="0" smtClean="0"/>
                <a:t>Prefix xyz</a:t>
              </a:r>
              <a:endParaRPr lang="en-US" sz="1400" dirty="0"/>
            </a:p>
          </p:txBody>
        </p:sp>
        <p:cxnSp>
          <p:nvCxnSpPr>
            <p:cNvPr id="703" name="Straight Arrow Connector 702"/>
            <p:cNvCxnSpPr/>
            <p:nvPr/>
          </p:nvCxnSpPr>
          <p:spPr>
            <a:xfrm>
              <a:off x="5582858" y="3560851"/>
              <a:ext cx="1089830" cy="629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7" name="Group 706"/>
            <p:cNvGrpSpPr/>
            <p:nvPr/>
          </p:nvGrpSpPr>
          <p:grpSpPr>
            <a:xfrm>
              <a:off x="4881980" y="4557386"/>
              <a:ext cx="393613" cy="97082"/>
              <a:chOff x="4926387" y="2947075"/>
              <a:chExt cx="393613" cy="97082"/>
            </a:xfrm>
          </p:grpSpPr>
          <p:sp>
            <p:nvSpPr>
              <p:cNvPr id="704" name="Oval 703"/>
              <p:cNvSpPr/>
              <p:nvPr/>
            </p:nvSpPr>
            <p:spPr>
              <a:xfrm>
                <a:off x="4926387" y="2953435"/>
                <a:ext cx="82453" cy="9072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>
              <a:xfrm>
                <a:off x="5078787" y="2947075"/>
                <a:ext cx="82453" cy="9072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5237547" y="2947075"/>
                <a:ext cx="82453" cy="9072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031134" y="5175444"/>
              <a:ext cx="1799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Could create handles</a:t>
              </a:r>
            </a:p>
            <a:p>
              <a:r>
                <a:rPr lang="en-US" sz="1400" dirty="0" smtClean="0"/>
                <a:t>xyz/suffix on their LHS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317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2187677" y="1564949"/>
            <a:ext cx="5149068" cy="2302085"/>
            <a:chOff x="2187677" y="1822180"/>
            <a:chExt cx="4616444" cy="2044854"/>
          </a:xfrm>
        </p:grpSpPr>
        <p:sp>
          <p:nvSpPr>
            <p:cNvPr id="17" name="Rounded Rectangle 16"/>
            <p:cNvSpPr/>
            <p:nvPr/>
          </p:nvSpPr>
          <p:spPr>
            <a:xfrm>
              <a:off x="2187677" y="1829782"/>
              <a:ext cx="4616444" cy="203725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32390" y="1822180"/>
              <a:ext cx="2889323" cy="82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Multi </a:t>
              </a:r>
              <a:r>
                <a:rPr lang="en-US" b="1" dirty="0" smtClean="0"/>
                <a:t>Organizational Coordinated </a:t>
              </a:r>
            </a:p>
            <a:p>
              <a:r>
                <a:rPr lang="en-US" b="1" dirty="0" smtClean="0"/>
                <a:t>GHR</a:t>
              </a:r>
              <a:endParaRPr lang="en-US" b="1" dirty="0"/>
            </a:p>
          </p:txBody>
        </p:sp>
      </p:grpSp>
      <p:pic>
        <p:nvPicPr>
          <p:cNvPr id="4" name="Picture 3" descr="dona_logo0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86" y="6371714"/>
            <a:ext cx="1426189" cy="38615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39118" y="2575740"/>
            <a:ext cx="1013927" cy="565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DONA</a:t>
            </a:r>
          </a:p>
          <a:p>
            <a:pPr algn="ctr"/>
            <a:r>
              <a:rPr lang="en-US" sz="1400" dirty="0" smtClean="0"/>
              <a:t>GHR SVC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78740" y="2575740"/>
            <a:ext cx="1013927" cy="56560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MPA Org A</a:t>
            </a:r>
          </a:p>
          <a:p>
            <a:pPr algn="ctr"/>
            <a:r>
              <a:rPr lang="en-US" sz="1400" dirty="0" smtClean="0"/>
              <a:t>GHR </a:t>
            </a:r>
            <a:r>
              <a:rPr lang="en-US" sz="1400" dirty="0" smtClean="0"/>
              <a:t>SVC 20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26796" y="2575740"/>
            <a:ext cx="1013927" cy="56560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MPA Org N</a:t>
            </a:r>
          </a:p>
          <a:p>
            <a:pPr algn="ctr"/>
            <a:r>
              <a:rPr lang="en-US" sz="1400" dirty="0" smtClean="0"/>
              <a:t>GHR </a:t>
            </a:r>
            <a:r>
              <a:rPr lang="en-US" sz="1400" dirty="0" smtClean="0"/>
              <a:t>SVC 99</a:t>
            </a:r>
            <a:endParaRPr lang="en-US" sz="1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813830" y="3141347"/>
            <a:ext cx="1571874" cy="1729458"/>
            <a:chOff x="2813830" y="3141347"/>
            <a:chExt cx="1571874" cy="1729458"/>
          </a:xfrm>
        </p:grpSpPr>
        <p:sp>
          <p:nvSpPr>
            <p:cNvPr id="8" name="Rounded Rectangle 7"/>
            <p:cNvSpPr/>
            <p:nvPr/>
          </p:nvSpPr>
          <p:spPr>
            <a:xfrm>
              <a:off x="2813830" y="4326541"/>
              <a:ext cx="939215" cy="544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LHS 20.1</a:t>
              </a:r>
              <a:endParaRPr lang="en-US" sz="1400" dirty="0"/>
            </a:p>
          </p:txBody>
        </p:sp>
        <p:cxnSp>
          <p:nvCxnSpPr>
            <p:cNvPr id="44" name="Straight Arrow Connector 43"/>
            <p:cNvCxnSpPr>
              <a:stCxn id="13" idx="2"/>
              <a:endCxn id="8" idx="0"/>
            </p:cNvCxnSpPr>
            <p:nvPr/>
          </p:nvCxnSpPr>
          <p:spPr>
            <a:xfrm flipH="1">
              <a:off x="3283438" y="3141347"/>
              <a:ext cx="1102266" cy="1185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17225" y="3141347"/>
            <a:ext cx="939215" cy="1729458"/>
            <a:chOff x="3917225" y="3141347"/>
            <a:chExt cx="939215" cy="1729458"/>
          </a:xfrm>
        </p:grpSpPr>
        <p:sp>
          <p:nvSpPr>
            <p:cNvPr id="10" name="Rounded Rectangle 9"/>
            <p:cNvSpPr/>
            <p:nvPr/>
          </p:nvSpPr>
          <p:spPr>
            <a:xfrm>
              <a:off x="3917225" y="4326541"/>
              <a:ext cx="939215" cy="544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LHS 20.10</a:t>
              </a:r>
              <a:endParaRPr lang="en-US" sz="1400" dirty="0"/>
            </a:p>
          </p:txBody>
        </p:sp>
        <p:cxnSp>
          <p:nvCxnSpPr>
            <p:cNvPr id="45" name="Straight Arrow Connector 44"/>
            <p:cNvCxnSpPr>
              <a:stCxn id="13" idx="2"/>
              <a:endCxn id="10" idx="0"/>
            </p:cNvCxnSpPr>
            <p:nvPr/>
          </p:nvCxnSpPr>
          <p:spPr>
            <a:xfrm>
              <a:off x="4385704" y="3141347"/>
              <a:ext cx="1129" cy="1185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813830" y="4870805"/>
            <a:ext cx="939215" cy="1355335"/>
            <a:chOff x="2813830" y="4870805"/>
            <a:chExt cx="939215" cy="1355335"/>
          </a:xfrm>
        </p:grpSpPr>
        <p:sp>
          <p:nvSpPr>
            <p:cNvPr id="11" name="Rounded Rectangle 10"/>
            <p:cNvSpPr/>
            <p:nvPr/>
          </p:nvSpPr>
          <p:spPr>
            <a:xfrm>
              <a:off x="2813830" y="5681876"/>
              <a:ext cx="939215" cy="5442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LHS 20.1.1</a:t>
              </a:r>
              <a:endParaRPr lang="en-US" sz="1400" dirty="0"/>
            </a:p>
          </p:txBody>
        </p:sp>
        <p:cxnSp>
          <p:nvCxnSpPr>
            <p:cNvPr id="50" name="Straight Arrow Connector 49"/>
            <p:cNvCxnSpPr>
              <a:stCxn id="8" idx="2"/>
              <a:endCxn id="11" idx="0"/>
            </p:cNvCxnSpPr>
            <p:nvPr/>
          </p:nvCxnSpPr>
          <p:spPr>
            <a:xfrm>
              <a:off x="3283438" y="4870805"/>
              <a:ext cx="0" cy="8110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515861" y="2179661"/>
            <a:ext cx="725757" cy="338028"/>
            <a:chOff x="3515861" y="2179661"/>
            <a:chExt cx="725757" cy="338028"/>
          </a:xfrm>
        </p:grpSpPr>
        <p:sp>
          <p:nvSpPr>
            <p:cNvPr id="33" name="Curved Down Arrow 32"/>
            <p:cNvSpPr/>
            <p:nvPr/>
          </p:nvSpPr>
          <p:spPr>
            <a:xfrm>
              <a:off x="3515861" y="2340959"/>
              <a:ext cx="725757" cy="17673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7422" y="2179661"/>
              <a:ext cx="392722" cy="1101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13040" y="2181399"/>
            <a:ext cx="1365006" cy="336290"/>
            <a:chOff x="4713040" y="2181399"/>
            <a:chExt cx="1365006" cy="336290"/>
          </a:xfrm>
        </p:grpSpPr>
        <p:sp>
          <p:nvSpPr>
            <p:cNvPr id="37" name="Curved Down Arrow 36"/>
            <p:cNvSpPr/>
            <p:nvPr/>
          </p:nvSpPr>
          <p:spPr>
            <a:xfrm>
              <a:off x="4713040" y="2340959"/>
              <a:ext cx="1365006" cy="17673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7555" y="2181399"/>
              <a:ext cx="392722" cy="11017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410516" y="1967444"/>
            <a:ext cx="2860303" cy="469561"/>
            <a:chOff x="3410516" y="1967444"/>
            <a:chExt cx="2860303" cy="469561"/>
          </a:xfrm>
        </p:grpSpPr>
        <p:sp>
          <p:nvSpPr>
            <p:cNvPr id="36" name="Curved Down Arrow 35"/>
            <p:cNvSpPr/>
            <p:nvPr/>
          </p:nvSpPr>
          <p:spPr>
            <a:xfrm>
              <a:off x="3410516" y="1967444"/>
              <a:ext cx="2860303" cy="469561"/>
            </a:xfrm>
            <a:prstGeom prst="curvedDownArrow">
              <a:avLst>
                <a:gd name="adj1" fmla="val 9160"/>
                <a:gd name="adj2" fmla="val 50000"/>
                <a:gd name="adj3" fmla="val 204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668" y="2028999"/>
              <a:ext cx="392722" cy="11017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515861" y="3192756"/>
            <a:ext cx="725757" cy="195932"/>
            <a:chOff x="3515861" y="3192756"/>
            <a:chExt cx="725757" cy="195932"/>
          </a:xfrm>
        </p:grpSpPr>
        <p:sp>
          <p:nvSpPr>
            <p:cNvPr id="41" name="Curved Down Arrow 40"/>
            <p:cNvSpPr/>
            <p:nvPr/>
          </p:nvSpPr>
          <p:spPr>
            <a:xfrm flipH="1" flipV="1">
              <a:off x="3515861" y="3211958"/>
              <a:ext cx="725757" cy="17673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7422" y="3192756"/>
              <a:ext cx="392722" cy="11017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601570" y="3192756"/>
            <a:ext cx="1365006" cy="195932"/>
            <a:chOff x="4601570" y="3192756"/>
            <a:chExt cx="1365006" cy="195932"/>
          </a:xfrm>
        </p:grpSpPr>
        <p:sp>
          <p:nvSpPr>
            <p:cNvPr id="38" name="Curved Down Arrow 37"/>
            <p:cNvSpPr/>
            <p:nvPr/>
          </p:nvSpPr>
          <p:spPr>
            <a:xfrm flipH="1" flipV="1">
              <a:off x="4601570" y="3211958"/>
              <a:ext cx="1365006" cy="17673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5429" y="3192756"/>
              <a:ext cx="392722" cy="1101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30899" y="3227666"/>
            <a:ext cx="2860303" cy="469561"/>
            <a:chOff x="3330899" y="3227666"/>
            <a:chExt cx="2860303" cy="469561"/>
          </a:xfrm>
        </p:grpSpPr>
        <p:sp>
          <p:nvSpPr>
            <p:cNvPr id="42" name="Curved Down Arrow 41"/>
            <p:cNvSpPr/>
            <p:nvPr/>
          </p:nvSpPr>
          <p:spPr>
            <a:xfrm rot="10800000">
              <a:off x="3330899" y="3227666"/>
              <a:ext cx="2860303" cy="469561"/>
            </a:xfrm>
            <a:prstGeom prst="curvedDownArrow">
              <a:avLst>
                <a:gd name="adj1" fmla="val 9160"/>
                <a:gd name="adj2" fmla="val 50000"/>
                <a:gd name="adj3" fmla="val 204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7739" y="3573675"/>
              <a:ext cx="392722" cy="11017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878932" y="3159177"/>
            <a:ext cx="939215" cy="1729458"/>
            <a:chOff x="3837845" y="3141347"/>
            <a:chExt cx="939215" cy="1729458"/>
          </a:xfrm>
        </p:grpSpPr>
        <p:sp>
          <p:nvSpPr>
            <p:cNvPr id="39" name="Rounded Rectangle 38"/>
            <p:cNvSpPr/>
            <p:nvPr/>
          </p:nvSpPr>
          <p:spPr>
            <a:xfrm>
              <a:off x="3837845" y="4326541"/>
              <a:ext cx="939215" cy="5442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LHS 99.1</a:t>
              </a:r>
              <a:endParaRPr lang="en-US" sz="1400" dirty="0"/>
            </a:p>
          </p:txBody>
        </p:sp>
        <p:cxnSp>
          <p:nvCxnSpPr>
            <p:cNvPr id="40" name="Straight Arrow Connector 39"/>
            <p:cNvCxnSpPr>
              <a:endCxn id="39" idx="0"/>
            </p:cNvCxnSpPr>
            <p:nvPr/>
          </p:nvCxnSpPr>
          <p:spPr>
            <a:xfrm>
              <a:off x="4306324" y="3141347"/>
              <a:ext cx="1129" cy="1185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5068818" y="2805089"/>
            <a:ext cx="86611" cy="79381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21218" y="2806015"/>
            <a:ext cx="86611" cy="79381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73618" y="2803709"/>
            <a:ext cx="86611" cy="79381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 lIns="0" rIns="0"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New GHR – </a:t>
            </a:r>
            <a:r>
              <a:rPr lang="en-US" sz="3200" b="1" dirty="0" smtClean="0">
                <a:solidFill>
                  <a:srgbClr val="4F81BD"/>
                </a:solidFill>
              </a:rPr>
              <a:t>Coordinated Across MPAs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22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F81BD"/>
                </a:solidFill>
              </a:rPr>
              <a:t>T</a:t>
            </a:r>
            <a:r>
              <a:rPr lang="en-US" sz="3200" b="1" dirty="0" smtClean="0">
                <a:solidFill>
                  <a:srgbClr val="4F81BD"/>
                </a:solidFill>
              </a:rPr>
              <a:t>he Role of the DONA Foundation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31960"/>
            <a:ext cx="8467096" cy="5094203"/>
          </a:xfrm>
        </p:spPr>
        <p:txBody>
          <a:bodyPr>
            <a:normAutofit/>
          </a:bodyPr>
          <a:lstStyle/>
          <a:p>
            <a:r>
              <a:rPr lang="en-US" sz="2400" dirty="0"/>
              <a:t>Based in Geneva Switzerland.</a:t>
            </a:r>
          </a:p>
          <a:p>
            <a:r>
              <a:rPr lang="en-US" sz="2400" dirty="0" smtClean="0"/>
              <a:t>Provide </a:t>
            </a:r>
            <a:r>
              <a:rPr lang="en-US" sz="2400" dirty="0" smtClean="0"/>
              <a:t>coordination, software, software development, and other strategic services for the technical development, evolution, application, and other uses in the public interest around the world of the Digital Object Architecture (DOA) with a mission to promote interoperability across heterogeneous information systems.</a:t>
            </a:r>
          </a:p>
          <a:p>
            <a:r>
              <a:rPr lang="en-US" sz="2400" dirty="0"/>
              <a:t>DONA </a:t>
            </a:r>
            <a:r>
              <a:rPr lang="en-US" sz="2400" dirty="0" smtClean="0"/>
              <a:t>will promote </a:t>
            </a:r>
            <a:r>
              <a:rPr lang="en-US" sz="2400" dirty="0"/>
              <a:t>the </a:t>
            </a:r>
            <a:r>
              <a:rPr lang="en-US" sz="2400" dirty="0" smtClean="0"/>
              <a:t>X.1255 standard and the use </a:t>
            </a:r>
            <a:r>
              <a:rPr lang="en-US" sz="2400" dirty="0" smtClean="0"/>
              <a:t>of the DOA across many different countries, domains, and industries.</a:t>
            </a:r>
          </a:p>
          <a:p>
            <a:r>
              <a:rPr lang="en-US" sz="2400" dirty="0" smtClean="0"/>
              <a:t>Make </a:t>
            </a:r>
            <a:r>
              <a:rPr lang="en-US" sz="2400" dirty="0" smtClean="0"/>
              <a:t>the </a:t>
            </a:r>
            <a:r>
              <a:rPr lang="en-US" sz="2400" dirty="0" smtClean="0"/>
              <a:t>developed DOA standards and/or software </a:t>
            </a:r>
            <a:r>
              <a:rPr lang="en-US" sz="2400" dirty="0"/>
              <a:t>accessible to the </a:t>
            </a:r>
            <a:r>
              <a:rPr lang="en-US" sz="2400" dirty="0" smtClean="0"/>
              <a:t>community to </a:t>
            </a:r>
            <a:r>
              <a:rPr lang="en-US" sz="2400" dirty="0" smtClean="0"/>
              <a:t>further their development and adoption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12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DONA Foundation’s GHR Operations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7628"/>
            <a:ext cx="8467096" cy="4327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DONA </a:t>
            </a:r>
            <a:r>
              <a:rPr lang="en-US" sz="2400" dirty="0"/>
              <a:t>c</a:t>
            </a:r>
            <a:r>
              <a:rPr lang="en-US" sz="2400" dirty="0" smtClean="0"/>
              <a:t>oordinates with all Multi-Primary Administrators (MPA) to </a:t>
            </a:r>
            <a:r>
              <a:rPr lang="en-US" sz="2400" dirty="0" smtClean="0"/>
              <a:t>maintain </a:t>
            </a:r>
            <a:r>
              <a:rPr lang="en-US" sz="2400" dirty="0" smtClean="0"/>
              <a:t>the stable and secure operation of the the Global Handle Registry (GHR).</a:t>
            </a:r>
          </a:p>
          <a:p>
            <a:r>
              <a:rPr lang="en-US" sz="2400" dirty="0" smtClean="0"/>
              <a:t>DONA </a:t>
            </a:r>
            <a:r>
              <a:rPr lang="en-US" sz="2400" dirty="0" smtClean="0"/>
              <a:t>credentials </a:t>
            </a:r>
            <a:r>
              <a:rPr lang="en-US" sz="2400" dirty="0" smtClean="0"/>
              <a:t>and </a:t>
            </a:r>
            <a:r>
              <a:rPr lang="en-US" sz="2400" dirty="0" smtClean="0"/>
              <a:t>authorizes </a:t>
            </a:r>
            <a:r>
              <a:rPr lang="en-US" sz="2400" dirty="0" smtClean="0"/>
              <a:t>new MPAs.</a:t>
            </a:r>
          </a:p>
          <a:p>
            <a:r>
              <a:rPr lang="en-US" sz="2400" dirty="0" smtClean="0"/>
              <a:t>The DONA Foundation will </a:t>
            </a:r>
            <a:r>
              <a:rPr lang="en-US" sz="2400" dirty="0" smtClean="0"/>
              <a:t>work in collaboration with the MPAs </a:t>
            </a:r>
            <a:r>
              <a:rPr lang="en-US" sz="2400" dirty="0" smtClean="0"/>
              <a:t>to improve </a:t>
            </a:r>
            <a:r>
              <a:rPr lang="en-US" sz="2400" dirty="0" smtClean="0"/>
              <a:t>the architectural, technical, and performance of the </a:t>
            </a:r>
            <a:r>
              <a:rPr lang="en-US" sz="2400" dirty="0" smtClean="0"/>
              <a:t>GHR. </a:t>
            </a:r>
            <a:endParaRPr lang="en-US" sz="2400" dirty="0" smtClean="0"/>
          </a:p>
          <a:p>
            <a:r>
              <a:rPr lang="en-US" sz="2400" dirty="0"/>
              <a:t>The Multi-Primary GHR Operations started on the 9</a:t>
            </a:r>
            <a:r>
              <a:rPr lang="en-US" sz="2400" baseline="30000" dirty="0"/>
              <a:t>th</a:t>
            </a:r>
            <a:r>
              <a:rPr lang="en-US" sz="2400" dirty="0"/>
              <a:t> of December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92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What is the “Internet”?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44" y="1039091"/>
            <a:ext cx="8262356" cy="477981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Is it a network?</a:t>
            </a:r>
          </a:p>
          <a:p>
            <a:r>
              <a:rPr lang="en-US" sz="2400" dirty="0" smtClean="0"/>
              <a:t>Is it a global Information System?</a:t>
            </a:r>
          </a:p>
          <a:p>
            <a:r>
              <a:rPr lang="en-US" sz="2400" dirty="0" smtClean="0"/>
              <a:t>Is it a generic logical abstraction?</a:t>
            </a:r>
          </a:p>
          <a:p>
            <a:r>
              <a:rPr lang="en-US" sz="2400" dirty="0" smtClean="0"/>
              <a:t>None of the above?</a:t>
            </a:r>
          </a:p>
          <a:p>
            <a:r>
              <a:rPr lang="en-US" sz="2400" dirty="0" smtClean="0"/>
              <a:t>All of the above?</a:t>
            </a:r>
          </a:p>
          <a:p>
            <a:r>
              <a:rPr lang="en-US" sz="2400" dirty="0" smtClean="0"/>
              <a:t>Bob Kahn is of the opinion that the Internet is really a </a:t>
            </a:r>
            <a:r>
              <a:rPr lang="en-US" sz="2400" b="1" dirty="0" smtClean="0"/>
              <a:t>set of Protocols and Procedures </a:t>
            </a:r>
            <a:r>
              <a:rPr lang="en-US" sz="2400" dirty="0" smtClean="0"/>
              <a:t>that describes how networks can interact with each other.</a:t>
            </a:r>
          </a:p>
          <a:p>
            <a:pPr lvl="1"/>
            <a:r>
              <a:rPr lang="en-US" sz="2000" dirty="0"/>
              <a:t>The underlying networks </a:t>
            </a:r>
            <a:r>
              <a:rPr lang="en-US" sz="2000" dirty="0" smtClean="0"/>
              <a:t>are replaceable.</a:t>
            </a:r>
            <a:endParaRPr lang="en-US" sz="2000" dirty="0"/>
          </a:p>
          <a:p>
            <a:pPr lvl="1"/>
            <a:r>
              <a:rPr lang="en-US" sz="2000" dirty="0" smtClean="0"/>
              <a:t>Its is independent of the hardware it operates on.</a:t>
            </a:r>
          </a:p>
          <a:p>
            <a:pPr lvl="1"/>
            <a:r>
              <a:rPr lang="en-US" sz="2000" dirty="0"/>
              <a:t>It has scaled in a massive way.</a:t>
            </a:r>
          </a:p>
          <a:p>
            <a:pPr lvl="1"/>
            <a:r>
              <a:rPr lang="en-US" sz="2000" dirty="0" smtClean="0"/>
              <a:t>Ther</a:t>
            </a:r>
            <a:r>
              <a:rPr lang="en-US" sz="2000" dirty="0" smtClean="0"/>
              <a:t>e has been little change to the networks that required changes to the the Internet protocol and procedures.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5659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The Root of the Digital Object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44" y="1385455"/>
            <a:ext cx="8262356" cy="47798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Information is more than packets.</a:t>
            </a:r>
          </a:p>
          <a:p>
            <a:r>
              <a:rPr lang="en-US" sz="2400" dirty="0" smtClean="0"/>
              <a:t>Information </a:t>
            </a:r>
            <a:r>
              <a:rPr lang="en-US" sz="2400" dirty="0"/>
              <a:t>needs to be a “First Class Citizen” on the Internet.</a:t>
            </a:r>
          </a:p>
          <a:p>
            <a:pPr lvl="1"/>
            <a:r>
              <a:rPr lang="en-US" sz="2000" dirty="0" smtClean="0"/>
              <a:t>Information is complex, it has context</a:t>
            </a:r>
            <a:r>
              <a:rPr lang="en-US" sz="2000" dirty="0" smtClean="0"/>
              <a:t>, uses, monetary </a:t>
            </a:r>
            <a:r>
              <a:rPr lang="en-US" sz="2000" dirty="0" smtClean="0"/>
              <a:t>value, etc…</a:t>
            </a:r>
            <a:endParaRPr lang="en-US" sz="2000" dirty="0" smtClean="0"/>
          </a:p>
          <a:p>
            <a:pPr lvl="1"/>
            <a:r>
              <a:rPr lang="en-US" sz="2000" dirty="0" smtClean="0"/>
              <a:t>Information </a:t>
            </a:r>
            <a:r>
              <a:rPr lang="en-US" sz="2000" dirty="0" smtClean="0"/>
              <a:t>needs to be locatable.</a:t>
            </a:r>
          </a:p>
          <a:p>
            <a:pPr lvl="1"/>
            <a:r>
              <a:rPr lang="en-US" sz="2000" dirty="0" smtClean="0"/>
              <a:t>Information </a:t>
            </a:r>
            <a:r>
              <a:rPr lang="en-US" sz="2000" dirty="0" smtClean="0"/>
              <a:t>needs to be understandable and </a:t>
            </a:r>
            <a:r>
              <a:rPr lang="en-US" sz="2000" dirty="0" smtClean="0"/>
              <a:t>reusable.</a:t>
            </a:r>
            <a:endParaRPr lang="en-US" sz="2000" dirty="0" smtClean="0"/>
          </a:p>
          <a:p>
            <a:pPr lvl="1"/>
            <a:r>
              <a:rPr lang="en-US" sz="2000" dirty="0" smtClean="0"/>
              <a:t>Information </a:t>
            </a:r>
            <a:r>
              <a:rPr lang="en-US" sz="2000" dirty="0" smtClean="0"/>
              <a:t>needs to be </a:t>
            </a:r>
            <a:r>
              <a:rPr lang="en-US" sz="2000" dirty="0" smtClean="0"/>
              <a:t>protected, secure, and </a:t>
            </a:r>
            <a:r>
              <a:rPr lang="en-US" sz="2000" dirty="0"/>
              <a:t>trusted. </a:t>
            </a:r>
            <a:endParaRPr lang="en-US" sz="2000" dirty="0" smtClean="0"/>
          </a:p>
          <a:p>
            <a:pPr lvl="1"/>
            <a:r>
              <a:rPr lang="en-US" sz="2000" dirty="0" smtClean="0"/>
              <a:t>Information </a:t>
            </a:r>
            <a:r>
              <a:rPr lang="en-US" sz="2000" dirty="0"/>
              <a:t>needs to persist over time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Web has made information widely available but there are many issues that remain </a:t>
            </a:r>
            <a:r>
              <a:rPr lang="en-US" sz="2400" dirty="0" smtClean="0"/>
              <a:t>when dealing with information</a:t>
            </a:r>
            <a:r>
              <a:rPr lang="en-US" sz="2400" dirty="0"/>
              <a:t> </a:t>
            </a:r>
            <a:r>
              <a:rPr lang="en-US" sz="2400" dirty="0" smtClean="0"/>
              <a:t>management.</a:t>
            </a:r>
            <a:endParaRPr lang="en-US" sz="2400" dirty="0" smtClean="0"/>
          </a:p>
          <a:p>
            <a:pPr lvl="1"/>
            <a:r>
              <a:rPr lang="en-US" sz="2000" dirty="0" smtClean="0"/>
              <a:t>Big Data</a:t>
            </a:r>
          </a:p>
          <a:p>
            <a:pPr lvl="1"/>
            <a:r>
              <a:rPr lang="en-US" sz="2000" dirty="0" err="1" smtClean="0"/>
              <a:t>IoT</a:t>
            </a:r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894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Digital Object </a:t>
            </a:r>
            <a:r>
              <a:rPr lang="en-US" sz="3200" b="1" dirty="0" smtClean="0">
                <a:solidFill>
                  <a:srgbClr val="4F81BD"/>
                </a:solidFill>
              </a:rPr>
              <a:t>Architecture’s </a:t>
            </a:r>
            <a:r>
              <a:rPr lang="en-US" sz="3200" b="1" dirty="0" smtClean="0">
                <a:solidFill>
                  <a:srgbClr val="4F81BD"/>
                </a:solidFill>
              </a:rPr>
              <a:t>Origins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44" y="1316182"/>
            <a:ext cx="8262356" cy="4779818"/>
          </a:xfrm>
        </p:spPr>
        <p:txBody>
          <a:bodyPr tIns="45720"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400" dirty="0"/>
              <a:t>The Digital Object Architecture </a:t>
            </a:r>
            <a:r>
              <a:rPr lang="en-US" sz="2400" dirty="0" smtClean="0"/>
              <a:t>had </a:t>
            </a:r>
            <a:r>
              <a:rPr lang="en-US" sz="2400" dirty="0"/>
              <a:t>its roots </a:t>
            </a:r>
            <a:r>
              <a:rPr lang="en-US" sz="2400" dirty="0" smtClean="0"/>
              <a:t>in </a:t>
            </a:r>
            <a:r>
              <a:rPr lang="en-US" sz="2400" dirty="0"/>
              <a:t>a digital library project CS-TR project  (Computer Science – Technical Report) funded by </a:t>
            </a:r>
            <a:r>
              <a:rPr lang="en-US" sz="2400" dirty="0" smtClean="0"/>
              <a:t>DARPA.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Digital Object Architecture </a:t>
            </a:r>
            <a:r>
              <a:rPr lang="en-US" sz="2400" dirty="0" smtClean="0"/>
              <a:t>was first described in a paper: A </a:t>
            </a:r>
            <a:r>
              <a:rPr lang="en-US" sz="2400" dirty="0"/>
              <a:t>F</a:t>
            </a:r>
            <a:r>
              <a:rPr lang="en-US" sz="2400" dirty="0" smtClean="0"/>
              <a:t>ramework </a:t>
            </a:r>
            <a:r>
              <a:rPr lang="en-US" sz="2400" dirty="0"/>
              <a:t>for </a:t>
            </a:r>
            <a:r>
              <a:rPr lang="en-US" sz="2400" dirty="0" smtClean="0"/>
              <a:t>Distributed </a:t>
            </a:r>
            <a:r>
              <a:rPr lang="en-US" sz="2400" dirty="0"/>
              <a:t>D</a:t>
            </a:r>
            <a:r>
              <a:rPr lang="en-US" sz="2400" dirty="0" smtClean="0"/>
              <a:t>igital </a:t>
            </a:r>
            <a:r>
              <a:rPr lang="en-US" sz="2400" dirty="0"/>
              <a:t>O</a:t>
            </a:r>
            <a:r>
              <a:rPr lang="en-US" sz="2400" dirty="0" smtClean="0"/>
              <a:t>bject </a:t>
            </a:r>
            <a:r>
              <a:rPr lang="en-US" sz="2400" dirty="0"/>
              <a:t>S</a:t>
            </a:r>
            <a:r>
              <a:rPr lang="en-US" sz="2400" dirty="0" smtClean="0"/>
              <a:t>ervices </a:t>
            </a:r>
            <a:r>
              <a:rPr lang="en-US" sz="2400" dirty="0"/>
              <a:t>by Kahn/</a:t>
            </a:r>
            <a:r>
              <a:rPr lang="en-US" sz="2400" dirty="0" err="1" smtClean="0"/>
              <a:t>Wilensky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smtClean="0"/>
              <a:t>The work was </a:t>
            </a:r>
            <a:r>
              <a:rPr lang="en-US" sz="2400" dirty="0" smtClean="0"/>
              <a:t>developed </a:t>
            </a:r>
            <a:r>
              <a:rPr lang="en-US" sz="2400" dirty="0" smtClean="0"/>
              <a:t>to be publicly available.</a:t>
            </a:r>
          </a:p>
          <a:p>
            <a:r>
              <a:rPr lang="en-US" sz="2400" dirty="0" smtClean="0"/>
              <a:t>The</a:t>
            </a:r>
            <a:r>
              <a:rPr lang="en-US" sz="2400" dirty="0" smtClean="0"/>
              <a:t> </a:t>
            </a:r>
            <a:r>
              <a:rPr lang="en-US" sz="2400" dirty="0" smtClean="0"/>
              <a:t>underlying philosophy: build the minimum that is needed to achieve the </a:t>
            </a:r>
            <a:r>
              <a:rPr lang="en-US" sz="2400" dirty="0" smtClean="0"/>
              <a:t>desired functionality.</a:t>
            </a:r>
          </a:p>
          <a:p>
            <a:r>
              <a:rPr lang="en-US" sz="2400" dirty="0" smtClean="0"/>
              <a:t>Define a series of protocols and procedures that are technology independent.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7244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Straight Connector 216"/>
          <p:cNvCxnSpPr/>
          <p:nvPr/>
        </p:nvCxnSpPr>
        <p:spPr>
          <a:xfrm>
            <a:off x="1143000" y="3723505"/>
            <a:ext cx="71628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2400300" y="3619500"/>
            <a:ext cx="43434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555110" y="142875"/>
            <a:ext cx="603377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</a:rPr>
              <a:t>DOA - Information Management on Networks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5624638" y="3790885"/>
            <a:ext cx="2681644" cy="2219848"/>
            <a:chOff x="5624638" y="3790885"/>
            <a:chExt cx="2681644" cy="2219848"/>
          </a:xfrm>
        </p:grpSpPr>
        <p:sp>
          <p:nvSpPr>
            <p:cNvPr id="18" name="Text Box 91"/>
            <p:cNvSpPr txBox="1">
              <a:spLocks noChangeArrowheads="1"/>
            </p:cNvSpPr>
            <p:nvPr/>
          </p:nvSpPr>
          <p:spPr bwMode="auto">
            <a:xfrm>
              <a:off x="5624638" y="3790885"/>
              <a:ext cx="2681644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mbria" pitchFamily="18" charset="0"/>
                </a:rPr>
                <a:t>Identifier Resolution </a:t>
              </a:r>
              <a:r>
                <a:rPr lang="en-US" sz="1600" dirty="0" smtClean="0">
                  <a:solidFill>
                    <a:schemeClr val="tx1"/>
                  </a:solidFill>
                  <a:latin typeface="Cambria" pitchFamily="18" charset="0"/>
                </a:rPr>
                <a:t>Service</a:t>
              </a:r>
              <a:endParaRPr lang="en-US" sz="16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6007992" y="4288405"/>
              <a:ext cx="1946592" cy="1722328"/>
              <a:chOff x="5649022" y="4177242"/>
              <a:chExt cx="1946592" cy="1722328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6139462" y="4607567"/>
                <a:ext cx="10668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16200000" flipH="1">
                <a:off x="5810850" y="4836167"/>
                <a:ext cx="914400" cy="4572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6344250" y="4759967"/>
                <a:ext cx="914400" cy="6096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grpSp>
            <p:nvGrpSpPr>
              <p:cNvPr id="216" name="Group 215"/>
              <p:cNvGrpSpPr/>
              <p:nvPr/>
            </p:nvGrpSpPr>
            <p:grpSpPr>
              <a:xfrm>
                <a:off x="5649022" y="4177242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19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0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1" name="Group 220"/>
              <p:cNvGrpSpPr/>
              <p:nvPr/>
            </p:nvGrpSpPr>
            <p:grpSpPr>
              <a:xfrm>
                <a:off x="6842374" y="4180481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22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3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4" name="Group 223"/>
              <p:cNvGrpSpPr/>
              <p:nvPr/>
            </p:nvGrpSpPr>
            <p:grpSpPr>
              <a:xfrm>
                <a:off x="6139462" y="5221211"/>
                <a:ext cx="753240" cy="678359"/>
                <a:chOff x="5674422" y="1578076"/>
                <a:chExt cx="753240" cy="678359"/>
              </a:xfrm>
            </p:grpSpPr>
            <p:pic>
              <p:nvPicPr>
                <p:cNvPr id="225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422" y="1578076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6" name="Picture 2" descr="http://icons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4375" y="1673148"/>
                  <a:ext cx="583287" cy="5832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79" name="Group 278"/>
          <p:cNvGrpSpPr/>
          <p:nvPr/>
        </p:nvGrpSpPr>
        <p:grpSpPr>
          <a:xfrm>
            <a:off x="408682" y="849166"/>
            <a:ext cx="2862056" cy="2427434"/>
            <a:chOff x="408682" y="849166"/>
            <a:chExt cx="2862056" cy="2427434"/>
          </a:xfrm>
        </p:grpSpPr>
        <p:sp>
          <p:nvSpPr>
            <p:cNvPr id="38" name="Freeform 1730"/>
            <p:cNvSpPr>
              <a:spLocks/>
            </p:cNvSpPr>
            <p:nvPr/>
          </p:nvSpPr>
          <p:spPr bwMode="auto">
            <a:xfrm>
              <a:off x="1152351" y="1981188"/>
              <a:ext cx="1295072" cy="1295412"/>
            </a:xfrm>
            <a:custGeom>
              <a:avLst/>
              <a:gdLst>
                <a:gd name="T0" fmla="*/ 2147483647 w 1427"/>
                <a:gd name="T1" fmla="*/ 2147483647 h 1428"/>
                <a:gd name="T2" fmla="*/ 2147483647 w 1427"/>
                <a:gd name="T3" fmla="*/ 2147483647 h 1428"/>
                <a:gd name="T4" fmla="*/ 2147483647 w 1427"/>
                <a:gd name="T5" fmla="*/ 2147483647 h 1428"/>
                <a:gd name="T6" fmla="*/ 2147483647 w 1427"/>
                <a:gd name="T7" fmla="*/ 2147483647 h 1428"/>
                <a:gd name="T8" fmla="*/ 2147483647 w 1427"/>
                <a:gd name="T9" fmla="*/ 2147483647 h 1428"/>
                <a:gd name="T10" fmla="*/ 2147483647 w 1427"/>
                <a:gd name="T11" fmla="*/ 2147483647 h 1428"/>
                <a:gd name="T12" fmla="*/ 2147483647 w 1427"/>
                <a:gd name="T13" fmla="*/ 2147483647 h 1428"/>
                <a:gd name="T14" fmla="*/ 2147483647 w 1427"/>
                <a:gd name="T15" fmla="*/ 2147483647 h 1428"/>
                <a:gd name="T16" fmla="*/ 2147483647 w 1427"/>
                <a:gd name="T17" fmla="*/ 2147483647 h 1428"/>
                <a:gd name="T18" fmla="*/ 2147483647 w 1427"/>
                <a:gd name="T19" fmla="*/ 2147483647 h 1428"/>
                <a:gd name="T20" fmla="*/ 2147483647 w 1427"/>
                <a:gd name="T21" fmla="*/ 2147483647 h 1428"/>
                <a:gd name="T22" fmla="*/ 2147483647 w 1427"/>
                <a:gd name="T23" fmla="*/ 2147483647 h 1428"/>
                <a:gd name="T24" fmla="*/ 2147483647 w 1427"/>
                <a:gd name="T25" fmla="*/ 2147483647 h 1428"/>
                <a:gd name="T26" fmla="*/ 2147483647 w 1427"/>
                <a:gd name="T27" fmla="*/ 2147483647 h 1428"/>
                <a:gd name="T28" fmla="*/ 2147483647 w 1427"/>
                <a:gd name="T29" fmla="*/ 0 h 1428"/>
                <a:gd name="T30" fmla="*/ 2147483647 w 1427"/>
                <a:gd name="T31" fmla="*/ 2147483647 h 1428"/>
                <a:gd name="T32" fmla="*/ 2147483647 w 1427"/>
                <a:gd name="T33" fmla="*/ 2147483647 h 1428"/>
                <a:gd name="T34" fmla="*/ 2147483647 w 1427"/>
                <a:gd name="T35" fmla="*/ 2147483647 h 1428"/>
                <a:gd name="T36" fmla="*/ 2147483647 w 1427"/>
                <a:gd name="T37" fmla="*/ 2147483647 h 1428"/>
                <a:gd name="T38" fmla="*/ 2147483647 w 1427"/>
                <a:gd name="T39" fmla="*/ 2147483647 h 1428"/>
                <a:gd name="T40" fmla="*/ 2147483647 w 1427"/>
                <a:gd name="T41" fmla="*/ 2147483647 h 1428"/>
                <a:gd name="T42" fmla="*/ 2147483647 w 1427"/>
                <a:gd name="T43" fmla="*/ 2147483647 h 1428"/>
                <a:gd name="T44" fmla="*/ 2147483647 w 1427"/>
                <a:gd name="T45" fmla="*/ 2147483647 h 1428"/>
                <a:gd name="T46" fmla="*/ 2147483647 w 1427"/>
                <a:gd name="T47" fmla="*/ 2147483647 h 1428"/>
                <a:gd name="T48" fmla="*/ 2147483647 w 1427"/>
                <a:gd name="T49" fmla="*/ 2147483647 h 1428"/>
                <a:gd name="T50" fmla="*/ 2147483647 w 1427"/>
                <a:gd name="T51" fmla="*/ 2147483647 h 1428"/>
                <a:gd name="T52" fmla="*/ 2147483647 w 1427"/>
                <a:gd name="T53" fmla="*/ 2147483647 h 1428"/>
                <a:gd name="T54" fmla="*/ 2147483647 w 1427"/>
                <a:gd name="T55" fmla="*/ 2147483647 h 1428"/>
                <a:gd name="T56" fmla="*/ 2147483647 w 1427"/>
                <a:gd name="T57" fmla="*/ 2147483647 h 1428"/>
                <a:gd name="T58" fmla="*/ 2147483647 w 1427"/>
                <a:gd name="T59" fmla="*/ 2147483647 h 1428"/>
                <a:gd name="T60" fmla="*/ 2147483647 w 1427"/>
                <a:gd name="T61" fmla="*/ 2147483647 h 1428"/>
                <a:gd name="T62" fmla="*/ 2147483647 w 1427"/>
                <a:gd name="T63" fmla="*/ 2147483647 h 1428"/>
                <a:gd name="T64" fmla="*/ 2147483647 w 1427"/>
                <a:gd name="T65" fmla="*/ 2147483647 h 1428"/>
                <a:gd name="T66" fmla="*/ 2147483647 w 1427"/>
                <a:gd name="T67" fmla="*/ 2147483647 h 1428"/>
                <a:gd name="T68" fmla="*/ 2147483647 w 1427"/>
                <a:gd name="T69" fmla="*/ 2147483647 h 14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7"/>
                <a:gd name="T106" fmla="*/ 0 h 1428"/>
                <a:gd name="T107" fmla="*/ 1427 w 1427"/>
                <a:gd name="T108" fmla="*/ 1428 h 14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7" h="1428">
                  <a:moveTo>
                    <a:pt x="247" y="1428"/>
                  </a:moveTo>
                  <a:lnTo>
                    <a:pt x="252" y="1308"/>
                  </a:lnTo>
                  <a:lnTo>
                    <a:pt x="258" y="1169"/>
                  </a:lnTo>
                  <a:lnTo>
                    <a:pt x="264" y="1019"/>
                  </a:lnTo>
                  <a:lnTo>
                    <a:pt x="270" y="867"/>
                  </a:lnTo>
                  <a:lnTo>
                    <a:pt x="274" y="725"/>
                  </a:lnTo>
                  <a:lnTo>
                    <a:pt x="276" y="599"/>
                  </a:lnTo>
                  <a:lnTo>
                    <a:pt x="274" y="502"/>
                  </a:lnTo>
                  <a:lnTo>
                    <a:pt x="267" y="441"/>
                  </a:lnTo>
                  <a:lnTo>
                    <a:pt x="258" y="417"/>
                  </a:lnTo>
                  <a:lnTo>
                    <a:pt x="246" y="390"/>
                  </a:lnTo>
                  <a:lnTo>
                    <a:pt x="232" y="361"/>
                  </a:lnTo>
                  <a:lnTo>
                    <a:pt x="217" y="330"/>
                  </a:lnTo>
                  <a:lnTo>
                    <a:pt x="200" y="298"/>
                  </a:lnTo>
                  <a:lnTo>
                    <a:pt x="183" y="265"/>
                  </a:lnTo>
                  <a:lnTo>
                    <a:pt x="164" y="233"/>
                  </a:lnTo>
                  <a:lnTo>
                    <a:pt x="145" y="199"/>
                  </a:lnTo>
                  <a:lnTo>
                    <a:pt x="125" y="168"/>
                  </a:lnTo>
                  <a:lnTo>
                    <a:pt x="106" y="137"/>
                  </a:lnTo>
                  <a:lnTo>
                    <a:pt x="86" y="108"/>
                  </a:lnTo>
                  <a:lnTo>
                    <a:pt x="68" y="82"/>
                  </a:lnTo>
                  <a:lnTo>
                    <a:pt x="49" y="56"/>
                  </a:lnTo>
                  <a:lnTo>
                    <a:pt x="33" y="36"/>
                  </a:lnTo>
                  <a:lnTo>
                    <a:pt x="18" y="17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29" y="25"/>
                  </a:lnTo>
                  <a:lnTo>
                    <a:pt x="246" y="52"/>
                  </a:lnTo>
                  <a:lnTo>
                    <a:pt x="263" y="78"/>
                  </a:lnTo>
                  <a:lnTo>
                    <a:pt x="281" y="105"/>
                  </a:lnTo>
                  <a:lnTo>
                    <a:pt x="299" y="129"/>
                  </a:lnTo>
                  <a:lnTo>
                    <a:pt x="320" y="152"/>
                  </a:lnTo>
                  <a:lnTo>
                    <a:pt x="342" y="174"/>
                  </a:lnTo>
                  <a:lnTo>
                    <a:pt x="367" y="192"/>
                  </a:lnTo>
                  <a:lnTo>
                    <a:pt x="422" y="227"/>
                  </a:lnTo>
                  <a:lnTo>
                    <a:pt x="476" y="262"/>
                  </a:lnTo>
                  <a:lnTo>
                    <a:pt x="531" y="298"/>
                  </a:lnTo>
                  <a:lnTo>
                    <a:pt x="582" y="337"/>
                  </a:lnTo>
                  <a:lnTo>
                    <a:pt x="634" y="375"/>
                  </a:lnTo>
                  <a:lnTo>
                    <a:pt x="685" y="414"/>
                  </a:lnTo>
                  <a:lnTo>
                    <a:pt x="733" y="454"/>
                  </a:lnTo>
                  <a:lnTo>
                    <a:pt x="782" y="494"/>
                  </a:lnTo>
                  <a:lnTo>
                    <a:pt x="828" y="536"/>
                  </a:lnTo>
                  <a:lnTo>
                    <a:pt x="874" y="577"/>
                  </a:lnTo>
                  <a:lnTo>
                    <a:pt x="918" y="619"/>
                  </a:lnTo>
                  <a:lnTo>
                    <a:pt x="960" y="662"/>
                  </a:lnTo>
                  <a:lnTo>
                    <a:pt x="1002" y="704"/>
                  </a:lnTo>
                  <a:lnTo>
                    <a:pt x="1041" y="747"/>
                  </a:lnTo>
                  <a:lnTo>
                    <a:pt x="1079" y="789"/>
                  </a:lnTo>
                  <a:lnTo>
                    <a:pt x="1115" y="832"/>
                  </a:lnTo>
                  <a:lnTo>
                    <a:pt x="1149" y="875"/>
                  </a:lnTo>
                  <a:lnTo>
                    <a:pt x="1183" y="916"/>
                  </a:lnTo>
                  <a:lnTo>
                    <a:pt x="1214" y="958"/>
                  </a:lnTo>
                  <a:lnTo>
                    <a:pt x="1242" y="999"/>
                  </a:lnTo>
                  <a:lnTo>
                    <a:pt x="1270" y="1041"/>
                  </a:lnTo>
                  <a:lnTo>
                    <a:pt x="1295" y="1080"/>
                  </a:lnTo>
                  <a:lnTo>
                    <a:pt x="1319" y="1120"/>
                  </a:lnTo>
                  <a:lnTo>
                    <a:pt x="1339" y="1158"/>
                  </a:lnTo>
                  <a:lnTo>
                    <a:pt x="1359" y="1196"/>
                  </a:lnTo>
                  <a:lnTo>
                    <a:pt x="1375" y="1233"/>
                  </a:lnTo>
                  <a:lnTo>
                    <a:pt x="1390" y="1269"/>
                  </a:lnTo>
                  <a:lnTo>
                    <a:pt x="1401" y="1304"/>
                  </a:lnTo>
                  <a:lnTo>
                    <a:pt x="1412" y="1337"/>
                  </a:lnTo>
                  <a:lnTo>
                    <a:pt x="1420" y="1368"/>
                  </a:lnTo>
                  <a:lnTo>
                    <a:pt x="1424" y="1399"/>
                  </a:lnTo>
                  <a:lnTo>
                    <a:pt x="1427" y="1428"/>
                  </a:lnTo>
                  <a:lnTo>
                    <a:pt x="247" y="1428"/>
                  </a:lnTo>
                  <a:close/>
                </a:path>
              </a:pathLst>
            </a:custGeom>
            <a:solidFill>
              <a:srgbClr val="C4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408682" y="849166"/>
              <a:ext cx="2862056" cy="2371191"/>
              <a:chOff x="408682" y="849166"/>
              <a:chExt cx="2862056" cy="2371191"/>
            </a:xfrm>
          </p:grpSpPr>
          <p:sp>
            <p:nvSpPr>
              <p:cNvPr id="28" name="Text Box 46"/>
              <p:cNvSpPr txBox="1">
                <a:spLocks noChangeArrowheads="1"/>
              </p:cNvSpPr>
              <p:nvPr/>
            </p:nvSpPr>
            <p:spPr bwMode="auto">
              <a:xfrm>
                <a:off x="2125860" y="849166"/>
                <a:ext cx="697627" cy="246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tIns="0" bIns="0" anchor="ctr">
                <a:spAutoFit/>
              </a:bodyPr>
              <a:lstStyle/>
              <a:p>
                <a:r>
                  <a:rPr lang="en-US" sz="1600" dirty="0">
                    <a:latin typeface="Cambria" pitchFamily="18" charset="0"/>
                  </a:rPr>
                  <a:t>Client</a:t>
                </a:r>
              </a:p>
            </p:txBody>
          </p:sp>
          <p:sp>
            <p:nvSpPr>
              <p:cNvPr id="39" name="Freeform 1733"/>
              <p:cNvSpPr>
                <a:spLocks/>
              </p:cNvSpPr>
              <p:nvPr/>
            </p:nvSpPr>
            <p:spPr bwMode="auto">
              <a:xfrm>
                <a:off x="1580414" y="2715981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3" y="38"/>
                    </a:lnTo>
                    <a:lnTo>
                      <a:pt x="75" y="47"/>
                    </a:lnTo>
                    <a:lnTo>
                      <a:pt x="73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734"/>
              <p:cNvSpPr>
                <a:spLocks/>
              </p:cNvSpPr>
              <p:nvPr/>
            </p:nvSpPr>
            <p:spPr bwMode="auto">
              <a:xfrm>
                <a:off x="1593111" y="2730496"/>
                <a:ext cx="41719" cy="58058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9"/>
                    </a:lnTo>
                    <a:lnTo>
                      <a:pt x="42" y="20"/>
                    </a:lnTo>
                    <a:lnTo>
                      <a:pt x="45" y="32"/>
                    </a:lnTo>
                    <a:lnTo>
                      <a:pt x="42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735"/>
              <p:cNvSpPr>
                <a:spLocks/>
              </p:cNvSpPr>
              <p:nvPr/>
            </p:nvSpPr>
            <p:spPr bwMode="auto">
              <a:xfrm>
                <a:off x="1908717" y="2839354"/>
                <a:ext cx="67112" cy="85273"/>
              </a:xfrm>
              <a:custGeom>
                <a:avLst/>
                <a:gdLst>
                  <a:gd name="T0" fmla="*/ 2147483647 w 74"/>
                  <a:gd name="T1" fmla="*/ 0 h 95"/>
                  <a:gd name="T2" fmla="*/ 2147483647 w 74"/>
                  <a:gd name="T3" fmla="*/ 2147483647 h 95"/>
                  <a:gd name="T4" fmla="*/ 2147483647 w 74"/>
                  <a:gd name="T5" fmla="*/ 2147483647 h 95"/>
                  <a:gd name="T6" fmla="*/ 2147483647 w 74"/>
                  <a:gd name="T7" fmla="*/ 2147483647 h 95"/>
                  <a:gd name="T8" fmla="*/ 2147483647 w 74"/>
                  <a:gd name="T9" fmla="*/ 2147483647 h 95"/>
                  <a:gd name="T10" fmla="*/ 2147483647 w 74"/>
                  <a:gd name="T11" fmla="*/ 2147483647 h 95"/>
                  <a:gd name="T12" fmla="*/ 2147483647 w 74"/>
                  <a:gd name="T13" fmla="*/ 2147483647 h 95"/>
                  <a:gd name="T14" fmla="*/ 2147483647 w 74"/>
                  <a:gd name="T15" fmla="*/ 2147483647 h 95"/>
                  <a:gd name="T16" fmla="*/ 2147483647 w 74"/>
                  <a:gd name="T17" fmla="*/ 2147483647 h 95"/>
                  <a:gd name="T18" fmla="*/ 2147483647 w 74"/>
                  <a:gd name="T19" fmla="*/ 2147483647 h 95"/>
                  <a:gd name="T20" fmla="*/ 2147483647 w 74"/>
                  <a:gd name="T21" fmla="*/ 2147483647 h 95"/>
                  <a:gd name="T22" fmla="*/ 2147483647 w 74"/>
                  <a:gd name="T23" fmla="*/ 2147483647 h 95"/>
                  <a:gd name="T24" fmla="*/ 2147483647 w 74"/>
                  <a:gd name="T25" fmla="*/ 2147483647 h 95"/>
                  <a:gd name="T26" fmla="*/ 2147483647 w 74"/>
                  <a:gd name="T27" fmla="*/ 2147483647 h 95"/>
                  <a:gd name="T28" fmla="*/ 2147483647 w 74"/>
                  <a:gd name="T29" fmla="*/ 2147483647 h 95"/>
                  <a:gd name="T30" fmla="*/ 2147483647 w 74"/>
                  <a:gd name="T31" fmla="*/ 2147483647 h 95"/>
                  <a:gd name="T32" fmla="*/ 2147483647 w 74"/>
                  <a:gd name="T33" fmla="*/ 2147483647 h 95"/>
                  <a:gd name="T34" fmla="*/ 2147483647 w 74"/>
                  <a:gd name="T35" fmla="*/ 2147483647 h 95"/>
                  <a:gd name="T36" fmla="*/ 2147483647 w 74"/>
                  <a:gd name="T37" fmla="*/ 2147483647 h 95"/>
                  <a:gd name="T38" fmla="*/ 2147483647 w 74"/>
                  <a:gd name="T39" fmla="*/ 2147483647 h 95"/>
                  <a:gd name="T40" fmla="*/ 2147483647 w 74"/>
                  <a:gd name="T41" fmla="*/ 2147483647 h 95"/>
                  <a:gd name="T42" fmla="*/ 2147483647 w 74"/>
                  <a:gd name="T43" fmla="*/ 2147483647 h 95"/>
                  <a:gd name="T44" fmla="*/ 2147483647 w 74"/>
                  <a:gd name="T45" fmla="*/ 2147483647 h 95"/>
                  <a:gd name="T46" fmla="*/ 2147483647 w 74"/>
                  <a:gd name="T47" fmla="*/ 2147483647 h 95"/>
                  <a:gd name="T48" fmla="*/ 0 w 74"/>
                  <a:gd name="T49" fmla="*/ 2147483647 h 95"/>
                  <a:gd name="T50" fmla="*/ 2147483647 w 74"/>
                  <a:gd name="T51" fmla="*/ 2147483647 h 95"/>
                  <a:gd name="T52" fmla="*/ 2147483647 w 74"/>
                  <a:gd name="T53" fmla="*/ 2147483647 h 95"/>
                  <a:gd name="T54" fmla="*/ 2147483647 w 74"/>
                  <a:gd name="T55" fmla="*/ 2147483647 h 95"/>
                  <a:gd name="T56" fmla="*/ 2147483647 w 74"/>
                  <a:gd name="T57" fmla="*/ 2147483647 h 95"/>
                  <a:gd name="T58" fmla="*/ 2147483647 w 74"/>
                  <a:gd name="T59" fmla="*/ 2147483647 h 95"/>
                  <a:gd name="T60" fmla="*/ 2147483647 w 74"/>
                  <a:gd name="T61" fmla="*/ 2147483647 h 95"/>
                  <a:gd name="T62" fmla="*/ 2147483647 w 74"/>
                  <a:gd name="T63" fmla="*/ 2147483647 h 95"/>
                  <a:gd name="T64" fmla="*/ 2147483647 w 74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5"/>
                  <a:gd name="T101" fmla="*/ 74 w 74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7" y="87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736"/>
              <p:cNvSpPr>
                <a:spLocks/>
              </p:cNvSpPr>
              <p:nvPr/>
            </p:nvSpPr>
            <p:spPr bwMode="auto">
              <a:xfrm>
                <a:off x="1921413" y="2852053"/>
                <a:ext cx="39904" cy="59873"/>
              </a:xfrm>
              <a:custGeom>
                <a:avLst/>
                <a:gdLst>
                  <a:gd name="T0" fmla="*/ 2147483647 w 45"/>
                  <a:gd name="T1" fmla="*/ 0 h 67"/>
                  <a:gd name="T2" fmla="*/ 2147483647 w 45"/>
                  <a:gd name="T3" fmla="*/ 2147483647 h 67"/>
                  <a:gd name="T4" fmla="*/ 2147483647 w 45"/>
                  <a:gd name="T5" fmla="*/ 2147483647 h 67"/>
                  <a:gd name="T6" fmla="*/ 2147483647 w 45"/>
                  <a:gd name="T7" fmla="*/ 2147483647 h 67"/>
                  <a:gd name="T8" fmla="*/ 2147483647 w 45"/>
                  <a:gd name="T9" fmla="*/ 2147483647 h 67"/>
                  <a:gd name="T10" fmla="*/ 2147483647 w 45"/>
                  <a:gd name="T11" fmla="*/ 2147483647 h 67"/>
                  <a:gd name="T12" fmla="*/ 2147483647 w 45"/>
                  <a:gd name="T13" fmla="*/ 2147483647 h 67"/>
                  <a:gd name="T14" fmla="*/ 2147483647 w 45"/>
                  <a:gd name="T15" fmla="*/ 2147483647 h 67"/>
                  <a:gd name="T16" fmla="*/ 2147483647 w 45"/>
                  <a:gd name="T17" fmla="*/ 2147483647 h 67"/>
                  <a:gd name="T18" fmla="*/ 2147483647 w 45"/>
                  <a:gd name="T19" fmla="*/ 2147483647 h 67"/>
                  <a:gd name="T20" fmla="*/ 2147483647 w 45"/>
                  <a:gd name="T21" fmla="*/ 2147483647 h 67"/>
                  <a:gd name="T22" fmla="*/ 2147483647 w 45"/>
                  <a:gd name="T23" fmla="*/ 2147483647 h 67"/>
                  <a:gd name="T24" fmla="*/ 0 w 45"/>
                  <a:gd name="T25" fmla="*/ 2147483647 h 67"/>
                  <a:gd name="T26" fmla="*/ 2147483647 w 45"/>
                  <a:gd name="T27" fmla="*/ 2147483647 h 67"/>
                  <a:gd name="T28" fmla="*/ 2147483647 w 45"/>
                  <a:gd name="T29" fmla="*/ 2147483647 h 67"/>
                  <a:gd name="T30" fmla="*/ 2147483647 w 45"/>
                  <a:gd name="T31" fmla="*/ 2147483647 h 67"/>
                  <a:gd name="T32" fmla="*/ 2147483647 w 45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7"/>
                  <a:gd name="T53" fmla="*/ 45 w 45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5" y="33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737"/>
              <p:cNvSpPr>
                <a:spLocks/>
              </p:cNvSpPr>
              <p:nvPr/>
            </p:nvSpPr>
            <p:spPr bwMode="auto">
              <a:xfrm>
                <a:off x="2032057" y="3127827"/>
                <a:ext cx="68925" cy="85273"/>
              </a:xfrm>
              <a:custGeom>
                <a:avLst/>
                <a:gdLst>
                  <a:gd name="T0" fmla="*/ 2147483647 w 76"/>
                  <a:gd name="T1" fmla="*/ 0 h 96"/>
                  <a:gd name="T2" fmla="*/ 2147483647 w 76"/>
                  <a:gd name="T3" fmla="*/ 2147483647 h 96"/>
                  <a:gd name="T4" fmla="*/ 2147483647 w 76"/>
                  <a:gd name="T5" fmla="*/ 2147483647 h 96"/>
                  <a:gd name="T6" fmla="*/ 2147483647 w 76"/>
                  <a:gd name="T7" fmla="*/ 2147483647 h 96"/>
                  <a:gd name="T8" fmla="*/ 2147483647 w 76"/>
                  <a:gd name="T9" fmla="*/ 2147483647 h 96"/>
                  <a:gd name="T10" fmla="*/ 2147483647 w 76"/>
                  <a:gd name="T11" fmla="*/ 2147483647 h 96"/>
                  <a:gd name="T12" fmla="*/ 2147483647 w 76"/>
                  <a:gd name="T13" fmla="*/ 2147483647 h 96"/>
                  <a:gd name="T14" fmla="*/ 2147483647 w 76"/>
                  <a:gd name="T15" fmla="*/ 2147483647 h 96"/>
                  <a:gd name="T16" fmla="*/ 2147483647 w 76"/>
                  <a:gd name="T17" fmla="*/ 2147483647 h 96"/>
                  <a:gd name="T18" fmla="*/ 2147483647 w 76"/>
                  <a:gd name="T19" fmla="*/ 2147483647 h 96"/>
                  <a:gd name="T20" fmla="*/ 2147483647 w 76"/>
                  <a:gd name="T21" fmla="*/ 2147483647 h 96"/>
                  <a:gd name="T22" fmla="*/ 2147483647 w 76"/>
                  <a:gd name="T23" fmla="*/ 2147483647 h 96"/>
                  <a:gd name="T24" fmla="*/ 2147483647 w 76"/>
                  <a:gd name="T25" fmla="*/ 2147483647 h 96"/>
                  <a:gd name="T26" fmla="*/ 2147483647 w 76"/>
                  <a:gd name="T27" fmla="*/ 2147483647 h 96"/>
                  <a:gd name="T28" fmla="*/ 2147483647 w 76"/>
                  <a:gd name="T29" fmla="*/ 2147483647 h 96"/>
                  <a:gd name="T30" fmla="*/ 2147483647 w 76"/>
                  <a:gd name="T31" fmla="*/ 2147483647 h 96"/>
                  <a:gd name="T32" fmla="*/ 2147483647 w 76"/>
                  <a:gd name="T33" fmla="*/ 2147483647 h 96"/>
                  <a:gd name="T34" fmla="*/ 2147483647 w 76"/>
                  <a:gd name="T35" fmla="*/ 2147483647 h 96"/>
                  <a:gd name="T36" fmla="*/ 2147483647 w 76"/>
                  <a:gd name="T37" fmla="*/ 2147483647 h 96"/>
                  <a:gd name="T38" fmla="*/ 2147483647 w 76"/>
                  <a:gd name="T39" fmla="*/ 2147483647 h 96"/>
                  <a:gd name="T40" fmla="*/ 2147483647 w 76"/>
                  <a:gd name="T41" fmla="*/ 2147483647 h 96"/>
                  <a:gd name="T42" fmla="*/ 2147483647 w 76"/>
                  <a:gd name="T43" fmla="*/ 2147483647 h 96"/>
                  <a:gd name="T44" fmla="*/ 2147483647 w 76"/>
                  <a:gd name="T45" fmla="*/ 2147483647 h 96"/>
                  <a:gd name="T46" fmla="*/ 2147483647 w 76"/>
                  <a:gd name="T47" fmla="*/ 2147483647 h 96"/>
                  <a:gd name="T48" fmla="*/ 0 w 76"/>
                  <a:gd name="T49" fmla="*/ 2147483647 h 96"/>
                  <a:gd name="T50" fmla="*/ 2147483647 w 76"/>
                  <a:gd name="T51" fmla="*/ 2147483647 h 96"/>
                  <a:gd name="T52" fmla="*/ 2147483647 w 76"/>
                  <a:gd name="T53" fmla="*/ 2147483647 h 96"/>
                  <a:gd name="T54" fmla="*/ 2147483647 w 76"/>
                  <a:gd name="T55" fmla="*/ 2147483647 h 96"/>
                  <a:gd name="T56" fmla="*/ 2147483647 w 76"/>
                  <a:gd name="T57" fmla="*/ 2147483647 h 96"/>
                  <a:gd name="T58" fmla="*/ 2147483647 w 76"/>
                  <a:gd name="T59" fmla="*/ 2147483647 h 96"/>
                  <a:gd name="T60" fmla="*/ 2147483647 w 76"/>
                  <a:gd name="T61" fmla="*/ 2147483647 h 96"/>
                  <a:gd name="T62" fmla="*/ 2147483647 w 76"/>
                  <a:gd name="T63" fmla="*/ 2147483647 h 96"/>
                  <a:gd name="T64" fmla="*/ 2147483647 w 76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6"/>
                  <a:gd name="T101" fmla="*/ 76 w 76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6">
                    <a:moveTo>
                      <a:pt x="38" y="0"/>
                    </a:moveTo>
                    <a:lnTo>
                      <a:pt x="47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5" y="39"/>
                    </a:lnTo>
                    <a:lnTo>
                      <a:pt x="76" y="49"/>
                    </a:lnTo>
                    <a:lnTo>
                      <a:pt x="75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7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4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738"/>
              <p:cNvSpPr>
                <a:spLocks/>
              </p:cNvSpPr>
              <p:nvPr/>
            </p:nvSpPr>
            <p:spPr bwMode="auto">
              <a:xfrm>
                <a:off x="2046568" y="3140528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1"/>
                    </a:lnTo>
                    <a:lnTo>
                      <a:pt x="47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739"/>
              <p:cNvSpPr>
                <a:spLocks/>
              </p:cNvSpPr>
              <p:nvPr/>
            </p:nvSpPr>
            <p:spPr bwMode="auto">
              <a:xfrm>
                <a:off x="2137259" y="2826653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740"/>
              <p:cNvSpPr>
                <a:spLocks/>
              </p:cNvSpPr>
              <p:nvPr/>
            </p:nvSpPr>
            <p:spPr bwMode="auto">
              <a:xfrm>
                <a:off x="2151770" y="2839354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741"/>
              <p:cNvSpPr>
                <a:spLocks/>
              </p:cNvSpPr>
              <p:nvPr/>
            </p:nvSpPr>
            <p:spPr bwMode="auto">
              <a:xfrm>
                <a:off x="2264227" y="3115128"/>
                <a:ext cx="68925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6" y="87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742"/>
              <p:cNvSpPr>
                <a:spLocks/>
              </p:cNvSpPr>
              <p:nvPr/>
            </p:nvSpPr>
            <p:spPr bwMode="auto">
              <a:xfrm>
                <a:off x="2276923" y="3127827"/>
                <a:ext cx="41719" cy="59873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743"/>
              <p:cNvSpPr>
                <a:spLocks/>
              </p:cNvSpPr>
              <p:nvPr/>
            </p:nvSpPr>
            <p:spPr bwMode="auto">
              <a:xfrm>
                <a:off x="1515116" y="2231562"/>
                <a:ext cx="68925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2" y="91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1"/>
                    </a:lnTo>
                    <a:lnTo>
                      <a:pt x="16" y="87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744"/>
              <p:cNvSpPr>
                <a:spLocks/>
              </p:cNvSpPr>
              <p:nvPr/>
            </p:nvSpPr>
            <p:spPr bwMode="auto">
              <a:xfrm>
                <a:off x="1527814" y="2244262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745"/>
              <p:cNvSpPr>
                <a:spLocks/>
              </p:cNvSpPr>
              <p:nvPr/>
            </p:nvSpPr>
            <p:spPr bwMode="auto">
              <a:xfrm>
                <a:off x="1555020" y="3131456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1"/>
                    </a:lnTo>
                    <a:lnTo>
                      <a:pt x="58" y="86"/>
                    </a:lnTo>
                    <a:lnTo>
                      <a:pt x="52" y="91"/>
                    </a:lnTo>
                    <a:lnTo>
                      <a:pt x="45" y="93"/>
                    </a:lnTo>
                    <a:lnTo>
                      <a:pt x="37" y="94"/>
                    </a:lnTo>
                    <a:lnTo>
                      <a:pt x="29" y="93"/>
                    </a:lnTo>
                    <a:lnTo>
                      <a:pt x="22" y="91"/>
                    </a:lnTo>
                    <a:lnTo>
                      <a:pt x="16" y="86"/>
                    </a:lnTo>
                    <a:lnTo>
                      <a:pt x="10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746"/>
              <p:cNvSpPr>
                <a:spLocks/>
              </p:cNvSpPr>
              <p:nvPr/>
            </p:nvSpPr>
            <p:spPr bwMode="auto">
              <a:xfrm>
                <a:off x="1567718" y="3144156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747"/>
              <p:cNvSpPr>
                <a:spLocks/>
              </p:cNvSpPr>
              <p:nvPr/>
            </p:nvSpPr>
            <p:spPr bwMode="auto">
              <a:xfrm>
                <a:off x="1681988" y="2842982"/>
                <a:ext cx="68925" cy="87087"/>
              </a:xfrm>
              <a:custGeom>
                <a:avLst/>
                <a:gdLst>
                  <a:gd name="T0" fmla="*/ 2147483647 w 76"/>
                  <a:gd name="T1" fmla="*/ 0 h 95"/>
                  <a:gd name="T2" fmla="*/ 2147483647 w 76"/>
                  <a:gd name="T3" fmla="*/ 2147483647 h 95"/>
                  <a:gd name="T4" fmla="*/ 2147483647 w 76"/>
                  <a:gd name="T5" fmla="*/ 2147483647 h 95"/>
                  <a:gd name="T6" fmla="*/ 2147483647 w 76"/>
                  <a:gd name="T7" fmla="*/ 2147483647 h 95"/>
                  <a:gd name="T8" fmla="*/ 2147483647 w 76"/>
                  <a:gd name="T9" fmla="*/ 2147483647 h 95"/>
                  <a:gd name="T10" fmla="*/ 2147483647 w 76"/>
                  <a:gd name="T11" fmla="*/ 2147483647 h 95"/>
                  <a:gd name="T12" fmla="*/ 2147483647 w 76"/>
                  <a:gd name="T13" fmla="*/ 2147483647 h 95"/>
                  <a:gd name="T14" fmla="*/ 2147483647 w 76"/>
                  <a:gd name="T15" fmla="*/ 2147483647 h 95"/>
                  <a:gd name="T16" fmla="*/ 2147483647 w 76"/>
                  <a:gd name="T17" fmla="*/ 2147483647 h 95"/>
                  <a:gd name="T18" fmla="*/ 2147483647 w 76"/>
                  <a:gd name="T19" fmla="*/ 2147483647 h 95"/>
                  <a:gd name="T20" fmla="*/ 2147483647 w 76"/>
                  <a:gd name="T21" fmla="*/ 2147483647 h 95"/>
                  <a:gd name="T22" fmla="*/ 2147483647 w 76"/>
                  <a:gd name="T23" fmla="*/ 2147483647 h 95"/>
                  <a:gd name="T24" fmla="*/ 2147483647 w 76"/>
                  <a:gd name="T25" fmla="*/ 2147483647 h 95"/>
                  <a:gd name="T26" fmla="*/ 2147483647 w 76"/>
                  <a:gd name="T27" fmla="*/ 2147483647 h 95"/>
                  <a:gd name="T28" fmla="*/ 2147483647 w 76"/>
                  <a:gd name="T29" fmla="*/ 2147483647 h 95"/>
                  <a:gd name="T30" fmla="*/ 2147483647 w 76"/>
                  <a:gd name="T31" fmla="*/ 2147483647 h 95"/>
                  <a:gd name="T32" fmla="*/ 2147483647 w 76"/>
                  <a:gd name="T33" fmla="*/ 2147483647 h 95"/>
                  <a:gd name="T34" fmla="*/ 2147483647 w 76"/>
                  <a:gd name="T35" fmla="*/ 2147483647 h 95"/>
                  <a:gd name="T36" fmla="*/ 2147483647 w 76"/>
                  <a:gd name="T37" fmla="*/ 2147483647 h 95"/>
                  <a:gd name="T38" fmla="*/ 2147483647 w 76"/>
                  <a:gd name="T39" fmla="*/ 2147483647 h 95"/>
                  <a:gd name="T40" fmla="*/ 2147483647 w 76"/>
                  <a:gd name="T41" fmla="*/ 2147483647 h 95"/>
                  <a:gd name="T42" fmla="*/ 2147483647 w 76"/>
                  <a:gd name="T43" fmla="*/ 2147483647 h 95"/>
                  <a:gd name="T44" fmla="*/ 2147483647 w 76"/>
                  <a:gd name="T45" fmla="*/ 2147483647 h 95"/>
                  <a:gd name="T46" fmla="*/ 2147483647 w 76"/>
                  <a:gd name="T47" fmla="*/ 2147483647 h 95"/>
                  <a:gd name="T48" fmla="*/ 0 w 76"/>
                  <a:gd name="T49" fmla="*/ 2147483647 h 95"/>
                  <a:gd name="T50" fmla="*/ 2147483647 w 76"/>
                  <a:gd name="T51" fmla="*/ 2147483647 h 95"/>
                  <a:gd name="T52" fmla="*/ 2147483647 w 76"/>
                  <a:gd name="T53" fmla="*/ 2147483647 h 95"/>
                  <a:gd name="T54" fmla="*/ 2147483647 w 76"/>
                  <a:gd name="T55" fmla="*/ 2147483647 h 95"/>
                  <a:gd name="T56" fmla="*/ 2147483647 w 76"/>
                  <a:gd name="T57" fmla="*/ 2147483647 h 95"/>
                  <a:gd name="T58" fmla="*/ 2147483647 w 76"/>
                  <a:gd name="T59" fmla="*/ 2147483647 h 95"/>
                  <a:gd name="T60" fmla="*/ 2147483647 w 76"/>
                  <a:gd name="T61" fmla="*/ 2147483647 h 95"/>
                  <a:gd name="T62" fmla="*/ 2147483647 w 76"/>
                  <a:gd name="T63" fmla="*/ 2147483647 h 95"/>
                  <a:gd name="T64" fmla="*/ 2147483647 w 76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5"/>
                  <a:gd name="T101" fmla="*/ 76 w 76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6" y="47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8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748"/>
              <p:cNvSpPr>
                <a:spLocks/>
              </p:cNvSpPr>
              <p:nvPr/>
            </p:nvSpPr>
            <p:spPr bwMode="auto">
              <a:xfrm>
                <a:off x="1696499" y="2855682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0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749"/>
              <p:cNvSpPr>
                <a:spLocks/>
              </p:cNvSpPr>
              <p:nvPr/>
            </p:nvSpPr>
            <p:spPr bwMode="auto">
              <a:xfrm>
                <a:off x="1808956" y="3131456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6" y="87"/>
                    </a:lnTo>
                    <a:lnTo>
                      <a:pt x="11" y="82"/>
                    </a:lnTo>
                    <a:lnTo>
                      <a:pt x="7" y="75"/>
                    </a:lnTo>
                    <a:lnTo>
                      <a:pt x="3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750"/>
              <p:cNvSpPr>
                <a:spLocks/>
              </p:cNvSpPr>
              <p:nvPr/>
            </p:nvSpPr>
            <p:spPr bwMode="auto">
              <a:xfrm>
                <a:off x="1821653" y="3144156"/>
                <a:ext cx="41719" cy="59873"/>
              </a:xfrm>
              <a:custGeom>
                <a:avLst/>
                <a:gdLst>
                  <a:gd name="T0" fmla="*/ 2147483647 w 45"/>
                  <a:gd name="T1" fmla="*/ 0 h 65"/>
                  <a:gd name="T2" fmla="*/ 2147483647 w 45"/>
                  <a:gd name="T3" fmla="*/ 2147483647 h 65"/>
                  <a:gd name="T4" fmla="*/ 2147483647 w 45"/>
                  <a:gd name="T5" fmla="*/ 2147483647 h 65"/>
                  <a:gd name="T6" fmla="*/ 2147483647 w 45"/>
                  <a:gd name="T7" fmla="*/ 2147483647 h 65"/>
                  <a:gd name="T8" fmla="*/ 2147483647 w 45"/>
                  <a:gd name="T9" fmla="*/ 2147483647 h 65"/>
                  <a:gd name="T10" fmla="*/ 2147483647 w 45"/>
                  <a:gd name="T11" fmla="*/ 2147483647 h 65"/>
                  <a:gd name="T12" fmla="*/ 2147483647 w 45"/>
                  <a:gd name="T13" fmla="*/ 2147483647 h 65"/>
                  <a:gd name="T14" fmla="*/ 2147483647 w 45"/>
                  <a:gd name="T15" fmla="*/ 2147483647 h 65"/>
                  <a:gd name="T16" fmla="*/ 2147483647 w 45"/>
                  <a:gd name="T17" fmla="*/ 2147483647 h 65"/>
                  <a:gd name="T18" fmla="*/ 2147483647 w 45"/>
                  <a:gd name="T19" fmla="*/ 2147483647 h 65"/>
                  <a:gd name="T20" fmla="*/ 2147483647 w 45"/>
                  <a:gd name="T21" fmla="*/ 2147483647 h 65"/>
                  <a:gd name="T22" fmla="*/ 2147483647 w 45"/>
                  <a:gd name="T23" fmla="*/ 2147483647 h 65"/>
                  <a:gd name="T24" fmla="*/ 0 w 45"/>
                  <a:gd name="T25" fmla="*/ 2147483647 h 65"/>
                  <a:gd name="T26" fmla="*/ 2147483647 w 45"/>
                  <a:gd name="T27" fmla="*/ 2147483647 h 65"/>
                  <a:gd name="T28" fmla="*/ 2147483647 w 45"/>
                  <a:gd name="T29" fmla="*/ 2147483647 h 65"/>
                  <a:gd name="T30" fmla="*/ 2147483647 w 45"/>
                  <a:gd name="T31" fmla="*/ 2147483647 h 65"/>
                  <a:gd name="T32" fmla="*/ 2147483647 w 4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5"/>
                  <a:gd name="T53" fmla="*/ 45 w 4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5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3"/>
                    </a:lnTo>
                    <a:lnTo>
                      <a:pt x="43" y="46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2" y="65"/>
                    </a:lnTo>
                    <a:lnTo>
                      <a:pt x="14" y="63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751"/>
              <p:cNvSpPr>
                <a:spLocks/>
              </p:cNvSpPr>
              <p:nvPr/>
            </p:nvSpPr>
            <p:spPr bwMode="auto">
              <a:xfrm>
                <a:off x="1667478" y="2338606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1752"/>
              <p:cNvSpPr>
                <a:spLocks/>
              </p:cNvSpPr>
              <p:nvPr/>
            </p:nvSpPr>
            <p:spPr bwMode="auto">
              <a:xfrm>
                <a:off x="1681988" y="2353121"/>
                <a:ext cx="39904" cy="58058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2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4"/>
                    </a:lnTo>
                    <a:lnTo>
                      <a:pt x="43" y="46"/>
                    </a:lnTo>
                    <a:lnTo>
                      <a:pt x="38" y="57"/>
                    </a:lnTo>
                    <a:lnTo>
                      <a:pt x="32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1753"/>
              <p:cNvSpPr>
                <a:spLocks/>
              </p:cNvSpPr>
              <p:nvPr/>
            </p:nvSpPr>
            <p:spPr bwMode="auto">
              <a:xfrm>
                <a:off x="1827094" y="2454722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2"/>
                    </a:lnTo>
                    <a:lnTo>
                      <a:pt x="72" y="30"/>
                    </a:lnTo>
                    <a:lnTo>
                      <a:pt x="73" y="39"/>
                    </a:lnTo>
                    <a:lnTo>
                      <a:pt x="74" y="48"/>
                    </a:lnTo>
                    <a:lnTo>
                      <a:pt x="73" y="58"/>
                    </a:lnTo>
                    <a:lnTo>
                      <a:pt x="72" y="67"/>
                    </a:lnTo>
                    <a:lnTo>
                      <a:pt x="69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29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1754"/>
              <p:cNvSpPr>
                <a:spLocks/>
              </p:cNvSpPr>
              <p:nvPr/>
            </p:nvSpPr>
            <p:spPr bwMode="auto">
              <a:xfrm>
                <a:off x="1839792" y="2469236"/>
                <a:ext cx="41719" cy="58058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7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3" y="63"/>
                    </a:lnTo>
                    <a:lnTo>
                      <a:pt x="6" y="57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1755"/>
              <p:cNvSpPr>
                <a:spLocks/>
              </p:cNvSpPr>
              <p:nvPr/>
            </p:nvSpPr>
            <p:spPr bwMode="auto">
              <a:xfrm>
                <a:off x="1892392" y="2574465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3" y="39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6" y="88"/>
                    </a:lnTo>
                    <a:lnTo>
                      <a:pt x="12" y="82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6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1756"/>
              <p:cNvSpPr>
                <a:spLocks/>
              </p:cNvSpPr>
              <p:nvPr/>
            </p:nvSpPr>
            <p:spPr bwMode="auto">
              <a:xfrm>
                <a:off x="1906903" y="2587165"/>
                <a:ext cx="38091" cy="59873"/>
              </a:xfrm>
              <a:custGeom>
                <a:avLst/>
                <a:gdLst>
                  <a:gd name="T0" fmla="*/ 2147483647 w 44"/>
                  <a:gd name="T1" fmla="*/ 0 h 66"/>
                  <a:gd name="T2" fmla="*/ 2147483647 w 44"/>
                  <a:gd name="T3" fmla="*/ 2147483647 h 66"/>
                  <a:gd name="T4" fmla="*/ 2147483647 w 44"/>
                  <a:gd name="T5" fmla="*/ 2147483647 h 66"/>
                  <a:gd name="T6" fmla="*/ 2147483647 w 44"/>
                  <a:gd name="T7" fmla="*/ 2147483647 h 66"/>
                  <a:gd name="T8" fmla="*/ 2147483647 w 44"/>
                  <a:gd name="T9" fmla="*/ 2147483647 h 66"/>
                  <a:gd name="T10" fmla="*/ 2147483647 w 44"/>
                  <a:gd name="T11" fmla="*/ 2147483647 h 66"/>
                  <a:gd name="T12" fmla="*/ 2147483647 w 44"/>
                  <a:gd name="T13" fmla="*/ 2147483647 h 66"/>
                  <a:gd name="T14" fmla="*/ 2147483647 w 44"/>
                  <a:gd name="T15" fmla="*/ 2147483647 h 66"/>
                  <a:gd name="T16" fmla="*/ 2147483647 w 44"/>
                  <a:gd name="T17" fmla="*/ 2147483647 h 66"/>
                  <a:gd name="T18" fmla="*/ 2147483647 w 44"/>
                  <a:gd name="T19" fmla="*/ 2147483647 h 66"/>
                  <a:gd name="T20" fmla="*/ 2147483647 w 44"/>
                  <a:gd name="T21" fmla="*/ 2147483647 h 66"/>
                  <a:gd name="T22" fmla="*/ 2147483647 w 44"/>
                  <a:gd name="T23" fmla="*/ 2147483647 h 66"/>
                  <a:gd name="T24" fmla="*/ 0 w 44"/>
                  <a:gd name="T25" fmla="*/ 2147483647 h 66"/>
                  <a:gd name="T26" fmla="*/ 2147483647 w 44"/>
                  <a:gd name="T27" fmla="*/ 2147483647 h 66"/>
                  <a:gd name="T28" fmla="*/ 2147483647 w 44"/>
                  <a:gd name="T29" fmla="*/ 2147483647 h 66"/>
                  <a:gd name="T30" fmla="*/ 2147483647 w 44"/>
                  <a:gd name="T31" fmla="*/ 2147483647 h 66"/>
                  <a:gd name="T32" fmla="*/ 2147483647 w 4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6"/>
                  <a:gd name="T53" fmla="*/ 44 w 4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4" y="33"/>
                    </a:lnTo>
                    <a:lnTo>
                      <a:pt x="43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1757"/>
              <p:cNvSpPr>
                <a:spLocks/>
              </p:cNvSpPr>
              <p:nvPr/>
            </p:nvSpPr>
            <p:spPr bwMode="auto">
              <a:xfrm>
                <a:off x="2242461" y="296635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6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1758"/>
              <p:cNvSpPr>
                <a:spLocks/>
              </p:cNvSpPr>
              <p:nvPr/>
            </p:nvSpPr>
            <p:spPr bwMode="auto">
              <a:xfrm>
                <a:off x="2255157" y="2980869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21"/>
                    </a:lnTo>
                    <a:lnTo>
                      <a:pt x="45" y="33"/>
                    </a:lnTo>
                    <a:lnTo>
                      <a:pt x="43" y="46"/>
                    </a:lnTo>
                    <a:lnTo>
                      <a:pt x="38" y="56"/>
                    </a:lnTo>
                    <a:lnTo>
                      <a:pt x="31" y="63"/>
                    </a:lnTo>
                    <a:lnTo>
                      <a:pt x="22" y="66"/>
                    </a:lnTo>
                    <a:lnTo>
                      <a:pt x="13" y="63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3"/>
                    </a:lnTo>
                    <a:lnTo>
                      <a:pt x="1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759"/>
              <p:cNvSpPr>
                <a:spLocks/>
              </p:cNvSpPr>
              <p:nvPr/>
            </p:nvSpPr>
            <p:spPr bwMode="auto">
              <a:xfrm>
                <a:off x="1489723" y="2710538"/>
                <a:ext cx="68925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5" y="2"/>
                    </a:lnTo>
                    <a:lnTo>
                      <a:pt x="51" y="4"/>
                    </a:lnTo>
                    <a:lnTo>
                      <a:pt x="57" y="9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3" y="38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1" y="93"/>
                    </a:lnTo>
                    <a:lnTo>
                      <a:pt x="45" y="95"/>
                    </a:lnTo>
                    <a:lnTo>
                      <a:pt x="36" y="96"/>
                    </a:lnTo>
                    <a:lnTo>
                      <a:pt x="28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1760"/>
              <p:cNvSpPr>
                <a:spLocks/>
              </p:cNvSpPr>
              <p:nvPr/>
            </p:nvSpPr>
            <p:spPr bwMode="auto">
              <a:xfrm>
                <a:off x="1502420" y="2725052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0"/>
                    </a:lnTo>
                    <a:lnTo>
                      <a:pt x="47" y="33"/>
                    </a:lnTo>
                    <a:lnTo>
                      <a:pt x="44" y="45"/>
                    </a:lnTo>
                    <a:lnTo>
                      <a:pt x="40" y="56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1761"/>
              <p:cNvSpPr>
                <a:spLocks/>
              </p:cNvSpPr>
              <p:nvPr/>
            </p:nvSpPr>
            <p:spPr bwMode="auto">
              <a:xfrm>
                <a:off x="1818026" y="2833910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4" y="14"/>
                    </a:lnTo>
                    <a:lnTo>
                      <a:pt x="68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8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1762"/>
              <p:cNvSpPr>
                <a:spLocks/>
              </p:cNvSpPr>
              <p:nvPr/>
            </p:nvSpPr>
            <p:spPr bwMode="auto">
              <a:xfrm>
                <a:off x="1832536" y="2848425"/>
                <a:ext cx="39904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0"/>
                    </a:lnTo>
                    <a:lnTo>
                      <a:pt x="45" y="33"/>
                    </a:lnTo>
                    <a:lnTo>
                      <a:pt x="43" y="45"/>
                    </a:lnTo>
                    <a:lnTo>
                      <a:pt x="38" y="56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1763"/>
              <p:cNvSpPr>
                <a:spLocks/>
              </p:cNvSpPr>
              <p:nvPr/>
            </p:nvSpPr>
            <p:spPr bwMode="auto">
              <a:xfrm>
                <a:off x="1943179" y="3122385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70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70" y="73"/>
                    </a:lnTo>
                    <a:lnTo>
                      <a:pt x="65" y="80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8" y="86"/>
                    </a:lnTo>
                    <a:lnTo>
                      <a:pt x="12" y="80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1764"/>
              <p:cNvSpPr>
                <a:spLocks/>
              </p:cNvSpPr>
              <p:nvPr/>
            </p:nvSpPr>
            <p:spPr bwMode="auto">
              <a:xfrm>
                <a:off x="1955877" y="3135084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40" y="57"/>
                    </a:lnTo>
                    <a:lnTo>
                      <a:pt x="33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1765"/>
              <p:cNvSpPr>
                <a:spLocks/>
              </p:cNvSpPr>
              <p:nvPr/>
            </p:nvSpPr>
            <p:spPr bwMode="auto">
              <a:xfrm>
                <a:off x="2048381" y="2821211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2"/>
                    </a:lnTo>
                    <a:lnTo>
                      <a:pt x="53" y="4"/>
                    </a:lnTo>
                    <a:lnTo>
                      <a:pt x="58" y="9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9"/>
                    </a:lnTo>
                    <a:lnTo>
                      <a:pt x="75" y="48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1766"/>
              <p:cNvSpPr>
                <a:spLocks/>
              </p:cNvSpPr>
              <p:nvPr/>
            </p:nvSpPr>
            <p:spPr bwMode="auto">
              <a:xfrm>
                <a:off x="2061079" y="2833910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0"/>
                    </a:lnTo>
                    <a:lnTo>
                      <a:pt x="45" y="33"/>
                    </a:lnTo>
                    <a:lnTo>
                      <a:pt x="43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1767"/>
              <p:cNvSpPr>
                <a:spLocks/>
              </p:cNvSpPr>
              <p:nvPr/>
            </p:nvSpPr>
            <p:spPr bwMode="auto">
              <a:xfrm>
                <a:off x="2175349" y="3109684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3"/>
                    </a:lnTo>
                    <a:lnTo>
                      <a:pt x="68" y="20"/>
                    </a:lnTo>
                    <a:lnTo>
                      <a:pt x="72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5"/>
                    </a:lnTo>
                    <a:lnTo>
                      <a:pt x="68" y="73"/>
                    </a:lnTo>
                    <a:lnTo>
                      <a:pt x="63" y="81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1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0" y="13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1768"/>
              <p:cNvSpPr>
                <a:spLocks/>
              </p:cNvSpPr>
              <p:nvPr/>
            </p:nvSpPr>
            <p:spPr bwMode="auto">
              <a:xfrm>
                <a:off x="2186232" y="3122385"/>
                <a:ext cx="43532" cy="59873"/>
              </a:xfrm>
              <a:custGeom>
                <a:avLst/>
                <a:gdLst>
                  <a:gd name="T0" fmla="*/ 2147483647 w 46"/>
                  <a:gd name="T1" fmla="*/ 0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2147483647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0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2147483647 h 65"/>
                  <a:gd name="T32" fmla="*/ 2147483647 w 4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5"/>
                  <a:gd name="T53" fmla="*/ 46 w 4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5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19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5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1769"/>
              <p:cNvSpPr>
                <a:spLocks/>
              </p:cNvSpPr>
              <p:nvPr/>
            </p:nvSpPr>
            <p:spPr bwMode="auto">
              <a:xfrm>
                <a:off x="1424425" y="2226119"/>
                <a:ext cx="67112" cy="85273"/>
              </a:xfrm>
              <a:custGeom>
                <a:avLst/>
                <a:gdLst>
                  <a:gd name="T0" fmla="*/ 2147483647 w 75"/>
                  <a:gd name="T1" fmla="*/ 0 h 93"/>
                  <a:gd name="T2" fmla="*/ 2147483647 w 75"/>
                  <a:gd name="T3" fmla="*/ 2147483647 h 93"/>
                  <a:gd name="T4" fmla="*/ 2147483647 w 75"/>
                  <a:gd name="T5" fmla="*/ 2147483647 h 93"/>
                  <a:gd name="T6" fmla="*/ 2147483647 w 75"/>
                  <a:gd name="T7" fmla="*/ 2147483647 h 93"/>
                  <a:gd name="T8" fmla="*/ 2147483647 w 75"/>
                  <a:gd name="T9" fmla="*/ 2147483647 h 93"/>
                  <a:gd name="T10" fmla="*/ 2147483647 w 75"/>
                  <a:gd name="T11" fmla="*/ 2147483647 h 93"/>
                  <a:gd name="T12" fmla="*/ 2147483647 w 75"/>
                  <a:gd name="T13" fmla="*/ 2147483647 h 93"/>
                  <a:gd name="T14" fmla="*/ 2147483647 w 75"/>
                  <a:gd name="T15" fmla="*/ 2147483647 h 93"/>
                  <a:gd name="T16" fmla="*/ 2147483647 w 75"/>
                  <a:gd name="T17" fmla="*/ 2147483647 h 93"/>
                  <a:gd name="T18" fmla="*/ 2147483647 w 75"/>
                  <a:gd name="T19" fmla="*/ 2147483647 h 93"/>
                  <a:gd name="T20" fmla="*/ 2147483647 w 75"/>
                  <a:gd name="T21" fmla="*/ 2147483647 h 93"/>
                  <a:gd name="T22" fmla="*/ 2147483647 w 75"/>
                  <a:gd name="T23" fmla="*/ 2147483647 h 93"/>
                  <a:gd name="T24" fmla="*/ 2147483647 w 75"/>
                  <a:gd name="T25" fmla="*/ 2147483647 h 93"/>
                  <a:gd name="T26" fmla="*/ 2147483647 w 75"/>
                  <a:gd name="T27" fmla="*/ 2147483647 h 93"/>
                  <a:gd name="T28" fmla="*/ 2147483647 w 75"/>
                  <a:gd name="T29" fmla="*/ 2147483647 h 93"/>
                  <a:gd name="T30" fmla="*/ 2147483647 w 75"/>
                  <a:gd name="T31" fmla="*/ 2147483647 h 93"/>
                  <a:gd name="T32" fmla="*/ 2147483647 w 75"/>
                  <a:gd name="T33" fmla="*/ 2147483647 h 93"/>
                  <a:gd name="T34" fmla="*/ 2147483647 w 75"/>
                  <a:gd name="T35" fmla="*/ 2147483647 h 93"/>
                  <a:gd name="T36" fmla="*/ 2147483647 w 75"/>
                  <a:gd name="T37" fmla="*/ 2147483647 h 93"/>
                  <a:gd name="T38" fmla="*/ 2147483647 w 75"/>
                  <a:gd name="T39" fmla="*/ 2147483647 h 93"/>
                  <a:gd name="T40" fmla="*/ 2147483647 w 75"/>
                  <a:gd name="T41" fmla="*/ 2147483647 h 93"/>
                  <a:gd name="T42" fmla="*/ 2147483647 w 75"/>
                  <a:gd name="T43" fmla="*/ 2147483647 h 93"/>
                  <a:gd name="T44" fmla="*/ 2147483647 w 75"/>
                  <a:gd name="T45" fmla="*/ 2147483647 h 93"/>
                  <a:gd name="T46" fmla="*/ 2147483647 w 75"/>
                  <a:gd name="T47" fmla="*/ 2147483647 h 93"/>
                  <a:gd name="T48" fmla="*/ 0 w 75"/>
                  <a:gd name="T49" fmla="*/ 2147483647 h 93"/>
                  <a:gd name="T50" fmla="*/ 2147483647 w 75"/>
                  <a:gd name="T51" fmla="*/ 2147483647 h 93"/>
                  <a:gd name="T52" fmla="*/ 2147483647 w 75"/>
                  <a:gd name="T53" fmla="*/ 2147483647 h 93"/>
                  <a:gd name="T54" fmla="*/ 2147483647 w 75"/>
                  <a:gd name="T55" fmla="*/ 2147483647 h 93"/>
                  <a:gd name="T56" fmla="*/ 2147483647 w 75"/>
                  <a:gd name="T57" fmla="*/ 2147483647 h 93"/>
                  <a:gd name="T58" fmla="*/ 2147483647 w 75"/>
                  <a:gd name="T59" fmla="*/ 2147483647 h 93"/>
                  <a:gd name="T60" fmla="*/ 2147483647 w 75"/>
                  <a:gd name="T61" fmla="*/ 2147483647 h 93"/>
                  <a:gd name="T62" fmla="*/ 2147483647 w 75"/>
                  <a:gd name="T63" fmla="*/ 2147483647 h 93"/>
                  <a:gd name="T64" fmla="*/ 2147483647 w 75"/>
                  <a:gd name="T65" fmla="*/ 0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3"/>
                  <a:gd name="T101" fmla="*/ 75 w 75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69" y="21"/>
                    </a:lnTo>
                    <a:lnTo>
                      <a:pt x="73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6"/>
                    </a:lnTo>
                    <a:lnTo>
                      <a:pt x="69" y="74"/>
                    </a:lnTo>
                    <a:lnTo>
                      <a:pt x="65" y="80"/>
                    </a:lnTo>
                    <a:lnTo>
                      <a:pt x="59" y="85"/>
                    </a:lnTo>
                    <a:lnTo>
                      <a:pt x="53" y="90"/>
                    </a:lnTo>
                    <a:lnTo>
                      <a:pt x="46" y="92"/>
                    </a:lnTo>
                    <a:lnTo>
                      <a:pt x="38" y="93"/>
                    </a:lnTo>
                    <a:lnTo>
                      <a:pt x="30" y="92"/>
                    </a:lnTo>
                    <a:lnTo>
                      <a:pt x="23" y="90"/>
                    </a:lnTo>
                    <a:lnTo>
                      <a:pt x="17" y="85"/>
                    </a:lnTo>
                    <a:lnTo>
                      <a:pt x="12" y="80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1770"/>
              <p:cNvSpPr>
                <a:spLocks/>
              </p:cNvSpPr>
              <p:nvPr/>
            </p:nvSpPr>
            <p:spPr bwMode="auto">
              <a:xfrm>
                <a:off x="1438936" y="2238819"/>
                <a:ext cx="41719" cy="61686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771"/>
              <p:cNvSpPr>
                <a:spLocks/>
              </p:cNvSpPr>
              <p:nvPr/>
            </p:nvSpPr>
            <p:spPr bwMode="auto">
              <a:xfrm>
                <a:off x="1464329" y="3127827"/>
                <a:ext cx="67112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1772"/>
              <p:cNvSpPr>
                <a:spLocks/>
              </p:cNvSpPr>
              <p:nvPr/>
            </p:nvSpPr>
            <p:spPr bwMode="auto">
              <a:xfrm>
                <a:off x="1477026" y="3140528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1773"/>
              <p:cNvSpPr>
                <a:spLocks/>
              </p:cNvSpPr>
              <p:nvPr/>
            </p:nvSpPr>
            <p:spPr bwMode="auto">
              <a:xfrm>
                <a:off x="1716452" y="2710538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7" y="2"/>
                    </a:lnTo>
                    <a:lnTo>
                      <a:pt x="53" y="4"/>
                    </a:lnTo>
                    <a:lnTo>
                      <a:pt x="59" y="9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3"/>
                    </a:lnTo>
                    <a:lnTo>
                      <a:pt x="47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9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1774"/>
              <p:cNvSpPr>
                <a:spLocks/>
              </p:cNvSpPr>
              <p:nvPr/>
            </p:nvSpPr>
            <p:spPr bwMode="auto">
              <a:xfrm>
                <a:off x="1729148" y="2725052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775"/>
              <p:cNvSpPr>
                <a:spLocks/>
              </p:cNvSpPr>
              <p:nvPr/>
            </p:nvSpPr>
            <p:spPr bwMode="auto">
              <a:xfrm>
                <a:off x="1415356" y="299175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7" y="9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3" y="40"/>
                    </a:lnTo>
                    <a:lnTo>
                      <a:pt x="75" y="49"/>
                    </a:lnTo>
                    <a:lnTo>
                      <a:pt x="73" y="58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8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5" y="22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776"/>
              <p:cNvSpPr>
                <a:spLocks/>
              </p:cNvSpPr>
              <p:nvPr/>
            </p:nvSpPr>
            <p:spPr bwMode="auto">
              <a:xfrm>
                <a:off x="1428053" y="3006269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777"/>
              <p:cNvSpPr>
                <a:spLocks/>
              </p:cNvSpPr>
              <p:nvPr/>
            </p:nvSpPr>
            <p:spPr bwMode="auto">
              <a:xfrm>
                <a:off x="1556835" y="2579908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1778"/>
              <p:cNvSpPr>
                <a:spLocks/>
              </p:cNvSpPr>
              <p:nvPr/>
            </p:nvSpPr>
            <p:spPr bwMode="auto">
              <a:xfrm>
                <a:off x="1569531" y="2594422"/>
                <a:ext cx="41719" cy="59873"/>
              </a:xfrm>
              <a:custGeom>
                <a:avLst/>
                <a:gdLst>
                  <a:gd name="T0" fmla="*/ 2147483647 w 45"/>
                  <a:gd name="T1" fmla="*/ 0 h 66"/>
                  <a:gd name="T2" fmla="*/ 2147483647 w 45"/>
                  <a:gd name="T3" fmla="*/ 2147483647 h 66"/>
                  <a:gd name="T4" fmla="*/ 2147483647 w 45"/>
                  <a:gd name="T5" fmla="*/ 2147483647 h 66"/>
                  <a:gd name="T6" fmla="*/ 2147483647 w 45"/>
                  <a:gd name="T7" fmla="*/ 2147483647 h 66"/>
                  <a:gd name="T8" fmla="*/ 2147483647 w 45"/>
                  <a:gd name="T9" fmla="*/ 2147483647 h 66"/>
                  <a:gd name="T10" fmla="*/ 2147483647 w 45"/>
                  <a:gd name="T11" fmla="*/ 2147483647 h 66"/>
                  <a:gd name="T12" fmla="*/ 2147483647 w 45"/>
                  <a:gd name="T13" fmla="*/ 2147483647 h 66"/>
                  <a:gd name="T14" fmla="*/ 2147483647 w 45"/>
                  <a:gd name="T15" fmla="*/ 2147483647 h 66"/>
                  <a:gd name="T16" fmla="*/ 2147483647 w 45"/>
                  <a:gd name="T17" fmla="*/ 2147483647 h 66"/>
                  <a:gd name="T18" fmla="*/ 2147483647 w 45"/>
                  <a:gd name="T19" fmla="*/ 2147483647 h 66"/>
                  <a:gd name="T20" fmla="*/ 2147483647 w 45"/>
                  <a:gd name="T21" fmla="*/ 2147483647 h 66"/>
                  <a:gd name="T22" fmla="*/ 2147483647 w 45"/>
                  <a:gd name="T23" fmla="*/ 2147483647 h 66"/>
                  <a:gd name="T24" fmla="*/ 0 w 45"/>
                  <a:gd name="T25" fmla="*/ 2147483647 h 66"/>
                  <a:gd name="T26" fmla="*/ 2147483647 w 45"/>
                  <a:gd name="T27" fmla="*/ 2147483647 h 66"/>
                  <a:gd name="T28" fmla="*/ 2147483647 w 45"/>
                  <a:gd name="T29" fmla="*/ 2147483647 h 66"/>
                  <a:gd name="T30" fmla="*/ 2147483647 w 45"/>
                  <a:gd name="T31" fmla="*/ 2147483647 h 66"/>
                  <a:gd name="T32" fmla="*/ 2147483647 w 45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6"/>
                  <a:gd name="T53" fmla="*/ 45 w 45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6">
                    <a:moveTo>
                      <a:pt x="22" y="0"/>
                    </a:moveTo>
                    <a:lnTo>
                      <a:pt x="31" y="3"/>
                    </a:lnTo>
                    <a:lnTo>
                      <a:pt x="38" y="10"/>
                    </a:lnTo>
                    <a:lnTo>
                      <a:pt x="43" y="21"/>
                    </a:lnTo>
                    <a:lnTo>
                      <a:pt x="45" y="34"/>
                    </a:lnTo>
                    <a:lnTo>
                      <a:pt x="43" y="46"/>
                    </a:lnTo>
                    <a:lnTo>
                      <a:pt x="38" y="57"/>
                    </a:lnTo>
                    <a:lnTo>
                      <a:pt x="31" y="64"/>
                    </a:lnTo>
                    <a:lnTo>
                      <a:pt x="22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1" y="46"/>
                    </a:lnTo>
                    <a:lnTo>
                      <a:pt x="0" y="34"/>
                    </a:lnTo>
                    <a:lnTo>
                      <a:pt x="1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1779"/>
              <p:cNvSpPr>
                <a:spLocks/>
              </p:cNvSpPr>
              <p:nvPr/>
            </p:nvSpPr>
            <p:spPr bwMode="auto">
              <a:xfrm>
                <a:off x="1906903" y="2973612"/>
                <a:ext cx="65298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4" y="1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2" y="14"/>
                    </a:lnTo>
                    <a:lnTo>
                      <a:pt x="67" y="21"/>
                    </a:lnTo>
                    <a:lnTo>
                      <a:pt x="70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0" y="66"/>
                    </a:lnTo>
                    <a:lnTo>
                      <a:pt x="67" y="74"/>
                    </a:lnTo>
                    <a:lnTo>
                      <a:pt x="62" y="82"/>
                    </a:lnTo>
                    <a:lnTo>
                      <a:pt x="57" y="88"/>
                    </a:lnTo>
                    <a:lnTo>
                      <a:pt x="51" y="92"/>
                    </a:lnTo>
                    <a:lnTo>
                      <a:pt x="44" y="94"/>
                    </a:lnTo>
                    <a:lnTo>
                      <a:pt x="36" y="96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5" y="88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5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1780"/>
              <p:cNvSpPr>
                <a:spLocks/>
              </p:cNvSpPr>
              <p:nvPr/>
            </p:nvSpPr>
            <p:spPr bwMode="auto">
              <a:xfrm>
                <a:off x="1917786" y="2988126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19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1781"/>
              <p:cNvSpPr>
                <a:spLocks/>
              </p:cNvSpPr>
              <p:nvPr/>
            </p:nvSpPr>
            <p:spPr bwMode="auto">
              <a:xfrm>
                <a:off x="1799888" y="2706909"/>
                <a:ext cx="67112" cy="87087"/>
              </a:xfrm>
              <a:custGeom>
                <a:avLst/>
                <a:gdLst>
                  <a:gd name="T0" fmla="*/ 2147483647 w 74"/>
                  <a:gd name="T1" fmla="*/ 0 h 95"/>
                  <a:gd name="T2" fmla="*/ 2147483647 w 74"/>
                  <a:gd name="T3" fmla="*/ 2147483647 h 95"/>
                  <a:gd name="T4" fmla="*/ 2147483647 w 74"/>
                  <a:gd name="T5" fmla="*/ 2147483647 h 95"/>
                  <a:gd name="T6" fmla="*/ 2147483647 w 74"/>
                  <a:gd name="T7" fmla="*/ 2147483647 h 95"/>
                  <a:gd name="T8" fmla="*/ 2147483647 w 74"/>
                  <a:gd name="T9" fmla="*/ 2147483647 h 95"/>
                  <a:gd name="T10" fmla="*/ 2147483647 w 74"/>
                  <a:gd name="T11" fmla="*/ 2147483647 h 95"/>
                  <a:gd name="T12" fmla="*/ 2147483647 w 74"/>
                  <a:gd name="T13" fmla="*/ 2147483647 h 95"/>
                  <a:gd name="T14" fmla="*/ 2147483647 w 74"/>
                  <a:gd name="T15" fmla="*/ 2147483647 h 95"/>
                  <a:gd name="T16" fmla="*/ 2147483647 w 74"/>
                  <a:gd name="T17" fmla="*/ 2147483647 h 95"/>
                  <a:gd name="T18" fmla="*/ 2147483647 w 74"/>
                  <a:gd name="T19" fmla="*/ 2147483647 h 95"/>
                  <a:gd name="T20" fmla="*/ 2147483647 w 74"/>
                  <a:gd name="T21" fmla="*/ 2147483647 h 95"/>
                  <a:gd name="T22" fmla="*/ 2147483647 w 74"/>
                  <a:gd name="T23" fmla="*/ 2147483647 h 95"/>
                  <a:gd name="T24" fmla="*/ 2147483647 w 74"/>
                  <a:gd name="T25" fmla="*/ 2147483647 h 95"/>
                  <a:gd name="T26" fmla="*/ 2147483647 w 74"/>
                  <a:gd name="T27" fmla="*/ 2147483647 h 95"/>
                  <a:gd name="T28" fmla="*/ 2147483647 w 74"/>
                  <a:gd name="T29" fmla="*/ 2147483647 h 95"/>
                  <a:gd name="T30" fmla="*/ 2147483647 w 74"/>
                  <a:gd name="T31" fmla="*/ 2147483647 h 95"/>
                  <a:gd name="T32" fmla="*/ 2147483647 w 74"/>
                  <a:gd name="T33" fmla="*/ 2147483647 h 95"/>
                  <a:gd name="T34" fmla="*/ 2147483647 w 74"/>
                  <a:gd name="T35" fmla="*/ 2147483647 h 95"/>
                  <a:gd name="T36" fmla="*/ 2147483647 w 74"/>
                  <a:gd name="T37" fmla="*/ 2147483647 h 95"/>
                  <a:gd name="T38" fmla="*/ 2147483647 w 74"/>
                  <a:gd name="T39" fmla="*/ 2147483647 h 95"/>
                  <a:gd name="T40" fmla="*/ 2147483647 w 74"/>
                  <a:gd name="T41" fmla="*/ 2147483647 h 95"/>
                  <a:gd name="T42" fmla="*/ 2147483647 w 74"/>
                  <a:gd name="T43" fmla="*/ 2147483647 h 95"/>
                  <a:gd name="T44" fmla="*/ 2147483647 w 74"/>
                  <a:gd name="T45" fmla="*/ 2147483647 h 95"/>
                  <a:gd name="T46" fmla="*/ 2147483647 w 74"/>
                  <a:gd name="T47" fmla="*/ 2147483647 h 95"/>
                  <a:gd name="T48" fmla="*/ 0 w 74"/>
                  <a:gd name="T49" fmla="*/ 2147483647 h 95"/>
                  <a:gd name="T50" fmla="*/ 2147483647 w 74"/>
                  <a:gd name="T51" fmla="*/ 2147483647 h 95"/>
                  <a:gd name="T52" fmla="*/ 2147483647 w 74"/>
                  <a:gd name="T53" fmla="*/ 2147483647 h 95"/>
                  <a:gd name="T54" fmla="*/ 2147483647 w 74"/>
                  <a:gd name="T55" fmla="*/ 2147483647 h 95"/>
                  <a:gd name="T56" fmla="*/ 2147483647 w 74"/>
                  <a:gd name="T57" fmla="*/ 2147483647 h 95"/>
                  <a:gd name="T58" fmla="*/ 2147483647 w 74"/>
                  <a:gd name="T59" fmla="*/ 2147483647 h 95"/>
                  <a:gd name="T60" fmla="*/ 2147483647 w 74"/>
                  <a:gd name="T61" fmla="*/ 2147483647 h 95"/>
                  <a:gd name="T62" fmla="*/ 2147483647 w 74"/>
                  <a:gd name="T63" fmla="*/ 2147483647 h 95"/>
                  <a:gd name="T64" fmla="*/ 2147483647 w 74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5"/>
                  <a:gd name="T101" fmla="*/ 74 w 74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1"/>
                    </a:lnTo>
                    <a:lnTo>
                      <a:pt x="58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7" y="86"/>
                    </a:lnTo>
                    <a:lnTo>
                      <a:pt x="11" y="81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1782"/>
              <p:cNvSpPr>
                <a:spLocks/>
              </p:cNvSpPr>
              <p:nvPr/>
            </p:nvSpPr>
            <p:spPr bwMode="auto">
              <a:xfrm>
                <a:off x="1812584" y="2719610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1783"/>
              <p:cNvSpPr>
                <a:spLocks/>
              </p:cNvSpPr>
              <p:nvPr/>
            </p:nvSpPr>
            <p:spPr bwMode="auto">
              <a:xfrm>
                <a:off x="1498792" y="2989940"/>
                <a:ext cx="67112" cy="85273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1"/>
                    </a:lnTo>
                    <a:lnTo>
                      <a:pt x="57" y="86"/>
                    </a:lnTo>
                    <a:lnTo>
                      <a:pt x="52" y="91"/>
                    </a:lnTo>
                    <a:lnTo>
                      <a:pt x="45" y="93"/>
                    </a:lnTo>
                    <a:lnTo>
                      <a:pt x="37" y="95"/>
                    </a:lnTo>
                    <a:lnTo>
                      <a:pt x="29" y="93"/>
                    </a:lnTo>
                    <a:lnTo>
                      <a:pt x="22" y="91"/>
                    </a:lnTo>
                    <a:lnTo>
                      <a:pt x="16" y="86"/>
                    </a:lnTo>
                    <a:lnTo>
                      <a:pt x="10" y="81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1784"/>
              <p:cNvSpPr>
                <a:spLocks/>
              </p:cNvSpPr>
              <p:nvPr/>
            </p:nvSpPr>
            <p:spPr bwMode="auto">
              <a:xfrm>
                <a:off x="1511489" y="3000826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1"/>
                    </a:lnTo>
                    <a:lnTo>
                      <a:pt x="46" y="33"/>
                    </a:lnTo>
                    <a:lnTo>
                      <a:pt x="43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1785"/>
              <p:cNvSpPr>
                <a:spLocks/>
              </p:cNvSpPr>
              <p:nvPr/>
            </p:nvSpPr>
            <p:spPr bwMode="auto">
              <a:xfrm>
                <a:off x="1680175" y="2574465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8" y="9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1786"/>
              <p:cNvSpPr>
                <a:spLocks/>
              </p:cNvSpPr>
              <p:nvPr/>
            </p:nvSpPr>
            <p:spPr bwMode="auto">
              <a:xfrm>
                <a:off x="1691058" y="2587165"/>
                <a:ext cx="43532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1787"/>
              <p:cNvSpPr>
                <a:spLocks/>
              </p:cNvSpPr>
              <p:nvPr/>
            </p:nvSpPr>
            <p:spPr bwMode="auto">
              <a:xfrm>
                <a:off x="2030243" y="2968169"/>
                <a:ext cx="67112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1"/>
                    </a:lnTo>
                    <a:lnTo>
                      <a:pt x="71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1" y="66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1788"/>
              <p:cNvSpPr>
                <a:spLocks/>
              </p:cNvSpPr>
              <p:nvPr/>
            </p:nvSpPr>
            <p:spPr bwMode="auto">
              <a:xfrm>
                <a:off x="2041126" y="2980869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1789"/>
              <p:cNvSpPr>
                <a:spLocks/>
              </p:cNvSpPr>
              <p:nvPr/>
            </p:nvSpPr>
            <p:spPr bwMode="auto">
              <a:xfrm>
                <a:off x="1937738" y="2703280"/>
                <a:ext cx="68925" cy="87087"/>
              </a:xfrm>
              <a:custGeom>
                <a:avLst/>
                <a:gdLst>
                  <a:gd name="T0" fmla="*/ 2147483647 w 76"/>
                  <a:gd name="T1" fmla="*/ 0 h 96"/>
                  <a:gd name="T2" fmla="*/ 2147483647 w 76"/>
                  <a:gd name="T3" fmla="*/ 2147483647 h 96"/>
                  <a:gd name="T4" fmla="*/ 2147483647 w 76"/>
                  <a:gd name="T5" fmla="*/ 2147483647 h 96"/>
                  <a:gd name="T6" fmla="*/ 2147483647 w 76"/>
                  <a:gd name="T7" fmla="*/ 2147483647 h 96"/>
                  <a:gd name="T8" fmla="*/ 2147483647 w 76"/>
                  <a:gd name="T9" fmla="*/ 2147483647 h 96"/>
                  <a:gd name="T10" fmla="*/ 2147483647 w 76"/>
                  <a:gd name="T11" fmla="*/ 2147483647 h 96"/>
                  <a:gd name="T12" fmla="*/ 2147483647 w 76"/>
                  <a:gd name="T13" fmla="*/ 2147483647 h 96"/>
                  <a:gd name="T14" fmla="*/ 2147483647 w 76"/>
                  <a:gd name="T15" fmla="*/ 2147483647 h 96"/>
                  <a:gd name="T16" fmla="*/ 2147483647 w 76"/>
                  <a:gd name="T17" fmla="*/ 2147483647 h 96"/>
                  <a:gd name="T18" fmla="*/ 2147483647 w 76"/>
                  <a:gd name="T19" fmla="*/ 2147483647 h 96"/>
                  <a:gd name="T20" fmla="*/ 2147483647 w 76"/>
                  <a:gd name="T21" fmla="*/ 2147483647 h 96"/>
                  <a:gd name="T22" fmla="*/ 2147483647 w 76"/>
                  <a:gd name="T23" fmla="*/ 2147483647 h 96"/>
                  <a:gd name="T24" fmla="*/ 2147483647 w 76"/>
                  <a:gd name="T25" fmla="*/ 2147483647 h 96"/>
                  <a:gd name="T26" fmla="*/ 2147483647 w 76"/>
                  <a:gd name="T27" fmla="*/ 2147483647 h 96"/>
                  <a:gd name="T28" fmla="*/ 2147483647 w 76"/>
                  <a:gd name="T29" fmla="*/ 2147483647 h 96"/>
                  <a:gd name="T30" fmla="*/ 2147483647 w 76"/>
                  <a:gd name="T31" fmla="*/ 2147483647 h 96"/>
                  <a:gd name="T32" fmla="*/ 2147483647 w 76"/>
                  <a:gd name="T33" fmla="*/ 2147483647 h 96"/>
                  <a:gd name="T34" fmla="*/ 2147483647 w 76"/>
                  <a:gd name="T35" fmla="*/ 2147483647 h 96"/>
                  <a:gd name="T36" fmla="*/ 2147483647 w 76"/>
                  <a:gd name="T37" fmla="*/ 2147483647 h 96"/>
                  <a:gd name="T38" fmla="*/ 2147483647 w 76"/>
                  <a:gd name="T39" fmla="*/ 2147483647 h 96"/>
                  <a:gd name="T40" fmla="*/ 2147483647 w 76"/>
                  <a:gd name="T41" fmla="*/ 2147483647 h 96"/>
                  <a:gd name="T42" fmla="*/ 2147483647 w 76"/>
                  <a:gd name="T43" fmla="*/ 2147483647 h 96"/>
                  <a:gd name="T44" fmla="*/ 2147483647 w 76"/>
                  <a:gd name="T45" fmla="*/ 2147483647 h 96"/>
                  <a:gd name="T46" fmla="*/ 2147483647 w 76"/>
                  <a:gd name="T47" fmla="*/ 2147483647 h 96"/>
                  <a:gd name="T48" fmla="*/ 0 w 76"/>
                  <a:gd name="T49" fmla="*/ 2147483647 h 96"/>
                  <a:gd name="T50" fmla="*/ 2147483647 w 76"/>
                  <a:gd name="T51" fmla="*/ 2147483647 h 96"/>
                  <a:gd name="T52" fmla="*/ 2147483647 w 76"/>
                  <a:gd name="T53" fmla="*/ 2147483647 h 96"/>
                  <a:gd name="T54" fmla="*/ 2147483647 w 76"/>
                  <a:gd name="T55" fmla="*/ 2147483647 h 96"/>
                  <a:gd name="T56" fmla="*/ 2147483647 w 76"/>
                  <a:gd name="T57" fmla="*/ 2147483647 h 96"/>
                  <a:gd name="T58" fmla="*/ 2147483647 w 76"/>
                  <a:gd name="T59" fmla="*/ 2147483647 h 96"/>
                  <a:gd name="T60" fmla="*/ 2147483647 w 76"/>
                  <a:gd name="T61" fmla="*/ 2147483647 h 96"/>
                  <a:gd name="T62" fmla="*/ 2147483647 w 76"/>
                  <a:gd name="T63" fmla="*/ 2147483647 h 96"/>
                  <a:gd name="T64" fmla="*/ 2147483647 w 76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96"/>
                  <a:gd name="T101" fmla="*/ 76 w 76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96">
                    <a:moveTo>
                      <a:pt x="38" y="0"/>
                    </a:moveTo>
                    <a:lnTo>
                      <a:pt x="46" y="2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5" y="38"/>
                    </a:lnTo>
                    <a:lnTo>
                      <a:pt x="76" y="48"/>
                    </a:lnTo>
                    <a:lnTo>
                      <a:pt x="75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9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1790"/>
              <p:cNvSpPr>
                <a:spLocks/>
              </p:cNvSpPr>
              <p:nvPr/>
            </p:nvSpPr>
            <p:spPr bwMode="auto">
              <a:xfrm>
                <a:off x="1952249" y="2717795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5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1791"/>
              <p:cNvSpPr>
                <a:spLocks/>
              </p:cNvSpPr>
              <p:nvPr/>
            </p:nvSpPr>
            <p:spPr bwMode="auto">
              <a:xfrm>
                <a:off x="1638456" y="2984498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6" y="0"/>
                    </a:moveTo>
                    <a:lnTo>
                      <a:pt x="44" y="2"/>
                    </a:lnTo>
                    <a:lnTo>
                      <a:pt x="51" y="4"/>
                    </a:lnTo>
                    <a:lnTo>
                      <a:pt x="57" y="8"/>
                    </a:lnTo>
                    <a:lnTo>
                      <a:pt x="62" y="14"/>
                    </a:lnTo>
                    <a:lnTo>
                      <a:pt x="67" y="21"/>
                    </a:lnTo>
                    <a:lnTo>
                      <a:pt x="70" y="29"/>
                    </a:lnTo>
                    <a:lnTo>
                      <a:pt x="73" y="38"/>
                    </a:lnTo>
                    <a:lnTo>
                      <a:pt x="74" y="48"/>
                    </a:lnTo>
                    <a:lnTo>
                      <a:pt x="73" y="57"/>
                    </a:lnTo>
                    <a:lnTo>
                      <a:pt x="70" y="66"/>
                    </a:lnTo>
                    <a:lnTo>
                      <a:pt x="67" y="74"/>
                    </a:lnTo>
                    <a:lnTo>
                      <a:pt x="62" y="82"/>
                    </a:lnTo>
                    <a:lnTo>
                      <a:pt x="57" y="88"/>
                    </a:lnTo>
                    <a:lnTo>
                      <a:pt x="51" y="93"/>
                    </a:lnTo>
                    <a:lnTo>
                      <a:pt x="44" y="95"/>
                    </a:lnTo>
                    <a:lnTo>
                      <a:pt x="36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2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1792"/>
              <p:cNvSpPr>
                <a:spLocks/>
              </p:cNvSpPr>
              <p:nvPr/>
            </p:nvSpPr>
            <p:spPr bwMode="auto">
              <a:xfrm>
                <a:off x="1652967" y="2999012"/>
                <a:ext cx="38091" cy="59873"/>
              </a:xfrm>
              <a:custGeom>
                <a:avLst/>
                <a:gdLst>
                  <a:gd name="T0" fmla="*/ 2147483647 w 44"/>
                  <a:gd name="T1" fmla="*/ 0 h 66"/>
                  <a:gd name="T2" fmla="*/ 2147483647 w 44"/>
                  <a:gd name="T3" fmla="*/ 2147483647 h 66"/>
                  <a:gd name="T4" fmla="*/ 2147483647 w 44"/>
                  <a:gd name="T5" fmla="*/ 2147483647 h 66"/>
                  <a:gd name="T6" fmla="*/ 2147483647 w 44"/>
                  <a:gd name="T7" fmla="*/ 2147483647 h 66"/>
                  <a:gd name="T8" fmla="*/ 2147483647 w 44"/>
                  <a:gd name="T9" fmla="*/ 2147483647 h 66"/>
                  <a:gd name="T10" fmla="*/ 2147483647 w 44"/>
                  <a:gd name="T11" fmla="*/ 2147483647 h 66"/>
                  <a:gd name="T12" fmla="*/ 2147483647 w 44"/>
                  <a:gd name="T13" fmla="*/ 2147483647 h 66"/>
                  <a:gd name="T14" fmla="*/ 2147483647 w 44"/>
                  <a:gd name="T15" fmla="*/ 2147483647 h 66"/>
                  <a:gd name="T16" fmla="*/ 2147483647 w 44"/>
                  <a:gd name="T17" fmla="*/ 2147483647 h 66"/>
                  <a:gd name="T18" fmla="*/ 2147483647 w 44"/>
                  <a:gd name="T19" fmla="*/ 2147483647 h 66"/>
                  <a:gd name="T20" fmla="*/ 2147483647 w 44"/>
                  <a:gd name="T21" fmla="*/ 2147483647 h 66"/>
                  <a:gd name="T22" fmla="*/ 2147483647 w 44"/>
                  <a:gd name="T23" fmla="*/ 2147483647 h 66"/>
                  <a:gd name="T24" fmla="*/ 0 w 44"/>
                  <a:gd name="T25" fmla="*/ 2147483647 h 66"/>
                  <a:gd name="T26" fmla="*/ 2147483647 w 44"/>
                  <a:gd name="T27" fmla="*/ 2147483647 h 66"/>
                  <a:gd name="T28" fmla="*/ 2147483647 w 44"/>
                  <a:gd name="T29" fmla="*/ 2147483647 h 66"/>
                  <a:gd name="T30" fmla="*/ 2147483647 w 44"/>
                  <a:gd name="T31" fmla="*/ 2147483647 h 66"/>
                  <a:gd name="T32" fmla="*/ 2147483647 w 4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6"/>
                  <a:gd name="T53" fmla="*/ 44 w 4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6">
                    <a:moveTo>
                      <a:pt x="21" y="0"/>
                    </a:moveTo>
                    <a:lnTo>
                      <a:pt x="30" y="3"/>
                    </a:lnTo>
                    <a:lnTo>
                      <a:pt x="37" y="10"/>
                    </a:lnTo>
                    <a:lnTo>
                      <a:pt x="42" y="20"/>
                    </a:lnTo>
                    <a:lnTo>
                      <a:pt x="44" y="33"/>
                    </a:lnTo>
                    <a:lnTo>
                      <a:pt x="42" y="45"/>
                    </a:lnTo>
                    <a:lnTo>
                      <a:pt x="37" y="56"/>
                    </a:lnTo>
                    <a:lnTo>
                      <a:pt x="30" y="64"/>
                    </a:lnTo>
                    <a:lnTo>
                      <a:pt x="21" y="66"/>
                    </a:lnTo>
                    <a:lnTo>
                      <a:pt x="13" y="64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1" y="20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1793"/>
              <p:cNvSpPr>
                <a:spLocks/>
              </p:cNvSpPr>
              <p:nvPr/>
            </p:nvSpPr>
            <p:spPr bwMode="auto">
              <a:xfrm>
                <a:off x="1304712" y="2108189"/>
                <a:ext cx="68925" cy="87087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2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3" y="40"/>
                    </a:lnTo>
                    <a:lnTo>
                      <a:pt x="75" y="49"/>
                    </a:lnTo>
                    <a:lnTo>
                      <a:pt x="73" y="58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7" y="88"/>
                    </a:lnTo>
                    <a:lnTo>
                      <a:pt x="52" y="93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3"/>
                    </a:lnTo>
                    <a:lnTo>
                      <a:pt x="16" y="88"/>
                    </a:lnTo>
                    <a:lnTo>
                      <a:pt x="10" y="82"/>
                    </a:lnTo>
                    <a:lnTo>
                      <a:pt x="5" y="75"/>
                    </a:lnTo>
                    <a:lnTo>
                      <a:pt x="2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40"/>
                    </a:lnTo>
                    <a:lnTo>
                      <a:pt x="2" y="30"/>
                    </a:lnTo>
                    <a:lnTo>
                      <a:pt x="5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1794"/>
              <p:cNvSpPr>
                <a:spLocks/>
              </p:cNvSpPr>
              <p:nvPr/>
            </p:nvSpPr>
            <p:spPr bwMode="auto">
              <a:xfrm>
                <a:off x="1317410" y="2120890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7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6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6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1795"/>
              <p:cNvSpPr>
                <a:spLocks/>
              </p:cNvSpPr>
              <p:nvPr/>
            </p:nvSpPr>
            <p:spPr bwMode="auto">
              <a:xfrm>
                <a:off x="1428053" y="2839354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5" y="47"/>
                    </a:lnTo>
                    <a:lnTo>
                      <a:pt x="73" y="57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1796"/>
              <p:cNvSpPr>
                <a:spLocks/>
              </p:cNvSpPr>
              <p:nvPr/>
            </p:nvSpPr>
            <p:spPr bwMode="auto">
              <a:xfrm>
                <a:off x="1442563" y="2852053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3" y="20"/>
                    </a:lnTo>
                    <a:lnTo>
                      <a:pt x="46" y="32"/>
                    </a:lnTo>
                    <a:lnTo>
                      <a:pt x="43" y="45"/>
                    </a:lnTo>
                    <a:lnTo>
                      <a:pt x="39" y="55"/>
                    </a:lnTo>
                    <a:lnTo>
                      <a:pt x="32" y="63"/>
                    </a:lnTo>
                    <a:lnTo>
                      <a:pt x="23" y="66"/>
                    </a:lnTo>
                    <a:lnTo>
                      <a:pt x="13" y="63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1797"/>
              <p:cNvSpPr>
                <a:spLocks/>
              </p:cNvSpPr>
              <p:nvPr/>
            </p:nvSpPr>
            <p:spPr bwMode="auto">
              <a:xfrm>
                <a:off x="1487909" y="2456535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7" y="0"/>
                    </a:moveTo>
                    <a:lnTo>
                      <a:pt x="45" y="1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2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2" y="67"/>
                    </a:lnTo>
                    <a:lnTo>
                      <a:pt x="68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2" y="92"/>
                    </a:lnTo>
                    <a:lnTo>
                      <a:pt x="45" y="95"/>
                    </a:lnTo>
                    <a:lnTo>
                      <a:pt x="37" y="96"/>
                    </a:lnTo>
                    <a:lnTo>
                      <a:pt x="29" y="95"/>
                    </a:lnTo>
                    <a:lnTo>
                      <a:pt x="22" y="92"/>
                    </a:lnTo>
                    <a:lnTo>
                      <a:pt x="16" y="88"/>
                    </a:lnTo>
                    <a:lnTo>
                      <a:pt x="11" y="82"/>
                    </a:lnTo>
                    <a:lnTo>
                      <a:pt x="6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6" y="22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1798"/>
              <p:cNvSpPr>
                <a:spLocks/>
              </p:cNvSpPr>
              <p:nvPr/>
            </p:nvSpPr>
            <p:spPr bwMode="auto">
              <a:xfrm>
                <a:off x="1500606" y="2469236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799"/>
              <p:cNvSpPr>
                <a:spLocks/>
              </p:cNvSpPr>
              <p:nvPr/>
            </p:nvSpPr>
            <p:spPr bwMode="auto">
              <a:xfrm>
                <a:off x="1413542" y="2334978"/>
                <a:ext cx="68925" cy="85273"/>
              </a:xfrm>
              <a:custGeom>
                <a:avLst/>
                <a:gdLst>
                  <a:gd name="T0" fmla="*/ 2147483647 w 74"/>
                  <a:gd name="T1" fmla="*/ 0 h 94"/>
                  <a:gd name="T2" fmla="*/ 2147483647 w 74"/>
                  <a:gd name="T3" fmla="*/ 2147483647 h 94"/>
                  <a:gd name="T4" fmla="*/ 2147483647 w 74"/>
                  <a:gd name="T5" fmla="*/ 2147483647 h 94"/>
                  <a:gd name="T6" fmla="*/ 2147483647 w 74"/>
                  <a:gd name="T7" fmla="*/ 2147483647 h 94"/>
                  <a:gd name="T8" fmla="*/ 2147483647 w 74"/>
                  <a:gd name="T9" fmla="*/ 2147483647 h 94"/>
                  <a:gd name="T10" fmla="*/ 2147483647 w 74"/>
                  <a:gd name="T11" fmla="*/ 2147483647 h 94"/>
                  <a:gd name="T12" fmla="*/ 2147483647 w 74"/>
                  <a:gd name="T13" fmla="*/ 2147483647 h 94"/>
                  <a:gd name="T14" fmla="*/ 2147483647 w 74"/>
                  <a:gd name="T15" fmla="*/ 2147483647 h 94"/>
                  <a:gd name="T16" fmla="*/ 2147483647 w 74"/>
                  <a:gd name="T17" fmla="*/ 2147483647 h 94"/>
                  <a:gd name="T18" fmla="*/ 2147483647 w 74"/>
                  <a:gd name="T19" fmla="*/ 2147483647 h 94"/>
                  <a:gd name="T20" fmla="*/ 2147483647 w 74"/>
                  <a:gd name="T21" fmla="*/ 2147483647 h 94"/>
                  <a:gd name="T22" fmla="*/ 2147483647 w 74"/>
                  <a:gd name="T23" fmla="*/ 2147483647 h 94"/>
                  <a:gd name="T24" fmla="*/ 2147483647 w 74"/>
                  <a:gd name="T25" fmla="*/ 2147483647 h 94"/>
                  <a:gd name="T26" fmla="*/ 2147483647 w 74"/>
                  <a:gd name="T27" fmla="*/ 2147483647 h 94"/>
                  <a:gd name="T28" fmla="*/ 2147483647 w 74"/>
                  <a:gd name="T29" fmla="*/ 2147483647 h 94"/>
                  <a:gd name="T30" fmla="*/ 2147483647 w 74"/>
                  <a:gd name="T31" fmla="*/ 2147483647 h 94"/>
                  <a:gd name="T32" fmla="*/ 2147483647 w 74"/>
                  <a:gd name="T33" fmla="*/ 2147483647 h 94"/>
                  <a:gd name="T34" fmla="*/ 2147483647 w 74"/>
                  <a:gd name="T35" fmla="*/ 2147483647 h 94"/>
                  <a:gd name="T36" fmla="*/ 2147483647 w 74"/>
                  <a:gd name="T37" fmla="*/ 2147483647 h 94"/>
                  <a:gd name="T38" fmla="*/ 2147483647 w 74"/>
                  <a:gd name="T39" fmla="*/ 2147483647 h 94"/>
                  <a:gd name="T40" fmla="*/ 2147483647 w 74"/>
                  <a:gd name="T41" fmla="*/ 2147483647 h 94"/>
                  <a:gd name="T42" fmla="*/ 2147483647 w 74"/>
                  <a:gd name="T43" fmla="*/ 2147483647 h 94"/>
                  <a:gd name="T44" fmla="*/ 2147483647 w 74"/>
                  <a:gd name="T45" fmla="*/ 2147483647 h 94"/>
                  <a:gd name="T46" fmla="*/ 2147483647 w 74"/>
                  <a:gd name="T47" fmla="*/ 2147483647 h 94"/>
                  <a:gd name="T48" fmla="*/ 0 w 74"/>
                  <a:gd name="T49" fmla="*/ 2147483647 h 94"/>
                  <a:gd name="T50" fmla="*/ 2147483647 w 74"/>
                  <a:gd name="T51" fmla="*/ 2147483647 h 94"/>
                  <a:gd name="T52" fmla="*/ 2147483647 w 74"/>
                  <a:gd name="T53" fmla="*/ 2147483647 h 94"/>
                  <a:gd name="T54" fmla="*/ 2147483647 w 74"/>
                  <a:gd name="T55" fmla="*/ 2147483647 h 94"/>
                  <a:gd name="T56" fmla="*/ 2147483647 w 74"/>
                  <a:gd name="T57" fmla="*/ 2147483647 h 94"/>
                  <a:gd name="T58" fmla="*/ 2147483647 w 74"/>
                  <a:gd name="T59" fmla="*/ 2147483647 h 94"/>
                  <a:gd name="T60" fmla="*/ 2147483647 w 74"/>
                  <a:gd name="T61" fmla="*/ 2147483647 h 94"/>
                  <a:gd name="T62" fmla="*/ 2147483647 w 74"/>
                  <a:gd name="T63" fmla="*/ 2147483647 h 94"/>
                  <a:gd name="T64" fmla="*/ 2147483647 w 74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4"/>
                  <a:gd name="T101" fmla="*/ 74 w 74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4">
                    <a:moveTo>
                      <a:pt x="36" y="0"/>
                    </a:moveTo>
                    <a:lnTo>
                      <a:pt x="44" y="1"/>
                    </a:lnTo>
                    <a:lnTo>
                      <a:pt x="51" y="3"/>
                    </a:lnTo>
                    <a:lnTo>
                      <a:pt x="57" y="8"/>
                    </a:lnTo>
                    <a:lnTo>
                      <a:pt x="63" y="13"/>
                    </a:lnTo>
                    <a:lnTo>
                      <a:pt x="67" y="20"/>
                    </a:lnTo>
                    <a:lnTo>
                      <a:pt x="71" y="28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1" y="65"/>
                    </a:lnTo>
                    <a:lnTo>
                      <a:pt x="67" y="73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51" y="91"/>
                    </a:lnTo>
                    <a:lnTo>
                      <a:pt x="44" y="93"/>
                    </a:lnTo>
                    <a:lnTo>
                      <a:pt x="36" y="94"/>
                    </a:lnTo>
                    <a:lnTo>
                      <a:pt x="28" y="93"/>
                    </a:lnTo>
                    <a:lnTo>
                      <a:pt x="21" y="91"/>
                    </a:lnTo>
                    <a:lnTo>
                      <a:pt x="16" y="86"/>
                    </a:lnTo>
                    <a:lnTo>
                      <a:pt x="10" y="80"/>
                    </a:lnTo>
                    <a:lnTo>
                      <a:pt x="5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5" y="20"/>
                    </a:lnTo>
                    <a:lnTo>
                      <a:pt x="10" y="13"/>
                    </a:lnTo>
                    <a:lnTo>
                      <a:pt x="16" y="8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1800"/>
              <p:cNvSpPr>
                <a:spLocks/>
              </p:cNvSpPr>
              <p:nvPr/>
            </p:nvSpPr>
            <p:spPr bwMode="auto">
              <a:xfrm>
                <a:off x="1426239" y="2347677"/>
                <a:ext cx="41719" cy="59873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3" y="3"/>
                    </a:lnTo>
                    <a:lnTo>
                      <a:pt x="40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1801"/>
              <p:cNvSpPr>
                <a:spLocks/>
              </p:cNvSpPr>
              <p:nvPr/>
            </p:nvSpPr>
            <p:spPr bwMode="auto">
              <a:xfrm>
                <a:off x="1573159" y="2449278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2"/>
                    </a:lnTo>
                    <a:lnTo>
                      <a:pt x="72" y="30"/>
                    </a:lnTo>
                    <a:lnTo>
                      <a:pt x="73" y="39"/>
                    </a:lnTo>
                    <a:lnTo>
                      <a:pt x="74" y="49"/>
                    </a:lnTo>
                    <a:lnTo>
                      <a:pt x="73" y="58"/>
                    </a:lnTo>
                    <a:lnTo>
                      <a:pt x="72" y="67"/>
                    </a:lnTo>
                    <a:lnTo>
                      <a:pt x="69" y="75"/>
                    </a:lnTo>
                    <a:lnTo>
                      <a:pt x="64" y="82"/>
                    </a:lnTo>
                    <a:lnTo>
                      <a:pt x="58" y="88"/>
                    </a:lnTo>
                    <a:lnTo>
                      <a:pt x="53" y="93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3"/>
                    </a:lnTo>
                    <a:lnTo>
                      <a:pt x="17" y="88"/>
                    </a:lnTo>
                    <a:lnTo>
                      <a:pt x="11" y="82"/>
                    </a:lnTo>
                    <a:lnTo>
                      <a:pt x="7" y="75"/>
                    </a:lnTo>
                    <a:lnTo>
                      <a:pt x="3" y="67"/>
                    </a:lnTo>
                    <a:lnTo>
                      <a:pt x="1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1802"/>
              <p:cNvSpPr>
                <a:spLocks/>
              </p:cNvSpPr>
              <p:nvPr/>
            </p:nvSpPr>
            <p:spPr bwMode="auto">
              <a:xfrm>
                <a:off x="1585856" y="2463792"/>
                <a:ext cx="41719" cy="58058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3" y="21"/>
                    </a:lnTo>
                    <a:lnTo>
                      <a:pt x="46" y="34"/>
                    </a:lnTo>
                    <a:lnTo>
                      <a:pt x="43" y="46"/>
                    </a:lnTo>
                    <a:lnTo>
                      <a:pt x="39" y="57"/>
                    </a:lnTo>
                    <a:lnTo>
                      <a:pt x="32" y="64"/>
                    </a:lnTo>
                    <a:lnTo>
                      <a:pt x="23" y="66"/>
                    </a:lnTo>
                    <a:lnTo>
                      <a:pt x="13" y="64"/>
                    </a:lnTo>
                    <a:lnTo>
                      <a:pt x="7" y="57"/>
                    </a:lnTo>
                    <a:lnTo>
                      <a:pt x="2" y="46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1803"/>
              <p:cNvSpPr>
                <a:spLocks/>
              </p:cNvSpPr>
              <p:nvPr/>
            </p:nvSpPr>
            <p:spPr bwMode="auto">
              <a:xfrm>
                <a:off x="1428053" y="2583536"/>
                <a:ext cx="67112" cy="87087"/>
              </a:xfrm>
              <a:custGeom>
                <a:avLst/>
                <a:gdLst>
                  <a:gd name="T0" fmla="*/ 2147483647 w 74"/>
                  <a:gd name="T1" fmla="*/ 0 h 96"/>
                  <a:gd name="T2" fmla="*/ 2147483647 w 74"/>
                  <a:gd name="T3" fmla="*/ 2147483647 h 96"/>
                  <a:gd name="T4" fmla="*/ 2147483647 w 74"/>
                  <a:gd name="T5" fmla="*/ 2147483647 h 96"/>
                  <a:gd name="T6" fmla="*/ 2147483647 w 74"/>
                  <a:gd name="T7" fmla="*/ 2147483647 h 96"/>
                  <a:gd name="T8" fmla="*/ 2147483647 w 74"/>
                  <a:gd name="T9" fmla="*/ 2147483647 h 96"/>
                  <a:gd name="T10" fmla="*/ 2147483647 w 74"/>
                  <a:gd name="T11" fmla="*/ 2147483647 h 96"/>
                  <a:gd name="T12" fmla="*/ 2147483647 w 74"/>
                  <a:gd name="T13" fmla="*/ 2147483647 h 96"/>
                  <a:gd name="T14" fmla="*/ 2147483647 w 74"/>
                  <a:gd name="T15" fmla="*/ 2147483647 h 96"/>
                  <a:gd name="T16" fmla="*/ 2147483647 w 74"/>
                  <a:gd name="T17" fmla="*/ 2147483647 h 96"/>
                  <a:gd name="T18" fmla="*/ 2147483647 w 74"/>
                  <a:gd name="T19" fmla="*/ 2147483647 h 96"/>
                  <a:gd name="T20" fmla="*/ 2147483647 w 74"/>
                  <a:gd name="T21" fmla="*/ 2147483647 h 96"/>
                  <a:gd name="T22" fmla="*/ 2147483647 w 74"/>
                  <a:gd name="T23" fmla="*/ 2147483647 h 96"/>
                  <a:gd name="T24" fmla="*/ 2147483647 w 74"/>
                  <a:gd name="T25" fmla="*/ 2147483647 h 96"/>
                  <a:gd name="T26" fmla="*/ 2147483647 w 74"/>
                  <a:gd name="T27" fmla="*/ 2147483647 h 96"/>
                  <a:gd name="T28" fmla="*/ 2147483647 w 74"/>
                  <a:gd name="T29" fmla="*/ 2147483647 h 96"/>
                  <a:gd name="T30" fmla="*/ 2147483647 w 74"/>
                  <a:gd name="T31" fmla="*/ 2147483647 h 96"/>
                  <a:gd name="T32" fmla="*/ 2147483647 w 74"/>
                  <a:gd name="T33" fmla="*/ 2147483647 h 96"/>
                  <a:gd name="T34" fmla="*/ 2147483647 w 74"/>
                  <a:gd name="T35" fmla="*/ 2147483647 h 96"/>
                  <a:gd name="T36" fmla="*/ 2147483647 w 74"/>
                  <a:gd name="T37" fmla="*/ 2147483647 h 96"/>
                  <a:gd name="T38" fmla="*/ 2147483647 w 74"/>
                  <a:gd name="T39" fmla="*/ 2147483647 h 96"/>
                  <a:gd name="T40" fmla="*/ 2147483647 w 74"/>
                  <a:gd name="T41" fmla="*/ 2147483647 h 96"/>
                  <a:gd name="T42" fmla="*/ 2147483647 w 74"/>
                  <a:gd name="T43" fmla="*/ 2147483647 h 96"/>
                  <a:gd name="T44" fmla="*/ 2147483647 w 74"/>
                  <a:gd name="T45" fmla="*/ 2147483647 h 96"/>
                  <a:gd name="T46" fmla="*/ 2147483647 w 74"/>
                  <a:gd name="T47" fmla="*/ 2147483647 h 96"/>
                  <a:gd name="T48" fmla="*/ 0 w 74"/>
                  <a:gd name="T49" fmla="*/ 2147483647 h 96"/>
                  <a:gd name="T50" fmla="*/ 2147483647 w 74"/>
                  <a:gd name="T51" fmla="*/ 2147483647 h 96"/>
                  <a:gd name="T52" fmla="*/ 2147483647 w 74"/>
                  <a:gd name="T53" fmla="*/ 2147483647 h 96"/>
                  <a:gd name="T54" fmla="*/ 2147483647 w 74"/>
                  <a:gd name="T55" fmla="*/ 2147483647 h 96"/>
                  <a:gd name="T56" fmla="*/ 2147483647 w 74"/>
                  <a:gd name="T57" fmla="*/ 2147483647 h 96"/>
                  <a:gd name="T58" fmla="*/ 2147483647 w 74"/>
                  <a:gd name="T59" fmla="*/ 2147483647 h 96"/>
                  <a:gd name="T60" fmla="*/ 2147483647 w 74"/>
                  <a:gd name="T61" fmla="*/ 2147483647 h 96"/>
                  <a:gd name="T62" fmla="*/ 2147483647 w 74"/>
                  <a:gd name="T63" fmla="*/ 2147483647 h 96"/>
                  <a:gd name="T64" fmla="*/ 2147483647 w 74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96"/>
                  <a:gd name="T101" fmla="*/ 74 w 74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96">
                    <a:moveTo>
                      <a:pt x="38" y="0"/>
                    </a:moveTo>
                    <a:lnTo>
                      <a:pt x="46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3" y="38"/>
                    </a:lnTo>
                    <a:lnTo>
                      <a:pt x="74" y="47"/>
                    </a:lnTo>
                    <a:lnTo>
                      <a:pt x="73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6" y="94"/>
                    </a:lnTo>
                    <a:lnTo>
                      <a:pt x="38" y="96"/>
                    </a:lnTo>
                    <a:lnTo>
                      <a:pt x="29" y="94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1" y="82"/>
                    </a:lnTo>
                    <a:lnTo>
                      <a:pt x="6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6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1804"/>
              <p:cNvSpPr>
                <a:spLocks/>
              </p:cNvSpPr>
              <p:nvPr/>
            </p:nvSpPr>
            <p:spPr bwMode="auto">
              <a:xfrm>
                <a:off x="1440750" y="2596237"/>
                <a:ext cx="41719" cy="59873"/>
              </a:xfrm>
              <a:custGeom>
                <a:avLst/>
                <a:gdLst>
                  <a:gd name="T0" fmla="*/ 2147483647 w 47"/>
                  <a:gd name="T1" fmla="*/ 0 h 66"/>
                  <a:gd name="T2" fmla="*/ 2147483647 w 47"/>
                  <a:gd name="T3" fmla="*/ 2147483647 h 66"/>
                  <a:gd name="T4" fmla="*/ 2147483647 w 47"/>
                  <a:gd name="T5" fmla="*/ 2147483647 h 66"/>
                  <a:gd name="T6" fmla="*/ 2147483647 w 47"/>
                  <a:gd name="T7" fmla="*/ 2147483647 h 66"/>
                  <a:gd name="T8" fmla="*/ 2147483647 w 47"/>
                  <a:gd name="T9" fmla="*/ 2147483647 h 66"/>
                  <a:gd name="T10" fmla="*/ 2147483647 w 47"/>
                  <a:gd name="T11" fmla="*/ 2147483647 h 66"/>
                  <a:gd name="T12" fmla="*/ 2147483647 w 47"/>
                  <a:gd name="T13" fmla="*/ 2147483647 h 66"/>
                  <a:gd name="T14" fmla="*/ 2147483647 w 47"/>
                  <a:gd name="T15" fmla="*/ 2147483647 h 66"/>
                  <a:gd name="T16" fmla="*/ 2147483647 w 47"/>
                  <a:gd name="T17" fmla="*/ 2147483647 h 66"/>
                  <a:gd name="T18" fmla="*/ 2147483647 w 47"/>
                  <a:gd name="T19" fmla="*/ 2147483647 h 66"/>
                  <a:gd name="T20" fmla="*/ 2147483647 w 47"/>
                  <a:gd name="T21" fmla="*/ 2147483647 h 66"/>
                  <a:gd name="T22" fmla="*/ 2147483647 w 47"/>
                  <a:gd name="T23" fmla="*/ 2147483647 h 66"/>
                  <a:gd name="T24" fmla="*/ 0 w 47"/>
                  <a:gd name="T25" fmla="*/ 2147483647 h 66"/>
                  <a:gd name="T26" fmla="*/ 2147483647 w 47"/>
                  <a:gd name="T27" fmla="*/ 2147483647 h 66"/>
                  <a:gd name="T28" fmla="*/ 2147483647 w 47"/>
                  <a:gd name="T29" fmla="*/ 2147483647 h 66"/>
                  <a:gd name="T30" fmla="*/ 2147483647 w 47"/>
                  <a:gd name="T31" fmla="*/ 2147483647 h 66"/>
                  <a:gd name="T32" fmla="*/ 2147483647 w 47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6"/>
                  <a:gd name="T53" fmla="*/ 47 w 4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6">
                    <a:moveTo>
                      <a:pt x="24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19"/>
                    </a:lnTo>
                    <a:lnTo>
                      <a:pt x="47" y="32"/>
                    </a:lnTo>
                    <a:lnTo>
                      <a:pt x="44" y="45"/>
                    </a:lnTo>
                    <a:lnTo>
                      <a:pt x="40" y="55"/>
                    </a:lnTo>
                    <a:lnTo>
                      <a:pt x="33" y="63"/>
                    </a:lnTo>
                    <a:lnTo>
                      <a:pt x="24" y="66"/>
                    </a:lnTo>
                    <a:lnTo>
                      <a:pt x="14" y="63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19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1805"/>
              <p:cNvSpPr>
                <a:spLocks/>
              </p:cNvSpPr>
              <p:nvPr/>
            </p:nvSpPr>
            <p:spPr bwMode="auto">
              <a:xfrm>
                <a:off x="1778122" y="2977241"/>
                <a:ext cx="67112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2"/>
                    </a:lnTo>
                    <a:lnTo>
                      <a:pt x="73" y="30"/>
                    </a:lnTo>
                    <a:lnTo>
                      <a:pt x="74" y="39"/>
                    </a:lnTo>
                    <a:lnTo>
                      <a:pt x="75" y="49"/>
                    </a:lnTo>
                    <a:lnTo>
                      <a:pt x="74" y="58"/>
                    </a:lnTo>
                    <a:lnTo>
                      <a:pt x="73" y="67"/>
                    </a:lnTo>
                    <a:lnTo>
                      <a:pt x="70" y="75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806"/>
              <p:cNvSpPr>
                <a:spLocks/>
              </p:cNvSpPr>
              <p:nvPr/>
            </p:nvSpPr>
            <p:spPr bwMode="auto">
              <a:xfrm>
                <a:off x="1790818" y="2989940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6"/>
                    </a:lnTo>
                    <a:lnTo>
                      <a:pt x="40" y="57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1807"/>
              <p:cNvSpPr>
                <a:spLocks/>
              </p:cNvSpPr>
              <p:nvPr/>
            </p:nvSpPr>
            <p:spPr bwMode="auto">
              <a:xfrm>
                <a:off x="1556835" y="2841167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4" y="13"/>
                    </a:lnTo>
                    <a:lnTo>
                      <a:pt x="68" y="20"/>
                    </a:lnTo>
                    <a:lnTo>
                      <a:pt x="72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5"/>
                    </a:lnTo>
                    <a:lnTo>
                      <a:pt x="68" y="73"/>
                    </a:lnTo>
                    <a:lnTo>
                      <a:pt x="64" y="81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1" y="81"/>
                    </a:lnTo>
                    <a:lnTo>
                      <a:pt x="6" y="73"/>
                    </a:lnTo>
                    <a:lnTo>
                      <a:pt x="2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1808"/>
              <p:cNvSpPr>
                <a:spLocks/>
              </p:cNvSpPr>
              <p:nvPr/>
            </p:nvSpPr>
            <p:spPr bwMode="auto">
              <a:xfrm>
                <a:off x="1569531" y="2855682"/>
                <a:ext cx="41719" cy="59873"/>
              </a:xfrm>
              <a:custGeom>
                <a:avLst/>
                <a:gdLst>
                  <a:gd name="T0" fmla="*/ 2147483647 w 45"/>
                  <a:gd name="T1" fmla="*/ 0 h 65"/>
                  <a:gd name="T2" fmla="*/ 2147483647 w 45"/>
                  <a:gd name="T3" fmla="*/ 2147483647 h 65"/>
                  <a:gd name="T4" fmla="*/ 2147483647 w 45"/>
                  <a:gd name="T5" fmla="*/ 2147483647 h 65"/>
                  <a:gd name="T6" fmla="*/ 2147483647 w 45"/>
                  <a:gd name="T7" fmla="*/ 2147483647 h 65"/>
                  <a:gd name="T8" fmla="*/ 2147483647 w 45"/>
                  <a:gd name="T9" fmla="*/ 2147483647 h 65"/>
                  <a:gd name="T10" fmla="*/ 2147483647 w 45"/>
                  <a:gd name="T11" fmla="*/ 2147483647 h 65"/>
                  <a:gd name="T12" fmla="*/ 2147483647 w 45"/>
                  <a:gd name="T13" fmla="*/ 2147483647 h 65"/>
                  <a:gd name="T14" fmla="*/ 2147483647 w 45"/>
                  <a:gd name="T15" fmla="*/ 2147483647 h 65"/>
                  <a:gd name="T16" fmla="*/ 2147483647 w 45"/>
                  <a:gd name="T17" fmla="*/ 2147483647 h 65"/>
                  <a:gd name="T18" fmla="*/ 2147483647 w 45"/>
                  <a:gd name="T19" fmla="*/ 2147483647 h 65"/>
                  <a:gd name="T20" fmla="*/ 2147483647 w 45"/>
                  <a:gd name="T21" fmla="*/ 2147483647 h 65"/>
                  <a:gd name="T22" fmla="*/ 2147483647 w 45"/>
                  <a:gd name="T23" fmla="*/ 2147483647 h 65"/>
                  <a:gd name="T24" fmla="*/ 0 w 45"/>
                  <a:gd name="T25" fmla="*/ 2147483647 h 65"/>
                  <a:gd name="T26" fmla="*/ 2147483647 w 45"/>
                  <a:gd name="T27" fmla="*/ 2147483647 h 65"/>
                  <a:gd name="T28" fmla="*/ 2147483647 w 45"/>
                  <a:gd name="T29" fmla="*/ 2147483647 h 65"/>
                  <a:gd name="T30" fmla="*/ 2147483647 w 45"/>
                  <a:gd name="T31" fmla="*/ 2147483647 h 65"/>
                  <a:gd name="T32" fmla="*/ 2147483647 w 45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5"/>
                  <a:gd name="T53" fmla="*/ 45 w 4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5">
                    <a:moveTo>
                      <a:pt x="22" y="0"/>
                    </a:moveTo>
                    <a:lnTo>
                      <a:pt x="31" y="2"/>
                    </a:lnTo>
                    <a:lnTo>
                      <a:pt x="38" y="9"/>
                    </a:lnTo>
                    <a:lnTo>
                      <a:pt x="43" y="19"/>
                    </a:lnTo>
                    <a:lnTo>
                      <a:pt x="45" y="32"/>
                    </a:lnTo>
                    <a:lnTo>
                      <a:pt x="43" y="44"/>
                    </a:lnTo>
                    <a:lnTo>
                      <a:pt x="38" y="55"/>
                    </a:lnTo>
                    <a:lnTo>
                      <a:pt x="31" y="63"/>
                    </a:lnTo>
                    <a:lnTo>
                      <a:pt x="22" y="65"/>
                    </a:lnTo>
                    <a:lnTo>
                      <a:pt x="13" y="63"/>
                    </a:lnTo>
                    <a:lnTo>
                      <a:pt x="6" y="55"/>
                    </a:lnTo>
                    <a:lnTo>
                      <a:pt x="1" y="44"/>
                    </a:lnTo>
                    <a:lnTo>
                      <a:pt x="0" y="32"/>
                    </a:lnTo>
                    <a:lnTo>
                      <a:pt x="1" y="19"/>
                    </a:lnTo>
                    <a:lnTo>
                      <a:pt x="6" y="9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1809"/>
              <p:cNvSpPr>
                <a:spLocks/>
              </p:cNvSpPr>
              <p:nvPr/>
            </p:nvSpPr>
            <p:spPr bwMode="auto">
              <a:xfrm>
                <a:off x="1680175" y="3129642"/>
                <a:ext cx="68925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3"/>
                    </a:lnTo>
                    <a:lnTo>
                      <a:pt x="69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69" y="73"/>
                    </a:lnTo>
                    <a:lnTo>
                      <a:pt x="65" y="81"/>
                    </a:lnTo>
                    <a:lnTo>
                      <a:pt x="59" y="87"/>
                    </a:lnTo>
                    <a:lnTo>
                      <a:pt x="53" y="92"/>
                    </a:lnTo>
                    <a:lnTo>
                      <a:pt x="46" y="94"/>
                    </a:lnTo>
                    <a:lnTo>
                      <a:pt x="38" y="95"/>
                    </a:lnTo>
                    <a:lnTo>
                      <a:pt x="30" y="94"/>
                    </a:lnTo>
                    <a:lnTo>
                      <a:pt x="23" y="92"/>
                    </a:lnTo>
                    <a:lnTo>
                      <a:pt x="18" y="87"/>
                    </a:lnTo>
                    <a:lnTo>
                      <a:pt x="12" y="81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1810"/>
              <p:cNvSpPr>
                <a:spLocks/>
              </p:cNvSpPr>
              <p:nvPr/>
            </p:nvSpPr>
            <p:spPr bwMode="auto">
              <a:xfrm>
                <a:off x="1694686" y="3142342"/>
                <a:ext cx="41719" cy="61686"/>
              </a:xfrm>
              <a:custGeom>
                <a:avLst/>
                <a:gdLst>
                  <a:gd name="T0" fmla="*/ 2147483647 w 46"/>
                  <a:gd name="T1" fmla="*/ 0 h 67"/>
                  <a:gd name="T2" fmla="*/ 2147483647 w 46"/>
                  <a:gd name="T3" fmla="*/ 2147483647 h 67"/>
                  <a:gd name="T4" fmla="*/ 2147483647 w 46"/>
                  <a:gd name="T5" fmla="*/ 2147483647 h 67"/>
                  <a:gd name="T6" fmla="*/ 2147483647 w 46"/>
                  <a:gd name="T7" fmla="*/ 2147483647 h 67"/>
                  <a:gd name="T8" fmla="*/ 2147483647 w 46"/>
                  <a:gd name="T9" fmla="*/ 2147483647 h 67"/>
                  <a:gd name="T10" fmla="*/ 2147483647 w 46"/>
                  <a:gd name="T11" fmla="*/ 2147483647 h 67"/>
                  <a:gd name="T12" fmla="*/ 2147483647 w 46"/>
                  <a:gd name="T13" fmla="*/ 2147483647 h 67"/>
                  <a:gd name="T14" fmla="*/ 2147483647 w 46"/>
                  <a:gd name="T15" fmla="*/ 2147483647 h 67"/>
                  <a:gd name="T16" fmla="*/ 2147483647 w 46"/>
                  <a:gd name="T17" fmla="*/ 2147483647 h 67"/>
                  <a:gd name="T18" fmla="*/ 2147483647 w 46"/>
                  <a:gd name="T19" fmla="*/ 2147483647 h 67"/>
                  <a:gd name="T20" fmla="*/ 2147483647 w 46"/>
                  <a:gd name="T21" fmla="*/ 2147483647 h 67"/>
                  <a:gd name="T22" fmla="*/ 2147483647 w 46"/>
                  <a:gd name="T23" fmla="*/ 2147483647 h 67"/>
                  <a:gd name="T24" fmla="*/ 0 w 46"/>
                  <a:gd name="T25" fmla="*/ 2147483647 h 67"/>
                  <a:gd name="T26" fmla="*/ 2147483647 w 46"/>
                  <a:gd name="T27" fmla="*/ 2147483647 h 67"/>
                  <a:gd name="T28" fmla="*/ 2147483647 w 46"/>
                  <a:gd name="T29" fmla="*/ 2147483647 h 67"/>
                  <a:gd name="T30" fmla="*/ 2147483647 w 46"/>
                  <a:gd name="T31" fmla="*/ 2147483647 h 67"/>
                  <a:gd name="T32" fmla="*/ 2147483647 w 46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7"/>
                  <a:gd name="T53" fmla="*/ 46 w 46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7">
                    <a:moveTo>
                      <a:pt x="23" y="0"/>
                    </a:moveTo>
                    <a:lnTo>
                      <a:pt x="32" y="3"/>
                    </a:lnTo>
                    <a:lnTo>
                      <a:pt x="39" y="10"/>
                    </a:lnTo>
                    <a:lnTo>
                      <a:pt x="44" y="21"/>
                    </a:lnTo>
                    <a:lnTo>
                      <a:pt x="46" y="34"/>
                    </a:lnTo>
                    <a:lnTo>
                      <a:pt x="44" y="47"/>
                    </a:lnTo>
                    <a:lnTo>
                      <a:pt x="39" y="57"/>
                    </a:lnTo>
                    <a:lnTo>
                      <a:pt x="32" y="65"/>
                    </a:lnTo>
                    <a:lnTo>
                      <a:pt x="23" y="67"/>
                    </a:lnTo>
                    <a:lnTo>
                      <a:pt x="14" y="65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7" y="10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Freeform 1811"/>
              <p:cNvSpPr>
                <a:spLocks/>
              </p:cNvSpPr>
              <p:nvPr/>
            </p:nvSpPr>
            <p:spPr bwMode="auto">
              <a:xfrm>
                <a:off x="1540510" y="2336791"/>
                <a:ext cx="67112" cy="87087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4" y="14"/>
                    </a:lnTo>
                    <a:lnTo>
                      <a:pt x="69" y="21"/>
                    </a:lnTo>
                    <a:lnTo>
                      <a:pt x="72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2" y="66"/>
                    </a:lnTo>
                    <a:lnTo>
                      <a:pt x="69" y="74"/>
                    </a:lnTo>
                    <a:lnTo>
                      <a:pt x="64" y="81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7" y="86"/>
                    </a:lnTo>
                    <a:lnTo>
                      <a:pt x="11" y="81"/>
                    </a:lnTo>
                    <a:lnTo>
                      <a:pt x="7" y="74"/>
                    </a:lnTo>
                    <a:lnTo>
                      <a:pt x="3" y="66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29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7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1812"/>
              <p:cNvSpPr>
                <a:spLocks/>
              </p:cNvSpPr>
              <p:nvPr/>
            </p:nvSpPr>
            <p:spPr bwMode="auto">
              <a:xfrm>
                <a:off x="1553207" y="2349492"/>
                <a:ext cx="41719" cy="61686"/>
              </a:xfrm>
              <a:custGeom>
                <a:avLst/>
                <a:gdLst>
                  <a:gd name="T0" fmla="*/ 2147483647 w 45"/>
                  <a:gd name="T1" fmla="*/ 0 h 67"/>
                  <a:gd name="T2" fmla="*/ 2147483647 w 45"/>
                  <a:gd name="T3" fmla="*/ 2147483647 h 67"/>
                  <a:gd name="T4" fmla="*/ 2147483647 w 45"/>
                  <a:gd name="T5" fmla="*/ 2147483647 h 67"/>
                  <a:gd name="T6" fmla="*/ 2147483647 w 45"/>
                  <a:gd name="T7" fmla="*/ 2147483647 h 67"/>
                  <a:gd name="T8" fmla="*/ 2147483647 w 45"/>
                  <a:gd name="T9" fmla="*/ 2147483647 h 67"/>
                  <a:gd name="T10" fmla="*/ 2147483647 w 45"/>
                  <a:gd name="T11" fmla="*/ 2147483647 h 67"/>
                  <a:gd name="T12" fmla="*/ 2147483647 w 45"/>
                  <a:gd name="T13" fmla="*/ 2147483647 h 67"/>
                  <a:gd name="T14" fmla="*/ 2147483647 w 45"/>
                  <a:gd name="T15" fmla="*/ 2147483647 h 67"/>
                  <a:gd name="T16" fmla="*/ 2147483647 w 45"/>
                  <a:gd name="T17" fmla="*/ 2147483647 h 67"/>
                  <a:gd name="T18" fmla="*/ 2147483647 w 45"/>
                  <a:gd name="T19" fmla="*/ 2147483647 h 67"/>
                  <a:gd name="T20" fmla="*/ 2147483647 w 45"/>
                  <a:gd name="T21" fmla="*/ 2147483647 h 67"/>
                  <a:gd name="T22" fmla="*/ 2147483647 w 45"/>
                  <a:gd name="T23" fmla="*/ 2147483647 h 67"/>
                  <a:gd name="T24" fmla="*/ 0 w 45"/>
                  <a:gd name="T25" fmla="*/ 2147483647 h 67"/>
                  <a:gd name="T26" fmla="*/ 2147483647 w 45"/>
                  <a:gd name="T27" fmla="*/ 2147483647 h 67"/>
                  <a:gd name="T28" fmla="*/ 2147483647 w 45"/>
                  <a:gd name="T29" fmla="*/ 2147483647 h 67"/>
                  <a:gd name="T30" fmla="*/ 2147483647 w 45"/>
                  <a:gd name="T31" fmla="*/ 2147483647 h 67"/>
                  <a:gd name="T32" fmla="*/ 2147483647 w 45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7"/>
                  <a:gd name="T53" fmla="*/ 45 w 45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7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1"/>
                    </a:lnTo>
                    <a:lnTo>
                      <a:pt x="45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4"/>
                    </a:lnTo>
                    <a:lnTo>
                      <a:pt x="23" y="67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1813"/>
              <p:cNvSpPr>
                <a:spLocks/>
              </p:cNvSpPr>
              <p:nvPr/>
            </p:nvSpPr>
            <p:spPr bwMode="auto">
              <a:xfrm>
                <a:off x="1700127" y="2452907"/>
                <a:ext cx="67112" cy="87087"/>
              </a:xfrm>
              <a:custGeom>
                <a:avLst/>
                <a:gdLst>
                  <a:gd name="T0" fmla="*/ 2147483647 w 75"/>
                  <a:gd name="T1" fmla="*/ 0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0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2147483647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5"/>
                  <a:gd name="T101" fmla="*/ 75 w 75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5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8"/>
                    </a:lnTo>
                    <a:lnTo>
                      <a:pt x="63" y="14"/>
                    </a:lnTo>
                    <a:lnTo>
                      <a:pt x="68" y="22"/>
                    </a:lnTo>
                    <a:lnTo>
                      <a:pt x="71" y="30"/>
                    </a:lnTo>
                    <a:lnTo>
                      <a:pt x="74" y="39"/>
                    </a:lnTo>
                    <a:lnTo>
                      <a:pt x="75" y="48"/>
                    </a:lnTo>
                    <a:lnTo>
                      <a:pt x="74" y="57"/>
                    </a:lnTo>
                    <a:lnTo>
                      <a:pt x="71" y="67"/>
                    </a:lnTo>
                    <a:lnTo>
                      <a:pt x="68" y="75"/>
                    </a:lnTo>
                    <a:lnTo>
                      <a:pt x="63" y="82"/>
                    </a:lnTo>
                    <a:lnTo>
                      <a:pt x="58" y="87"/>
                    </a:lnTo>
                    <a:lnTo>
                      <a:pt x="52" y="92"/>
                    </a:lnTo>
                    <a:lnTo>
                      <a:pt x="45" y="94"/>
                    </a:lnTo>
                    <a:lnTo>
                      <a:pt x="37" y="95"/>
                    </a:lnTo>
                    <a:lnTo>
                      <a:pt x="29" y="94"/>
                    </a:lnTo>
                    <a:lnTo>
                      <a:pt x="22" y="92"/>
                    </a:lnTo>
                    <a:lnTo>
                      <a:pt x="16" y="87"/>
                    </a:lnTo>
                    <a:lnTo>
                      <a:pt x="10" y="82"/>
                    </a:lnTo>
                    <a:lnTo>
                      <a:pt x="6" y="75"/>
                    </a:lnTo>
                    <a:lnTo>
                      <a:pt x="2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2" y="30"/>
                    </a:lnTo>
                    <a:lnTo>
                      <a:pt x="6" y="22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1814"/>
              <p:cNvSpPr>
                <a:spLocks/>
              </p:cNvSpPr>
              <p:nvPr/>
            </p:nvSpPr>
            <p:spPr bwMode="auto">
              <a:xfrm>
                <a:off x="1711010" y="2465607"/>
                <a:ext cx="41719" cy="59873"/>
              </a:xfrm>
              <a:custGeom>
                <a:avLst/>
                <a:gdLst>
                  <a:gd name="T0" fmla="*/ 2147483647 w 46"/>
                  <a:gd name="T1" fmla="*/ 0 h 65"/>
                  <a:gd name="T2" fmla="*/ 2147483647 w 46"/>
                  <a:gd name="T3" fmla="*/ 2147483647 h 65"/>
                  <a:gd name="T4" fmla="*/ 2147483647 w 46"/>
                  <a:gd name="T5" fmla="*/ 2147483647 h 65"/>
                  <a:gd name="T6" fmla="*/ 2147483647 w 46"/>
                  <a:gd name="T7" fmla="*/ 2147483647 h 65"/>
                  <a:gd name="T8" fmla="*/ 2147483647 w 46"/>
                  <a:gd name="T9" fmla="*/ 2147483647 h 65"/>
                  <a:gd name="T10" fmla="*/ 2147483647 w 46"/>
                  <a:gd name="T11" fmla="*/ 2147483647 h 65"/>
                  <a:gd name="T12" fmla="*/ 2147483647 w 46"/>
                  <a:gd name="T13" fmla="*/ 2147483647 h 65"/>
                  <a:gd name="T14" fmla="*/ 2147483647 w 46"/>
                  <a:gd name="T15" fmla="*/ 2147483647 h 65"/>
                  <a:gd name="T16" fmla="*/ 2147483647 w 46"/>
                  <a:gd name="T17" fmla="*/ 2147483647 h 65"/>
                  <a:gd name="T18" fmla="*/ 2147483647 w 46"/>
                  <a:gd name="T19" fmla="*/ 2147483647 h 65"/>
                  <a:gd name="T20" fmla="*/ 2147483647 w 46"/>
                  <a:gd name="T21" fmla="*/ 2147483647 h 65"/>
                  <a:gd name="T22" fmla="*/ 2147483647 w 46"/>
                  <a:gd name="T23" fmla="*/ 2147483647 h 65"/>
                  <a:gd name="T24" fmla="*/ 0 w 46"/>
                  <a:gd name="T25" fmla="*/ 2147483647 h 65"/>
                  <a:gd name="T26" fmla="*/ 2147483647 w 46"/>
                  <a:gd name="T27" fmla="*/ 2147483647 h 65"/>
                  <a:gd name="T28" fmla="*/ 2147483647 w 46"/>
                  <a:gd name="T29" fmla="*/ 2147483647 h 65"/>
                  <a:gd name="T30" fmla="*/ 2147483647 w 46"/>
                  <a:gd name="T31" fmla="*/ 2147483647 h 65"/>
                  <a:gd name="T32" fmla="*/ 2147483647 w 46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5"/>
                  <a:gd name="T53" fmla="*/ 46 w 46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5">
                    <a:moveTo>
                      <a:pt x="23" y="0"/>
                    </a:moveTo>
                    <a:lnTo>
                      <a:pt x="32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2" y="63"/>
                    </a:lnTo>
                    <a:lnTo>
                      <a:pt x="23" y="65"/>
                    </a:lnTo>
                    <a:lnTo>
                      <a:pt x="14" y="63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1815"/>
              <p:cNvSpPr>
                <a:spLocks/>
              </p:cNvSpPr>
              <p:nvPr/>
            </p:nvSpPr>
            <p:spPr bwMode="auto">
              <a:xfrm>
                <a:off x="1763611" y="2572651"/>
                <a:ext cx="68925" cy="85273"/>
              </a:xfrm>
              <a:custGeom>
                <a:avLst/>
                <a:gdLst>
                  <a:gd name="T0" fmla="*/ 2147483647 w 75"/>
                  <a:gd name="T1" fmla="*/ 0 h 96"/>
                  <a:gd name="T2" fmla="*/ 2147483647 w 75"/>
                  <a:gd name="T3" fmla="*/ 2147483647 h 96"/>
                  <a:gd name="T4" fmla="*/ 2147483647 w 75"/>
                  <a:gd name="T5" fmla="*/ 2147483647 h 96"/>
                  <a:gd name="T6" fmla="*/ 2147483647 w 75"/>
                  <a:gd name="T7" fmla="*/ 2147483647 h 96"/>
                  <a:gd name="T8" fmla="*/ 2147483647 w 75"/>
                  <a:gd name="T9" fmla="*/ 2147483647 h 96"/>
                  <a:gd name="T10" fmla="*/ 2147483647 w 75"/>
                  <a:gd name="T11" fmla="*/ 2147483647 h 96"/>
                  <a:gd name="T12" fmla="*/ 2147483647 w 75"/>
                  <a:gd name="T13" fmla="*/ 2147483647 h 96"/>
                  <a:gd name="T14" fmla="*/ 2147483647 w 75"/>
                  <a:gd name="T15" fmla="*/ 2147483647 h 96"/>
                  <a:gd name="T16" fmla="*/ 2147483647 w 75"/>
                  <a:gd name="T17" fmla="*/ 2147483647 h 96"/>
                  <a:gd name="T18" fmla="*/ 2147483647 w 75"/>
                  <a:gd name="T19" fmla="*/ 2147483647 h 96"/>
                  <a:gd name="T20" fmla="*/ 2147483647 w 75"/>
                  <a:gd name="T21" fmla="*/ 2147483647 h 96"/>
                  <a:gd name="T22" fmla="*/ 2147483647 w 75"/>
                  <a:gd name="T23" fmla="*/ 2147483647 h 96"/>
                  <a:gd name="T24" fmla="*/ 2147483647 w 75"/>
                  <a:gd name="T25" fmla="*/ 2147483647 h 96"/>
                  <a:gd name="T26" fmla="*/ 2147483647 w 75"/>
                  <a:gd name="T27" fmla="*/ 2147483647 h 96"/>
                  <a:gd name="T28" fmla="*/ 2147483647 w 75"/>
                  <a:gd name="T29" fmla="*/ 2147483647 h 96"/>
                  <a:gd name="T30" fmla="*/ 2147483647 w 75"/>
                  <a:gd name="T31" fmla="*/ 2147483647 h 96"/>
                  <a:gd name="T32" fmla="*/ 2147483647 w 75"/>
                  <a:gd name="T33" fmla="*/ 2147483647 h 96"/>
                  <a:gd name="T34" fmla="*/ 2147483647 w 75"/>
                  <a:gd name="T35" fmla="*/ 2147483647 h 96"/>
                  <a:gd name="T36" fmla="*/ 2147483647 w 75"/>
                  <a:gd name="T37" fmla="*/ 2147483647 h 96"/>
                  <a:gd name="T38" fmla="*/ 2147483647 w 75"/>
                  <a:gd name="T39" fmla="*/ 2147483647 h 96"/>
                  <a:gd name="T40" fmla="*/ 2147483647 w 75"/>
                  <a:gd name="T41" fmla="*/ 2147483647 h 96"/>
                  <a:gd name="T42" fmla="*/ 2147483647 w 75"/>
                  <a:gd name="T43" fmla="*/ 2147483647 h 96"/>
                  <a:gd name="T44" fmla="*/ 2147483647 w 75"/>
                  <a:gd name="T45" fmla="*/ 2147483647 h 96"/>
                  <a:gd name="T46" fmla="*/ 2147483647 w 75"/>
                  <a:gd name="T47" fmla="*/ 2147483647 h 96"/>
                  <a:gd name="T48" fmla="*/ 0 w 75"/>
                  <a:gd name="T49" fmla="*/ 2147483647 h 96"/>
                  <a:gd name="T50" fmla="*/ 2147483647 w 75"/>
                  <a:gd name="T51" fmla="*/ 2147483647 h 96"/>
                  <a:gd name="T52" fmla="*/ 2147483647 w 75"/>
                  <a:gd name="T53" fmla="*/ 2147483647 h 96"/>
                  <a:gd name="T54" fmla="*/ 2147483647 w 75"/>
                  <a:gd name="T55" fmla="*/ 2147483647 h 96"/>
                  <a:gd name="T56" fmla="*/ 2147483647 w 75"/>
                  <a:gd name="T57" fmla="*/ 2147483647 h 96"/>
                  <a:gd name="T58" fmla="*/ 2147483647 w 75"/>
                  <a:gd name="T59" fmla="*/ 2147483647 h 96"/>
                  <a:gd name="T60" fmla="*/ 2147483647 w 75"/>
                  <a:gd name="T61" fmla="*/ 2147483647 h 96"/>
                  <a:gd name="T62" fmla="*/ 2147483647 w 75"/>
                  <a:gd name="T63" fmla="*/ 2147483647 h 96"/>
                  <a:gd name="T64" fmla="*/ 2147483647 w 75"/>
                  <a:gd name="T65" fmla="*/ 0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6"/>
                  <a:gd name="T101" fmla="*/ 75 w 75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6">
                    <a:moveTo>
                      <a:pt x="38" y="0"/>
                    </a:moveTo>
                    <a:lnTo>
                      <a:pt x="46" y="1"/>
                    </a:lnTo>
                    <a:lnTo>
                      <a:pt x="53" y="4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70" y="21"/>
                    </a:lnTo>
                    <a:lnTo>
                      <a:pt x="73" y="29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7"/>
                    </a:lnTo>
                    <a:lnTo>
                      <a:pt x="73" y="66"/>
                    </a:lnTo>
                    <a:lnTo>
                      <a:pt x="70" y="74"/>
                    </a:lnTo>
                    <a:lnTo>
                      <a:pt x="65" y="82"/>
                    </a:lnTo>
                    <a:lnTo>
                      <a:pt x="59" y="88"/>
                    </a:lnTo>
                    <a:lnTo>
                      <a:pt x="53" y="92"/>
                    </a:lnTo>
                    <a:lnTo>
                      <a:pt x="46" y="95"/>
                    </a:lnTo>
                    <a:lnTo>
                      <a:pt x="38" y="96"/>
                    </a:lnTo>
                    <a:lnTo>
                      <a:pt x="30" y="95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2" y="82"/>
                    </a:lnTo>
                    <a:lnTo>
                      <a:pt x="7" y="74"/>
                    </a:lnTo>
                    <a:lnTo>
                      <a:pt x="4" y="66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7" y="21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4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1816"/>
              <p:cNvSpPr>
                <a:spLocks/>
              </p:cNvSpPr>
              <p:nvPr/>
            </p:nvSpPr>
            <p:spPr bwMode="auto">
              <a:xfrm>
                <a:off x="1778122" y="2585351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40" y="9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4" y="45"/>
                    </a:lnTo>
                    <a:lnTo>
                      <a:pt x="40" y="55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1817"/>
              <p:cNvSpPr>
                <a:spLocks/>
              </p:cNvSpPr>
              <p:nvPr/>
            </p:nvSpPr>
            <p:spPr bwMode="auto">
              <a:xfrm>
                <a:off x="2113679" y="2966355"/>
                <a:ext cx="68925" cy="85273"/>
              </a:xfrm>
              <a:custGeom>
                <a:avLst/>
                <a:gdLst>
                  <a:gd name="T0" fmla="*/ 2147483647 w 75"/>
                  <a:gd name="T1" fmla="*/ 0 h 94"/>
                  <a:gd name="T2" fmla="*/ 2147483647 w 75"/>
                  <a:gd name="T3" fmla="*/ 2147483647 h 94"/>
                  <a:gd name="T4" fmla="*/ 2147483647 w 75"/>
                  <a:gd name="T5" fmla="*/ 2147483647 h 94"/>
                  <a:gd name="T6" fmla="*/ 2147483647 w 75"/>
                  <a:gd name="T7" fmla="*/ 2147483647 h 94"/>
                  <a:gd name="T8" fmla="*/ 2147483647 w 75"/>
                  <a:gd name="T9" fmla="*/ 2147483647 h 94"/>
                  <a:gd name="T10" fmla="*/ 2147483647 w 75"/>
                  <a:gd name="T11" fmla="*/ 2147483647 h 94"/>
                  <a:gd name="T12" fmla="*/ 2147483647 w 75"/>
                  <a:gd name="T13" fmla="*/ 2147483647 h 94"/>
                  <a:gd name="T14" fmla="*/ 2147483647 w 75"/>
                  <a:gd name="T15" fmla="*/ 2147483647 h 94"/>
                  <a:gd name="T16" fmla="*/ 2147483647 w 75"/>
                  <a:gd name="T17" fmla="*/ 2147483647 h 94"/>
                  <a:gd name="T18" fmla="*/ 2147483647 w 75"/>
                  <a:gd name="T19" fmla="*/ 2147483647 h 94"/>
                  <a:gd name="T20" fmla="*/ 2147483647 w 75"/>
                  <a:gd name="T21" fmla="*/ 2147483647 h 94"/>
                  <a:gd name="T22" fmla="*/ 2147483647 w 75"/>
                  <a:gd name="T23" fmla="*/ 2147483647 h 94"/>
                  <a:gd name="T24" fmla="*/ 2147483647 w 75"/>
                  <a:gd name="T25" fmla="*/ 2147483647 h 94"/>
                  <a:gd name="T26" fmla="*/ 2147483647 w 75"/>
                  <a:gd name="T27" fmla="*/ 2147483647 h 94"/>
                  <a:gd name="T28" fmla="*/ 2147483647 w 75"/>
                  <a:gd name="T29" fmla="*/ 2147483647 h 94"/>
                  <a:gd name="T30" fmla="*/ 2147483647 w 75"/>
                  <a:gd name="T31" fmla="*/ 2147483647 h 94"/>
                  <a:gd name="T32" fmla="*/ 2147483647 w 75"/>
                  <a:gd name="T33" fmla="*/ 2147483647 h 94"/>
                  <a:gd name="T34" fmla="*/ 2147483647 w 75"/>
                  <a:gd name="T35" fmla="*/ 2147483647 h 94"/>
                  <a:gd name="T36" fmla="*/ 2147483647 w 75"/>
                  <a:gd name="T37" fmla="*/ 2147483647 h 94"/>
                  <a:gd name="T38" fmla="*/ 2147483647 w 75"/>
                  <a:gd name="T39" fmla="*/ 2147483647 h 94"/>
                  <a:gd name="T40" fmla="*/ 2147483647 w 75"/>
                  <a:gd name="T41" fmla="*/ 2147483647 h 94"/>
                  <a:gd name="T42" fmla="*/ 2147483647 w 75"/>
                  <a:gd name="T43" fmla="*/ 2147483647 h 94"/>
                  <a:gd name="T44" fmla="*/ 2147483647 w 75"/>
                  <a:gd name="T45" fmla="*/ 2147483647 h 94"/>
                  <a:gd name="T46" fmla="*/ 2147483647 w 75"/>
                  <a:gd name="T47" fmla="*/ 2147483647 h 94"/>
                  <a:gd name="T48" fmla="*/ 0 w 75"/>
                  <a:gd name="T49" fmla="*/ 2147483647 h 94"/>
                  <a:gd name="T50" fmla="*/ 2147483647 w 75"/>
                  <a:gd name="T51" fmla="*/ 2147483647 h 94"/>
                  <a:gd name="T52" fmla="*/ 2147483647 w 75"/>
                  <a:gd name="T53" fmla="*/ 2147483647 h 94"/>
                  <a:gd name="T54" fmla="*/ 2147483647 w 75"/>
                  <a:gd name="T55" fmla="*/ 2147483647 h 94"/>
                  <a:gd name="T56" fmla="*/ 2147483647 w 75"/>
                  <a:gd name="T57" fmla="*/ 2147483647 h 94"/>
                  <a:gd name="T58" fmla="*/ 2147483647 w 75"/>
                  <a:gd name="T59" fmla="*/ 2147483647 h 94"/>
                  <a:gd name="T60" fmla="*/ 2147483647 w 75"/>
                  <a:gd name="T61" fmla="*/ 2147483647 h 94"/>
                  <a:gd name="T62" fmla="*/ 2147483647 w 75"/>
                  <a:gd name="T63" fmla="*/ 2147483647 h 94"/>
                  <a:gd name="T64" fmla="*/ 2147483647 w 75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94"/>
                  <a:gd name="T101" fmla="*/ 75 w 75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94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8"/>
                    </a:lnTo>
                    <a:lnTo>
                      <a:pt x="65" y="14"/>
                    </a:lnTo>
                    <a:lnTo>
                      <a:pt x="69" y="20"/>
                    </a:lnTo>
                    <a:lnTo>
                      <a:pt x="73" y="28"/>
                    </a:lnTo>
                    <a:lnTo>
                      <a:pt x="74" y="38"/>
                    </a:lnTo>
                    <a:lnTo>
                      <a:pt x="75" y="47"/>
                    </a:lnTo>
                    <a:lnTo>
                      <a:pt x="74" y="56"/>
                    </a:lnTo>
                    <a:lnTo>
                      <a:pt x="73" y="65"/>
                    </a:lnTo>
                    <a:lnTo>
                      <a:pt x="69" y="73"/>
                    </a:lnTo>
                    <a:lnTo>
                      <a:pt x="65" y="80"/>
                    </a:lnTo>
                    <a:lnTo>
                      <a:pt x="59" y="86"/>
                    </a:lnTo>
                    <a:lnTo>
                      <a:pt x="53" y="91"/>
                    </a:lnTo>
                    <a:lnTo>
                      <a:pt x="46" y="93"/>
                    </a:lnTo>
                    <a:lnTo>
                      <a:pt x="38" y="94"/>
                    </a:lnTo>
                    <a:lnTo>
                      <a:pt x="30" y="93"/>
                    </a:lnTo>
                    <a:lnTo>
                      <a:pt x="23" y="91"/>
                    </a:lnTo>
                    <a:lnTo>
                      <a:pt x="18" y="86"/>
                    </a:lnTo>
                    <a:lnTo>
                      <a:pt x="12" y="80"/>
                    </a:lnTo>
                    <a:lnTo>
                      <a:pt x="7" y="73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4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6B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1818"/>
              <p:cNvSpPr>
                <a:spLocks/>
              </p:cNvSpPr>
              <p:nvPr/>
            </p:nvSpPr>
            <p:spPr bwMode="auto">
              <a:xfrm>
                <a:off x="2128190" y="2979054"/>
                <a:ext cx="41719" cy="59873"/>
              </a:xfrm>
              <a:custGeom>
                <a:avLst/>
                <a:gdLst>
                  <a:gd name="T0" fmla="*/ 2147483647 w 46"/>
                  <a:gd name="T1" fmla="*/ 0 h 66"/>
                  <a:gd name="T2" fmla="*/ 2147483647 w 46"/>
                  <a:gd name="T3" fmla="*/ 2147483647 h 66"/>
                  <a:gd name="T4" fmla="*/ 2147483647 w 46"/>
                  <a:gd name="T5" fmla="*/ 2147483647 h 66"/>
                  <a:gd name="T6" fmla="*/ 2147483647 w 46"/>
                  <a:gd name="T7" fmla="*/ 2147483647 h 66"/>
                  <a:gd name="T8" fmla="*/ 2147483647 w 46"/>
                  <a:gd name="T9" fmla="*/ 2147483647 h 66"/>
                  <a:gd name="T10" fmla="*/ 2147483647 w 46"/>
                  <a:gd name="T11" fmla="*/ 2147483647 h 66"/>
                  <a:gd name="T12" fmla="*/ 2147483647 w 46"/>
                  <a:gd name="T13" fmla="*/ 2147483647 h 66"/>
                  <a:gd name="T14" fmla="*/ 2147483647 w 46"/>
                  <a:gd name="T15" fmla="*/ 2147483647 h 66"/>
                  <a:gd name="T16" fmla="*/ 2147483647 w 46"/>
                  <a:gd name="T17" fmla="*/ 2147483647 h 66"/>
                  <a:gd name="T18" fmla="*/ 2147483647 w 46"/>
                  <a:gd name="T19" fmla="*/ 2147483647 h 66"/>
                  <a:gd name="T20" fmla="*/ 2147483647 w 46"/>
                  <a:gd name="T21" fmla="*/ 2147483647 h 66"/>
                  <a:gd name="T22" fmla="*/ 2147483647 w 46"/>
                  <a:gd name="T23" fmla="*/ 2147483647 h 66"/>
                  <a:gd name="T24" fmla="*/ 0 w 46"/>
                  <a:gd name="T25" fmla="*/ 2147483647 h 66"/>
                  <a:gd name="T26" fmla="*/ 2147483647 w 46"/>
                  <a:gd name="T27" fmla="*/ 2147483647 h 66"/>
                  <a:gd name="T28" fmla="*/ 2147483647 w 46"/>
                  <a:gd name="T29" fmla="*/ 2147483647 h 66"/>
                  <a:gd name="T30" fmla="*/ 2147483647 w 46"/>
                  <a:gd name="T31" fmla="*/ 2147483647 h 66"/>
                  <a:gd name="T32" fmla="*/ 2147483647 w 4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6"/>
                  <a:gd name="T53" fmla="*/ 46 w 46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6">
                    <a:moveTo>
                      <a:pt x="23" y="0"/>
                    </a:moveTo>
                    <a:lnTo>
                      <a:pt x="33" y="2"/>
                    </a:lnTo>
                    <a:lnTo>
                      <a:pt x="39" y="9"/>
                    </a:lnTo>
                    <a:lnTo>
                      <a:pt x="44" y="20"/>
                    </a:lnTo>
                    <a:lnTo>
                      <a:pt x="46" y="33"/>
                    </a:lnTo>
                    <a:lnTo>
                      <a:pt x="44" y="46"/>
                    </a:lnTo>
                    <a:lnTo>
                      <a:pt x="39" y="56"/>
                    </a:lnTo>
                    <a:lnTo>
                      <a:pt x="33" y="64"/>
                    </a:lnTo>
                    <a:lnTo>
                      <a:pt x="23" y="66"/>
                    </a:lnTo>
                    <a:lnTo>
                      <a:pt x="14" y="64"/>
                    </a:lnTo>
                    <a:lnTo>
                      <a:pt x="7" y="56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7" y="9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Rectangle 1820"/>
              <p:cNvSpPr>
                <a:spLocks noChangeArrowheads="1"/>
              </p:cNvSpPr>
              <p:nvPr/>
            </p:nvSpPr>
            <p:spPr bwMode="auto">
              <a:xfrm>
                <a:off x="1448005" y="2710538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1821"/>
              <p:cNvSpPr>
                <a:spLocks noChangeArrowheads="1"/>
              </p:cNvSpPr>
              <p:nvPr/>
            </p:nvSpPr>
            <p:spPr bwMode="auto">
              <a:xfrm>
                <a:off x="1776307" y="2833910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Rectangle 1822"/>
              <p:cNvSpPr>
                <a:spLocks noChangeArrowheads="1"/>
              </p:cNvSpPr>
              <p:nvPr/>
            </p:nvSpPr>
            <p:spPr bwMode="auto">
              <a:xfrm>
                <a:off x="1901462" y="3122385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Rectangle 1823"/>
              <p:cNvSpPr>
                <a:spLocks noChangeArrowheads="1"/>
              </p:cNvSpPr>
              <p:nvPr/>
            </p:nvSpPr>
            <p:spPr bwMode="auto">
              <a:xfrm>
                <a:off x="2006664" y="2821211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1824"/>
              <p:cNvSpPr>
                <a:spLocks noChangeArrowheads="1"/>
              </p:cNvSpPr>
              <p:nvPr/>
            </p:nvSpPr>
            <p:spPr bwMode="auto">
              <a:xfrm>
                <a:off x="2131817" y="3109684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Rectangle 1825"/>
              <p:cNvSpPr>
                <a:spLocks noChangeArrowheads="1"/>
              </p:cNvSpPr>
              <p:nvPr/>
            </p:nvSpPr>
            <p:spPr bwMode="auto">
              <a:xfrm>
                <a:off x="1382708" y="2226119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Rectangle 1826"/>
              <p:cNvSpPr>
                <a:spLocks noChangeArrowheads="1"/>
              </p:cNvSpPr>
              <p:nvPr/>
            </p:nvSpPr>
            <p:spPr bwMode="auto">
              <a:xfrm>
                <a:off x="1440750" y="2458350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Rectangle 1827"/>
              <p:cNvSpPr>
                <a:spLocks noChangeArrowheads="1"/>
              </p:cNvSpPr>
              <p:nvPr/>
            </p:nvSpPr>
            <p:spPr bwMode="auto">
              <a:xfrm>
                <a:off x="1422612" y="3127827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Rectangle 1828"/>
              <p:cNvSpPr>
                <a:spLocks noChangeArrowheads="1"/>
              </p:cNvSpPr>
              <p:nvPr/>
            </p:nvSpPr>
            <p:spPr bwMode="auto">
              <a:xfrm>
                <a:off x="1669292" y="2715981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Rectangle 1829"/>
              <p:cNvSpPr>
                <a:spLocks noChangeArrowheads="1"/>
              </p:cNvSpPr>
              <p:nvPr/>
            </p:nvSpPr>
            <p:spPr bwMode="auto">
              <a:xfrm>
                <a:off x="2358546" y="310787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Rectangle 1830"/>
              <p:cNvSpPr>
                <a:spLocks noChangeArrowheads="1"/>
              </p:cNvSpPr>
              <p:nvPr/>
            </p:nvSpPr>
            <p:spPr bwMode="auto">
              <a:xfrm>
                <a:off x="1642084" y="2578094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Rectangle 1831"/>
              <p:cNvSpPr>
                <a:spLocks noChangeArrowheads="1"/>
              </p:cNvSpPr>
              <p:nvPr/>
            </p:nvSpPr>
            <p:spPr bwMode="auto">
              <a:xfrm>
                <a:off x="1990339" y="2971797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Rectangle 1832"/>
              <p:cNvSpPr>
                <a:spLocks noChangeArrowheads="1"/>
              </p:cNvSpPr>
              <p:nvPr/>
            </p:nvSpPr>
            <p:spPr bwMode="auto">
              <a:xfrm>
                <a:off x="1894207" y="2703280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Rectangle 1833"/>
              <p:cNvSpPr>
                <a:spLocks noChangeArrowheads="1"/>
              </p:cNvSpPr>
              <p:nvPr/>
            </p:nvSpPr>
            <p:spPr bwMode="auto">
              <a:xfrm>
                <a:off x="1593111" y="2984498"/>
                <a:ext cx="18138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Rectangle 1834"/>
              <p:cNvSpPr>
                <a:spLocks noChangeArrowheads="1"/>
              </p:cNvSpPr>
              <p:nvPr/>
            </p:nvSpPr>
            <p:spPr bwMode="auto">
              <a:xfrm>
                <a:off x="2037498" y="2699652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Rectangle 1835"/>
              <p:cNvSpPr>
                <a:spLocks noChangeArrowheads="1"/>
              </p:cNvSpPr>
              <p:nvPr/>
            </p:nvSpPr>
            <p:spPr bwMode="auto">
              <a:xfrm>
                <a:off x="1734590" y="2979054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Rectangle 1836"/>
              <p:cNvSpPr>
                <a:spLocks noChangeArrowheads="1"/>
              </p:cNvSpPr>
              <p:nvPr/>
            </p:nvSpPr>
            <p:spPr bwMode="auto">
              <a:xfrm>
                <a:off x="1393590" y="2113633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Rectangle 1837"/>
              <p:cNvSpPr>
                <a:spLocks noChangeArrowheads="1"/>
              </p:cNvSpPr>
              <p:nvPr/>
            </p:nvSpPr>
            <p:spPr bwMode="auto">
              <a:xfrm>
                <a:off x="1516931" y="2842982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Rectangle 1838"/>
              <p:cNvSpPr>
                <a:spLocks noChangeArrowheads="1"/>
              </p:cNvSpPr>
              <p:nvPr/>
            </p:nvSpPr>
            <p:spPr bwMode="auto">
              <a:xfrm>
                <a:off x="1642084" y="3131456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Rectangle 1839"/>
              <p:cNvSpPr>
                <a:spLocks noChangeArrowheads="1"/>
              </p:cNvSpPr>
              <p:nvPr/>
            </p:nvSpPr>
            <p:spPr bwMode="auto">
              <a:xfrm>
                <a:off x="1502420" y="234042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Rectangle 1840"/>
              <p:cNvSpPr>
                <a:spLocks noChangeArrowheads="1"/>
              </p:cNvSpPr>
              <p:nvPr/>
            </p:nvSpPr>
            <p:spPr bwMode="auto">
              <a:xfrm>
                <a:off x="1660222" y="2456535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Rectangle 1841"/>
              <p:cNvSpPr>
                <a:spLocks noChangeArrowheads="1"/>
              </p:cNvSpPr>
              <p:nvPr/>
            </p:nvSpPr>
            <p:spPr bwMode="auto">
              <a:xfrm>
                <a:off x="1516931" y="2588980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Rectangle 1842"/>
              <p:cNvSpPr>
                <a:spLocks noChangeArrowheads="1"/>
              </p:cNvSpPr>
              <p:nvPr/>
            </p:nvSpPr>
            <p:spPr bwMode="auto">
              <a:xfrm>
                <a:off x="1865185" y="2980869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Rectangle 1843"/>
              <p:cNvSpPr>
                <a:spLocks noChangeArrowheads="1"/>
              </p:cNvSpPr>
              <p:nvPr/>
            </p:nvSpPr>
            <p:spPr bwMode="auto">
              <a:xfrm>
                <a:off x="1643899" y="2846611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Rectangle 1844"/>
              <p:cNvSpPr>
                <a:spLocks noChangeArrowheads="1"/>
              </p:cNvSpPr>
              <p:nvPr/>
            </p:nvSpPr>
            <p:spPr bwMode="auto">
              <a:xfrm>
                <a:off x="1769052" y="3135084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Rectangle 1845"/>
              <p:cNvSpPr>
                <a:spLocks noChangeArrowheads="1"/>
              </p:cNvSpPr>
              <p:nvPr/>
            </p:nvSpPr>
            <p:spPr bwMode="auto">
              <a:xfrm>
                <a:off x="1627573" y="2342235"/>
                <a:ext cx="18138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Rectangle 1846"/>
              <p:cNvSpPr>
                <a:spLocks noChangeArrowheads="1"/>
              </p:cNvSpPr>
              <p:nvPr/>
            </p:nvSpPr>
            <p:spPr bwMode="auto">
              <a:xfrm>
                <a:off x="1787190" y="2458350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Rectangle 1847"/>
              <p:cNvSpPr>
                <a:spLocks noChangeArrowheads="1"/>
              </p:cNvSpPr>
              <p:nvPr/>
            </p:nvSpPr>
            <p:spPr bwMode="auto">
              <a:xfrm>
                <a:off x="1852488" y="2576279"/>
                <a:ext cx="16325" cy="87087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Rectangle 1848"/>
              <p:cNvSpPr>
                <a:spLocks noChangeArrowheads="1"/>
              </p:cNvSpPr>
              <p:nvPr/>
            </p:nvSpPr>
            <p:spPr bwMode="auto">
              <a:xfrm>
                <a:off x="2202557" y="2971797"/>
                <a:ext cx="16325" cy="85273"/>
              </a:xfrm>
              <a:prstGeom prst="rect">
                <a:avLst/>
              </a:prstGeom>
              <a:solidFill>
                <a:srgbClr val="6B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9" name="Picture 67" descr="C:\Users\crey\AppData\Local\Microsoft\Windows\Temporary Internet Files\Content.IE5\I6R24KBH\MCj0441533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189186" y="1656087"/>
                <a:ext cx="1081552" cy="1066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0" name="Straight Connector 29"/>
              <p:cNvCxnSpPr/>
              <p:nvPr/>
            </p:nvCxnSpPr>
            <p:spPr bwMode="auto">
              <a:xfrm>
                <a:off x="1000125" y="18288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381125" y="2286000"/>
                <a:ext cx="2286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Elbow Connector 31"/>
              <p:cNvCxnSpPr/>
              <p:nvPr/>
            </p:nvCxnSpPr>
            <p:spPr bwMode="auto">
              <a:xfrm rot="16200000" flipH="1">
                <a:off x="695325" y="2057400"/>
                <a:ext cx="304800" cy="304800"/>
              </a:xfrm>
              <a:prstGeom prst="bentConnector3">
                <a:avLst>
                  <a:gd name="adj1" fmla="val 10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Elbow Connector 32"/>
              <p:cNvCxnSpPr/>
              <p:nvPr/>
            </p:nvCxnSpPr>
            <p:spPr bwMode="auto">
              <a:xfrm>
                <a:off x="1533525" y="1752600"/>
                <a:ext cx="304800" cy="304800"/>
              </a:xfrm>
              <a:prstGeom prst="bentConnector3">
                <a:avLst>
                  <a:gd name="adj1" fmla="val 100000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47" name="Picture 246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408682" y="1402728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Picture 247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116074" y="1225368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Picture 248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73262" y="2113523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Picture 249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527814" y="1954825"/>
                <a:ext cx="743669" cy="785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4" name="Group 273"/>
          <p:cNvGrpSpPr/>
          <p:nvPr/>
        </p:nvGrpSpPr>
        <p:grpSpPr>
          <a:xfrm>
            <a:off x="2694644" y="1065512"/>
            <a:ext cx="1554037" cy="1268934"/>
            <a:chOff x="2694644" y="1065512"/>
            <a:chExt cx="1554037" cy="12689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4644" y="1287723"/>
              <a:ext cx="860534" cy="570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7728" y="1065512"/>
              <a:ext cx="781184" cy="590575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1162" y="1724483"/>
              <a:ext cx="677519" cy="609963"/>
            </a:xfrm>
            <a:prstGeom prst="rect">
              <a:avLst/>
            </a:prstGeom>
          </p:spPr>
        </p:pic>
      </p:grpSp>
      <p:grpSp>
        <p:nvGrpSpPr>
          <p:cNvPr id="275" name="Group 274"/>
          <p:cNvGrpSpPr/>
          <p:nvPr/>
        </p:nvGrpSpPr>
        <p:grpSpPr>
          <a:xfrm>
            <a:off x="4865458" y="849166"/>
            <a:ext cx="3861997" cy="2778907"/>
            <a:chOff x="4865458" y="849166"/>
            <a:chExt cx="3861997" cy="2778907"/>
          </a:xfrm>
        </p:grpSpPr>
        <p:sp>
          <p:nvSpPr>
            <p:cNvPr id="185" name="Text Box 95"/>
            <p:cNvSpPr txBox="1">
              <a:spLocks noChangeArrowheads="1"/>
            </p:cNvSpPr>
            <p:nvPr/>
          </p:nvSpPr>
          <p:spPr bwMode="auto">
            <a:xfrm>
              <a:off x="6231758" y="849166"/>
              <a:ext cx="1288834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ambria" pitchFamily="18" charset="0"/>
                </a:rPr>
                <a:t>Repositories</a:t>
              </a:r>
              <a:endParaRPr lang="en-US" sz="16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4865458" y="1173480"/>
              <a:ext cx="3861997" cy="2454593"/>
              <a:chOff x="4865458" y="1173480"/>
              <a:chExt cx="3861997" cy="2454593"/>
            </a:xfrm>
          </p:grpSpPr>
          <p:pic>
            <p:nvPicPr>
              <p:cNvPr id="227" name="Picture 226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650045" y="1899434"/>
                <a:ext cx="911607" cy="10669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Picture 250"/>
              <p:cNvPicPr/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106250" y="2308704"/>
                <a:ext cx="759207" cy="7565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8729" y="1892718"/>
                <a:ext cx="515196" cy="582171"/>
              </a:xfrm>
              <a:prstGeom prst="rect">
                <a:avLst/>
              </a:prstGeom>
            </p:spPr>
          </p:pic>
          <p:sp>
            <p:nvSpPr>
              <p:cNvPr id="179" name="Oval 178"/>
              <p:cNvSpPr/>
              <p:nvPr/>
            </p:nvSpPr>
            <p:spPr bwMode="auto">
              <a:xfrm>
                <a:off x="5572125" y="1447800"/>
                <a:ext cx="2971800" cy="19812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pPr>
                  <a:defRPr/>
                </a:pPr>
                <a:endParaRPr lang="en-US" dirty="0">
                  <a:latin typeface="Arial" pitchFamily="-106" charset="0"/>
                  <a:ea typeface="+mn-ea"/>
                </a:endParaRPr>
              </a:p>
            </p:txBody>
          </p:sp>
          <p:pic>
            <p:nvPicPr>
              <p:cNvPr id="187" name="Picture 1977" descr="C:\Users\crey\AppData\Local\Microsoft\Windows\Temporary Internet Files\Content.IE5\I6R24KBH\MCj04352410000[1]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667677" y="3229927"/>
                <a:ext cx="927937" cy="398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619" descr="C:\Users\crey\AppData\Local\Microsoft\Windows\Temporary Internet Files\Content.IE5\21E1WF0O\MCj04325480000[1]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720213" y="3054099"/>
                <a:ext cx="546307" cy="49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253" descr="C:\Users\crey\AppData\Local\Microsoft\Windows\Temporary Internet Files\Content.IE5\XG7MG6EI\MCj04326530000[1]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965443" y="2366139"/>
                <a:ext cx="762012" cy="762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1" name="Group 240"/>
              <p:cNvGrpSpPr/>
              <p:nvPr/>
            </p:nvGrpSpPr>
            <p:grpSpPr>
              <a:xfrm>
                <a:off x="6658052" y="1173480"/>
                <a:ext cx="753240" cy="753240"/>
                <a:chOff x="6489140" y="1065983"/>
                <a:chExt cx="753240" cy="753240"/>
              </a:xfrm>
            </p:grpSpPr>
            <p:pic>
              <p:nvPicPr>
                <p:cNvPr id="242" name="Picture 2" descr="http://cdn1.iconfinder.com/data/icons/ColoBrush_Pack/256/database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9140" y="1065983"/>
                  <a:ext cx="600840" cy="600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3" name="Picture 2" descr="http://cdn1.iconfinder.com/data/icons/ColoBrush_Pack/256/database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1540" y="1218383"/>
                  <a:ext cx="600840" cy="600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0" name="Group 269"/>
              <p:cNvGrpSpPr/>
              <p:nvPr/>
            </p:nvGrpSpPr>
            <p:grpSpPr>
              <a:xfrm>
                <a:off x="4865458" y="1550100"/>
                <a:ext cx="1393568" cy="1059939"/>
                <a:chOff x="4865458" y="1550100"/>
                <a:chExt cx="1393568" cy="1059939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9673" y="1550100"/>
                  <a:ext cx="1089353" cy="822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65458" y="1787773"/>
                  <a:ext cx="1089353" cy="822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7475657" y="1273970"/>
                <a:ext cx="649973" cy="898188"/>
                <a:chOff x="7537715" y="1129048"/>
                <a:chExt cx="649973" cy="898188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06926" y="1129048"/>
                  <a:ext cx="580762" cy="82396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37715" y="1203272"/>
                  <a:ext cx="580762" cy="82396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8851" y="2735771"/>
                <a:ext cx="838668" cy="755044"/>
              </a:xfrm>
              <a:prstGeom prst="rect">
                <a:avLst/>
              </a:prstGeom>
            </p:spPr>
          </p:pic>
        </p:grpSp>
      </p:grpSp>
      <p:grpSp>
        <p:nvGrpSpPr>
          <p:cNvPr id="277" name="Group 276"/>
          <p:cNvGrpSpPr/>
          <p:nvPr/>
        </p:nvGrpSpPr>
        <p:grpSpPr>
          <a:xfrm>
            <a:off x="505573" y="3792194"/>
            <a:ext cx="3973067" cy="2418650"/>
            <a:chOff x="505573" y="3792194"/>
            <a:chExt cx="3973067" cy="2418650"/>
          </a:xfrm>
        </p:grpSpPr>
        <p:sp>
          <p:nvSpPr>
            <p:cNvPr id="157" name="Freeform 1730"/>
            <p:cNvSpPr>
              <a:spLocks/>
            </p:cNvSpPr>
            <p:nvPr/>
          </p:nvSpPr>
          <p:spPr bwMode="auto">
            <a:xfrm>
              <a:off x="789815" y="4267200"/>
              <a:ext cx="1447800" cy="1676400"/>
            </a:xfrm>
            <a:custGeom>
              <a:avLst/>
              <a:gdLst/>
              <a:ahLst/>
              <a:cxnLst>
                <a:cxn ang="0">
                  <a:pos x="252" y="1308"/>
                </a:cxn>
                <a:cxn ang="0">
                  <a:pos x="264" y="1019"/>
                </a:cxn>
                <a:cxn ang="0">
                  <a:pos x="274" y="725"/>
                </a:cxn>
                <a:cxn ang="0">
                  <a:pos x="274" y="502"/>
                </a:cxn>
                <a:cxn ang="0">
                  <a:pos x="258" y="417"/>
                </a:cxn>
                <a:cxn ang="0">
                  <a:pos x="232" y="361"/>
                </a:cxn>
                <a:cxn ang="0">
                  <a:pos x="200" y="298"/>
                </a:cxn>
                <a:cxn ang="0">
                  <a:pos x="164" y="233"/>
                </a:cxn>
                <a:cxn ang="0">
                  <a:pos x="125" y="168"/>
                </a:cxn>
                <a:cxn ang="0">
                  <a:pos x="86" y="108"/>
                </a:cxn>
                <a:cxn ang="0">
                  <a:pos x="49" y="56"/>
                </a:cxn>
                <a:cxn ang="0">
                  <a:pos x="18" y="17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210" y="0"/>
                </a:cxn>
                <a:cxn ang="0">
                  <a:pos x="246" y="52"/>
                </a:cxn>
                <a:cxn ang="0">
                  <a:pos x="281" y="105"/>
                </a:cxn>
                <a:cxn ang="0">
                  <a:pos x="320" y="152"/>
                </a:cxn>
                <a:cxn ang="0">
                  <a:pos x="367" y="192"/>
                </a:cxn>
                <a:cxn ang="0">
                  <a:pos x="476" y="262"/>
                </a:cxn>
                <a:cxn ang="0">
                  <a:pos x="582" y="337"/>
                </a:cxn>
                <a:cxn ang="0">
                  <a:pos x="685" y="414"/>
                </a:cxn>
                <a:cxn ang="0">
                  <a:pos x="782" y="494"/>
                </a:cxn>
                <a:cxn ang="0">
                  <a:pos x="874" y="577"/>
                </a:cxn>
                <a:cxn ang="0">
                  <a:pos x="960" y="662"/>
                </a:cxn>
                <a:cxn ang="0">
                  <a:pos x="1041" y="747"/>
                </a:cxn>
                <a:cxn ang="0">
                  <a:pos x="1115" y="832"/>
                </a:cxn>
                <a:cxn ang="0">
                  <a:pos x="1183" y="916"/>
                </a:cxn>
                <a:cxn ang="0">
                  <a:pos x="1242" y="999"/>
                </a:cxn>
                <a:cxn ang="0">
                  <a:pos x="1295" y="1080"/>
                </a:cxn>
                <a:cxn ang="0">
                  <a:pos x="1339" y="1158"/>
                </a:cxn>
                <a:cxn ang="0">
                  <a:pos x="1375" y="1233"/>
                </a:cxn>
                <a:cxn ang="0">
                  <a:pos x="1401" y="1304"/>
                </a:cxn>
                <a:cxn ang="0">
                  <a:pos x="1420" y="1368"/>
                </a:cxn>
                <a:cxn ang="0">
                  <a:pos x="1427" y="1428"/>
                </a:cxn>
              </a:cxnLst>
              <a:rect l="0" t="0" r="r" b="b"/>
              <a:pathLst>
                <a:path w="1427" h="1428">
                  <a:moveTo>
                    <a:pt x="247" y="1428"/>
                  </a:moveTo>
                  <a:lnTo>
                    <a:pt x="252" y="1308"/>
                  </a:lnTo>
                  <a:lnTo>
                    <a:pt x="258" y="1169"/>
                  </a:lnTo>
                  <a:lnTo>
                    <a:pt x="264" y="1019"/>
                  </a:lnTo>
                  <a:lnTo>
                    <a:pt x="270" y="867"/>
                  </a:lnTo>
                  <a:lnTo>
                    <a:pt x="274" y="725"/>
                  </a:lnTo>
                  <a:lnTo>
                    <a:pt x="276" y="599"/>
                  </a:lnTo>
                  <a:lnTo>
                    <a:pt x="274" y="502"/>
                  </a:lnTo>
                  <a:lnTo>
                    <a:pt x="267" y="441"/>
                  </a:lnTo>
                  <a:lnTo>
                    <a:pt x="258" y="417"/>
                  </a:lnTo>
                  <a:lnTo>
                    <a:pt x="246" y="390"/>
                  </a:lnTo>
                  <a:lnTo>
                    <a:pt x="232" y="361"/>
                  </a:lnTo>
                  <a:lnTo>
                    <a:pt x="217" y="330"/>
                  </a:lnTo>
                  <a:lnTo>
                    <a:pt x="200" y="298"/>
                  </a:lnTo>
                  <a:lnTo>
                    <a:pt x="183" y="265"/>
                  </a:lnTo>
                  <a:lnTo>
                    <a:pt x="164" y="233"/>
                  </a:lnTo>
                  <a:lnTo>
                    <a:pt x="145" y="199"/>
                  </a:lnTo>
                  <a:lnTo>
                    <a:pt x="125" y="168"/>
                  </a:lnTo>
                  <a:lnTo>
                    <a:pt x="106" y="137"/>
                  </a:lnTo>
                  <a:lnTo>
                    <a:pt x="86" y="108"/>
                  </a:lnTo>
                  <a:lnTo>
                    <a:pt x="68" y="82"/>
                  </a:lnTo>
                  <a:lnTo>
                    <a:pt x="49" y="56"/>
                  </a:lnTo>
                  <a:lnTo>
                    <a:pt x="33" y="36"/>
                  </a:lnTo>
                  <a:lnTo>
                    <a:pt x="18" y="17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229" y="25"/>
                  </a:lnTo>
                  <a:lnTo>
                    <a:pt x="246" y="52"/>
                  </a:lnTo>
                  <a:lnTo>
                    <a:pt x="263" y="78"/>
                  </a:lnTo>
                  <a:lnTo>
                    <a:pt x="281" y="105"/>
                  </a:lnTo>
                  <a:lnTo>
                    <a:pt x="299" y="129"/>
                  </a:lnTo>
                  <a:lnTo>
                    <a:pt x="320" y="152"/>
                  </a:lnTo>
                  <a:lnTo>
                    <a:pt x="342" y="174"/>
                  </a:lnTo>
                  <a:lnTo>
                    <a:pt x="367" y="192"/>
                  </a:lnTo>
                  <a:lnTo>
                    <a:pt x="422" y="227"/>
                  </a:lnTo>
                  <a:lnTo>
                    <a:pt x="476" y="262"/>
                  </a:lnTo>
                  <a:lnTo>
                    <a:pt x="531" y="298"/>
                  </a:lnTo>
                  <a:lnTo>
                    <a:pt x="582" y="337"/>
                  </a:lnTo>
                  <a:lnTo>
                    <a:pt x="634" y="375"/>
                  </a:lnTo>
                  <a:lnTo>
                    <a:pt x="685" y="414"/>
                  </a:lnTo>
                  <a:lnTo>
                    <a:pt x="733" y="454"/>
                  </a:lnTo>
                  <a:lnTo>
                    <a:pt x="782" y="494"/>
                  </a:lnTo>
                  <a:lnTo>
                    <a:pt x="828" y="536"/>
                  </a:lnTo>
                  <a:lnTo>
                    <a:pt x="874" y="577"/>
                  </a:lnTo>
                  <a:lnTo>
                    <a:pt x="918" y="619"/>
                  </a:lnTo>
                  <a:lnTo>
                    <a:pt x="960" y="662"/>
                  </a:lnTo>
                  <a:lnTo>
                    <a:pt x="1002" y="704"/>
                  </a:lnTo>
                  <a:lnTo>
                    <a:pt x="1041" y="747"/>
                  </a:lnTo>
                  <a:lnTo>
                    <a:pt x="1079" y="789"/>
                  </a:lnTo>
                  <a:lnTo>
                    <a:pt x="1115" y="832"/>
                  </a:lnTo>
                  <a:lnTo>
                    <a:pt x="1149" y="875"/>
                  </a:lnTo>
                  <a:lnTo>
                    <a:pt x="1183" y="916"/>
                  </a:lnTo>
                  <a:lnTo>
                    <a:pt x="1214" y="958"/>
                  </a:lnTo>
                  <a:lnTo>
                    <a:pt x="1242" y="999"/>
                  </a:lnTo>
                  <a:lnTo>
                    <a:pt x="1270" y="1041"/>
                  </a:lnTo>
                  <a:lnTo>
                    <a:pt x="1295" y="1080"/>
                  </a:lnTo>
                  <a:lnTo>
                    <a:pt x="1319" y="1120"/>
                  </a:lnTo>
                  <a:lnTo>
                    <a:pt x="1339" y="1158"/>
                  </a:lnTo>
                  <a:lnTo>
                    <a:pt x="1359" y="1196"/>
                  </a:lnTo>
                  <a:lnTo>
                    <a:pt x="1375" y="1233"/>
                  </a:lnTo>
                  <a:lnTo>
                    <a:pt x="1390" y="1269"/>
                  </a:lnTo>
                  <a:lnTo>
                    <a:pt x="1401" y="1304"/>
                  </a:lnTo>
                  <a:lnTo>
                    <a:pt x="1412" y="1337"/>
                  </a:lnTo>
                  <a:lnTo>
                    <a:pt x="1420" y="1368"/>
                  </a:lnTo>
                  <a:lnTo>
                    <a:pt x="1424" y="1399"/>
                  </a:lnTo>
                  <a:lnTo>
                    <a:pt x="1427" y="1428"/>
                  </a:lnTo>
                  <a:lnTo>
                    <a:pt x="247" y="14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6" charset="0"/>
                <a:ea typeface="+mn-ea"/>
              </a:endParaRPr>
            </a:p>
          </p:txBody>
        </p:sp>
        <p:sp>
          <p:nvSpPr>
            <p:cNvPr id="159" name="Text Box 46"/>
            <p:cNvSpPr txBox="1">
              <a:spLocks noChangeArrowheads="1"/>
            </p:cNvSpPr>
            <p:nvPr/>
          </p:nvSpPr>
          <p:spPr bwMode="auto">
            <a:xfrm>
              <a:off x="1607763" y="3792194"/>
              <a:ext cx="1915909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ambria" pitchFamily="18" charset="0"/>
                </a:rPr>
                <a:t>Resource Discovery</a:t>
              </a:r>
            </a:p>
          </p:txBody>
        </p:sp>
        <p:pic>
          <p:nvPicPr>
            <p:cNvPr id="161" name="Picture 160" descr="intro_photo_for_slide_2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00335" y="4577076"/>
              <a:ext cx="990600" cy="8604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  <p:sp>
          <p:nvSpPr>
            <p:cNvPr id="162" name="TextBox 220"/>
            <p:cNvSpPr txBox="1">
              <a:spLocks noChangeArrowheads="1"/>
            </p:cNvSpPr>
            <p:nvPr/>
          </p:nvSpPr>
          <p:spPr bwMode="auto">
            <a:xfrm>
              <a:off x="558435" y="5964623"/>
              <a:ext cx="392020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i="1" dirty="0">
                  <a:latin typeface="Cambria" pitchFamily="18" charset="0"/>
                </a:rPr>
                <a:t>Search Engines, Metadata Databases, Catalogues, </a:t>
              </a:r>
              <a:r>
                <a:rPr lang="en-US" sz="1000" b="1" i="1" dirty="0" smtClean="0">
                  <a:latin typeface="Cambria" pitchFamily="18" charset="0"/>
                </a:rPr>
                <a:t>Registries, </a:t>
              </a:r>
              <a:r>
                <a:rPr lang="en-US" sz="1000" b="1" i="1" dirty="0">
                  <a:latin typeface="Cambria" pitchFamily="18" charset="0"/>
                </a:rPr>
                <a:t>etc.</a:t>
              </a:r>
            </a:p>
          </p:txBody>
        </p:sp>
        <p:grpSp>
          <p:nvGrpSpPr>
            <p:cNvPr id="169" name="Group 5111"/>
            <p:cNvGrpSpPr>
              <a:grpSpLocks/>
            </p:cNvGrpSpPr>
            <p:nvPr/>
          </p:nvGrpSpPr>
          <p:grpSpPr bwMode="auto">
            <a:xfrm>
              <a:off x="1992193" y="4577076"/>
              <a:ext cx="838029" cy="838200"/>
              <a:chOff x="3962400" y="4343400"/>
              <a:chExt cx="838029" cy="838200"/>
            </a:xfrm>
          </p:grpSpPr>
          <p:pic>
            <p:nvPicPr>
              <p:cNvPr id="170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962400" y="43434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038600" y="44196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14800" y="4495800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1883" descr="C:\Users\crey\AppData\Local\Microsoft\Windows\Temporary Internet Files\Content.IE5\J5OUP19C\MCj04414660000[1]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91000" y="4572171"/>
                <a:ext cx="609429" cy="60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0" name="Picture 159" descr="intro_photo_for_slide_1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89570" y="4852676"/>
              <a:ext cx="9779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</p:pic>
        <p:pic>
          <p:nvPicPr>
            <p:cNvPr id="253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863" y="50050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4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263" y="51574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663" y="5309876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72" y="5381245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5573" y="3960141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6277" y="4054534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279" y="4130734"/>
              <a:ext cx="1089353" cy="822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sp>
        <p:nvSpPr>
          <p:cNvPr id="266" name="Left-Right Arrow 265"/>
          <p:cNvSpPr/>
          <p:nvPr/>
        </p:nvSpPr>
        <p:spPr>
          <a:xfrm>
            <a:off x="4102485" y="2740529"/>
            <a:ext cx="981954" cy="1768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Up-Down Arrow 266"/>
          <p:cNvSpPr/>
          <p:nvPr/>
        </p:nvSpPr>
        <p:spPr>
          <a:xfrm>
            <a:off x="3482011" y="3276600"/>
            <a:ext cx="178301" cy="92790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Up-Down Arrow 268"/>
          <p:cNvSpPr/>
          <p:nvPr/>
        </p:nvSpPr>
        <p:spPr>
          <a:xfrm rot="18900000">
            <a:off x="4537836" y="3093436"/>
            <a:ext cx="182341" cy="1306888"/>
          </a:xfrm>
          <a:prstGeom prst="upDownArrow">
            <a:avLst/>
          </a:prstGeom>
          <a:gradFill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  <p:bldP spid="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What is a Digital Object?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11908" y="1433909"/>
            <a:ext cx="5133878" cy="42772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3665" y="1433909"/>
            <a:ext cx="176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Handle Identifier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004453" y="1901151"/>
            <a:ext cx="2632364" cy="1105286"/>
            <a:chOff x="1747212" y="1793394"/>
            <a:chExt cx="2632364" cy="1105286"/>
          </a:xfrm>
        </p:grpSpPr>
        <p:sp>
          <p:nvSpPr>
            <p:cNvPr id="8" name="Rectangle 7"/>
            <p:cNvSpPr/>
            <p:nvPr/>
          </p:nvSpPr>
          <p:spPr>
            <a:xfrm>
              <a:off x="1754909" y="1793394"/>
              <a:ext cx="1354667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Date Created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9576" y="1793394"/>
              <a:ext cx="1270000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12-10-2014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4909" y="2068946"/>
              <a:ext cx="1354667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Date Last Modified</a:t>
              </a:r>
              <a:endParaRPr lang="en-US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09576" y="2068946"/>
              <a:ext cx="1270000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12-11-2015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47212" y="2344498"/>
              <a:ext cx="1362364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Type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09576" y="2346037"/>
              <a:ext cx="1270000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0.TYPE/DS1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47212" y="2621589"/>
              <a:ext cx="1362364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Author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09576" y="2620050"/>
              <a:ext cx="1270000" cy="27709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20.200/00</a:t>
              </a:r>
              <a:endParaRPr lang="en-US" sz="1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04453" y="3314314"/>
            <a:ext cx="1667162" cy="2052013"/>
            <a:chOff x="1754909" y="3037223"/>
            <a:chExt cx="1667162" cy="2052013"/>
          </a:xfrm>
        </p:grpSpPr>
        <p:sp>
          <p:nvSpPr>
            <p:cNvPr id="14" name="Rectangle 13"/>
            <p:cNvSpPr/>
            <p:nvPr/>
          </p:nvSpPr>
          <p:spPr>
            <a:xfrm>
              <a:off x="1754909" y="3241964"/>
              <a:ext cx="931333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Date Created</a:t>
              </a:r>
              <a:endParaRPr lang="en-US" sz="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6241" y="3241964"/>
              <a:ext cx="729673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12-10-2014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4909" y="3446705"/>
              <a:ext cx="931333" cy="206279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Date Last Modified</a:t>
              </a:r>
              <a:endParaRPr lang="en-US" sz="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3163" y="3448244"/>
              <a:ext cx="732752" cy="20474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12-10-2014</a:t>
              </a:r>
              <a:endParaRPr lang="en-US" sz="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4909" y="3037223"/>
              <a:ext cx="1667162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Data Element Identifier</a:t>
              </a:r>
              <a:endParaRPr lang="en-US" sz="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4910" y="3654522"/>
              <a:ext cx="931332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Size</a:t>
              </a:r>
              <a:endParaRPr lang="en-US" sz="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83162" y="3654522"/>
              <a:ext cx="737369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134124</a:t>
              </a:r>
              <a:endParaRPr lang="en-US" sz="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4909" y="3860801"/>
              <a:ext cx="931333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Type</a:t>
              </a:r>
              <a:endParaRPr lang="en-US" sz="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83163" y="3860801"/>
              <a:ext cx="732751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0.TYPE</a:t>
              </a:r>
              <a:r>
                <a:rPr lang="en-US" sz="800" dirty="0" smtClean="0"/>
                <a:t>/</a:t>
              </a:r>
              <a:r>
                <a:rPr lang="en-US" sz="800" dirty="0" smtClean="0"/>
                <a:t>T1</a:t>
              </a:r>
              <a:endParaRPr lang="en-US" sz="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54909" y="4067080"/>
              <a:ext cx="928253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Checksum</a:t>
              </a:r>
              <a:endParaRPr lang="en-US" sz="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89320" y="4067080"/>
              <a:ext cx="732751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e044b32a</a:t>
              </a:r>
              <a:r>
                <a:rPr lang="en-US" sz="800" dirty="0" smtClean="0"/>
                <a:t>…</a:t>
              </a:r>
              <a:endParaRPr lang="en-US" sz="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61067" y="4273359"/>
              <a:ext cx="1654847" cy="815877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Payload</a:t>
              </a:r>
              <a:endParaRPr lang="en-US" sz="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89035" y="3318165"/>
            <a:ext cx="1668702" cy="2052013"/>
            <a:chOff x="1907309" y="3189623"/>
            <a:chExt cx="1668702" cy="2052013"/>
          </a:xfrm>
        </p:grpSpPr>
        <p:sp>
          <p:nvSpPr>
            <p:cNvPr id="33" name="Rectangle 32"/>
            <p:cNvSpPr/>
            <p:nvPr/>
          </p:nvSpPr>
          <p:spPr>
            <a:xfrm>
              <a:off x="1907309" y="3394364"/>
              <a:ext cx="931333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Date Created</a:t>
              </a:r>
              <a:endParaRPr lang="en-US" sz="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38641" y="3394364"/>
              <a:ext cx="729673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12-10-2014</a:t>
              </a:r>
              <a:endParaRPr lang="en-US" sz="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07309" y="3599105"/>
              <a:ext cx="931333" cy="206279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Date Last Modified</a:t>
              </a:r>
              <a:endParaRPr lang="en-US" sz="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35563" y="3600644"/>
              <a:ext cx="732752" cy="20474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12-10-2014</a:t>
              </a:r>
              <a:endParaRPr lang="en-US" sz="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07309" y="3189623"/>
              <a:ext cx="1667162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Data Element Identifier</a:t>
              </a:r>
              <a:endParaRPr lang="en-US" sz="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07310" y="3806922"/>
              <a:ext cx="931332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Size</a:t>
              </a:r>
              <a:endParaRPr lang="en-US" sz="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35562" y="3806922"/>
              <a:ext cx="737369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134124</a:t>
              </a:r>
              <a:endParaRPr lang="en-US" sz="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309" y="4013201"/>
              <a:ext cx="931333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Type</a:t>
              </a:r>
              <a:endParaRPr lang="en-US" sz="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35563" y="4013201"/>
              <a:ext cx="732751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0.TYPE</a:t>
              </a:r>
              <a:r>
                <a:rPr lang="en-US" sz="800" dirty="0" smtClean="0"/>
                <a:t>/</a:t>
              </a:r>
              <a:r>
                <a:rPr lang="en-US" sz="800" dirty="0" smtClean="0"/>
                <a:t>T2</a:t>
              </a:r>
              <a:endParaRPr lang="en-US" sz="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7309" y="4219480"/>
              <a:ext cx="928253" cy="206280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Checksum</a:t>
              </a:r>
              <a:endParaRPr lang="en-US" sz="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1720" y="4219480"/>
              <a:ext cx="732751" cy="204741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0e9d7928b</a:t>
              </a:r>
              <a:r>
                <a:rPr lang="en-US" sz="800" dirty="0" smtClean="0"/>
                <a:t>…</a:t>
              </a:r>
              <a:endParaRPr lang="en-US" sz="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21164" y="4425759"/>
              <a:ext cx="1654847" cy="815877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800" dirty="0" smtClean="0"/>
                <a:t>Payload</a:t>
              </a:r>
              <a:endParaRPr lang="en-US" sz="8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97847" y="4136354"/>
            <a:ext cx="366376" cy="73889"/>
            <a:chOff x="3548303" y="3859263"/>
            <a:chExt cx="366376" cy="73889"/>
          </a:xfrm>
        </p:grpSpPr>
        <p:sp>
          <p:nvSpPr>
            <p:cNvPr id="46" name="Oval 45"/>
            <p:cNvSpPr/>
            <p:nvPr/>
          </p:nvSpPr>
          <p:spPr>
            <a:xfrm>
              <a:off x="3548303" y="3864653"/>
              <a:ext cx="61576" cy="6849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00703" y="3864653"/>
              <a:ext cx="61576" cy="6849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53103" y="3859263"/>
              <a:ext cx="61576" cy="6849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5950868" y="1408546"/>
            <a:ext cx="3018411" cy="424040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minimum set of </a:t>
            </a:r>
            <a:r>
              <a:rPr lang="en-US" sz="2400" dirty="0" smtClean="0"/>
              <a:t>attributes</a:t>
            </a:r>
            <a:r>
              <a:rPr lang="en-US" sz="2400" dirty="0" smtClean="0"/>
              <a:t> needed to </a:t>
            </a:r>
            <a:r>
              <a:rPr lang="en-US" sz="2400" dirty="0" smtClean="0"/>
              <a:t>exist on a network.</a:t>
            </a:r>
          </a:p>
          <a:p>
            <a:r>
              <a:rPr lang="en-US" sz="2400" dirty="0" smtClean="0"/>
              <a:t>A persistent, globally unique, secure identifier.</a:t>
            </a:r>
          </a:p>
          <a:p>
            <a:r>
              <a:rPr lang="en-US" sz="2400" dirty="0" smtClean="0"/>
              <a:t>State metadata about the object.</a:t>
            </a:r>
          </a:p>
          <a:p>
            <a:r>
              <a:rPr lang="en-US" sz="2400" dirty="0" smtClean="0"/>
              <a:t>Zero of more </a:t>
            </a:r>
            <a:r>
              <a:rPr lang="en-US" sz="2400" dirty="0"/>
              <a:t>D</a:t>
            </a:r>
            <a:r>
              <a:rPr lang="en-US" sz="2400" dirty="0" smtClean="0"/>
              <a:t>ata Elements.</a:t>
            </a:r>
          </a:p>
          <a:p>
            <a:r>
              <a:rPr lang="en-US" sz="2400" dirty="0" smtClean="0"/>
              <a:t>A Data Element has a unique identifier.</a:t>
            </a:r>
          </a:p>
          <a:p>
            <a:r>
              <a:rPr lang="en-US" sz="2400" dirty="0" smtClean="0"/>
              <a:t>A Data Element has state metadata about itself.</a:t>
            </a:r>
          </a:p>
        </p:txBody>
      </p:sp>
    </p:spTree>
    <p:extLst>
      <p:ext uri="{BB962C8B-B14F-4D97-AF65-F5344CB8AC3E}">
        <p14:creationId xmlns:p14="http://schemas.microsoft.com/office/powerpoint/2010/main" val="192251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Digital </a:t>
            </a:r>
            <a:r>
              <a:rPr lang="en-US" sz="3200" b="1" dirty="0" smtClean="0">
                <a:solidFill>
                  <a:srgbClr val="4F81BD"/>
                </a:solidFill>
              </a:rPr>
              <a:t>Object Interactions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888028" y="1762703"/>
            <a:ext cx="292485" cy="223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438063" y="2707447"/>
            <a:ext cx="292485" cy="22321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8182" y="2250847"/>
            <a:ext cx="3071091" cy="7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611418" y="1942968"/>
            <a:ext cx="292485" cy="223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48183" y="2643270"/>
            <a:ext cx="30710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273030" y="2862925"/>
            <a:ext cx="292485" cy="22321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48182" y="2273938"/>
            <a:ext cx="294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Object Access Protocol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46848" y="3833091"/>
            <a:ext cx="70070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Digital Objects are accessible using the Digital Object Protocol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Independent of the underlying technical systems.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Digital Object describes itself </a:t>
            </a:r>
            <a:r>
              <a:rPr lang="en-US" dirty="0" smtClean="0"/>
              <a:t>and its contents.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Metadata – to find them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Types – to process its data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Source and integrity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</a:t>
            </a:r>
            <a:r>
              <a:rPr lang="en-US" dirty="0" smtClean="0"/>
              <a:t>Digital </a:t>
            </a:r>
            <a:r>
              <a:rPr lang="en-US" dirty="0" smtClean="0"/>
              <a:t>Object </a:t>
            </a:r>
            <a:r>
              <a:rPr lang="en-US" dirty="0" smtClean="0"/>
              <a:t>specifies and contains its </a:t>
            </a:r>
            <a:r>
              <a:rPr lang="en-US" dirty="0" smtClean="0"/>
              <a:t>own access control rules.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143714" y="1384766"/>
            <a:ext cx="786967" cy="85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04392" y="1472840"/>
            <a:ext cx="862986" cy="785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7223541" y="2439289"/>
            <a:ext cx="753240" cy="753240"/>
            <a:chOff x="6489140" y="1065983"/>
            <a:chExt cx="753240" cy="753240"/>
          </a:xfrm>
        </p:grpSpPr>
        <p:pic>
          <p:nvPicPr>
            <p:cNvPr id="17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140" y="1065983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1.iconfinder.com/data/icons/ColoBrush_Pack/256/databa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540" y="1218383"/>
              <a:ext cx="600840" cy="60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7" descr="C:\Users\crey\AppData\Local\Microsoft\Windows\Temporary Internet Files\Content.IE5\I6R24KBH\MCj044153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19726" y="2329520"/>
            <a:ext cx="1081552" cy="10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48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880C2705EEA489324CA77B38B90E5" ma:contentTypeVersion="3" ma:contentTypeDescription="Create a new document." ma:contentTypeScope="" ma:versionID="f68cb056260a401408c5659fa1f4d7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EF6070-1C4B-445A-81B3-F5F5099C22B8}"/>
</file>

<file path=customXml/itemProps2.xml><?xml version="1.0" encoding="utf-8"?>
<ds:datastoreItem xmlns:ds="http://schemas.openxmlformats.org/officeDocument/2006/customXml" ds:itemID="{7B114A57-3CD3-46B9-BB85-6B2B250FE95B}"/>
</file>

<file path=customXml/itemProps3.xml><?xml version="1.0" encoding="utf-8"?>
<ds:datastoreItem xmlns:ds="http://schemas.openxmlformats.org/officeDocument/2006/customXml" ds:itemID="{2E887220-99D5-476A-88A5-CFF6375D72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34570</TotalTime>
  <Words>2682</Words>
  <Application>Microsoft Macintosh PowerPoint</Application>
  <PresentationFormat>On-screen Show (4:3)</PresentationFormat>
  <Paragraphs>768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Digital Object Architecture Tutorial</vt:lpstr>
      <vt:lpstr>Why the Digital Object Architecture?</vt:lpstr>
      <vt:lpstr>A Trip Through the Internet Memory Lane</vt:lpstr>
      <vt:lpstr>What is the “Internet”?</vt:lpstr>
      <vt:lpstr>The Root of the Digital Object Architecture</vt:lpstr>
      <vt:lpstr>Digital Object Architecture’s Origins</vt:lpstr>
      <vt:lpstr>PowerPoint Presentation</vt:lpstr>
      <vt:lpstr>What is a Digital Object?</vt:lpstr>
      <vt:lpstr>Digital Object Interactions</vt:lpstr>
      <vt:lpstr>PowerPoint Presentation</vt:lpstr>
      <vt:lpstr>What is a Handle?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responsible for operating the GHR?</vt:lpstr>
      <vt:lpstr>Legacy – CNRI as sole GHR administrator.</vt:lpstr>
      <vt:lpstr>New GHR – Coordinated Across MPAs</vt:lpstr>
      <vt:lpstr>The Role of the DONA Foundation</vt:lpstr>
      <vt:lpstr>DONA Foundation’s GHR Operations</vt:lpstr>
      <vt:lpstr>Questions?</vt:lpstr>
    </vt:vector>
  </TitlesOfParts>
  <Company>CNRI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Creating Prefixes</dc:title>
  <dc:creator>Christophe  Blanchi</dc:creator>
  <cp:lastModifiedBy>Christophe  Blanchi</cp:lastModifiedBy>
  <cp:revision>122</cp:revision>
  <cp:lastPrinted>2015-06-09T22:49:49Z</cp:lastPrinted>
  <dcterms:created xsi:type="dcterms:W3CDTF">2015-05-22T09:17:15Z</dcterms:created>
  <dcterms:modified xsi:type="dcterms:W3CDTF">2016-03-11T15:22:42Z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0x01010066F880C2705EEA489324CA77B38B90E5</vt:lpwstr>
  </property>
</Properties>
</file>