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s/slide2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4.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5" r:id="rId1"/>
    <p:sldMasterId id="2147483657" r:id="rId2"/>
  </p:sldMasterIdLst>
  <p:notesMasterIdLst>
    <p:notesMasterId r:id="rId28"/>
  </p:notesMasterIdLst>
  <p:handoutMasterIdLst>
    <p:handoutMasterId r:id="rId29"/>
  </p:handoutMasterIdLst>
  <p:sldIdLst>
    <p:sldId id="428" r:id="rId3"/>
    <p:sldId id="413" r:id="rId4"/>
    <p:sldId id="430" r:id="rId5"/>
    <p:sldId id="431" r:id="rId6"/>
    <p:sldId id="432" r:id="rId7"/>
    <p:sldId id="450" r:id="rId8"/>
    <p:sldId id="433" r:id="rId9"/>
    <p:sldId id="434" r:id="rId10"/>
    <p:sldId id="435" r:id="rId11"/>
    <p:sldId id="451" r:id="rId12"/>
    <p:sldId id="457" r:id="rId13"/>
    <p:sldId id="442" r:id="rId14"/>
    <p:sldId id="438" r:id="rId15"/>
    <p:sldId id="439" r:id="rId16"/>
    <p:sldId id="440" r:id="rId17"/>
    <p:sldId id="441" r:id="rId18"/>
    <p:sldId id="445" r:id="rId19"/>
    <p:sldId id="444" r:id="rId20"/>
    <p:sldId id="453" r:id="rId21"/>
    <p:sldId id="454" r:id="rId22"/>
    <p:sldId id="455" r:id="rId23"/>
    <p:sldId id="446" r:id="rId24"/>
    <p:sldId id="447" r:id="rId25"/>
    <p:sldId id="456" r:id="rId26"/>
    <p:sldId id="305" r:id="rId27"/>
  </p:sldIdLst>
  <p:sldSz cx="9144000" cy="6858000" type="screen4x3"/>
  <p:notesSz cx="7315200" cy="9601200"/>
  <p:custDataLst>
    <p:tags r:id="rId3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onnie Glendinning" initials=""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747D"/>
    <a:srgbClr val="F45914"/>
    <a:srgbClr val="F64900"/>
    <a:srgbClr val="F27300"/>
    <a:srgbClr val="E9EAEB"/>
    <a:srgbClr val="F67B44"/>
    <a:srgbClr val="FE7900"/>
    <a:srgbClr val="2A2E32"/>
    <a:srgbClr val="F3540D"/>
    <a:srgbClr val="5860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5" autoAdjust="0"/>
    <p:restoredTop sz="99762" autoAdjust="0"/>
  </p:normalViewPr>
  <p:slideViewPr>
    <p:cSldViewPr snapToGrid="0">
      <p:cViewPr varScale="1">
        <p:scale>
          <a:sx n="88" d="100"/>
          <a:sy n="88" d="100"/>
        </p:scale>
        <p:origin x="1272" y="96"/>
      </p:cViewPr>
      <p:guideLst>
        <p:guide orient="horz" pos="2160"/>
        <p:guide pos="2880"/>
      </p:guideLst>
    </p:cSldViewPr>
  </p:slideViewPr>
  <p:notesTextViewPr>
    <p:cViewPr>
      <p:scale>
        <a:sx n="3" d="2"/>
        <a:sy n="3" d="2"/>
      </p:scale>
      <p:origin x="0" y="0"/>
    </p:cViewPr>
  </p:notesTextViewPr>
  <p:sorterViewPr>
    <p:cViewPr>
      <p:scale>
        <a:sx n="70" d="100"/>
        <a:sy n="70" d="100"/>
      </p:scale>
      <p:origin x="0" y="0"/>
    </p:cViewPr>
  </p:sorterViewPr>
  <p:notesViewPr>
    <p:cSldViewPr snapToGrid="0">
      <p:cViewPr varScale="1">
        <p:scale>
          <a:sx n="66" d="100"/>
          <a:sy n="66" d="100"/>
        </p:scale>
        <p:origin x="2586"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36"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1" name="Rectangle 3"/>
          <p:cNvSpPr>
            <a:spLocks noGrp="1" noChangeArrowheads="1"/>
          </p:cNvSpPr>
          <p:nvPr>
            <p:ph type="dt" sz="quarter" idx="1"/>
          </p:nvPr>
        </p:nvSpPr>
        <p:spPr bwMode="auto">
          <a:xfrm>
            <a:off x="4799030" y="137343"/>
            <a:ext cx="2347414" cy="2720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FF589425-449D-4D80-B16A-0FCA3F0B391A}" type="datetime9">
              <a:rPr lang="en-US">
                <a:solidFill>
                  <a:schemeClr val="bg2"/>
                </a:solidFill>
              </a:rPr>
              <a:pPr/>
              <a:t>17-Sep-14 10:37:39 PM</a:t>
            </a:fld>
            <a:endParaRPr lang="en-US" dirty="0">
              <a:solidFill>
                <a:schemeClr val="bg2"/>
              </a:solidFill>
            </a:endParaRPr>
          </a:p>
        </p:txBody>
      </p:sp>
      <p:sp>
        <p:nvSpPr>
          <p:cNvPr id="99332" name="Rectangle 4"/>
          <p:cNvSpPr>
            <a:spLocks noGrp="1" noChangeArrowheads="1"/>
          </p:cNvSpPr>
          <p:nvPr>
            <p:ph type="ftr" sz="quarter" idx="2"/>
          </p:nvPr>
        </p:nvSpPr>
        <p:spPr bwMode="auto">
          <a:xfrm>
            <a:off x="81889" y="8899208"/>
            <a:ext cx="4403026" cy="6057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US" sz="800" dirty="0" smtClean="0">
                <a:solidFill>
                  <a:schemeClr val="accent3">
                    <a:lumMod val="65000"/>
                  </a:schemeClr>
                </a:solidFill>
              </a:rPr>
              <a:t>Confidential and Proprietary</a:t>
            </a:r>
          </a:p>
          <a:p>
            <a:r>
              <a:rPr lang="en-US" sz="400" dirty="0">
                <a:solidFill>
                  <a:schemeClr val="accent3">
                    <a:lumMod val="65000"/>
                  </a:schemeClr>
                </a:solidFill>
              </a:rPr>
              <a:t>Freescale, the Freescale logo, AltiVec, C-5, CodeTEST, CodeWarrior, ColdFire, ColdFire+, C-Ware, the Energy Efficient Solutions logo, Kinetis, mobileGT, PEG, PowerQUICC, Processor Expert, QorIQ, Qorivva, SafeAssure, the SafeAssure logo, StarCore, Symphony and VortiQa are trademarks of Freescale Semiconductor, Inc., Reg. U.S. Pat. &amp; Tm. Off. Airfast, BeeKit, BeeStack, CoreNet, Flexis, Layerscape, MagniV, MXC, Platform in a Package, QorIQ Qonverge, QUICC Engine, Ready Play, SMARTMOS, Tower, TurboLink, UMEMS, Vybrid and Xtrinsic are trademarks of Freescale Semiconductor, Inc. All other product or service names are the property of their respective owners. © 2014 Freescale Semiconductor, Inc</a:t>
            </a:r>
            <a:r>
              <a:rPr lang="en-US" sz="400" dirty="0" smtClean="0">
                <a:solidFill>
                  <a:schemeClr val="accent3">
                    <a:lumMod val="65000"/>
                  </a:schemeClr>
                </a:solidFill>
              </a:rPr>
              <a:t>.</a:t>
            </a:r>
            <a:endParaRPr lang="en-US" sz="400" dirty="0">
              <a:solidFill>
                <a:schemeClr val="accent3">
                  <a:lumMod val="65000"/>
                </a:schemeClr>
              </a:solidFill>
            </a:endParaRPr>
          </a:p>
        </p:txBody>
      </p:sp>
      <p:sp>
        <p:nvSpPr>
          <p:cNvPr id="99333" name="Rectangle 5"/>
          <p:cNvSpPr>
            <a:spLocks noGrp="1" noChangeArrowheads="1"/>
          </p:cNvSpPr>
          <p:nvPr>
            <p:ph type="sldNum" sz="quarter" idx="3"/>
          </p:nvPr>
        </p:nvSpPr>
        <p:spPr bwMode="auto">
          <a:xfrm>
            <a:off x="5800297" y="9038300"/>
            <a:ext cx="1458723"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B1A579D-3553-4F33-9067-7E7231905C3B}" type="slidenum">
              <a:rPr lang="en-US">
                <a:solidFill>
                  <a:schemeClr val="accent4">
                    <a:lumMod val="85000"/>
                    <a:lumOff val="15000"/>
                  </a:schemeClr>
                </a:solidFill>
              </a:rPr>
              <a:pPr/>
              <a:t>‹#›</a:t>
            </a:fld>
            <a:endParaRPr lang="en-US">
              <a:solidFill>
                <a:schemeClr val="accent4">
                  <a:lumMod val="85000"/>
                  <a:lumOff val="15000"/>
                </a:schemeClr>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4822" y="172890"/>
            <a:ext cx="1177890" cy="236543"/>
          </a:xfrm>
          <a:prstGeom prst="rect">
            <a:avLst/>
          </a:prstGeom>
        </p:spPr>
      </p:pic>
    </p:spTree>
    <p:extLst>
      <p:ext uri="{BB962C8B-B14F-4D97-AF65-F5344CB8AC3E}">
        <p14:creationId xmlns:p14="http://schemas.microsoft.com/office/powerpoint/2010/main" val="4178919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31838" y="4560889"/>
            <a:ext cx="5851525" cy="400467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Rectangle 5"/>
          <p:cNvSpPr>
            <a:spLocks noGrp="1" noChangeArrowheads="1"/>
          </p:cNvSpPr>
          <p:nvPr>
            <p:ph type="sldNum" sz="quarter" idx="5"/>
          </p:nvPr>
        </p:nvSpPr>
        <p:spPr bwMode="auto">
          <a:xfrm>
            <a:off x="5800297" y="9038300"/>
            <a:ext cx="1458723"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B1A579D-3553-4F33-9067-7E7231905C3B}" type="slidenum">
              <a:rPr lang="en-US">
                <a:solidFill>
                  <a:schemeClr val="accent4">
                    <a:lumMod val="85000"/>
                    <a:lumOff val="15000"/>
                  </a:schemeClr>
                </a:solidFill>
              </a:rPr>
              <a:pPr/>
              <a:t>‹#›</a:t>
            </a:fld>
            <a:endParaRPr lang="en-US">
              <a:solidFill>
                <a:schemeClr val="accent4">
                  <a:lumMod val="85000"/>
                  <a:lumOff val="15000"/>
                </a:schemeClr>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4822" y="172890"/>
            <a:ext cx="1177890" cy="236543"/>
          </a:xfrm>
          <a:prstGeom prst="rect">
            <a:avLst/>
          </a:prstGeom>
        </p:spPr>
      </p:pic>
      <p:sp>
        <p:nvSpPr>
          <p:cNvPr id="14" name="Rectangle 3"/>
          <p:cNvSpPr>
            <a:spLocks noGrp="1" noChangeArrowheads="1"/>
          </p:cNvSpPr>
          <p:nvPr>
            <p:ph type="dt" sz="quarter" idx="1"/>
          </p:nvPr>
        </p:nvSpPr>
        <p:spPr bwMode="auto">
          <a:xfrm>
            <a:off x="4799030" y="137343"/>
            <a:ext cx="2347414" cy="2720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FF589425-449D-4D80-B16A-0FCA3F0B391A}" type="datetime9">
              <a:rPr lang="en-US">
                <a:solidFill>
                  <a:schemeClr val="bg2"/>
                </a:solidFill>
              </a:rPr>
              <a:pPr/>
              <a:t>17-Sep-14 10:37:39 PM</a:t>
            </a:fld>
            <a:endParaRPr lang="en-US" dirty="0">
              <a:solidFill>
                <a:schemeClr val="bg2"/>
              </a:solidFill>
            </a:endParaRPr>
          </a:p>
        </p:txBody>
      </p:sp>
      <p:sp>
        <p:nvSpPr>
          <p:cNvPr id="15" name="Rectangle 4"/>
          <p:cNvSpPr>
            <a:spLocks noGrp="1" noChangeArrowheads="1"/>
          </p:cNvSpPr>
          <p:nvPr>
            <p:ph type="ftr" sz="quarter" idx="4"/>
          </p:nvPr>
        </p:nvSpPr>
        <p:spPr bwMode="auto">
          <a:xfrm>
            <a:off x="81889" y="8899208"/>
            <a:ext cx="4403026" cy="6057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US" sz="800" dirty="0" smtClean="0">
                <a:solidFill>
                  <a:schemeClr val="accent3">
                    <a:lumMod val="65000"/>
                  </a:schemeClr>
                </a:solidFill>
              </a:rPr>
              <a:t>Confidential and Proprietary</a:t>
            </a:r>
          </a:p>
          <a:p>
            <a:r>
              <a:rPr lang="en-US" sz="400" dirty="0">
                <a:solidFill>
                  <a:schemeClr val="accent3">
                    <a:lumMod val="65000"/>
                  </a:schemeClr>
                </a:solidFill>
              </a:rPr>
              <a:t>Freescale, the Freescale logo, AltiVec, C-5, CodeTEST, CodeWarrior, ColdFire, ColdFire+, C-Ware, the Energy Efficient Solutions logo, Kinetis, mobileGT, PEG, PowerQUICC, Processor Expert, QorIQ, Qorivva, SafeAssure, the SafeAssure logo, StarCore, Symphony and VortiQa are trademarks of Freescale Semiconductor, Inc., Reg. U.S. Pat. &amp; Tm. Off. Airfast, BeeKit, BeeStack, CoreNet, Flexis, Layerscape, MagniV, MXC, Platform in a Package, QorIQ Qonverge, QUICC Engine, Ready Play, SMARTMOS, Tower, TurboLink, UMEMS, Vybrid and Xtrinsic are trademarks of Freescale Semiconductor, Inc. All other product or service names are the property of their respective owners. © 2014 Freescale Semiconductor, Inc</a:t>
            </a:r>
            <a:r>
              <a:rPr lang="en-US" sz="400" dirty="0" smtClean="0">
                <a:solidFill>
                  <a:schemeClr val="accent3">
                    <a:lumMod val="65000"/>
                  </a:schemeClr>
                </a:solidFill>
              </a:rPr>
              <a:t>.</a:t>
            </a:r>
            <a:endParaRPr lang="en-US" sz="400" dirty="0">
              <a:solidFill>
                <a:schemeClr val="accent3">
                  <a:lumMod val="65000"/>
                </a:schemeClr>
              </a:solidFill>
            </a:endParaRPr>
          </a:p>
        </p:txBody>
      </p:sp>
    </p:spTree>
    <p:extLst>
      <p:ext uri="{BB962C8B-B14F-4D97-AF65-F5344CB8AC3E}">
        <p14:creationId xmlns:p14="http://schemas.microsoft.com/office/powerpoint/2010/main" val="35080022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1A579D-3553-4F33-9067-7E7231905C3B}" type="slidenum">
              <a:rPr lang="en-US" smtClean="0">
                <a:solidFill>
                  <a:schemeClr val="accent4">
                    <a:lumMod val="85000"/>
                    <a:lumOff val="15000"/>
                  </a:schemeClr>
                </a:solidFill>
              </a:rPr>
              <a:pPr/>
              <a:t>1</a:t>
            </a:fld>
            <a:endParaRPr lang="en-US">
              <a:solidFill>
                <a:schemeClr val="accent4">
                  <a:lumMod val="85000"/>
                  <a:lumOff val="15000"/>
                </a:schemeClr>
              </a:solidFill>
            </a:endParaRPr>
          </a:p>
        </p:txBody>
      </p:sp>
    </p:spTree>
    <p:extLst>
      <p:ext uri="{BB962C8B-B14F-4D97-AF65-F5344CB8AC3E}">
        <p14:creationId xmlns:p14="http://schemas.microsoft.com/office/powerpoint/2010/main" val="3440064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1A579D-3553-4F33-9067-7E7231905C3B}" type="slidenum">
              <a:rPr lang="en-US" smtClean="0">
                <a:solidFill>
                  <a:schemeClr val="accent4">
                    <a:lumMod val="85000"/>
                    <a:lumOff val="15000"/>
                  </a:schemeClr>
                </a:solidFill>
              </a:rPr>
              <a:pPr/>
              <a:t>24</a:t>
            </a:fld>
            <a:endParaRPr lang="en-US">
              <a:solidFill>
                <a:schemeClr val="accent4">
                  <a:lumMod val="85000"/>
                  <a:lumOff val="15000"/>
                </a:schemeClr>
              </a:solidFill>
            </a:endParaRPr>
          </a:p>
        </p:txBody>
      </p:sp>
    </p:spTree>
    <p:extLst>
      <p:ext uri="{BB962C8B-B14F-4D97-AF65-F5344CB8AC3E}">
        <p14:creationId xmlns:p14="http://schemas.microsoft.com/office/powerpoint/2010/main" val="18736265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02_Master Title Slide">
    <p:spTree>
      <p:nvGrpSpPr>
        <p:cNvPr id="1" name=""/>
        <p:cNvGrpSpPr/>
        <p:nvPr/>
      </p:nvGrpSpPr>
      <p:grpSpPr>
        <a:xfrm>
          <a:off x="0" y="0"/>
          <a:ext cx="0" cy="0"/>
          <a:chOff x="0" y="0"/>
          <a:chExt cx="0" cy="0"/>
        </a:xfrm>
      </p:grpSpPr>
      <p:sp>
        <p:nvSpPr>
          <p:cNvPr id="87" name="Round Diagonal Corner Rectangle 86"/>
          <p:cNvSpPr/>
          <p:nvPr userDrawn="1"/>
        </p:nvSpPr>
        <p:spPr>
          <a:xfrm>
            <a:off x="518615" y="-1"/>
            <a:ext cx="2326017" cy="5225401"/>
          </a:xfrm>
          <a:prstGeom prst="round2DiagRect">
            <a:avLst>
              <a:gd name="adj1" fmla="val 12757"/>
              <a:gd name="adj2" fmla="val 0"/>
            </a:avLst>
          </a:prstGeom>
          <a:gradFill flip="none" rotWithShape="1">
            <a:gsLst>
              <a:gs pos="100000">
                <a:srgbClr val="FFC000"/>
              </a:gs>
              <a:gs pos="79000">
                <a:srgbClr val="F97400"/>
              </a:gs>
              <a:gs pos="39000">
                <a:schemeClr val="accent2">
                  <a:shade val="100000"/>
                  <a:satMod val="115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88" name="Freeform 87"/>
          <p:cNvSpPr/>
          <p:nvPr userDrawn="1"/>
        </p:nvSpPr>
        <p:spPr>
          <a:xfrm flipV="1">
            <a:off x="520929" y="4954880"/>
            <a:ext cx="2323704" cy="270520"/>
          </a:xfrm>
          <a:custGeom>
            <a:avLst/>
            <a:gdLst>
              <a:gd name="connsiteX0" fmla="*/ 0 w 2295943"/>
              <a:gd name="connsiteY0" fmla="*/ 270520 h 270520"/>
              <a:gd name="connsiteX1" fmla="*/ 2295943 w 2295943"/>
              <a:gd name="connsiteY1" fmla="*/ 270520 h 270520"/>
              <a:gd name="connsiteX2" fmla="*/ 2292272 w 2295943"/>
              <a:gd name="connsiteY2" fmla="*/ 234098 h 270520"/>
              <a:gd name="connsiteX3" fmla="*/ 2005043 w 2295943"/>
              <a:gd name="connsiteY3" fmla="*/ 0 h 270520"/>
              <a:gd name="connsiteX4" fmla="*/ 0 w 2295943"/>
              <a:gd name="connsiteY4" fmla="*/ 0 h 270520"/>
              <a:gd name="connsiteX5" fmla="*/ 0 w 2295943"/>
              <a:gd name="connsiteY5" fmla="*/ 270520 h 27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5943" h="270520">
                <a:moveTo>
                  <a:pt x="0" y="270520"/>
                </a:moveTo>
                <a:lnTo>
                  <a:pt x="2295943" y="270520"/>
                </a:lnTo>
                <a:lnTo>
                  <a:pt x="2292272" y="234098"/>
                </a:lnTo>
                <a:cubicBezTo>
                  <a:pt x="2264933" y="100498"/>
                  <a:pt x="2146725" y="0"/>
                  <a:pt x="2005043" y="0"/>
                </a:cubicBezTo>
                <a:lnTo>
                  <a:pt x="0" y="0"/>
                </a:lnTo>
                <a:lnTo>
                  <a:pt x="0" y="270520"/>
                </a:lnTo>
                <a:close/>
              </a:path>
            </a:pathLst>
          </a:custGeom>
          <a:gradFill flip="none" rotWithShape="1">
            <a:gsLst>
              <a:gs pos="100000">
                <a:srgbClr val="FE7900"/>
              </a:gs>
              <a:gs pos="0">
                <a:srgbClr val="F649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4" name="TextBox 3"/>
          <p:cNvSpPr txBox="1"/>
          <p:nvPr userDrawn="1"/>
        </p:nvSpPr>
        <p:spPr>
          <a:xfrm>
            <a:off x="3105352" y="6027143"/>
            <a:ext cx="792205" cy="219291"/>
          </a:xfrm>
          <a:prstGeom prst="rect">
            <a:avLst/>
          </a:prstGeom>
          <a:noFill/>
        </p:spPr>
        <p:txBody>
          <a:bodyPr wrap="none" rtlCol="0">
            <a:spAutoFit/>
          </a:bodyPr>
          <a:lstStyle/>
          <a:p>
            <a:r>
              <a:rPr lang="en-US" sz="825" dirty="0" smtClean="0">
                <a:solidFill>
                  <a:schemeClr val="tx1">
                    <a:lumMod val="65000"/>
                    <a:lumOff val="35000"/>
                  </a:schemeClr>
                </a:solidFill>
              </a:rPr>
              <a:t>External Use</a:t>
            </a:r>
            <a:endParaRPr lang="en-US" sz="825" dirty="0">
              <a:solidFill>
                <a:schemeClr val="tx1">
                  <a:lumMod val="65000"/>
                  <a:lumOff val="35000"/>
                </a:schemeClr>
              </a:solidFill>
            </a:endParaRPr>
          </a:p>
        </p:txBody>
      </p:sp>
      <p:grpSp>
        <p:nvGrpSpPr>
          <p:cNvPr id="59" name="Group 58"/>
          <p:cNvGrpSpPr/>
          <p:nvPr userDrawn="1"/>
        </p:nvGrpSpPr>
        <p:grpSpPr>
          <a:xfrm>
            <a:off x="8025844" y="5924577"/>
            <a:ext cx="690644" cy="690644"/>
            <a:chOff x="527308" y="4062509"/>
            <a:chExt cx="777923" cy="777923"/>
          </a:xfrm>
          <a:solidFill>
            <a:schemeClr val="accent4">
              <a:lumMod val="20000"/>
              <a:lumOff val="80000"/>
            </a:schemeClr>
          </a:solidFill>
        </p:grpSpPr>
        <p:sp>
          <p:nvSpPr>
            <p:cNvPr id="60" name="Donut 59">
              <a:hlinkClick r:id="" action="ppaction://hlinkshowjump?jump=nextslide"/>
            </p:cNvPr>
            <p:cNvSpPr/>
            <p:nvPr/>
          </p:nvSpPr>
          <p:spPr>
            <a:xfrm>
              <a:off x="527308" y="4062509"/>
              <a:ext cx="777923" cy="777923"/>
            </a:xfrm>
            <a:prstGeom prst="donut">
              <a:avLst>
                <a:gd name="adj" fmla="val 660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1" name="Freeform 60">
              <a:hlinkClick r:id="" action="ppaction://hlinkshowjump?jump=nextslide"/>
            </p:cNvPr>
            <p:cNvSpPr/>
            <p:nvPr/>
          </p:nvSpPr>
          <p:spPr>
            <a:xfrm rot="2700000" flipV="1">
              <a:off x="697189" y="4285555"/>
              <a:ext cx="331830" cy="331830"/>
            </a:xfrm>
            <a:custGeom>
              <a:avLst/>
              <a:gdLst>
                <a:gd name="connsiteX0" fmla="*/ 86161 w 2200940"/>
                <a:gd name="connsiteY0" fmla="*/ 2112966 h 2200940"/>
                <a:gd name="connsiteX1" fmla="*/ 294173 w 2200940"/>
                <a:gd name="connsiteY1" fmla="*/ 2199127 h 2200940"/>
                <a:gd name="connsiteX2" fmla="*/ 1582438 w 2200940"/>
                <a:gd name="connsiteY2" fmla="*/ 2199127 h 2200940"/>
                <a:gd name="connsiteX3" fmla="*/ 1582438 w 2200940"/>
                <a:gd name="connsiteY3" fmla="*/ 2200940 h 2200940"/>
                <a:gd name="connsiteX4" fmla="*/ 2199127 w 2200940"/>
                <a:gd name="connsiteY4" fmla="*/ 2200940 h 2200940"/>
                <a:gd name="connsiteX5" fmla="*/ 2199127 w 2200940"/>
                <a:gd name="connsiteY5" fmla="*/ 2199127 h 2200940"/>
                <a:gd name="connsiteX6" fmla="*/ 2200940 w 2200940"/>
                <a:gd name="connsiteY6" fmla="*/ 2199127 h 2200940"/>
                <a:gd name="connsiteX7" fmla="*/ 2200940 w 2200940"/>
                <a:gd name="connsiteY7" fmla="*/ 1582438 h 2200940"/>
                <a:gd name="connsiteX8" fmla="*/ 2199127 w 2200940"/>
                <a:gd name="connsiteY8" fmla="*/ 1582438 h 2200940"/>
                <a:gd name="connsiteX9" fmla="*/ 2199127 w 2200940"/>
                <a:gd name="connsiteY9" fmla="*/ 294173 h 2200940"/>
                <a:gd name="connsiteX10" fmla="*/ 1904954 w 2200940"/>
                <a:gd name="connsiteY10" fmla="*/ 0 h 2200940"/>
                <a:gd name="connsiteX11" fmla="*/ 1876611 w 2200940"/>
                <a:gd name="connsiteY11" fmla="*/ 0 h 2200940"/>
                <a:gd name="connsiteX12" fmla="*/ 1582438 w 2200940"/>
                <a:gd name="connsiteY12" fmla="*/ 294173 h 2200940"/>
                <a:gd name="connsiteX13" fmla="*/ 1582438 w 2200940"/>
                <a:gd name="connsiteY13" fmla="*/ 1582438 h 2200940"/>
                <a:gd name="connsiteX14" fmla="*/ 294173 w 2200940"/>
                <a:gd name="connsiteY14" fmla="*/ 1582438 h 2200940"/>
                <a:gd name="connsiteX15" fmla="*/ 0 w 2200940"/>
                <a:gd name="connsiteY15" fmla="*/ 1876611 h 2200940"/>
                <a:gd name="connsiteX16" fmla="*/ 0 w 2200940"/>
                <a:gd name="connsiteY16" fmla="*/ 1904954 h 2200940"/>
                <a:gd name="connsiteX17" fmla="*/ 86161 w 2200940"/>
                <a:gd name="connsiteY17" fmla="*/ 2112966 h 2200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0940" h="2200940">
                  <a:moveTo>
                    <a:pt x="86161" y="2112966"/>
                  </a:moveTo>
                  <a:cubicBezTo>
                    <a:pt x="139396" y="2166201"/>
                    <a:pt x="212939" y="2199127"/>
                    <a:pt x="294173" y="2199127"/>
                  </a:cubicBezTo>
                  <a:lnTo>
                    <a:pt x="1582438" y="2199127"/>
                  </a:lnTo>
                  <a:lnTo>
                    <a:pt x="1582438" y="2200940"/>
                  </a:lnTo>
                  <a:lnTo>
                    <a:pt x="2199127" y="2200940"/>
                  </a:lnTo>
                  <a:lnTo>
                    <a:pt x="2199127" y="2199127"/>
                  </a:lnTo>
                  <a:lnTo>
                    <a:pt x="2200940" y="2199127"/>
                  </a:lnTo>
                  <a:lnTo>
                    <a:pt x="2200940" y="1582438"/>
                  </a:lnTo>
                  <a:lnTo>
                    <a:pt x="2199127" y="1582438"/>
                  </a:lnTo>
                  <a:lnTo>
                    <a:pt x="2199127" y="294173"/>
                  </a:lnTo>
                  <a:cubicBezTo>
                    <a:pt x="2199127" y="131706"/>
                    <a:pt x="2067421" y="0"/>
                    <a:pt x="1904954" y="0"/>
                  </a:cubicBezTo>
                  <a:lnTo>
                    <a:pt x="1876611" y="0"/>
                  </a:lnTo>
                  <a:cubicBezTo>
                    <a:pt x="1714144" y="0"/>
                    <a:pt x="1582438" y="131706"/>
                    <a:pt x="1582438" y="294173"/>
                  </a:cubicBezTo>
                  <a:lnTo>
                    <a:pt x="1582438" y="1582438"/>
                  </a:lnTo>
                  <a:lnTo>
                    <a:pt x="294173" y="1582438"/>
                  </a:lnTo>
                  <a:cubicBezTo>
                    <a:pt x="131706" y="1582438"/>
                    <a:pt x="0" y="1714144"/>
                    <a:pt x="0" y="1876611"/>
                  </a:cubicBezTo>
                  <a:lnTo>
                    <a:pt x="0" y="1904954"/>
                  </a:lnTo>
                  <a:cubicBezTo>
                    <a:pt x="0" y="1986188"/>
                    <a:pt x="32926" y="2059731"/>
                    <a:pt x="86161" y="211296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p:cNvGrpSpPr/>
          <p:nvPr userDrawn="1"/>
        </p:nvGrpSpPr>
        <p:grpSpPr>
          <a:xfrm>
            <a:off x="3198411" y="4548249"/>
            <a:ext cx="3317163" cy="682049"/>
            <a:chOff x="633159" y="6301141"/>
            <a:chExt cx="1771650" cy="381114"/>
          </a:xfrm>
        </p:grpSpPr>
        <p:sp>
          <p:nvSpPr>
            <p:cNvPr id="63" name="Text Box 129"/>
            <p:cNvSpPr txBox="1">
              <a:spLocks noChangeAspect="1" noChangeArrowheads="1"/>
            </p:cNvSpPr>
            <p:nvPr/>
          </p:nvSpPr>
          <p:spPr bwMode="black">
            <a:xfrm>
              <a:off x="2094626" y="6487368"/>
              <a:ext cx="310183" cy="151580"/>
            </a:xfrm>
            <a:prstGeom prst="rect">
              <a:avLst/>
            </a:prstGeom>
            <a:noFill/>
            <a:ln w="9525">
              <a:noFill/>
              <a:miter lim="800000"/>
              <a:headEnd/>
              <a:tailEnd/>
            </a:ln>
            <a:effectLst/>
          </p:spPr>
          <p:txBody>
            <a:bodyPr>
              <a:spAutoFit/>
            </a:bodyPr>
            <a:lstStyle/>
            <a:p>
              <a:r>
                <a:rPr lang="en-US" sz="400" b="1"/>
                <a:t>TM</a:t>
              </a:r>
            </a:p>
          </p:txBody>
        </p:sp>
        <p:sp>
          <p:nvSpPr>
            <p:cNvPr id="64" name="Freeform 143"/>
            <p:cNvSpPr>
              <a:spLocks noChangeAspect="1"/>
            </p:cNvSpPr>
            <p:nvPr/>
          </p:nvSpPr>
          <p:spPr bwMode="black">
            <a:xfrm>
              <a:off x="739920" y="6301141"/>
              <a:ext cx="126959" cy="69294"/>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65" name="Freeform 144"/>
            <p:cNvSpPr>
              <a:spLocks noChangeAspect="1"/>
            </p:cNvSpPr>
            <p:nvPr/>
          </p:nvSpPr>
          <p:spPr bwMode="black">
            <a:xfrm>
              <a:off x="813498" y="6338675"/>
              <a:ext cx="124073" cy="70737"/>
            </a:xfrm>
            <a:custGeom>
              <a:avLst/>
              <a:gdLst/>
              <a:ahLst/>
              <a:cxnLst>
                <a:cxn ang="0">
                  <a:pos x="54" y="84"/>
                </a:cxn>
                <a:cxn ang="0">
                  <a:pos x="144" y="30"/>
                </a:cxn>
                <a:cxn ang="0">
                  <a:pos x="90" y="0"/>
                </a:cxn>
                <a:cxn ang="0">
                  <a:pos x="0" y="54"/>
                </a:cxn>
                <a:cxn ang="0">
                  <a:pos x="54" y="84"/>
                </a:cxn>
              </a:cxnLst>
              <a:rect l="0" t="0" r="r" b="b"/>
              <a:pathLst>
                <a:path w="144" h="84">
                  <a:moveTo>
                    <a:pt x="54" y="84"/>
                  </a:moveTo>
                  <a:lnTo>
                    <a:pt x="144" y="30"/>
                  </a:lnTo>
                  <a:lnTo>
                    <a:pt x="90" y="0"/>
                  </a:lnTo>
                  <a:lnTo>
                    <a:pt x="0" y="54"/>
                  </a:lnTo>
                  <a:lnTo>
                    <a:pt x="54" y="84"/>
                  </a:lnTo>
                  <a:close/>
                </a:path>
              </a:pathLst>
            </a:custGeom>
            <a:solidFill>
              <a:srgbClr val="FED95E"/>
            </a:solidFill>
            <a:ln w="9525" cap="flat" cmpd="sng">
              <a:noFill/>
              <a:prstDash val="solid"/>
              <a:round/>
              <a:headEnd type="none" w="med" len="med"/>
              <a:tailEnd type="none" w="med" len="med"/>
            </a:ln>
            <a:effectLst/>
          </p:spPr>
          <p:txBody>
            <a:bodyPr/>
            <a:lstStyle/>
            <a:p>
              <a:endParaRPr lang="en-US"/>
            </a:p>
          </p:txBody>
        </p:sp>
        <p:sp>
          <p:nvSpPr>
            <p:cNvPr id="66" name="Freeform 145"/>
            <p:cNvSpPr>
              <a:spLocks noChangeAspect="1"/>
            </p:cNvSpPr>
            <p:nvPr/>
          </p:nvSpPr>
          <p:spPr bwMode="black">
            <a:xfrm>
              <a:off x="882748" y="6374765"/>
              <a:ext cx="126959" cy="72181"/>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67" name="Freeform 146"/>
            <p:cNvSpPr>
              <a:spLocks noChangeAspect="1"/>
            </p:cNvSpPr>
            <p:nvPr/>
          </p:nvSpPr>
          <p:spPr bwMode="black">
            <a:xfrm>
              <a:off x="775987" y="6439728"/>
              <a:ext cx="126959" cy="72181"/>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solidFill>
              <a:srgbClr val="FED95E"/>
            </a:solidFill>
            <a:ln w="9525" cap="flat" cmpd="sng">
              <a:noFill/>
              <a:prstDash val="solid"/>
              <a:round/>
              <a:headEnd type="none" w="med" len="med"/>
              <a:tailEnd type="none" w="med" len="med"/>
            </a:ln>
            <a:effectLst/>
          </p:spPr>
          <p:txBody>
            <a:bodyPr/>
            <a:lstStyle/>
            <a:p>
              <a:endParaRPr lang="en-US"/>
            </a:p>
          </p:txBody>
        </p:sp>
        <p:sp>
          <p:nvSpPr>
            <p:cNvPr id="68" name="Freeform 147"/>
            <p:cNvSpPr>
              <a:spLocks noChangeAspect="1"/>
            </p:cNvSpPr>
            <p:nvPr/>
          </p:nvSpPr>
          <p:spPr bwMode="black">
            <a:xfrm>
              <a:off x="848123" y="6478706"/>
              <a:ext cx="125516" cy="69294"/>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69" name="Freeform 148"/>
            <p:cNvSpPr>
              <a:spLocks noChangeAspect="1"/>
            </p:cNvSpPr>
            <p:nvPr/>
          </p:nvSpPr>
          <p:spPr bwMode="black">
            <a:xfrm>
              <a:off x="670670" y="6503247"/>
              <a:ext cx="124073" cy="73624"/>
            </a:xfrm>
            <a:custGeom>
              <a:avLst/>
              <a:gdLst/>
              <a:ahLst/>
              <a:cxnLst>
                <a:cxn ang="0">
                  <a:pos x="56" y="84"/>
                </a:cxn>
                <a:cxn ang="0">
                  <a:pos x="146" y="30"/>
                </a:cxn>
                <a:cxn ang="0">
                  <a:pos x="90" y="0"/>
                </a:cxn>
                <a:cxn ang="0">
                  <a:pos x="0" y="56"/>
                </a:cxn>
                <a:cxn ang="0">
                  <a:pos x="56" y="84"/>
                </a:cxn>
              </a:cxnLst>
              <a:rect l="0" t="0" r="r" b="b"/>
              <a:pathLst>
                <a:path w="146" h="84">
                  <a:moveTo>
                    <a:pt x="56" y="84"/>
                  </a:moveTo>
                  <a:lnTo>
                    <a:pt x="146" y="30"/>
                  </a:lnTo>
                  <a:lnTo>
                    <a:pt x="90" y="0"/>
                  </a:lnTo>
                  <a:lnTo>
                    <a:pt x="0" y="56"/>
                  </a:lnTo>
                  <a:lnTo>
                    <a:pt x="56" y="84"/>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70" name="Freeform 149"/>
            <p:cNvSpPr>
              <a:spLocks noChangeAspect="1"/>
            </p:cNvSpPr>
            <p:nvPr/>
          </p:nvSpPr>
          <p:spPr bwMode="black">
            <a:xfrm>
              <a:off x="739920" y="6540781"/>
              <a:ext cx="126959" cy="72181"/>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ED95E"/>
            </a:solidFill>
            <a:ln w="9525" cap="flat" cmpd="sng">
              <a:noFill/>
              <a:prstDash val="solid"/>
              <a:round/>
              <a:headEnd type="none" w="med" len="med"/>
              <a:tailEnd type="none" w="med" len="med"/>
            </a:ln>
            <a:effectLst/>
          </p:spPr>
          <p:txBody>
            <a:bodyPr/>
            <a:lstStyle/>
            <a:p>
              <a:endParaRPr lang="en-US"/>
            </a:p>
          </p:txBody>
        </p:sp>
        <p:sp>
          <p:nvSpPr>
            <p:cNvPr id="71" name="Freeform 150"/>
            <p:cNvSpPr>
              <a:spLocks noChangeAspect="1"/>
            </p:cNvSpPr>
            <p:nvPr/>
          </p:nvSpPr>
          <p:spPr bwMode="black">
            <a:xfrm>
              <a:off x="633159" y="6607188"/>
              <a:ext cx="126959" cy="72181"/>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72" name="Freeform 151"/>
            <p:cNvSpPr>
              <a:spLocks noChangeAspect="1"/>
            </p:cNvSpPr>
            <p:nvPr/>
          </p:nvSpPr>
          <p:spPr bwMode="black">
            <a:xfrm>
              <a:off x="1009707" y="6488811"/>
              <a:ext cx="102433" cy="190557"/>
            </a:xfrm>
            <a:custGeom>
              <a:avLst/>
              <a:gdLst/>
              <a:ahLst/>
              <a:cxnLst>
                <a:cxn ang="0">
                  <a:pos x="12" y="45"/>
                </a:cxn>
                <a:cxn ang="0">
                  <a:pos x="0" y="45"/>
                </a:cxn>
                <a:cxn ang="0">
                  <a:pos x="3" y="30"/>
                </a:cxn>
                <a:cxn ang="0">
                  <a:pos x="15" y="30"/>
                </a:cxn>
                <a:cxn ang="0">
                  <a:pos x="17" y="22"/>
                </a:cxn>
                <a:cxn ang="0">
                  <a:pos x="44" y="0"/>
                </a:cxn>
                <a:cxn ang="0">
                  <a:pos x="59" y="1"/>
                </a:cxn>
                <a:cxn ang="0">
                  <a:pos x="56" y="19"/>
                </a:cxn>
                <a:cxn ang="0">
                  <a:pos x="49" y="19"/>
                </a:cxn>
                <a:cxn ang="0">
                  <a:pos x="40" y="25"/>
                </a:cxn>
                <a:cxn ang="0">
                  <a:pos x="39" y="30"/>
                </a:cxn>
                <a:cxn ang="0">
                  <a:pos x="54" y="30"/>
                </a:cxn>
                <a:cxn ang="0">
                  <a:pos x="51" y="45"/>
                </a:cxn>
                <a:cxn ang="0">
                  <a:pos x="36" y="45"/>
                </a:cxn>
                <a:cxn ang="0">
                  <a:pos x="23" y="110"/>
                </a:cxn>
                <a:cxn ang="0">
                  <a:pos x="0" y="110"/>
                </a:cxn>
                <a:cxn ang="0">
                  <a:pos x="12" y="45"/>
                </a:cxn>
              </a:cxnLst>
              <a:rect l="0" t="0" r="r" b="b"/>
              <a:pathLst>
                <a:path w="59" h="110">
                  <a:moveTo>
                    <a:pt x="12" y="45"/>
                  </a:moveTo>
                  <a:cubicBezTo>
                    <a:pt x="0" y="45"/>
                    <a:pt x="0" y="45"/>
                    <a:pt x="0" y="45"/>
                  </a:cubicBezTo>
                  <a:cubicBezTo>
                    <a:pt x="3" y="30"/>
                    <a:pt x="3" y="30"/>
                    <a:pt x="3" y="30"/>
                  </a:cubicBezTo>
                  <a:cubicBezTo>
                    <a:pt x="15" y="30"/>
                    <a:pt x="15" y="30"/>
                    <a:pt x="15" y="30"/>
                  </a:cubicBezTo>
                  <a:cubicBezTo>
                    <a:pt x="17" y="22"/>
                    <a:pt x="17" y="22"/>
                    <a:pt x="17" y="22"/>
                  </a:cubicBezTo>
                  <a:cubicBezTo>
                    <a:pt x="18" y="13"/>
                    <a:pt x="24" y="0"/>
                    <a:pt x="44" y="0"/>
                  </a:cubicBezTo>
                  <a:cubicBezTo>
                    <a:pt x="49" y="0"/>
                    <a:pt x="57" y="0"/>
                    <a:pt x="59" y="1"/>
                  </a:cubicBezTo>
                  <a:cubicBezTo>
                    <a:pt x="56" y="19"/>
                    <a:pt x="56" y="19"/>
                    <a:pt x="56" y="19"/>
                  </a:cubicBezTo>
                  <a:cubicBezTo>
                    <a:pt x="49" y="19"/>
                    <a:pt x="49" y="19"/>
                    <a:pt x="49" y="19"/>
                  </a:cubicBezTo>
                  <a:cubicBezTo>
                    <a:pt x="45" y="19"/>
                    <a:pt x="41" y="20"/>
                    <a:pt x="40" y="25"/>
                  </a:cubicBezTo>
                  <a:cubicBezTo>
                    <a:pt x="39" y="30"/>
                    <a:pt x="39" y="30"/>
                    <a:pt x="39" y="30"/>
                  </a:cubicBezTo>
                  <a:cubicBezTo>
                    <a:pt x="54" y="30"/>
                    <a:pt x="54" y="30"/>
                    <a:pt x="54" y="30"/>
                  </a:cubicBezTo>
                  <a:cubicBezTo>
                    <a:pt x="51" y="45"/>
                    <a:pt x="51" y="45"/>
                    <a:pt x="51" y="45"/>
                  </a:cubicBezTo>
                  <a:cubicBezTo>
                    <a:pt x="36" y="45"/>
                    <a:pt x="36" y="45"/>
                    <a:pt x="36" y="45"/>
                  </a:cubicBezTo>
                  <a:cubicBezTo>
                    <a:pt x="23" y="110"/>
                    <a:pt x="23" y="110"/>
                    <a:pt x="23" y="110"/>
                  </a:cubicBezTo>
                  <a:cubicBezTo>
                    <a:pt x="0" y="110"/>
                    <a:pt x="0" y="110"/>
                    <a:pt x="0" y="110"/>
                  </a:cubicBezTo>
                  <a:lnTo>
                    <a:pt x="12" y="45"/>
                  </a:lnTo>
                  <a:close/>
                </a:path>
              </a:pathLst>
            </a:custGeom>
            <a:solidFill>
              <a:schemeClr val="tx1"/>
            </a:solidFill>
            <a:ln w="9525">
              <a:noFill/>
              <a:round/>
              <a:headEnd/>
              <a:tailEnd/>
            </a:ln>
          </p:spPr>
          <p:txBody>
            <a:bodyPr/>
            <a:lstStyle/>
            <a:p>
              <a:endParaRPr lang="en-US"/>
            </a:p>
          </p:txBody>
        </p:sp>
        <p:sp>
          <p:nvSpPr>
            <p:cNvPr id="73" name="Freeform 152"/>
            <p:cNvSpPr>
              <a:spLocks noChangeAspect="1"/>
            </p:cNvSpPr>
            <p:nvPr/>
          </p:nvSpPr>
          <p:spPr bwMode="black">
            <a:xfrm>
              <a:off x="1094827" y="6536450"/>
              <a:ext cx="108203" cy="142918"/>
            </a:xfrm>
            <a:custGeom>
              <a:avLst/>
              <a:gdLst/>
              <a:ahLst/>
              <a:cxnLst>
                <a:cxn ang="0">
                  <a:pos x="16" y="0"/>
                </a:cxn>
                <a:cxn ang="0">
                  <a:pos x="39" y="0"/>
                </a:cxn>
                <a:cxn ang="0">
                  <a:pos x="38" y="9"/>
                </a:cxn>
                <a:cxn ang="0">
                  <a:pos x="62" y="0"/>
                </a:cxn>
                <a:cxn ang="0">
                  <a:pos x="58" y="21"/>
                </a:cxn>
                <a:cxn ang="0">
                  <a:pos x="55" y="21"/>
                </a:cxn>
                <a:cxn ang="0">
                  <a:pos x="33" y="35"/>
                </a:cxn>
                <a:cxn ang="0">
                  <a:pos x="24" y="82"/>
                </a:cxn>
                <a:cxn ang="0">
                  <a:pos x="0" y="82"/>
                </a:cxn>
                <a:cxn ang="0">
                  <a:pos x="16" y="0"/>
                </a:cxn>
              </a:cxnLst>
              <a:rect l="0" t="0" r="r" b="b"/>
              <a:pathLst>
                <a:path w="62" h="82">
                  <a:moveTo>
                    <a:pt x="16" y="0"/>
                  </a:moveTo>
                  <a:cubicBezTo>
                    <a:pt x="39" y="0"/>
                    <a:pt x="39" y="0"/>
                    <a:pt x="39" y="0"/>
                  </a:cubicBezTo>
                  <a:cubicBezTo>
                    <a:pt x="38" y="9"/>
                    <a:pt x="38" y="9"/>
                    <a:pt x="38" y="9"/>
                  </a:cubicBezTo>
                  <a:cubicBezTo>
                    <a:pt x="44" y="4"/>
                    <a:pt x="53" y="1"/>
                    <a:pt x="62" y="0"/>
                  </a:cubicBezTo>
                  <a:cubicBezTo>
                    <a:pt x="58" y="21"/>
                    <a:pt x="58" y="21"/>
                    <a:pt x="58" y="21"/>
                  </a:cubicBezTo>
                  <a:cubicBezTo>
                    <a:pt x="55" y="21"/>
                    <a:pt x="55" y="21"/>
                    <a:pt x="55" y="21"/>
                  </a:cubicBezTo>
                  <a:cubicBezTo>
                    <a:pt x="41" y="23"/>
                    <a:pt x="35" y="26"/>
                    <a:pt x="33" y="35"/>
                  </a:cubicBezTo>
                  <a:cubicBezTo>
                    <a:pt x="24" y="82"/>
                    <a:pt x="24" y="82"/>
                    <a:pt x="24" y="82"/>
                  </a:cubicBezTo>
                  <a:cubicBezTo>
                    <a:pt x="0" y="82"/>
                    <a:pt x="0" y="82"/>
                    <a:pt x="0" y="82"/>
                  </a:cubicBezTo>
                  <a:lnTo>
                    <a:pt x="16" y="0"/>
                  </a:lnTo>
                  <a:close/>
                </a:path>
              </a:pathLst>
            </a:custGeom>
            <a:solidFill>
              <a:schemeClr val="tx1"/>
            </a:solidFill>
            <a:ln w="9525">
              <a:noFill/>
              <a:round/>
              <a:headEnd/>
              <a:tailEnd/>
            </a:ln>
          </p:spPr>
          <p:txBody>
            <a:bodyPr/>
            <a:lstStyle/>
            <a:p>
              <a:endParaRPr lang="en-US"/>
            </a:p>
          </p:txBody>
        </p:sp>
        <p:sp>
          <p:nvSpPr>
            <p:cNvPr id="74" name="Freeform 153"/>
            <p:cNvSpPr>
              <a:spLocks noChangeAspect="1" noEditPoints="1"/>
            </p:cNvSpPr>
            <p:nvPr/>
          </p:nvSpPr>
          <p:spPr bwMode="black">
            <a:xfrm>
              <a:off x="1780115" y="6533563"/>
              <a:ext cx="150042" cy="148692"/>
            </a:xfrm>
            <a:custGeom>
              <a:avLst/>
              <a:gdLst/>
              <a:ahLst/>
              <a:cxnLst>
                <a:cxn ang="0">
                  <a:pos x="76" y="67"/>
                </a:cxn>
                <a:cxn ang="0">
                  <a:pos x="75" y="84"/>
                </a:cxn>
                <a:cxn ang="0">
                  <a:pos x="53" y="84"/>
                </a:cxn>
                <a:cxn ang="0">
                  <a:pos x="53" y="75"/>
                </a:cxn>
                <a:cxn ang="0">
                  <a:pos x="52" y="75"/>
                </a:cxn>
                <a:cxn ang="0">
                  <a:pos x="26" y="86"/>
                </a:cxn>
                <a:cxn ang="0">
                  <a:pos x="3" y="62"/>
                </a:cxn>
                <a:cxn ang="0">
                  <a:pos x="51" y="32"/>
                </a:cxn>
                <a:cxn ang="0">
                  <a:pos x="60" y="30"/>
                </a:cxn>
                <a:cxn ang="0">
                  <a:pos x="61" y="24"/>
                </a:cxn>
                <a:cxn ang="0">
                  <a:pos x="51" y="15"/>
                </a:cxn>
                <a:cxn ang="0">
                  <a:pos x="37" y="26"/>
                </a:cxn>
                <a:cxn ang="0">
                  <a:pos x="14" y="26"/>
                </a:cxn>
                <a:cxn ang="0">
                  <a:pos x="52" y="0"/>
                </a:cxn>
                <a:cxn ang="0">
                  <a:pos x="84" y="24"/>
                </a:cxn>
                <a:cxn ang="0">
                  <a:pos x="76" y="67"/>
                </a:cxn>
                <a:cxn ang="0">
                  <a:pos x="57" y="44"/>
                </a:cxn>
                <a:cxn ang="0">
                  <a:pos x="40" y="49"/>
                </a:cxn>
                <a:cxn ang="0">
                  <a:pos x="27" y="59"/>
                </a:cxn>
                <a:cxn ang="0">
                  <a:pos x="36" y="68"/>
                </a:cxn>
                <a:cxn ang="0">
                  <a:pos x="56" y="50"/>
                </a:cxn>
                <a:cxn ang="0">
                  <a:pos x="57" y="44"/>
                </a:cxn>
              </a:cxnLst>
              <a:rect l="0" t="0" r="r" b="b"/>
              <a:pathLst>
                <a:path w="87" h="86">
                  <a:moveTo>
                    <a:pt x="76" y="67"/>
                  </a:moveTo>
                  <a:cubicBezTo>
                    <a:pt x="75" y="72"/>
                    <a:pt x="74" y="79"/>
                    <a:pt x="75" y="84"/>
                  </a:cubicBezTo>
                  <a:cubicBezTo>
                    <a:pt x="53" y="84"/>
                    <a:pt x="53" y="84"/>
                    <a:pt x="53" y="84"/>
                  </a:cubicBezTo>
                  <a:cubicBezTo>
                    <a:pt x="52" y="81"/>
                    <a:pt x="52" y="78"/>
                    <a:pt x="53" y="75"/>
                  </a:cubicBezTo>
                  <a:cubicBezTo>
                    <a:pt x="52" y="75"/>
                    <a:pt x="52" y="75"/>
                    <a:pt x="52" y="75"/>
                  </a:cubicBezTo>
                  <a:cubicBezTo>
                    <a:pt x="47" y="82"/>
                    <a:pt x="34" y="86"/>
                    <a:pt x="26" y="86"/>
                  </a:cubicBezTo>
                  <a:cubicBezTo>
                    <a:pt x="10" y="86"/>
                    <a:pt x="0" y="77"/>
                    <a:pt x="3" y="62"/>
                  </a:cubicBezTo>
                  <a:cubicBezTo>
                    <a:pt x="7" y="42"/>
                    <a:pt x="24" y="35"/>
                    <a:pt x="51" y="32"/>
                  </a:cubicBezTo>
                  <a:cubicBezTo>
                    <a:pt x="60" y="30"/>
                    <a:pt x="60" y="30"/>
                    <a:pt x="60" y="30"/>
                  </a:cubicBezTo>
                  <a:cubicBezTo>
                    <a:pt x="61" y="24"/>
                    <a:pt x="61" y="24"/>
                    <a:pt x="61" y="24"/>
                  </a:cubicBezTo>
                  <a:cubicBezTo>
                    <a:pt x="62" y="17"/>
                    <a:pt x="58" y="15"/>
                    <a:pt x="51" y="15"/>
                  </a:cubicBezTo>
                  <a:cubicBezTo>
                    <a:pt x="44" y="15"/>
                    <a:pt x="40" y="18"/>
                    <a:pt x="37" y="26"/>
                  </a:cubicBezTo>
                  <a:cubicBezTo>
                    <a:pt x="14" y="26"/>
                    <a:pt x="14" y="26"/>
                    <a:pt x="14" y="26"/>
                  </a:cubicBezTo>
                  <a:cubicBezTo>
                    <a:pt x="19" y="2"/>
                    <a:pt x="41" y="0"/>
                    <a:pt x="52" y="0"/>
                  </a:cubicBezTo>
                  <a:cubicBezTo>
                    <a:pt x="75" y="0"/>
                    <a:pt x="87" y="5"/>
                    <a:pt x="84" y="24"/>
                  </a:cubicBezTo>
                  <a:lnTo>
                    <a:pt x="76" y="67"/>
                  </a:lnTo>
                  <a:close/>
                  <a:moveTo>
                    <a:pt x="57" y="44"/>
                  </a:moveTo>
                  <a:cubicBezTo>
                    <a:pt x="40" y="49"/>
                    <a:pt x="40" y="49"/>
                    <a:pt x="40" y="49"/>
                  </a:cubicBezTo>
                  <a:cubicBezTo>
                    <a:pt x="34" y="50"/>
                    <a:pt x="28" y="53"/>
                    <a:pt x="27" y="59"/>
                  </a:cubicBezTo>
                  <a:cubicBezTo>
                    <a:pt x="25" y="66"/>
                    <a:pt x="30" y="68"/>
                    <a:pt x="36" y="68"/>
                  </a:cubicBezTo>
                  <a:cubicBezTo>
                    <a:pt x="45" y="68"/>
                    <a:pt x="54" y="62"/>
                    <a:pt x="56" y="50"/>
                  </a:cubicBezTo>
                  <a:lnTo>
                    <a:pt x="57" y="44"/>
                  </a:lnTo>
                  <a:close/>
                </a:path>
              </a:pathLst>
            </a:custGeom>
            <a:solidFill>
              <a:schemeClr val="tx1"/>
            </a:solidFill>
            <a:ln w="9525">
              <a:noFill/>
              <a:round/>
              <a:headEnd/>
              <a:tailEnd/>
            </a:ln>
          </p:spPr>
          <p:txBody>
            <a:bodyPr/>
            <a:lstStyle/>
            <a:p>
              <a:endParaRPr lang="en-US"/>
            </a:p>
          </p:txBody>
        </p:sp>
        <p:sp>
          <p:nvSpPr>
            <p:cNvPr id="75" name="Freeform 154"/>
            <p:cNvSpPr>
              <a:spLocks noChangeAspect="1"/>
            </p:cNvSpPr>
            <p:nvPr/>
          </p:nvSpPr>
          <p:spPr bwMode="black">
            <a:xfrm>
              <a:off x="1934485" y="6490255"/>
              <a:ext cx="77906" cy="189114"/>
            </a:xfrm>
            <a:custGeom>
              <a:avLst/>
              <a:gdLst/>
              <a:ahLst/>
              <a:cxnLst>
                <a:cxn ang="0">
                  <a:pos x="0" y="218"/>
                </a:cxn>
                <a:cxn ang="0">
                  <a:pos x="42" y="0"/>
                </a:cxn>
                <a:cxn ang="0">
                  <a:pos x="90" y="0"/>
                </a:cxn>
                <a:cxn ang="0">
                  <a:pos x="48" y="218"/>
                </a:cxn>
                <a:cxn ang="0">
                  <a:pos x="0" y="218"/>
                </a:cxn>
              </a:cxnLst>
              <a:rect l="0" t="0" r="r" b="b"/>
              <a:pathLst>
                <a:path w="90" h="218">
                  <a:moveTo>
                    <a:pt x="0" y="218"/>
                  </a:moveTo>
                  <a:lnTo>
                    <a:pt x="42" y="0"/>
                  </a:lnTo>
                  <a:lnTo>
                    <a:pt x="90" y="0"/>
                  </a:lnTo>
                  <a:lnTo>
                    <a:pt x="48" y="218"/>
                  </a:lnTo>
                  <a:lnTo>
                    <a:pt x="0" y="218"/>
                  </a:lnTo>
                  <a:close/>
                </a:path>
              </a:pathLst>
            </a:custGeom>
            <a:solidFill>
              <a:schemeClr val="tx1"/>
            </a:solidFill>
            <a:ln w="9525">
              <a:noFill/>
              <a:round/>
              <a:headEnd/>
              <a:tailEnd/>
            </a:ln>
          </p:spPr>
          <p:txBody>
            <a:bodyPr/>
            <a:lstStyle/>
            <a:p>
              <a:endParaRPr lang="en-US"/>
            </a:p>
          </p:txBody>
        </p:sp>
        <p:sp>
          <p:nvSpPr>
            <p:cNvPr id="76" name="Freeform 155"/>
            <p:cNvSpPr>
              <a:spLocks noChangeAspect="1" noEditPoints="1"/>
            </p:cNvSpPr>
            <p:nvPr/>
          </p:nvSpPr>
          <p:spPr bwMode="black">
            <a:xfrm>
              <a:off x="1190046" y="6533563"/>
              <a:ext cx="154370" cy="148692"/>
            </a:xfrm>
            <a:custGeom>
              <a:avLst/>
              <a:gdLst/>
              <a:ahLst/>
              <a:cxnLst>
                <a:cxn ang="0">
                  <a:pos x="42" y="68"/>
                </a:cxn>
                <a:cxn ang="0">
                  <a:pos x="28" y="48"/>
                </a:cxn>
                <a:cxn ang="0">
                  <a:pos x="84" y="48"/>
                </a:cxn>
                <a:cxn ang="0">
                  <a:pos x="53" y="0"/>
                </a:cxn>
                <a:cxn ang="0">
                  <a:pos x="4" y="45"/>
                </a:cxn>
                <a:cxn ang="0">
                  <a:pos x="37" y="86"/>
                </a:cxn>
                <a:cxn ang="0">
                  <a:pos x="80" y="63"/>
                </a:cxn>
                <a:cxn ang="0">
                  <a:pos x="64" y="55"/>
                </a:cxn>
                <a:cxn ang="0">
                  <a:pos x="42" y="68"/>
                </a:cxn>
                <a:cxn ang="0">
                  <a:pos x="50" y="18"/>
                </a:cxn>
                <a:cxn ang="0">
                  <a:pos x="63" y="33"/>
                </a:cxn>
                <a:cxn ang="0">
                  <a:pos x="30" y="33"/>
                </a:cxn>
                <a:cxn ang="0">
                  <a:pos x="50" y="18"/>
                </a:cxn>
              </a:cxnLst>
              <a:rect l="0" t="0" r="r" b="b"/>
              <a:pathLst>
                <a:path w="89" h="86">
                  <a:moveTo>
                    <a:pt x="42" y="68"/>
                  </a:moveTo>
                  <a:cubicBezTo>
                    <a:pt x="34" y="68"/>
                    <a:pt x="25" y="63"/>
                    <a:pt x="28" y="48"/>
                  </a:cubicBezTo>
                  <a:cubicBezTo>
                    <a:pt x="84" y="48"/>
                    <a:pt x="84" y="48"/>
                    <a:pt x="84" y="48"/>
                  </a:cubicBezTo>
                  <a:cubicBezTo>
                    <a:pt x="89" y="23"/>
                    <a:pt x="83" y="0"/>
                    <a:pt x="53" y="0"/>
                  </a:cubicBezTo>
                  <a:cubicBezTo>
                    <a:pt x="28" y="0"/>
                    <a:pt x="10" y="17"/>
                    <a:pt x="4" y="45"/>
                  </a:cubicBezTo>
                  <a:cubicBezTo>
                    <a:pt x="0" y="68"/>
                    <a:pt x="11" y="86"/>
                    <a:pt x="37" y="86"/>
                  </a:cubicBezTo>
                  <a:cubicBezTo>
                    <a:pt x="55" y="86"/>
                    <a:pt x="69" y="79"/>
                    <a:pt x="80" y="63"/>
                  </a:cubicBezTo>
                  <a:cubicBezTo>
                    <a:pt x="64" y="55"/>
                    <a:pt x="64" y="55"/>
                    <a:pt x="64" y="55"/>
                  </a:cubicBezTo>
                  <a:cubicBezTo>
                    <a:pt x="55" y="64"/>
                    <a:pt x="50" y="68"/>
                    <a:pt x="42" y="68"/>
                  </a:cubicBezTo>
                  <a:close/>
                  <a:moveTo>
                    <a:pt x="50" y="18"/>
                  </a:moveTo>
                  <a:cubicBezTo>
                    <a:pt x="56" y="18"/>
                    <a:pt x="64" y="21"/>
                    <a:pt x="63" y="33"/>
                  </a:cubicBezTo>
                  <a:cubicBezTo>
                    <a:pt x="30" y="33"/>
                    <a:pt x="30" y="33"/>
                    <a:pt x="30" y="33"/>
                  </a:cubicBezTo>
                  <a:cubicBezTo>
                    <a:pt x="34" y="22"/>
                    <a:pt x="43" y="18"/>
                    <a:pt x="50" y="18"/>
                  </a:cubicBezTo>
                  <a:close/>
                </a:path>
              </a:pathLst>
            </a:custGeom>
            <a:solidFill>
              <a:schemeClr val="tx1"/>
            </a:solidFill>
            <a:ln w="9525">
              <a:noFill/>
              <a:round/>
              <a:headEnd/>
              <a:tailEnd/>
            </a:ln>
          </p:spPr>
          <p:txBody>
            <a:bodyPr/>
            <a:lstStyle/>
            <a:p>
              <a:endParaRPr lang="en-US"/>
            </a:p>
          </p:txBody>
        </p:sp>
        <p:sp>
          <p:nvSpPr>
            <p:cNvPr id="77" name="Freeform 156"/>
            <p:cNvSpPr>
              <a:spLocks noChangeAspect="1" noEditPoints="1"/>
            </p:cNvSpPr>
            <p:nvPr/>
          </p:nvSpPr>
          <p:spPr bwMode="black">
            <a:xfrm>
              <a:off x="1344416" y="6533563"/>
              <a:ext cx="154370" cy="148692"/>
            </a:xfrm>
            <a:custGeom>
              <a:avLst/>
              <a:gdLst/>
              <a:ahLst/>
              <a:cxnLst>
                <a:cxn ang="0">
                  <a:pos x="42" y="68"/>
                </a:cxn>
                <a:cxn ang="0">
                  <a:pos x="28" y="48"/>
                </a:cxn>
                <a:cxn ang="0">
                  <a:pos x="84" y="48"/>
                </a:cxn>
                <a:cxn ang="0">
                  <a:pos x="53" y="0"/>
                </a:cxn>
                <a:cxn ang="0">
                  <a:pos x="5" y="45"/>
                </a:cxn>
                <a:cxn ang="0">
                  <a:pos x="37" y="86"/>
                </a:cxn>
                <a:cxn ang="0">
                  <a:pos x="81" y="63"/>
                </a:cxn>
                <a:cxn ang="0">
                  <a:pos x="64" y="55"/>
                </a:cxn>
                <a:cxn ang="0">
                  <a:pos x="42" y="68"/>
                </a:cxn>
                <a:cxn ang="0">
                  <a:pos x="50" y="18"/>
                </a:cxn>
                <a:cxn ang="0">
                  <a:pos x="63" y="33"/>
                </a:cxn>
                <a:cxn ang="0">
                  <a:pos x="31" y="33"/>
                </a:cxn>
                <a:cxn ang="0">
                  <a:pos x="50" y="18"/>
                </a:cxn>
              </a:cxnLst>
              <a:rect l="0" t="0" r="r" b="b"/>
              <a:pathLst>
                <a:path w="89" h="86">
                  <a:moveTo>
                    <a:pt x="42" y="68"/>
                  </a:moveTo>
                  <a:cubicBezTo>
                    <a:pt x="34" y="68"/>
                    <a:pt x="25" y="63"/>
                    <a:pt x="28" y="48"/>
                  </a:cubicBezTo>
                  <a:cubicBezTo>
                    <a:pt x="84" y="48"/>
                    <a:pt x="84" y="48"/>
                    <a:pt x="84" y="48"/>
                  </a:cubicBezTo>
                  <a:cubicBezTo>
                    <a:pt x="89" y="23"/>
                    <a:pt x="83" y="0"/>
                    <a:pt x="53" y="0"/>
                  </a:cubicBezTo>
                  <a:cubicBezTo>
                    <a:pt x="29" y="0"/>
                    <a:pt x="10" y="17"/>
                    <a:pt x="5" y="45"/>
                  </a:cubicBezTo>
                  <a:cubicBezTo>
                    <a:pt x="0" y="68"/>
                    <a:pt x="12" y="86"/>
                    <a:pt x="37" y="86"/>
                  </a:cubicBezTo>
                  <a:cubicBezTo>
                    <a:pt x="55" y="86"/>
                    <a:pt x="69" y="79"/>
                    <a:pt x="81" y="63"/>
                  </a:cubicBezTo>
                  <a:cubicBezTo>
                    <a:pt x="64" y="55"/>
                    <a:pt x="64" y="55"/>
                    <a:pt x="64" y="55"/>
                  </a:cubicBezTo>
                  <a:cubicBezTo>
                    <a:pt x="55" y="64"/>
                    <a:pt x="50" y="68"/>
                    <a:pt x="42" y="68"/>
                  </a:cubicBezTo>
                  <a:close/>
                  <a:moveTo>
                    <a:pt x="50" y="18"/>
                  </a:moveTo>
                  <a:cubicBezTo>
                    <a:pt x="57" y="18"/>
                    <a:pt x="65" y="21"/>
                    <a:pt x="63" y="33"/>
                  </a:cubicBezTo>
                  <a:cubicBezTo>
                    <a:pt x="31" y="33"/>
                    <a:pt x="31" y="33"/>
                    <a:pt x="31" y="33"/>
                  </a:cubicBezTo>
                  <a:cubicBezTo>
                    <a:pt x="34" y="22"/>
                    <a:pt x="43" y="18"/>
                    <a:pt x="50" y="18"/>
                  </a:cubicBezTo>
                  <a:close/>
                </a:path>
              </a:pathLst>
            </a:custGeom>
            <a:solidFill>
              <a:schemeClr val="tx1"/>
            </a:solidFill>
            <a:ln w="9525">
              <a:noFill/>
              <a:round/>
              <a:headEnd/>
              <a:tailEnd/>
            </a:ln>
          </p:spPr>
          <p:txBody>
            <a:bodyPr/>
            <a:lstStyle/>
            <a:p>
              <a:endParaRPr lang="en-US"/>
            </a:p>
          </p:txBody>
        </p:sp>
        <p:sp>
          <p:nvSpPr>
            <p:cNvPr id="79" name="Freeform 157"/>
            <p:cNvSpPr>
              <a:spLocks noChangeAspect="1" noEditPoints="1"/>
            </p:cNvSpPr>
            <p:nvPr/>
          </p:nvSpPr>
          <p:spPr bwMode="black">
            <a:xfrm>
              <a:off x="2000850" y="6533563"/>
              <a:ext cx="152927" cy="148692"/>
            </a:xfrm>
            <a:custGeom>
              <a:avLst/>
              <a:gdLst/>
              <a:ahLst/>
              <a:cxnLst>
                <a:cxn ang="0">
                  <a:pos x="41" y="68"/>
                </a:cxn>
                <a:cxn ang="0">
                  <a:pos x="28" y="48"/>
                </a:cxn>
                <a:cxn ang="0">
                  <a:pos x="84" y="48"/>
                </a:cxn>
                <a:cxn ang="0">
                  <a:pos x="53" y="0"/>
                </a:cxn>
                <a:cxn ang="0">
                  <a:pos x="4" y="45"/>
                </a:cxn>
                <a:cxn ang="0">
                  <a:pos x="36" y="86"/>
                </a:cxn>
                <a:cxn ang="0">
                  <a:pos x="80" y="63"/>
                </a:cxn>
                <a:cxn ang="0">
                  <a:pos x="63" y="55"/>
                </a:cxn>
                <a:cxn ang="0">
                  <a:pos x="41" y="68"/>
                </a:cxn>
                <a:cxn ang="0">
                  <a:pos x="49" y="18"/>
                </a:cxn>
                <a:cxn ang="0">
                  <a:pos x="63" y="33"/>
                </a:cxn>
                <a:cxn ang="0">
                  <a:pos x="30" y="33"/>
                </a:cxn>
                <a:cxn ang="0">
                  <a:pos x="49" y="18"/>
                </a:cxn>
              </a:cxnLst>
              <a:rect l="0" t="0" r="r" b="b"/>
              <a:pathLst>
                <a:path w="88" h="86">
                  <a:moveTo>
                    <a:pt x="41" y="68"/>
                  </a:moveTo>
                  <a:cubicBezTo>
                    <a:pt x="34" y="68"/>
                    <a:pt x="25" y="63"/>
                    <a:pt x="28" y="48"/>
                  </a:cubicBezTo>
                  <a:cubicBezTo>
                    <a:pt x="84" y="48"/>
                    <a:pt x="84" y="48"/>
                    <a:pt x="84" y="48"/>
                  </a:cubicBezTo>
                  <a:cubicBezTo>
                    <a:pt x="88" y="23"/>
                    <a:pt x="83" y="0"/>
                    <a:pt x="53" y="0"/>
                  </a:cubicBezTo>
                  <a:cubicBezTo>
                    <a:pt x="28" y="0"/>
                    <a:pt x="10" y="17"/>
                    <a:pt x="4" y="45"/>
                  </a:cubicBezTo>
                  <a:cubicBezTo>
                    <a:pt x="0" y="68"/>
                    <a:pt x="11" y="86"/>
                    <a:pt x="36" y="86"/>
                  </a:cubicBezTo>
                  <a:cubicBezTo>
                    <a:pt x="55" y="86"/>
                    <a:pt x="69" y="79"/>
                    <a:pt x="80" y="63"/>
                  </a:cubicBezTo>
                  <a:cubicBezTo>
                    <a:pt x="63" y="55"/>
                    <a:pt x="63" y="55"/>
                    <a:pt x="63" y="55"/>
                  </a:cubicBezTo>
                  <a:cubicBezTo>
                    <a:pt x="55" y="64"/>
                    <a:pt x="50" y="68"/>
                    <a:pt x="41" y="68"/>
                  </a:cubicBezTo>
                  <a:close/>
                  <a:moveTo>
                    <a:pt x="49" y="18"/>
                  </a:moveTo>
                  <a:cubicBezTo>
                    <a:pt x="56" y="18"/>
                    <a:pt x="64" y="21"/>
                    <a:pt x="63" y="33"/>
                  </a:cubicBezTo>
                  <a:cubicBezTo>
                    <a:pt x="30" y="33"/>
                    <a:pt x="30" y="33"/>
                    <a:pt x="30" y="33"/>
                  </a:cubicBezTo>
                  <a:cubicBezTo>
                    <a:pt x="33" y="22"/>
                    <a:pt x="42" y="18"/>
                    <a:pt x="49" y="18"/>
                  </a:cubicBezTo>
                  <a:close/>
                </a:path>
              </a:pathLst>
            </a:custGeom>
            <a:solidFill>
              <a:schemeClr val="tx1"/>
            </a:solidFill>
            <a:ln w="9525">
              <a:noFill/>
              <a:round/>
              <a:headEnd/>
              <a:tailEnd/>
            </a:ln>
          </p:spPr>
          <p:txBody>
            <a:bodyPr/>
            <a:lstStyle/>
            <a:p>
              <a:endParaRPr lang="en-US"/>
            </a:p>
          </p:txBody>
        </p:sp>
        <p:sp>
          <p:nvSpPr>
            <p:cNvPr id="80" name="Freeform 158"/>
            <p:cNvSpPr>
              <a:spLocks noChangeAspect="1"/>
            </p:cNvSpPr>
            <p:nvPr/>
          </p:nvSpPr>
          <p:spPr bwMode="black">
            <a:xfrm>
              <a:off x="1635844" y="6533563"/>
              <a:ext cx="148599" cy="148692"/>
            </a:xfrm>
            <a:custGeom>
              <a:avLst/>
              <a:gdLst/>
              <a:ahLst/>
              <a:cxnLst>
                <a:cxn ang="0">
                  <a:pos x="63" y="56"/>
                </a:cxn>
                <a:cxn ang="0">
                  <a:pos x="44" y="67"/>
                </a:cxn>
                <a:cxn ang="0">
                  <a:pos x="30" y="43"/>
                </a:cxn>
                <a:cxn ang="0">
                  <a:pos x="53" y="19"/>
                </a:cxn>
                <a:cxn ang="0">
                  <a:pos x="67" y="31"/>
                </a:cxn>
                <a:cxn ang="0">
                  <a:pos x="86" y="19"/>
                </a:cxn>
                <a:cxn ang="0">
                  <a:pos x="54" y="0"/>
                </a:cxn>
                <a:cxn ang="0">
                  <a:pos x="5" y="43"/>
                </a:cxn>
                <a:cxn ang="0">
                  <a:pos x="38" y="86"/>
                </a:cxn>
                <a:cxn ang="0">
                  <a:pos x="79" y="64"/>
                </a:cxn>
                <a:cxn ang="0">
                  <a:pos x="63" y="56"/>
                </a:cxn>
              </a:cxnLst>
              <a:rect l="0" t="0" r="r" b="b"/>
              <a:pathLst>
                <a:path w="86" h="86">
                  <a:moveTo>
                    <a:pt x="63" y="56"/>
                  </a:moveTo>
                  <a:cubicBezTo>
                    <a:pt x="57" y="65"/>
                    <a:pt x="51" y="67"/>
                    <a:pt x="44" y="67"/>
                  </a:cubicBezTo>
                  <a:cubicBezTo>
                    <a:pt x="31" y="67"/>
                    <a:pt x="27" y="57"/>
                    <a:pt x="30" y="43"/>
                  </a:cubicBezTo>
                  <a:cubicBezTo>
                    <a:pt x="33" y="29"/>
                    <a:pt x="40" y="19"/>
                    <a:pt x="53" y="19"/>
                  </a:cubicBezTo>
                  <a:cubicBezTo>
                    <a:pt x="57" y="19"/>
                    <a:pt x="65" y="21"/>
                    <a:pt x="67" y="31"/>
                  </a:cubicBezTo>
                  <a:cubicBezTo>
                    <a:pt x="86" y="19"/>
                    <a:pt x="86" y="19"/>
                    <a:pt x="86" y="19"/>
                  </a:cubicBezTo>
                  <a:cubicBezTo>
                    <a:pt x="81" y="6"/>
                    <a:pt x="69" y="0"/>
                    <a:pt x="54" y="0"/>
                  </a:cubicBezTo>
                  <a:cubicBezTo>
                    <a:pt x="31" y="0"/>
                    <a:pt x="10" y="16"/>
                    <a:pt x="5" y="43"/>
                  </a:cubicBezTo>
                  <a:cubicBezTo>
                    <a:pt x="0" y="70"/>
                    <a:pt x="14" y="86"/>
                    <a:pt x="38" y="86"/>
                  </a:cubicBezTo>
                  <a:cubicBezTo>
                    <a:pt x="54" y="86"/>
                    <a:pt x="69" y="77"/>
                    <a:pt x="79" y="64"/>
                  </a:cubicBezTo>
                  <a:lnTo>
                    <a:pt x="63" y="56"/>
                  </a:lnTo>
                  <a:close/>
                </a:path>
              </a:pathLst>
            </a:custGeom>
            <a:solidFill>
              <a:schemeClr val="tx1"/>
            </a:solidFill>
            <a:ln w="9525">
              <a:noFill/>
              <a:round/>
              <a:headEnd/>
              <a:tailEnd/>
            </a:ln>
          </p:spPr>
          <p:txBody>
            <a:bodyPr/>
            <a:lstStyle/>
            <a:p>
              <a:endParaRPr lang="en-US"/>
            </a:p>
          </p:txBody>
        </p:sp>
        <p:sp>
          <p:nvSpPr>
            <p:cNvPr id="81" name="Freeform 159"/>
            <p:cNvSpPr>
              <a:spLocks noChangeAspect="1"/>
            </p:cNvSpPr>
            <p:nvPr/>
          </p:nvSpPr>
          <p:spPr bwMode="black">
            <a:xfrm>
              <a:off x="1487244" y="6533563"/>
              <a:ext cx="157256" cy="148692"/>
            </a:xfrm>
            <a:custGeom>
              <a:avLst/>
              <a:gdLst/>
              <a:ahLst/>
              <a:cxnLst>
                <a:cxn ang="0">
                  <a:pos x="38" y="24"/>
                </a:cxn>
                <a:cxn ang="0">
                  <a:pos x="49" y="18"/>
                </a:cxn>
                <a:cxn ang="0">
                  <a:pos x="70" y="26"/>
                </a:cxn>
                <a:cxn ang="0">
                  <a:pos x="90" y="14"/>
                </a:cxn>
                <a:cxn ang="0">
                  <a:pos x="54" y="0"/>
                </a:cxn>
                <a:cxn ang="0">
                  <a:pos x="14" y="29"/>
                </a:cxn>
                <a:cxn ang="0">
                  <a:pos x="56" y="60"/>
                </a:cxn>
                <a:cxn ang="0">
                  <a:pos x="41" y="68"/>
                </a:cxn>
                <a:cxn ang="0">
                  <a:pos x="18" y="57"/>
                </a:cxn>
                <a:cxn ang="0">
                  <a:pos x="0" y="68"/>
                </a:cxn>
                <a:cxn ang="0">
                  <a:pos x="37" y="86"/>
                </a:cxn>
                <a:cxn ang="0">
                  <a:pos x="80" y="57"/>
                </a:cxn>
                <a:cxn ang="0">
                  <a:pos x="38" y="24"/>
                </a:cxn>
              </a:cxnLst>
              <a:rect l="0" t="0" r="r" b="b"/>
              <a:pathLst>
                <a:path w="90" h="86">
                  <a:moveTo>
                    <a:pt x="38" y="24"/>
                  </a:moveTo>
                  <a:cubicBezTo>
                    <a:pt x="39" y="20"/>
                    <a:pt x="43" y="18"/>
                    <a:pt x="49" y="18"/>
                  </a:cubicBezTo>
                  <a:cubicBezTo>
                    <a:pt x="57" y="18"/>
                    <a:pt x="66" y="21"/>
                    <a:pt x="70" y="26"/>
                  </a:cubicBezTo>
                  <a:cubicBezTo>
                    <a:pt x="90" y="14"/>
                    <a:pt x="90" y="14"/>
                    <a:pt x="90" y="14"/>
                  </a:cubicBezTo>
                  <a:cubicBezTo>
                    <a:pt x="79" y="4"/>
                    <a:pt x="66" y="0"/>
                    <a:pt x="54" y="0"/>
                  </a:cubicBezTo>
                  <a:cubicBezTo>
                    <a:pt x="37" y="0"/>
                    <a:pt x="18" y="8"/>
                    <a:pt x="14" y="29"/>
                  </a:cubicBezTo>
                  <a:cubicBezTo>
                    <a:pt x="8" y="58"/>
                    <a:pt x="59" y="47"/>
                    <a:pt x="56" y="60"/>
                  </a:cubicBezTo>
                  <a:cubicBezTo>
                    <a:pt x="55" y="67"/>
                    <a:pt x="45" y="68"/>
                    <a:pt x="41" y="68"/>
                  </a:cubicBezTo>
                  <a:cubicBezTo>
                    <a:pt x="31" y="68"/>
                    <a:pt x="24" y="64"/>
                    <a:pt x="18" y="57"/>
                  </a:cubicBezTo>
                  <a:cubicBezTo>
                    <a:pt x="0" y="68"/>
                    <a:pt x="0" y="68"/>
                    <a:pt x="0" y="68"/>
                  </a:cubicBezTo>
                  <a:cubicBezTo>
                    <a:pt x="9" y="81"/>
                    <a:pt x="20" y="86"/>
                    <a:pt x="37" y="86"/>
                  </a:cubicBezTo>
                  <a:cubicBezTo>
                    <a:pt x="55" y="86"/>
                    <a:pt x="76" y="78"/>
                    <a:pt x="80" y="57"/>
                  </a:cubicBezTo>
                  <a:cubicBezTo>
                    <a:pt x="86" y="26"/>
                    <a:pt x="35" y="38"/>
                    <a:pt x="38" y="24"/>
                  </a:cubicBezTo>
                  <a:close/>
                </a:path>
              </a:pathLst>
            </a:custGeom>
            <a:solidFill>
              <a:schemeClr val="tx1"/>
            </a:solidFill>
            <a:ln w="9525">
              <a:noFill/>
              <a:round/>
              <a:headEnd/>
              <a:tailEnd/>
            </a:ln>
          </p:spPr>
          <p:txBody>
            <a:bodyPr/>
            <a:lstStyle/>
            <a:p>
              <a:endParaRPr lang="en-US"/>
            </a:p>
          </p:txBody>
        </p:sp>
      </p:grpSp>
      <p:grpSp>
        <p:nvGrpSpPr>
          <p:cNvPr id="46" name="Group 45"/>
          <p:cNvGrpSpPr/>
          <p:nvPr userDrawn="1"/>
        </p:nvGrpSpPr>
        <p:grpSpPr>
          <a:xfrm>
            <a:off x="247243" y="759004"/>
            <a:ext cx="2009955" cy="1929709"/>
            <a:chOff x="934393" y="3452281"/>
            <a:chExt cx="668168" cy="641492"/>
          </a:xfrm>
          <a:solidFill>
            <a:schemeClr val="bg1"/>
          </a:solidFill>
        </p:grpSpPr>
        <p:sp>
          <p:nvSpPr>
            <p:cNvPr id="47" name="Freeform 143"/>
            <p:cNvSpPr>
              <a:spLocks noChangeAspect="1"/>
            </p:cNvSpPr>
            <p:nvPr/>
          </p:nvSpPr>
          <p:spPr bwMode="black">
            <a:xfrm>
              <a:off x="1123836" y="3452281"/>
              <a:ext cx="225283" cy="117526"/>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48" name="Freeform 144"/>
            <p:cNvSpPr>
              <a:spLocks noChangeAspect="1"/>
            </p:cNvSpPr>
            <p:nvPr/>
          </p:nvSpPr>
          <p:spPr bwMode="black">
            <a:xfrm>
              <a:off x="1254397" y="3515940"/>
              <a:ext cx="220162" cy="119973"/>
            </a:xfrm>
            <a:custGeom>
              <a:avLst/>
              <a:gdLst/>
              <a:ahLst/>
              <a:cxnLst>
                <a:cxn ang="0">
                  <a:pos x="54" y="84"/>
                </a:cxn>
                <a:cxn ang="0">
                  <a:pos x="144" y="30"/>
                </a:cxn>
                <a:cxn ang="0">
                  <a:pos x="90" y="0"/>
                </a:cxn>
                <a:cxn ang="0">
                  <a:pos x="0" y="54"/>
                </a:cxn>
                <a:cxn ang="0">
                  <a:pos x="54" y="84"/>
                </a:cxn>
              </a:cxnLst>
              <a:rect l="0" t="0" r="r" b="b"/>
              <a:pathLst>
                <a:path w="144" h="84">
                  <a:moveTo>
                    <a:pt x="54" y="84"/>
                  </a:moveTo>
                  <a:lnTo>
                    <a:pt x="144" y="30"/>
                  </a:lnTo>
                  <a:lnTo>
                    <a:pt x="90" y="0"/>
                  </a:lnTo>
                  <a:lnTo>
                    <a:pt x="0" y="54"/>
                  </a:lnTo>
                  <a:lnTo>
                    <a:pt x="54" y="84"/>
                  </a:lnTo>
                  <a:close/>
                </a:path>
              </a:pathLst>
            </a:custGeom>
            <a:grpFill/>
            <a:ln w="9525" cap="flat" cmpd="sng">
              <a:noFill/>
              <a:prstDash val="solid"/>
              <a:round/>
              <a:headEnd type="none" w="med" len="med"/>
              <a:tailEnd type="none" w="med" len="med"/>
            </a:ln>
            <a:effectLst/>
          </p:spPr>
          <p:txBody>
            <a:bodyPr/>
            <a:lstStyle/>
            <a:p>
              <a:endParaRPr lang="en-US"/>
            </a:p>
          </p:txBody>
        </p:sp>
        <p:sp>
          <p:nvSpPr>
            <p:cNvPr id="49" name="Freeform 145"/>
            <p:cNvSpPr>
              <a:spLocks noChangeAspect="1"/>
            </p:cNvSpPr>
            <p:nvPr/>
          </p:nvSpPr>
          <p:spPr bwMode="black">
            <a:xfrm>
              <a:off x="1377278" y="3577151"/>
              <a:ext cx="225283" cy="122422"/>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82" name="Freeform 146"/>
            <p:cNvSpPr>
              <a:spLocks noChangeAspect="1"/>
            </p:cNvSpPr>
            <p:nvPr/>
          </p:nvSpPr>
          <p:spPr bwMode="black">
            <a:xfrm>
              <a:off x="1187835" y="3687331"/>
              <a:ext cx="225283" cy="122422"/>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grpFill/>
            <a:ln w="9525" cap="flat" cmpd="sng">
              <a:noFill/>
              <a:prstDash val="solid"/>
              <a:round/>
              <a:headEnd type="none" w="med" len="med"/>
              <a:tailEnd type="none" w="med" len="med"/>
            </a:ln>
            <a:effectLst/>
          </p:spPr>
          <p:txBody>
            <a:bodyPr/>
            <a:lstStyle/>
            <a:p>
              <a:endParaRPr lang="en-US"/>
            </a:p>
          </p:txBody>
        </p:sp>
        <p:sp>
          <p:nvSpPr>
            <p:cNvPr id="83" name="Freeform 147"/>
            <p:cNvSpPr>
              <a:spLocks noChangeAspect="1"/>
            </p:cNvSpPr>
            <p:nvPr/>
          </p:nvSpPr>
          <p:spPr bwMode="black">
            <a:xfrm>
              <a:off x="1315838" y="3753439"/>
              <a:ext cx="222723" cy="117526"/>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84" name="Freeform 148"/>
            <p:cNvSpPr>
              <a:spLocks noChangeAspect="1"/>
            </p:cNvSpPr>
            <p:nvPr/>
          </p:nvSpPr>
          <p:spPr bwMode="black">
            <a:xfrm>
              <a:off x="1000955" y="3795062"/>
              <a:ext cx="220162" cy="124870"/>
            </a:xfrm>
            <a:custGeom>
              <a:avLst/>
              <a:gdLst/>
              <a:ahLst/>
              <a:cxnLst>
                <a:cxn ang="0">
                  <a:pos x="56" y="84"/>
                </a:cxn>
                <a:cxn ang="0">
                  <a:pos x="146" y="30"/>
                </a:cxn>
                <a:cxn ang="0">
                  <a:pos x="90" y="0"/>
                </a:cxn>
                <a:cxn ang="0">
                  <a:pos x="0" y="56"/>
                </a:cxn>
                <a:cxn ang="0">
                  <a:pos x="56" y="84"/>
                </a:cxn>
              </a:cxnLst>
              <a:rect l="0" t="0" r="r" b="b"/>
              <a:pathLst>
                <a:path w="146" h="84">
                  <a:moveTo>
                    <a:pt x="56" y="84"/>
                  </a:moveTo>
                  <a:lnTo>
                    <a:pt x="146" y="30"/>
                  </a:lnTo>
                  <a:lnTo>
                    <a:pt x="90" y="0"/>
                  </a:lnTo>
                  <a:lnTo>
                    <a:pt x="0" y="56"/>
                  </a:lnTo>
                  <a:lnTo>
                    <a:pt x="56" y="84"/>
                  </a:lnTo>
                  <a:close/>
                </a:path>
              </a:pathLst>
            </a:custGeom>
            <a:grpFill/>
            <a:ln w="9525" cap="flat" cmpd="sng">
              <a:noFill/>
              <a:prstDash val="solid"/>
              <a:round/>
              <a:headEnd type="none" w="med" len="med"/>
              <a:tailEnd type="none" w="med" len="med"/>
            </a:ln>
            <a:effectLst/>
          </p:spPr>
          <p:txBody>
            <a:bodyPr/>
            <a:lstStyle/>
            <a:p>
              <a:endParaRPr lang="en-US"/>
            </a:p>
          </p:txBody>
        </p:sp>
        <p:sp>
          <p:nvSpPr>
            <p:cNvPr id="85" name="Freeform 149"/>
            <p:cNvSpPr>
              <a:spLocks noChangeAspect="1"/>
            </p:cNvSpPr>
            <p:nvPr/>
          </p:nvSpPr>
          <p:spPr bwMode="black">
            <a:xfrm>
              <a:off x="1123836" y="3858722"/>
              <a:ext cx="225283" cy="122422"/>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86" name="Freeform 150"/>
            <p:cNvSpPr>
              <a:spLocks noChangeAspect="1"/>
            </p:cNvSpPr>
            <p:nvPr/>
          </p:nvSpPr>
          <p:spPr bwMode="black">
            <a:xfrm>
              <a:off x="934393" y="3971351"/>
              <a:ext cx="225283" cy="122422"/>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grpFill/>
            <a:ln w="9525" cap="flat" cmpd="sng">
              <a:noFill/>
              <a:prstDash val="solid"/>
              <a:round/>
              <a:headEnd type="none" w="med" len="med"/>
              <a:tailEnd type="none" w="med" len="med"/>
            </a:ln>
            <a:effectLst/>
          </p:spPr>
          <p:txBody>
            <a:bodyPr/>
            <a:lstStyle/>
            <a:p>
              <a:endParaRPr lang="en-US"/>
            </a:p>
          </p:txBody>
        </p:sp>
      </p:grpSp>
      <p:sp>
        <p:nvSpPr>
          <p:cNvPr id="89" name="Rectangle 182"/>
          <p:cNvSpPr>
            <a:spLocks noGrp="1" noChangeArrowheads="1"/>
          </p:cNvSpPr>
          <p:nvPr>
            <p:ph type="ctrTitle" hasCustomPrompt="1"/>
          </p:nvPr>
        </p:nvSpPr>
        <p:spPr bwMode="blackWhite">
          <a:xfrm>
            <a:off x="3099152" y="1078174"/>
            <a:ext cx="5605462" cy="1052105"/>
          </a:xfrm>
          <a:ln w="25400"/>
          <a:effectLst/>
        </p:spPr>
        <p:txBody>
          <a:bodyPr tIns="91440" bIns="91440" anchor="b"/>
          <a:lstStyle>
            <a:lvl1pPr algn="l">
              <a:spcBef>
                <a:spcPct val="25000"/>
              </a:spcBef>
              <a:defRPr lang="en-US" sz="3000" b="0" kern="1200" spc="-100" baseline="0" dirty="0">
                <a:solidFill>
                  <a:schemeClr val="accent4">
                    <a:lumMod val="50000"/>
                  </a:schemeClr>
                </a:solidFill>
                <a:effectLst/>
                <a:latin typeface="Arial" charset="0"/>
                <a:ea typeface="+mn-ea"/>
                <a:cs typeface="+mn-cs"/>
              </a:defRPr>
            </a:lvl1pPr>
          </a:lstStyle>
          <a:p>
            <a:r>
              <a:rPr lang="en-US" dirty="0" smtClean="0"/>
              <a:t>Title Goes Here</a:t>
            </a:r>
            <a:br>
              <a:rPr lang="en-US" dirty="0" smtClean="0"/>
            </a:br>
            <a:r>
              <a:rPr lang="en-US" dirty="0" smtClean="0"/>
              <a:t>Second Line Optional</a:t>
            </a:r>
            <a:endParaRPr lang="en-US" dirty="0"/>
          </a:p>
        </p:txBody>
      </p:sp>
      <p:sp>
        <p:nvSpPr>
          <p:cNvPr id="91" name="Rectangle 183"/>
          <p:cNvSpPr>
            <a:spLocks noGrp="1" noChangeArrowheads="1"/>
          </p:cNvSpPr>
          <p:nvPr>
            <p:ph type="subTitle" idx="1" hasCustomPrompt="1"/>
          </p:nvPr>
        </p:nvSpPr>
        <p:spPr bwMode="blackWhite">
          <a:xfrm>
            <a:off x="3111027" y="2203218"/>
            <a:ext cx="5605462" cy="533400"/>
          </a:xfrm>
          <a:prstGeom prst="rect">
            <a:avLst/>
          </a:prstGeom>
          <a:ln w="25400" algn="ctr"/>
          <a:effectLst/>
        </p:spPr>
        <p:txBody>
          <a:bodyPr tIns="0" bIns="91440" anchor="t">
            <a:noAutofit/>
          </a:bodyPr>
          <a:lstStyle>
            <a:lvl1pPr marL="0" indent="0" algn="l" rtl="0" fontAlgn="base">
              <a:lnSpc>
                <a:spcPct val="85000"/>
              </a:lnSpc>
              <a:spcBef>
                <a:spcPct val="25000"/>
              </a:spcBef>
              <a:spcAft>
                <a:spcPct val="0"/>
              </a:spcAft>
              <a:buClrTx/>
              <a:buFont typeface="Arial" charset="0"/>
              <a:buNone/>
              <a:defRPr lang="en-US" sz="2400" b="0" kern="1200" spc="-70" baseline="0" dirty="0" smtClean="0">
                <a:solidFill>
                  <a:schemeClr val="accent4"/>
                </a:solidFill>
                <a:effectLst/>
                <a:latin typeface="Arial" charset="0"/>
                <a:ea typeface="+mn-ea"/>
                <a:cs typeface="+mn-cs"/>
              </a:defRPr>
            </a:lvl1pPr>
          </a:lstStyle>
          <a:p>
            <a:r>
              <a:rPr lang="en-US" dirty="0" smtClean="0"/>
              <a:t>Subhead here</a:t>
            </a:r>
          </a:p>
        </p:txBody>
      </p:sp>
      <p:sp>
        <p:nvSpPr>
          <p:cNvPr id="92" name="Text Placeholder 76"/>
          <p:cNvSpPr>
            <a:spLocks noGrp="1"/>
          </p:cNvSpPr>
          <p:nvPr>
            <p:ph type="body" sz="quarter" idx="11" hasCustomPrompt="1"/>
          </p:nvPr>
        </p:nvSpPr>
        <p:spPr>
          <a:xfrm>
            <a:off x="3111026" y="3378536"/>
            <a:ext cx="5605144" cy="323165"/>
          </a:xfrm>
          <a:noFill/>
        </p:spPr>
        <p:txBody>
          <a:bodyPr wrap="square" rtlCol="0">
            <a:spAutoFit/>
          </a:bodyPr>
          <a:lstStyle>
            <a:lvl1pPr marL="0" indent="0">
              <a:buNone/>
              <a:defRPr lang="en-US" sz="1500" kern="1200" spc="450" dirty="0" smtClean="0">
                <a:solidFill>
                  <a:schemeClr val="accent4"/>
                </a:solidFill>
                <a:latin typeface="Arial" charset="0"/>
              </a:defRPr>
            </a:lvl1pPr>
          </a:lstStyle>
          <a:p>
            <a:pPr lvl="0">
              <a:spcBef>
                <a:spcPct val="0"/>
              </a:spcBef>
              <a:spcAft>
                <a:spcPct val="0"/>
              </a:spcAft>
            </a:pPr>
            <a:r>
              <a:rPr lang="en-US" dirty="0" smtClean="0"/>
              <a:t>JAN.01.2014</a:t>
            </a:r>
          </a:p>
        </p:txBody>
      </p:sp>
      <p:sp>
        <p:nvSpPr>
          <p:cNvPr id="93" name="Text Placeholder 89"/>
          <p:cNvSpPr>
            <a:spLocks noGrp="1"/>
          </p:cNvSpPr>
          <p:nvPr>
            <p:ph type="body" sz="quarter" idx="12"/>
          </p:nvPr>
        </p:nvSpPr>
        <p:spPr>
          <a:xfrm>
            <a:off x="3111026" y="2936756"/>
            <a:ext cx="5605144" cy="425040"/>
          </a:xfrm>
        </p:spPr>
        <p:txBody>
          <a:bodyPr>
            <a:normAutofit/>
          </a:bodyPr>
          <a:lstStyle>
            <a:lvl1pPr marL="0" indent="0">
              <a:buFontTx/>
              <a:buNone/>
              <a:defRPr sz="1800" spc="-70" baseline="0">
                <a:solidFill>
                  <a:schemeClr val="accent4"/>
                </a:solidFill>
              </a:defRPr>
            </a:lvl1pPr>
            <a:lvl2pPr marL="175022" indent="0">
              <a:buFontTx/>
              <a:buNone/>
              <a:defRPr/>
            </a:lvl2pPr>
            <a:lvl3pPr marL="301229" indent="0">
              <a:buFontTx/>
              <a:buNone/>
              <a:defRPr/>
            </a:lvl3pPr>
            <a:lvl4pPr marL="427434" indent="0">
              <a:buFontTx/>
              <a:buNone/>
              <a:defRPr/>
            </a:lvl4pPr>
            <a:lvl5pPr marL="559594" indent="0">
              <a:buFontTx/>
              <a:buNone/>
              <a:defRPr/>
            </a:lvl5pPr>
          </a:lstStyle>
          <a:p>
            <a:pPr lvl="0"/>
            <a:r>
              <a:rPr lang="en-US" dirty="0" smtClean="0"/>
              <a:t>Click to edit Master text styles</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83975" y="6307865"/>
            <a:ext cx="4645785" cy="353544"/>
          </a:xfrm>
          <a:prstGeom prst="rect">
            <a:avLst/>
          </a:prstGeom>
        </p:spPr>
      </p:pic>
    </p:spTree>
    <p:extLst>
      <p:ext uri="{BB962C8B-B14F-4D97-AF65-F5344CB8AC3E}">
        <p14:creationId xmlns:p14="http://schemas.microsoft.com/office/powerpoint/2010/main" val="34368465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9250" y="152400"/>
            <a:ext cx="7467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49250" y="1143000"/>
            <a:ext cx="40767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8350" y="1143000"/>
            <a:ext cx="40767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3609975" y="6245225"/>
            <a:ext cx="2133600" cy="476250"/>
          </a:xfrm>
          <a:prstGeom prst="rect">
            <a:avLst/>
          </a:prstGeom>
        </p:spPr>
        <p:txBody>
          <a:bodyPr/>
          <a:lstStyle>
            <a:lvl1pPr>
              <a:defRPr smtClean="0"/>
            </a:lvl1pPr>
          </a:lstStyle>
          <a:p>
            <a:pPr>
              <a:defRPr/>
            </a:pPr>
            <a:r>
              <a:rPr lang="en-US"/>
              <a:t>Slide </a:t>
            </a:r>
            <a:fld id="{38BD10F3-0FD3-4B64-8D28-07D998AF38C0}" type="slidenum">
              <a:rPr lang="en-US"/>
              <a:pPr>
                <a:defRPr/>
              </a:pPr>
              <a:t>‹#›</a:t>
            </a:fld>
            <a:endParaRPr lang="en-US" sz="1400"/>
          </a:p>
        </p:txBody>
      </p:sp>
    </p:spTree>
    <p:extLst>
      <p:ext uri="{BB962C8B-B14F-4D97-AF65-F5344CB8AC3E}">
        <p14:creationId xmlns:p14="http://schemas.microsoft.com/office/powerpoint/2010/main" val="7262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FSL Logo Slid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and Content Slide">
    <p:spTree>
      <p:nvGrpSpPr>
        <p:cNvPr id="1" name=""/>
        <p:cNvGrpSpPr/>
        <p:nvPr/>
      </p:nvGrpSpPr>
      <p:grpSpPr>
        <a:xfrm>
          <a:off x="0" y="0"/>
          <a:ext cx="0" cy="0"/>
          <a:chOff x="0" y="0"/>
          <a:chExt cx="0" cy="0"/>
        </a:xfrm>
      </p:grpSpPr>
      <p:sp>
        <p:nvSpPr>
          <p:cNvPr id="44" name="Rectangle 226"/>
          <p:cNvSpPr>
            <a:spLocks noGrp="1" noChangeArrowheads="1"/>
          </p:cNvSpPr>
          <p:nvPr>
            <p:ph type="title"/>
          </p:nvPr>
        </p:nvSpPr>
        <p:spPr bwMode="auto">
          <a:xfrm>
            <a:off x="224643" y="276225"/>
            <a:ext cx="8747266" cy="65405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Title Goes Here</a:t>
            </a:r>
          </a:p>
        </p:txBody>
      </p:sp>
      <p:sp>
        <p:nvSpPr>
          <p:cNvPr id="46" name="Text Placeholder 45"/>
          <p:cNvSpPr>
            <a:spLocks noGrp="1"/>
          </p:cNvSpPr>
          <p:nvPr>
            <p:ph type="body" sz="quarter" idx="10"/>
          </p:nvPr>
        </p:nvSpPr>
        <p:spPr>
          <a:xfrm>
            <a:off x="224642" y="1074189"/>
            <a:ext cx="8747266" cy="466724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891333327"/>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5_ Picture and Text">
    <p:spTree>
      <p:nvGrpSpPr>
        <p:cNvPr id="1" name=""/>
        <p:cNvGrpSpPr/>
        <p:nvPr/>
      </p:nvGrpSpPr>
      <p:grpSpPr>
        <a:xfrm>
          <a:off x="0" y="0"/>
          <a:ext cx="0" cy="0"/>
          <a:chOff x="0" y="0"/>
          <a:chExt cx="0" cy="0"/>
        </a:xfrm>
      </p:grpSpPr>
      <p:sp>
        <p:nvSpPr>
          <p:cNvPr id="44" name="Rectangle 226"/>
          <p:cNvSpPr>
            <a:spLocks noGrp="1" noChangeArrowheads="1"/>
          </p:cNvSpPr>
          <p:nvPr>
            <p:ph type="title"/>
          </p:nvPr>
        </p:nvSpPr>
        <p:spPr bwMode="auto">
          <a:xfrm>
            <a:off x="224643" y="276225"/>
            <a:ext cx="8747266" cy="65405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Title Goes Here</a:t>
            </a:r>
          </a:p>
        </p:txBody>
      </p:sp>
      <p:sp>
        <p:nvSpPr>
          <p:cNvPr id="46" name="Text Placeholder 45"/>
          <p:cNvSpPr>
            <a:spLocks noGrp="1"/>
          </p:cNvSpPr>
          <p:nvPr>
            <p:ph type="body" sz="quarter" idx="10"/>
          </p:nvPr>
        </p:nvSpPr>
        <p:spPr>
          <a:xfrm>
            <a:off x="3028208" y="1074189"/>
            <a:ext cx="5943700" cy="45328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ound Diagonal Corner Rectangle 7"/>
          <p:cNvSpPr/>
          <p:nvPr userDrawn="1"/>
        </p:nvSpPr>
        <p:spPr>
          <a:xfrm flipH="1">
            <a:off x="304797" y="4429496"/>
            <a:ext cx="2607625" cy="1177505"/>
          </a:xfrm>
          <a:prstGeom prst="round2DiagRect">
            <a:avLst>
              <a:gd name="adj1" fmla="val 12647"/>
              <a:gd name="adj2" fmla="val 0"/>
            </a:avLst>
          </a:prstGeom>
          <a:gradFill flip="none" rotWithShape="1">
            <a:gsLst>
              <a:gs pos="0">
                <a:srgbClr val="FFC000"/>
              </a:gs>
              <a:gs pos="49000">
                <a:schemeClr val="accent2">
                  <a:shade val="100000"/>
                  <a:satMod val="115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1"/>
          </p:nvPr>
        </p:nvSpPr>
        <p:spPr>
          <a:xfrm>
            <a:off x="304799" y="1074738"/>
            <a:ext cx="2607624" cy="3259756"/>
          </a:xfrm>
        </p:spPr>
        <p:txBody>
          <a:bodyPr anchor="t">
            <a:normAutofit/>
          </a:bodyPr>
          <a:lstStyle>
            <a:lvl1pPr marL="0" indent="0" algn="ctr">
              <a:buNone/>
              <a:defRPr sz="1200" baseline="0"/>
            </a:lvl1pPr>
          </a:lstStyle>
          <a:p>
            <a:endParaRPr lang="en-US" dirty="0" smtClean="0"/>
          </a:p>
          <a:p>
            <a:endParaRPr lang="en-US" dirty="0" smtClean="0"/>
          </a:p>
          <a:p>
            <a:endParaRPr lang="en-US" dirty="0" smtClean="0"/>
          </a:p>
          <a:p>
            <a:r>
              <a:rPr lang="en-US" dirty="0" smtClean="0"/>
              <a:t>Click Icon to Insert Picture</a:t>
            </a:r>
            <a:endParaRPr lang="en-US" dirty="0"/>
          </a:p>
        </p:txBody>
      </p:sp>
    </p:spTree>
    <p:extLst>
      <p:ext uri="{BB962C8B-B14F-4D97-AF65-F5344CB8AC3E}">
        <p14:creationId xmlns:p14="http://schemas.microsoft.com/office/powerpoint/2010/main" val="3277448199"/>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6_ Agenda Slide">
    <p:spTree>
      <p:nvGrpSpPr>
        <p:cNvPr id="1" name=""/>
        <p:cNvGrpSpPr/>
        <p:nvPr/>
      </p:nvGrpSpPr>
      <p:grpSpPr>
        <a:xfrm>
          <a:off x="0" y="0"/>
          <a:ext cx="0" cy="0"/>
          <a:chOff x="0" y="0"/>
          <a:chExt cx="0" cy="0"/>
        </a:xfrm>
      </p:grpSpPr>
      <p:sp>
        <p:nvSpPr>
          <p:cNvPr id="44" name="Rectangle 226"/>
          <p:cNvSpPr>
            <a:spLocks noGrp="1" noChangeArrowheads="1"/>
          </p:cNvSpPr>
          <p:nvPr>
            <p:ph type="title" hasCustomPrompt="1"/>
          </p:nvPr>
        </p:nvSpPr>
        <p:spPr bwMode="auto">
          <a:xfrm>
            <a:off x="224644" y="531565"/>
            <a:ext cx="1483848" cy="65405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lvl1pPr>
              <a:defRPr lang="en-US" sz="2900" spc="-90" dirty="0" smtClean="0"/>
            </a:lvl1pPr>
          </a:lstStyle>
          <a:p>
            <a:pPr lvl="0"/>
            <a:r>
              <a:rPr lang="en-US" dirty="0" smtClean="0"/>
              <a:t>Agenda</a:t>
            </a:r>
          </a:p>
        </p:txBody>
      </p:sp>
      <p:sp>
        <p:nvSpPr>
          <p:cNvPr id="46" name="Text Placeholder 45"/>
          <p:cNvSpPr>
            <a:spLocks noGrp="1"/>
          </p:cNvSpPr>
          <p:nvPr>
            <p:ph type="body" sz="quarter" idx="10"/>
          </p:nvPr>
        </p:nvSpPr>
        <p:spPr>
          <a:xfrm>
            <a:off x="1637240" y="1290578"/>
            <a:ext cx="7120911" cy="466724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5" name="Group 4"/>
          <p:cNvGrpSpPr/>
          <p:nvPr userDrawn="1"/>
        </p:nvGrpSpPr>
        <p:grpSpPr>
          <a:xfrm>
            <a:off x="1708492" y="730840"/>
            <a:ext cx="7049660" cy="279252"/>
            <a:chOff x="2456121" y="730840"/>
            <a:chExt cx="9399547" cy="279252"/>
          </a:xfrm>
        </p:grpSpPr>
        <p:sp>
          <p:nvSpPr>
            <p:cNvPr id="6" name="Round Diagonal Corner Rectangle 5"/>
            <p:cNvSpPr/>
            <p:nvPr/>
          </p:nvSpPr>
          <p:spPr>
            <a:xfrm flipH="1">
              <a:off x="2456121" y="730841"/>
              <a:ext cx="2687442" cy="279251"/>
            </a:xfrm>
            <a:prstGeom prst="round2DiagRect">
              <a:avLst>
                <a:gd name="adj1" fmla="val 24069"/>
                <a:gd name="adj2" fmla="val 0"/>
              </a:avLst>
            </a:prstGeom>
            <a:gradFill flip="none" rotWithShape="1">
              <a:gsLst>
                <a:gs pos="0">
                  <a:srgbClr val="FFC000"/>
                </a:gs>
                <a:gs pos="49000">
                  <a:schemeClr val="accent2">
                    <a:shade val="100000"/>
                    <a:satMod val="115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 Diagonal Corner Rectangle 6"/>
            <p:cNvSpPr/>
            <p:nvPr/>
          </p:nvSpPr>
          <p:spPr>
            <a:xfrm flipV="1">
              <a:off x="5203853" y="730840"/>
              <a:ext cx="6651815" cy="279251"/>
            </a:xfrm>
            <a:prstGeom prst="round2DiagRect">
              <a:avLst>
                <a:gd name="adj1" fmla="val 20262"/>
                <a:gd name="adj2" fmla="val 0"/>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44517314"/>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7_Orange Background">
    <p:spTree>
      <p:nvGrpSpPr>
        <p:cNvPr id="1" name=""/>
        <p:cNvGrpSpPr/>
        <p:nvPr/>
      </p:nvGrpSpPr>
      <p:grpSpPr>
        <a:xfrm>
          <a:off x="0" y="0"/>
          <a:ext cx="0" cy="0"/>
          <a:chOff x="0" y="0"/>
          <a:chExt cx="0" cy="0"/>
        </a:xfrm>
      </p:grpSpPr>
      <p:sp>
        <p:nvSpPr>
          <p:cNvPr id="4" name="Round Diagonal Corner Rectangle 3"/>
          <p:cNvSpPr/>
          <p:nvPr userDrawn="1"/>
        </p:nvSpPr>
        <p:spPr>
          <a:xfrm>
            <a:off x="0" y="1"/>
            <a:ext cx="9144000" cy="5925431"/>
          </a:xfrm>
          <a:prstGeom prst="round2DiagRect">
            <a:avLst>
              <a:gd name="adj1" fmla="val 0"/>
              <a:gd name="adj2" fmla="val 0"/>
            </a:avLst>
          </a:prstGeom>
          <a:gradFill flip="none" rotWithShape="1">
            <a:gsLst>
              <a:gs pos="100000">
                <a:srgbClr val="EA4300"/>
              </a:gs>
              <a:gs pos="9000">
                <a:srgbClr val="FC9300"/>
              </a:gs>
              <a:gs pos="0">
                <a:srgbClr val="FFC000"/>
              </a:gs>
              <a:gs pos="49000">
                <a:schemeClr val="accent2">
                  <a:shade val="100000"/>
                  <a:satMod val="115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26"/>
          <p:cNvSpPr>
            <a:spLocks noGrp="1" noChangeArrowheads="1"/>
          </p:cNvSpPr>
          <p:nvPr>
            <p:ph type="title"/>
          </p:nvPr>
        </p:nvSpPr>
        <p:spPr bwMode="auto">
          <a:xfrm>
            <a:off x="824343" y="544034"/>
            <a:ext cx="7402837" cy="66725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defRPr sz="4000" b="0" spc="-90" baseline="0">
                <a:solidFill>
                  <a:schemeClr val="bg1"/>
                </a:solidFill>
              </a:defRPr>
            </a:lvl1pPr>
          </a:lstStyle>
          <a:p>
            <a:pPr lvl="0"/>
            <a:r>
              <a:rPr lang="en-US" dirty="0" smtClean="0"/>
              <a:t>Title Goes Here</a:t>
            </a:r>
          </a:p>
        </p:txBody>
      </p:sp>
      <p:sp>
        <p:nvSpPr>
          <p:cNvPr id="46" name="Text Placeholder 45"/>
          <p:cNvSpPr>
            <a:spLocks noGrp="1"/>
          </p:cNvSpPr>
          <p:nvPr>
            <p:ph type="body" sz="quarter" idx="10"/>
          </p:nvPr>
        </p:nvSpPr>
        <p:spPr>
          <a:xfrm>
            <a:off x="824343" y="1223159"/>
            <a:ext cx="7402837" cy="873364"/>
          </a:xfrm>
        </p:spPr>
        <p:txBody>
          <a:bodyPr>
            <a:normAutofit/>
          </a:bodyPr>
          <a:lstStyle>
            <a:lvl1pPr marL="0" indent="0">
              <a:buClr>
                <a:schemeClr val="bg1"/>
              </a:buClr>
              <a:buFontTx/>
              <a:buNone/>
              <a:defRPr sz="1800">
                <a:solidFill>
                  <a:schemeClr val="bg1"/>
                </a:solidFill>
              </a:defRPr>
            </a:lvl1pPr>
            <a:lvl2pPr marL="175022" indent="0">
              <a:buClr>
                <a:schemeClr val="bg1"/>
              </a:buClr>
              <a:buFontTx/>
              <a:buNone/>
              <a:defRPr>
                <a:solidFill>
                  <a:schemeClr val="bg1"/>
                </a:solidFill>
              </a:defRPr>
            </a:lvl2pPr>
            <a:lvl3pPr marL="301229" indent="0">
              <a:buClr>
                <a:schemeClr val="bg1"/>
              </a:buClr>
              <a:buFontTx/>
              <a:buNone/>
              <a:defRPr>
                <a:solidFill>
                  <a:schemeClr val="bg1"/>
                </a:solidFill>
              </a:defRPr>
            </a:lvl3pPr>
            <a:lvl4pPr marL="427434" indent="0">
              <a:buClr>
                <a:schemeClr val="bg1"/>
              </a:buClr>
              <a:buFontTx/>
              <a:buNone/>
              <a:defRPr>
                <a:solidFill>
                  <a:schemeClr val="bg1"/>
                </a:solidFill>
              </a:defRPr>
            </a:lvl4pPr>
            <a:lvl5pPr marL="559594" indent="0">
              <a:buClr>
                <a:schemeClr val="bg1"/>
              </a:buClr>
              <a:buFontTx/>
              <a:buNone/>
              <a:defRPr>
                <a:solidFill>
                  <a:schemeClr val="bg1"/>
                </a:solidFill>
              </a:defRPr>
            </a:lvl5pPr>
          </a:lstStyle>
          <a:p>
            <a:pPr lvl="0"/>
            <a:r>
              <a:rPr lang="en-US" dirty="0" smtClean="0"/>
              <a:t>Click to edit Master text styles</a:t>
            </a:r>
          </a:p>
        </p:txBody>
      </p:sp>
      <p:grpSp>
        <p:nvGrpSpPr>
          <p:cNvPr id="14" name="Group 13"/>
          <p:cNvGrpSpPr/>
          <p:nvPr userDrawn="1"/>
        </p:nvGrpSpPr>
        <p:grpSpPr>
          <a:xfrm>
            <a:off x="7401808" y="4548249"/>
            <a:ext cx="1472866" cy="1414062"/>
            <a:chOff x="934393" y="3452281"/>
            <a:chExt cx="668168" cy="641492"/>
          </a:xfrm>
          <a:solidFill>
            <a:schemeClr val="bg1"/>
          </a:solidFill>
        </p:grpSpPr>
        <p:sp>
          <p:nvSpPr>
            <p:cNvPr id="15" name="Freeform 143"/>
            <p:cNvSpPr>
              <a:spLocks noChangeAspect="1"/>
            </p:cNvSpPr>
            <p:nvPr/>
          </p:nvSpPr>
          <p:spPr bwMode="black">
            <a:xfrm>
              <a:off x="1123836" y="3452281"/>
              <a:ext cx="225283" cy="117526"/>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16" name="Freeform 144"/>
            <p:cNvSpPr>
              <a:spLocks noChangeAspect="1"/>
            </p:cNvSpPr>
            <p:nvPr/>
          </p:nvSpPr>
          <p:spPr bwMode="black">
            <a:xfrm>
              <a:off x="1254397" y="3515940"/>
              <a:ext cx="220162" cy="119973"/>
            </a:xfrm>
            <a:custGeom>
              <a:avLst/>
              <a:gdLst/>
              <a:ahLst/>
              <a:cxnLst>
                <a:cxn ang="0">
                  <a:pos x="54" y="84"/>
                </a:cxn>
                <a:cxn ang="0">
                  <a:pos x="144" y="30"/>
                </a:cxn>
                <a:cxn ang="0">
                  <a:pos x="90" y="0"/>
                </a:cxn>
                <a:cxn ang="0">
                  <a:pos x="0" y="54"/>
                </a:cxn>
                <a:cxn ang="0">
                  <a:pos x="54" y="84"/>
                </a:cxn>
              </a:cxnLst>
              <a:rect l="0" t="0" r="r" b="b"/>
              <a:pathLst>
                <a:path w="144" h="84">
                  <a:moveTo>
                    <a:pt x="54" y="84"/>
                  </a:moveTo>
                  <a:lnTo>
                    <a:pt x="144" y="30"/>
                  </a:lnTo>
                  <a:lnTo>
                    <a:pt x="90" y="0"/>
                  </a:lnTo>
                  <a:lnTo>
                    <a:pt x="0" y="54"/>
                  </a:lnTo>
                  <a:lnTo>
                    <a:pt x="54" y="84"/>
                  </a:lnTo>
                  <a:close/>
                </a:path>
              </a:pathLst>
            </a:custGeom>
            <a:grpFill/>
            <a:ln w="9525" cap="flat" cmpd="sng">
              <a:noFill/>
              <a:prstDash val="solid"/>
              <a:round/>
              <a:headEnd type="none" w="med" len="med"/>
              <a:tailEnd type="none" w="med" len="med"/>
            </a:ln>
            <a:effectLst/>
          </p:spPr>
          <p:txBody>
            <a:bodyPr/>
            <a:lstStyle/>
            <a:p>
              <a:endParaRPr lang="en-US"/>
            </a:p>
          </p:txBody>
        </p:sp>
        <p:sp>
          <p:nvSpPr>
            <p:cNvPr id="17" name="Freeform 145"/>
            <p:cNvSpPr>
              <a:spLocks noChangeAspect="1"/>
            </p:cNvSpPr>
            <p:nvPr/>
          </p:nvSpPr>
          <p:spPr bwMode="black">
            <a:xfrm>
              <a:off x="1377278" y="3577151"/>
              <a:ext cx="225283" cy="122422"/>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18" name="Freeform 146"/>
            <p:cNvSpPr>
              <a:spLocks noChangeAspect="1"/>
            </p:cNvSpPr>
            <p:nvPr/>
          </p:nvSpPr>
          <p:spPr bwMode="black">
            <a:xfrm>
              <a:off x="1187835" y="3687331"/>
              <a:ext cx="225283" cy="122422"/>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grpFill/>
            <a:ln w="9525" cap="flat" cmpd="sng">
              <a:noFill/>
              <a:prstDash val="solid"/>
              <a:round/>
              <a:headEnd type="none" w="med" len="med"/>
              <a:tailEnd type="none" w="med" len="med"/>
            </a:ln>
            <a:effectLst/>
          </p:spPr>
          <p:txBody>
            <a:bodyPr/>
            <a:lstStyle/>
            <a:p>
              <a:endParaRPr lang="en-US"/>
            </a:p>
          </p:txBody>
        </p:sp>
        <p:sp>
          <p:nvSpPr>
            <p:cNvPr id="19" name="Freeform 147"/>
            <p:cNvSpPr>
              <a:spLocks noChangeAspect="1"/>
            </p:cNvSpPr>
            <p:nvPr/>
          </p:nvSpPr>
          <p:spPr bwMode="black">
            <a:xfrm>
              <a:off x="1315838" y="3753439"/>
              <a:ext cx="222723" cy="117526"/>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20" name="Freeform 148"/>
            <p:cNvSpPr>
              <a:spLocks noChangeAspect="1"/>
            </p:cNvSpPr>
            <p:nvPr/>
          </p:nvSpPr>
          <p:spPr bwMode="black">
            <a:xfrm>
              <a:off x="1000955" y="3795062"/>
              <a:ext cx="220162" cy="124870"/>
            </a:xfrm>
            <a:custGeom>
              <a:avLst/>
              <a:gdLst/>
              <a:ahLst/>
              <a:cxnLst>
                <a:cxn ang="0">
                  <a:pos x="56" y="84"/>
                </a:cxn>
                <a:cxn ang="0">
                  <a:pos x="146" y="30"/>
                </a:cxn>
                <a:cxn ang="0">
                  <a:pos x="90" y="0"/>
                </a:cxn>
                <a:cxn ang="0">
                  <a:pos x="0" y="56"/>
                </a:cxn>
                <a:cxn ang="0">
                  <a:pos x="56" y="84"/>
                </a:cxn>
              </a:cxnLst>
              <a:rect l="0" t="0" r="r" b="b"/>
              <a:pathLst>
                <a:path w="146" h="84">
                  <a:moveTo>
                    <a:pt x="56" y="84"/>
                  </a:moveTo>
                  <a:lnTo>
                    <a:pt x="146" y="30"/>
                  </a:lnTo>
                  <a:lnTo>
                    <a:pt x="90" y="0"/>
                  </a:lnTo>
                  <a:lnTo>
                    <a:pt x="0" y="56"/>
                  </a:lnTo>
                  <a:lnTo>
                    <a:pt x="56" y="84"/>
                  </a:lnTo>
                  <a:close/>
                </a:path>
              </a:pathLst>
            </a:custGeom>
            <a:grpFill/>
            <a:ln w="9525" cap="flat" cmpd="sng">
              <a:noFill/>
              <a:prstDash val="solid"/>
              <a:round/>
              <a:headEnd type="none" w="med" len="med"/>
              <a:tailEnd type="none" w="med" len="med"/>
            </a:ln>
            <a:effectLst/>
          </p:spPr>
          <p:txBody>
            <a:bodyPr/>
            <a:lstStyle/>
            <a:p>
              <a:endParaRPr lang="en-US"/>
            </a:p>
          </p:txBody>
        </p:sp>
        <p:sp>
          <p:nvSpPr>
            <p:cNvPr id="21" name="Freeform 149"/>
            <p:cNvSpPr>
              <a:spLocks noChangeAspect="1"/>
            </p:cNvSpPr>
            <p:nvPr/>
          </p:nvSpPr>
          <p:spPr bwMode="black">
            <a:xfrm>
              <a:off x="1123836" y="3858722"/>
              <a:ext cx="225283" cy="122422"/>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22" name="Freeform 150"/>
            <p:cNvSpPr>
              <a:spLocks noChangeAspect="1"/>
            </p:cNvSpPr>
            <p:nvPr/>
          </p:nvSpPr>
          <p:spPr bwMode="black">
            <a:xfrm>
              <a:off x="934393" y="3971351"/>
              <a:ext cx="225283" cy="122422"/>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grpFill/>
            <a:ln w="9525" cap="flat" cmpd="sng">
              <a:noFill/>
              <a:prstDash val="solid"/>
              <a:round/>
              <a:headEnd type="none" w="med" len="med"/>
              <a:tailEnd type="none" w="med" len="med"/>
            </a:ln>
            <a:effectLst/>
          </p:spPr>
          <p:txBody>
            <a:bodyPr/>
            <a:lstStyle/>
            <a:p>
              <a:endParaRPr lang="en-US"/>
            </a:p>
          </p:txBody>
        </p:sp>
      </p:grpSp>
    </p:spTree>
    <p:extLst>
      <p:ext uri="{BB962C8B-B14F-4D97-AF65-F5344CB8AC3E}">
        <p14:creationId xmlns:p14="http://schemas.microsoft.com/office/powerpoint/2010/main" val="3945435947"/>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Orange Background">
    <p:spTree>
      <p:nvGrpSpPr>
        <p:cNvPr id="1" name=""/>
        <p:cNvGrpSpPr/>
        <p:nvPr/>
      </p:nvGrpSpPr>
      <p:grpSpPr>
        <a:xfrm>
          <a:off x="0" y="0"/>
          <a:ext cx="0" cy="0"/>
          <a:chOff x="0" y="0"/>
          <a:chExt cx="0" cy="0"/>
        </a:xfrm>
      </p:grpSpPr>
      <p:sp>
        <p:nvSpPr>
          <p:cNvPr id="4" name="Round Diagonal Corner Rectangle 3"/>
          <p:cNvSpPr/>
          <p:nvPr userDrawn="1"/>
        </p:nvSpPr>
        <p:spPr>
          <a:xfrm>
            <a:off x="0" y="1"/>
            <a:ext cx="9144000" cy="5925431"/>
          </a:xfrm>
          <a:prstGeom prst="round2DiagRect">
            <a:avLst>
              <a:gd name="adj1" fmla="val 0"/>
              <a:gd name="adj2" fmla="val 0"/>
            </a:avLst>
          </a:prstGeom>
          <a:gradFill flip="none" rotWithShape="1">
            <a:gsLst>
              <a:gs pos="69000">
                <a:schemeClr val="accent4">
                  <a:lumMod val="50000"/>
                </a:schemeClr>
              </a:gs>
              <a:gs pos="9000">
                <a:schemeClr val="accent4"/>
              </a:gs>
              <a:gs pos="0">
                <a:schemeClr val="accent4"/>
              </a:gs>
              <a:gs pos="94690">
                <a:srgbClr val="2A2E32"/>
              </a:gs>
              <a:gs pos="31000">
                <a:schemeClr val="accent4">
                  <a:lumMod val="75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26"/>
          <p:cNvSpPr>
            <a:spLocks noGrp="1" noChangeArrowheads="1"/>
          </p:cNvSpPr>
          <p:nvPr>
            <p:ph type="title"/>
          </p:nvPr>
        </p:nvSpPr>
        <p:spPr bwMode="auto">
          <a:xfrm>
            <a:off x="824343" y="544034"/>
            <a:ext cx="7402837" cy="66725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defRPr sz="4000" b="0" spc="-90" baseline="0">
                <a:solidFill>
                  <a:schemeClr val="bg1"/>
                </a:solidFill>
              </a:defRPr>
            </a:lvl1pPr>
          </a:lstStyle>
          <a:p>
            <a:pPr lvl="0"/>
            <a:r>
              <a:rPr lang="en-US" dirty="0" smtClean="0"/>
              <a:t>Title Goes Here</a:t>
            </a:r>
          </a:p>
        </p:txBody>
      </p:sp>
      <p:sp>
        <p:nvSpPr>
          <p:cNvPr id="46" name="Text Placeholder 45"/>
          <p:cNvSpPr>
            <a:spLocks noGrp="1"/>
          </p:cNvSpPr>
          <p:nvPr>
            <p:ph type="body" sz="quarter" idx="10"/>
          </p:nvPr>
        </p:nvSpPr>
        <p:spPr>
          <a:xfrm>
            <a:off x="824343" y="1223159"/>
            <a:ext cx="7402837" cy="873364"/>
          </a:xfrm>
        </p:spPr>
        <p:txBody>
          <a:bodyPr>
            <a:normAutofit/>
          </a:bodyPr>
          <a:lstStyle>
            <a:lvl1pPr marL="0" indent="0">
              <a:buClr>
                <a:schemeClr val="bg1"/>
              </a:buClr>
              <a:buFontTx/>
              <a:buNone/>
              <a:defRPr sz="1800">
                <a:solidFill>
                  <a:schemeClr val="bg1"/>
                </a:solidFill>
              </a:defRPr>
            </a:lvl1pPr>
            <a:lvl2pPr marL="175022" indent="0">
              <a:buClr>
                <a:schemeClr val="bg1"/>
              </a:buClr>
              <a:buFontTx/>
              <a:buNone/>
              <a:defRPr>
                <a:solidFill>
                  <a:schemeClr val="bg1"/>
                </a:solidFill>
              </a:defRPr>
            </a:lvl2pPr>
            <a:lvl3pPr marL="301229" indent="0">
              <a:buClr>
                <a:schemeClr val="bg1"/>
              </a:buClr>
              <a:buFontTx/>
              <a:buNone/>
              <a:defRPr>
                <a:solidFill>
                  <a:schemeClr val="bg1"/>
                </a:solidFill>
              </a:defRPr>
            </a:lvl3pPr>
            <a:lvl4pPr marL="427434" indent="0">
              <a:buClr>
                <a:schemeClr val="bg1"/>
              </a:buClr>
              <a:buFontTx/>
              <a:buNone/>
              <a:defRPr>
                <a:solidFill>
                  <a:schemeClr val="bg1"/>
                </a:solidFill>
              </a:defRPr>
            </a:lvl4pPr>
            <a:lvl5pPr marL="559594" indent="0">
              <a:buClr>
                <a:schemeClr val="bg1"/>
              </a:buClr>
              <a:buFontTx/>
              <a:buNone/>
              <a:defRPr>
                <a:solidFill>
                  <a:schemeClr val="bg1"/>
                </a:solidFill>
              </a:defRPr>
            </a:lvl5pPr>
          </a:lstStyle>
          <a:p>
            <a:pPr lvl="0"/>
            <a:r>
              <a:rPr lang="en-US" dirty="0" smtClean="0"/>
              <a:t>Click to edit Master text styles</a:t>
            </a:r>
          </a:p>
        </p:txBody>
      </p:sp>
      <p:grpSp>
        <p:nvGrpSpPr>
          <p:cNvPr id="14" name="Group 13"/>
          <p:cNvGrpSpPr/>
          <p:nvPr userDrawn="1"/>
        </p:nvGrpSpPr>
        <p:grpSpPr>
          <a:xfrm>
            <a:off x="7401808" y="4548249"/>
            <a:ext cx="1472866" cy="1414062"/>
            <a:chOff x="934393" y="3452281"/>
            <a:chExt cx="668168" cy="641492"/>
          </a:xfrm>
          <a:solidFill>
            <a:schemeClr val="bg1"/>
          </a:solidFill>
        </p:grpSpPr>
        <p:sp>
          <p:nvSpPr>
            <p:cNvPr id="15" name="Freeform 143"/>
            <p:cNvSpPr>
              <a:spLocks noChangeAspect="1"/>
            </p:cNvSpPr>
            <p:nvPr/>
          </p:nvSpPr>
          <p:spPr bwMode="black">
            <a:xfrm>
              <a:off x="1123836" y="3452281"/>
              <a:ext cx="225283" cy="117526"/>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16" name="Freeform 144"/>
            <p:cNvSpPr>
              <a:spLocks noChangeAspect="1"/>
            </p:cNvSpPr>
            <p:nvPr/>
          </p:nvSpPr>
          <p:spPr bwMode="black">
            <a:xfrm>
              <a:off x="1254397" y="3515940"/>
              <a:ext cx="220162" cy="119973"/>
            </a:xfrm>
            <a:custGeom>
              <a:avLst/>
              <a:gdLst/>
              <a:ahLst/>
              <a:cxnLst>
                <a:cxn ang="0">
                  <a:pos x="54" y="84"/>
                </a:cxn>
                <a:cxn ang="0">
                  <a:pos x="144" y="30"/>
                </a:cxn>
                <a:cxn ang="0">
                  <a:pos x="90" y="0"/>
                </a:cxn>
                <a:cxn ang="0">
                  <a:pos x="0" y="54"/>
                </a:cxn>
                <a:cxn ang="0">
                  <a:pos x="54" y="84"/>
                </a:cxn>
              </a:cxnLst>
              <a:rect l="0" t="0" r="r" b="b"/>
              <a:pathLst>
                <a:path w="144" h="84">
                  <a:moveTo>
                    <a:pt x="54" y="84"/>
                  </a:moveTo>
                  <a:lnTo>
                    <a:pt x="144" y="30"/>
                  </a:lnTo>
                  <a:lnTo>
                    <a:pt x="90" y="0"/>
                  </a:lnTo>
                  <a:lnTo>
                    <a:pt x="0" y="54"/>
                  </a:lnTo>
                  <a:lnTo>
                    <a:pt x="54" y="84"/>
                  </a:lnTo>
                  <a:close/>
                </a:path>
              </a:pathLst>
            </a:custGeom>
            <a:grpFill/>
            <a:ln w="9525" cap="flat" cmpd="sng">
              <a:noFill/>
              <a:prstDash val="solid"/>
              <a:round/>
              <a:headEnd type="none" w="med" len="med"/>
              <a:tailEnd type="none" w="med" len="med"/>
            </a:ln>
            <a:effectLst/>
          </p:spPr>
          <p:txBody>
            <a:bodyPr/>
            <a:lstStyle/>
            <a:p>
              <a:endParaRPr lang="en-US"/>
            </a:p>
          </p:txBody>
        </p:sp>
        <p:sp>
          <p:nvSpPr>
            <p:cNvPr id="17" name="Freeform 145"/>
            <p:cNvSpPr>
              <a:spLocks noChangeAspect="1"/>
            </p:cNvSpPr>
            <p:nvPr/>
          </p:nvSpPr>
          <p:spPr bwMode="black">
            <a:xfrm>
              <a:off x="1377278" y="3577151"/>
              <a:ext cx="225283" cy="122422"/>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18" name="Freeform 146"/>
            <p:cNvSpPr>
              <a:spLocks noChangeAspect="1"/>
            </p:cNvSpPr>
            <p:nvPr/>
          </p:nvSpPr>
          <p:spPr bwMode="black">
            <a:xfrm>
              <a:off x="1187835" y="3687331"/>
              <a:ext cx="225283" cy="122422"/>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grpFill/>
            <a:ln w="9525" cap="flat" cmpd="sng">
              <a:noFill/>
              <a:prstDash val="solid"/>
              <a:round/>
              <a:headEnd type="none" w="med" len="med"/>
              <a:tailEnd type="none" w="med" len="med"/>
            </a:ln>
            <a:effectLst/>
          </p:spPr>
          <p:txBody>
            <a:bodyPr/>
            <a:lstStyle/>
            <a:p>
              <a:endParaRPr lang="en-US"/>
            </a:p>
          </p:txBody>
        </p:sp>
        <p:sp>
          <p:nvSpPr>
            <p:cNvPr id="19" name="Freeform 147"/>
            <p:cNvSpPr>
              <a:spLocks noChangeAspect="1"/>
            </p:cNvSpPr>
            <p:nvPr/>
          </p:nvSpPr>
          <p:spPr bwMode="black">
            <a:xfrm>
              <a:off x="1315838" y="3753439"/>
              <a:ext cx="222723" cy="117526"/>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20" name="Freeform 148"/>
            <p:cNvSpPr>
              <a:spLocks noChangeAspect="1"/>
            </p:cNvSpPr>
            <p:nvPr/>
          </p:nvSpPr>
          <p:spPr bwMode="black">
            <a:xfrm>
              <a:off x="1000955" y="3795062"/>
              <a:ext cx="220162" cy="124870"/>
            </a:xfrm>
            <a:custGeom>
              <a:avLst/>
              <a:gdLst/>
              <a:ahLst/>
              <a:cxnLst>
                <a:cxn ang="0">
                  <a:pos x="56" y="84"/>
                </a:cxn>
                <a:cxn ang="0">
                  <a:pos x="146" y="30"/>
                </a:cxn>
                <a:cxn ang="0">
                  <a:pos x="90" y="0"/>
                </a:cxn>
                <a:cxn ang="0">
                  <a:pos x="0" y="56"/>
                </a:cxn>
                <a:cxn ang="0">
                  <a:pos x="56" y="84"/>
                </a:cxn>
              </a:cxnLst>
              <a:rect l="0" t="0" r="r" b="b"/>
              <a:pathLst>
                <a:path w="146" h="84">
                  <a:moveTo>
                    <a:pt x="56" y="84"/>
                  </a:moveTo>
                  <a:lnTo>
                    <a:pt x="146" y="30"/>
                  </a:lnTo>
                  <a:lnTo>
                    <a:pt x="90" y="0"/>
                  </a:lnTo>
                  <a:lnTo>
                    <a:pt x="0" y="56"/>
                  </a:lnTo>
                  <a:lnTo>
                    <a:pt x="56" y="84"/>
                  </a:lnTo>
                  <a:close/>
                </a:path>
              </a:pathLst>
            </a:custGeom>
            <a:grpFill/>
            <a:ln w="9525" cap="flat" cmpd="sng">
              <a:noFill/>
              <a:prstDash val="solid"/>
              <a:round/>
              <a:headEnd type="none" w="med" len="med"/>
              <a:tailEnd type="none" w="med" len="med"/>
            </a:ln>
            <a:effectLst/>
          </p:spPr>
          <p:txBody>
            <a:bodyPr/>
            <a:lstStyle/>
            <a:p>
              <a:endParaRPr lang="en-US"/>
            </a:p>
          </p:txBody>
        </p:sp>
        <p:sp>
          <p:nvSpPr>
            <p:cNvPr id="21" name="Freeform 149"/>
            <p:cNvSpPr>
              <a:spLocks noChangeAspect="1"/>
            </p:cNvSpPr>
            <p:nvPr/>
          </p:nvSpPr>
          <p:spPr bwMode="black">
            <a:xfrm>
              <a:off x="1123836" y="3858722"/>
              <a:ext cx="225283" cy="122422"/>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grpFill/>
            <a:ln w="9525" cap="flat" cmpd="sng">
              <a:noFill/>
              <a:prstDash val="solid"/>
              <a:round/>
              <a:headEnd type="none" w="med" len="med"/>
              <a:tailEnd type="none" w="med" len="med"/>
            </a:ln>
            <a:effectLst/>
          </p:spPr>
          <p:txBody>
            <a:bodyPr/>
            <a:lstStyle/>
            <a:p>
              <a:endParaRPr lang="en-US"/>
            </a:p>
          </p:txBody>
        </p:sp>
        <p:sp>
          <p:nvSpPr>
            <p:cNvPr id="22" name="Freeform 150"/>
            <p:cNvSpPr>
              <a:spLocks noChangeAspect="1"/>
            </p:cNvSpPr>
            <p:nvPr/>
          </p:nvSpPr>
          <p:spPr bwMode="black">
            <a:xfrm>
              <a:off x="934393" y="3971351"/>
              <a:ext cx="225283" cy="122422"/>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grpFill/>
            <a:ln w="9525" cap="flat" cmpd="sng">
              <a:noFill/>
              <a:prstDash val="solid"/>
              <a:round/>
              <a:headEnd type="none" w="med" len="med"/>
              <a:tailEnd type="none" w="med" len="med"/>
            </a:ln>
            <a:effectLst/>
          </p:spPr>
          <p:txBody>
            <a:bodyPr/>
            <a:lstStyle/>
            <a:p>
              <a:endParaRPr lang="en-US"/>
            </a:p>
          </p:txBody>
        </p:sp>
      </p:grpSp>
    </p:spTree>
    <p:extLst>
      <p:ext uri="{BB962C8B-B14F-4D97-AF65-F5344CB8AC3E}">
        <p14:creationId xmlns:p14="http://schemas.microsoft.com/office/powerpoint/2010/main" val="2150672258"/>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6_ Transition Title and Subtitle">
    <p:spTree>
      <p:nvGrpSpPr>
        <p:cNvPr id="1" name=""/>
        <p:cNvGrpSpPr/>
        <p:nvPr/>
      </p:nvGrpSpPr>
      <p:grpSpPr>
        <a:xfrm>
          <a:off x="0" y="0"/>
          <a:ext cx="0" cy="0"/>
          <a:chOff x="0" y="0"/>
          <a:chExt cx="0" cy="0"/>
        </a:xfrm>
      </p:grpSpPr>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810250"/>
          </a:xfrm>
          <a:prstGeom prst="rect">
            <a:avLst/>
          </a:prstGeom>
        </p:spPr>
      </p:pic>
      <p:sp>
        <p:nvSpPr>
          <p:cNvPr id="16" name="Round Diagonal Corner Rectangle 15"/>
          <p:cNvSpPr/>
          <p:nvPr userDrawn="1"/>
        </p:nvSpPr>
        <p:spPr>
          <a:xfrm>
            <a:off x="1334297" y="4585648"/>
            <a:ext cx="6582179" cy="1224602"/>
          </a:xfrm>
          <a:prstGeom prst="round2DiagRect">
            <a:avLst>
              <a:gd name="adj1" fmla="val 12647"/>
              <a:gd name="adj2" fmla="val 0"/>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7" name="Round Diagonal Corner Rectangle 16"/>
          <p:cNvSpPr/>
          <p:nvPr userDrawn="1"/>
        </p:nvSpPr>
        <p:spPr>
          <a:xfrm flipH="1">
            <a:off x="-2" y="4585648"/>
            <a:ext cx="1302509" cy="1224602"/>
          </a:xfrm>
          <a:prstGeom prst="round2DiagRect">
            <a:avLst>
              <a:gd name="adj1" fmla="val 12647"/>
              <a:gd name="adj2" fmla="val 0"/>
            </a:avLst>
          </a:prstGeom>
          <a:gradFill flip="none" rotWithShape="1">
            <a:gsLst>
              <a:gs pos="100000">
                <a:srgbClr val="EA4300"/>
              </a:gs>
              <a:gs pos="9000">
                <a:srgbClr val="FC9300"/>
              </a:gs>
              <a:gs pos="0">
                <a:srgbClr val="FFC000"/>
              </a:gs>
              <a:gs pos="49000">
                <a:schemeClr val="accent2">
                  <a:shade val="100000"/>
                  <a:satMod val="115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44" name="Rectangle 226"/>
          <p:cNvSpPr>
            <a:spLocks noGrp="1" noChangeArrowheads="1"/>
          </p:cNvSpPr>
          <p:nvPr>
            <p:ph type="title" hasCustomPrompt="1"/>
          </p:nvPr>
        </p:nvSpPr>
        <p:spPr bwMode="auto">
          <a:xfrm>
            <a:off x="1450514" y="4632388"/>
            <a:ext cx="6252751" cy="1131123"/>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lvl1pPr>
              <a:defRPr lang="en-US" sz="2600" b="0" kern="1200" spc="-90" baseline="0" dirty="0" smtClean="0">
                <a:solidFill>
                  <a:schemeClr val="bg1"/>
                </a:solidFill>
                <a:effectLst/>
                <a:latin typeface="Arial" charset="0"/>
                <a:ea typeface="+mn-ea"/>
                <a:cs typeface="+mn-cs"/>
              </a:defRPr>
            </a:lvl1pPr>
          </a:lstStyle>
          <a:p>
            <a:pPr lvl="0"/>
            <a:r>
              <a:rPr lang="en-US" dirty="0" smtClean="0"/>
              <a:t>Transition Titles Should be Short/Powerful</a:t>
            </a:r>
            <a:br>
              <a:rPr lang="en-US" dirty="0" smtClean="0"/>
            </a:br>
            <a:r>
              <a:rPr lang="en-US" dirty="0" smtClean="0"/>
              <a:t>Second Line Subtitle Optional</a:t>
            </a:r>
          </a:p>
        </p:txBody>
      </p:sp>
      <p:grpSp>
        <p:nvGrpSpPr>
          <p:cNvPr id="9" name="Group 8"/>
          <p:cNvGrpSpPr/>
          <p:nvPr userDrawn="1"/>
        </p:nvGrpSpPr>
        <p:grpSpPr>
          <a:xfrm>
            <a:off x="276147" y="4843623"/>
            <a:ext cx="708652" cy="708652"/>
            <a:chOff x="527308" y="4062509"/>
            <a:chExt cx="777923" cy="777923"/>
          </a:xfrm>
          <a:solidFill>
            <a:schemeClr val="accent2">
              <a:lumMod val="60000"/>
              <a:lumOff val="40000"/>
            </a:schemeClr>
          </a:solidFill>
        </p:grpSpPr>
        <p:sp>
          <p:nvSpPr>
            <p:cNvPr id="10" name="Donut 9"/>
            <p:cNvSpPr/>
            <p:nvPr/>
          </p:nvSpPr>
          <p:spPr>
            <a:xfrm>
              <a:off x="527308" y="4062509"/>
              <a:ext cx="777923" cy="777923"/>
            </a:xfrm>
            <a:prstGeom prst="donut">
              <a:avLst>
                <a:gd name="adj" fmla="val 660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reeform 13"/>
            <p:cNvSpPr/>
            <p:nvPr/>
          </p:nvSpPr>
          <p:spPr>
            <a:xfrm rot="2700000" flipV="1">
              <a:off x="697189" y="4285555"/>
              <a:ext cx="331830" cy="331830"/>
            </a:xfrm>
            <a:custGeom>
              <a:avLst/>
              <a:gdLst>
                <a:gd name="connsiteX0" fmla="*/ 86161 w 2200940"/>
                <a:gd name="connsiteY0" fmla="*/ 2112966 h 2200940"/>
                <a:gd name="connsiteX1" fmla="*/ 294173 w 2200940"/>
                <a:gd name="connsiteY1" fmla="*/ 2199127 h 2200940"/>
                <a:gd name="connsiteX2" fmla="*/ 1582438 w 2200940"/>
                <a:gd name="connsiteY2" fmla="*/ 2199127 h 2200940"/>
                <a:gd name="connsiteX3" fmla="*/ 1582438 w 2200940"/>
                <a:gd name="connsiteY3" fmla="*/ 2200940 h 2200940"/>
                <a:gd name="connsiteX4" fmla="*/ 2199127 w 2200940"/>
                <a:gd name="connsiteY4" fmla="*/ 2200940 h 2200940"/>
                <a:gd name="connsiteX5" fmla="*/ 2199127 w 2200940"/>
                <a:gd name="connsiteY5" fmla="*/ 2199127 h 2200940"/>
                <a:gd name="connsiteX6" fmla="*/ 2200940 w 2200940"/>
                <a:gd name="connsiteY6" fmla="*/ 2199127 h 2200940"/>
                <a:gd name="connsiteX7" fmla="*/ 2200940 w 2200940"/>
                <a:gd name="connsiteY7" fmla="*/ 1582438 h 2200940"/>
                <a:gd name="connsiteX8" fmla="*/ 2199127 w 2200940"/>
                <a:gd name="connsiteY8" fmla="*/ 1582438 h 2200940"/>
                <a:gd name="connsiteX9" fmla="*/ 2199127 w 2200940"/>
                <a:gd name="connsiteY9" fmla="*/ 294173 h 2200940"/>
                <a:gd name="connsiteX10" fmla="*/ 1904954 w 2200940"/>
                <a:gd name="connsiteY10" fmla="*/ 0 h 2200940"/>
                <a:gd name="connsiteX11" fmla="*/ 1876611 w 2200940"/>
                <a:gd name="connsiteY11" fmla="*/ 0 h 2200940"/>
                <a:gd name="connsiteX12" fmla="*/ 1582438 w 2200940"/>
                <a:gd name="connsiteY12" fmla="*/ 294173 h 2200940"/>
                <a:gd name="connsiteX13" fmla="*/ 1582438 w 2200940"/>
                <a:gd name="connsiteY13" fmla="*/ 1582438 h 2200940"/>
                <a:gd name="connsiteX14" fmla="*/ 294173 w 2200940"/>
                <a:gd name="connsiteY14" fmla="*/ 1582438 h 2200940"/>
                <a:gd name="connsiteX15" fmla="*/ 0 w 2200940"/>
                <a:gd name="connsiteY15" fmla="*/ 1876611 h 2200940"/>
                <a:gd name="connsiteX16" fmla="*/ 0 w 2200940"/>
                <a:gd name="connsiteY16" fmla="*/ 1904954 h 2200940"/>
                <a:gd name="connsiteX17" fmla="*/ 86161 w 2200940"/>
                <a:gd name="connsiteY17" fmla="*/ 2112966 h 2200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0940" h="2200940">
                  <a:moveTo>
                    <a:pt x="86161" y="2112966"/>
                  </a:moveTo>
                  <a:cubicBezTo>
                    <a:pt x="139396" y="2166201"/>
                    <a:pt x="212939" y="2199127"/>
                    <a:pt x="294173" y="2199127"/>
                  </a:cubicBezTo>
                  <a:lnTo>
                    <a:pt x="1582438" y="2199127"/>
                  </a:lnTo>
                  <a:lnTo>
                    <a:pt x="1582438" y="2200940"/>
                  </a:lnTo>
                  <a:lnTo>
                    <a:pt x="2199127" y="2200940"/>
                  </a:lnTo>
                  <a:lnTo>
                    <a:pt x="2199127" y="2199127"/>
                  </a:lnTo>
                  <a:lnTo>
                    <a:pt x="2200940" y="2199127"/>
                  </a:lnTo>
                  <a:lnTo>
                    <a:pt x="2200940" y="1582438"/>
                  </a:lnTo>
                  <a:lnTo>
                    <a:pt x="2199127" y="1582438"/>
                  </a:lnTo>
                  <a:lnTo>
                    <a:pt x="2199127" y="294173"/>
                  </a:lnTo>
                  <a:cubicBezTo>
                    <a:pt x="2199127" y="131706"/>
                    <a:pt x="2067421" y="0"/>
                    <a:pt x="1904954" y="0"/>
                  </a:cubicBezTo>
                  <a:lnTo>
                    <a:pt x="1876611" y="0"/>
                  </a:lnTo>
                  <a:cubicBezTo>
                    <a:pt x="1714144" y="0"/>
                    <a:pt x="1582438" y="131706"/>
                    <a:pt x="1582438" y="294173"/>
                  </a:cubicBezTo>
                  <a:lnTo>
                    <a:pt x="1582438" y="1582438"/>
                  </a:lnTo>
                  <a:lnTo>
                    <a:pt x="294173" y="1582438"/>
                  </a:lnTo>
                  <a:cubicBezTo>
                    <a:pt x="131706" y="1582438"/>
                    <a:pt x="0" y="1714144"/>
                    <a:pt x="0" y="1876611"/>
                  </a:cubicBezTo>
                  <a:lnTo>
                    <a:pt x="0" y="1904954"/>
                  </a:lnTo>
                  <a:cubicBezTo>
                    <a:pt x="0" y="1986188"/>
                    <a:pt x="32926" y="2059731"/>
                    <a:pt x="86161" y="211296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09351354"/>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4" name="Rectangle 226"/>
          <p:cNvSpPr>
            <a:spLocks noGrp="1" noChangeArrowheads="1"/>
          </p:cNvSpPr>
          <p:nvPr>
            <p:ph type="title"/>
          </p:nvPr>
        </p:nvSpPr>
        <p:spPr bwMode="auto">
          <a:xfrm>
            <a:off x="1102549" y="452163"/>
            <a:ext cx="7747265" cy="65405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46" name="Text Placeholder 45"/>
          <p:cNvSpPr>
            <a:spLocks noGrp="1"/>
          </p:cNvSpPr>
          <p:nvPr>
            <p:ph type="body" sz="quarter" idx="10"/>
          </p:nvPr>
        </p:nvSpPr>
        <p:spPr>
          <a:xfrm>
            <a:off x="1102549" y="1238250"/>
            <a:ext cx="7746110" cy="466724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52302409"/>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019" y="280714"/>
            <a:ext cx="8315796" cy="654050"/>
          </a:xfrm>
          <a:prstGeom prst="rect">
            <a:avLst/>
          </a:prstGeom>
        </p:spPr>
        <p:txBody>
          <a:bodyPr/>
          <a:lstStyle/>
          <a:p>
            <a:r>
              <a:rPr lang="en-US" smtClean="0"/>
              <a:t>Click to edit Master title style</a:t>
            </a:r>
            <a:endParaRPr lang="en-US"/>
          </a:p>
        </p:txBody>
      </p:sp>
      <p:sp>
        <p:nvSpPr>
          <p:cNvPr id="3" name="Rectangle 332"/>
          <p:cNvSpPr>
            <a:spLocks noGrp="1" noChangeArrowheads="1"/>
          </p:cNvSpPr>
          <p:nvPr>
            <p:ph type="sldNum" sz="quarter" idx="10"/>
          </p:nvPr>
        </p:nvSpPr>
        <p:spPr>
          <a:xfrm>
            <a:off x="5872163" y="6505576"/>
            <a:ext cx="685800" cy="314325"/>
          </a:xfrm>
          <a:prstGeom prst="rect">
            <a:avLst/>
          </a:prstGeom>
          <a:ln/>
        </p:spPr>
        <p:txBody>
          <a:bodyPr/>
          <a:lstStyle>
            <a:lvl1pPr>
              <a:defRPr/>
            </a:lvl1pPr>
          </a:lstStyle>
          <a:p>
            <a:pPr>
              <a:defRPr/>
            </a:pPr>
            <a:fld id="{9C0375A5-C593-422F-A8C0-2A779D70FC1F}"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96558497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freescale.com/" TargetMode="External"/><Relationship Id="rId2" Type="http://schemas.openxmlformats.org/officeDocument/2006/relationships/theme" Target="../theme/theme2.xml"/><Relationship Id="rId1" Type="http://schemas.openxmlformats.org/officeDocument/2006/relationships/slideLayout" Target="../slideLayouts/slideLayout11.xml"/><Relationship Id="rId5" Type="http://schemas.openxmlformats.org/officeDocument/2006/relationships/hyperlink" Target="https://www.facebook.com/freescale" TargetMode="External"/><Relationship Id="rId4" Type="http://schemas.openxmlformats.org/officeDocument/2006/relationships/hyperlink" Target="https://twitter.com/Freescale"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066" name="Rectangle 226"/>
          <p:cNvSpPr>
            <a:spLocks noGrp="1" noChangeArrowheads="1"/>
          </p:cNvSpPr>
          <p:nvPr>
            <p:ph type="title"/>
          </p:nvPr>
        </p:nvSpPr>
        <p:spPr bwMode="auto">
          <a:xfrm>
            <a:off x="225511" y="280713"/>
            <a:ext cx="8725789" cy="65405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Title Goes Here</a:t>
            </a:r>
          </a:p>
        </p:txBody>
      </p:sp>
      <p:sp>
        <p:nvSpPr>
          <p:cNvPr id="17" name="Text Placeholder 16"/>
          <p:cNvSpPr>
            <a:spLocks noGrp="1"/>
          </p:cNvSpPr>
          <p:nvPr>
            <p:ph type="body" idx="1"/>
          </p:nvPr>
        </p:nvSpPr>
        <p:spPr>
          <a:xfrm>
            <a:off x="224642" y="1068042"/>
            <a:ext cx="8735291" cy="466600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32" name="Group 31"/>
          <p:cNvGrpSpPr/>
          <p:nvPr userDrawn="1"/>
        </p:nvGrpSpPr>
        <p:grpSpPr>
          <a:xfrm>
            <a:off x="379911" y="6258336"/>
            <a:ext cx="1847279" cy="379823"/>
            <a:chOff x="633159" y="6301141"/>
            <a:chExt cx="1771650" cy="381114"/>
          </a:xfrm>
        </p:grpSpPr>
        <p:sp>
          <p:nvSpPr>
            <p:cNvPr id="33" name="Text Box 129"/>
            <p:cNvSpPr txBox="1">
              <a:spLocks noChangeAspect="1" noChangeArrowheads="1"/>
            </p:cNvSpPr>
            <p:nvPr/>
          </p:nvSpPr>
          <p:spPr bwMode="black">
            <a:xfrm>
              <a:off x="2094626" y="6435763"/>
              <a:ext cx="310183" cy="151580"/>
            </a:xfrm>
            <a:prstGeom prst="rect">
              <a:avLst/>
            </a:prstGeom>
            <a:noFill/>
            <a:ln w="9525">
              <a:noFill/>
              <a:miter lim="800000"/>
              <a:headEnd/>
              <a:tailEnd/>
            </a:ln>
            <a:effectLst/>
          </p:spPr>
          <p:txBody>
            <a:bodyPr>
              <a:spAutoFit/>
            </a:bodyPr>
            <a:lstStyle/>
            <a:p>
              <a:r>
                <a:rPr lang="en-US" sz="300" b="1" dirty="0"/>
                <a:t>TM</a:t>
              </a:r>
            </a:p>
          </p:txBody>
        </p:sp>
        <p:sp>
          <p:nvSpPr>
            <p:cNvPr id="34" name="Freeform 143"/>
            <p:cNvSpPr>
              <a:spLocks noChangeAspect="1"/>
            </p:cNvSpPr>
            <p:nvPr/>
          </p:nvSpPr>
          <p:spPr bwMode="black">
            <a:xfrm>
              <a:off x="739920" y="6301141"/>
              <a:ext cx="126959" cy="69294"/>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35" name="Freeform 144"/>
            <p:cNvSpPr>
              <a:spLocks noChangeAspect="1"/>
            </p:cNvSpPr>
            <p:nvPr/>
          </p:nvSpPr>
          <p:spPr bwMode="black">
            <a:xfrm>
              <a:off x="813498" y="6338675"/>
              <a:ext cx="124073" cy="70737"/>
            </a:xfrm>
            <a:custGeom>
              <a:avLst/>
              <a:gdLst/>
              <a:ahLst/>
              <a:cxnLst>
                <a:cxn ang="0">
                  <a:pos x="54" y="84"/>
                </a:cxn>
                <a:cxn ang="0">
                  <a:pos x="144" y="30"/>
                </a:cxn>
                <a:cxn ang="0">
                  <a:pos x="90" y="0"/>
                </a:cxn>
                <a:cxn ang="0">
                  <a:pos x="0" y="54"/>
                </a:cxn>
                <a:cxn ang="0">
                  <a:pos x="54" y="84"/>
                </a:cxn>
              </a:cxnLst>
              <a:rect l="0" t="0" r="r" b="b"/>
              <a:pathLst>
                <a:path w="144" h="84">
                  <a:moveTo>
                    <a:pt x="54" y="84"/>
                  </a:moveTo>
                  <a:lnTo>
                    <a:pt x="144" y="30"/>
                  </a:lnTo>
                  <a:lnTo>
                    <a:pt x="90" y="0"/>
                  </a:lnTo>
                  <a:lnTo>
                    <a:pt x="0" y="54"/>
                  </a:lnTo>
                  <a:lnTo>
                    <a:pt x="54" y="84"/>
                  </a:lnTo>
                  <a:close/>
                </a:path>
              </a:pathLst>
            </a:custGeom>
            <a:solidFill>
              <a:srgbClr val="FED95E"/>
            </a:solidFill>
            <a:ln w="9525" cap="flat" cmpd="sng">
              <a:noFill/>
              <a:prstDash val="solid"/>
              <a:round/>
              <a:headEnd type="none" w="med" len="med"/>
              <a:tailEnd type="none" w="med" len="med"/>
            </a:ln>
            <a:effectLst/>
          </p:spPr>
          <p:txBody>
            <a:bodyPr/>
            <a:lstStyle/>
            <a:p>
              <a:endParaRPr lang="en-US"/>
            </a:p>
          </p:txBody>
        </p:sp>
        <p:sp>
          <p:nvSpPr>
            <p:cNvPr id="36" name="Freeform 145"/>
            <p:cNvSpPr>
              <a:spLocks noChangeAspect="1"/>
            </p:cNvSpPr>
            <p:nvPr/>
          </p:nvSpPr>
          <p:spPr bwMode="black">
            <a:xfrm>
              <a:off x="882748" y="6374765"/>
              <a:ext cx="126959" cy="72181"/>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37" name="Freeform 146"/>
            <p:cNvSpPr>
              <a:spLocks noChangeAspect="1"/>
            </p:cNvSpPr>
            <p:nvPr/>
          </p:nvSpPr>
          <p:spPr bwMode="black">
            <a:xfrm>
              <a:off x="775987" y="6439728"/>
              <a:ext cx="126959" cy="72181"/>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solidFill>
              <a:srgbClr val="FED95E"/>
            </a:solidFill>
            <a:ln w="9525" cap="flat" cmpd="sng">
              <a:noFill/>
              <a:prstDash val="solid"/>
              <a:round/>
              <a:headEnd type="none" w="med" len="med"/>
              <a:tailEnd type="none" w="med" len="med"/>
            </a:ln>
            <a:effectLst/>
          </p:spPr>
          <p:txBody>
            <a:bodyPr/>
            <a:lstStyle/>
            <a:p>
              <a:endParaRPr lang="en-US"/>
            </a:p>
          </p:txBody>
        </p:sp>
        <p:sp>
          <p:nvSpPr>
            <p:cNvPr id="38" name="Freeform 147"/>
            <p:cNvSpPr>
              <a:spLocks noChangeAspect="1"/>
            </p:cNvSpPr>
            <p:nvPr/>
          </p:nvSpPr>
          <p:spPr bwMode="black">
            <a:xfrm>
              <a:off x="848123" y="6478706"/>
              <a:ext cx="125516" cy="69294"/>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39" name="Freeform 148"/>
            <p:cNvSpPr>
              <a:spLocks noChangeAspect="1"/>
            </p:cNvSpPr>
            <p:nvPr/>
          </p:nvSpPr>
          <p:spPr bwMode="black">
            <a:xfrm>
              <a:off x="670670" y="6503247"/>
              <a:ext cx="124073" cy="73624"/>
            </a:xfrm>
            <a:custGeom>
              <a:avLst/>
              <a:gdLst/>
              <a:ahLst/>
              <a:cxnLst>
                <a:cxn ang="0">
                  <a:pos x="56" y="84"/>
                </a:cxn>
                <a:cxn ang="0">
                  <a:pos x="146" y="30"/>
                </a:cxn>
                <a:cxn ang="0">
                  <a:pos x="90" y="0"/>
                </a:cxn>
                <a:cxn ang="0">
                  <a:pos x="0" y="56"/>
                </a:cxn>
                <a:cxn ang="0">
                  <a:pos x="56" y="84"/>
                </a:cxn>
              </a:cxnLst>
              <a:rect l="0" t="0" r="r" b="b"/>
              <a:pathLst>
                <a:path w="146" h="84">
                  <a:moveTo>
                    <a:pt x="56" y="84"/>
                  </a:moveTo>
                  <a:lnTo>
                    <a:pt x="146" y="30"/>
                  </a:lnTo>
                  <a:lnTo>
                    <a:pt x="90" y="0"/>
                  </a:lnTo>
                  <a:lnTo>
                    <a:pt x="0" y="56"/>
                  </a:lnTo>
                  <a:lnTo>
                    <a:pt x="56" y="84"/>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40" name="Freeform 149"/>
            <p:cNvSpPr>
              <a:spLocks noChangeAspect="1"/>
            </p:cNvSpPr>
            <p:nvPr/>
          </p:nvSpPr>
          <p:spPr bwMode="black">
            <a:xfrm>
              <a:off x="739920" y="6540781"/>
              <a:ext cx="126959" cy="72181"/>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ED95E"/>
            </a:solidFill>
            <a:ln w="9525" cap="flat" cmpd="sng">
              <a:noFill/>
              <a:prstDash val="solid"/>
              <a:round/>
              <a:headEnd type="none" w="med" len="med"/>
              <a:tailEnd type="none" w="med" len="med"/>
            </a:ln>
            <a:effectLst/>
          </p:spPr>
          <p:txBody>
            <a:bodyPr/>
            <a:lstStyle/>
            <a:p>
              <a:endParaRPr lang="en-US"/>
            </a:p>
          </p:txBody>
        </p:sp>
        <p:sp>
          <p:nvSpPr>
            <p:cNvPr id="41" name="Freeform 150"/>
            <p:cNvSpPr>
              <a:spLocks noChangeAspect="1"/>
            </p:cNvSpPr>
            <p:nvPr/>
          </p:nvSpPr>
          <p:spPr bwMode="black">
            <a:xfrm>
              <a:off x="633159" y="6607188"/>
              <a:ext cx="126959" cy="72181"/>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42" name="Freeform 151"/>
            <p:cNvSpPr>
              <a:spLocks noChangeAspect="1"/>
            </p:cNvSpPr>
            <p:nvPr/>
          </p:nvSpPr>
          <p:spPr bwMode="black">
            <a:xfrm>
              <a:off x="1009707" y="6488811"/>
              <a:ext cx="102433" cy="190557"/>
            </a:xfrm>
            <a:custGeom>
              <a:avLst/>
              <a:gdLst/>
              <a:ahLst/>
              <a:cxnLst>
                <a:cxn ang="0">
                  <a:pos x="12" y="45"/>
                </a:cxn>
                <a:cxn ang="0">
                  <a:pos x="0" y="45"/>
                </a:cxn>
                <a:cxn ang="0">
                  <a:pos x="3" y="30"/>
                </a:cxn>
                <a:cxn ang="0">
                  <a:pos x="15" y="30"/>
                </a:cxn>
                <a:cxn ang="0">
                  <a:pos x="17" y="22"/>
                </a:cxn>
                <a:cxn ang="0">
                  <a:pos x="44" y="0"/>
                </a:cxn>
                <a:cxn ang="0">
                  <a:pos x="59" y="1"/>
                </a:cxn>
                <a:cxn ang="0">
                  <a:pos x="56" y="19"/>
                </a:cxn>
                <a:cxn ang="0">
                  <a:pos x="49" y="19"/>
                </a:cxn>
                <a:cxn ang="0">
                  <a:pos x="40" y="25"/>
                </a:cxn>
                <a:cxn ang="0">
                  <a:pos x="39" y="30"/>
                </a:cxn>
                <a:cxn ang="0">
                  <a:pos x="54" y="30"/>
                </a:cxn>
                <a:cxn ang="0">
                  <a:pos x="51" y="45"/>
                </a:cxn>
                <a:cxn ang="0">
                  <a:pos x="36" y="45"/>
                </a:cxn>
                <a:cxn ang="0">
                  <a:pos x="23" y="110"/>
                </a:cxn>
                <a:cxn ang="0">
                  <a:pos x="0" y="110"/>
                </a:cxn>
                <a:cxn ang="0">
                  <a:pos x="12" y="45"/>
                </a:cxn>
              </a:cxnLst>
              <a:rect l="0" t="0" r="r" b="b"/>
              <a:pathLst>
                <a:path w="59" h="110">
                  <a:moveTo>
                    <a:pt x="12" y="45"/>
                  </a:moveTo>
                  <a:cubicBezTo>
                    <a:pt x="0" y="45"/>
                    <a:pt x="0" y="45"/>
                    <a:pt x="0" y="45"/>
                  </a:cubicBezTo>
                  <a:cubicBezTo>
                    <a:pt x="3" y="30"/>
                    <a:pt x="3" y="30"/>
                    <a:pt x="3" y="30"/>
                  </a:cubicBezTo>
                  <a:cubicBezTo>
                    <a:pt x="15" y="30"/>
                    <a:pt x="15" y="30"/>
                    <a:pt x="15" y="30"/>
                  </a:cubicBezTo>
                  <a:cubicBezTo>
                    <a:pt x="17" y="22"/>
                    <a:pt x="17" y="22"/>
                    <a:pt x="17" y="22"/>
                  </a:cubicBezTo>
                  <a:cubicBezTo>
                    <a:pt x="18" y="13"/>
                    <a:pt x="24" y="0"/>
                    <a:pt x="44" y="0"/>
                  </a:cubicBezTo>
                  <a:cubicBezTo>
                    <a:pt x="49" y="0"/>
                    <a:pt x="57" y="0"/>
                    <a:pt x="59" y="1"/>
                  </a:cubicBezTo>
                  <a:cubicBezTo>
                    <a:pt x="56" y="19"/>
                    <a:pt x="56" y="19"/>
                    <a:pt x="56" y="19"/>
                  </a:cubicBezTo>
                  <a:cubicBezTo>
                    <a:pt x="49" y="19"/>
                    <a:pt x="49" y="19"/>
                    <a:pt x="49" y="19"/>
                  </a:cubicBezTo>
                  <a:cubicBezTo>
                    <a:pt x="45" y="19"/>
                    <a:pt x="41" y="20"/>
                    <a:pt x="40" y="25"/>
                  </a:cubicBezTo>
                  <a:cubicBezTo>
                    <a:pt x="39" y="30"/>
                    <a:pt x="39" y="30"/>
                    <a:pt x="39" y="30"/>
                  </a:cubicBezTo>
                  <a:cubicBezTo>
                    <a:pt x="54" y="30"/>
                    <a:pt x="54" y="30"/>
                    <a:pt x="54" y="30"/>
                  </a:cubicBezTo>
                  <a:cubicBezTo>
                    <a:pt x="51" y="45"/>
                    <a:pt x="51" y="45"/>
                    <a:pt x="51" y="45"/>
                  </a:cubicBezTo>
                  <a:cubicBezTo>
                    <a:pt x="36" y="45"/>
                    <a:pt x="36" y="45"/>
                    <a:pt x="36" y="45"/>
                  </a:cubicBezTo>
                  <a:cubicBezTo>
                    <a:pt x="23" y="110"/>
                    <a:pt x="23" y="110"/>
                    <a:pt x="23" y="110"/>
                  </a:cubicBezTo>
                  <a:cubicBezTo>
                    <a:pt x="0" y="110"/>
                    <a:pt x="0" y="110"/>
                    <a:pt x="0" y="110"/>
                  </a:cubicBezTo>
                  <a:lnTo>
                    <a:pt x="12" y="45"/>
                  </a:lnTo>
                  <a:close/>
                </a:path>
              </a:pathLst>
            </a:custGeom>
            <a:solidFill>
              <a:schemeClr val="tx1"/>
            </a:solidFill>
            <a:ln w="9525">
              <a:noFill/>
              <a:round/>
              <a:headEnd/>
              <a:tailEnd/>
            </a:ln>
          </p:spPr>
          <p:txBody>
            <a:bodyPr/>
            <a:lstStyle/>
            <a:p>
              <a:endParaRPr lang="en-US"/>
            </a:p>
          </p:txBody>
        </p:sp>
        <p:sp>
          <p:nvSpPr>
            <p:cNvPr id="43" name="Freeform 152"/>
            <p:cNvSpPr>
              <a:spLocks noChangeAspect="1"/>
            </p:cNvSpPr>
            <p:nvPr/>
          </p:nvSpPr>
          <p:spPr bwMode="black">
            <a:xfrm>
              <a:off x="1094827" y="6536450"/>
              <a:ext cx="108203" cy="142918"/>
            </a:xfrm>
            <a:custGeom>
              <a:avLst/>
              <a:gdLst/>
              <a:ahLst/>
              <a:cxnLst>
                <a:cxn ang="0">
                  <a:pos x="16" y="0"/>
                </a:cxn>
                <a:cxn ang="0">
                  <a:pos x="39" y="0"/>
                </a:cxn>
                <a:cxn ang="0">
                  <a:pos x="38" y="9"/>
                </a:cxn>
                <a:cxn ang="0">
                  <a:pos x="62" y="0"/>
                </a:cxn>
                <a:cxn ang="0">
                  <a:pos x="58" y="21"/>
                </a:cxn>
                <a:cxn ang="0">
                  <a:pos x="55" y="21"/>
                </a:cxn>
                <a:cxn ang="0">
                  <a:pos x="33" y="35"/>
                </a:cxn>
                <a:cxn ang="0">
                  <a:pos x="24" y="82"/>
                </a:cxn>
                <a:cxn ang="0">
                  <a:pos x="0" y="82"/>
                </a:cxn>
                <a:cxn ang="0">
                  <a:pos x="16" y="0"/>
                </a:cxn>
              </a:cxnLst>
              <a:rect l="0" t="0" r="r" b="b"/>
              <a:pathLst>
                <a:path w="62" h="82">
                  <a:moveTo>
                    <a:pt x="16" y="0"/>
                  </a:moveTo>
                  <a:cubicBezTo>
                    <a:pt x="39" y="0"/>
                    <a:pt x="39" y="0"/>
                    <a:pt x="39" y="0"/>
                  </a:cubicBezTo>
                  <a:cubicBezTo>
                    <a:pt x="38" y="9"/>
                    <a:pt x="38" y="9"/>
                    <a:pt x="38" y="9"/>
                  </a:cubicBezTo>
                  <a:cubicBezTo>
                    <a:pt x="44" y="4"/>
                    <a:pt x="53" y="1"/>
                    <a:pt x="62" y="0"/>
                  </a:cubicBezTo>
                  <a:cubicBezTo>
                    <a:pt x="58" y="21"/>
                    <a:pt x="58" y="21"/>
                    <a:pt x="58" y="21"/>
                  </a:cubicBezTo>
                  <a:cubicBezTo>
                    <a:pt x="55" y="21"/>
                    <a:pt x="55" y="21"/>
                    <a:pt x="55" y="21"/>
                  </a:cubicBezTo>
                  <a:cubicBezTo>
                    <a:pt x="41" y="23"/>
                    <a:pt x="35" y="26"/>
                    <a:pt x="33" y="35"/>
                  </a:cubicBezTo>
                  <a:cubicBezTo>
                    <a:pt x="24" y="82"/>
                    <a:pt x="24" y="82"/>
                    <a:pt x="24" y="82"/>
                  </a:cubicBezTo>
                  <a:cubicBezTo>
                    <a:pt x="0" y="82"/>
                    <a:pt x="0" y="82"/>
                    <a:pt x="0" y="82"/>
                  </a:cubicBezTo>
                  <a:lnTo>
                    <a:pt x="16" y="0"/>
                  </a:lnTo>
                  <a:close/>
                </a:path>
              </a:pathLst>
            </a:custGeom>
            <a:solidFill>
              <a:schemeClr val="tx1"/>
            </a:solidFill>
            <a:ln w="9525">
              <a:noFill/>
              <a:round/>
              <a:headEnd/>
              <a:tailEnd/>
            </a:ln>
          </p:spPr>
          <p:txBody>
            <a:bodyPr/>
            <a:lstStyle/>
            <a:p>
              <a:endParaRPr lang="en-US"/>
            </a:p>
          </p:txBody>
        </p:sp>
        <p:sp>
          <p:nvSpPr>
            <p:cNvPr id="44" name="Freeform 153"/>
            <p:cNvSpPr>
              <a:spLocks noChangeAspect="1" noEditPoints="1"/>
            </p:cNvSpPr>
            <p:nvPr/>
          </p:nvSpPr>
          <p:spPr bwMode="black">
            <a:xfrm>
              <a:off x="1780115" y="6533563"/>
              <a:ext cx="150042" cy="148692"/>
            </a:xfrm>
            <a:custGeom>
              <a:avLst/>
              <a:gdLst/>
              <a:ahLst/>
              <a:cxnLst>
                <a:cxn ang="0">
                  <a:pos x="76" y="67"/>
                </a:cxn>
                <a:cxn ang="0">
                  <a:pos x="75" y="84"/>
                </a:cxn>
                <a:cxn ang="0">
                  <a:pos x="53" y="84"/>
                </a:cxn>
                <a:cxn ang="0">
                  <a:pos x="53" y="75"/>
                </a:cxn>
                <a:cxn ang="0">
                  <a:pos x="52" y="75"/>
                </a:cxn>
                <a:cxn ang="0">
                  <a:pos x="26" y="86"/>
                </a:cxn>
                <a:cxn ang="0">
                  <a:pos x="3" y="62"/>
                </a:cxn>
                <a:cxn ang="0">
                  <a:pos x="51" y="32"/>
                </a:cxn>
                <a:cxn ang="0">
                  <a:pos x="60" y="30"/>
                </a:cxn>
                <a:cxn ang="0">
                  <a:pos x="61" y="24"/>
                </a:cxn>
                <a:cxn ang="0">
                  <a:pos x="51" y="15"/>
                </a:cxn>
                <a:cxn ang="0">
                  <a:pos x="37" y="26"/>
                </a:cxn>
                <a:cxn ang="0">
                  <a:pos x="14" y="26"/>
                </a:cxn>
                <a:cxn ang="0">
                  <a:pos x="52" y="0"/>
                </a:cxn>
                <a:cxn ang="0">
                  <a:pos x="84" y="24"/>
                </a:cxn>
                <a:cxn ang="0">
                  <a:pos x="76" y="67"/>
                </a:cxn>
                <a:cxn ang="0">
                  <a:pos x="57" y="44"/>
                </a:cxn>
                <a:cxn ang="0">
                  <a:pos x="40" y="49"/>
                </a:cxn>
                <a:cxn ang="0">
                  <a:pos x="27" y="59"/>
                </a:cxn>
                <a:cxn ang="0">
                  <a:pos x="36" y="68"/>
                </a:cxn>
                <a:cxn ang="0">
                  <a:pos x="56" y="50"/>
                </a:cxn>
                <a:cxn ang="0">
                  <a:pos x="57" y="44"/>
                </a:cxn>
              </a:cxnLst>
              <a:rect l="0" t="0" r="r" b="b"/>
              <a:pathLst>
                <a:path w="87" h="86">
                  <a:moveTo>
                    <a:pt x="76" y="67"/>
                  </a:moveTo>
                  <a:cubicBezTo>
                    <a:pt x="75" y="72"/>
                    <a:pt x="74" y="79"/>
                    <a:pt x="75" y="84"/>
                  </a:cubicBezTo>
                  <a:cubicBezTo>
                    <a:pt x="53" y="84"/>
                    <a:pt x="53" y="84"/>
                    <a:pt x="53" y="84"/>
                  </a:cubicBezTo>
                  <a:cubicBezTo>
                    <a:pt x="52" y="81"/>
                    <a:pt x="52" y="78"/>
                    <a:pt x="53" y="75"/>
                  </a:cubicBezTo>
                  <a:cubicBezTo>
                    <a:pt x="52" y="75"/>
                    <a:pt x="52" y="75"/>
                    <a:pt x="52" y="75"/>
                  </a:cubicBezTo>
                  <a:cubicBezTo>
                    <a:pt x="47" y="82"/>
                    <a:pt x="34" y="86"/>
                    <a:pt x="26" y="86"/>
                  </a:cubicBezTo>
                  <a:cubicBezTo>
                    <a:pt x="10" y="86"/>
                    <a:pt x="0" y="77"/>
                    <a:pt x="3" y="62"/>
                  </a:cubicBezTo>
                  <a:cubicBezTo>
                    <a:pt x="7" y="42"/>
                    <a:pt x="24" y="35"/>
                    <a:pt x="51" y="32"/>
                  </a:cubicBezTo>
                  <a:cubicBezTo>
                    <a:pt x="60" y="30"/>
                    <a:pt x="60" y="30"/>
                    <a:pt x="60" y="30"/>
                  </a:cubicBezTo>
                  <a:cubicBezTo>
                    <a:pt x="61" y="24"/>
                    <a:pt x="61" y="24"/>
                    <a:pt x="61" y="24"/>
                  </a:cubicBezTo>
                  <a:cubicBezTo>
                    <a:pt x="62" y="17"/>
                    <a:pt x="58" y="15"/>
                    <a:pt x="51" y="15"/>
                  </a:cubicBezTo>
                  <a:cubicBezTo>
                    <a:pt x="44" y="15"/>
                    <a:pt x="40" y="18"/>
                    <a:pt x="37" y="26"/>
                  </a:cubicBezTo>
                  <a:cubicBezTo>
                    <a:pt x="14" y="26"/>
                    <a:pt x="14" y="26"/>
                    <a:pt x="14" y="26"/>
                  </a:cubicBezTo>
                  <a:cubicBezTo>
                    <a:pt x="19" y="2"/>
                    <a:pt x="41" y="0"/>
                    <a:pt x="52" y="0"/>
                  </a:cubicBezTo>
                  <a:cubicBezTo>
                    <a:pt x="75" y="0"/>
                    <a:pt x="87" y="5"/>
                    <a:pt x="84" y="24"/>
                  </a:cubicBezTo>
                  <a:lnTo>
                    <a:pt x="76" y="67"/>
                  </a:lnTo>
                  <a:close/>
                  <a:moveTo>
                    <a:pt x="57" y="44"/>
                  </a:moveTo>
                  <a:cubicBezTo>
                    <a:pt x="40" y="49"/>
                    <a:pt x="40" y="49"/>
                    <a:pt x="40" y="49"/>
                  </a:cubicBezTo>
                  <a:cubicBezTo>
                    <a:pt x="34" y="50"/>
                    <a:pt x="28" y="53"/>
                    <a:pt x="27" y="59"/>
                  </a:cubicBezTo>
                  <a:cubicBezTo>
                    <a:pt x="25" y="66"/>
                    <a:pt x="30" y="68"/>
                    <a:pt x="36" y="68"/>
                  </a:cubicBezTo>
                  <a:cubicBezTo>
                    <a:pt x="45" y="68"/>
                    <a:pt x="54" y="62"/>
                    <a:pt x="56" y="50"/>
                  </a:cubicBezTo>
                  <a:lnTo>
                    <a:pt x="57" y="44"/>
                  </a:lnTo>
                  <a:close/>
                </a:path>
              </a:pathLst>
            </a:custGeom>
            <a:solidFill>
              <a:schemeClr val="tx1"/>
            </a:solidFill>
            <a:ln w="9525">
              <a:noFill/>
              <a:round/>
              <a:headEnd/>
              <a:tailEnd/>
            </a:ln>
          </p:spPr>
          <p:txBody>
            <a:bodyPr/>
            <a:lstStyle/>
            <a:p>
              <a:endParaRPr lang="en-US"/>
            </a:p>
          </p:txBody>
        </p:sp>
        <p:sp>
          <p:nvSpPr>
            <p:cNvPr id="45" name="Freeform 154"/>
            <p:cNvSpPr>
              <a:spLocks noChangeAspect="1"/>
            </p:cNvSpPr>
            <p:nvPr/>
          </p:nvSpPr>
          <p:spPr bwMode="black">
            <a:xfrm>
              <a:off x="1934485" y="6490255"/>
              <a:ext cx="77906" cy="189114"/>
            </a:xfrm>
            <a:custGeom>
              <a:avLst/>
              <a:gdLst/>
              <a:ahLst/>
              <a:cxnLst>
                <a:cxn ang="0">
                  <a:pos x="0" y="218"/>
                </a:cxn>
                <a:cxn ang="0">
                  <a:pos x="42" y="0"/>
                </a:cxn>
                <a:cxn ang="0">
                  <a:pos x="90" y="0"/>
                </a:cxn>
                <a:cxn ang="0">
                  <a:pos x="48" y="218"/>
                </a:cxn>
                <a:cxn ang="0">
                  <a:pos x="0" y="218"/>
                </a:cxn>
              </a:cxnLst>
              <a:rect l="0" t="0" r="r" b="b"/>
              <a:pathLst>
                <a:path w="90" h="218">
                  <a:moveTo>
                    <a:pt x="0" y="218"/>
                  </a:moveTo>
                  <a:lnTo>
                    <a:pt x="42" y="0"/>
                  </a:lnTo>
                  <a:lnTo>
                    <a:pt x="90" y="0"/>
                  </a:lnTo>
                  <a:lnTo>
                    <a:pt x="48" y="218"/>
                  </a:lnTo>
                  <a:lnTo>
                    <a:pt x="0" y="218"/>
                  </a:lnTo>
                  <a:close/>
                </a:path>
              </a:pathLst>
            </a:custGeom>
            <a:solidFill>
              <a:schemeClr val="tx1"/>
            </a:solidFill>
            <a:ln w="9525">
              <a:noFill/>
              <a:round/>
              <a:headEnd/>
              <a:tailEnd/>
            </a:ln>
          </p:spPr>
          <p:txBody>
            <a:bodyPr/>
            <a:lstStyle/>
            <a:p>
              <a:endParaRPr lang="en-US"/>
            </a:p>
          </p:txBody>
        </p:sp>
        <p:sp>
          <p:nvSpPr>
            <p:cNvPr id="46" name="Freeform 155"/>
            <p:cNvSpPr>
              <a:spLocks noChangeAspect="1" noEditPoints="1"/>
            </p:cNvSpPr>
            <p:nvPr/>
          </p:nvSpPr>
          <p:spPr bwMode="black">
            <a:xfrm>
              <a:off x="1190046" y="6533563"/>
              <a:ext cx="154370" cy="148692"/>
            </a:xfrm>
            <a:custGeom>
              <a:avLst/>
              <a:gdLst/>
              <a:ahLst/>
              <a:cxnLst>
                <a:cxn ang="0">
                  <a:pos x="42" y="68"/>
                </a:cxn>
                <a:cxn ang="0">
                  <a:pos x="28" y="48"/>
                </a:cxn>
                <a:cxn ang="0">
                  <a:pos x="84" y="48"/>
                </a:cxn>
                <a:cxn ang="0">
                  <a:pos x="53" y="0"/>
                </a:cxn>
                <a:cxn ang="0">
                  <a:pos x="4" y="45"/>
                </a:cxn>
                <a:cxn ang="0">
                  <a:pos x="37" y="86"/>
                </a:cxn>
                <a:cxn ang="0">
                  <a:pos x="80" y="63"/>
                </a:cxn>
                <a:cxn ang="0">
                  <a:pos x="64" y="55"/>
                </a:cxn>
                <a:cxn ang="0">
                  <a:pos x="42" y="68"/>
                </a:cxn>
                <a:cxn ang="0">
                  <a:pos x="50" y="18"/>
                </a:cxn>
                <a:cxn ang="0">
                  <a:pos x="63" y="33"/>
                </a:cxn>
                <a:cxn ang="0">
                  <a:pos x="30" y="33"/>
                </a:cxn>
                <a:cxn ang="0">
                  <a:pos x="50" y="18"/>
                </a:cxn>
              </a:cxnLst>
              <a:rect l="0" t="0" r="r" b="b"/>
              <a:pathLst>
                <a:path w="89" h="86">
                  <a:moveTo>
                    <a:pt x="42" y="68"/>
                  </a:moveTo>
                  <a:cubicBezTo>
                    <a:pt x="34" y="68"/>
                    <a:pt x="25" y="63"/>
                    <a:pt x="28" y="48"/>
                  </a:cubicBezTo>
                  <a:cubicBezTo>
                    <a:pt x="84" y="48"/>
                    <a:pt x="84" y="48"/>
                    <a:pt x="84" y="48"/>
                  </a:cubicBezTo>
                  <a:cubicBezTo>
                    <a:pt x="89" y="23"/>
                    <a:pt x="83" y="0"/>
                    <a:pt x="53" y="0"/>
                  </a:cubicBezTo>
                  <a:cubicBezTo>
                    <a:pt x="28" y="0"/>
                    <a:pt x="10" y="17"/>
                    <a:pt x="4" y="45"/>
                  </a:cubicBezTo>
                  <a:cubicBezTo>
                    <a:pt x="0" y="68"/>
                    <a:pt x="11" y="86"/>
                    <a:pt x="37" y="86"/>
                  </a:cubicBezTo>
                  <a:cubicBezTo>
                    <a:pt x="55" y="86"/>
                    <a:pt x="69" y="79"/>
                    <a:pt x="80" y="63"/>
                  </a:cubicBezTo>
                  <a:cubicBezTo>
                    <a:pt x="64" y="55"/>
                    <a:pt x="64" y="55"/>
                    <a:pt x="64" y="55"/>
                  </a:cubicBezTo>
                  <a:cubicBezTo>
                    <a:pt x="55" y="64"/>
                    <a:pt x="50" y="68"/>
                    <a:pt x="42" y="68"/>
                  </a:cubicBezTo>
                  <a:close/>
                  <a:moveTo>
                    <a:pt x="50" y="18"/>
                  </a:moveTo>
                  <a:cubicBezTo>
                    <a:pt x="56" y="18"/>
                    <a:pt x="64" y="21"/>
                    <a:pt x="63" y="33"/>
                  </a:cubicBezTo>
                  <a:cubicBezTo>
                    <a:pt x="30" y="33"/>
                    <a:pt x="30" y="33"/>
                    <a:pt x="30" y="33"/>
                  </a:cubicBezTo>
                  <a:cubicBezTo>
                    <a:pt x="34" y="22"/>
                    <a:pt x="43" y="18"/>
                    <a:pt x="50" y="18"/>
                  </a:cubicBezTo>
                  <a:close/>
                </a:path>
              </a:pathLst>
            </a:custGeom>
            <a:solidFill>
              <a:schemeClr val="tx1"/>
            </a:solidFill>
            <a:ln w="9525">
              <a:noFill/>
              <a:round/>
              <a:headEnd/>
              <a:tailEnd/>
            </a:ln>
          </p:spPr>
          <p:txBody>
            <a:bodyPr/>
            <a:lstStyle/>
            <a:p>
              <a:endParaRPr lang="en-US"/>
            </a:p>
          </p:txBody>
        </p:sp>
        <p:sp>
          <p:nvSpPr>
            <p:cNvPr id="47" name="Freeform 156"/>
            <p:cNvSpPr>
              <a:spLocks noChangeAspect="1" noEditPoints="1"/>
            </p:cNvSpPr>
            <p:nvPr/>
          </p:nvSpPr>
          <p:spPr bwMode="black">
            <a:xfrm>
              <a:off x="1344416" y="6533563"/>
              <a:ext cx="154370" cy="148692"/>
            </a:xfrm>
            <a:custGeom>
              <a:avLst/>
              <a:gdLst/>
              <a:ahLst/>
              <a:cxnLst>
                <a:cxn ang="0">
                  <a:pos x="42" y="68"/>
                </a:cxn>
                <a:cxn ang="0">
                  <a:pos x="28" y="48"/>
                </a:cxn>
                <a:cxn ang="0">
                  <a:pos x="84" y="48"/>
                </a:cxn>
                <a:cxn ang="0">
                  <a:pos x="53" y="0"/>
                </a:cxn>
                <a:cxn ang="0">
                  <a:pos x="5" y="45"/>
                </a:cxn>
                <a:cxn ang="0">
                  <a:pos x="37" y="86"/>
                </a:cxn>
                <a:cxn ang="0">
                  <a:pos x="81" y="63"/>
                </a:cxn>
                <a:cxn ang="0">
                  <a:pos x="64" y="55"/>
                </a:cxn>
                <a:cxn ang="0">
                  <a:pos x="42" y="68"/>
                </a:cxn>
                <a:cxn ang="0">
                  <a:pos x="50" y="18"/>
                </a:cxn>
                <a:cxn ang="0">
                  <a:pos x="63" y="33"/>
                </a:cxn>
                <a:cxn ang="0">
                  <a:pos x="31" y="33"/>
                </a:cxn>
                <a:cxn ang="0">
                  <a:pos x="50" y="18"/>
                </a:cxn>
              </a:cxnLst>
              <a:rect l="0" t="0" r="r" b="b"/>
              <a:pathLst>
                <a:path w="89" h="86">
                  <a:moveTo>
                    <a:pt x="42" y="68"/>
                  </a:moveTo>
                  <a:cubicBezTo>
                    <a:pt x="34" y="68"/>
                    <a:pt x="25" y="63"/>
                    <a:pt x="28" y="48"/>
                  </a:cubicBezTo>
                  <a:cubicBezTo>
                    <a:pt x="84" y="48"/>
                    <a:pt x="84" y="48"/>
                    <a:pt x="84" y="48"/>
                  </a:cubicBezTo>
                  <a:cubicBezTo>
                    <a:pt x="89" y="23"/>
                    <a:pt x="83" y="0"/>
                    <a:pt x="53" y="0"/>
                  </a:cubicBezTo>
                  <a:cubicBezTo>
                    <a:pt x="29" y="0"/>
                    <a:pt x="10" y="17"/>
                    <a:pt x="5" y="45"/>
                  </a:cubicBezTo>
                  <a:cubicBezTo>
                    <a:pt x="0" y="68"/>
                    <a:pt x="12" y="86"/>
                    <a:pt x="37" y="86"/>
                  </a:cubicBezTo>
                  <a:cubicBezTo>
                    <a:pt x="55" y="86"/>
                    <a:pt x="69" y="79"/>
                    <a:pt x="81" y="63"/>
                  </a:cubicBezTo>
                  <a:cubicBezTo>
                    <a:pt x="64" y="55"/>
                    <a:pt x="64" y="55"/>
                    <a:pt x="64" y="55"/>
                  </a:cubicBezTo>
                  <a:cubicBezTo>
                    <a:pt x="55" y="64"/>
                    <a:pt x="50" y="68"/>
                    <a:pt x="42" y="68"/>
                  </a:cubicBezTo>
                  <a:close/>
                  <a:moveTo>
                    <a:pt x="50" y="18"/>
                  </a:moveTo>
                  <a:cubicBezTo>
                    <a:pt x="57" y="18"/>
                    <a:pt x="65" y="21"/>
                    <a:pt x="63" y="33"/>
                  </a:cubicBezTo>
                  <a:cubicBezTo>
                    <a:pt x="31" y="33"/>
                    <a:pt x="31" y="33"/>
                    <a:pt x="31" y="33"/>
                  </a:cubicBezTo>
                  <a:cubicBezTo>
                    <a:pt x="34" y="22"/>
                    <a:pt x="43" y="18"/>
                    <a:pt x="50" y="18"/>
                  </a:cubicBezTo>
                  <a:close/>
                </a:path>
              </a:pathLst>
            </a:custGeom>
            <a:solidFill>
              <a:schemeClr val="tx1"/>
            </a:solidFill>
            <a:ln w="9525">
              <a:noFill/>
              <a:round/>
              <a:headEnd/>
              <a:tailEnd/>
            </a:ln>
          </p:spPr>
          <p:txBody>
            <a:bodyPr/>
            <a:lstStyle/>
            <a:p>
              <a:endParaRPr lang="en-US"/>
            </a:p>
          </p:txBody>
        </p:sp>
        <p:sp>
          <p:nvSpPr>
            <p:cNvPr id="48" name="Freeform 157"/>
            <p:cNvSpPr>
              <a:spLocks noChangeAspect="1" noEditPoints="1"/>
            </p:cNvSpPr>
            <p:nvPr/>
          </p:nvSpPr>
          <p:spPr bwMode="black">
            <a:xfrm>
              <a:off x="2000850" y="6533563"/>
              <a:ext cx="152927" cy="148692"/>
            </a:xfrm>
            <a:custGeom>
              <a:avLst/>
              <a:gdLst/>
              <a:ahLst/>
              <a:cxnLst>
                <a:cxn ang="0">
                  <a:pos x="41" y="68"/>
                </a:cxn>
                <a:cxn ang="0">
                  <a:pos x="28" y="48"/>
                </a:cxn>
                <a:cxn ang="0">
                  <a:pos x="84" y="48"/>
                </a:cxn>
                <a:cxn ang="0">
                  <a:pos x="53" y="0"/>
                </a:cxn>
                <a:cxn ang="0">
                  <a:pos x="4" y="45"/>
                </a:cxn>
                <a:cxn ang="0">
                  <a:pos x="36" y="86"/>
                </a:cxn>
                <a:cxn ang="0">
                  <a:pos x="80" y="63"/>
                </a:cxn>
                <a:cxn ang="0">
                  <a:pos x="63" y="55"/>
                </a:cxn>
                <a:cxn ang="0">
                  <a:pos x="41" y="68"/>
                </a:cxn>
                <a:cxn ang="0">
                  <a:pos x="49" y="18"/>
                </a:cxn>
                <a:cxn ang="0">
                  <a:pos x="63" y="33"/>
                </a:cxn>
                <a:cxn ang="0">
                  <a:pos x="30" y="33"/>
                </a:cxn>
                <a:cxn ang="0">
                  <a:pos x="49" y="18"/>
                </a:cxn>
              </a:cxnLst>
              <a:rect l="0" t="0" r="r" b="b"/>
              <a:pathLst>
                <a:path w="88" h="86">
                  <a:moveTo>
                    <a:pt x="41" y="68"/>
                  </a:moveTo>
                  <a:cubicBezTo>
                    <a:pt x="34" y="68"/>
                    <a:pt x="25" y="63"/>
                    <a:pt x="28" y="48"/>
                  </a:cubicBezTo>
                  <a:cubicBezTo>
                    <a:pt x="84" y="48"/>
                    <a:pt x="84" y="48"/>
                    <a:pt x="84" y="48"/>
                  </a:cubicBezTo>
                  <a:cubicBezTo>
                    <a:pt x="88" y="23"/>
                    <a:pt x="83" y="0"/>
                    <a:pt x="53" y="0"/>
                  </a:cubicBezTo>
                  <a:cubicBezTo>
                    <a:pt x="28" y="0"/>
                    <a:pt x="10" y="17"/>
                    <a:pt x="4" y="45"/>
                  </a:cubicBezTo>
                  <a:cubicBezTo>
                    <a:pt x="0" y="68"/>
                    <a:pt x="11" y="86"/>
                    <a:pt x="36" y="86"/>
                  </a:cubicBezTo>
                  <a:cubicBezTo>
                    <a:pt x="55" y="86"/>
                    <a:pt x="69" y="79"/>
                    <a:pt x="80" y="63"/>
                  </a:cubicBezTo>
                  <a:cubicBezTo>
                    <a:pt x="63" y="55"/>
                    <a:pt x="63" y="55"/>
                    <a:pt x="63" y="55"/>
                  </a:cubicBezTo>
                  <a:cubicBezTo>
                    <a:pt x="55" y="64"/>
                    <a:pt x="50" y="68"/>
                    <a:pt x="41" y="68"/>
                  </a:cubicBezTo>
                  <a:close/>
                  <a:moveTo>
                    <a:pt x="49" y="18"/>
                  </a:moveTo>
                  <a:cubicBezTo>
                    <a:pt x="56" y="18"/>
                    <a:pt x="64" y="21"/>
                    <a:pt x="63" y="33"/>
                  </a:cubicBezTo>
                  <a:cubicBezTo>
                    <a:pt x="30" y="33"/>
                    <a:pt x="30" y="33"/>
                    <a:pt x="30" y="33"/>
                  </a:cubicBezTo>
                  <a:cubicBezTo>
                    <a:pt x="33" y="22"/>
                    <a:pt x="42" y="18"/>
                    <a:pt x="49" y="18"/>
                  </a:cubicBezTo>
                  <a:close/>
                </a:path>
              </a:pathLst>
            </a:custGeom>
            <a:solidFill>
              <a:schemeClr val="tx1"/>
            </a:solidFill>
            <a:ln w="9525">
              <a:noFill/>
              <a:round/>
              <a:headEnd/>
              <a:tailEnd/>
            </a:ln>
          </p:spPr>
          <p:txBody>
            <a:bodyPr/>
            <a:lstStyle/>
            <a:p>
              <a:endParaRPr lang="en-US"/>
            </a:p>
          </p:txBody>
        </p:sp>
        <p:sp>
          <p:nvSpPr>
            <p:cNvPr id="49" name="Freeform 158"/>
            <p:cNvSpPr>
              <a:spLocks noChangeAspect="1"/>
            </p:cNvSpPr>
            <p:nvPr/>
          </p:nvSpPr>
          <p:spPr bwMode="black">
            <a:xfrm>
              <a:off x="1635844" y="6533563"/>
              <a:ext cx="148599" cy="148692"/>
            </a:xfrm>
            <a:custGeom>
              <a:avLst/>
              <a:gdLst/>
              <a:ahLst/>
              <a:cxnLst>
                <a:cxn ang="0">
                  <a:pos x="63" y="56"/>
                </a:cxn>
                <a:cxn ang="0">
                  <a:pos x="44" y="67"/>
                </a:cxn>
                <a:cxn ang="0">
                  <a:pos x="30" y="43"/>
                </a:cxn>
                <a:cxn ang="0">
                  <a:pos x="53" y="19"/>
                </a:cxn>
                <a:cxn ang="0">
                  <a:pos x="67" y="31"/>
                </a:cxn>
                <a:cxn ang="0">
                  <a:pos x="86" y="19"/>
                </a:cxn>
                <a:cxn ang="0">
                  <a:pos x="54" y="0"/>
                </a:cxn>
                <a:cxn ang="0">
                  <a:pos x="5" y="43"/>
                </a:cxn>
                <a:cxn ang="0">
                  <a:pos x="38" y="86"/>
                </a:cxn>
                <a:cxn ang="0">
                  <a:pos x="79" y="64"/>
                </a:cxn>
                <a:cxn ang="0">
                  <a:pos x="63" y="56"/>
                </a:cxn>
              </a:cxnLst>
              <a:rect l="0" t="0" r="r" b="b"/>
              <a:pathLst>
                <a:path w="86" h="86">
                  <a:moveTo>
                    <a:pt x="63" y="56"/>
                  </a:moveTo>
                  <a:cubicBezTo>
                    <a:pt x="57" y="65"/>
                    <a:pt x="51" y="67"/>
                    <a:pt x="44" y="67"/>
                  </a:cubicBezTo>
                  <a:cubicBezTo>
                    <a:pt x="31" y="67"/>
                    <a:pt x="27" y="57"/>
                    <a:pt x="30" y="43"/>
                  </a:cubicBezTo>
                  <a:cubicBezTo>
                    <a:pt x="33" y="29"/>
                    <a:pt x="40" y="19"/>
                    <a:pt x="53" y="19"/>
                  </a:cubicBezTo>
                  <a:cubicBezTo>
                    <a:pt x="57" y="19"/>
                    <a:pt x="65" y="21"/>
                    <a:pt x="67" y="31"/>
                  </a:cubicBezTo>
                  <a:cubicBezTo>
                    <a:pt x="86" y="19"/>
                    <a:pt x="86" y="19"/>
                    <a:pt x="86" y="19"/>
                  </a:cubicBezTo>
                  <a:cubicBezTo>
                    <a:pt x="81" y="6"/>
                    <a:pt x="69" y="0"/>
                    <a:pt x="54" y="0"/>
                  </a:cubicBezTo>
                  <a:cubicBezTo>
                    <a:pt x="31" y="0"/>
                    <a:pt x="10" y="16"/>
                    <a:pt x="5" y="43"/>
                  </a:cubicBezTo>
                  <a:cubicBezTo>
                    <a:pt x="0" y="70"/>
                    <a:pt x="14" y="86"/>
                    <a:pt x="38" y="86"/>
                  </a:cubicBezTo>
                  <a:cubicBezTo>
                    <a:pt x="54" y="86"/>
                    <a:pt x="69" y="77"/>
                    <a:pt x="79" y="64"/>
                  </a:cubicBezTo>
                  <a:lnTo>
                    <a:pt x="63" y="56"/>
                  </a:lnTo>
                  <a:close/>
                </a:path>
              </a:pathLst>
            </a:custGeom>
            <a:solidFill>
              <a:schemeClr val="tx1"/>
            </a:solidFill>
            <a:ln w="9525">
              <a:noFill/>
              <a:round/>
              <a:headEnd/>
              <a:tailEnd/>
            </a:ln>
          </p:spPr>
          <p:txBody>
            <a:bodyPr/>
            <a:lstStyle/>
            <a:p>
              <a:endParaRPr lang="en-US"/>
            </a:p>
          </p:txBody>
        </p:sp>
        <p:sp>
          <p:nvSpPr>
            <p:cNvPr id="50" name="Freeform 159"/>
            <p:cNvSpPr>
              <a:spLocks noChangeAspect="1"/>
            </p:cNvSpPr>
            <p:nvPr/>
          </p:nvSpPr>
          <p:spPr bwMode="black">
            <a:xfrm>
              <a:off x="1487244" y="6533563"/>
              <a:ext cx="157256" cy="148692"/>
            </a:xfrm>
            <a:custGeom>
              <a:avLst/>
              <a:gdLst/>
              <a:ahLst/>
              <a:cxnLst>
                <a:cxn ang="0">
                  <a:pos x="38" y="24"/>
                </a:cxn>
                <a:cxn ang="0">
                  <a:pos x="49" y="18"/>
                </a:cxn>
                <a:cxn ang="0">
                  <a:pos x="70" y="26"/>
                </a:cxn>
                <a:cxn ang="0">
                  <a:pos x="90" y="14"/>
                </a:cxn>
                <a:cxn ang="0">
                  <a:pos x="54" y="0"/>
                </a:cxn>
                <a:cxn ang="0">
                  <a:pos x="14" y="29"/>
                </a:cxn>
                <a:cxn ang="0">
                  <a:pos x="56" y="60"/>
                </a:cxn>
                <a:cxn ang="0">
                  <a:pos x="41" y="68"/>
                </a:cxn>
                <a:cxn ang="0">
                  <a:pos x="18" y="57"/>
                </a:cxn>
                <a:cxn ang="0">
                  <a:pos x="0" y="68"/>
                </a:cxn>
                <a:cxn ang="0">
                  <a:pos x="37" y="86"/>
                </a:cxn>
                <a:cxn ang="0">
                  <a:pos x="80" y="57"/>
                </a:cxn>
                <a:cxn ang="0">
                  <a:pos x="38" y="24"/>
                </a:cxn>
              </a:cxnLst>
              <a:rect l="0" t="0" r="r" b="b"/>
              <a:pathLst>
                <a:path w="90" h="86">
                  <a:moveTo>
                    <a:pt x="38" y="24"/>
                  </a:moveTo>
                  <a:cubicBezTo>
                    <a:pt x="39" y="20"/>
                    <a:pt x="43" y="18"/>
                    <a:pt x="49" y="18"/>
                  </a:cubicBezTo>
                  <a:cubicBezTo>
                    <a:pt x="57" y="18"/>
                    <a:pt x="66" y="21"/>
                    <a:pt x="70" y="26"/>
                  </a:cubicBezTo>
                  <a:cubicBezTo>
                    <a:pt x="90" y="14"/>
                    <a:pt x="90" y="14"/>
                    <a:pt x="90" y="14"/>
                  </a:cubicBezTo>
                  <a:cubicBezTo>
                    <a:pt x="79" y="4"/>
                    <a:pt x="66" y="0"/>
                    <a:pt x="54" y="0"/>
                  </a:cubicBezTo>
                  <a:cubicBezTo>
                    <a:pt x="37" y="0"/>
                    <a:pt x="18" y="8"/>
                    <a:pt x="14" y="29"/>
                  </a:cubicBezTo>
                  <a:cubicBezTo>
                    <a:pt x="8" y="58"/>
                    <a:pt x="59" y="47"/>
                    <a:pt x="56" y="60"/>
                  </a:cubicBezTo>
                  <a:cubicBezTo>
                    <a:pt x="55" y="67"/>
                    <a:pt x="45" y="68"/>
                    <a:pt x="41" y="68"/>
                  </a:cubicBezTo>
                  <a:cubicBezTo>
                    <a:pt x="31" y="68"/>
                    <a:pt x="24" y="64"/>
                    <a:pt x="18" y="57"/>
                  </a:cubicBezTo>
                  <a:cubicBezTo>
                    <a:pt x="0" y="68"/>
                    <a:pt x="0" y="68"/>
                    <a:pt x="0" y="68"/>
                  </a:cubicBezTo>
                  <a:cubicBezTo>
                    <a:pt x="9" y="81"/>
                    <a:pt x="20" y="86"/>
                    <a:pt x="37" y="86"/>
                  </a:cubicBezTo>
                  <a:cubicBezTo>
                    <a:pt x="55" y="86"/>
                    <a:pt x="76" y="78"/>
                    <a:pt x="80" y="57"/>
                  </a:cubicBezTo>
                  <a:cubicBezTo>
                    <a:pt x="86" y="26"/>
                    <a:pt x="35" y="38"/>
                    <a:pt x="38" y="24"/>
                  </a:cubicBezTo>
                  <a:close/>
                </a:path>
              </a:pathLst>
            </a:custGeom>
            <a:solidFill>
              <a:schemeClr val="tx1"/>
            </a:solidFill>
            <a:ln w="9525">
              <a:noFill/>
              <a:round/>
              <a:headEnd/>
              <a:tailEnd/>
            </a:ln>
          </p:spPr>
          <p:txBody>
            <a:bodyPr/>
            <a:lstStyle/>
            <a:p>
              <a:endParaRPr lang="en-US"/>
            </a:p>
          </p:txBody>
        </p:sp>
      </p:grpSp>
      <p:sp>
        <p:nvSpPr>
          <p:cNvPr id="52" name="Oval 51">
            <a:hlinkClick r:id="" action="ppaction://hlinkshowjump?jump=nextslide"/>
          </p:cNvPr>
          <p:cNvSpPr/>
          <p:nvPr/>
        </p:nvSpPr>
        <p:spPr>
          <a:xfrm>
            <a:off x="8495759" y="6258336"/>
            <a:ext cx="396374" cy="396374"/>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3" name="Picture 52">
            <a:hlinkClick r:id="" action="ppaction://hlinkshowjump?jump=nextslide"/>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8537734" y="6295743"/>
            <a:ext cx="355877" cy="332149"/>
          </a:xfrm>
          <a:prstGeom prst="rect">
            <a:avLst/>
          </a:prstGeom>
        </p:spPr>
      </p:pic>
      <p:sp>
        <p:nvSpPr>
          <p:cNvPr id="55" name="Oval 54">
            <a:hlinkClick r:id="" action="ppaction://hlinkshowjump?jump=previousslide"/>
          </p:cNvPr>
          <p:cNvSpPr/>
          <p:nvPr userDrawn="1"/>
        </p:nvSpPr>
        <p:spPr>
          <a:xfrm>
            <a:off x="8003969" y="6258336"/>
            <a:ext cx="396374" cy="396374"/>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6" name="Picture 55">
            <a:hlinkClick r:id="" action="ppaction://hlinkshowjump?jump=previousslide"/>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flipH="1">
            <a:off x="8026224" y="6295743"/>
            <a:ext cx="355877" cy="332149"/>
          </a:xfrm>
          <a:prstGeom prst="rect">
            <a:avLst/>
          </a:prstGeom>
        </p:spPr>
      </p:pic>
      <p:sp>
        <p:nvSpPr>
          <p:cNvPr id="57" name="TextBox 56"/>
          <p:cNvSpPr txBox="1"/>
          <p:nvPr userDrawn="1"/>
        </p:nvSpPr>
        <p:spPr>
          <a:xfrm>
            <a:off x="2343483" y="6496493"/>
            <a:ext cx="4019075" cy="215444"/>
          </a:xfrm>
          <a:prstGeom prst="rect">
            <a:avLst/>
          </a:prstGeom>
          <a:noFill/>
        </p:spPr>
        <p:txBody>
          <a:bodyPr wrap="square" rtlCol="0">
            <a:spAutoFit/>
          </a:bodyPr>
          <a:lstStyle/>
          <a:p>
            <a:pPr algn="l"/>
            <a:r>
              <a:rPr lang="en-US" sz="800" b="0" i="0" dirty="0" smtClean="0">
                <a:solidFill>
                  <a:schemeClr val="tx1">
                    <a:lumMod val="50000"/>
                    <a:lumOff val="50000"/>
                  </a:schemeClr>
                </a:solidFill>
              </a:rPr>
              <a:t>External</a:t>
            </a:r>
            <a:r>
              <a:rPr lang="en-US" sz="800" b="0" i="0" baseline="0" dirty="0" smtClean="0">
                <a:solidFill>
                  <a:schemeClr val="tx1">
                    <a:lumMod val="50000"/>
                    <a:lumOff val="50000"/>
                  </a:schemeClr>
                </a:solidFill>
              </a:rPr>
              <a:t> Use  </a:t>
            </a:r>
            <a:r>
              <a:rPr lang="en-US" sz="800" b="0" i="0" dirty="0" smtClean="0">
                <a:solidFill>
                  <a:schemeClr val="tx1">
                    <a:lumMod val="50000"/>
                    <a:lumOff val="50000"/>
                  </a:schemeClr>
                </a:solidFill>
              </a:rPr>
              <a:t>    </a:t>
            </a:r>
          </a:p>
        </p:txBody>
      </p:sp>
      <p:sp>
        <p:nvSpPr>
          <p:cNvPr id="58" name="Slide Number Placeholder 1"/>
          <p:cNvSpPr txBox="1">
            <a:spLocks/>
          </p:cNvSpPr>
          <p:nvPr userDrawn="1"/>
        </p:nvSpPr>
        <p:spPr>
          <a:xfrm>
            <a:off x="3155249" y="6411262"/>
            <a:ext cx="298580" cy="365125"/>
          </a:xfrm>
          <a:prstGeom prst="rect">
            <a:avLst/>
          </a:prstGeom>
        </p:spPr>
        <p:txBody>
          <a:bodyPr vert="horz" lIns="68580" tIns="34290" rIns="68580" bIns="34290" rtlCol="0" anchor="ctr"/>
          <a:lstStyle>
            <a:defPPr>
              <a:defRPr lang="en-US"/>
            </a:defPPr>
            <a:lvl1pPr algn="l" rtl="0" fontAlgn="base">
              <a:spcBef>
                <a:spcPct val="0"/>
              </a:spcBef>
              <a:spcAft>
                <a:spcPct val="0"/>
              </a:spcAft>
              <a:defRPr sz="1000" b="0"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fld id="{9899D5D8-9A89-49C6-87E2-D5B81659BB09}" type="slidenum">
              <a:rPr lang="en-US" sz="1000" smtClean="0">
                <a:solidFill>
                  <a:schemeClr val="tx1">
                    <a:lumMod val="50000"/>
                    <a:lumOff val="50000"/>
                  </a:schemeClr>
                </a:solidFill>
              </a:rPr>
              <a:pPr algn="l"/>
              <a:t>‹#›</a:t>
            </a:fld>
            <a:endParaRPr lang="en-US" sz="1000" dirty="0">
              <a:solidFill>
                <a:schemeClr val="tx1">
                  <a:lumMod val="50000"/>
                  <a:lumOff val="50000"/>
                </a:schemeClr>
              </a:solidFill>
            </a:endParaRPr>
          </a:p>
        </p:txBody>
      </p:sp>
      <p:cxnSp>
        <p:nvCxnSpPr>
          <p:cNvPr id="5" name="Straight Connector 4"/>
          <p:cNvCxnSpPr/>
          <p:nvPr userDrawn="1"/>
        </p:nvCxnSpPr>
        <p:spPr>
          <a:xfrm>
            <a:off x="3113685" y="6535885"/>
            <a:ext cx="0" cy="11730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545993"/>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07" r:id="rId3"/>
    <p:sldLayoutId id="2147483776" r:id="rId4"/>
    <p:sldLayoutId id="2147483777" r:id="rId5"/>
    <p:sldLayoutId id="2147483780" r:id="rId6"/>
    <p:sldLayoutId id="2147483796" r:id="rId7"/>
    <p:sldLayoutId id="2147483797" r:id="rId8"/>
    <p:sldLayoutId id="2147483798" r:id="rId9"/>
    <p:sldLayoutId id="2147483799" r:id="rId10"/>
  </p:sldLayoutIdLst>
  <p:transition>
    <p:fade/>
  </p:transition>
  <p:timing>
    <p:tnLst>
      <p:par>
        <p:cTn id="1" dur="indefinite" restart="never" nodeType="tmRoot"/>
      </p:par>
    </p:tnLst>
  </p:timing>
  <p:hf hdr="0" ftr="0" dt="0"/>
  <p:txStyles>
    <p:titleStyle>
      <a:lvl1pPr algn="l" rtl="0" fontAlgn="base">
        <a:lnSpc>
          <a:spcPct val="100000"/>
        </a:lnSpc>
        <a:spcBef>
          <a:spcPct val="0"/>
        </a:spcBef>
        <a:spcAft>
          <a:spcPct val="0"/>
        </a:spcAft>
        <a:defRPr lang="en-US" sz="2400" b="1" kern="1200" dirty="0" smtClean="0">
          <a:solidFill>
            <a:schemeClr val="accent4">
              <a:lumMod val="50000"/>
            </a:schemeClr>
          </a:solidFill>
          <a:effectLst/>
          <a:latin typeface="Arial" charset="0"/>
          <a:ea typeface="+mn-ea"/>
          <a:cs typeface="+mn-cs"/>
        </a:defRPr>
      </a:lvl1pPr>
      <a:lvl2pPr algn="r" rtl="0" fontAlgn="base">
        <a:lnSpc>
          <a:spcPct val="85000"/>
        </a:lnSpc>
        <a:spcBef>
          <a:spcPct val="0"/>
        </a:spcBef>
        <a:spcAft>
          <a:spcPct val="0"/>
        </a:spcAft>
        <a:defRPr sz="1650" b="1">
          <a:solidFill>
            <a:schemeClr val="tx1"/>
          </a:solidFill>
          <a:latin typeface="Arial" charset="0"/>
        </a:defRPr>
      </a:lvl2pPr>
      <a:lvl3pPr algn="r" rtl="0" fontAlgn="base">
        <a:lnSpc>
          <a:spcPct val="85000"/>
        </a:lnSpc>
        <a:spcBef>
          <a:spcPct val="0"/>
        </a:spcBef>
        <a:spcAft>
          <a:spcPct val="0"/>
        </a:spcAft>
        <a:defRPr sz="1650" b="1">
          <a:solidFill>
            <a:schemeClr val="tx1"/>
          </a:solidFill>
          <a:latin typeface="Arial" charset="0"/>
        </a:defRPr>
      </a:lvl3pPr>
      <a:lvl4pPr algn="r" rtl="0" fontAlgn="base">
        <a:lnSpc>
          <a:spcPct val="85000"/>
        </a:lnSpc>
        <a:spcBef>
          <a:spcPct val="0"/>
        </a:spcBef>
        <a:spcAft>
          <a:spcPct val="0"/>
        </a:spcAft>
        <a:defRPr sz="1650" b="1">
          <a:solidFill>
            <a:schemeClr val="tx1"/>
          </a:solidFill>
          <a:latin typeface="Arial" charset="0"/>
        </a:defRPr>
      </a:lvl4pPr>
      <a:lvl5pPr algn="r" rtl="0" fontAlgn="base">
        <a:lnSpc>
          <a:spcPct val="85000"/>
        </a:lnSpc>
        <a:spcBef>
          <a:spcPct val="0"/>
        </a:spcBef>
        <a:spcAft>
          <a:spcPct val="0"/>
        </a:spcAft>
        <a:defRPr sz="1650" b="1">
          <a:solidFill>
            <a:schemeClr val="tx1"/>
          </a:solidFill>
          <a:latin typeface="Arial" charset="0"/>
        </a:defRPr>
      </a:lvl5pPr>
      <a:lvl6pPr marL="342900" algn="r" rtl="0" fontAlgn="base">
        <a:lnSpc>
          <a:spcPct val="85000"/>
        </a:lnSpc>
        <a:spcBef>
          <a:spcPct val="0"/>
        </a:spcBef>
        <a:spcAft>
          <a:spcPct val="0"/>
        </a:spcAft>
        <a:defRPr sz="1650" b="1">
          <a:solidFill>
            <a:schemeClr val="tx1"/>
          </a:solidFill>
          <a:latin typeface="Arial" charset="0"/>
        </a:defRPr>
      </a:lvl6pPr>
      <a:lvl7pPr marL="685800" algn="r" rtl="0" fontAlgn="base">
        <a:lnSpc>
          <a:spcPct val="85000"/>
        </a:lnSpc>
        <a:spcBef>
          <a:spcPct val="0"/>
        </a:spcBef>
        <a:spcAft>
          <a:spcPct val="0"/>
        </a:spcAft>
        <a:defRPr sz="1650" b="1">
          <a:solidFill>
            <a:schemeClr val="tx1"/>
          </a:solidFill>
          <a:latin typeface="Arial" charset="0"/>
        </a:defRPr>
      </a:lvl7pPr>
      <a:lvl8pPr marL="1028700" algn="r" rtl="0" fontAlgn="base">
        <a:lnSpc>
          <a:spcPct val="85000"/>
        </a:lnSpc>
        <a:spcBef>
          <a:spcPct val="0"/>
        </a:spcBef>
        <a:spcAft>
          <a:spcPct val="0"/>
        </a:spcAft>
        <a:defRPr sz="1650" b="1">
          <a:solidFill>
            <a:schemeClr val="tx1"/>
          </a:solidFill>
          <a:latin typeface="Arial" charset="0"/>
        </a:defRPr>
      </a:lvl8pPr>
      <a:lvl9pPr marL="1371600" algn="r" rtl="0" fontAlgn="base">
        <a:lnSpc>
          <a:spcPct val="85000"/>
        </a:lnSpc>
        <a:spcBef>
          <a:spcPct val="0"/>
        </a:spcBef>
        <a:spcAft>
          <a:spcPct val="0"/>
        </a:spcAft>
        <a:defRPr sz="1650" b="1">
          <a:solidFill>
            <a:schemeClr val="tx1"/>
          </a:solidFill>
          <a:latin typeface="Arial" charset="0"/>
        </a:defRPr>
      </a:lvl9pPr>
    </p:titleStyle>
    <p:bodyStyle>
      <a:lvl1pPr marL="175022" indent="-175022" algn="l" rtl="0" fontAlgn="base">
        <a:lnSpc>
          <a:spcPct val="100000"/>
        </a:lnSpc>
        <a:spcBef>
          <a:spcPts val="431"/>
        </a:spcBef>
        <a:spcAft>
          <a:spcPts val="56"/>
        </a:spcAft>
        <a:buClr>
          <a:schemeClr val="tx1">
            <a:lumMod val="85000"/>
            <a:lumOff val="15000"/>
          </a:schemeClr>
        </a:buClr>
        <a:buSzPct val="80000"/>
        <a:buFont typeface="Arial" pitchFamily="34" charset="0"/>
        <a:buChar char="•"/>
        <a:defRPr sz="2200" b="0">
          <a:solidFill>
            <a:srgbClr val="000000"/>
          </a:solidFill>
          <a:latin typeface="+mn-lt"/>
          <a:ea typeface="+mn-ea"/>
          <a:cs typeface="+mn-cs"/>
        </a:defRPr>
      </a:lvl1pPr>
      <a:lvl2pPr marL="344488" indent="-169863" algn="l" rtl="0" fontAlgn="base">
        <a:lnSpc>
          <a:spcPct val="100000"/>
        </a:lnSpc>
        <a:spcBef>
          <a:spcPts val="431"/>
        </a:spcBef>
        <a:spcAft>
          <a:spcPts val="56"/>
        </a:spcAft>
        <a:buClr>
          <a:schemeClr val="tx1"/>
        </a:buClr>
        <a:buSzPct val="80000"/>
        <a:buFont typeface="Arial" pitchFamily="34" charset="0"/>
        <a:buChar char="−"/>
        <a:defRPr sz="2000">
          <a:solidFill>
            <a:srgbClr val="000000"/>
          </a:solidFill>
          <a:latin typeface="+mn-lt"/>
        </a:defRPr>
      </a:lvl2pPr>
      <a:lvl3pPr marL="427435" indent="-126206" algn="l" rtl="0" fontAlgn="base">
        <a:lnSpc>
          <a:spcPct val="100000"/>
        </a:lnSpc>
        <a:spcBef>
          <a:spcPts val="431"/>
        </a:spcBef>
        <a:spcAft>
          <a:spcPts val="56"/>
        </a:spcAft>
        <a:buClr>
          <a:schemeClr val="tx1"/>
        </a:buClr>
        <a:buSzPct val="80000"/>
        <a:buFont typeface="Wingdings" pitchFamily="2" charset="2"/>
        <a:buChar char="§"/>
        <a:defRPr sz="1800">
          <a:solidFill>
            <a:srgbClr val="000000"/>
          </a:solidFill>
          <a:latin typeface="+mn-lt"/>
        </a:defRPr>
      </a:lvl3pPr>
      <a:lvl4pPr marL="559594" indent="-132160" algn="l" rtl="0" fontAlgn="base">
        <a:lnSpc>
          <a:spcPct val="100000"/>
        </a:lnSpc>
        <a:spcBef>
          <a:spcPts val="431"/>
        </a:spcBef>
        <a:spcAft>
          <a:spcPts val="56"/>
        </a:spcAft>
        <a:buClr>
          <a:schemeClr val="tx1"/>
        </a:buClr>
        <a:buSzPct val="80000"/>
        <a:buFont typeface="Arial" pitchFamily="34" charset="0"/>
        <a:buChar char="•"/>
        <a:defRPr sz="1600">
          <a:solidFill>
            <a:srgbClr val="000000"/>
          </a:solidFill>
          <a:latin typeface="+mn-lt"/>
        </a:defRPr>
      </a:lvl4pPr>
      <a:lvl5pPr marL="727472" indent="-167879" algn="l" rtl="0" fontAlgn="base">
        <a:lnSpc>
          <a:spcPct val="100000"/>
        </a:lnSpc>
        <a:spcBef>
          <a:spcPts val="431"/>
        </a:spcBef>
        <a:spcAft>
          <a:spcPts val="56"/>
        </a:spcAft>
        <a:buClr>
          <a:schemeClr val="tx1"/>
        </a:buClr>
        <a:buSzPct val="70000"/>
        <a:buFont typeface="Arial" pitchFamily="34" charset="0"/>
        <a:buChar char="−"/>
        <a:defRPr sz="1400">
          <a:solidFill>
            <a:srgbClr val="000000"/>
          </a:solidFill>
          <a:latin typeface="+mn-lt"/>
        </a:defRPr>
      </a:lvl5pPr>
      <a:lvl6pPr marL="1672829" indent="-117872" algn="l" rtl="0" fontAlgn="base">
        <a:spcBef>
          <a:spcPct val="20000"/>
        </a:spcBef>
        <a:spcAft>
          <a:spcPct val="3000"/>
        </a:spcAft>
        <a:buClr>
          <a:schemeClr val="tx1"/>
        </a:buClr>
        <a:buSzPct val="70000"/>
        <a:buFont typeface="Arial" charset="0"/>
        <a:buChar char="►"/>
        <a:defRPr sz="1050">
          <a:solidFill>
            <a:srgbClr val="000000"/>
          </a:solidFill>
          <a:latin typeface="+mn-lt"/>
        </a:defRPr>
      </a:lvl6pPr>
      <a:lvl7pPr marL="2015729" indent="-117872" algn="l" rtl="0" fontAlgn="base">
        <a:spcBef>
          <a:spcPct val="20000"/>
        </a:spcBef>
        <a:spcAft>
          <a:spcPct val="3000"/>
        </a:spcAft>
        <a:buClr>
          <a:schemeClr val="tx1"/>
        </a:buClr>
        <a:buSzPct val="70000"/>
        <a:buFont typeface="Arial" charset="0"/>
        <a:buChar char="►"/>
        <a:defRPr sz="1050">
          <a:solidFill>
            <a:srgbClr val="000000"/>
          </a:solidFill>
          <a:latin typeface="+mn-lt"/>
        </a:defRPr>
      </a:lvl7pPr>
      <a:lvl8pPr marL="2358629" indent="-117872" algn="l" rtl="0" fontAlgn="base">
        <a:spcBef>
          <a:spcPct val="20000"/>
        </a:spcBef>
        <a:spcAft>
          <a:spcPct val="3000"/>
        </a:spcAft>
        <a:buClr>
          <a:schemeClr val="tx1"/>
        </a:buClr>
        <a:buSzPct val="70000"/>
        <a:buFont typeface="Arial" charset="0"/>
        <a:buChar char="►"/>
        <a:defRPr sz="1050">
          <a:solidFill>
            <a:srgbClr val="000000"/>
          </a:solidFill>
          <a:latin typeface="+mn-lt"/>
        </a:defRPr>
      </a:lvl8pPr>
      <a:lvl9pPr marL="2701529" indent="-117872" algn="l" rtl="0" fontAlgn="base">
        <a:spcBef>
          <a:spcPct val="20000"/>
        </a:spcBef>
        <a:spcAft>
          <a:spcPct val="3000"/>
        </a:spcAft>
        <a:buClr>
          <a:schemeClr val="tx1"/>
        </a:buClr>
        <a:buSzPct val="70000"/>
        <a:buFont typeface="Arial" charset="0"/>
        <a:buChar char="►"/>
        <a:defRPr sz="1050">
          <a:solidFill>
            <a:srgbClr val="000000"/>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1" name="Group 30"/>
          <p:cNvGrpSpPr/>
          <p:nvPr userDrawn="1"/>
        </p:nvGrpSpPr>
        <p:grpSpPr>
          <a:xfrm>
            <a:off x="2042908" y="1710992"/>
            <a:ext cx="5224434" cy="1048590"/>
            <a:chOff x="633159" y="6301141"/>
            <a:chExt cx="1814931" cy="381114"/>
          </a:xfrm>
        </p:grpSpPr>
        <p:sp>
          <p:nvSpPr>
            <p:cNvPr id="33" name="Text Box 129"/>
            <p:cNvSpPr txBox="1">
              <a:spLocks noChangeAspect="1" noChangeArrowheads="1"/>
            </p:cNvSpPr>
            <p:nvPr/>
          </p:nvSpPr>
          <p:spPr bwMode="black">
            <a:xfrm>
              <a:off x="2137907" y="6465788"/>
              <a:ext cx="310183" cy="72711"/>
            </a:xfrm>
            <a:prstGeom prst="rect">
              <a:avLst/>
            </a:prstGeom>
            <a:noFill/>
            <a:ln w="9525">
              <a:noFill/>
              <a:miter lim="800000"/>
              <a:headEnd/>
              <a:tailEnd/>
            </a:ln>
            <a:effectLst/>
          </p:spPr>
          <p:txBody>
            <a:bodyPr>
              <a:spAutoFit/>
            </a:bodyPr>
            <a:lstStyle/>
            <a:p>
              <a:r>
                <a:rPr lang="en-US" sz="700" b="1" dirty="0"/>
                <a:t>TM</a:t>
              </a:r>
            </a:p>
          </p:txBody>
        </p:sp>
        <p:sp>
          <p:nvSpPr>
            <p:cNvPr id="37" name="Freeform 143"/>
            <p:cNvSpPr>
              <a:spLocks noChangeAspect="1"/>
            </p:cNvSpPr>
            <p:nvPr/>
          </p:nvSpPr>
          <p:spPr bwMode="black">
            <a:xfrm>
              <a:off x="739920" y="6301141"/>
              <a:ext cx="126959" cy="69294"/>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38" name="Freeform 144"/>
            <p:cNvSpPr>
              <a:spLocks noChangeAspect="1"/>
            </p:cNvSpPr>
            <p:nvPr/>
          </p:nvSpPr>
          <p:spPr bwMode="black">
            <a:xfrm>
              <a:off x="813498" y="6338675"/>
              <a:ext cx="124073" cy="70737"/>
            </a:xfrm>
            <a:custGeom>
              <a:avLst/>
              <a:gdLst/>
              <a:ahLst/>
              <a:cxnLst>
                <a:cxn ang="0">
                  <a:pos x="54" y="84"/>
                </a:cxn>
                <a:cxn ang="0">
                  <a:pos x="144" y="30"/>
                </a:cxn>
                <a:cxn ang="0">
                  <a:pos x="90" y="0"/>
                </a:cxn>
                <a:cxn ang="0">
                  <a:pos x="0" y="54"/>
                </a:cxn>
                <a:cxn ang="0">
                  <a:pos x="54" y="84"/>
                </a:cxn>
              </a:cxnLst>
              <a:rect l="0" t="0" r="r" b="b"/>
              <a:pathLst>
                <a:path w="144" h="84">
                  <a:moveTo>
                    <a:pt x="54" y="84"/>
                  </a:moveTo>
                  <a:lnTo>
                    <a:pt x="144" y="30"/>
                  </a:lnTo>
                  <a:lnTo>
                    <a:pt x="90" y="0"/>
                  </a:lnTo>
                  <a:lnTo>
                    <a:pt x="0" y="54"/>
                  </a:lnTo>
                  <a:lnTo>
                    <a:pt x="54" y="84"/>
                  </a:lnTo>
                  <a:close/>
                </a:path>
              </a:pathLst>
            </a:custGeom>
            <a:solidFill>
              <a:srgbClr val="FED95E"/>
            </a:solidFill>
            <a:ln w="9525" cap="flat" cmpd="sng">
              <a:noFill/>
              <a:prstDash val="solid"/>
              <a:round/>
              <a:headEnd type="none" w="med" len="med"/>
              <a:tailEnd type="none" w="med" len="med"/>
            </a:ln>
            <a:effectLst/>
          </p:spPr>
          <p:txBody>
            <a:bodyPr/>
            <a:lstStyle/>
            <a:p>
              <a:endParaRPr lang="en-US"/>
            </a:p>
          </p:txBody>
        </p:sp>
        <p:sp>
          <p:nvSpPr>
            <p:cNvPr id="39" name="Freeform 145"/>
            <p:cNvSpPr>
              <a:spLocks noChangeAspect="1"/>
            </p:cNvSpPr>
            <p:nvPr/>
          </p:nvSpPr>
          <p:spPr bwMode="black">
            <a:xfrm>
              <a:off x="882748" y="6374765"/>
              <a:ext cx="126959" cy="72181"/>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40" name="Freeform 146"/>
            <p:cNvSpPr>
              <a:spLocks noChangeAspect="1"/>
            </p:cNvSpPr>
            <p:nvPr/>
          </p:nvSpPr>
          <p:spPr bwMode="black">
            <a:xfrm>
              <a:off x="775987" y="6439728"/>
              <a:ext cx="126959" cy="72181"/>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solidFill>
              <a:srgbClr val="FED95E"/>
            </a:solidFill>
            <a:ln w="9525" cap="flat" cmpd="sng">
              <a:noFill/>
              <a:prstDash val="solid"/>
              <a:round/>
              <a:headEnd type="none" w="med" len="med"/>
              <a:tailEnd type="none" w="med" len="med"/>
            </a:ln>
            <a:effectLst/>
          </p:spPr>
          <p:txBody>
            <a:bodyPr/>
            <a:lstStyle/>
            <a:p>
              <a:endParaRPr lang="en-US"/>
            </a:p>
          </p:txBody>
        </p:sp>
        <p:sp>
          <p:nvSpPr>
            <p:cNvPr id="41" name="Freeform 147"/>
            <p:cNvSpPr>
              <a:spLocks noChangeAspect="1"/>
            </p:cNvSpPr>
            <p:nvPr/>
          </p:nvSpPr>
          <p:spPr bwMode="black">
            <a:xfrm>
              <a:off x="848123" y="6478706"/>
              <a:ext cx="125516" cy="69294"/>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42" name="Freeform 148"/>
            <p:cNvSpPr>
              <a:spLocks noChangeAspect="1"/>
            </p:cNvSpPr>
            <p:nvPr/>
          </p:nvSpPr>
          <p:spPr bwMode="black">
            <a:xfrm>
              <a:off x="670670" y="6503247"/>
              <a:ext cx="124073" cy="73624"/>
            </a:xfrm>
            <a:custGeom>
              <a:avLst/>
              <a:gdLst/>
              <a:ahLst/>
              <a:cxnLst>
                <a:cxn ang="0">
                  <a:pos x="56" y="84"/>
                </a:cxn>
                <a:cxn ang="0">
                  <a:pos x="146" y="30"/>
                </a:cxn>
                <a:cxn ang="0">
                  <a:pos x="90" y="0"/>
                </a:cxn>
                <a:cxn ang="0">
                  <a:pos x="0" y="56"/>
                </a:cxn>
                <a:cxn ang="0">
                  <a:pos x="56" y="84"/>
                </a:cxn>
              </a:cxnLst>
              <a:rect l="0" t="0" r="r" b="b"/>
              <a:pathLst>
                <a:path w="146" h="84">
                  <a:moveTo>
                    <a:pt x="56" y="84"/>
                  </a:moveTo>
                  <a:lnTo>
                    <a:pt x="146" y="30"/>
                  </a:lnTo>
                  <a:lnTo>
                    <a:pt x="90" y="0"/>
                  </a:lnTo>
                  <a:lnTo>
                    <a:pt x="0" y="56"/>
                  </a:lnTo>
                  <a:lnTo>
                    <a:pt x="56" y="84"/>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43" name="Freeform 149"/>
            <p:cNvSpPr>
              <a:spLocks noChangeAspect="1"/>
            </p:cNvSpPr>
            <p:nvPr/>
          </p:nvSpPr>
          <p:spPr bwMode="black">
            <a:xfrm>
              <a:off x="739920" y="6540781"/>
              <a:ext cx="126959" cy="72181"/>
            </a:xfrm>
            <a:custGeom>
              <a:avLst/>
              <a:gdLst/>
              <a:ahLst/>
              <a:cxnLst>
                <a:cxn ang="0">
                  <a:pos x="56" y="82"/>
                </a:cxn>
                <a:cxn ang="0">
                  <a:pos x="146" y="28"/>
                </a:cxn>
                <a:cxn ang="0">
                  <a:pos x="90" y="0"/>
                </a:cxn>
                <a:cxn ang="0">
                  <a:pos x="0" y="54"/>
                </a:cxn>
                <a:cxn ang="0">
                  <a:pos x="56" y="82"/>
                </a:cxn>
              </a:cxnLst>
              <a:rect l="0" t="0" r="r" b="b"/>
              <a:pathLst>
                <a:path w="146" h="82">
                  <a:moveTo>
                    <a:pt x="56" y="82"/>
                  </a:moveTo>
                  <a:lnTo>
                    <a:pt x="146" y="28"/>
                  </a:lnTo>
                  <a:lnTo>
                    <a:pt x="90" y="0"/>
                  </a:lnTo>
                  <a:lnTo>
                    <a:pt x="0" y="54"/>
                  </a:lnTo>
                  <a:lnTo>
                    <a:pt x="56" y="82"/>
                  </a:lnTo>
                  <a:close/>
                </a:path>
              </a:pathLst>
            </a:custGeom>
            <a:solidFill>
              <a:srgbClr val="FED95E"/>
            </a:solidFill>
            <a:ln w="9525" cap="flat" cmpd="sng">
              <a:noFill/>
              <a:prstDash val="solid"/>
              <a:round/>
              <a:headEnd type="none" w="med" len="med"/>
              <a:tailEnd type="none" w="med" len="med"/>
            </a:ln>
            <a:effectLst/>
          </p:spPr>
          <p:txBody>
            <a:bodyPr/>
            <a:lstStyle/>
            <a:p>
              <a:endParaRPr lang="en-US"/>
            </a:p>
          </p:txBody>
        </p:sp>
        <p:sp>
          <p:nvSpPr>
            <p:cNvPr id="44" name="Freeform 150"/>
            <p:cNvSpPr>
              <a:spLocks noChangeAspect="1"/>
            </p:cNvSpPr>
            <p:nvPr/>
          </p:nvSpPr>
          <p:spPr bwMode="black">
            <a:xfrm>
              <a:off x="633159" y="6607188"/>
              <a:ext cx="126959" cy="72181"/>
            </a:xfrm>
            <a:custGeom>
              <a:avLst/>
              <a:gdLst/>
              <a:ahLst/>
              <a:cxnLst>
                <a:cxn ang="0">
                  <a:pos x="56" y="84"/>
                </a:cxn>
                <a:cxn ang="0">
                  <a:pos x="146" y="30"/>
                </a:cxn>
                <a:cxn ang="0">
                  <a:pos x="90" y="0"/>
                </a:cxn>
                <a:cxn ang="0">
                  <a:pos x="0" y="54"/>
                </a:cxn>
                <a:cxn ang="0">
                  <a:pos x="56" y="84"/>
                </a:cxn>
              </a:cxnLst>
              <a:rect l="0" t="0" r="r" b="b"/>
              <a:pathLst>
                <a:path w="146" h="84">
                  <a:moveTo>
                    <a:pt x="56" y="84"/>
                  </a:moveTo>
                  <a:lnTo>
                    <a:pt x="146" y="30"/>
                  </a:lnTo>
                  <a:lnTo>
                    <a:pt x="90" y="0"/>
                  </a:lnTo>
                  <a:lnTo>
                    <a:pt x="0" y="54"/>
                  </a:lnTo>
                  <a:lnTo>
                    <a:pt x="56" y="84"/>
                  </a:lnTo>
                  <a:close/>
                </a:path>
              </a:pathLst>
            </a:custGeom>
            <a:solidFill>
              <a:srgbClr val="FF4F00"/>
            </a:solidFill>
            <a:ln w="9525" cap="flat" cmpd="sng">
              <a:noFill/>
              <a:prstDash val="solid"/>
              <a:round/>
              <a:headEnd type="none" w="med" len="med"/>
              <a:tailEnd type="none" w="med" len="med"/>
            </a:ln>
            <a:effectLst/>
          </p:spPr>
          <p:txBody>
            <a:bodyPr/>
            <a:lstStyle/>
            <a:p>
              <a:endParaRPr lang="en-US"/>
            </a:p>
          </p:txBody>
        </p:sp>
        <p:sp>
          <p:nvSpPr>
            <p:cNvPr id="45" name="Freeform 151"/>
            <p:cNvSpPr>
              <a:spLocks noChangeAspect="1"/>
            </p:cNvSpPr>
            <p:nvPr/>
          </p:nvSpPr>
          <p:spPr bwMode="black">
            <a:xfrm>
              <a:off x="1009707" y="6488811"/>
              <a:ext cx="102433" cy="190557"/>
            </a:xfrm>
            <a:custGeom>
              <a:avLst/>
              <a:gdLst/>
              <a:ahLst/>
              <a:cxnLst>
                <a:cxn ang="0">
                  <a:pos x="12" y="45"/>
                </a:cxn>
                <a:cxn ang="0">
                  <a:pos x="0" y="45"/>
                </a:cxn>
                <a:cxn ang="0">
                  <a:pos x="3" y="30"/>
                </a:cxn>
                <a:cxn ang="0">
                  <a:pos x="15" y="30"/>
                </a:cxn>
                <a:cxn ang="0">
                  <a:pos x="17" y="22"/>
                </a:cxn>
                <a:cxn ang="0">
                  <a:pos x="44" y="0"/>
                </a:cxn>
                <a:cxn ang="0">
                  <a:pos x="59" y="1"/>
                </a:cxn>
                <a:cxn ang="0">
                  <a:pos x="56" y="19"/>
                </a:cxn>
                <a:cxn ang="0">
                  <a:pos x="49" y="19"/>
                </a:cxn>
                <a:cxn ang="0">
                  <a:pos x="40" y="25"/>
                </a:cxn>
                <a:cxn ang="0">
                  <a:pos x="39" y="30"/>
                </a:cxn>
                <a:cxn ang="0">
                  <a:pos x="54" y="30"/>
                </a:cxn>
                <a:cxn ang="0">
                  <a:pos x="51" y="45"/>
                </a:cxn>
                <a:cxn ang="0">
                  <a:pos x="36" y="45"/>
                </a:cxn>
                <a:cxn ang="0">
                  <a:pos x="23" y="110"/>
                </a:cxn>
                <a:cxn ang="0">
                  <a:pos x="0" y="110"/>
                </a:cxn>
                <a:cxn ang="0">
                  <a:pos x="12" y="45"/>
                </a:cxn>
              </a:cxnLst>
              <a:rect l="0" t="0" r="r" b="b"/>
              <a:pathLst>
                <a:path w="59" h="110">
                  <a:moveTo>
                    <a:pt x="12" y="45"/>
                  </a:moveTo>
                  <a:cubicBezTo>
                    <a:pt x="0" y="45"/>
                    <a:pt x="0" y="45"/>
                    <a:pt x="0" y="45"/>
                  </a:cubicBezTo>
                  <a:cubicBezTo>
                    <a:pt x="3" y="30"/>
                    <a:pt x="3" y="30"/>
                    <a:pt x="3" y="30"/>
                  </a:cubicBezTo>
                  <a:cubicBezTo>
                    <a:pt x="15" y="30"/>
                    <a:pt x="15" y="30"/>
                    <a:pt x="15" y="30"/>
                  </a:cubicBezTo>
                  <a:cubicBezTo>
                    <a:pt x="17" y="22"/>
                    <a:pt x="17" y="22"/>
                    <a:pt x="17" y="22"/>
                  </a:cubicBezTo>
                  <a:cubicBezTo>
                    <a:pt x="18" y="13"/>
                    <a:pt x="24" y="0"/>
                    <a:pt x="44" y="0"/>
                  </a:cubicBezTo>
                  <a:cubicBezTo>
                    <a:pt x="49" y="0"/>
                    <a:pt x="57" y="0"/>
                    <a:pt x="59" y="1"/>
                  </a:cubicBezTo>
                  <a:cubicBezTo>
                    <a:pt x="56" y="19"/>
                    <a:pt x="56" y="19"/>
                    <a:pt x="56" y="19"/>
                  </a:cubicBezTo>
                  <a:cubicBezTo>
                    <a:pt x="49" y="19"/>
                    <a:pt x="49" y="19"/>
                    <a:pt x="49" y="19"/>
                  </a:cubicBezTo>
                  <a:cubicBezTo>
                    <a:pt x="45" y="19"/>
                    <a:pt x="41" y="20"/>
                    <a:pt x="40" y="25"/>
                  </a:cubicBezTo>
                  <a:cubicBezTo>
                    <a:pt x="39" y="30"/>
                    <a:pt x="39" y="30"/>
                    <a:pt x="39" y="30"/>
                  </a:cubicBezTo>
                  <a:cubicBezTo>
                    <a:pt x="54" y="30"/>
                    <a:pt x="54" y="30"/>
                    <a:pt x="54" y="30"/>
                  </a:cubicBezTo>
                  <a:cubicBezTo>
                    <a:pt x="51" y="45"/>
                    <a:pt x="51" y="45"/>
                    <a:pt x="51" y="45"/>
                  </a:cubicBezTo>
                  <a:cubicBezTo>
                    <a:pt x="36" y="45"/>
                    <a:pt x="36" y="45"/>
                    <a:pt x="36" y="45"/>
                  </a:cubicBezTo>
                  <a:cubicBezTo>
                    <a:pt x="23" y="110"/>
                    <a:pt x="23" y="110"/>
                    <a:pt x="23" y="110"/>
                  </a:cubicBezTo>
                  <a:cubicBezTo>
                    <a:pt x="0" y="110"/>
                    <a:pt x="0" y="110"/>
                    <a:pt x="0" y="110"/>
                  </a:cubicBezTo>
                  <a:lnTo>
                    <a:pt x="12" y="45"/>
                  </a:lnTo>
                  <a:close/>
                </a:path>
              </a:pathLst>
            </a:custGeom>
            <a:solidFill>
              <a:schemeClr val="tx1"/>
            </a:solidFill>
            <a:ln w="9525">
              <a:noFill/>
              <a:round/>
              <a:headEnd/>
              <a:tailEnd/>
            </a:ln>
          </p:spPr>
          <p:txBody>
            <a:bodyPr/>
            <a:lstStyle/>
            <a:p>
              <a:endParaRPr lang="en-US"/>
            </a:p>
          </p:txBody>
        </p:sp>
        <p:sp>
          <p:nvSpPr>
            <p:cNvPr id="46" name="Freeform 152"/>
            <p:cNvSpPr>
              <a:spLocks noChangeAspect="1"/>
            </p:cNvSpPr>
            <p:nvPr/>
          </p:nvSpPr>
          <p:spPr bwMode="black">
            <a:xfrm>
              <a:off x="1094827" y="6536450"/>
              <a:ext cx="108203" cy="142918"/>
            </a:xfrm>
            <a:custGeom>
              <a:avLst/>
              <a:gdLst/>
              <a:ahLst/>
              <a:cxnLst>
                <a:cxn ang="0">
                  <a:pos x="16" y="0"/>
                </a:cxn>
                <a:cxn ang="0">
                  <a:pos x="39" y="0"/>
                </a:cxn>
                <a:cxn ang="0">
                  <a:pos x="38" y="9"/>
                </a:cxn>
                <a:cxn ang="0">
                  <a:pos x="62" y="0"/>
                </a:cxn>
                <a:cxn ang="0">
                  <a:pos x="58" y="21"/>
                </a:cxn>
                <a:cxn ang="0">
                  <a:pos x="55" y="21"/>
                </a:cxn>
                <a:cxn ang="0">
                  <a:pos x="33" y="35"/>
                </a:cxn>
                <a:cxn ang="0">
                  <a:pos x="24" y="82"/>
                </a:cxn>
                <a:cxn ang="0">
                  <a:pos x="0" y="82"/>
                </a:cxn>
                <a:cxn ang="0">
                  <a:pos x="16" y="0"/>
                </a:cxn>
              </a:cxnLst>
              <a:rect l="0" t="0" r="r" b="b"/>
              <a:pathLst>
                <a:path w="62" h="82">
                  <a:moveTo>
                    <a:pt x="16" y="0"/>
                  </a:moveTo>
                  <a:cubicBezTo>
                    <a:pt x="39" y="0"/>
                    <a:pt x="39" y="0"/>
                    <a:pt x="39" y="0"/>
                  </a:cubicBezTo>
                  <a:cubicBezTo>
                    <a:pt x="38" y="9"/>
                    <a:pt x="38" y="9"/>
                    <a:pt x="38" y="9"/>
                  </a:cubicBezTo>
                  <a:cubicBezTo>
                    <a:pt x="44" y="4"/>
                    <a:pt x="53" y="1"/>
                    <a:pt x="62" y="0"/>
                  </a:cubicBezTo>
                  <a:cubicBezTo>
                    <a:pt x="58" y="21"/>
                    <a:pt x="58" y="21"/>
                    <a:pt x="58" y="21"/>
                  </a:cubicBezTo>
                  <a:cubicBezTo>
                    <a:pt x="55" y="21"/>
                    <a:pt x="55" y="21"/>
                    <a:pt x="55" y="21"/>
                  </a:cubicBezTo>
                  <a:cubicBezTo>
                    <a:pt x="41" y="23"/>
                    <a:pt x="35" y="26"/>
                    <a:pt x="33" y="35"/>
                  </a:cubicBezTo>
                  <a:cubicBezTo>
                    <a:pt x="24" y="82"/>
                    <a:pt x="24" y="82"/>
                    <a:pt x="24" y="82"/>
                  </a:cubicBezTo>
                  <a:cubicBezTo>
                    <a:pt x="0" y="82"/>
                    <a:pt x="0" y="82"/>
                    <a:pt x="0" y="82"/>
                  </a:cubicBezTo>
                  <a:lnTo>
                    <a:pt x="16" y="0"/>
                  </a:lnTo>
                  <a:close/>
                </a:path>
              </a:pathLst>
            </a:custGeom>
            <a:solidFill>
              <a:schemeClr val="tx1"/>
            </a:solidFill>
            <a:ln w="9525">
              <a:noFill/>
              <a:round/>
              <a:headEnd/>
              <a:tailEnd/>
            </a:ln>
          </p:spPr>
          <p:txBody>
            <a:bodyPr/>
            <a:lstStyle/>
            <a:p>
              <a:endParaRPr lang="en-US"/>
            </a:p>
          </p:txBody>
        </p:sp>
        <p:sp>
          <p:nvSpPr>
            <p:cNvPr id="47" name="Freeform 153"/>
            <p:cNvSpPr>
              <a:spLocks noChangeAspect="1" noEditPoints="1"/>
            </p:cNvSpPr>
            <p:nvPr/>
          </p:nvSpPr>
          <p:spPr bwMode="black">
            <a:xfrm>
              <a:off x="1780115" y="6533563"/>
              <a:ext cx="150042" cy="148692"/>
            </a:xfrm>
            <a:custGeom>
              <a:avLst/>
              <a:gdLst/>
              <a:ahLst/>
              <a:cxnLst>
                <a:cxn ang="0">
                  <a:pos x="76" y="67"/>
                </a:cxn>
                <a:cxn ang="0">
                  <a:pos x="75" y="84"/>
                </a:cxn>
                <a:cxn ang="0">
                  <a:pos x="53" y="84"/>
                </a:cxn>
                <a:cxn ang="0">
                  <a:pos x="53" y="75"/>
                </a:cxn>
                <a:cxn ang="0">
                  <a:pos x="52" y="75"/>
                </a:cxn>
                <a:cxn ang="0">
                  <a:pos x="26" y="86"/>
                </a:cxn>
                <a:cxn ang="0">
                  <a:pos x="3" y="62"/>
                </a:cxn>
                <a:cxn ang="0">
                  <a:pos x="51" y="32"/>
                </a:cxn>
                <a:cxn ang="0">
                  <a:pos x="60" y="30"/>
                </a:cxn>
                <a:cxn ang="0">
                  <a:pos x="61" y="24"/>
                </a:cxn>
                <a:cxn ang="0">
                  <a:pos x="51" y="15"/>
                </a:cxn>
                <a:cxn ang="0">
                  <a:pos x="37" y="26"/>
                </a:cxn>
                <a:cxn ang="0">
                  <a:pos x="14" y="26"/>
                </a:cxn>
                <a:cxn ang="0">
                  <a:pos x="52" y="0"/>
                </a:cxn>
                <a:cxn ang="0">
                  <a:pos x="84" y="24"/>
                </a:cxn>
                <a:cxn ang="0">
                  <a:pos x="76" y="67"/>
                </a:cxn>
                <a:cxn ang="0">
                  <a:pos x="57" y="44"/>
                </a:cxn>
                <a:cxn ang="0">
                  <a:pos x="40" y="49"/>
                </a:cxn>
                <a:cxn ang="0">
                  <a:pos x="27" y="59"/>
                </a:cxn>
                <a:cxn ang="0">
                  <a:pos x="36" y="68"/>
                </a:cxn>
                <a:cxn ang="0">
                  <a:pos x="56" y="50"/>
                </a:cxn>
                <a:cxn ang="0">
                  <a:pos x="57" y="44"/>
                </a:cxn>
              </a:cxnLst>
              <a:rect l="0" t="0" r="r" b="b"/>
              <a:pathLst>
                <a:path w="87" h="86">
                  <a:moveTo>
                    <a:pt x="76" y="67"/>
                  </a:moveTo>
                  <a:cubicBezTo>
                    <a:pt x="75" y="72"/>
                    <a:pt x="74" y="79"/>
                    <a:pt x="75" y="84"/>
                  </a:cubicBezTo>
                  <a:cubicBezTo>
                    <a:pt x="53" y="84"/>
                    <a:pt x="53" y="84"/>
                    <a:pt x="53" y="84"/>
                  </a:cubicBezTo>
                  <a:cubicBezTo>
                    <a:pt x="52" y="81"/>
                    <a:pt x="52" y="78"/>
                    <a:pt x="53" y="75"/>
                  </a:cubicBezTo>
                  <a:cubicBezTo>
                    <a:pt x="52" y="75"/>
                    <a:pt x="52" y="75"/>
                    <a:pt x="52" y="75"/>
                  </a:cubicBezTo>
                  <a:cubicBezTo>
                    <a:pt x="47" y="82"/>
                    <a:pt x="34" y="86"/>
                    <a:pt x="26" y="86"/>
                  </a:cubicBezTo>
                  <a:cubicBezTo>
                    <a:pt x="10" y="86"/>
                    <a:pt x="0" y="77"/>
                    <a:pt x="3" y="62"/>
                  </a:cubicBezTo>
                  <a:cubicBezTo>
                    <a:pt x="7" y="42"/>
                    <a:pt x="24" y="35"/>
                    <a:pt x="51" y="32"/>
                  </a:cubicBezTo>
                  <a:cubicBezTo>
                    <a:pt x="60" y="30"/>
                    <a:pt x="60" y="30"/>
                    <a:pt x="60" y="30"/>
                  </a:cubicBezTo>
                  <a:cubicBezTo>
                    <a:pt x="61" y="24"/>
                    <a:pt x="61" y="24"/>
                    <a:pt x="61" y="24"/>
                  </a:cubicBezTo>
                  <a:cubicBezTo>
                    <a:pt x="62" y="17"/>
                    <a:pt x="58" y="15"/>
                    <a:pt x="51" y="15"/>
                  </a:cubicBezTo>
                  <a:cubicBezTo>
                    <a:pt x="44" y="15"/>
                    <a:pt x="40" y="18"/>
                    <a:pt x="37" y="26"/>
                  </a:cubicBezTo>
                  <a:cubicBezTo>
                    <a:pt x="14" y="26"/>
                    <a:pt x="14" y="26"/>
                    <a:pt x="14" y="26"/>
                  </a:cubicBezTo>
                  <a:cubicBezTo>
                    <a:pt x="19" y="2"/>
                    <a:pt x="41" y="0"/>
                    <a:pt x="52" y="0"/>
                  </a:cubicBezTo>
                  <a:cubicBezTo>
                    <a:pt x="75" y="0"/>
                    <a:pt x="87" y="5"/>
                    <a:pt x="84" y="24"/>
                  </a:cubicBezTo>
                  <a:lnTo>
                    <a:pt x="76" y="67"/>
                  </a:lnTo>
                  <a:close/>
                  <a:moveTo>
                    <a:pt x="57" y="44"/>
                  </a:moveTo>
                  <a:cubicBezTo>
                    <a:pt x="40" y="49"/>
                    <a:pt x="40" y="49"/>
                    <a:pt x="40" y="49"/>
                  </a:cubicBezTo>
                  <a:cubicBezTo>
                    <a:pt x="34" y="50"/>
                    <a:pt x="28" y="53"/>
                    <a:pt x="27" y="59"/>
                  </a:cubicBezTo>
                  <a:cubicBezTo>
                    <a:pt x="25" y="66"/>
                    <a:pt x="30" y="68"/>
                    <a:pt x="36" y="68"/>
                  </a:cubicBezTo>
                  <a:cubicBezTo>
                    <a:pt x="45" y="68"/>
                    <a:pt x="54" y="62"/>
                    <a:pt x="56" y="50"/>
                  </a:cubicBezTo>
                  <a:lnTo>
                    <a:pt x="57" y="44"/>
                  </a:lnTo>
                  <a:close/>
                </a:path>
              </a:pathLst>
            </a:custGeom>
            <a:solidFill>
              <a:schemeClr val="tx1"/>
            </a:solidFill>
            <a:ln w="9525">
              <a:noFill/>
              <a:round/>
              <a:headEnd/>
              <a:tailEnd/>
            </a:ln>
          </p:spPr>
          <p:txBody>
            <a:bodyPr/>
            <a:lstStyle/>
            <a:p>
              <a:endParaRPr lang="en-US"/>
            </a:p>
          </p:txBody>
        </p:sp>
        <p:sp>
          <p:nvSpPr>
            <p:cNvPr id="48" name="Freeform 154"/>
            <p:cNvSpPr>
              <a:spLocks noChangeAspect="1"/>
            </p:cNvSpPr>
            <p:nvPr/>
          </p:nvSpPr>
          <p:spPr bwMode="black">
            <a:xfrm>
              <a:off x="1934485" y="6490255"/>
              <a:ext cx="77906" cy="189114"/>
            </a:xfrm>
            <a:custGeom>
              <a:avLst/>
              <a:gdLst/>
              <a:ahLst/>
              <a:cxnLst>
                <a:cxn ang="0">
                  <a:pos x="0" y="218"/>
                </a:cxn>
                <a:cxn ang="0">
                  <a:pos x="42" y="0"/>
                </a:cxn>
                <a:cxn ang="0">
                  <a:pos x="90" y="0"/>
                </a:cxn>
                <a:cxn ang="0">
                  <a:pos x="48" y="218"/>
                </a:cxn>
                <a:cxn ang="0">
                  <a:pos x="0" y="218"/>
                </a:cxn>
              </a:cxnLst>
              <a:rect l="0" t="0" r="r" b="b"/>
              <a:pathLst>
                <a:path w="90" h="218">
                  <a:moveTo>
                    <a:pt x="0" y="218"/>
                  </a:moveTo>
                  <a:lnTo>
                    <a:pt x="42" y="0"/>
                  </a:lnTo>
                  <a:lnTo>
                    <a:pt x="90" y="0"/>
                  </a:lnTo>
                  <a:lnTo>
                    <a:pt x="48" y="218"/>
                  </a:lnTo>
                  <a:lnTo>
                    <a:pt x="0" y="218"/>
                  </a:lnTo>
                  <a:close/>
                </a:path>
              </a:pathLst>
            </a:custGeom>
            <a:solidFill>
              <a:schemeClr val="tx1"/>
            </a:solidFill>
            <a:ln w="9525">
              <a:noFill/>
              <a:round/>
              <a:headEnd/>
              <a:tailEnd/>
            </a:ln>
          </p:spPr>
          <p:txBody>
            <a:bodyPr/>
            <a:lstStyle/>
            <a:p>
              <a:endParaRPr lang="en-US"/>
            </a:p>
          </p:txBody>
        </p:sp>
        <p:sp>
          <p:nvSpPr>
            <p:cNvPr id="49" name="Freeform 155"/>
            <p:cNvSpPr>
              <a:spLocks noChangeAspect="1" noEditPoints="1"/>
            </p:cNvSpPr>
            <p:nvPr/>
          </p:nvSpPr>
          <p:spPr bwMode="black">
            <a:xfrm>
              <a:off x="1190046" y="6533563"/>
              <a:ext cx="154370" cy="148692"/>
            </a:xfrm>
            <a:custGeom>
              <a:avLst/>
              <a:gdLst/>
              <a:ahLst/>
              <a:cxnLst>
                <a:cxn ang="0">
                  <a:pos x="42" y="68"/>
                </a:cxn>
                <a:cxn ang="0">
                  <a:pos x="28" y="48"/>
                </a:cxn>
                <a:cxn ang="0">
                  <a:pos x="84" y="48"/>
                </a:cxn>
                <a:cxn ang="0">
                  <a:pos x="53" y="0"/>
                </a:cxn>
                <a:cxn ang="0">
                  <a:pos x="4" y="45"/>
                </a:cxn>
                <a:cxn ang="0">
                  <a:pos x="37" y="86"/>
                </a:cxn>
                <a:cxn ang="0">
                  <a:pos x="80" y="63"/>
                </a:cxn>
                <a:cxn ang="0">
                  <a:pos x="64" y="55"/>
                </a:cxn>
                <a:cxn ang="0">
                  <a:pos x="42" y="68"/>
                </a:cxn>
                <a:cxn ang="0">
                  <a:pos x="50" y="18"/>
                </a:cxn>
                <a:cxn ang="0">
                  <a:pos x="63" y="33"/>
                </a:cxn>
                <a:cxn ang="0">
                  <a:pos x="30" y="33"/>
                </a:cxn>
                <a:cxn ang="0">
                  <a:pos x="50" y="18"/>
                </a:cxn>
              </a:cxnLst>
              <a:rect l="0" t="0" r="r" b="b"/>
              <a:pathLst>
                <a:path w="89" h="86">
                  <a:moveTo>
                    <a:pt x="42" y="68"/>
                  </a:moveTo>
                  <a:cubicBezTo>
                    <a:pt x="34" y="68"/>
                    <a:pt x="25" y="63"/>
                    <a:pt x="28" y="48"/>
                  </a:cubicBezTo>
                  <a:cubicBezTo>
                    <a:pt x="84" y="48"/>
                    <a:pt x="84" y="48"/>
                    <a:pt x="84" y="48"/>
                  </a:cubicBezTo>
                  <a:cubicBezTo>
                    <a:pt x="89" y="23"/>
                    <a:pt x="83" y="0"/>
                    <a:pt x="53" y="0"/>
                  </a:cubicBezTo>
                  <a:cubicBezTo>
                    <a:pt x="28" y="0"/>
                    <a:pt x="10" y="17"/>
                    <a:pt x="4" y="45"/>
                  </a:cubicBezTo>
                  <a:cubicBezTo>
                    <a:pt x="0" y="68"/>
                    <a:pt x="11" y="86"/>
                    <a:pt x="37" y="86"/>
                  </a:cubicBezTo>
                  <a:cubicBezTo>
                    <a:pt x="55" y="86"/>
                    <a:pt x="69" y="79"/>
                    <a:pt x="80" y="63"/>
                  </a:cubicBezTo>
                  <a:cubicBezTo>
                    <a:pt x="64" y="55"/>
                    <a:pt x="64" y="55"/>
                    <a:pt x="64" y="55"/>
                  </a:cubicBezTo>
                  <a:cubicBezTo>
                    <a:pt x="55" y="64"/>
                    <a:pt x="50" y="68"/>
                    <a:pt x="42" y="68"/>
                  </a:cubicBezTo>
                  <a:close/>
                  <a:moveTo>
                    <a:pt x="50" y="18"/>
                  </a:moveTo>
                  <a:cubicBezTo>
                    <a:pt x="56" y="18"/>
                    <a:pt x="64" y="21"/>
                    <a:pt x="63" y="33"/>
                  </a:cubicBezTo>
                  <a:cubicBezTo>
                    <a:pt x="30" y="33"/>
                    <a:pt x="30" y="33"/>
                    <a:pt x="30" y="33"/>
                  </a:cubicBezTo>
                  <a:cubicBezTo>
                    <a:pt x="34" y="22"/>
                    <a:pt x="43" y="18"/>
                    <a:pt x="50" y="18"/>
                  </a:cubicBezTo>
                  <a:close/>
                </a:path>
              </a:pathLst>
            </a:custGeom>
            <a:solidFill>
              <a:schemeClr val="tx1"/>
            </a:solidFill>
            <a:ln w="9525">
              <a:noFill/>
              <a:round/>
              <a:headEnd/>
              <a:tailEnd/>
            </a:ln>
          </p:spPr>
          <p:txBody>
            <a:bodyPr/>
            <a:lstStyle/>
            <a:p>
              <a:endParaRPr lang="en-US"/>
            </a:p>
          </p:txBody>
        </p:sp>
        <p:sp>
          <p:nvSpPr>
            <p:cNvPr id="50" name="Freeform 156"/>
            <p:cNvSpPr>
              <a:spLocks noChangeAspect="1" noEditPoints="1"/>
            </p:cNvSpPr>
            <p:nvPr/>
          </p:nvSpPr>
          <p:spPr bwMode="black">
            <a:xfrm>
              <a:off x="1344416" y="6533563"/>
              <a:ext cx="154370" cy="148692"/>
            </a:xfrm>
            <a:custGeom>
              <a:avLst/>
              <a:gdLst/>
              <a:ahLst/>
              <a:cxnLst>
                <a:cxn ang="0">
                  <a:pos x="42" y="68"/>
                </a:cxn>
                <a:cxn ang="0">
                  <a:pos x="28" y="48"/>
                </a:cxn>
                <a:cxn ang="0">
                  <a:pos x="84" y="48"/>
                </a:cxn>
                <a:cxn ang="0">
                  <a:pos x="53" y="0"/>
                </a:cxn>
                <a:cxn ang="0">
                  <a:pos x="5" y="45"/>
                </a:cxn>
                <a:cxn ang="0">
                  <a:pos x="37" y="86"/>
                </a:cxn>
                <a:cxn ang="0">
                  <a:pos x="81" y="63"/>
                </a:cxn>
                <a:cxn ang="0">
                  <a:pos x="64" y="55"/>
                </a:cxn>
                <a:cxn ang="0">
                  <a:pos x="42" y="68"/>
                </a:cxn>
                <a:cxn ang="0">
                  <a:pos x="50" y="18"/>
                </a:cxn>
                <a:cxn ang="0">
                  <a:pos x="63" y="33"/>
                </a:cxn>
                <a:cxn ang="0">
                  <a:pos x="31" y="33"/>
                </a:cxn>
                <a:cxn ang="0">
                  <a:pos x="50" y="18"/>
                </a:cxn>
              </a:cxnLst>
              <a:rect l="0" t="0" r="r" b="b"/>
              <a:pathLst>
                <a:path w="89" h="86">
                  <a:moveTo>
                    <a:pt x="42" y="68"/>
                  </a:moveTo>
                  <a:cubicBezTo>
                    <a:pt x="34" y="68"/>
                    <a:pt x="25" y="63"/>
                    <a:pt x="28" y="48"/>
                  </a:cubicBezTo>
                  <a:cubicBezTo>
                    <a:pt x="84" y="48"/>
                    <a:pt x="84" y="48"/>
                    <a:pt x="84" y="48"/>
                  </a:cubicBezTo>
                  <a:cubicBezTo>
                    <a:pt x="89" y="23"/>
                    <a:pt x="83" y="0"/>
                    <a:pt x="53" y="0"/>
                  </a:cubicBezTo>
                  <a:cubicBezTo>
                    <a:pt x="29" y="0"/>
                    <a:pt x="10" y="17"/>
                    <a:pt x="5" y="45"/>
                  </a:cubicBezTo>
                  <a:cubicBezTo>
                    <a:pt x="0" y="68"/>
                    <a:pt x="12" y="86"/>
                    <a:pt x="37" y="86"/>
                  </a:cubicBezTo>
                  <a:cubicBezTo>
                    <a:pt x="55" y="86"/>
                    <a:pt x="69" y="79"/>
                    <a:pt x="81" y="63"/>
                  </a:cubicBezTo>
                  <a:cubicBezTo>
                    <a:pt x="64" y="55"/>
                    <a:pt x="64" y="55"/>
                    <a:pt x="64" y="55"/>
                  </a:cubicBezTo>
                  <a:cubicBezTo>
                    <a:pt x="55" y="64"/>
                    <a:pt x="50" y="68"/>
                    <a:pt x="42" y="68"/>
                  </a:cubicBezTo>
                  <a:close/>
                  <a:moveTo>
                    <a:pt x="50" y="18"/>
                  </a:moveTo>
                  <a:cubicBezTo>
                    <a:pt x="57" y="18"/>
                    <a:pt x="65" y="21"/>
                    <a:pt x="63" y="33"/>
                  </a:cubicBezTo>
                  <a:cubicBezTo>
                    <a:pt x="31" y="33"/>
                    <a:pt x="31" y="33"/>
                    <a:pt x="31" y="33"/>
                  </a:cubicBezTo>
                  <a:cubicBezTo>
                    <a:pt x="34" y="22"/>
                    <a:pt x="43" y="18"/>
                    <a:pt x="50" y="18"/>
                  </a:cubicBezTo>
                  <a:close/>
                </a:path>
              </a:pathLst>
            </a:custGeom>
            <a:solidFill>
              <a:schemeClr val="tx1"/>
            </a:solidFill>
            <a:ln w="9525">
              <a:noFill/>
              <a:round/>
              <a:headEnd/>
              <a:tailEnd/>
            </a:ln>
          </p:spPr>
          <p:txBody>
            <a:bodyPr/>
            <a:lstStyle/>
            <a:p>
              <a:endParaRPr lang="en-US"/>
            </a:p>
          </p:txBody>
        </p:sp>
        <p:sp>
          <p:nvSpPr>
            <p:cNvPr id="51" name="Freeform 157"/>
            <p:cNvSpPr>
              <a:spLocks noChangeAspect="1" noEditPoints="1"/>
            </p:cNvSpPr>
            <p:nvPr/>
          </p:nvSpPr>
          <p:spPr bwMode="black">
            <a:xfrm>
              <a:off x="2000850" y="6533563"/>
              <a:ext cx="152927" cy="148692"/>
            </a:xfrm>
            <a:custGeom>
              <a:avLst/>
              <a:gdLst/>
              <a:ahLst/>
              <a:cxnLst>
                <a:cxn ang="0">
                  <a:pos x="41" y="68"/>
                </a:cxn>
                <a:cxn ang="0">
                  <a:pos x="28" y="48"/>
                </a:cxn>
                <a:cxn ang="0">
                  <a:pos x="84" y="48"/>
                </a:cxn>
                <a:cxn ang="0">
                  <a:pos x="53" y="0"/>
                </a:cxn>
                <a:cxn ang="0">
                  <a:pos x="4" y="45"/>
                </a:cxn>
                <a:cxn ang="0">
                  <a:pos x="36" y="86"/>
                </a:cxn>
                <a:cxn ang="0">
                  <a:pos x="80" y="63"/>
                </a:cxn>
                <a:cxn ang="0">
                  <a:pos x="63" y="55"/>
                </a:cxn>
                <a:cxn ang="0">
                  <a:pos x="41" y="68"/>
                </a:cxn>
                <a:cxn ang="0">
                  <a:pos x="49" y="18"/>
                </a:cxn>
                <a:cxn ang="0">
                  <a:pos x="63" y="33"/>
                </a:cxn>
                <a:cxn ang="0">
                  <a:pos x="30" y="33"/>
                </a:cxn>
                <a:cxn ang="0">
                  <a:pos x="49" y="18"/>
                </a:cxn>
              </a:cxnLst>
              <a:rect l="0" t="0" r="r" b="b"/>
              <a:pathLst>
                <a:path w="88" h="86">
                  <a:moveTo>
                    <a:pt x="41" y="68"/>
                  </a:moveTo>
                  <a:cubicBezTo>
                    <a:pt x="34" y="68"/>
                    <a:pt x="25" y="63"/>
                    <a:pt x="28" y="48"/>
                  </a:cubicBezTo>
                  <a:cubicBezTo>
                    <a:pt x="84" y="48"/>
                    <a:pt x="84" y="48"/>
                    <a:pt x="84" y="48"/>
                  </a:cubicBezTo>
                  <a:cubicBezTo>
                    <a:pt x="88" y="23"/>
                    <a:pt x="83" y="0"/>
                    <a:pt x="53" y="0"/>
                  </a:cubicBezTo>
                  <a:cubicBezTo>
                    <a:pt x="28" y="0"/>
                    <a:pt x="10" y="17"/>
                    <a:pt x="4" y="45"/>
                  </a:cubicBezTo>
                  <a:cubicBezTo>
                    <a:pt x="0" y="68"/>
                    <a:pt x="11" y="86"/>
                    <a:pt x="36" y="86"/>
                  </a:cubicBezTo>
                  <a:cubicBezTo>
                    <a:pt x="55" y="86"/>
                    <a:pt x="69" y="79"/>
                    <a:pt x="80" y="63"/>
                  </a:cubicBezTo>
                  <a:cubicBezTo>
                    <a:pt x="63" y="55"/>
                    <a:pt x="63" y="55"/>
                    <a:pt x="63" y="55"/>
                  </a:cubicBezTo>
                  <a:cubicBezTo>
                    <a:pt x="55" y="64"/>
                    <a:pt x="50" y="68"/>
                    <a:pt x="41" y="68"/>
                  </a:cubicBezTo>
                  <a:close/>
                  <a:moveTo>
                    <a:pt x="49" y="18"/>
                  </a:moveTo>
                  <a:cubicBezTo>
                    <a:pt x="56" y="18"/>
                    <a:pt x="64" y="21"/>
                    <a:pt x="63" y="33"/>
                  </a:cubicBezTo>
                  <a:cubicBezTo>
                    <a:pt x="30" y="33"/>
                    <a:pt x="30" y="33"/>
                    <a:pt x="30" y="33"/>
                  </a:cubicBezTo>
                  <a:cubicBezTo>
                    <a:pt x="33" y="22"/>
                    <a:pt x="42" y="18"/>
                    <a:pt x="49" y="18"/>
                  </a:cubicBezTo>
                  <a:close/>
                </a:path>
              </a:pathLst>
            </a:custGeom>
            <a:solidFill>
              <a:schemeClr val="tx1"/>
            </a:solidFill>
            <a:ln w="9525">
              <a:noFill/>
              <a:round/>
              <a:headEnd/>
              <a:tailEnd/>
            </a:ln>
          </p:spPr>
          <p:txBody>
            <a:bodyPr/>
            <a:lstStyle/>
            <a:p>
              <a:endParaRPr lang="en-US"/>
            </a:p>
          </p:txBody>
        </p:sp>
        <p:sp>
          <p:nvSpPr>
            <p:cNvPr id="52" name="Freeform 158"/>
            <p:cNvSpPr>
              <a:spLocks noChangeAspect="1"/>
            </p:cNvSpPr>
            <p:nvPr/>
          </p:nvSpPr>
          <p:spPr bwMode="black">
            <a:xfrm>
              <a:off x="1635844" y="6533563"/>
              <a:ext cx="148599" cy="148692"/>
            </a:xfrm>
            <a:custGeom>
              <a:avLst/>
              <a:gdLst/>
              <a:ahLst/>
              <a:cxnLst>
                <a:cxn ang="0">
                  <a:pos x="63" y="56"/>
                </a:cxn>
                <a:cxn ang="0">
                  <a:pos x="44" y="67"/>
                </a:cxn>
                <a:cxn ang="0">
                  <a:pos x="30" y="43"/>
                </a:cxn>
                <a:cxn ang="0">
                  <a:pos x="53" y="19"/>
                </a:cxn>
                <a:cxn ang="0">
                  <a:pos x="67" y="31"/>
                </a:cxn>
                <a:cxn ang="0">
                  <a:pos x="86" y="19"/>
                </a:cxn>
                <a:cxn ang="0">
                  <a:pos x="54" y="0"/>
                </a:cxn>
                <a:cxn ang="0">
                  <a:pos x="5" y="43"/>
                </a:cxn>
                <a:cxn ang="0">
                  <a:pos x="38" y="86"/>
                </a:cxn>
                <a:cxn ang="0">
                  <a:pos x="79" y="64"/>
                </a:cxn>
                <a:cxn ang="0">
                  <a:pos x="63" y="56"/>
                </a:cxn>
              </a:cxnLst>
              <a:rect l="0" t="0" r="r" b="b"/>
              <a:pathLst>
                <a:path w="86" h="86">
                  <a:moveTo>
                    <a:pt x="63" y="56"/>
                  </a:moveTo>
                  <a:cubicBezTo>
                    <a:pt x="57" y="65"/>
                    <a:pt x="51" y="67"/>
                    <a:pt x="44" y="67"/>
                  </a:cubicBezTo>
                  <a:cubicBezTo>
                    <a:pt x="31" y="67"/>
                    <a:pt x="27" y="57"/>
                    <a:pt x="30" y="43"/>
                  </a:cubicBezTo>
                  <a:cubicBezTo>
                    <a:pt x="33" y="29"/>
                    <a:pt x="40" y="19"/>
                    <a:pt x="53" y="19"/>
                  </a:cubicBezTo>
                  <a:cubicBezTo>
                    <a:pt x="57" y="19"/>
                    <a:pt x="65" y="21"/>
                    <a:pt x="67" y="31"/>
                  </a:cubicBezTo>
                  <a:cubicBezTo>
                    <a:pt x="86" y="19"/>
                    <a:pt x="86" y="19"/>
                    <a:pt x="86" y="19"/>
                  </a:cubicBezTo>
                  <a:cubicBezTo>
                    <a:pt x="81" y="6"/>
                    <a:pt x="69" y="0"/>
                    <a:pt x="54" y="0"/>
                  </a:cubicBezTo>
                  <a:cubicBezTo>
                    <a:pt x="31" y="0"/>
                    <a:pt x="10" y="16"/>
                    <a:pt x="5" y="43"/>
                  </a:cubicBezTo>
                  <a:cubicBezTo>
                    <a:pt x="0" y="70"/>
                    <a:pt x="14" y="86"/>
                    <a:pt x="38" y="86"/>
                  </a:cubicBezTo>
                  <a:cubicBezTo>
                    <a:pt x="54" y="86"/>
                    <a:pt x="69" y="77"/>
                    <a:pt x="79" y="64"/>
                  </a:cubicBezTo>
                  <a:lnTo>
                    <a:pt x="63" y="56"/>
                  </a:lnTo>
                  <a:close/>
                </a:path>
              </a:pathLst>
            </a:custGeom>
            <a:solidFill>
              <a:schemeClr val="tx1"/>
            </a:solidFill>
            <a:ln w="9525">
              <a:noFill/>
              <a:round/>
              <a:headEnd/>
              <a:tailEnd/>
            </a:ln>
          </p:spPr>
          <p:txBody>
            <a:bodyPr/>
            <a:lstStyle/>
            <a:p>
              <a:endParaRPr lang="en-US"/>
            </a:p>
          </p:txBody>
        </p:sp>
        <p:sp>
          <p:nvSpPr>
            <p:cNvPr id="53" name="Freeform 159"/>
            <p:cNvSpPr>
              <a:spLocks noChangeAspect="1"/>
            </p:cNvSpPr>
            <p:nvPr/>
          </p:nvSpPr>
          <p:spPr bwMode="black">
            <a:xfrm>
              <a:off x="1487244" y="6533563"/>
              <a:ext cx="157256" cy="148692"/>
            </a:xfrm>
            <a:custGeom>
              <a:avLst/>
              <a:gdLst/>
              <a:ahLst/>
              <a:cxnLst>
                <a:cxn ang="0">
                  <a:pos x="38" y="24"/>
                </a:cxn>
                <a:cxn ang="0">
                  <a:pos x="49" y="18"/>
                </a:cxn>
                <a:cxn ang="0">
                  <a:pos x="70" y="26"/>
                </a:cxn>
                <a:cxn ang="0">
                  <a:pos x="90" y="14"/>
                </a:cxn>
                <a:cxn ang="0">
                  <a:pos x="54" y="0"/>
                </a:cxn>
                <a:cxn ang="0">
                  <a:pos x="14" y="29"/>
                </a:cxn>
                <a:cxn ang="0">
                  <a:pos x="56" y="60"/>
                </a:cxn>
                <a:cxn ang="0">
                  <a:pos x="41" y="68"/>
                </a:cxn>
                <a:cxn ang="0">
                  <a:pos x="18" y="57"/>
                </a:cxn>
                <a:cxn ang="0">
                  <a:pos x="0" y="68"/>
                </a:cxn>
                <a:cxn ang="0">
                  <a:pos x="37" y="86"/>
                </a:cxn>
                <a:cxn ang="0">
                  <a:pos x="80" y="57"/>
                </a:cxn>
                <a:cxn ang="0">
                  <a:pos x="38" y="24"/>
                </a:cxn>
              </a:cxnLst>
              <a:rect l="0" t="0" r="r" b="b"/>
              <a:pathLst>
                <a:path w="90" h="86">
                  <a:moveTo>
                    <a:pt x="38" y="24"/>
                  </a:moveTo>
                  <a:cubicBezTo>
                    <a:pt x="39" y="20"/>
                    <a:pt x="43" y="18"/>
                    <a:pt x="49" y="18"/>
                  </a:cubicBezTo>
                  <a:cubicBezTo>
                    <a:pt x="57" y="18"/>
                    <a:pt x="66" y="21"/>
                    <a:pt x="70" y="26"/>
                  </a:cubicBezTo>
                  <a:cubicBezTo>
                    <a:pt x="90" y="14"/>
                    <a:pt x="90" y="14"/>
                    <a:pt x="90" y="14"/>
                  </a:cubicBezTo>
                  <a:cubicBezTo>
                    <a:pt x="79" y="4"/>
                    <a:pt x="66" y="0"/>
                    <a:pt x="54" y="0"/>
                  </a:cubicBezTo>
                  <a:cubicBezTo>
                    <a:pt x="37" y="0"/>
                    <a:pt x="18" y="8"/>
                    <a:pt x="14" y="29"/>
                  </a:cubicBezTo>
                  <a:cubicBezTo>
                    <a:pt x="8" y="58"/>
                    <a:pt x="59" y="47"/>
                    <a:pt x="56" y="60"/>
                  </a:cubicBezTo>
                  <a:cubicBezTo>
                    <a:pt x="55" y="67"/>
                    <a:pt x="45" y="68"/>
                    <a:pt x="41" y="68"/>
                  </a:cubicBezTo>
                  <a:cubicBezTo>
                    <a:pt x="31" y="68"/>
                    <a:pt x="24" y="64"/>
                    <a:pt x="18" y="57"/>
                  </a:cubicBezTo>
                  <a:cubicBezTo>
                    <a:pt x="0" y="68"/>
                    <a:pt x="0" y="68"/>
                    <a:pt x="0" y="68"/>
                  </a:cubicBezTo>
                  <a:cubicBezTo>
                    <a:pt x="9" y="81"/>
                    <a:pt x="20" y="86"/>
                    <a:pt x="37" y="86"/>
                  </a:cubicBezTo>
                  <a:cubicBezTo>
                    <a:pt x="55" y="86"/>
                    <a:pt x="76" y="78"/>
                    <a:pt x="80" y="57"/>
                  </a:cubicBezTo>
                  <a:cubicBezTo>
                    <a:pt x="86" y="26"/>
                    <a:pt x="35" y="38"/>
                    <a:pt x="38" y="24"/>
                  </a:cubicBezTo>
                  <a:close/>
                </a:path>
              </a:pathLst>
            </a:custGeom>
            <a:solidFill>
              <a:schemeClr val="tx1"/>
            </a:solidFill>
            <a:ln w="9525">
              <a:noFill/>
              <a:round/>
              <a:headEnd/>
              <a:tailEnd/>
            </a:ln>
          </p:spPr>
          <p:txBody>
            <a:bodyPr/>
            <a:lstStyle/>
            <a:p>
              <a:endParaRPr lang="en-US"/>
            </a:p>
          </p:txBody>
        </p:sp>
      </p:grpSp>
      <p:sp>
        <p:nvSpPr>
          <p:cNvPr id="54" name="TextBox 53"/>
          <p:cNvSpPr txBox="1"/>
          <p:nvPr userDrawn="1"/>
        </p:nvSpPr>
        <p:spPr>
          <a:xfrm>
            <a:off x="1892617" y="6192972"/>
            <a:ext cx="5358766" cy="230832"/>
          </a:xfrm>
          <a:prstGeom prst="rect">
            <a:avLst/>
          </a:prstGeom>
          <a:noFill/>
        </p:spPr>
        <p:txBody>
          <a:bodyPr wrap="square" rtlCol="0">
            <a:spAutoFit/>
          </a:bodyPr>
          <a:lstStyle/>
          <a:p>
            <a:pPr algn="ctr"/>
            <a:r>
              <a:rPr lang="en-US" sz="900" dirty="0" smtClean="0">
                <a:solidFill>
                  <a:schemeClr val="tx1">
                    <a:lumMod val="50000"/>
                    <a:lumOff val="50000"/>
                  </a:schemeClr>
                </a:solidFill>
              </a:rPr>
              <a:t>© 2014 Freescale Semiconductor, Inc.  |  </a:t>
            </a:r>
            <a:r>
              <a:rPr lang="en-US" sz="900" b="1" i="1" dirty="0" smtClean="0">
                <a:solidFill>
                  <a:schemeClr val="tx1">
                    <a:lumMod val="50000"/>
                    <a:lumOff val="50000"/>
                  </a:schemeClr>
                </a:solidFill>
              </a:rPr>
              <a:t>External Use</a:t>
            </a:r>
          </a:p>
        </p:txBody>
      </p:sp>
      <p:sp>
        <p:nvSpPr>
          <p:cNvPr id="55" name="TextBox 54"/>
          <p:cNvSpPr txBox="1"/>
          <p:nvPr userDrawn="1"/>
        </p:nvSpPr>
        <p:spPr>
          <a:xfrm>
            <a:off x="1935061" y="5265907"/>
            <a:ext cx="5358766" cy="307777"/>
          </a:xfrm>
          <a:prstGeom prst="rect">
            <a:avLst/>
          </a:prstGeom>
          <a:noFill/>
        </p:spPr>
        <p:txBody>
          <a:bodyPr wrap="square" rtlCol="0">
            <a:spAutoFit/>
          </a:bodyPr>
          <a:lstStyle/>
          <a:p>
            <a:pPr algn="ctr"/>
            <a:r>
              <a:rPr lang="en-US" sz="1400" dirty="0" smtClean="0">
                <a:solidFill>
                  <a:schemeClr val="tx1">
                    <a:lumMod val="50000"/>
                    <a:lumOff val="50000"/>
                  </a:schemeClr>
                </a:solidFill>
              </a:rPr>
              <a:t>www.Freescale.com</a:t>
            </a:r>
            <a:endParaRPr lang="en-US" sz="1400" b="1" i="1" dirty="0" smtClean="0">
              <a:solidFill>
                <a:schemeClr val="tx1">
                  <a:lumMod val="50000"/>
                  <a:lumOff val="50000"/>
                </a:schemeClr>
              </a:solidFill>
            </a:endParaRPr>
          </a:p>
        </p:txBody>
      </p:sp>
      <p:sp>
        <p:nvSpPr>
          <p:cNvPr id="56" name="Rectangle 55">
            <a:hlinkClick r:id="rId3"/>
          </p:cNvPr>
          <p:cNvSpPr/>
          <p:nvPr userDrawn="1"/>
        </p:nvSpPr>
        <p:spPr>
          <a:xfrm>
            <a:off x="3626303" y="5230983"/>
            <a:ext cx="1891394" cy="433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grpSp>
        <p:nvGrpSpPr>
          <p:cNvPr id="57" name="Group 56"/>
          <p:cNvGrpSpPr/>
          <p:nvPr userDrawn="1"/>
        </p:nvGrpSpPr>
        <p:grpSpPr>
          <a:xfrm>
            <a:off x="4136152" y="4733925"/>
            <a:ext cx="381000" cy="381000"/>
            <a:chOff x="5617708" y="4733925"/>
            <a:chExt cx="381000" cy="381000"/>
          </a:xfrm>
        </p:grpSpPr>
        <p:sp>
          <p:nvSpPr>
            <p:cNvPr id="58" name="Oval 57">
              <a:hlinkClick r:id="rId4"/>
            </p:cNvPr>
            <p:cNvSpPr/>
            <p:nvPr userDrawn="1"/>
          </p:nvSpPr>
          <p:spPr>
            <a:xfrm>
              <a:off x="5617708" y="4733925"/>
              <a:ext cx="381000" cy="381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a:hlinkClick r:id="rId4"/>
            </p:cNvPr>
            <p:cNvSpPr/>
            <p:nvPr userDrawn="1"/>
          </p:nvSpPr>
          <p:spPr>
            <a:xfrm rot="5400000">
              <a:off x="5720352" y="4858972"/>
              <a:ext cx="175712" cy="130907"/>
            </a:xfrm>
            <a:custGeom>
              <a:avLst/>
              <a:gdLst>
                <a:gd name="connsiteX0" fmla="*/ 0 w 3100390"/>
                <a:gd name="connsiteY0" fmla="*/ 1938335 h 2309814"/>
                <a:gd name="connsiteX1" fmla="*/ 0 w 3100390"/>
                <a:gd name="connsiteY1" fmla="*/ 1881191 h 2309814"/>
                <a:gd name="connsiteX2" fmla="*/ 371478 w 3100390"/>
                <a:gd name="connsiteY2" fmla="*/ 1509713 h 2309814"/>
                <a:gd name="connsiteX3" fmla="*/ 804863 w 3100390"/>
                <a:gd name="connsiteY3" fmla="*/ 1509713 h 2309814"/>
                <a:gd name="connsiteX4" fmla="*/ 804863 w 3100390"/>
                <a:gd name="connsiteY4" fmla="*/ 371479 h 2309814"/>
                <a:gd name="connsiteX5" fmla="*/ 1176341 w 3100390"/>
                <a:gd name="connsiteY5" fmla="*/ 1 h 2309814"/>
                <a:gd name="connsiteX6" fmla="*/ 1233485 w 3100390"/>
                <a:gd name="connsiteY6" fmla="*/ 1 h 2309814"/>
                <a:gd name="connsiteX7" fmla="*/ 1604963 w 3100390"/>
                <a:gd name="connsiteY7" fmla="*/ 371479 h 2309814"/>
                <a:gd name="connsiteX8" fmla="*/ 1604963 w 3100390"/>
                <a:gd name="connsiteY8" fmla="*/ 1509713 h 2309814"/>
                <a:gd name="connsiteX9" fmla="*/ 2038347 w 3100390"/>
                <a:gd name="connsiteY9" fmla="*/ 1509713 h 2309814"/>
                <a:gd name="connsiteX10" fmla="*/ 2047594 w 3100390"/>
                <a:gd name="connsiteY10" fmla="*/ 1510645 h 2309814"/>
                <a:gd name="connsiteX11" fmla="*/ 2064178 w 3100390"/>
                <a:gd name="connsiteY11" fmla="*/ 1509615 h 2309814"/>
                <a:gd name="connsiteX12" fmla="*/ 2231455 w 3100390"/>
                <a:gd name="connsiteY12" fmla="*/ 1437930 h 2309814"/>
                <a:gd name="connsiteX13" fmla="*/ 2299945 w 3100390"/>
                <a:gd name="connsiteY13" fmla="*/ 1197202 h 2309814"/>
                <a:gd name="connsiteX14" fmla="*/ 2300290 w 3100390"/>
                <a:gd name="connsiteY14" fmla="*/ 1195482 h 2309814"/>
                <a:gd name="connsiteX15" fmla="*/ 2300290 w 3100390"/>
                <a:gd name="connsiteY15" fmla="*/ 371478 h 2309814"/>
                <a:gd name="connsiteX16" fmla="*/ 2671768 w 3100390"/>
                <a:gd name="connsiteY16" fmla="*/ 0 h 2309814"/>
                <a:gd name="connsiteX17" fmla="*/ 2728912 w 3100390"/>
                <a:gd name="connsiteY17" fmla="*/ 0 h 2309814"/>
                <a:gd name="connsiteX18" fmla="*/ 3100390 w 3100390"/>
                <a:gd name="connsiteY18" fmla="*/ 371478 h 2309814"/>
                <a:gd name="connsiteX19" fmla="*/ 3100390 w 3100390"/>
                <a:gd name="connsiteY19" fmla="*/ 1223960 h 2309814"/>
                <a:gd name="connsiteX20" fmla="*/ 3096815 w 3100390"/>
                <a:gd name="connsiteY20" fmla="*/ 1259424 h 2309814"/>
                <a:gd name="connsiteX21" fmla="*/ 3094122 w 3100390"/>
                <a:gd name="connsiteY21" fmla="*/ 1358809 h 2309814"/>
                <a:gd name="connsiteX22" fmla="*/ 2804461 w 3100390"/>
                <a:gd name="connsiteY22" fmla="*/ 2038795 h 2309814"/>
                <a:gd name="connsiteX23" fmla="*/ 2074120 w 3100390"/>
                <a:gd name="connsiteY23" fmla="*/ 2306933 h 2309814"/>
                <a:gd name="connsiteX24" fmla="*/ 2070794 w 3100390"/>
                <a:gd name="connsiteY24" fmla="*/ 2306542 h 2309814"/>
                <a:gd name="connsiteX25" fmla="*/ 2038347 w 3100390"/>
                <a:gd name="connsiteY25" fmla="*/ 2309813 h 2309814"/>
                <a:gd name="connsiteX26" fmla="*/ 1233491 w 3100390"/>
                <a:gd name="connsiteY26" fmla="*/ 2309813 h 2309814"/>
                <a:gd name="connsiteX27" fmla="*/ 1233485 w 3100390"/>
                <a:gd name="connsiteY27" fmla="*/ 2309814 h 2309814"/>
                <a:gd name="connsiteX28" fmla="*/ 1176341 w 3100390"/>
                <a:gd name="connsiteY28" fmla="*/ 2309814 h 2309814"/>
                <a:gd name="connsiteX29" fmla="*/ 1176336 w 3100390"/>
                <a:gd name="connsiteY29" fmla="*/ 2309813 h 2309814"/>
                <a:gd name="connsiteX30" fmla="*/ 371478 w 3100390"/>
                <a:gd name="connsiteY30" fmla="*/ 2309813 h 2309814"/>
                <a:gd name="connsiteX31" fmla="*/ 0 w 3100390"/>
                <a:gd name="connsiteY31" fmla="*/ 1938335 h 2309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100390" h="2309814">
                  <a:moveTo>
                    <a:pt x="0" y="1938335"/>
                  </a:moveTo>
                  <a:lnTo>
                    <a:pt x="0" y="1881191"/>
                  </a:lnTo>
                  <a:cubicBezTo>
                    <a:pt x="0" y="1676029"/>
                    <a:pt x="166316" y="1509713"/>
                    <a:pt x="371478" y="1509713"/>
                  </a:cubicBezTo>
                  <a:lnTo>
                    <a:pt x="804863" y="1509713"/>
                  </a:lnTo>
                  <a:lnTo>
                    <a:pt x="804863" y="371479"/>
                  </a:lnTo>
                  <a:cubicBezTo>
                    <a:pt x="804863" y="166317"/>
                    <a:pt x="971179" y="1"/>
                    <a:pt x="1176341" y="1"/>
                  </a:cubicBezTo>
                  <a:lnTo>
                    <a:pt x="1233485" y="1"/>
                  </a:lnTo>
                  <a:cubicBezTo>
                    <a:pt x="1438647" y="1"/>
                    <a:pt x="1604963" y="166317"/>
                    <a:pt x="1604963" y="371479"/>
                  </a:cubicBezTo>
                  <a:lnTo>
                    <a:pt x="1604963" y="1509713"/>
                  </a:lnTo>
                  <a:lnTo>
                    <a:pt x="2038347" y="1509713"/>
                  </a:lnTo>
                  <a:lnTo>
                    <a:pt x="2047594" y="1510645"/>
                  </a:lnTo>
                  <a:lnTo>
                    <a:pt x="2064178" y="1509615"/>
                  </a:lnTo>
                  <a:cubicBezTo>
                    <a:pt x="2136696" y="1500369"/>
                    <a:pt x="2192207" y="1477589"/>
                    <a:pt x="2231455" y="1437930"/>
                  </a:cubicBezTo>
                  <a:cubicBezTo>
                    <a:pt x="2283785" y="1385052"/>
                    <a:pt x="2303685" y="1321820"/>
                    <a:pt x="2299945" y="1197202"/>
                  </a:cubicBezTo>
                  <a:lnTo>
                    <a:pt x="2300290" y="1195482"/>
                  </a:lnTo>
                  <a:lnTo>
                    <a:pt x="2300290" y="371478"/>
                  </a:lnTo>
                  <a:cubicBezTo>
                    <a:pt x="2300290" y="166316"/>
                    <a:pt x="2466606" y="0"/>
                    <a:pt x="2671768" y="0"/>
                  </a:cubicBezTo>
                  <a:lnTo>
                    <a:pt x="2728912" y="0"/>
                  </a:lnTo>
                  <a:cubicBezTo>
                    <a:pt x="2934074" y="0"/>
                    <a:pt x="3100390" y="166316"/>
                    <a:pt x="3100390" y="371478"/>
                  </a:cubicBezTo>
                  <a:lnTo>
                    <a:pt x="3100390" y="1223960"/>
                  </a:lnTo>
                  <a:lnTo>
                    <a:pt x="3096815" y="1259424"/>
                  </a:lnTo>
                  <a:lnTo>
                    <a:pt x="3094122" y="1358809"/>
                  </a:lnTo>
                  <a:cubicBezTo>
                    <a:pt x="3077077" y="1601947"/>
                    <a:pt x="2985276" y="1871228"/>
                    <a:pt x="2804461" y="2038795"/>
                  </a:cubicBezTo>
                  <a:cubicBezTo>
                    <a:pt x="2752410" y="2108599"/>
                    <a:pt x="2501368" y="2302427"/>
                    <a:pt x="2074120" y="2306933"/>
                  </a:cubicBezTo>
                  <a:lnTo>
                    <a:pt x="2070794" y="2306542"/>
                  </a:lnTo>
                  <a:lnTo>
                    <a:pt x="2038347" y="2309813"/>
                  </a:lnTo>
                  <a:lnTo>
                    <a:pt x="1233491" y="2309813"/>
                  </a:lnTo>
                  <a:lnTo>
                    <a:pt x="1233485" y="2309814"/>
                  </a:lnTo>
                  <a:lnTo>
                    <a:pt x="1176341" y="2309814"/>
                  </a:lnTo>
                  <a:lnTo>
                    <a:pt x="1176336" y="2309813"/>
                  </a:lnTo>
                  <a:lnTo>
                    <a:pt x="371478" y="2309813"/>
                  </a:lnTo>
                  <a:cubicBezTo>
                    <a:pt x="166316" y="2309813"/>
                    <a:pt x="0" y="2143497"/>
                    <a:pt x="0" y="193833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p:cNvGrpSpPr/>
          <p:nvPr userDrawn="1"/>
        </p:nvGrpSpPr>
        <p:grpSpPr>
          <a:xfrm>
            <a:off x="4736227" y="4733925"/>
            <a:ext cx="381000" cy="381000"/>
            <a:chOff x="6217783" y="4733925"/>
            <a:chExt cx="381000" cy="381000"/>
          </a:xfrm>
        </p:grpSpPr>
        <p:sp>
          <p:nvSpPr>
            <p:cNvPr id="61" name="Oval 60">
              <a:hlinkClick r:id="rId5"/>
            </p:cNvPr>
            <p:cNvSpPr/>
            <p:nvPr userDrawn="1"/>
          </p:nvSpPr>
          <p:spPr>
            <a:xfrm>
              <a:off x="6217783" y="4733925"/>
              <a:ext cx="381000" cy="381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61">
              <a:hlinkClick r:id="rId5"/>
            </p:cNvPr>
            <p:cNvSpPr/>
            <p:nvPr userDrawn="1"/>
          </p:nvSpPr>
          <p:spPr>
            <a:xfrm>
              <a:off x="6349815" y="4804488"/>
              <a:ext cx="116937" cy="239875"/>
            </a:xfrm>
            <a:custGeom>
              <a:avLst/>
              <a:gdLst>
                <a:gd name="connsiteX0" fmla="*/ 1513789 w 1588641"/>
                <a:gd name="connsiteY0" fmla="*/ 0 h 3258812"/>
                <a:gd name="connsiteX1" fmla="*/ 1506905 w 1588641"/>
                <a:gd name="connsiteY1" fmla="*/ 3600 h 3258812"/>
                <a:gd name="connsiteX2" fmla="*/ 1543470 w 1588641"/>
                <a:gd name="connsiteY2" fmla="*/ 3871 h 3258812"/>
                <a:gd name="connsiteX3" fmla="*/ 1542440 w 1588641"/>
                <a:gd name="connsiteY3" fmla="*/ 4816 h 3258812"/>
                <a:gd name="connsiteX4" fmla="*/ 1565438 w 1588641"/>
                <a:gd name="connsiteY4" fmla="*/ 3480 h 3258812"/>
                <a:gd name="connsiteX5" fmla="*/ 1580199 w 1588641"/>
                <a:gd name="connsiteY5" fmla="*/ 43945 h 3258812"/>
                <a:gd name="connsiteX6" fmla="*/ 1582207 w 1588641"/>
                <a:gd name="connsiteY6" fmla="*/ 556764 h 3258812"/>
                <a:gd name="connsiteX7" fmla="*/ 1561483 w 1588641"/>
                <a:gd name="connsiteY7" fmla="*/ 578251 h 3258812"/>
                <a:gd name="connsiteX8" fmla="*/ 1171103 w 1588641"/>
                <a:gd name="connsiteY8" fmla="*/ 578251 h 3258812"/>
                <a:gd name="connsiteX9" fmla="*/ 1170112 w 1588641"/>
                <a:gd name="connsiteY9" fmla="*/ 578326 h 3258812"/>
                <a:gd name="connsiteX10" fmla="*/ 1076435 w 1588641"/>
                <a:gd name="connsiteY10" fmla="*/ 611712 h 3258812"/>
                <a:gd name="connsiteX11" fmla="*/ 1003924 w 1588641"/>
                <a:gd name="connsiteY11" fmla="*/ 756738 h 3258812"/>
                <a:gd name="connsiteX12" fmla="*/ 1002586 w 1588641"/>
                <a:gd name="connsiteY12" fmla="*/ 757066 h 3258812"/>
                <a:gd name="connsiteX13" fmla="*/ 1002586 w 1588641"/>
                <a:gd name="connsiteY13" fmla="*/ 1176024 h 3258812"/>
                <a:gd name="connsiteX14" fmla="*/ 1567602 w 1588641"/>
                <a:gd name="connsiteY14" fmla="*/ 1176024 h 3258812"/>
                <a:gd name="connsiteX15" fmla="*/ 1588641 w 1588641"/>
                <a:gd name="connsiteY15" fmla="*/ 1194958 h 3258812"/>
                <a:gd name="connsiteX16" fmla="*/ 1571797 w 1588641"/>
                <a:gd name="connsiteY16" fmla="*/ 1732767 h 3258812"/>
                <a:gd name="connsiteX17" fmla="*/ 1552863 w 1588641"/>
                <a:gd name="connsiteY17" fmla="*/ 1751701 h 3258812"/>
                <a:gd name="connsiteX18" fmla="*/ 1002586 w 1588641"/>
                <a:gd name="connsiteY18" fmla="*/ 1751701 h 3258812"/>
                <a:gd name="connsiteX19" fmla="*/ 1002586 w 1588641"/>
                <a:gd name="connsiteY19" fmla="*/ 3235670 h 3258812"/>
                <a:gd name="connsiteX20" fmla="*/ 979444 w 1588641"/>
                <a:gd name="connsiteY20" fmla="*/ 3258812 h 3258812"/>
                <a:gd name="connsiteX21" fmla="*/ 450051 w 1588641"/>
                <a:gd name="connsiteY21" fmla="*/ 3258812 h 3258812"/>
                <a:gd name="connsiteX22" fmla="*/ 426909 w 1588641"/>
                <a:gd name="connsiteY22" fmla="*/ 3235670 h 3258812"/>
                <a:gd name="connsiteX23" fmla="*/ 426909 w 1588641"/>
                <a:gd name="connsiteY23" fmla="*/ 1751701 h 3258812"/>
                <a:gd name="connsiteX24" fmla="*/ 18934 w 1588641"/>
                <a:gd name="connsiteY24" fmla="*/ 1751701 h 3258812"/>
                <a:gd name="connsiteX25" fmla="*/ 0 w 1588641"/>
                <a:gd name="connsiteY25" fmla="*/ 1732767 h 3258812"/>
                <a:gd name="connsiteX26" fmla="*/ 0 w 1588641"/>
                <a:gd name="connsiteY26" fmla="*/ 1194958 h 3258812"/>
                <a:gd name="connsiteX27" fmla="*/ 18934 w 1588641"/>
                <a:gd name="connsiteY27" fmla="*/ 1176024 h 3258812"/>
                <a:gd name="connsiteX28" fmla="*/ 426909 w 1588641"/>
                <a:gd name="connsiteY28" fmla="*/ 1176024 h 3258812"/>
                <a:gd name="connsiteX29" fmla="*/ 426909 w 1588641"/>
                <a:gd name="connsiteY29" fmla="*/ 571741 h 3258812"/>
                <a:gd name="connsiteX30" fmla="*/ 428723 w 1588641"/>
                <a:gd name="connsiteY30" fmla="*/ 567361 h 3258812"/>
                <a:gd name="connsiteX31" fmla="*/ 426488 w 1588641"/>
                <a:gd name="connsiteY31" fmla="*/ 568530 h 3258812"/>
                <a:gd name="connsiteX32" fmla="*/ 1513789 w 1588641"/>
                <a:gd name="connsiteY32" fmla="*/ 0 h 3258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88641" h="3258812">
                  <a:moveTo>
                    <a:pt x="1513789" y="0"/>
                  </a:moveTo>
                  <a:lnTo>
                    <a:pt x="1506905" y="3600"/>
                  </a:lnTo>
                  <a:lnTo>
                    <a:pt x="1543470" y="3871"/>
                  </a:lnTo>
                  <a:lnTo>
                    <a:pt x="1542440" y="4816"/>
                  </a:lnTo>
                  <a:lnTo>
                    <a:pt x="1565438" y="3480"/>
                  </a:lnTo>
                  <a:cubicBezTo>
                    <a:pt x="1576883" y="3480"/>
                    <a:pt x="1580199" y="32078"/>
                    <a:pt x="1580199" y="43945"/>
                  </a:cubicBezTo>
                  <a:lnTo>
                    <a:pt x="1582207" y="556764"/>
                  </a:lnTo>
                  <a:cubicBezTo>
                    <a:pt x="1582207" y="568631"/>
                    <a:pt x="1572929" y="578251"/>
                    <a:pt x="1561483" y="578251"/>
                  </a:cubicBezTo>
                  <a:lnTo>
                    <a:pt x="1171103" y="578251"/>
                  </a:lnTo>
                  <a:lnTo>
                    <a:pt x="1170112" y="578326"/>
                  </a:lnTo>
                  <a:cubicBezTo>
                    <a:pt x="1120839" y="585702"/>
                    <a:pt x="1087954" y="601401"/>
                    <a:pt x="1076435" y="611712"/>
                  </a:cubicBezTo>
                  <a:cubicBezTo>
                    <a:pt x="1061075" y="625460"/>
                    <a:pt x="1004856" y="654478"/>
                    <a:pt x="1003924" y="756738"/>
                  </a:cubicBezTo>
                  <a:lnTo>
                    <a:pt x="1002586" y="757066"/>
                  </a:lnTo>
                  <a:lnTo>
                    <a:pt x="1002586" y="1176024"/>
                  </a:lnTo>
                  <a:lnTo>
                    <a:pt x="1567602" y="1176024"/>
                  </a:lnTo>
                  <a:cubicBezTo>
                    <a:pt x="1578059" y="1176024"/>
                    <a:pt x="1588641" y="1184501"/>
                    <a:pt x="1588641" y="1194958"/>
                  </a:cubicBezTo>
                  <a:cubicBezTo>
                    <a:pt x="1588641" y="1374227"/>
                    <a:pt x="1571797" y="1553498"/>
                    <a:pt x="1571797" y="1732767"/>
                  </a:cubicBezTo>
                  <a:cubicBezTo>
                    <a:pt x="1571797" y="1743224"/>
                    <a:pt x="1563319" y="1751701"/>
                    <a:pt x="1552863" y="1751701"/>
                  </a:cubicBezTo>
                  <a:lnTo>
                    <a:pt x="1002586" y="1751701"/>
                  </a:lnTo>
                  <a:lnTo>
                    <a:pt x="1002586" y="3235670"/>
                  </a:lnTo>
                  <a:cubicBezTo>
                    <a:pt x="1002586" y="3248451"/>
                    <a:pt x="992225" y="3258812"/>
                    <a:pt x="979444" y="3258812"/>
                  </a:cubicBezTo>
                  <a:lnTo>
                    <a:pt x="450051" y="3258812"/>
                  </a:lnTo>
                  <a:cubicBezTo>
                    <a:pt x="437270" y="3258812"/>
                    <a:pt x="426909" y="3248451"/>
                    <a:pt x="426909" y="3235670"/>
                  </a:cubicBezTo>
                  <a:lnTo>
                    <a:pt x="426909" y="1751701"/>
                  </a:lnTo>
                  <a:lnTo>
                    <a:pt x="18934" y="1751701"/>
                  </a:lnTo>
                  <a:cubicBezTo>
                    <a:pt x="8477" y="1751701"/>
                    <a:pt x="0" y="1743224"/>
                    <a:pt x="0" y="1732767"/>
                  </a:cubicBezTo>
                  <a:lnTo>
                    <a:pt x="0" y="1194958"/>
                  </a:lnTo>
                  <a:cubicBezTo>
                    <a:pt x="0" y="1184501"/>
                    <a:pt x="8477" y="1176024"/>
                    <a:pt x="18934" y="1176024"/>
                  </a:cubicBezTo>
                  <a:lnTo>
                    <a:pt x="426909" y="1176024"/>
                  </a:lnTo>
                  <a:lnTo>
                    <a:pt x="426909" y="571741"/>
                  </a:lnTo>
                  <a:lnTo>
                    <a:pt x="428723" y="567361"/>
                  </a:lnTo>
                  <a:lnTo>
                    <a:pt x="426488" y="568530"/>
                  </a:lnTo>
                  <a:cubicBezTo>
                    <a:pt x="386393" y="-8193"/>
                    <a:pt x="1280066" y="4397"/>
                    <a:pt x="1513789" y="0"/>
                  </a:cubicBez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 bg1="lt1" tx1="dk1" bg2="lt2" tx2="dk2" accent1="accent1" accent2="accent2" accent3="accent3" accent4="accent4" accent5="accent5" accent6="accent6" hlink="hlink" folHlink="folHlink"/>
  <p:sldLayoutIdLst>
    <p:sldLayoutId id="2147483684" r:id="rId1"/>
  </p:sldLayoutIdLst>
  <p:transition>
    <p:fade/>
  </p:transition>
  <p:timing>
    <p:tnLst>
      <p:par>
        <p:cTn id="1" dur="indefinite" restart="never" nodeType="tmRoot"/>
      </p:par>
    </p:tnLst>
  </p:timing>
  <p:hf hdr="0" ftr="0" dt="0"/>
  <p:txStyles>
    <p:titleStyle>
      <a:lvl1pPr algn="ctr" rtl="0" fontAlgn="base">
        <a:spcBef>
          <a:spcPct val="0"/>
        </a:spcBef>
        <a:spcAft>
          <a:spcPct val="0"/>
        </a:spcAft>
        <a:defRPr sz="3300">
          <a:solidFill>
            <a:schemeClr val="tx2"/>
          </a:solidFill>
          <a:latin typeface="+mj-lt"/>
          <a:ea typeface="+mj-ea"/>
          <a:cs typeface="+mj-cs"/>
        </a:defRPr>
      </a:lvl1pPr>
      <a:lvl2pPr algn="ctr" rtl="0" fontAlgn="base">
        <a:spcBef>
          <a:spcPct val="0"/>
        </a:spcBef>
        <a:spcAft>
          <a:spcPct val="0"/>
        </a:spcAft>
        <a:defRPr sz="3300">
          <a:solidFill>
            <a:schemeClr val="tx2"/>
          </a:solidFill>
          <a:latin typeface="Arial" charset="0"/>
        </a:defRPr>
      </a:lvl2pPr>
      <a:lvl3pPr algn="ctr" rtl="0" fontAlgn="base">
        <a:spcBef>
          <a:spcPct val="0"/>
        </a:spcBef>
        <a:spcAft>
          <a:spcPct val="0"/>
        </a:spcAft>
        <a:defRPr sz="3300">
          <a:solidFill>
            <a:schemeClr val="tx2"/>
          </a:solidFill>
          <a:latin typeface="Arial" charset="0"/>
        </a:defRPr>
      </a:lvl3pPr>
      <a:lvl4pPr algn="ctr" rtl="0" fontAlgn="base">
        <a:spcBef>
          <a:spcPct val="0"/>
        </a:spcBef>
        <a:spcAft>
          <a:spcPct val="0"/>
        </a:spcAft>
        <a:defRPr sz="3300">
          <a:solidFill>
            <a:schemeClr val="tx2"/>
          </a:solidFill>
          <a:latin typeface="Arial" charset="0"/>
        </a:defRPr>
      </a:lvl4pPr>
      <a:lvl5pPr algn="ctr" rtl="0" fontAlgn="base">
        <a:spcBef>
          <a:spcPct val="0"/>
        </a:spcBef>
        <a:spcAft>
          <a:spcPct val="0"/>
        </a:spcAft>
        <a:defRPr sz="3300">
          <a:solidFill>
            <a:schemeClr val="tx2"/>
          </a:solidFill>
          <a:latin typeface="Arial" charset="0"/>
        </a:defRPr>
      </a:lvl5pPr>
      <a:lvl6pPr marL="342900" algn="ctr" rtl="0" fontAlgn="base">
        <a:spcBef>
          <a:spcPct val="0"/>
        </a:spcBef>
        <a:spcAft>
          <a:spcPct val="0"/>
        </a:spcAft>
        <a:defRPr sz="3300">
          <a:solidFill>
            <a:schemeClr val="tx2"/>
          </a:solidFill>
          <a:latin typeface="Arial" charset="0"/>
        </a:defRPr>
      </a:lvl6pPr>
      <a:lvl7pPr marL="685800" algn="ctr" rtl="0" fontAlgn="base">
        <a:spcBef>
          <a:spcPct val="0"/>
        </a:spcBef>
        <a:spcAft>
          <a:spcPct val="0"/>
        </a:spcAft>
        <a:defRPr sz="3300">
          <a:solidFill>
            <a:schemeClr val="tx2"/>
          </a:solidFill>
          <a:latin typeface="Arial" charset="0"/>
        </a:defRPr>
      </a:lvl7pPr>
      <a:lvl8pPr marL="1028700" algn="ctr" rtl="0" fontAlgn="base">
        <a:spcBef>
          <a:spcPct val="0"/>
        </a:spcBef>
        <a:spcAft>
          <a:spcPct val="0"/>
        </a:spcAft>
        <a:defRPr sz="3300">
          <a:solidFill>
            <a:schemeClr val="tx2"/>
          </a:solidFill>
          <a:latin typeface="Arial" charset="0"/>
        </a:defRPr>
      </a:lvl8pPr>
      <a:lvl9pPr marL="1371600" algn="ctr" rtl="0" fontAlgn="base">
        <a:spcBef>
          <a:spcPct val="0"/>
        </a:spcBef>
        <a:spcAft>
          <a:spcPct val="0"/>
        </a:spcAft>
        <a:defRPr sz="3300">
          <a:solidFill>
            <a:schemeClr val="tx2"/>
          </a:solidFill>
          <a:latin typeface="Arial" charset="0"/>
        </a:defRPr>
      </a:lvl9pPr>
    </p:titleStyle>
    <p:bodyStyle>
      <a:lvl1pPr marL="257175" indent="-257175" algn="l" rtl="0" fontAlgn="base">
        <a:spcBef>
          <a:spcPct val="20000"/>
        </a:spcBef>
        <a:spcAft>
          <a:spcPct val="0"/>
        </a:spcAft>
        <a:buChar char="•"/>
        <a:defRPr sz="2400">
          <a:solidFill>
            <a:schemeClr val="tx1"/>
          </a:solidFill>
          <a:latin typeface="+mn-lt"/>
          <a:ea typeface="+mn-ea"/>
          <a:cs typeface="+mn-cs"/>
        </a:defRPr>
      </a:lvl1pPr>
      <a:lvl2pPr marL="557213" indent="-214313" algn="l" rtl="0" fontAlgn="base">
        <a:spcBef>
          <a:spcPct val="20000"/>
        </a:spcBef>
        <a:spcAft>
          <a:spcPct val="0"/>
        </a:spcAft>
        <a:buChar char="–"/>
        <a:defRPr sz="2100">
          <a:solidFill>
            <a:schemeClr val="tx1"/>
          </a:solidFill>
          <a:latin typeface="+mn-lt"/>
        </a:defRPr>
      </a:lvl2pPr>
      <a:lvl3pPr marL="857250" indent="-171450" algn="l" rtl="0" fontAlgn="base">
        <a:spcBef>
          <a:spcPct val="20000"/>
        </a:spcBef>
        <a:spcAft>
          <a:spcPct val="0"/>
        </a:spcAft>
        <a:buChar char="•"/>
        <a:defRPr sz="1800">
          <a:solidFill>
            <a:schemeClr val="tx1"/>
          </a:solidFill>
          <a:latin typeface="+mn-lt"/>
        </a:defRPr>
      </a:lvl3pPr>
      <a:lvl4pPr marL="1200150" indent="-171450" algn="l" rtl="0" fontAlgn="base">
        <a:spcBef>
          <a:spcPct val="20000"/>
        </a:spcBef>
        <a:spcAft>
          <a:spcPct val="0"/>
        </a:spcAft>
        <a:buChar char="–"/>
        <a:defRPr sz="1500">
          <a:solidFill>
            <a:schemeClr val="tx1"/>
          </a:solidFill>
          <a:latin typeface="+mn-lt"/>
        </a:defRPr>
      </a:lvl4pPr>
      <a:lvl5pPr marL="1543050" indent="-171450" algn="l" rtl="0" fontAlgn="base">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hetruthaboutcars.com/wp-content/uploads/2007/09/070502_vehicle_black_box.jpg"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de-DE" dirty="0" smtClean="0"/>
              <a:t>Automotive Security</a:t>
            </a:r>
            <a:endParaRPr lang="en-US" dirty="0"/>
          </a:p>
        </p:txBody>
      </p:sp>
      <p:sp>
        <p:nvSpPr>
          <p:cNvPr id="7" name="Subtitle 6"/>
          <p:cNvSpPr>
            <a:spLocks noGrp="1"/>
          </p:cNvSpPr>
          <p:nvPr>
            <p:ph type="subTitle" idx="1"/>
          </p:nvPr>
        </p:nvSpPr>
        <p:spPr/>
        <p:txBody>
          <a:bodyPr/>
          <a:lstStyle/>
          <a:p>
            <a:r>
              <a:rPr lang="en-US" dirty="0"/>
              <a:t>Security aspects on Intelligent Transportation Systems (ITS) and how to keep cars secure</a:t>
            </a:r>
          </a:p>
        </p:txBody>
      </p:sp>
      <p:sp>
        <p:nvSpPr>
          <p:cNvPr id="8" name="Text Placeholder 7"/>
          <p:cNvSpPr>
            <a:spLocks noGrp="1"/>
          </p:cNvSpPr>
          <p:nvPr>
            <p:ph type="body" sz="quarter" idx="11"/>
          </p:nvPr>
        </p:nvSpPr>
        <p:spPr>
          <a:xfrm>
            <a:off x="3099470" y="3607185"/>
            <a:ext cx="5605144" cy="323165"/>
          </a:xfrm>
        </p:spPr>
        <p:txBody>
          <a:bodyPr/>
          <a:lstStyle/>
          <a:p>
            <a:r>
              <a:rPr lang="en-US" dirty="0" smtClean="0"/>
              <a:t>Sep.12.2014</a:t>
            </a:r>
            <a:endParaRPr lang="en-US" dirty="0"/>
          </a:p>
        </p:txBody>
      </p:sp>
      <p:sp>
        <p:nvSpPr>
          <p:cNvPr id="10" name="Text Placeholder 9"/>
          <p:cNvSpPr>
            <a:spLocks noGrp="1"/>
          </p:cNvSpPr>
          <p:nvPr>
            <p:ph type="body" sz="quarter" idx="12"/>
          </p:nvPr>
        </p:nvSpPr>
        <p:spPr>
          <a:xfrm>
            <a:off x="3111026" y="3198020"/>
            <a:ext cx="5605144" cy="425040"/>
          </a:xfrm>
        </p:spPr>
        <p:txBody>
          <a:bodyPr/>
          <a:lstStyle/>
          <a:p>
            <a:r>
              <a:rPr lang="en-US" dirty="0" smtClean="0"/>
              <a:t>Jürgen Frank  </a:t>
            </a:r>
            <a:r>
              <a:rPr lang="en-US" dirty="0"/>
              <a:t>|  </a:t>
            </a:r>
            <a:r>
              <a:rPr lang="en-US" dirty="0" smtClean="0"/>
              <a:t>Sr. System Engineer</a:t>
            </a:r>
            <a:endParaRPr lang="en-US" dirty="0"/>
          </a:p>
          <a:p>
            <a:endParaRPr lang="en-US" dirty="0"/>
          </a:p>
        </p:txBody>
      </p:sp>
    </p:spTree>
    <p:extLst>
      <p:ext uri="{BB962C8B-B14F-4D97-AF65-F5344CB8AC3E}">
        <p14:creationId xmlns:p14="http://schemas.microsoft.com/office/powerpoint/2010/main" val="370125531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NIS – National Institute of Standards</a:t>
            </a:r>
            <a:endParaRPr lang="en-US" dirty="0"/>
          </a:p>
        </p:txBody>
      </p:sp>
      <p:sp>
        <p:nvSpPr>
          <p:cNvPr id="3" name="Text Placeholder 2"/>
          <p:cNvSpPr>
            <a:spLocks noGrp="1"/>
          </p:cNvSpPr>
          <p:nvPr>
            <p:ph type="body" sz="quarter" idx="10"/>
          </p:nvPr>
        </p:nvSpPr>
        <p:spPr/>
        <p:txBody>
          <a:bodyPr/>
          <a:lstStyle/>
          <a:p>
            <a:r>
              <a:rPr lang="en-US" dirty="0" smtClean="0"/>
              <a:t>No automotive focus</a:t>
            </a:r>
          </a:p>
          <a:p>
            <a:endParaRPr lang="en-US" dirty="0" smtClean="0"/>
          </a:p>
          <a:p>
            <a:r>
              <a:rPr lang="en-US" dirty="0" smtClean="0"/>
              <a:t>Specifies most of the crypto algorithm (AES, SHA-1/2/3 etc.)</a:t>
            </a:r>
            <a:br>
              <a:rPr lang="en-US" dirty="0" smtClean="0"/>
            </a:br>
            <a:endParaRPr lang="en-US" dirty="0" smtClean="0"/>
          </a:p>
          <a:p>
            <a:r>
              <a:rPr lang="en-US" dirty="0" smtClean="0"/>
              <a:t>Use several time the championship approach (e.g. AES &amp; SHE3)</a:t>
            </a:r>
          </a:p>
          <a:p>
            <a:endParaRPr lang="en-US" dirty="0" smtClean="0"/>
          </a:p>
          <a:p>
            <a:r>
              <a:rPr lang="en-US" dirty="0" smtClean="0"/>
              <a:t>Worries in the market (since Snowden</a:t>
            </a:r>
            <a:r>
              <a:rPr lang="en-US" dirty="0"/>
              <a:t>), NSA- </a:t>
            </a:r>
            <a:r>
              <a:rPr lang="en-US" dirty="0" err="1"/>
              <a:t>Dual_EC_DRBG</a:t>
            </a:r>
            <a:r>
              <a:rPr lang="en-US" dirty="0"/>
              <a:t> </a:t>
            </a:r>
            <a:r>
              <a:rPr lang="en-US" dirty="0" smtClean="0"/>
              <a:t>issue</a:t>
            </a:r>
          </a:p>
          <a:p>
            <a:pPr marL="174625" lvl="1" indent="0">
              <a:buNone/>
            </a:pPr>
            <a:endParaRPr lang="en-US" dirty="0"/>
          </a:p>
        </p:txBody>
      </p:sp>
    </p:spTree>
    <p:extLst>
      <p:ext uri="{BB962C8B-B14F-4D97-AF65-F5344CB8AC3E}">
        <p14:creationId xmlns:p14="http://schemas.microsoft.com/office/powerpoint/2010/main" val="340380031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Standards in the Regions</a:t>
            </a:r>
            <a:endParaRPr lang="en-US" dirty="0"/>
          </a:p>
        </p:txBody>
      </p:sp>
      <p:sp>
        <p:nvSpPr>
          <p:cNvPr id="7" name="Text Placeholder 6"/>
          <p:cNvSpPr>
            <a:spLocks noGrp="1"/>
          </p:cNvSpPr>
          <p:nvPr>
            <p:ph type="body" sz="quarter" idx="10"/>
          </p:nvPr>
        </p:nvSpPr>
        <p:spPr/>
        <p:txBody>
          <a:bodyPr>
            <a:normAutofit fontScale="70000" lnSpcReduction="20000"/>
          </a:bodyPr>
          <a:lstStyle/>
          <a:p>
            <a:r>
              <a:rPr lang="en-US" dirty="0" smtClean="0"/>
              <a:t>EMEA (mainly Germany)</a:t>
            </a:r>
          </a:p>
          <a:p>
            <a:pPr lvl="1"/>
            <a:r>
              <a:rPr lang="en-US" dirty="0" smtClean="0"/>
              <a:t>EVITA</a:t>
            </a:r>
          </a:p>
          <a:p>
            <a:pPr lvl="2"/>
            <a:r>
              <a:rPr lang="en-US" dirty="0" smtClean="0"/>
              <a:t>Initiator: EU- funded Europe CAR companies</a:t>
            </a:r>
          </a:p>
          <a:p>
            <a:pPr lvl="2"/>
            <a:r>
              <a:rPr lang="en-US" dirty="0" smtClean="0"/>
              <a:t>Published via Project web-page, guide not a spec.</a:t>
            </a:r>
          </a:p>
          <a:p>
            <a:pPr lvl="1"/>
            <a:r>
              <a:rPr lang="en-US" dirty="0" smtClean="0"/>
              <a:t>SHE Specification</a:t>
            </a:r>
          </a:p>
          <a:p>
            <a:pPr lvl="2"/>
            <a:r>
              <a:rPr lang="en-US" dirty="0" smtClean="0"/>
              <a:t>Initiator: 	German Car OEMs</a:t>
            </a:r>
          </a:p>
          <a:p>
            <a:pPr lvl="2"/>
            <a:r>
              <a:rPr lang="en-US" dirty="0" smtClean="0"/>
              <a:t>Published via	HIS (</a:t>
            </a:r>
            <a:r>
              <a:rPr lang="en-US" dirty="0" err="1" smtClean="0"/>
              <a:t>Herrsteller</a:t>
            </a:r>
            <a:r>
              <a:rPr lang="en-US" dirty="0" smtClean="0"/>
              <a:t> Initiative Software) web-page</a:t>
            </a:r>
          </a:p>
          <a:p>
            <a:pPr lvl="1"/>
            <a:r>
              <a:rPr lang="en-US" dirty="0" smtClean="0"/>
              <a:t>Hardware Security Module </a:t>
            </a:r>
          </a:p>
          <a:p>
            <a:pPr lvl="2"/>
            <a:r>
              <a:rPr lang="en-US" dirty="0" smtClean="0"/>
              <a:t>Initiator: 	German Tier1 &amp; Car OEM</a:t>
            </a:r>
          </a:p>
          <a:p>
            <a:pPr lvl="2"/>
            <a:r>
              <a:rPr lang="en-US" dirty="0" smtClean="0"/>
              <a:t>Published: 	not public available</a:t>
            </a:r>
          </a:p>
          <a:p>
            <a:endParaRPr lang="en-US" dirty="0" smtClean="0"/>
          </a:p>
          <a:p>
            <a:r>
              <a:rPr lang="en-US" dirty="0" smtClean="0"/>
              <a:t>US</a:t>
            </a:r>
          </a:p>
          <a:p>
            <a:pPr lvl="1"/>
            <a:r>
              <a:rPr lang="en-US" dirty="0" smtClean="0"/>
              <a:t>Technical acceptance of the SHE Specification (with small enhancements)</a:t>
            </a:r>
          </a:p>
          <a:p>
            <a:pPr lvl="1"/>
            <a:r>
              <a:rPr lang="en-US" dirty="0" smtClean="0"/>
              <a:t>See legal issues due HIS </a:t>
            </a:r>
            <a:r>
              <a:rPr lang="en-US" dirty="0" smtClean="0">
                <a:sym typeface="Wingdings" panose="05000000000000000000" pitchFamily="2" charset="2"/>
              </a:rPr>
              <a:t> SAE specification group</a:t>
            </a:r>
            <a:endParaRPr lang="en-US" dirty="0" smtClean="0"/>
          </a:p>
          <a:p>
            <a:pPr lvl="1"/>
            <a:r>
              <a:rPr lang="en-US" dirty="0" smtClean="0"/>
              <a:t>HSM to complex for actual use-cases</a:t>
            </a:r>
          </a:p>
          <a:p>
            <a:pPr lvl="1"/>
            <a:endParaRPr lang="en-US" dirty="0" smtClean="0"/>
          </a:p>
          <a:p>
            <a:r>
              <a:rPr lang="en-US" dirty="0" smtClean="0"/>
              <a:t>ASIA</a:t>
            </a:r>
          </a:p>
          <a:p>
            <a:pPr lvl="1"/>
            <a:r>
              <a:rPr lang="en-US" dirty="0" smtClean="0"/>
              <a:t>Re-use of the SHE and HSM</a:t>
            </a:r>
          </a:p>
          <a:p>
            <a:pPr lvl="1"/>
            <a:r>
              <a:rPr lang="en-US" dirty="0" smtClean="0"/>
              <a:t>TPM still in discussion</a:t>
            </a:r>
          </a:p>
          <a:p>
            <a:pPr lvl="1"/>
            <a:endParaRPr lang="en-US" dirty="0"/>
          </a:p>
        </p:txBody>
      </p:sp>
    </p:spTree>
    <p:extLst>
      <p:ext uri="{BB962C8B-B14F-4D97-AF65-F5344CB8AC3E}">
        <p14:creationId xmlns:p14="http://schemas.microsoft.com/office/powerpoint/2010/main" val="332673517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Security Modules</a:t>
            </a:r>
            <a:endParaRPr lang="en-US" dirty="0"/>
          </a:p>
        </p:txBody>
      </p:sp>
    </p:spTree>
    <p:extLst>
      <p:ext uri="{BB962C8B-B14F-4D97-AF65-F5344CB8AC3E}">
        <p14:creationId xmlns:p14="http://schemas.microsoft.com/office/powerpoint/2010/main" val="2972384384"/>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Cryptographic Services Engine (CSE)</a:t>
            </a:r>
            <a:br>
              <a:rPr lang="en-US" dirty="0"/>
            </a:br>
            <a:r>
              <a:rPr lang="en-US" sz="2400" dirty="0" err="1"/>
              <a:t>Qorivva</a:t>
            </a:r>
            <a:r>
              <a:rPr lang="en-US" sz="2400" dirty="0"/>
              <a:t> MPC564xB/C</a:t>
            </a:r>
            <a:endParaRPr lang="en-US" dirty="0"/>
          </a:p>
        </p:txBody>
      </p:sp>
      <p:sp>
        <p:nvSpPr>
          <p:cNvPr id="8" name="Text Placeholder 7"/>
          <p:cNvSpPr>
            <a:spLocks noGrp="1"/>
          </p:cNvSpPr>
          <p:nvPr>
            <p:ph type="body" sz="quarter" idx="10"/>
          </p:nvPr>
        </p:nvSpPr>
        <p:spPr>
          <a:xfrm>
            <a:off x="224642" y="1074189"/>
            <a:ext cx="5499651" cy="4667249"/>
          </a:xfrm>
        </p:spPr>
        <p:txBody>
          <a:bodyPr>
            <a:noAutofit/>
          </a:bodyPr>
          <a:lstStyle/>
          <a:p>
            <a:r>
              <a:rPr lang="en-US" sz="1600" b="1" dirty="0" smtClean="0"/>
              <a:t>CSE module implements the official HIS SHE-Specification</a:t>
            </a:r>
          </a:p>
          <a:p>
            <a:r>
              <a:rPr lang="en-US" sz="1600" b="1" dirty="0" smtClean="0"/>
              <a:t>32-bit secure core working at 120 MHz</a:t>
            </a:r>
          </a:p>
          <a:p>
            <a:r>
              <a:rPr lang="en-US" sz="1600" b="1" dirty="0" smtClean="0"/>
              <a:t>AES-128</a:t>
            </a:r>
          </a:p>
          <a:p>
            <a:pPr lvl="1"/>
            <a:r>
              <a:rPr lang="en-US" sz="1600" dirty="0" smtClean="0"/>
              <a:t>Supported crypto modes: ECB &amp; CBC</a:t>
            </a:r>
          </a:p>
          <a:p>
            <a:pPr lvl="1"/>
            <a:r>
              <a:rPr lang="en-US" sz="1600" dirty="0" smtClean="0"/>
              <a:t>Throughput 100 </a:t>
            </a:r>
            <a:r>
              <a:rPr lang="en-US" sz="1600" dirty="0" err="1" smtClean="0"/>
              <a:t>Mbit</a:t>
            </a:r>
            <a:r>
              <a:rPr lang="en-US" sz="1600" dirty="0" smtClean="0"/>
              <a:t>/sec</a:t>
            </a:r>
          </a:p>
          <a:p>
            <a:pPr lvl="1"/>
            <a:r>
              <a:rPr lang="en-US" sz="1600" dirty="0" smtClean="0"/>
              <a:t>Latency 2</a:t>
            </a:r>
            <a:r>
              <a:rPr lang="el-GR" sz="1600" dirty="0" smtClean="0"/>
              <a:t>μ</a:t>
            </a:r>
            <a:r>
              <a:rPr lang="en-US" sz="1600" dirty="0" smtClean="0"/>
              <a:t>s per one encoding/decoding ops</a:t>
            </a:r>
          </a:p>
          <a:p>
            <a:r>
              <a:rPr lang="en-US" sz="1600" b="1" dirty="0" smtClean="0"/>
              <a:t>CSE module interfaces:</a:t>
            </a:r>
          </a:p>
          <a:p>
            <a:pPr lvl="1"/>
            <a:r>
              <a:rPr lang="en-US" sz="1600" dirty="0" smtClean="0"/>
              <a:t>Crossbar master interface</a:t>
            </a:r>
          </a:p>
          <a:p>
            <a:pPr lvl="1"/>
            <a:r>
              <a:rPr lang="en-US" sz="1600" dirty="0" smtClean="0"/>
              <a:t>Configuration interface</a:t>
            </a:r>
          </a:p>
          <a:p>
            <a:r>
              <a:rPr lang="en-US" sz="1600" b="1" dirty="0" smtClean="0"/>
              <a:t>Secure flash blocks assigned to the CSE module. Accesses from other masters are impossible.</a:t>
            </a:r>
          </a:p>
          <a:p>
            <a:r>
              <a:rPr lang="en-US" sz="1600" b="1" dirty="0" smtClean="0"/>
              <a:t>PRNG  seed generation via TRNG</a:t>
            </a:r>
          </a:p>
          <a:p>
            <a:r>
              <a:rPr lang="de-DE" sz="1600" b="1" dirty="0" smtClean="0"/>
              <a:t>CSE Core not </a:t>
            </a:r>
            <a:r>
              <a:rPr lang="en-US" sz="1600" b="1" dirty="0" smtClean="0"/>
              <a:t>programmable by customer</a:t>
            </a:r>
            <a:endParaRPr lang="en-US" sz="1600" b="1" dirty="0"/>
          </a:p>
        </p:txBody>
      </p:sp>
      <p:graphicFrame>
        <p:nvGraphicFramePr>
          <p:cNvPr id="99329" name="Object 11"/>
          <p:cNvGraphicFramePr>
            <a:graphicFrameLocks noChangeAspect="1"/>
          </p:cNvGraphicFramePr>
          <p:nvPr/>
        </p:nvGraphicFramePr>
        <p:xfrm>
          <a:off x="5773465" y="1600201"/>
          <a:ext cx="3183210" cy="3269511"/>
        </p:xfrm>
        <a:graphic>
          <a:graphicData uri="http://schemas.openxmlformats.org/presentationml/2006/ole">
            <mc:AlternateContent xmlns:mc="http://schemas.openxmlformats.org/markup-compatibility/2006">
              <mc:Choice xmlns:v="urn:schemas-microsoft-com:vml" Requires="v">
                <p:oleObj spid="_x0000_s1050" name="Visio" r:id="rId3" imgW="4146423" imgH="4260723" progId="">
                  <p:embed/>
                </p:oleObj>
              </mc:Choice>
              <mc:Fallback>
                <p:oleObj name="Visio" r:id="rId3" imgW="4146423" imgH="4260723"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73465" y="1600201"/>
                        <a:ext cx="3183210" cy="3269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Rectangle 4"/>
          <p:cNvSpPr/>
          <p:nvPr/>
        </p:nvSpPr>
        <p:spPr>
          <a:xfrm>
            <a:off x="2351069" y="6341878"/>
            <a:ext cx="1845205" cy="230832"/>
          </a:xfrm>
          <a:prstGeom prst="rect">
            <a:avLst/>
          </a:prstGeom>
          <a:noFill/>
        </p:spPr>
        <p:txBody>
          <a:bodyPr wrap="square">
            <a:spAutoFit/>
          </a:bodyPr>
          <a:lstStyle/>
          <a:p>
            <a:r>
              <a:rPr lang="en-US" sz="900" dirty="0" smtClean="0">
                <a:solidFill>
                  <a:schemeClr val="tx1">
                    <a:lumMod val="50000"/>
                    <a:lumOff val="50000"/>
                  </a:schemeClr>
                </a:solidFill>
              </a:rPr>
              <a:t>juergen.frank@freescale.com</a:t>
            </a:r>
            <a:endParaRPr lang="en-US" sz="900" dirty="0">
              <a:solidFill>
                <a:schemeClr val="tx1">
                  <a:lumMod val="50000"/>
                  <a:lumOff val="50000"/>
                </a:schemeClr>
              </a:solidFill>
            </a:endParaRPr>
          </a:p>
        </p:txBody>
      </p:sp>
    </p:spTree>
    <p:extLst>
      <p:ext uri="{BB962C8B-B14F-4D97-AF65-F5344CB8AC3E}">
        <p14:creationId xmlns:p14="http://schemas.microsoft.com/office/powerpoint/2010/main" val="316182812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CSE2 Enhancements to </a:t>
            </a:r>
            <a:r>
              <a:rPr lang="en-US" dirty="0"/>
              <a:t>CSE</a:t>
            </a:r>
          </a:p>
        </p:txBody>
      </p:sp>
      <p:sp>
        <p:nvSpPr>
          <p:cNvPr id="3" name="Text Placeholder 2"/>
          <p:cNvSpPr>
            <a:spLocks noGrp="1"/>
          </p:cNvSpPr>
          <p:nvPr>
            <p:ph type="body" sz="quarter" idx="10"/>
          </p:nvPr>
        </p:nvSpPr>
        <p:spPr/>
        <p:txBody>
          <a:bodyPr>
            <a:normAutofit/>
          </a:bodyPr>
          <a:lstStyle/>
          <a:p>
            <a:r>
              <a:rPr lang="en-US" b="1" dirty="0" smtClean="0"/>
              <a:t>Introduce new security flag per GPR-keys</a:t>
            </a:r>
          </a:p>
          <a:p>
            <a:endParaRPr lang="en-US" b="1" dirty="0" smtClean="0"/>
          </a:p>
          <a:p>
            <a:r>
              <a:rPr lang="en-US" b="1" dirty="0" smtClean="0"/>
              <a:t>Increased number of GPR-keys from 10 to 20</a:t>
            </a:r>
          </a:p>
          <a:p>
            <a:endParaRPr lang="en-US" b="1" dirty="0" smtClean="0"/>
          </a:p>
          <a:p>
            <a:r>
              <a:rPr lang="en-US" b="1" dirty="0" smtClean="0"/>
              <a:t>Secure Boot result storage in NVM</a:t>
            </a:r>
            <a:br>
              <a:rPr lang="en-US" b="1" dirty="0" smtClean="0"/>
            </a:br>
            <a:r>
              <a:rPr lang="en-US" b="1" dirty="0" smtClean="0"/>
              <a:t>(configurable by customer)</a:t>
            </a:r>
          </a:p>
          <a:p>
            <a:endParaRPr lang="en-US" b="1" dirty="0" smtClean="0"/>
          </a:p>
          <a:p>
            <a:r>
              <a:rPr lang="en-US" b="1" dirty="0" smtClean="0"/>
              <a:t>Reset Generation on Secure Boot Fail </a:t>
            </a:r>
            <a:br>
              <a:rPr lang="en-US" b="1" dirty="0" smtClean="0"/>
            </a:br>
            <a:r>
              <a:rPr lang="en-US" b="1" dirty="0" smtClean="0"/>
              <a:t>(configurable by customer)</a:t>
            </a:r>
          </a:p>
        </p:txBody>
      </p:sp>
      <p:sp>
        <p:nvSpPr>
          <p:cNvPr id="4" name="Rectangle 3"/>
          <p:cNvSpPr/>
          <p:nvPr/>
        </p:nvSpPr>
        <p:spPr>
          <a:xfrm>
            <a:off x="2365937" y="6297273"/>
            <a:ext cx="1845205" cy="230832"/>
          </a:xfrm>
          <a:prstGeom prst="rect">
            <a:avLst/>
          </a:prstGeom>
          <a:noFill/>
        </p:spPr>
        <p:txBody>
          <a:bodyPr wrap="square">
            <a:spAutoFit/>
          </a:bodyPr>
          <a:lstStyle/>
          <a:p>
            <a:r>
              <a:rPr lang="en-US" sz="900" dirty="0" smtClean="0">
                <a:solidFill>
                  <a:schemeClr val="tx1">
                    <a:lumMod val="50000"/>
                    <a:lumOff val="50000"/>
                  </a:schemeClr>
                </a:solidFill>
              </a:rPr>
              <a:t>juergen.frank@freescale.com</a:t>
            </a:r>
            <a:endParaRPr lang="en-US" sz="900" dirty="0">
              <a:solidFill>
                <a:schemeClr val="tx1">
                  <a:lumMod val="50000"/>
                  <a:lumOff val="50000"/>
                </a:schemeClr>
              </a:solidFill>
            </a:endParaRPr>
          </a:p>
        </p:txBody>
      </p:sp>
    </p:spTree>
    <p:extLst>
      <p:ext uri="{BB962C8B-B14F-4D97-AF65-F5344CB8AC3E}">
        <p14:creationId xmlns:p14="http://schemas.microsoft.com/office/powerpoint/2010/main" val="346942128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47607" y="3549134"/>
            <a:ext cx="248786" cy="369332"/>
          </a:xfrm>
          <a:prstGeom prst="rect">
            <a:avLst/>
          </a:prstGeom>
        </p:spPr>
        <p:txBody>
          <a:bodyPr wrap="none">
            <a:spAutoFit/>
          </a:bodyPr>
          <a:lstStyle/>
          <a:p>
            <a:r>
              <a:rPr lang="en-US" dirty="0" smtClean="0"/>
              <a:t> </a:t>
            </a:r>
            <a:endParaRPr lang="en-US" dirty="0"/>
          </a:p>
        </p:txBody>
      </p:sp>
      <p:sp>
        <p:nvSpPr>
          <p:cNvPr id="5" name="Rectangle 4"/>
          <p:cNvSpPr/>
          <p:nvPr/>
        </p:nvSpPr>
        <p:spPr>
          <a:xfrm>
            <a:off x="4447607" y="3549134"/>
            <a:ext cx="248786" cy="369332"/>
          </a:xfrm>
          <a:prstGeom prst="rect">
            <a:avLst/>
          </a:prstGeom>
        </p:spPr>
        <p:txBody>
          <a:bodyPr wrap="none">
            <a:spAutoFit/>
          </a:bodyPr>
          <a:lstStyle/>
          <a:p>
            <a:r>
              <a:rPr lang="en-US" dirty="0" smtClean="0"/>
              <a:t> </a:t>
            </a:r>
            <a:endParaRPr lang="en-US" dirty="0"/>
          </a:p>
        </p:txBody>
      </p:sp>
      <p:sp>
        <p:nvSpPr>
          <p:cNvPr id="7" name="TextBox 6"/>
          <p:cNvSpPr txBox="1"/>
          <p:nvPr/>
        </p:nvSpPr>
        <p:spPr>
          <a:xfrm>
            <a:off x="745273" y="4882376"/>
            <a:ext cx="2880917" cy="1015663"/>
          </a:xfrm>
          <a:prstGeom prst="rect">
            <a:avLst/>
          </a:prstGeom>
          <a:noFill/>
        </p:spPr>
        <p:txBody>
          <a:bodyPr wrap="none" rtlCol="0">
            <a:spAutoFit/>
          </a:bodyPr>
          <a:lstStyle/>
          <a:p>
            <a:r>
              <a:rPr lang="de-DE" sz="1000" b="1" dirty="0" smtClean="0"/>
              <a:t>SSCM:  </a:t>
            </a:r>
            <a:r>
              <a:rPr lang="de-DE" sz="1000" dirty="0" smtClean="0"/>
              <a:t>System Status Configuration Module</a:t>
            </a:r>
          </a:p>
          <a:p>
            <a:r>
              <a:rPr lang="de-DE" sz="1000" b="1" dirty="0" smtClean="0"/>
              <a:t>PASS:   </a:t>
            </a:r>
            <a:r>
              <a:rPr lang="de-DE" sz="1000" dirty="0" smtClean="0"/>
              <a:t>Password And Device Security Module</a:t>
            </a:r>
          </a:p>
          <a:p>
            <a:r>
              <a:rPr lang="de-DE" sz="1000" b="1" dirty="0" smtClean="0"/>
              <a:t>TDM:     </a:t>
            </a:r>
            <a:r>
              <a:rPr lang="de-DE" sz="1000" dirty="0" smtClean="0"/>
              <a:t>Tamper Detection Module</a:t>
            </a:r>
          </a:p>
          <a:p>
            <a:r>
              <a:rPr lang="de-DE" sz="1000" b="1" dirty="0" smtClean="0"/>
              <a:t>HSM:     </a:t>
            </a:r>
            <a:r>
              <a:rPr lang="de-DE" sz="1000" dirty="0" smtClean="0"/>
              <a:t>Hardware Security Module</a:t>
            </a:r>
          </a:p>
          <a:p>
            <a:r>
              <a:rPr lang="de-DE" sz="1000" b="1" dirty="0" smtClean="0"/>
              <a:t>MPU:     </a:t>
            </a:r>
            <a:r>
              <a:rPr lang="de-DE" sz="1000" dirty="0" smtClean="0"/>
              <a:t>Memory Protection Unit</a:t>
            </a:r>
          </a:p>
          <a:p>
            <a:r>
              <a:rPr lang="de-DE" sz="1000" b="1" dirty="0" smtClean="0"/>
              <a:t>DCF:      </a:t>
            </a:r>
            <a:r>
              <a:rPr lang="de-DE" sz="1000" dirty="0" smtClean="0"/>
              <a:t>Device Configuration Format</a:t>
            </a:r>
            <a:endParaRPr lang="en-US" sz="1000" dirty="0"/>
          </a:p>
        </p:txBody>
      </p:sp>
      <p:sp>
        <p:nvSpPr>
          <p:cNvPr id="9" name="Title 8"/>
          <p:cNvSpPr>
            <a:spLocks noGrp="1"/>
          </p:cNvSpPr>
          <p:nvPr>
            <p:ph type="title"/>
          </p:nvPr>
        </p:nvSpPr>
        <p:spPr>
          <a:xfrm>
            <a:off x="564995" y="452163"/>
            <a:ext cx="8284819" cy="654050"/>
          </a:xfrm>
        </p:spPr>
        <p:txBody>
          <a:bodyPr/>
          <a:lstStyle/>
          <a:p>
            <a:r>
              <a:rPr lang="en-US" sz="2800" dirty="0" err="1"/>
              <a:t>Qorivva</a:t>
            </a:r>
            <a:r>
              <a:rPr lang="en-US" sz="2800" dirty="0"/>
              <a:t> </a:t>
            </a:r>
            <a:r>
              <a:rPr lang="en-US" sz="2800" dirty="0" smtClean="0"/>
              <a:t>HSM </a:t>
            </a:r>
            <a:r>
              <a:rPr lang="de-DE" dirty="0" smtClean="0"/>
              <a:t>Security </a:t>
            </a:r>
            <a:r>
              <a:rPr lang="de-DE" dirty="0" err="1" smtClean="0"/>
              <a:t>Architecture</a:t>
            </a:r>
            <a:endParaRPr lang="en-US" dirty="0"/>
          </a:p>
        </p:txBody>
      </p:sp>
      <p:sp>
        <p:nvSpPr>
          <p:cNvPr id="34" name="Text Placeholder 33"/>
          <p:cNvSpPr>
            <a:spLocks noGrp="1"/>
          </p:cNvSpPr>
          <p:nvPr>
            <p:ph type="body" sz="quarter" idx="10"/>
          </p:nvPr>
        </p:nvSpPr>
        <p:spPr>
          <a:xfrm>
            <a:off x="649066" y="1230816"/>
            <a:ext cx="3164651" cy="3562349"/>
          </a:xfrm>
        </p:spPr>
        <p:txBody>
          <a:bodyPr>
            <a:normAutofit/>
          </a:bodyPr>
          <a:lstStyle/>
          <a:p>
            <a:pPr>
              <a:buNone/>
            </a:pPr>
            <a:r>
              <a:rPr lang="en-US" sz="1800" dirty="0" smtClean="0"/>
              <a:t>Features:</a:t>
            </a:r>
          </a:p>
          <a:p>
            <a:r>
              <a:rPr lang="en-US" sz="1800" dirty="0" smtClean="0"/>
              <a:t>Device life cycle scheme</a:t>
            </a:r>
          </a:p>
          <a:p>
            <a:r>
              <a:rPr lang="en-US" sz="1800" dirty="0" smtClean="0"/>
              <a:t>Unique ID for each device</a:t>
            </a:r>
          </a:p>
          <a:p>
            <a:r>
              <a:rPr lang="en-US" sz="1800" dirty="0" smtClean="0"/>
              <a:t>Debugger restrictions</a:t>
            </a:r>
          </a:p>
          <a:p>
            <a:r>
              <a:rPr lang="en-US" sz="1800" dirty="0" smtClean="0"/>
              <a:t>Flash Protection</a:t>
            </a:r>
          </a:p>
          <a:p>
            <a:pPr lvl="1"/>
            <a:r>
              <a:rPr lang="en-US" sz="1600" dirty="0" smtClean="0"/>
              <a:t>OTP</a:t>
            </a:r>
          </a:p>
          <a:p>
            <a:pPr lvl="1"/>
            <a:r>
              <a:rPr lang="en-US" sz="1600" dirty="0" smtClean="0"/>
              <a:t>read / write &amp; erase</a:t>
            </a:r>
          </a:p>
          <a:p>
            <a:pPr lvl="1"/>
            <a:r>
              <a:rPr lang="en-US" sz="1600" dirty="0" smtClean="0"/>
              <a:t>diary to log erasing-steps</a:t>
            </a:r>
            <a:endParaRPr lang="en-US" sz="1600" dirty="0"/>
          </a:p>
        </p:txBody>
      </p:sp>
      <p:pic>
        <p:nvPicPr>
          <p:cNvPr id="10" name="Picture 9" descr="C55_Architecture.gif"/>
          <p:cNvPicPr>
            <a:picLocks noChangeAspect="1"/>
          </p:cNvPicPr>
          <p:nvPr/>
        </p:nvPicPr>
        <p:blipFill>
          <a:blip r:embed="rId2" cstate="print"/>
          <a:stretch>
            <a:fillRect/>
          </a:stretch>
        </p:blipFill>
        <p:spPr>
          <a:xfrm>
            <a:off x="4495800" y="1219200"/>
            <a:ext cx="4267200" cy="3089275"/>
          </a:xfrm>
          <a:prstGeom prst="rect">
            <a:avLst/>
          </a:prstGeom>
        </p:spPr>
      </p:pic>
      <p:sp>
        <p:nvSpPr>
          <p:cNvPr id="12" name="Rounded Rectangle 11"/>
          <p:cNvSpPr/>
          <p:nvPr/>
        </p:nvSpPr>
        <p:spPr>
          <a:xfrm>
            <a:off x="4419600" y="4800600"/>
            <a:ext cx="1143000" cy="46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Freescale Production</a:t>
            </a:r>
            <a:endParaRPr lang="en-US" sz="1400" dirty="0"/>
          </a:p>
        </p:txBody>
      </p:sp>
      <p:sp>
        <p:nvSpPr>
          <p:cNvPr id="13" name="Rounded Rectangle 12"/>
          <p:cNvSpPr/>
          <p:nvPr/>
        </p:nvSpPr>
        <p:spPr>
          <a:xfrm>
            <a:off x="6019800" y="4800600"/>
            <a:ext cx="1143000" cy="46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Customer Delivery</a:t>
            </a:r>
            <a:endParaRPr lang="en-US" sz="1400" dirty="0"/>
          </a:p>
        </p:txBody>
      </p:sp>
      <p:sp>
        <p:nvSpPr>
          <p:cNvPr id="14" name="Rounded Rectangle 13"/>
          <p:cNvSpPr/>
          <p:nvPr/>
        </p:nvSpPr>
        <p:spPr>
          <a:xfrm>
            <a:off x="7696200" y="4800600"/>
            <a:ext cx="1143000" cy="46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OEM Production</a:t>
            </a:r>
            <a:endParaRPr lang="en-US" sz="1400" dirty="0"/>
          </a:p>
        </p:txBody>
      </p:sp>
      <p:sp>
        <p:nvSpPr>
          <p:cNvPr id="15" name="Rounded Rectangle 14"/>
          <p:cNvSpPr/>
          <p:nvPr/>
        </p:nvSpPr>
        <p:spPr>
          <a:xfrm>
            <a:off x="5181600" y="5638800"/>
            <a:ext cx="1143000" cy="46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In-Field</a:t>
            </a:r>
            <a:endParaRPr lang="en-US" sz="1400" dirty="0"/>
          </a:p>
        </p:txBody>
      </p:sp>
      <p:sp>
        <p:nvSpPr>
          <p:cNvPr id="16" name="Rounded Rectangle 15"/>
          <p:cNvSpPr/>
          <p:nvPr/>
        </p:nvSpPr>
        <p:spPr>
          <a:xfrm>
            <a:off x="6858000" y="5638800"/>
            <a:ext cx="1143000" cy="46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Failure Analysis</a:t>
            </a:r>
            <a:endParaRPr lang="en-US" sz="1400" dirty="0"/>
          </a:p>
        </p:txBody>
      </p:sp>
      <p:cxnSp>
        <p:nvCxnSpPr>
          <p:cNvPr id="18" name="Straight Arrow Connector 17"/>
          <p:cNvCxnSpPr>
            <a:stCxn id="12" idx="3"/>
            <a:endCxn id="13" idx="1"/>
          </p:cNvCxnSpPr>
          <p:nvPr/>
        </p:nvCxnSpPr>
        <p:spPr>
          <a:xfrm>
            <a:off x="5562600" y="5034600"/>
            <a:ext cx="457200"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3" idx="3"/>
            <a:endCxn id="14" idx="1"/>
          </p:cNvCxnSpPr>
          <p:nvPr/>
        </p:nvCxnSpPr>
        <p:spPr>
          <a:xfrm>
            <a:off x="7162800" y="5034600"/>
            <a:ext cx="533400"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4" idx="3"/>
            <a:endCxn id="15" idx="1"/>
          </p:cNvCxnSpPr>
          <p:nvPr/>
        </p:nvCxnSpPr>
        <p:spPr>
          <a:xfrm flipH="1">
            <a:off x="5181600" y="5034600"/>
            <a:ext cx="3657600" cy="838200"/>
          </a:xfrm>
          <a:prstGeom prst="bentConnector5">
            <a:avLst>
              <a:gd name="adj1" fmla="val -6250"/>
              <a:gd name="adj2" fmla="val 50000"/>
              <a:gd name="adj3" fmla="val 106250"/>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5" idx="3"/>
            <a:endCxn id="16" idx="1"/>
          </p:cNvCxnSpPr>
          <p:nvPr/>
        </p:nvCxnSpPr>
        <p:spPr>
          <a:xfrm>
            <a:off x="6324600" y="5872800"/>
            <a:ext cx="533400"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17894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Hardware Security Module (</a:t>
            </a:r>
            <a:r>
              <a:rPr lang="en-US" dirty="0" smtClean="0"/>
              <a:t>HSM)</a:t>
            </a:r>
            <a:r>
              <a:rPr lang="en-US" dirty="0"/>
              <a:t/>
            </a:r>
            <a:br>
              <a:rPr lang="en-US" dirty="0"/>
            </a:br>
            <a:r>
              <a:rPr lang="en-US" sz="2000" dirty="0" smtClean="0"/>
              <a:t>v1: MPC5746M / MPC5777M   &amp;   v2: MPC5748G / MPC5746C</a:t>
            </a:r>
            <a:endParaRPr lang="en-US" sz="2000" dirty="0"/>
          </a:p>
        </p:txBody>
      </p:sp>
      <p:sp>
        <p:nvSpPr>
          <p:cNvPr id="8" name="Text Placeholder 7"/>
          <p:cNvSpPr>
            <a:spLocks noGrp="1"/>
          </p:cNvSpPr>
          <p:nvPr>
            <p:ph type="body" sz="quarter" idx="10"/>
          </p:nvPr>
        </p:nvSpPr>
        <p:spPr>
          <a:xfrm>
            <a:off x="533399" y="1484784"/>
            <a:ext cx="8397950" cy="4472395"/>
          </a:xfrm>
        </p:spPr>
        <p:txBody>
          <a:bodyPr>
            <a:noAutofit/>
          </a:bodyPr>
          <a:lstStyle/>
          <a:p>
            <a:pPr>
              <a:buNone/>
            </a:pPr>
            <a:r>
              <a:rPr lang="en-US" sz="1600" b="1" dirty="0" smtClean="0"/>
              <a:t>HSM is free programmable by the customer, </a:t>
            </a:r>
            <a:br>
              <a:rPr lang="en-US" sz="1600" b="1" dirty="0" smtClean="0"/>
            </a:br>
            <a:r>
              <a:rPr lang="en-US" sz="1600" b="1" dirty="0" smtClean="0"/>
              <a:t>additional security algorithm could implemented in software</a:t>
            </a:r>
          </a:p>
          <a:p>
            <a:pPr>
              <a:buNone/>
            </a:pPr>
            <a:r>
              <a:rPr lang="en-US" sz="1600" b="1" u="sng" dirty="0" smtClean="0"/>
              <a:t>Features:</a:t>
            </a:r>
          </a:p>
          <a:p>
            <a:r>
              <a:rPr lang="en-US" sz="1600" b="1" dirty="0" smtClean="0"/>
              <a:t>e200z0h core (v1: 100MHz / v2: 80 MHz)</a:t>
            </a:r>
          </a:p>
          <a:p>
            <a:r>
              <a:rPr lang="en-US" sz="1600" b="1" dirty="0" smtClean="0"/>
              <a:t>4Kbytes Instruction cache</a:t>
            </a:r>
          </a:p>
          <a:p>
            <a:r>
              <a:rPr lang="en-US" sz="1600" b="1" dirty="0" smtClean="0"/>
              <a:t>Secure Debugger Interface</a:t>
            </a:r>
          </a:p>
          <a:p>
            <a:r>
              <a:rPr lang="en-US" sz="1600" b="1" dirty="0" smtClean="0"/>
              <a:t>Cryptographic Modules with AES-128, </a:t>
            </a:r>
            <a:br>
              <a:rPr lang="en-US" sz="1600" b="1" dirty="0" smtClean="0"/>
            </a:br>
            <a:r>
              <a:rPr lang="en-US" sz="1600" b="1" dirty="0" smtClean="0"/>
              <a:t>Random Number Generator, DMA</a:t>
            </a:r>
          </a:p>
          <a:p>
            <a:r>
              <a:rPr lang="en-US" sz="1600" b="1" dirty="0" smtClean="0"/>
              <a:t>Sensor Interface – monitor for voltage,</a:t>
            </a:r>
            <a:br>
              <a:rPr lang="en-US" sz="1600" b="1" dirty="0" smtClean="0"/>
            </a:br>
            <a:r>
              <a:rPr lang="en-US" sz="1600" b="1" dirty="0" smtClean="0"/>
              <a:t>temperature and clock (v1)</a:t>
            </a:r>
          </a:p>
          <a:p>
            <a:r>
              <a:rPr lang="en-US" sz="1600" b="1" dirty="0" smtClean="0"/>
              <a:t>Memory</a:t>
            </a:r>
          </a:p>
          <a:p>
            <a:pPr lvl="1"/>
            <a:r>
              <a:rPr lang="en-US" sz="1400" dirty="0" smtClean="0"/>
              <a:t>SRAM (v1: 40 Kbytes / v2: 32 Kbytes)</a:t>
            </a:r>
          </a:p>
          <a:p>
            <a:pPr lvl="1"/>
            <a:r>
              <a:rPr lang="en-US" sz="1400" dirty="0" smtClean="0"/>
              <a:t>Flash </a:t>
            </a:r>
            <a:br>
              <a:rPr lang="en-US" sz="1400" dirty="0" smtClean="0"/>
            </a:br>
            <a:r>
              <a:rPr lang="en-US" sz="1400" dirty="0" smtClean="0"/>
              <a:t>code: 2 x 64 Kbytes + 1 x 16KBytes</a:t>
            </a:r>
            <a:br>
              <a:rPr lang="en-US" sz="1400" dirty="0" smtClean="0"/>
            </a:br>
            <a:r>
              <a:rPr lang="en-US" sz="1400" dirty="0" smtClean="0"/>
              <a:t>data : 2 x 16 Kbytes</a:t>
            </a:r>
          </a:p>
        </p:txBody>
      </p:sp>
      <p:pic>
        <p:nvPicPr>
          <p:cNvPr id="9" name="Picture 3"/>
          <p:cNvPicPr>
            <a:picLocks noChangeAspect="1" noChangeArrowheads="1"/>
          </p:cNvPicPr>
          <p:nvPr/>
        </p:nvPicPr>
        <p:blipFill>
          <a:blip r:embed="rId2" cstate="print"/>
          <a:srcRect/>
          <a:stretch>
            <a:fillRect/>
          </a:stretch>
        </p:blipFill>
        <p:spPr bwMode="auto">
          <a:xfrm>
            <a:off x="5292080" y="2276872"/>
            <a:ext cx="3599491" cy="3200400"/>
          </a:xfrm>
          <a:prstGeom prst="rect">
            <a:avLst/>
          </a:prstGeom>
          <a:noFill/>
          <a:ln w="9525">
            <a:noFill/>
            <a:miter lim="800000"/>
            <a:headEnd/>
            <a:tailEnd/>
          </a:ln>
        </p:spPr>
      </p:pic>
      <p:sp>
        <p:nvSpPr>
          <p:cNvPr id="5" name="Rectangle 4"/>
          <p:cNvSpPr/>
          <p:nvPr/>
        </p:nvSpPr>
        <p:spPr>
          <a:xfrm>
            <a:off x="6685177" y="6133722"/>
            <a:ext cx="1845205" cy="230832"/>
          </a:xfrm>
          <a:prstGeom prst="rect">
            <a:avLst/>
          </a:prstGeom>
          <a:noFill/>
        </p:spPr>
        <p:txBody>
          <a:bodyPr wrap="square">
            <a:spAutoFit/>
          </a:bodyPr>
          <a:lstStyle/>
          <a:p>
            <a:r>
              <a:rPr lang="en-US" sz="900" dirty="0" smtClean="0">
                <a:solidFill>
                  <a:schemeClr val="tx1">
                    <a:lumMod val="50000"/>
                    <a:lumOff val="50000"/>
                  </a:schemeClr>
                </a:solidFill>
              </a:rPr>
              <a:t>juergen.frank@freescale.com</a:t>
            </a:r>
            <a:endParaRPr lang="en-US" sz="900" dirty="0">
              <a:solidFill>
                <a:schemeClr val="tx1">
                  <a:lumMod val="50000"/>
                  <a:lumOff val="50000"/>
                </a:schemeClr>
              </a:solidFill>
            </a:endParaRPr>
          </a:p>
        </p:txBody>
      </p:sp>
    </p:spTree>
    <p:extLst>
      <p:ext uri="{BB962C8B-B14F-4D97-AF65-F5344CB8AC3E}">
        <p14:creationId xmlns:p14="http://schemas.microsoft.com/office/powerpoint/2010/main" val="189229350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Rectangle 172"/>
          <p:cNvSpPr>
            <a:spLocks noChangeArrowheads="1"/>
          </p:cNvSpPr>
          <p:nvPr/>
        </p:nvSpPr>
        <p:spPr bwMode="auto">
          <a:xfrm>
            <a:off x="553708" y="1171575"/>
            <a:ext cx="8218817" cy="4253901"/>
          </a:xfrm>
          <a:prstGeom prst="rect">
            <a:avLst/>
          </a:prstGeom>
          <a:solidFill>
            <a:schemeClr val="accent1">
              <a:lumMod val="40000"/>
              <a:lumOff val="60000"/>
            </a:schemeClr>
          </a:solidFill>
          <a:ln w="9525" algn="ctr">
            <a:solidFill>
              <a:schemeClr val="tx1"/>
            </a:solidFill>
            <a:round/>
            <a:headEnd/>
            <a:tailEnd/>
          </a:ln>
        </p:spPr>
        <p:txBody>
          <a:bodyPr anchor="b" anchorCtr="0"/>
          <a:lstStyle/>
          <a:p>
            <a:pPr eaLnBrk="0" hangingPunct="0"/>
            <a:r>
              <a:rPr lang="de-DE" sz="1400" dirty="0" smtClean="0">
                <a:ea typeface="MS PGothic" pitchFamily="34" charset="-128"/>
              </a:rPr>
              <a:t>MCU</a:t>
            </a:r>
            <a:endParaRPr lang="de-DE" sz="1400" dirty="0">
              <a:ea typeface="MS PGothic" pitchFamily="34" charset="-128"/>
            </a:endParaRPr>
          </a:p>
        </p:txBody>
      </p:sp>
      <p:sp>
        <p:nvSpPr>
          <p:cNvPr id="65539" name="Title 1"/>
          <p:cNvSpPr>
            <a:spLocks noGrp="1"/>
          </p:cNvSpPr>
          <p:nvPr>
            <p:ph type="title"/>
          </p:nvPr>
        </p:nvSpPr>
        <p:spPr>
          <a:xfrm>
            <a:off x="349250" y="152400"/>
            <a:ext cx="7727950" cy="685800"/>
          </a:xfrm>
        </p:spPr>
        <p:txBody>
          <a:bodyPr/>
          <a:lstStyle/>
          <a:p>
            <a:r>
              <a:rPr lang="de-DE" dirty="0" smtClean="0"/>
              <a:t>Flash Reprograming Security</a:t>
            </a:r>
          </a:p>
        </p:txBody>
      </p:sp>
      <p:sp>
        <p:nvSpPr>
          <p:cNvPr id="65565" name="Rectangle 5"/>
          <p:cNvSpPr>
            <a:spLocks noChangeArrowheads="1"/>
          </p:cNvSpPr>
          <p:nvPr/>
        </p:nvSpPr>
        <p:spPr bwMode="auto">
          <a:xfrm>
            <a:off x="962024" y="1228726"/>
            <a:ext cx="3904892" cy="1354138"/>
          </a:xfrm>
          <a:prstGeom prst="rect">
            <a:avLst/>
          </a:prstGeom>
          <a:solidFill>
            <a:schemeClr val="accent6">
              <a:lumMod val="20000"/>
              <a:lumOff val="80000"/>
            </a:schemeClr>
          </a:solidFill>
          <a:ln w="9525" algn="ctr">
            <a:solidFill>
              <a:schemeClr val="tx1"/>
            </a:solidFill>
            <a:round/>
            <a:headEnd/>
            <a:tailEnd/>
          </a:ln>
        </p:spPr>
        <p:txBody>
          <a:bodyPr/>
          <a:lstStyle/>
          <a:p>
            <a:pPr eaLnBrk="0" hangingPunct="0"/>
            <a:r>
              <a:rPr lang="de-DE" dirty="0" smtClean="0"/>
              <a:t>OTP Flash (Configuration)</a:t>
            </a:r>
            <a:endParaRPr lang="de-DE" dirty="0"/>
          </a:p>
        </p:txBody>
      </p:sp>
      <p:sp>
        <p:nvSpPr>
          <p:cNvPr id="65586" name="Rectangle 172"/>
          <p:cNvSpPr>
            <a:spLocks noChangeArrowheads="1"/>
          </p:cNvSpPr>
          <p:nvPr/>
        </p:nvSpPr>
        <p:spPr bwMode="auto">
          <a:xfrm>
            <a:off x="2209973" y="2630488"/>
            <a:ext cx="2562052" cy="1725312"/>
          </a:xfrm>
          <a:prstGeom prst="rect">
            <a:avLst/>
          </a:prstGeom>
          <a:solidFill>
            <a:schemeClr val="bg1">
              <a:lumMod val="85000"/>
            </a:schemeClr>
          </a:solidFill>
          <a:ln w="9525" algn="ctr">
            <a:solidFill>
              <a:schemeClr val="tx1"/>
            </a:solidFill>
            <a:round/>
            <a:headEnd/>
            <a:tailEnd/>
          </a:ln>
        </p:spPr>
        <p:txBody>
          <a:bodyPr anchor="b" anchorCtr="0"/>
          <a:lstStyle/>
          <a:p>
            <a:pPr algn="r" eaLnBrk="0" hangingPunct="0"/>
            <a:r>
              <a:rPr lang="de-DE" sz="1400" dirty="0" smtClean="0">
                <a:ea typeface="MS PGothic" pitchFamily="34" charset="-128"/>
              </a:rPr>
              <a:t>Pass Module</a:t>
            </a:r>
            <a:endParaRPr lang="de-DE" sz="1400" dirty="0">
              <a:ea typeface="MS PGothic" pitchFamily="34" charset="-128"/>
            </a:endParaRPr>
          </a:p>
        </p:txBody>
      </p:sp>
      <p:sp>
        <p:nvSpPr>
          <p:cNvPr id="133" name="Down Arrow 132"/>
          <p:cNvSpPr/>
          <p:nvPr/>
        </p:nvSpPr>
        <p:spPr bwMode="auto">
          <a:xfrm>
            <a:off x="2336842" y="2427288"/>
            <a:ext cx="796925" cy="584200"/>
          </a:xfrm>
          <a:prstGeom prst="down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round/>
            <a:headEnd type="none" w="med" len="med"/>
            <a:tailEnd type="none" w="med" len="med"/>
          </a:ln>
          <a:effectLst/>
        </p:spPr>
        <p:txBody>
          <a:bodyPr/>
          <a:lstStyle/>
          <a:p>
            <a:pPr eaLnBrk="0" hangingPunct="0">
              <a:defRPr/>
            </a:pPr>
            <a:endParaRPr lang="de-DE" sz="1200">
              <a:latin typeface="Arial" charset="0"/>
              <a:ea typeface="ＭＳ Ｐゴシック" pitchFamily="-96" charset="-128"/>
            </a:endParaRPr>
          </a:p>
        </p:txBody>
      </p:sp>
      <p:sp>
        <p:nvSpPr>
          <p:cNvPr id="65601" name="Rectangle 152"/>
          <p:cNvSpPr>
            <a:spLocks noChangeArrowheads="1"/>
          </p:cNvSpPr>
          <p:nvPr/>
        </p:nvSpPr>
        <p:spPr bwMode="auto">
          <a:xfrm>
            <a:off x="2202843" y="2038351"/>
            <a:ext cx="1104900" cy="190980"/>
          </a:xfrm>
          <a:prstGeom prst="rect">
            <a:avLst/>
          </a:prstGeom>
          <a:solidFill>
            <a:schemeClr val="bg1"/>
          </a:solidFill>
          <a:ln w="9525" algn="ctr">
            <a:solidFill>
              <a:schemeClr val="tx1"/>
            </a:solidFill>
            <a:round/>
            <a:headEnd/>
            <a:tailEnd/>
          </a:ln>
        </p:spPr>
        <p:txBody>
          <a:bodyPr/>
          <a:lstStyle/>
          <a:p>
            <a:pPr eaLnBrk="0" hangingPunct="0"/>
            <a:endParaRPr lang="de-DE" sz="2400">
              <a:ea typeface="MS PGothic" pitchFamily="34" charset="-128"/>
            </a:endParaRPr>
          </a:p>
        </p:txBody>
      </p:sp>
      <p:sp>
        <p:nvSpPr>
          <p:cNvPr id="65602" name="TextBox 153"/>
          <p:cNvSpPr txBox="1">
            <a:spLocks noChangeArrowheads="1"/>
          </p:cNvSpPr>
          <p:nvPr/>
        </p:nvSpPr>
        <p:spPr bwMode="auto">
          <a:xfrm>
            <a:off x="2202843" y="2047875"/>
            <a:ext cx="723900" cy="215900"/>
          </a:xfrm>
          <a:prstGeom prst="rect">
            <a:avLst/>
          </a:prstGeom>
          <a:noFill/>
          <a:ln w="9525">
            <a:noFill/>
            <a:miter lim="800000"/>
            <a:headEnd/>
            <a:tailEnd/>
          </a:ln>
        </p:spPr>
        <p:txBody>
          <a:bodyPr wrap="none">
            <a:spAutoFit/>
          </a:bodyPr>
          <a:lstStyle/>
          <a:p>
            <a:r>
              <a:rPr lang="de-DE" sz="800"/>
              <a:t>Password 1</a:t>
            </a:r>
          </a:p>
        </p:txBody>
      </p:sp>
      <p:sp>
        <p:nvSpPr>
          <p:cNvPr id="65603" name="TextBox 154"/>
          <p:cNvSpPr txBox="1">
            <a:spLocks noChangeArrowheads="1"/>
          </p:cNvSpPr>
          <p:nvPr/>
        </p:nvSpPr>
        <p:spPr bwMode="auto">
          <a:xfrm>
            <a:off x="2885468" y="2087563"/>
            <a:ext cx="498475" cy="200025"/>
          </a:xfrm>
          <a:prstGeom prst="rect">
            <a:avLst/>
          </a:prstGeom>
          <a:noFill/>
          <a:ln w="9525">
            <a:noFill/>
            <a:miter lim="800000"/>
            <a:headEnd/>
            <a:tailEnd/>
          </a:ln>
        </p:spPr>
        <p:txBody>
          <a:bodyPr wrap="none">
            <a:spAutoFit/>
          </a:bodyPr>
          <a:lstStyle/>
          <a:p>
            <a:r>
              <a:rPr lang="de-DE" sz="700" i="1"/>
              <a:t>256 bits</a:t>
            </a:r>
          </a:p>
        </p:txBody>
      </p:sp>
      <p:sp>
        <p:nvSpPr>
          <p:cNvPr id="65604" name="Rectangle 156"/>
          <p:cNvSpPr>
            <a:spLocks noChangeArrowheads="1"/>
          </p:cNvSpPr>
          <p:nvPr/>
        </p:nvSpPr>
        <p:spPr bwMode="auto">
          <a:xfrm>
            <a:off x="2202843" y="1809751"/>
            <a:ext cx="1104900" cy="190980"/>
          </a:xfrm>
          <a:prstGeom prst="rect">
            <a:avLst/>
          </a:prstGeom>
          <a:solidFill>
            <a:schemeClr val="bg1"/>
          </a:solidFill>
          <a:ln w="9525" algn="ctr">
            <a:solidFill>
              <a:schemeClr val="tx1"/>
            </a:solidFill>
            <a:round/>
            <a:headEnd/>
            <a:tailEnd/>
          </a:ln>
        </p:spPr>
        <p:txBody>
          <a:bodyPr/>
          <a:lstStyle/>
          <a:p>
            <a:pPr eaLnBrk="0" hangingPunct="0"/>
            <a:endParaRPr lang="de-DE" sz="2400">
              <a:ea typeface="MS PGothic" pitchFamily="34" charset="-128"/>
            </a:endParaRPr>
          </a:p>
        </p:txBody>
      </p:sp>
      <p:sp>
        <p:nvSpPr>
          <p:cNvPr id="65605" name="TextBox 157"/>
          <p:cNvSpPr txBox="1">
            <a:spLocks noChangeArrowheads="1"/>
          </p:cNvSpPr>
          <p:nvPr/>
        </p:nvSpPr>
        <p:spPr bwMode="auto">
          <a:xfrm>
            <a:off x="2202843" y="1819275"/>
            <a:ext cx="723900" cy="215900"/>
          </a:xfrm>
          <a:prstGeom prst="rect">
            <a:avLst/>
          </a:prstGeom>
          <a:noFill/>
          <a:ln w="9525">
            <a:noFill/>
            <a:miter lim="800000"/>
            <a:headEnd/>
            <a:tailEnd/>
          </a:ln>
        </p:spPr>
        <p:txBody>
          <a:bodyPr wrap="none">
            <a:spAutoFit/>
          </a:bodyPr>
          <a:lstStyle/>
          <a:p>
            <a:r>
              <a:rPr lang="de-DE" sz="800"/>
              <a:t>Password 2</a:t>
            </a:r>
          </a:p>
        </p:txBody>
      </p:sp>
      <p:sp>
        <p:nvSpPr>
          <p:cNvPr id="65606" name="TextBox 159"/>
          <p:cNvSpPr txBox="1">
            <a:spLocks noChangeArrowheads="1"/>
          </p:cNvSpPr>
          <p:nvPr/>
        </p:nvSpPr>
        <p:spPr bwMode="auto">
          <a:xfrm>
            <a:off x="2885468" y="1858963"/>
            <a:ext cx="498475" cy="200025"/>
          </a:xfrm>
          <a:prstGeom prst="rect">
            <a:avLst/>
          </a:prstGeom>
          <a:noFill/>
          <a:ln w="9525">
            <a:noFill/>
            <a:miter lim="800000"/>
            <a:headEnd/>
            <a:tailEnd/>
          </a:ln>
        </p:spPr>
        <p:txBody>
          <a:bodyPr wrap="none">
            <a:spAutoFit/>
          </a:bodyPr>
          <a:lstStyle/>
          <a:p>
            <a:r>
              <a:rPr lang="de-DE" sz="700" i="1"/>
              <a:t>256 bits</a:t>
            </a:r>
          </a:p>
        </p:txBody>
      </p:sp>
      <p:sp>
        <p:nvSpPr>
          <p:cNvPr id="65607" name="Rectangle 161"/>
          <p:cNvSpPr>
            <a:spLocks noChangeArrowheads="1"/>
          </p:cNvSpPr>
          <p:nvPr/>
        </p:nvSpPr>
        <p:spPr bwMode="auto">
          <a:xfrm>
            <a:off x="2202843" y="1581151"/>
            <a:ext cx="1104900" cy="190980"/>
          </a:xfrm>
          <a:prstGeom prst="rect">
            <a:avLst/>
          </a:prstGeom>
          <a:solidFill>
            <a:schemeClr val="bg1"/>
          </a:solidFill>
          <a:ln w="9525" algn="ctr">
            <a:solidFill>
              <a:schemeClr val="tx1"/>
            </a:solidFill>
            <a:round/>
            <a:headEnd/>
            <a:tailEnd/>
          </a:ln>
        </p:spPr>
        <p:txBody>
          <a:bodyPr/>
          <a:lstStyle/>
          <a:p>
            <a:pPr eaLnBrk="0" hangingPunct="0"/>
            <a:endParaRPr lang="de-DE" sz="2400">
              <a:ea typeface="MS PGothic" pitchFamily="34" charset="-128"/>
            </a:endParaRPr>
          </a:p>
        </p:txBody>
      </p:sp>
      <p:sp>
        <p:nvSpPr>
          <p:cNvPr id="65608" name="TextBox 162"/>
          <p:cNvSpPr txBox="1">
            <a:spLocks noChangeArrowheads="1"/>
          </p:cNvSpPr>
          <p:nvPr/>
        </p:nvSpPr>
        <p:spPr bwMode="auto">
          <a:xfrm>
            <a:off x="2202843" y="1590675"/>
            <a:ext cx="723900" cy="215900"/>
          </a:xfrm>
          <a:prstGeom prst="rect">
            <a:avLst/>
          </a:prstGeom>
          <a:noFill/>
          <a:ln w="9525">
            <a:noFill/>
            <a:miter lim="800000"/>
            <a:headEnd/>
            <a:tailEnd/>
          </a:ln>
        </p:spPr>
        <p:txBody>
          <a:bodyPr wrap="none">
            <a:spAutoFit/>
          </a:bodyPr>
          <a:lstStyle/>
          <a:p>
            <a:r>
              <a:rPr lang="de-DE" sz="800"/>
              <a:t>Password 3</a:t>
            </a:r>
          </a:p>
        </p:txBody>
      </p:sp>
      <p:sp>
        <p:nvSpPr>
          <p:cNvPr id="65609" name="TextBox 164"/>
          <p:cNvSpPr txBox="1">
            <a:spLocks noChangeArrowheads="1"/>
          </p:cNvSpPr>
          <p:nvPr/>
        </p:nvSpPr>
        <p:spPr bwMode="auto">
          <a:xfrm>
            <a:off x="2885468" y="1630363"/>
            <a:ext cx="498475" cy="200025"/>
          </a:xfrm>
          <a:prstGeom prst="rect">
            <a:avLst/>
          </a:prstGeom>
          <a:noFill/>
          <a:ln w="9525">
            <a:noFill/>
            <a:miter lim="800000"/>
            <a:headEnd/>
            <a:tailEnd/>
          </a:ln>
        </p:spPr>
        <p:txBody>
          <a:bodyPr wrap="none">
            <a:spAutoFit/>
          </a:bodyPr>
          <a:lstStyle/>
          <a:p>
            <a:r>
              <a:rPr lang="de-DE" sz="700" i="1"/>
              <a:t>256 bits</a:t>
            </a:r>
          </a:p>
        </p:txBody>
      </p:sp>
      <p:sp>
        <p:nvSpPr>
          <p:cNvPr id="65614" name="Rectangle 36"/>
          <p:cNvSpPr>
            <a:spLocks noChangeArrowheads="1"/>
          </p:cNvSpPr>
          <p:nvPr/>
        </p:nvSpPr>
        <p:spPr bwMode="auto">
          <a:xfrm>
            <a:off x="2202843" y="2266951"/>
            <a:ext cx="1104900" cy="190980"/>
          </a:xfrm>
          <a:prstGeom prst="rect">
            <a:avLst/>
          </a:prstGeom>
          <a:solidFill>
            <a:schemeClr val="bg1"/>
          </a:solidFill>
          <a:ln w="9525" algn="ctr">
            <a:solidFill>
              <a:schemeClr val="tx1"/>
            </a:solidFill>
            <a:round/>
            <a:headEnd/>
            <a:tailEnd/>
          </a:ln>
        </p:spPr>
        <p:txBody>
          <a:bodyPr/>
          <a:lstStyle/>
          <a:p>
            <a:pPr eaLnBrk="0" hangingPunct="0"/>
            <a:endParaRPr lang="de-DE" sz="2400">
              <a:ea typeface="MS PGothic" pitchFamily="34" charset="-128"/>
            </a:endParaRPr>
          </a:p>
        </p:txBody>
      </p:sp>
      <p:sp>
        <p:nvSpPr>
          <p:cNvPr id="65615" name="TextBox 37"/>
          <p:cNvSpPr txBox="1">
            <a:spLocks noChangeArrowheads="1"/>
          </p:cNvSpPr>
          <p:nvPr/>
        </p:nvSpPr>
        <p:spPr bwMode="auto">
          <a:xfrm>
            <a:off x="2202843" y="2276475"/>
            <a:ext cx="723900" cy="215900"/>
          </a:xfrm>
          <a:prstGeom prst="rect">
            <a:avLst/>
          </a:prstGeom>
          <a:noFill/>
          <a:ln w="9525">
            <a:noFill/>
            <a:miter lim="800000"/>
            <a:headEnd/>
            <a:tailEnd/>
          </a:ln>
        </p:spPr>
        <p:txBody>
          <a:bodyPr wrap="none">
            <a:spAutoFit/>
          </a:bodyPr>
          <a:lstStyle/>
          <a:p>
            <a:r>
              <a:rPr lang="de-DE" sz="800"/>
              <a:t>Password 0</a:t>
            </a:r>
          </a:p>
        </p:txBody>
      </p:sp>
      <p:sp>
        <p:nvSpPr>
          <p:cNvPr id="65616" name="TextBox 38"/>
          <p:cNvSpPr txBox="1">
            <a:spLocks noChangeArrowheads="1"/>
          </p:cNvSpPr>
          <p:nvPr/>
        </p:nvSpPr>
        <p:spPr bwMode="auto">
          <a:xfrm>
            <a:off x="2885468" y="2316163"/>
            <a:ext cx="498475" cy="200025"/>
          </a:xfrm>
          <a:prstGeom prst="rect">
            <a:avLst/>
          </a:prstGeom>
          <a:noFill/>
          <a:ln w="9525">
            <a:noFill/>
            <a:miter lim="800000"/>
            <a:headEnd/>
            <a:tailEnd/>
          </a:ln>
        </p:spPr>
        <p:txBody>
          <a:bodyPr wrap="none">
            <a:spAutoFit/>
          </a:bodyPr>
          <a:lstStyle/>
          <a:p>
            <a:r>
              <a:rPr lang="de-DE" sz="700" i="1"/>
              <a:t>256 bits</a:t>
            </a:r>
          </a:p>
        </p:txBody>
      </p:sp>
      <p:sp>
        <p:nvSpPr>
          <p:cNvPr id="162" name="TextBox 161"/>
          <p:cNvSpPr txBox="1"/>
          <p:nvPr/>
        </p:nvSpPr>
        <p:spPr>
          <a:xfrm>
            <a:off x="2250227" y="3009378"/>
            <a:ext cx="969035" cy="596384"/>
          </a:xfrm>
          <a:prstGeom prst="rect">
            <a:avLst/>
          </a:prstGeom>
          <a:solidFill>
            <a:schemeClr val="bg1"/>
          </a:solidFill>
          <a:ln>
            <a:solidFill>
              <a:schemeClr val="tx1"/>
            </a:solidFill>
          </a:ln>
        </p:spPr>
        <p:txBody>
          <a:bodyPr wrap="square" lIns="45720" rIns="45720" rtlCol="0" anchor="ctr" anchorCtr="1">
            <a:normAutofit fontScale="70000" lnSpcReduction="20000"/>
          </a:bodyPr>
          <a:lstStyle/>
          <a:p>
            <a:pPr algn="ctr"/>
            <a:r>
              <a:rPr lang="en-US" dirty="0" smtClean="0"/>
              <a:t>256 bit Challenge Register</a:t>
            </a:r>
          </a:p>
        </p:txBody>
      </p:sp>
      <p:sp>
        <p:nvSpPr>
          <p:cNvPr id="168" name="TextBox 167"/>
          <p:cNvSpPr txBox="1"/>
          <p:nvPr/>
        </p:nvSpPr>
        <p:spPr>
          <a:xfrm>
            <a:off x="3219809" y="4780292"/>
            <a:ext cx="533400" cy="482600"/>
          </a:xfrm>
          <a:prstGeom prst="rect">
            <a:avLst/>
          </a:prstGeom>
          <a:solidFill>
            <a:schemeClr val="bg1"/>
          </a:solidFill>
          <a:ln>
            <a:solidFill>
              <a:schemeClr val="tx1"/>
            </a:solidFill>
          </a:ln>
        </p:spPr>
        <p:txBody>
          <a:bodyPr wrap="square" lIns="45720" rIns="45720" rtlCol="0" anchor="ctr" anchorCtr="1">
            <a:normAutofit fontScale="85000" lnSpcReduction="10000"/>
          </a:bodyPr>
          <a:lstStyle/>
          <a:p>
            <a:pPr algn="ctr"/>
            <a:r>
              <a:rPr lang="en-US" dirty="0" smtClean="0"/>
              <a:t>CPU</a:t>
            </a:r>
          </a:p>
        </p:txBody>
      </p:sp>
      <p:cxnSp>
        <p:nvCxnSpPr>
          <p:cNvPr id="177" name="Elbow Connector 176"/>
          <p:cNvCxnSpPr>
            <a:stCxn id="168" idx="0"/>
            <a:endCxn id="162" idx="2"/>
          </p:cNvCxnSpPr>
          <p:nvPr/>
        </p:nvCxnSpPr>
        <p:spPr>
          <a:xfrm rot="16200000" flipV="1">
            <a:off x="2523362" y="3817145"/>
            <a:ext cx="1174530" cy="751764"/>
          </a:xfrm>
          <a:prstGeom prst="bentConnector3">
            <a:avLst>
              <a:gd name="adj1" fmla="val 62164"/>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8" name="TextBox 267"/>
          <p:cNvSpPr txBox="1"/>
          <p:nvPr/>
        </p:nvSpPr>
        <p:spPr>
          <a:xfrm>
            <a:off x="1070956" y="1581150"/>
            <a:ext cx="979487" cy="208578"/>
          </a:xfrm>
          <a:prstGeom prst="rect">
            <a:avLst/>
          </a:prstGeom>
          <a:solidFill>
            <a:schemeClr val="bg1"/>
          </a:solidFill>
          <a:ln>
            <a:solidFill>
              <a:schemeClr val="tx1"/>
            </a:solidFill>
          </a:ln>
        </p:spPr>
        <p:txBody>
          <a:bodyPr wrap="square" lIns="45720" rIns="45720" rtlCol="0" anchor="ctr" anchorCtr="1">
            <a:normAutofit fontScale="47500" lnSpcReduction="20000"/>
          </a:bodyPr>
          <a:lstStyle/>
          <a:p>
            <a:pPr algn="ctr"/>
            <a:r>
              <a:rPr lang="en-US" dirty="0" err="1" smtClean="0"/>
              <a:t>LifeCycle</a:t>
            </a:r>
            <a:r>
              <a:rPr lang="en-US" dirty="0" smtClean="0"/>
              <a:t> State n</a:t>
            </a:r>
          </a:p>
        </p:txBody>
      </p:sp>
      <p:sp>
        <p:nvSpPr>
          <p:cNvPr id="269" name="TextBox 268"/>
          <p:cNvSpPr txBox="1"/>
          <p:nvPr/>
        </p:nvSpPr>
        <p:spPr>
          <a:xfrm>
            <a:off x="1070956" y="2210280"/>
            <a:ext cx="979487" cy="208578"/>
          </a:xfrm>
          <a:prstGeom prst="rect">
            <a:avLst/>
          </a:prstGeom>
          <a:solidFill>
            <a:schemeClr val="bg1"/>
          </a:solidFill>
          <a:ln>
            <a:solidFill>
              <a:schemeClr val="tx1"/>
            </a:solidFill>
          </a:ln>
        </p:spPr>
        <p:txBody>
          <a:bodyPr wrap="square" lIns="45720" rIns="45720" rtlCol="0" anchor="ctr" anchorCtr="1">
            <a:normAutofit fontScale="47500" lnSpcReduction="20000"/>
          </a:bodyPr>
          <a:lstStyle/>
          <a:p>
            <a:pPr algn="ctr"/>
            <a:r>
              <a:rPr lang="en-US" dirty="0" err="1" smtClean="0"/>
              <a:t>LifeCycle</a:t>
            </a:r>
            <a:r>
              <a:rPr lang="en-US" dirty="0" smtClean="0"/>
              <a:t> State 0</a:t>
            </a:r>
          </a:p>
        </p:txBody>
      </p:sp>
      <p:sp>
        <p:nvSpPr>
          <p:cNvPr id="270" name="TextBox 269"/>
          <p:cNvSpPr txBox="1"/>
          <p:nvPr/>
        </p:nvSpPr>
        <p:spPr>
          <a:xfrm>
            <a:off x="1070956" y="2000730"/>
            <a:ext cx="979487" cy="208578"/>
          </a:xfrm>
          <a:prstGeom prst="rect">
            <a:avLst/>
          </a:prstGeom>
          <a:solidFill>
            <a:schemeClr val="bg1"/>
          </a:solidFill>
          <a:ln>
            <a:solidFill>
              <a:schemeClr val="tx1"/>
            </a:solidFill>
          </a:ln>
        </p:spPr>
        <p:txBody>
          <a:bodyPr wrap="square" lIns="45720" rIns="45720" rtlCol="0" anchor="ctr" anchorCtr="1">
            <a:normAutofit fontScale="47500" lnSpcReduction="20000"/>
          </a:bodyPr>
          <a:lstStyle/>
          <a:p>
            <a:pPr algn="ctr"/>
            <a:r>
              <a:rPr lang="en-US" dirty="0" err="1" smtClean="0"/>
              <a:t>LifeCycle</a:t>
            </a:r>
            <a:r>
              <a:rPr lang="en-US" dirty="0" smtClean="0"/>
              <a:t> State 1</a:t>
            </a:r>
          </a:p>
        </p:txBody>
      </p:sp>
      <p:cxnSp>
        <p:nvCxnSpPr>
          <p:cNvPr id="271" name="Straight Connector 270"/>
          <p:cNvCxnSpPr>
            <a:stCxn id="268" idx="2"/>
            <a:endCxn id="270" idx="0"/>
          </p:cNvCxnSpPr>
          <p:nvPr/>
        </p:nvCxnSpPr>
        <p:spPr>
          <a:xfrm>
            <a:off x="1560700" y="1789728"/>
            <a:ext cx="0" cy="211002"/>
          </a:xfrm>
          <a:prstGeom prst="line">
            <a:avLst/>
          </a:prstGeom>
          <a:ln w="25400">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4" name="Down Arrow 193"/>
          <p:cNvSpPr/>
          <p:nvPr/>
        </p:nvSpPr>
        <p:spPr bwMode="auto">
          <a:xfrm>
            <a:off x="1160774" y="2415786"/>
            <a:ext cx="796925" cy="584200"/>
          </a:xfrm>
          <a:prstGeom prst="down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round/>
            <a:headEnd type="none" w="med" len="med"/>
            <a:tailEnd type="none" w="med" len="med"/>
          </a:ln>
          <a:effectLst/>
        </p:spPr>
        <p:txBody>
          <a:bodyPr/>
          <a:lstStyle/>
          <a:p>
            <a:pPr eaLnBrk="0" hangingPunct="0">
              <a:defRPr/>
            </a:pPr>
            <a:endParaRPr lang="de-DE" sz="1200">
              <a:latin typeface="Arial" charset="0"/>
              <a:ea typeface="ＭＳ Ｐゴシック" pitchFamily="-96" charset="-128"/>
            </a:endParaRPr>
          </a:p>
        </p:txBody>
      </p:sp>
      <p:sp>
        <p:nvSpPr>
          <p:cNvPr id="197" name="TextBox 196"/>
          <p:cNvSpPr txBox="1"/>
          <p:nvPr/>
        </p:nvSpPr>
        <p:spPr>
          <a:xfrm>
            <a:off x="3598833" y="2949696"/>
            <a:ext cx="957532" cy="1035170"/>
          </a:xfrm>
          <a:prstGeom prst="rect">
            <a:avLst/>
          </a:prstGeom>
          <a:solidFill>
            <a:schemeClr val="bg1"/>
          </a:solidFill>
          <a:ln w="12700">
            <a:solidFill>
              <a:schemeClr val="tx1"/>
            </a:solidFill>
          </a:ln>
        </p:spPr>
        <p:txBody>
          <a:bodyPr wrap="square" lIns="45720" tIns="45720" rIns="45720" rtlCol="0" anchor="t" anchorCtr="0">
            <a:noAutofit/>
          </a:bodyPr>
          <a:lstStyle/>
          <a:p>
            <a:r>
              <a:rPr lang="en-US" sz="1050" dirty="0" smtClean="0">
                <a:solidFill>
                  <a:schemeClr val="accent4">
                    <a:lumMod val="50000"/>
                  </a:schemeClr>
                </a:solidFill>
              </a:rPr>
              <a:t>Flash Program Enable</a:t>
            </a:r>
          </a:p>
        </p:txBody>
      </p:sp>
      <p:cxnSp>
        <p:nvCxnSpPr>
          <p:cNvPr id="199" name="Elbow Connector 198"/>
          <p:cNvCxnSpPr>
            <a:stCxn id="162" idx="3"/>
            <a:endCxn id="197" idx="1"/>
          </p:cNvCxnSpPr>
          <p:nvPr/>
        </p:nvCxnSpPr>
        <p:spPr>
          <a:xfrm>
            <a:off x="3219262" y="3307570"/>
            <a:ext cx="379571" cy="159711"/>
          </a:xfrm>
          <a:prstGeom prst="bentConnector3">
            <a:avLst>
              <a:gd name="adj1" fmla="val 50000"/>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0" name="Elbow Connector 199"/>
          <p:cNvCxnSpPr/>
          <p:nvPr/>
        </p:nvCxnSpPr>
        <p:spPr>
          <a:xfrm>
            <a:off x="4553661" y="3320244"/>
            <a:ext cx="1426062" cy="69399"/>
          </a:xfrm>
          <a:prstGeom prst="bentConnector3">
            <a:avLst>
              <a:gd name="adj1" fmla="val 50000"/>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03" name="Table 202"/>
          <p:cNvGraphicFramePr>
            <a:graphicFrameLocks noGrp="1"/>
          </p:cNvGraphicFramePr>
          <p:nvPr/>
        </p:nvGraphicFramePr>
        <p:xfrm>
          <a:off x="5994100" y="2802566"/>
          <a:ext cx="2720197" cy="2225040"/>
        </p:xfrm>
        <a:graphic>
          <a:graphicData uri="http://schemas.openxmlformats.org/drawingml/2006/table">
            <a:tbl>
              <a:tblPr>
                <a:tableStyleId>{125E5076-3810-47DD-B79F-674D7AD40C01}</a:tableStyleId>
              </a:tblPr>
              <a:tblGrid>
                <a:gridCol w="2720197"/>
              </a:tblGrid>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de-DE" dirty="0" smtClean="0">
                          <a:solidFill>
                            <a:schemeClr val="tx1"/>
                          </a:solidFill>
                        </a:rPr>
                        <a:t>Write/Erase Flash (Application)</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tr>
              <a:tr h="370840">
                <a:tc>
                  <a:txBody>
                    <a:bodyPr/>
                    <a:lstStyle/>
                    <a:p>
                      <a:r>
                        <a:rPr lang="en-US" dirty="0" smtClean="0"/>
                        <a:t>Boot code (Password 0)</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tr>
              <a:tr h="370840">
                <a:tc>
                  <a:txBody>
                    <a:bodyPr/>
                    <a:lstStyle/>
                    <a:p>
                      <a:r>
                        <a:rPr lang="en-US" dirty="0" smtClean="0"/>
                        <a:t>MCAL (Password 1)</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tr>
              <a:tr h="370840">
                <a:tc>
                  <a:txBody>
                    <a:bodyPr/>
                    <a:lstStyle/>
                    <a:p>
                      <a:r>
                        <a:rPr lang="en-US" dirty="0" smtClean="0"/>
                        <a:t>OEM Code (Password 2)</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tr>
              <a:tr h="370840">
                <a:tc>
                  <a:txBody>
                    <a:bodyPr/>
                    <a:lstStyle/>
                    <a:p>
                      <a:r>
                        <a:rPr lang="en-US" dirty="0" smtClean="0"/>
                        <a:t>Calibration (Password 3)</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tr>
              <a:tr h="370840">
                <a:tc>
                  <a:txBody>
                    <a:bodyPr/>
                    <a:lstStyle/>
                    <a:p>
                      <a:r>
                        <a:rPr lang="en-US" dirty="0" smtClean="0"/>
                        <a:t>OEM Code (Password 2)</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cxnSp>
        <p:nvCxnSpPr>
          <p:cNvPr id="209" name="Elbow Connector 208"/>
          <p:cNvCxnSpPr>
            <a:stCxn id="197" idx="3"/>
          </p:cNvCxnSpPr>
          <p:nvPr/>
        </p:nvCxnSpPr>
        <p:spPr>
          <a:xfrm>
            <a:off x="4556365" y="3467281"/>
            <a:ext cx="1431985" cy="276044"/>
          </a:xfrm>
          <a:prstGeom prst="bentConnector3">
            <a:avLst>
              <a:gd name="adj1" fmla="val 65249"/>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7" name="Elbow Connector 216"/>
          <p:cNvCxnSpPr/>
          <p:nvPr/>
        </p:nvCxnSpPr>
        <p:spPr>
          <a:xfrm>
            <a:off x="4553661" y="3593200"/>
            <a:ext cx="1434689" cy="512434"/>
          </a:xfrm>
          <a:prstGeom prst="bentConnector3">
            <a:avLst>
              <a:gd name="adj1" fmla="val 57610"/>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5" name="Elbow Connector 224"/>
          <p:cNvCxnSpPr/>
          <p:nvPr/>
        </p:nvCxnSpPr>
        <p:spPr>
          <a:xfrm>
            <a:off x="4553661" y="3736501"/>
            <a:ext cx="1434689" cy="731443"/>
          </a:xfrm>
          <a:prstGeom prst="bentConnector3">
            <a:avLst>
              <a:gd name="adj1" fmla="val 50000"/>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0" name="Elbow Connector 229"/>
          <p:cNvCxnSpPr/>
          <p:nvPr/>
        </p:nvCxnSpPr>
        <p:spPr>
          <a:xfrm>
            <a:off x="4560485" y="3879803"/>
            <a:ext cx="1427865" cy="976330"/>
          </a:xfrm>
          <a:prstGeom prst="bentConnector3">
            <a:avLst>
              <a:gd name="adj1" fmla="val 41876"/>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9" name="Elbow Connector 258"/>
          <p:cNvCxnSpPr>
            <a:endCxn id="65565" idx="3"/>
          </p:cNvCxnSpPr>
          <p:nvPr/>
        </p:nvCxnSpPr>
        <p:spPr>
          <a:xfrm rot="5400000" flipH="1" flipV="1">
            <a:off x="4095186" y="2364271"/>
            <a:ext cx="1230205" cy="313255"/>
          </a:xfrm>
          <a:prstGeom prst="bentConnector4">
            <a:avLst>
              <a:gd name="adj1" fmla="val -262"/>
              <a:gd name="adj2" fmla="val 172976"/>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4" name="TextBox 263"/>
          <p:cNvSpPr txBox="1"/>
          <p:nvPr/>
        </p:nvSpPr>
        <p:spPr>
          <a:xfrm>
            <a:off x="3646458" y="1666875"/>
            <a:ext cx="957532" cy="781050"/>
          </a:xfrm>
          <a:prstGeom prst="rect">
            <a:avLst/>
          </a:prstGeom>
          <a:solidFill>
            <a:schemeClr val="bg1"/>
          </a:solidFill>
          <a:ln w="12700">
            <a:solidFill>
              <a:schemeClr val="tx1"/>
            </a:solidFill>
          </a:ln>
        </p:spPr>
        <p:txBody>
          <a:bodyPr wrap="square" lIns="45720" tIns="45720" rIns="45720" rtlCol="0" anchor="ctr" anchorCtr="0">
            <a:noAutofit/>
          </a:bodyPr>
          <a:lstStyle/>
          <a:p>
            <a:pPr algn="ctr"/>
            <a:r>
              <a:rPr lang="en-US" sz="1050" dirty="0" smtClean="0">
                <a:solidFill>
                  <a:schemeClr val="accent4">
                    <a:lumMod val="50000"/>
                  </a:schemeClr>
                </a:solidFill>
              </a:rPr>
              <a:t>Configuration</a:t>
            </a:r>
          </a:p>
        </p:txBody>
      </p:sp>
      <p:sp>
        <p:nvSpPr>
          <p:cNvPr id="265" name="Down Arrow 264"/>
          <p:cNvSpPr/>
          <p:nvPr/>
        </p:nvSpPr>
        <p:spPr bwMode="auto">
          <a:xfrm>
            <a:off x="3717967" y="2446338"/>
            <a:ext cx="796925" cy="458787"/>
          </a:xfrm>
          <a:prstGeom prst="down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round/>
            <a:headEnd type="none" w="med" len="med"/>
            <a:tailEnd type="none" w="med" len="med"/>
          </a:ln>
          <a:effectLst/>
        </p:spPr>
        <p:txBody>
          <a:bodyPr/>
          <a:lstStyle/>
          <a:p>
            <a:pPr eaLnBrk="0" hangingPunct="0">
              <a:defRPr/>
            </a:pPr>
            <a:endParaRPr lang="de-DE" sz="1200">
              <a:latin typeface="Arial" charset="0"/>
              <a:ea typeface="ＭＳ Ｐゴシック" pitchFamily="-96" charset="-128"/>
            </a:endParaRPr>
          </a:p>
        </p:txBody>
      </p:sp>
      <p:sp>
        <p:nvSpPr>
          <p:cNvPr id="275" name="TextBox 274"/>
          <p:cNvSpPr txBox="1"/>
          <p:nvPr/>
        </p:nvSpPr>
        <p:spPr>
          <a:xfrm>
            <a:off x="914400" y="3006845"/>
            <a:ext cx="1213090" cy="755529"/>
          </a:xfrm>
          <a:prstGeom prst="rect">
            <a:avLst/>
          </a:prstGeom>
          <a:solidFill>
            <a:schemeClr val="bg1"/>
          </a:solidFill>
          <a:ln w="12700">
            <a:solidFill>
              <a:schemeClr val="tx1"/>
            </a:solidFill>
          </a:ln>
        </p:spPr>
        <p:txBody>
          <a:bodyPr wrap="square" lIns="45720" tIns="45720" rIns="45720" rtlCol="0" anchor="t" anchorCtr="0">
            <a:noAutofit/>
          </a:bodyPr>
          <a:lstStyle/>
          <a:p>
            <a:r>
              <a:rPr lang="en-US" sz="1050" dirty="0" smtClean="0">
                <a:solidFill>
                  <a:schemeClr val="accent4">
                    <a:lumMod val="50000"/>
                  </a:schemeClr>
                </a:solidFill>
              </a:rPr>
              <a:t>Debug Enable/Disable</a:t>
            </a:r>
          </a:p>
          <a:p>
            <a:r>
              <a:rPr lang="en-US" sz="1050" dirty="0" smtClean="0">
                <a:solidFill>
                  <a:schemeClr val="accent4">
                    <a:lumMod val="50000"/>
                  </a:schemeClr>
                </a:solidFill>
              </a:rPr>
              <a:t>Flash Program Enable/Disable</a:t>
            </a:r>
          </a:p>
        </p:txBody>
      </p:sp>
    </p:spTree>
    <p:extLst>
      <p:ext uri="{BB962C8B-B14F-4D97-AF65-F5344CB8AC3E}">
        <p14:creationId xmlns:p14="http://schemas.microsoft.com/office/powerpoint/2010/main" val="3110056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1" y="1295400"/>
            <a:ext cx="8077200" cy="1600438"/>
          </a:xfrm>
          <a:prstGeom prst="rect">
            <a:avLst/>
          </a:prstGeom>
          <a:noFill/>
        </p:spPr>
        <p:txBody>
          <a:bodyPr wrap="square" rtlCol="0">
            <a:spAutoFit/>
          </a:bodyPr>
          <a:lstStyle/>
          <a:p>
            <a:pPr>
              <a:buNone/>
            </a:pPr>
            <a:r>
              <a:rPr lang="de-DE" sz="1600" dirty="0" smtClean="0"/>
              <a:t>One Time Programable (OTP) definition:</a:t>
            </a:r>
          </a:p>
          <a:p>
            <a:pPr>
              <a:buNone/>
            </a:pPr>
            <a:endParaRPr lang="de-DE" sz="1600" dirty="0" smtClean="0"/>
          </a:p>
          <a:p>
            <a:pPr>
              <a:buFont typeface="Arial" pitchFamily="34" charset="0"/>
              <a:buChar char="•"/>
            </a:pPr>
            <a:r>
              <a:rPr lang="de-DE" sz="1600" dirty="0" smtClean="0"/>
              <a:t>  A Flash block assigned as OTP cannot be erased.</a:t>
            </a:r>
          </a:p>
          <a:p>
            <a:pPr>
              <a:buFont typeface="Arial" pitchFamily="34" charset="0"/>
              <a:buChar char="•"/>
            </a:pPr>
            <a:r>
              <a:rPr lang="de-DE" sz="1600" dirty="0" smtClean="0"/>
              <a:t>  Programming can only be done on an erased location.</a:t>
            </a:r>
          </a:p>
          <a:p>
            <a:pPr>
              <a:buFont typeface="Arial" pitchFamily="34" charset="0"/>
              <a:buChar char="•"/>
            </a:pPr>
            <a:r>
              <a:rPr lang="de-DE" sz="1600" dirty="0" smtClean="0"/>
              <a:t>  Overprogramming is not possible.</a:t>
            </a:r>
          </a:p>
          <a:p>
            <a:endParaRPr lang="en-US" dirty="0"/>
          </a:p>
        </p:txBody>
      </p:sp>
      <p:sp>
        <p:nvSpPr>
          <p:cNvPr id="27" name="Rectangle 26"/>
          <p:cNvSpPr/>
          <p:nvPr/>
        </p:nvSpPr>
        <p:spPr>
          <a:xfrm>
            <a:off x="2486892" y="4946311"/>
            <a:ext cx="1295400" cy="10668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DCF records</a:t>
            </a:r>
            <a:endParaRPr lang="en-US" dirty="0"/>
          </a:p>
        </p:txBody>
      </p:sp>
      <p:sp>
        <p:nvSpPr>
          <p:cNvPr id="29" name="Rectangle 28"/>
          <p:cNvSpPr/>
          <p:nvPr/>
        </p:nvSpPr>
        <p:spPr>
          <a:xfrm>
            <a:off x="2646217" y="2895838"/>
            <a:ext cx="990600" cy="1143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TDM</a:t>
            </a:r>
            <a:endParaRPr lang="en-US" dirty="0"/>
          </a:p>
        </p:txBody>
      </p:sp>
      <p:sp>
        <p:nvSpPr>
          <p:cNvPr id="30" name="Rounded Rectangle 29"/>
          <p:cNvSpPr/>
          <p:nvPr/>
        </p:nvSpPr>
        <p:spPr>
          <a:xfrm>
            <a:off x="4419600" y="4080402"/>
            <a:ext cx="2286000" cy="152400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4724401" y="4232802"/>
            <a:ext cx="1813317" cy="369332"/>
          </a:xfrm>
          <a:prstGeom prst="rect">
            <a:avLst/>
          </a:prstGeom>
          <a:noFill/>
        </p:spPr>
        <p:txBody>
          <a:bodyPr wrap="none" rtlCol="0">
            <a:spAutoFit/>
          </a:bodyPr>
          <a:lstStyle/>
          <a:p>
            <a:r>
              <a:rPr lang="de-DE" dirty="0" smtClean="0"/>
              <a:t>Flash Controller</a:t>
            </a:r>
            <a:endParaRPr lang="en-US" dirty="0"/>
          </a:p>
        </p:txBody>
      </p:sp>
      <p:sp>
        <p:nvSpPr>
          <p:cNvPr id="32" name="Rectangle 31"/>
          <p:cNvSpPr/>
          <p:nvPr/>
        </p:nvSpPr>
        <p:spPr>
          <a:xfrm rot="5400000">
            <a:off x="4419600" y="4918602"/>
            <a:ext cx="762000" cy="304800"/>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33" name="Rectangle 32"/>
          <p:cNvSpPr/>
          <p:nvPr/>
        </p:nvSpPr>
        <p:spPr>
          <a:xfrm>
            <a:off x="5029200" y="4690002"/>
            <a:ext cx="304800" cy="762000"/>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5410200" y="4690002"/>
            <a:ext cx="990600" cy="762000"/>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lowchart: Collate 35"/>
          <p:cNvSpPr/>
          <p:nvPr/>
        </p:nvSpPr>
        <p:spPr>
          <a:xfrm>
            <a:off x="5372101" y="3280302"/>
            <a:ext cx="266700" cy="387350"/>
          </a:xfrm>
          <a:prstGeom prst="flowChartCollat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7" name="Straight Arrow Connector 36"/>
          <p:cNvCxnSpPr>
            <a:stCxn id="29" idx="3"/>
          </p:cNvCxnSpPr>
          <p:nvPr/>
        </p:nvCxnSpPr>
        <p:spPr>
          <a:xfrm>
            <a:off x="3636819" y="3467338"/>
            <a:ext cx="1752600" cy="0"/>
          </a:xfrm>
          <a:prstGeom prst="straightConnector1">
            <a:avLst/>
          </a:prstGeom>
          <a:ln w="1905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5516880" y="2655462"/>
            <a:ext cx="0" cy="609600"/>
          </a:xfrm>
          <a:prstGeom prst="straightConnector1">
            <a:avLst/>
          </a:prstGeom>
          <a:ln w="444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562600" y="2708802"/>
            <a:ext cx="1326004" cy="369332"/>
          </a:xfrm>
          <a:prstGeom prst="rect">
            <a:avLst/>
          </a:prstGeom>
          <a:noFill/>
        </p:spPr>
        <p:txBody>
          <a:bodyPr wrap="none" rtlCol="0">
            <a:spAutoFit/>
          </a:bodyPr>
          <a:lstStyle/>
          <a:p>
            <a:r>
              <a:rPr lang="de-DE" dirty="0" smtClean="0"/>
              <a:t>Erase/Pgm</a:t>
            </a:r>
            <a:endParaRPr lang="en-US" dirty="0"/>
          </a:p>
        </p:txBody>
      </p:sp>
      <p:cxnSp>
        <p:nvCxnSpPr>
          <p:cNvPr id="40" name="Straight Arrow Connector 39"/>
          <p:cNvCxnSpPr/>
          <p:nvPr/>
        </p:nvCxnSpPr>
        <p:spPr>
          <a:xfrm>
            <a:off x="5509260" y="3684162"/>
            <a:ext cx="0" cy="419100"/>
          </a:xfrm>
          <a:prstGeom prst="straightConnector1">
            <a:avLst/>
          </a:prstGeom>
          <a:ln w="444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4" name="Title 1"/>
          <p:cNvSpPr txBox="1">
            <a:spLocks/>
          </p:cNvSpPr>
          <p:nvPr/>
        </p:nvSpPr>
        <p:spPr bwMode="auto">
          <a:xfrm>
            <a:off x="1102550" y="452164"/>
            <a:ext cx="7747265" cy="65405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lvl="0" eaLnBrk="0" hangingPunct="0"/>
            <a:r>
              <a:rPr kumimoji="0" lang="de-DE" sz="2600" b="1" i="0" u="none" strike="noStrike" kern="1200" cap="none" spc="0" normalizeH="0" baseline="0" noProof="0" dirty="0" smtClean="0">
                <a:ln>
                  <a:noFill/>
                </a:ln>
                <a:gradFill>
                  <a:gsLst>
                    <a:gs pos="0">
                      <a:schemeClr val="bg1">
                        <a:lumMod val="50000"/>
                      </a:schemeClr>
                    </a:gs>
                    <a:gs pos="99167">
                      <a:schemeClr val="tx1"/>
                    </a:gs>
                    <a:gs pos="64000">
                      <a:schemeClr val="tx1">
                        <a:lumMod val="85000"/>
                        <a:lumOff val="15000"/>
                      </a:schemeClr>
                    </a:gs>
                  </a:gsLst>
                  <a:lin ang="5400000" scaled="1"/>
                </a:gradFill>
                <a:effectLst>
                  <a:outerShdw blurRad="152400" dist="25400" dir="5400000" algn="t" rotWithShape="0">
                    <a:schemeClr val="bg1"/>
                  </a:outerShdw>
                </a:effectLst>
                <a:uLnTx/>
                <a:uFillTx/>
                <a:latin typeface="Arial" charset="0"/>
                <a:ea typeface="+mn-ea"/>
                <a:cs typeface="+mn-cs"/>
              </a:rPr>
              <a:t>TDM - </a:t>
            </a:r>
            <a:r>
              <a:rPr lang="de-DE" sz="2600" b="1" dirty="0" smtClean="0">
                <a:gradFill>
                  <a:gsLst>
                    <a:gs pos="0">
                      <a:schemeClr val="bg1">
                        <a:lumMod val="50000"/>
                      </a:schemeClr>
                    </a:gs>
                    <a:gs pos="99167">
                      <a:schemeClr val="tx1"/>
                    </a:gs>
                    <a:gs pos="64000">
                      <a:schemeClr val="tx1">
                        <a:lumMod val="85000"/>
                        <a:lumOff val="15000"/>
                      </a:schemeClr>
                    </a:gs>
                  </a:gsLst>
                  <a:lin ang="5400000" scaled="1"/>
                </a:gradFill>
                <a:effectLst>
                  <a:outerShdw blurRad="152400" dist="25400" dir="5400000" algn="t" rotWithShape="0">
                    <a:schemeClr val="bg1"/>
                  </a:outerShdw>
                </a:effectLst>
              </a:rPr>
              <a:t>One Time Programable</a:t>
            </a:r>
            <a:endParaRPr lang="en-US" sz="2600" b="1" dirty="0">
              <a:gradFill>
                <a:gsLst>
                  <a:gs pos="0">
                    <a:schemeClr val="bg1">
                      <a:lumMod val="50000"/>
                    </a:schemeClr>
                  </a:gs>
                  <a:gs pos="99167">
                    <a:schemeClr val="tx1"/>
                  </a:gs>
                  <a:gs pos="64000">
                    <a:schemeClr val="tx1">
                      <a:lumMod val="85000"/>
                      <a:lumOff val="15000"/>
                    </a:schemeClr>
                  </a:gs>
                </a:gsLst>
                <a:lin ang="5400000" scaled="1"/>
              </a:gradFill>
              <a:effectLst>
                <a:outerShdw blurRad="152400" dist="25400" dir="5400000" algn="t" rotWithShape="0">
                  <a:schemeClr val="bg1"/>
                </a:outerShdw>
              </a:effectLst>
            </a:endParaRPr>
          </a:p>
        </p:txBody>
      </p:sp>
      <p:cxnSp>
        <p:nvCxnSpPr>
          <p:cNvPr id="65" name="Straight Arrow Connector 64"/>
          <p:cNvCxnSpPr>
            <a:stCxn id="27" idx="0"/>
            <a:endCxn id="29" idx="2"/>
          </p:cNvCxnSpPr>
          <p:nvPr/>
        </p:nvCxnSpPr>
        <p:spPr>
          <a:xfrm flipV="1">
            <a:off x="3134592" y="4038839"/>
            <a:ext cx="6927" cy="9074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5276670"/>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i.MX Trust Architecture Features</a:t>
            </a:r>
          </a:p>
        </p:txBody>
      </p:sp>
      <p:sp>
        <p:nvSpPr>
          <p:cNvPr id="8" name="Text Placeholder 7"/>
          <p:cNvSpPr>
            <a:spLocks noGrp="1"/>
          </p:cNvSpPr>
          <p:nvPr>
            <p:ph type="body" sz="quarter" idx="10"/>
          </p:nvPr>
        </p:nvSpPr>
        <p:spPr>
          <a:xfrm>
            <a:off x="944380" y="1074189"/>
            <a:ext cx="8027528" cy="4667249"/>
          </a:xfrm>
        </p:spPr>
        <p:txBody>
          <a:bodyPr>
            <a:normAutofit fontScale="92500" lnSpcReduction="10000"/>
          </a:bodyPr>
          <a:lstStyle/>
          <a:p>
            <a:r>
              <a:rPr lang="en-US" b="1" dirty="0" smtClean="0"/>
              <a:t>Trusted Execution</a:t>
            </a:r>
          </a:p>
          <a:p>
            <a:pPr lvl="1"/>
            <a:r>
              <a:rPr lang="en-US" dirty="0" smtClean="0"/>
              <a:t>Isolates execution of critical SW from possible malware</a:t>
            </a:r>
          </a:p>
          <a:p>
            <a:pPr lvl="1"/>
            <a:r>
              <a:rPr lang="en-US" dirty="0" err="1" smtClean="0"/>
              <a:t>TrustZone</a:t>
            </a:r>
            <a:r>
              <a:rPr lang="en-US" baseline="30000" dirty="0"/>
              <a:t>®</a:t>
            </a:r>
            <a:r>
              <a:rPr lang="en-US" dirty="0" smtClean="0"/>
              <a:t> Secure &amp; Normal Worlds (processor modes)</a:t>
            </a:r>
          </a:p>
          <a:p>
            <a:pPr lvl="1"/>
            <a:r>
              <a:rPr lang="en-US" dirty="0" smtClean="0"/>
              <a:t>Hardware firewalls between CPU &amp; DMA masters</a:t>
            </a:r>
            <a:br>
              <a:rPr lang="en-US" dirty="0" smtClean="0"/>
            </a:br>
            <a:r>
              <a:rPr lang="en-US" dirty="0" smtClean="0"/>
              <a:t>and memory &amp; peripherals</a:t>
            </a:r>
          </a:p>
          <a:p>
            <a:r>
              <a:rPr lang="en-US" b="1" dirty="0" smtClean="0"/>
              <a:t>High Assurance Boot</a:t>
            </a:r>
          </a:p>
          <a:p>
            <a:pPr lvl="1"/>
            <a:r>
              <a:rPr lang="en-US" dirty="0" smtClean="0"/>
              <a:t>Authenticated boot: prevents unauthorized SW execution</a:t>
            </a:r>
          </a:p>
          <a:p>
            <a:pPr lvl="1"/>
            <a:r>
              <a:rPr lang="en-US" dirty="0" smtClean="0"/>
              <a:t>Encrypted boot: protects SW confidentiality</a:t>
            </a:r>
          </a:p>
          <a:p>
            <a:pPr lvl="1"/>
            <a:r>
              <a:rPr lang="en-US" dirty="0" smtClean="0"/>
              <a:t>Digital signature checks embedded in on-chip boot ROM</a:t>
            </a:r>
          </a:p>
          <a:p>
            <a:pPr lvl="1"/>
            <a:r>
              <a:rPr lang="en-US" dirty="0" smtClean="0"/>
              <a:t>Run every time processor is reset</a:t>
            </a:r>
          </a:p>
          <a:p>
            <a:r>
              <a:rPr lang="en-US" b="1" dirty="0" smtClean="0"/>
              <a:t>HW Cryptographic Accelerators</a:t>
            </a:r>
          </a:p>
          <a:p>
            <a:pPr lvl="1"/>
            <a:r>
              <a:rPr lang="en-US" dirty="0" smtClean="0"/>
              <a:t>i.MX family dependent</a:t>
            </a:r>
          </a:p>
          <a:p>
            <a:pPr lvl="1"/>
            <a:r>
              <a:rPr lang="en-US" dirty="0" smtClean="0"/>
              <a:t>Symmetric: AES-128, AES-256, 3DES, ARC4</a:t>
            </a:r>
          </a:p>
          <a:p>
            <a:pPr lvl="1"/>
            <a:r>
              <a:rPr lang="en-US" dirty="0" smtClean="0"/>
              <a:t>Message Digest &amp; HMAC: SHA-1, SHA-256, MD-5</a:t>
            </a:r>
          </a:p>
          <a:p>
            <a:endParaRPr lang="en-US" dirty="0"/>
          </a:p>
        </p:txBody>
      </p:sp>
    </p:spTree>
    <p:extLst>
      <p:ext uri="{BB962C8B-B14F-4D97-AF65-F5344CB8AC3E}">
        <p14:creationId xmlns:p14="http://schemas.microsoft.com/office/powerpoint/2010/main" val="175474127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4644" y="531565"/>
            <a:ext cx="1497278" cy="654050"/>
          </a:xfrm>
        </p:spPr>
        <p:txBody>
          <a:bodyPr/>
          <a:lstStyle/>
          <a:p>
            <a:r>
              <a:rPr lang="en-US" sz="2900" spc="-90" dirty="0" smtClean="0"/>
              <a:t>Agenda</a:t>
            </a:r>
            <a:endParaRPr lang="en-US" sz="2900" spc="-90" dirty="0"/>
          </a:p>
        </p:txBody>
      </p:sp>
      <p:sp>
        <p:nvSpPr>
          <p:cNvPr id="6" name="Text Placeholder 5"/>
          <p:cNvSpPr>
            <a:spLocks noGrp="1"/>
          </p:cNvSpPr>
          <p:nvPr>
            <p:ph type="body" sz="quarter" idx="10"/>
          </p:nvPr>
        </p:nvSpPr>
        <p:spPr>
          <a:xfrm>
            <a:off x="289560" y="1290578"/>
            <a:ext cx="8468591" cy="4667249"/>
          </a:xfrm>
        </p:spPr>
        <p:txBody>
          <a:bodyPr/>
          <a:lstStyle/>
          <a:p>
            <a:r>
              <a:rPr lang="de-DE" dirty="0" err="1" smtClean="0"/>
              <a:t>Introduction</a:t>
            </a:r>
            <a:endParaRPr lang="de-DE" dirty="0" smtClean="0"/>
          </a:p>
          <a:p>
            <a:pPr lvl="1"/>
            <a:r>
              <a:rPr lang="de-DE" dirty="0" smtClean="0"/>
              <a:t>Automotive Security </a:t>
            </a:r>
            <a:r>
              <a:rPr lang="de-DE" dirty="0" err="1" smtClean="0"/>
              <a:t>Use</a:t>
            </a:r>
            <a:r>
              <a:rPr lang="de-DE" dirty="0" smtClean="0"/>
              <a:t>-Case</a:t>
            </a:r>
          </a:p>
          <a:p>
            <a:pPr lvl="1"/>
            <a:r>
              <a:rPr lang="de-DE" dirty="0" smtClean="0"/>
              <a:t>Security Timeline </a:t>
            </a:r>
          </a:p>
          <a:p>
            <a:pPr lvl="1"/>
            <a:endParaRPr lang="de-DE" dirty="0"/>
          </a:p>
          <a:p>
            <a:r>
              <a:rPr lang="de-DE" dirty="0" smtClean="0"/>
              <a:t>Standards</a:t>
            </a:r>
          </a:p>
          <a:p>
            <a:pPr lvl="1"/>
            <a:r>
              <a:rPr lang="de-DE" dirty="0" smtClean="0"/>
              <a:t>EVITA</a:t>
            </a:r>
          </a:p>
          <a:p>
            <a:pPr lvl="1"/>
            <a:r>
              <a:rPr lang="de-DE" dirty="0" smtClean="0"/>
              <a:t>SHE</a:t>
            </a:r>
          </a:p>
          <a:p>
            <a:pPr lvl="1"/>
            <a:r>
              <a:rPr lang="de-DE" dirty="0" smtClean="0"/>
              <a:t>HSM </a:t>
            </a:r>
          </a:p>
          <a:p>
            <a:pPr lvl="1"/>
            <a:r>
              <a:rPr lang="de-DE" dirty="0" smtClean="0"/>
              <a:t>TPM</a:t>
            </a:r>
          </a:p>
          <a:p>
            <a:endParaRPr lang="de-DE" dirty="0" smtClean="0"/>
          </a:p>
          <a:p>
            <a:r>
              <a:rPr lang="de-DE" dirty="0" smtClean="0"/>
              <a:t>Security Modules </a:t>
            </a:r>
          </a:p>
          <a:p>
            <a:pPr lvl="1"/>
            <a:endParaRPr lang="de-DE" dirty="0" smtClean="0"/>
          </a:p>
          <a:p>
            <a:pPr lvl="1"/>
            <a:endParaRPr lang="en-US" dirty="0"/>
          </a:p>
        </p:txBody>
      </p:sp>
    </p:spTree>
    <p:extLst>
      <p:ext uri="{BB962C8B-B14F-4D97-AF65-F5344CB8AC3E}">
        <p14:creationId xmlns:p14="http://schemas.microsoft.com/office/powerpoint/2010/main" val="1589755918"/>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i.MX Trust Architecture Features (continued)</a:t>
            </a:r>
          </a:p>
        </p:txBody>
      </p:sp>
      <p:sp>
        <p:nvSpPr>
          <p:cNvPr id="8" name="Text Placeholder 7"/>
          <p:cNvSpPr>
            <a:spLocks noGrp="1"/>
          </p:cNvSpPr>
          <p:nvPr>
            <p:ph type="body" sz="quarter" idx="10"/>
          </p:nvPr>
        </p:nvSpPr>
        <p:spPr>
          <a:xfrm>
            <a:off x="870082" y="1074189"/>
            <a:ext cx="8101825" cy="4667249"/>
          </a:xfrm>
        </p:spPr>
        <p:txBody>
          <a:bodyPr>
            <a:normAutofit lnSpcReduction="10000"/>
          </a:bodyPr>
          <a:lstStyle/>
          <a:p>
            <a:r>
              <a:rPr lang="en-US" b="1" dirty="0" smtClean="0"/>
              <a:t>Secure Storage</a:t>
            </a:r>
          </a:p>
          <a:p>
            <a:pPr lvl="1"/>
            <a:r>
              <a:rPr lang="en-US" dirty="0" smtClean="0"/>
              <a:t>Protects data confidentiality and integrity</a:t>
            </a:r>
          </a:p>
          <a:p>
            <a:pPr lvl="1"/>
            <a:r>
              <a:rPr lang="en-US" dirty="0" smtClean="0"/>
              <a:t>Off-chip: cryptographic protection including device binding</a:t>
            </a:r>
          </a:p>
          <a:p>
            <a:pPr lvl="1"/>
            <a:r>
              <a:rPr lang="en-US" dirty="0" smtClean="0"/>
              <a:t>On-chip: self-clearing Secure RAM</a:t>
            </a:r>
          </a:p>
          <a:p>
            <a:pPr lvl="1"/>
            <a:r>
              <a:rPr lang="en-US" dirty="0" smtClean="0"/>
              <a:t>HW-only keys: no SW access</a:t>
            </a:r>
          </a:p>
          <a:p>
            <a:r>
              <a:rPr lang="en-US" b="1" dirty="0" smtClean="0"/>
              <a:t>HW Random Number Generation</a:t>
            </a:r>
          </a:p>
          <a:p>
            <a:pPr lvl="1"/>
            <a:r>
              <a:rPr lang="en-US" dirty="0" smtClean="0"/>
              <a:t>Ensures strong keys and protects against protocol replay</a:t>
            </a:r>
          </a:p>
          <a:p>
            <a:pPr lvl="1"/>
            <a:r>
              <a:rPr lang="en-US" dirty="0" smtClean="0"/>
              <a:t>On-chip entropy generation</a:t>
            </a:r>
          </a:p>
          <a:p>
            <a:pPr lvl="1"/>
            <a:r>
              <a:rPr lang="en-US" dirty="0" smtClean="0"/>
              <a:t>Cryptographically secure deterministic RNG</a:t>
            </a:r>
          </a:p>
          <a:p>
            <a:r>
              <a:rPr lang="en-US" b="1" dirty="0" smtClean="0"/>
              <a:t>Secure Clock</a:t>
            </a:r>
          </a:p>
          <a:p>
            <a:pPr lvl="1"/>
            <a:r>
              <a:rPr lang="en-US" dirty="0" smtClean="0"/>
              <a:t>Provides reliable time source </a:t>
            </a:r>
          </a:p>
          <a:p>
            <a:pPr lvl="1"/>
            <a:r>
              <a:rPr lang="en-US" dirty="0" smtClean="0"/>
              <a:t>On-chip, separately-powered real-time clock</a:t>
            </a:r>
          </a:p>
          <a:p>
            <a:pPr lvl="1"/>
            <a:r>
              <a:rPr lang="en-US" dirty="0" smtClean="0"/>
              <a:t>Protection from SW tampering</a:t>
            </a:r>
          </a:p>
          <a:p>
            <a:endParaRPr lang="en-US" dirty="0"/>
          </a:p>
        </p:txBody>
      </p:sp>
    </p:spTree>
    <p:extLst>
      <p:ext uri="{BB962C8B-B14F-4D97-AF65-F5344CB8AC3E}">
        <p14:creationId xmlns:p14="http://schemas.microsoft.com/office/powerpoint/2010/main" val="1690430157"/>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i.MX Trust Architecture Features (continued)</a:t>
            </a:r>
          </a:p>
        </p:txBody>
      </p:sp>
      <p:sp>
        <p:nvSpPr>
          <p:cNvPr id="8" name="Text Placeholder 7"/>
          <p:cNvSpPr>
            <a:spLocks noGrp="1"/>
          </p:cNvSpPr>
          <p:nvPr>
            <p:ph type="body" sz="quarter" idx="10"/>
          </p:nvPr>
        </p:nvSpPr>
        <p:spPr>
          <a:xfrm>
            <a:off x="820946" y="1074189"/>
            <a:ext cx="8150962" cy="4667249"/>
          </a:xfrm>
        </p:spPr>
        <p:txBody>
          <a:bodyPr>
            <a:normAutofit lnSpcReduction="10000"/>
          </a:bodyPr>
          <a:lstStyle/>
          <a:p>
            <a:r>
              <a:rPr lang="en-US" b="1" dirty="0" smtClean="0"/>
              <a:t>Secure Debug</a:t>
            </a:r>
          </a:p>
          <a:p>
            <a:pPr lvl="1"/>
            <a:r>
              <a:rPr lang="en-US" dirty="0" smtClean="0"/>
              <a:t>Protects against HW debug (JTAG) exploitation for:</a:t>
            </a:r>
          </a:p>
          <a:p>
            <a:pPr lvl="2"/>
            <a:r>
              <a:rPr lang="en-US" dirty="0" smtClean="0"/>
              <a:t>Security circumvention</a:t>
            </a:r>
          </a:p>
          <a:p>
            <a:pPr lvl="2"/>
            <a:r>
              <a:rPr lang="en-US" dirty="0" smtClean="0"/>
              <a:t>Reverse engineering</a:t>
            </a:r>
          </a:p>
          <a:p>
            <a:pPr lvl="1"/>
            <a:r>
              <a:rPr lang="en-US" dirty="0" smtClean="0"/>
              <a:t>Three security levels + complete JTAG disable</a:t>
            </a:r>
          </a:p>
          <a:p>
            <a:r>
              <a:rPr lang="en-US" b="1" dirty="0" smtClean="0"/>
              <a:t>Tamper Detection</a:t>
            </a:r>
          </a:p>
          <a:p>
            <a:pPr lvl="1"/>
            <a:r>
              <a:rPr lang="en-US" dirty="0" smtClean="0"/>
              <a:t>Protects against run-time tampering</a:t>
            </a:r>
          </a:p>
          <a:p>
            <a:pPr lvl="1"/>
            <a:r>
              <a:rPr lang="en-US" dirty="0" smtClean="0"/>
              <a:t>Monitoring of various alarm sources</a:t>
            </a:r>
          </a:p>
          <a:p>
            <a:pPr lvl="2"/>
            <a:r>
              <a:rPr lang="en-US" dirty="0" smtClean="0"/>
              <a:t>Debug activation</a:t>
            </a:r>
          </a:p>
          <a:p>
            <a:pPr lvl="2"/>
            <a:r>
              <a:rPr lang="en-US" dirty="0" smtClean="0"/>
              <a:t>External alarm (e.g. cover seal)</a:t>
            </a:r>
          </a:p>
          <a:p>
            <a:pPr lvl="2"/>
            <a:r>
              <a:rPr lang="en-US" dirty="0" smtClean="0"/>
              <a:t>SW integrity checks</a:t>
            </a:r>
          </a:p>
          <a:p>
            <a:pPr lvl="2"/>
            <a:r>
              <a:rPr lang="en-US" dirty="0" smtClean="0"/>
              <a:t>SW alarm flags</a:t>
            </a:r>
          </a:p>
          <a:p>
            <a:pPr lvl="1"/>
            <a:r>
              <a:rPr lang="en-US" dirty="0" smtClean="0"/>
              <a:t>HW and SW tamper response</a:t>
            </a:r>
          </a:p>
          <a:p>
            <a:endParaRPr lang="en-US" dirty="0"/>
          </a:p>
        </p:txBody>
      </p:sp>
    </p:spTree>
    <p:extLst>
      <p:ext uri="{BB962C8B-B14F-4D97-AF65-F5344CB8AC3E}">
        <p14:creationId xmlns:p14="http://schemas.microsoft.com/office/powerpoint/2010/main" val="2601180266"/>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787472939"/>
              </p:ext>
            </p:extLst>
          </p:nvPr>
        </p:nvGraphicFramePr>
        <p:xfrm>
          <a:off x="1088560" y="1563080"/>
          <a:ext cx="7200800" cy="2780320"/>
        </p:xfrm>
        <a:graphic>
          <a:graphicData uri="http://schemas.openxmlformats.org/drawingml/2006/table">
            <a:tbl>
              <a:tblPr firstRow="1" bandRow="1">
                <a:tableStyleId>{5C22544A-7EE6-4342-B048-85BDC9FD1C3A}</a:tableStyleId>
              </a:tblPr>
              <a:tblGrid>
                <a:gridCol w="1440160"/>
                <a:gridCol w="1440160"/>
                <a:gridCol w="1440160"/>
                <a:gridCol w="1440160"/>
                <a:gridCol w="1440160"/>
              </a:tblGrid>
              <a:tr h="523948">
                <a:tc>
                  <a:txBody>
                    <a:bodyPr/>
                    <a:lstStyle/>
                    <a:p>
                      <a:r>
                        <a:rPr lang="en-US" sz="1200" dirty="0" smtClean="0"/>
                        <a:t>Security</a:t>
                      </a:r>
                    </a:p>
                    <a:p>
                      <a:pPr algn="l"/>
                      <a:r>
                        <a:rPr lang="en-US" sz="1200" dirty="0" smtClean="0"/>
                        <a:t>Standards</a:t>
                      </a:r>
                      <a:endParaRPr lang="en-US" sz="1200" dirty="0"/>
                    </a:p>
                  </a:txBody>
                  <a:tcPr anchor="ctr"/>
                </a:tc>
                <a:tc>
                  <a:txBody>
                    <a:bodyPr/>
                    <a:lstStyle/>
                    <a:p>
                      <a:pPr algn="ctr"/>
                      <a:r>
                        <a:rPr lang="en-US" sz="1200" dirty="0" smtClean="0"/>
                        <a:t>EVITA-</a:t>
                      </a:r>
                      <a:r>
                        <a:rPr lang="en-US" sz="1200" baseline="0" dirty="0" smtClean="0"/>
                        <a:t> Low</a:t>
                      </a:r>
                      <a:endParaRPr lang="en-US" sz="1200" dirty="0"/>
                    </a:p>
                  </a:txBody>
                  <a:tcPr anchor="ctr"/>
                </a:tc>
                <a:tc>
                  <a:txBody>
                    <a:bodyPr/>
                    <a:lstStyle/>
                    <a:p>
                      <a:pPr algn="ctr"/>
                      <a:r>
                        <a:rPr lang="en-US" sz="1200" dirty="0" smtClean="0"/>
                        <a:t>HIS-SHE</a:t>
                      </a:r>
                      <a:endParaRPr lang="en-US" sz="1200" dirty="0"/>
                    </a:p>
                  </a:txBody>
                  <a:tcPr anchor="ctr"/>
                </a:tc>
                <a:tc>
                  <a:txBody>
                    <a:bodyPr/>
                    <a:lstStyle/>
                    <a:p>
                      <a:pPr algn="ctr"/>
                      <a:r>
                        <a:rPr lang="en-US" sz="1200" dirty="0" smtClean="0"/>
                        <a:t>EVITA-Medium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(HIS-Medium)</a:t>
                      </a:r>
                      <a:endParaRPr 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EVITA-High</a:t>
                      </a:r>
                    </a:p>
                  </a:txBody>
                  <a:tcPr anchor="ctr"/>
                </a:tc>
              </a:tr>
              <a:tr h="447324">
                <a:tc>
                  <a:txBody>
                    <a:bodyPr/>
                    <a:lstStyle/>
                    <a:p>
                      <a:pPr algn="ctr"/>
                      <a:r>
                        <a:rPr lang="en-US" sz="1200" dirty="0" smtClean="0"/>
                        <a:t>Main</a:t>
                      </a:r>
                      <a:r>
                        <a:rPr lang="en-US" sz="1200" baseline="0" dirty="0" smtClean="0"/>
                        <a:t> features</a:t>
                      </a:r>
                      <a:endParaRPr lang="en-US" sz="1200" dirty="0"/>
                    </a:p>
                  </a:txBody>
                  <a:tcPr anchor="ctr"/>
                </a:tc>
                <a:tc>
                  <a:txBody>
                    <a:bodyPr/>
                    <a:lstStyle/>
                    <a:p>
                      <a:pPr algn="ctr"/>
                      <a:r>
                        <a:rPr lang="en-US" sz="1200" dirty="0" err="1" smtClean="0"/>
                        <a:t>UID</a:t>
                      </a:r>
                      <a:endParaRPr lang="en-US" sz="1200" dirty="0" smtClean="0"/>
                    </a:p>
                    <a:p>
                      <a:pPr algn="ctr"/>
                      <a:r>
                        <a:rPr lang="en-US" sz="1200" dirty="0" smtClean="0"/>
                        <a:t>Crypto engine</a:t>
                      </a:r>
                      <a:endParaRPr lang="en-US" sz="1200" dirty="0"/>
                    </a:p>
                  </a:txBody>
                  <a:tcPr anchor="ctr"/>
                </a:tc>
                <a:tc>
                  <a:txBody>
                    <a:bodyPr/>
                    <a:lstStyle/>
                    <a:p>
                      <a:pPr algn="ctr"/>
                      <a:r>
                        <a:rPr lang="en-US" sz="1200" dirty="0" err="1" smtClean="0"/>
                        <a:t>NVM</a:t>
                      </a:r>
                      <a:r>
                        <a:rPr lang="en-US" sz="1200" baseline="0" dirty="0" smtClean="0"/>
                        <a:t> is mandatory</a:t>
                      </a:r>
                    </a:p>
                    <a:p>
                      <a:pPr algn="ctr"/>
                      <a:r>
                        <a:rPr lang="en-US" sz="1200" baseline="0" dirty="0" smtClean="0"/>
                        <a:t>Fix function set</a:t>
                      </a:r>
                      <a:endParaRPr lang="en-US" sz="1200" dirty="0"/>
                    </a:p>
                  </a:txBody>
                  <a:tcPr anchor="ctr"/>
                </a:tc>
                <a:tc>
                  <a:txBody>
                    <a:bodyPr/>
                    <a:lstStyle/>
                    <a:p>
                      <a:pPr algn="ctr"/>
                      <a:r>
                        <a:rPr lang="en-US" sz="1200" dirty="0" smtClean="0"/>
                        <a:t>Programmable by customer</a:t>
                      </a:r>
                      <a:endParaRPr lang="en-US" sz="1200" dirty="0"/>
                    </a:p>
                  </a:txBody>
                  <a:tcPr anchor="ctr"/>
                </a:tc>
                <a:tc>
                  <a:txBody>
                    <a:bodyPr/>
                    <a:lstStyle/>
                    <a:p>
                      <a:pPr algn="ctr"/>
                      <a:r>
                        <a:rPr lang="en-US" sz="1200" dirty="0" smtClean="0"/>
                        <a:t>Public Key </a:t>
                      </a:r>
                    </a:p>
                    <a:p>
                      <a:pPr algn="ctr"/>
                      <a:r>
                        <a:rPr lang="en-US" sz="1200" dirty="0" smtClean="0"/>
                        <a:t>HASH</a:t>
                      </a:r>
                      <a:endParaRPr lang="en-US" sz="1200" dirty="0"/>
                    </a:p>
                  </a:txBody>
                  <a:tcPr anchor="ctr"/>
                </a:tc>
              </a:tr>
              <a:tr h="447324">
                <a:tc>
                  <a:txBody>
                    <a:bodyPr/>
                    <a:lstStyle/>
                    <a:p>
                      <a:pPr algn="ctr"/>
                      <a:r>
                        <a:rPr lang="en-US" sz="1200" dirty="0" smtClean="0"/>
                        <a:t>CSE/CSE2</a:t>
                      </a:r>
                    </a:p>
                  </a:txBody>
                  <a:tcPr anchor="ct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447324">
                <a:tc>
                  <a:txBody>
                    <a:bodyPr/>
                    <a:lstStyle/>
                    <a:p>
                      <a:pPr algn="ctr"/>
                      <a:r>
                        <a:rPr lang="de-DE" sz="1200" dirty="0" smtClean="0"/>
                        <a:t>CSE3</a:t>
                      </a:r>
                      <a:endParaRPr lang="en-US" sz="1200" dirty="0" smtClean="0"/>
                    </a:p>
                  </a:txBody>
                  <a:tcPr anchor="ct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447324">
                <a:tc>
                  <a:txBody>
                    <a:bodyPr/>
                    <a:lstStyle/>
                    <a:p>
                      <a:pPr algn="ctr"/>
                      <a:r>
                        <a:rPr lang="en-US" sz="1200" dirty="0" smtClean="0"/>
                        <a:t>HSM (v1/v2)</a:t>
                      </a:r>
                    </a:p>
                  </a:txBody>
                  <a:tcPr anchor="ct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447324">
                <a:tc>
                  <a:txBody>
                    <a:bodyPr/>
                    <a:lstStyle/>
                    <a:p>
                      <a:pPr algn="ctr"/>
                      <a:r>
                        <a:rPr lang="de-DE" sz="1200" dirty="0" err="1" smtClean="0"/>
                        <a:t>next</a:t>
                      </a:r>
                      <a:r>
                        <a:rPr lang="de-DE" sz="1200" baseline="0" dirty="0" smtClean="0"/>
                        <a:t> </a:t>
                      </a:r>
                      <a:r>
                        <a:rPr lang="de-DE" sz="1200" baseline="0" dirty="0" err="1" smtClean="0"/>
                        <a:t>generation</a:t>
                      </a:r>
                      <a:r>
                        <a:rPr lang="de-DE" sz="1200" baseline="0" dirty="0" smtClean="0"/>
                        <a:t> </a:t>
                      </a:r>
                      <a:r>
                        <a:rPr lang="de-DE" sz="1200" baseline="0" dirty="0" err="1" smtClean="0"/>
                        <a:t>security</a:t>
                      </a:r>
                      <a:r>
                        <a:rPr lang="de-DE" sz="1200" baseline="0" dirty="0" smtClean="0"/>
                        <a:t> </a:t>
                      </a:r>
                      <a:r>
                        <a:rPr lang="de-DE" sz="1200" baseline="0" dirty="0" err="1" smtClean="0"/>
                        <a:t>module</a:t>
                      </a:r>
                      <a:r>
                        <a:rPr lang="de-DE" sz="1200" baseline="0" dirty="0" smtClean="0"/>
                        <a:t>*</a:t>
                      </a:r>
                      <a:endParaRPr lang="en-US" sz="1200" dirty="0" smtClean="0"/>
                    </a:p>
                  </a:txBody>
                  <a:tcPr anchor="ct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bl>
          </a:graphicData>
        </a:graphic>
      </p:graphicFrame>
      <p:sp>
        <p:nvSpPr>
          <p:cNvPr id="2" name="Title 1"/>
          <p:cNvSpPr>
            <a:spLocks noGrp="1"/>
          </p:cNvSpPr>
          <p:nvPr>
            <p:ph type="title"/>
          </p:nvPr>
        </p:nvSpPr>
        <p:spPr/>
        <p:txBody>
          <a:bodyPr/>
          <a:lstStyle/>
          <a:p>
            <a:r>
              <a:rPr lang="en-US" dirty="0" err="1" smtClean="0"/>
              <a:t>CSE</a:t>
            </a:r>
            <a:r>
              <a:rPr lang="en-US" dirty="0" smtClean="0"/>
              <a:t>, </a:t>
            </a:r>
            <a:r>
              <a:rPr lang="en-US" dirty="0" err="1" smtClean="0"/>
              <a:t>HSM</a:t>
            </a:r>
            <a:r>
              <a:rPr lang="en-US" dirty="0" smtClean="0"/>
              <a:t> and the Security Standards</a:t>
            </a:r>
            <a:endParaRPr lang="en-US" dirty="0"/>
          </a:p>
        </p:txBody>
      </p:sp>
      <p:sp>
        <p:nvSpPr>
          <p:cNvPr id="4" name="Rounded Rectangle 3"/>
          <p:cNvSpPr/>
          <p:nvPr/>
        </p:nvSpPr>
        <p:spPr>
          <a:xfrm>
            <a:off x="2632776" y="2592832"/>
            <a:ext cx="2704255" cy="3384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 name="Rounded Rectangle 5"/>
          <p:cNvSpPr/>
          <p:nvPr/>
        </p:nvSpPr>
        <p:spPr>
          <a:xfrm>
            <a:off x="2613726" y="3493713"/>
            <a:ext cx="4163466" cy="33931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9" name="Rounded Rectangle 8"/>
          <p:cNvSpPr/>
          <p:nvPr/>
        </p:nvSpPr>
        <p:spPr>
          <a:xfrm>
            <a:off x="2627784" y="3047301"/>
            <a:ext cx="2700299" cy="338400"/>
          </a:xfrm>
          <a:prstGeom prst="roundRect">
            <a:avLst/>
          </a:prstGeom>
          <a:gradFill flip="none" rotWithShape="1">
            <a:gsLst>
              <a:gs pos="0">
                <a:schemeClr val="accent1"/>
              </a:gs>
              <a:gs pos="80000">
                <a:schemeClr val="accent1">
                  <a:tint val="44500"/>
                  <a:satMod val="160000"/>
                </a:schemeClr>
              </a:gs>
              <a:gs pos="100000">
                <a:schemeClr val="accent1">
                  <a:lumMod val="20000"/>
                  <a:lumOff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8" name="Rounded Rectangle 7"/>
          <p:cNvSpPr/>
          <p:nvPr/>
        </p:nvSpPr>
        <p:spPr>
          <a:xfrm>
            <a:off x="2627784" y="3941044"/>
            <a:ext cx="5601816" cy="33931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3" name="Rectangle 2"/>
          <p:cNvSpPr/>
          <p:nvPr/>
        </p:nvSpPr>
        <p:spPr>
          <a:xfrm>
            <a:off x="6458566" y="4388375"/>
            <a:ext cx="1954381" cy="253916"/>
          </a:xfrm>
          <a:prstGeom prst="rect">
            <a:avLst/>
          </a:prstGeom>
        </p:spPr>
        <p:txBody>
          <a:bodyPr wrap="none">
            <a:spAutoFit/>
          </a:bodyPr>
          <a:lstStyle/>
          <a:p>
            <a:pPr algn="ctr"/>
            <a:r>
              <a:rPr lang="en-US" sz="1050" dirty="0" smtClean="0"/>
              <a:t>*feature set, still in discussion</a:t>
            </a:r>
            <a:endParaRPr lang="en-US" sz="1050" dirty="0"/>
          </a:p>
        </p:txBody>
      </p:sp>
    </p:spTree>
    <p:extLst>
      <p:ext uri="{BB962C8B-B14F-4D97-AF65-F5344CB8AC3E}">
        <p14:creationId xmlns:p14="http://schemas.microsoft.com/office/powerpoint/2010/main" val="748465285"/>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Freescale Devices with Security</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55132856"/>
              </p:ext>
            </p:extLst>
          </p:nvPr>
        </p:nvGraphicFramePr>
        <p:xfrm>
          <a:off x="1043610" y="1376005"/>
          <a:ext cx="7366966" cy="3113549"/>
        </p:xfrm>
        <a:graphic>
          <a:graphicData uri="http://schemas.openxmlformats.org/drawingml/2006/table">
            <a:tbl>
              <a:tblPr firstRow="1" bandRow="1">
                <a:tableStyleId>{5C22544A-7EE6-4342-B048-85BDC9FD1C3A}</a:tableStyleId>
              </a:tblPr>
              <a:tblGrid>
                <a:gridCol w="980543"/>
                <a:gridCol w="2797229"/>
                <a:gridCol w="1506786"/>
                <a:gridCol w="2082408"/>
              </a:tblGrid>
              <a:tr h="393856">
                <a:tc gridSpan="4">
                  <a:txBody>
                    <a:bodyPr/>
                    <a:lstStyle/>
                    <a:p>
                      <a:pPr algn="ctr"/>
                      <a:r>
                        <a:rPr lang="en-US" sz="1400" dirty="0" smtClean="0"/>
                        <a:t>Freescale Security Solution for Automotive products</a:t>
                      </a:r>
                      <a:endParaRPr lang="en-US" sz="1400" dirty="0"/>
                    </a:p>
                  </a:txBody>
                  <a:tcPr anchor="ctr">
                    <a:lnB w="12700" cap="flat" cmpd="sng" algn="ctr">
                      <a:solidFill>
                        <a:schemeClr val="bg1"/>
                      </a:solidFill>
                      <a:prstDash val="solid"/>
                      <a:round/>
                      <a:headEnd type="none" w="med" len="med"/>
                      <a:tailEnd type="none" w="med" len="med"/>
                    </a:lnB>
                  </a:tcPr>
                </a:tc>
                <a:tc hMerge="1">
                  <a:txBody>
                    <a:bodyPr/>
                    <a:lstStyle/>
                    <a:p>
                      <a:pPr algn="ctr"/>
                      <a:endParaRPr lang="en-US" sz="1400" dirty="0"/>
                    </a:p>
                  </a:txBody>
                  <a:tcPr anchor="ctr"/>
                </a:tc>
                <a:tc hMerge="1">
                  <a:txBody>
                    <a:bodyPr/>
                    <a:lstStyle/>
                    <a:p>
                      <a:pPr algn="ctr"/>
                      <a:endParaRPr lang="en-US" sz="1400" dirty="0"/>
                    </a:p>
                  </a:txBody>
                  <a:tcPr anchor="ctr"/>
                </a:tc>
                <a:tc hMerge="1">
                  <a:txBody>
                    <a:bodyPr/>
                    <a:lstStyle/>
                    <a:p>
                      <a:pPr algn="ctr"/>
                      <a:endParaRPr lang="en-US" sz="1400" dirty="0"/>
                    </a:p>
                  </a:txBody>
                  <a:tcPr anchor="ctr"/>
                </a:tc>
              </a:tr>
              <a:tr h="393856">
                <a:tc>
                  <a:txBody>
                    <a:bodyPr/>
                    <a:lstStyle/>
                    <a:p>
                      <a:pPr algn="ctr"/>
                      <a:endParaRPr lang="en-US" sz="1400" dirty="0"/>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t>Device</a:t>
                      </a:r>
                      <a:endParaRPr lang="en-US" sz="1400" dirty="0"/>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t>Platform</a:t>
                      </a:r>
                      <a:endParaRPr lang="en-US" sz="1400" dirty="0"/>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US" sz="1400" dirty="0" smtClean="0"/>
                        <a:t>Module</a:t>
                      </a:r>
                      <a:endParaRPr lang="en-US" sz="1400" dirty="0"/>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r>
              <a:tr h="354470">
                <a:tc rowSpan="4">
                  <a:txBody>
                    <a:bodyPr/>
                    <a:lstStyle/>
                    <a:p>
                      <a:pPr algn="ctr"/>
                      <a:r>
                        <a:rPr lang="en-US" sz="1400" dirty="0" smtClean="0"/>
                        <a:t>MCU</a:t>
                      </a:r>
                    </a:p>
                    <a:p>
                      <a:pPr algn="ctr"/>
                      <a:r>
                        <a:rPr lang="en-US" sz="1400" baseline="0" dirty="0" smtClean="0"/>
                        <a:t>( internal flash)</a:t>
                      </a:r>
                      <a:endParaRPr lang="en-US" sz="1400" dirty="0"/>
                    </a:p>
                  </a:txBody>
                  <a:tcPr vert="vert" anchor="ctr">
                    <a:lnT w="38100" cap="flat" cmpd="sng" algn="ctr">
                      <a:solidFill>
                        <a:schemeClr val="bg1"/>
                      </a:solidFill>
                      <a:prstDash val="solid"/>
                      <a:round/>
                      <a:headEnd type="none" w="med" len="med"/>
                      <a:tailEnd type="none" w="med" len="med"/>
                    </a:lnT>
                  </a:tcPr>
                </a:tc>
                <a:tc>
                  <a:txBody>
                    <a:bodyPr/>
                    <a:lstStyle/>
                    <a:p>
                      <a:pPr algn="ctr"/>
                      <a:r>
                        <a:rPr lang="en-US" sz="1200" dirty="0" smtClean="0"/>
                        <a:t>MPC564xB/C</a:t>
                      </a:r>
                      <a:endParaRPr lang="en-US" sz="1200" dirty="0"/>
                    </a:p>
                  </a:txBody>
                  <a:tcPr anchor="ctr">
                    <a:lnT w="38100" cap="flat" cmpd="sng" algn="ctr">
                      <a:solidFill>
                        <a:schemeClr val="bg1"/>
                      </a:solidFill>
                      <a:prstDash val="solid"/>
                      <a:round/>
                      <a:headEnd type="none" w="med" len="med"/>
                      <a:tailEnd type="none" w="med" len="med"/>
                    </a:lnT>
                  </a:tcPr>
                </a:tc>
                <a:tc rowSpan="4">
                  <a:txBody>
                    <a:bodyPr/>
                    <a:lstStyle/>
                    <a:p>
                      <a:pPr algn="ctr"/>
                      <a:r>
                        <a:rPr lang="en-US" sz="1200" dirty="0" smtClean="0"/>
                        <a:t>Power Architecture</a:t>
                      </a:r>
                      <a:r>
                        <a:rPr lang="en-US" sz="1200" baseline="30000" dirty="0" smtClean="0"/>
                        <a:t>®</a:t>
                      </a:r>
                    </a:p>
                    <a:p>
                      <a:pPr algn="ctr"/>
                      <a:r>
                        <a:rPr lang="en-US" sz="1200" dirty="0" smtClean="0"/>
                        <a:t>e200</a:t>
                      </a:r>
                    </a:p>
                  </a:txBody>
                  <a:tcPr anchor="ctr">
                    <a:lnT w="38100" cap="flat" cmpd="sng" algn="ctr">
                      <a:solidFill>
                        <a:schemeClr val="bg1"/>
                      </a:solidFill>
                      <a:prstDash val="solid"/>
                      <a:round/>
                      <a:headEnd type="none" w="med" len="med"/>
                      <a:tailEnd type="none" w="med" len="med"/>
                    </a:lnT>
                  </a:tcPr>
                </a:tc>
                <a:tc>
                  <a:txBody>
                    <a:bodyPr/>
                    <a:lstStyle/>
                    <a:p>
                      <a:pPr algn="ctr"/>
                      <a:r>
                        <a:rPr lang="en-US" sz="1200" dirty="0" err="1" smtClean="0"/>
                        <a:t>CSE</a:t>
                      </a:r>
                      <a:endParaRPr lang="en-US" sz="1200" dirty="0"/>
                    </a:p>
                  </a:txBody>
                  <a:tcPr anchor="ctr">
                    <a:lnT w="38100" cap="flat" cmpd="sng" algn="ctr">
                      <a:solidFill>
                        <a:schemeClr val="bg1"/>
                      </a:solidFill>
                      <a:prstDash val="solid"/>
                      <a:round/>
                      <a:headEnd type="none" w="med" len="med"/>
                      <a:tailEnd type="none" w="med" len="med"/>
                    </a:lnT>
                  </a:tcPr>
                </a:tc>
              </a:tr>
              <a:tr h="354470">
                <a:tc vMerge="1">
                  <a:txBody>
                    <a:bodyPr/>
                    <a:lstStyle/>
                    <a:p>
                      <a:pPr algn="ctr"/>
                      <a:endParaRPr lang="en-US"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MPC5746M / MPC5777M</a:t>
                      </a:r>
                    </a:p>
                  </a:txBody>
                  <a:tcPr anchor="ctr"/>
                </a:tc>
                <a:tc vMerge="1">
                  <a:txBody>
                    <a:bodyPr/>
                    <a:lstStyle/>
                    <a:p>
                      <a:pPr algn="ctr"/>
                      <a:endParaRPr lang="en-US" sz="1800" dirty="0"/>
                    </a:p>
                  </a:txBody>
                  <a:tcPr anchor="ctr"/>
                </a:tc>
                <a:tc>
                  <a:txBody>
                    <a:bodyPr/>
                    <a:lstStyle/>
                    <a:p>
                      <a:pPr algn="ctr"/>
                      <a:r>
                        <a:rPr lang="en-US" sz="1200" dirty="0" smtClean="0"/>
                        <a:t>HSMv1</a:t>
                      </a:r>
                      <a:endParaRPr lang="en-US" sz="1200" dirty="0"/>
                    </a:p>
                  </a:txBody>
                  <a:tcPr anchor="ctr"/>
                </a:tc>
              </a:tr>
              <a:tr h="457200">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MPC5748G / MPC5746C</a:t>
                      </a:r>
                    </a:p>
                  </a:txBody>
                  <a:tcPr anchor="ctr"/>
                </a:tc>
                <a:tc vMerge="1">
                  <a:txBody>
                    <a:bodyPr/>
                    <a:lstStyle/>
                    <a:p>
                      <a:endParaRPr lang="en-US"/>
                    </a:p>
                  </a:txBody>
                  <a:tcPr/>
                </a:tc>
                <a:tc>
                  <a:txBody>
                    <a:bodyPr/>
                    <a:lstStyle/>
                    <a:p>
                      <a:pPr algn="ctr"/>
                      <a:r>
                        <a:rPr lang="en-US" sz="1200" dirty="0" smtClean="0"/>
                        <a:t>HSMv2</a:t>
                      </a:r>
                      <a:endParaRPr lang="en-US" sz="1200" dirty="0"/>
                    </a:p>
                  </a:txBody>
                  <a:tcPr anchor="ctr"/>
                </a:tc>
              </a:tr>
              <a:tr h="344153">
                <a:tc vMerge="1">
                  <a:txBody>
                    <a:bodyPr/>
                    <a:lstStyle/>
                    <a:p>
                      <a:pPr algn="ctr"/>
                      <a:endParaRPr lang="en-US" sz="1400" dirty="0"/>
                    </a:p>
                  </a:txBody>
                  <a:tcPr vert="vert" anchor="ctr"/>
                </a:tc>
                <a:tc>
                  <a:txBody>
                    <a:bodyPr/>
                    <a:lstStyle/>
                    <a:p>
                      <a:pPr algn="ctr"/>
                      <a:r>
                        <a:rPr lang="en-US" sz="1200" strike="noStrike" dirty="0" smtClean="0"/>
                        <a:t>MPC5777C</a:t>
                      </a:r>
                      <a:endParaRPr lang="en-US" sz="1200" strike="noStrike" dirty="0"/>
                    </a:p>
                  </a:txBody>
                  <a:tcPr anchor="ctr"/>
                </a:tc>
                <a:tc vMerge="1">
                  <a:txBody>
                    <a:bodyPr/>
                    <a:lstStyle/>
                    <a:p>
                      <a:pPr algn="ctr"/>
                      <a:endParaRPr lang="en-US"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CSE2</a:t>
                      </a:r>
                    </a:p>
                  </a:txBody>
                  <a:tcPr anchor="ctr"/>
                </a:tc>
              </a:tr>
              <a:tr h="354470">
                <a:tc rowSpan="2">
                  <a:txBody>
                    <a:bodyPr/>
                    <a:lstStyle/>
                    <a:p>
                      <a:pPr algn="ctr"/>
                      <a:r>
                        <a:rPr lang="en-US" sz="1400" dirty="0" err="1" smtClean="0"/>
                        <a:t>MPU</a:t>
                      </a:r>
                      <a:endParaRPr lang="en-US" sz="1400" dirty="0" smtClean="0"/>
                    </a:p>
                    <a:p>
                      <a:pPr algn="ctr"/>
                      <a:r>
                        <a:rPr lang="en-US" sz="1400" dirty="0" smtClean="0"/>
                        <a:t>(flash-less)</a:t>
                      </a:r>
                      <a:endParaRPr lang="en-US" sz="1400" dirty="0"/>
                    </a:p>
                  </a:txBody>
                  <a:tcPr vert="vert" anchor="ctr"/>
                </a:tc>
                <a:tc>
                  <a:txBody>
                    <a:bodyPr/>
                    <a:lstStyle/>
                    <a:p>
                      <a:pPr algn="ctr"/>
                      <a:r>
                        <a:rPr lang="en-US" sz="1200" dirty="0" err="1" smtClean="0"/>
                        <a:t>Vybrid</a:t>
                      </a:r>
                      <a:r>
                        <a:rPr lang="en-US" sz="1200" dirty="0" smtClean="0"/>
                        <a:t> ARM</a:t>
                      </a:r>
                      <a:r>
                        <a:rPr lang="en-US" sz="1200" baseline="30000" dirty="0" smtClean="0"/>
                        <a:t>®</a:t>
                      </a:r>
                      <a:r>
                        <a:rPr lang="en-US" sz="1200" dirty="0" smtClean="0"/>
                        <a:t> Controller Solutions</a:t>
                      </a:r>
                    </a:p>
                  </a:txBody>
                  <a:tcPr anchor="ctr"/>
                </a:tc>
                <a:tc rowSpan="2">
                  <a:txBody>
                    <a:bodyPr/>
                    <a:lstStyle/>
                    <a:p>
                      <a:pPr algn="ctr"/>
                      <a:r>
                        <a:rPr lang="en-US" sz="1200" dirty="0" smtClean="0"/>
                        <a:t>ARM</a:t>
                      </a:r>
                      <a:r>
                        <a:rPr lang="en-US" sz="1200" baseline="30000" dirty="0" smtClean="0"/>
                        <a:t>®</a:t>
                      </a:r>
                      <a:r>
                        <a:rPr lang="en-US" sz="1200" dirty="0" smtClean="0"/>
                        <a:t> Cortex</a:t>
                      </a:r>
                      <a:r>
                        <a:rPr lang="en-US" sz="1200" baseline="30000" dirty="0" smtClean="0"/>
                        <a:t>®</a:t>
                      </a:r>
                      <a:r>
                        <a:rPr lang="en-US" sz="1200" dirty="0" smtClean="0"/>
                        <a:t>-Ax/</a:t>
                      </a:r>
                      <a:r>
                        <a:rPr lang="en-US" sz="1200" dirty="0" err="1" smtClean="0"/>
                        <a:t>Mx</a:t>
                      </a:r>
                      <a:endParaRPr lang="en-US" sz="1200" dirty="0" smtClean="0"/>
                    </a:p>
                    <a:p>
                      <a:pPr algn="ctr"/>
                      <a:r>
                        <a:rPr lang="en-US" sz="1200" dirty="0" smtClean="0"/>
                        <a:t>&amp;</a:t>
                      </a:r>
                      <a:r>
                        <a:rPr lang="en-US" sz="1200" baseline="0" dirty="0" smtClean="0"/>
                        <a:t>  </a:t>
                      </a:r>
                      <a:r>
                        <a:rPr lang="en-US" sz="1200" dirty="0" smtClean="0"/>
                        <a:t>ARM9/11</a:t>
                      </a:r>
                    </a:p>
                  </a:txBody>
                  <a:tcPr anchor="ctr"/>
                </a:tc>
                <a:tc rowSpan="2">
                  <a:txBody>
                    <a:bodyPr/>
                    <a:lstStyle/>
                    <a:p>
                      <a:pPr algn="ctr"/>
                      <a:r>
                        <a:rPr lang="en-US" sz="1200" dirty="0" err="1" smtClean="0"/>
                        <a:t>TrustZone</a:t>
                      </a:r>
                      <a:r>
                        <a:rPr lang="en-US" sz="1200" baseline="30000" dirty="0" smtClean="0"/>
                        <a:t>®</a:t>
                      </a:r>
                      <a:endParaRPr lang="en-US" sz="1200" dirty="0" smtClean="0"/>
                    </a:p>
                    <a:p>
                      <a:pPr algn="ctr"/>
                      <a:r>
                        <a:rPr lang="en-US" sz="1200" dirty="0" smtClean="0"/>
                        <a:t>+ Sahara / </a:t>
                      </a:r>
                    </a:p>
                    <a:p>
                      <a:pPr algn="ctr"/>
                      <a:r>
                        <a:rPr lang="en-US" sz="1200" dirty="0" err="1" smtClean="0"/>
                        <a:t>CAAM</a:t>
                      </a:r>
                      <a:endParaRPr lang="en-US" sz="1200" dirty="0" smtClean="0"/>
                    </a:p>
                  </a:txBody>
                  <a:tcPr anchor="ctr"/>
                </a:tc>
              </a:tr>
              <a:tr h="461074">
                <a:tc vMerge="1">
                  <a:txBody>
                    <a:bodyPr/>
                    <a:lstStyle/>
                    <a:p>
                      <a:pPr algn="ctr"/>
                      <a:endParaRPr lang="en-US" sz="1800" dirty="0"/>
                    </a:p>
                  </a:txBody>
                  <a:tcPr vert="vert" anchor="ctr"/>
                </a:tc>
                <a:tc>
                  <a:txBody>
                    <a:bodyPr/>
                    <a:lstStyle/>
                    <a:p>
                      <a:pPr algn="ctr"/>
                      <a:r>
                        <a:rPr lang="en-US" sz="1200" dirty="0" err="1" smtClean="0"/>
                        <a:t>i.Mx</a:t>
                      </a:r>
                      <a:r>
                        <a:rPr lang="en-US" sz="1200" dirty="0" smtClean="0"/>
                        <a:t> ARM</a:t>
                      </a:r>
                      <a:r>
                        <a:rPr lang="en-US" sz="1200" baseline="30000" dirty="0" smtClean="0"/>
                        <a:t>®</a:t>
                      </a:r>
                      <a:r>
                        <a:rPr lang="en-US" sz="1200" dirty="0" smtClean="0"/>
                        <a:t> 2x / 3x / 5x / 6x / 7x</a:t>
                      </a:r>
                      <a:endParaRPr lang="en-US" sz="1200" dirty="0"/>
                    </a:p>
                  </a:txBody>
                  <a:tcPr anchor="ctr"/>
                </a:tc>
                <a:tc vMerge="1">
                  <a:txBody>
                    <a:bodyPr/>
                    <a:lstStyle/>
                    <a:p>
                      <a:pPr algn="ctr"/>
                      <a:endParaRPr lang="en-US" sz="1200" dirty="0" smtClean="0"/>
                    </a:p>
                  </a:txBody>
                  <a:tcPr anchor="ctr"/>
                </a:tc>
                <a:tc vMerge="1">
                  <a:txBody>
                    <a:bodyPr/>
                    <a:lstStyle/>
                    <a:p>
                      <a:pPr algn="ctr"/>
                      <a:endParaRPr lang="en-US" sz="1600" dirty="0"/>
                    </a:p>
                  </a:txBody>
                  <a:tcPr anchor="ctr"/>
                </a:tc>
              </a:tr>
            </a:tbl>
          </a:graphicData>
        </a:graphic>
      </p:graphicFrame>
      <p:sp>
        <p:nvSpPr>
          <p:cNvPr id="5" name="Right Brace 4"/>
          <p:cNvSpPr/>
          <p:nvPr/>
        </p:nvSpPr>
        <p:spPr>
          <a:xfrm>
            <a:off x="8462722" y="3714775"/>
            <a:ext cx="216024" cy="97152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sp>
        <p:nvSpPr>
          <p:cNvPr id="6" name="Right Brace 5"/>
          <p:cNvSpPr/>
          <p:nvPr/>
        </p:nvSpPr>
        <p:spPr>
          <a:xfrm>
            <a:off x="8455231" y="2220686"/>
            <a:ext cx="213756" cy="144453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sp>
        <p:nvSpPr>
          <p:cNvPr id="7" name="TextBox 6"/>
          <p:cNvSpPr txBox="1"/>
          <p:nvPr/>
        </p:nvSpPr>
        <p:spPr>
          <a:xfrm>
            <a:off x="8604448" y="2290584"/>
            <a:ext cx="369332" cy="1305145"/>
          </a:xfrm>
          <a:prstGeom prst="rect">
            <a:avLst/>
          </a:prstGeom>
          <a:noFill/>
        </p:spPr>
        <p:txBody>
          <a:bodyPr vert="vert" wrap="square" rtlCol="0">
            <a:spAutoFit/>
          </a:bodyPr>
          <a:lstStyle/>
          <a:p>
            <a:pPr algn="ctr"/>
            <a:r>
              <a:rPr lang="en-US" sz="1200" dirty="0" smtClean="0"/>
              <a:t>Automotive</a:t>
            </a:r>
            <a:endParaRPr lang="en-US" sz="1200" dirty="0"/>
          </a:p>
        </p:txBody>
      </p:sp>
      <p:sp>
        <p:nvSpPr>
          <p:cNvPr id="8" name="TextBox 7"/>
          <p:cNvSpPr txBox="1"/>
          <p:nvPr/>
        </p:nvSpPr>
        <p:spPr>
          <a:xfrm>
            <a:off x="8612028" y="3724865"/>
            <a:ext cx="369332" cy="936104"/>
          </a:xfrm>
          <a:prstGeom prst="rect">
            <a:avLst/>
          </a:prstGeom>
          <a:noFill/>
        </p:spPr>
        <p:txBody>
          <a:bodyPr vert="vert" wrap="square" rtlCol="0">
            <a:spAutoFit/>
          </a:bodyPr>
          <a:lstStyle/>
          <a:p>
            <a:pPr algn="ctr"/>
            <a:r>
              <a:rPr lang="en-US" sz="1200" dirty="0" smtClean="0"/>
              <a:t>Consumer</a:t>
            </a:r>
            <a:endParaRPr lang="en-US" sz="1200" dirty="0"/>
          </a:p>
        </p:txBody>
      </p:sp>
      <p:sp>
        <p:nvSpPr>
          <p:cNvPr id="9" name="Rectangle 8"/>
          <p:cNvSpPr/>
          <p:nvPr/>
        </p:nvSpPr>
        <p:spPr>
          <a:xfrm>
            <a:off x="6668250" y="6123276"/>
            <a:ext cx="1845205" cy="230832"/>
          </a:xfrm>
          <a:prstGeom prst="rect">
            <a:avLst/>
          </a:prstGeom>
          <a:noFill/>
        </p:spPr>
        <p:txBody>
          <a:bodyPr wrap="square">
            <a:spAutoFit/>
          </a:bodyPr>
          <a:lstStyle/>
          <a:p>
            <a:r>
              <a:rPr lang="en-US" sz="900" dirty="0" smtClean="0">
                <a:solidFill>
                  <a:schemeClr val="tx1">
                    <a:lumMod val="50000"/>
                    <a:lumOff val="50000"/>
                  </a:schemeClr>
                </a:solidFill>
              </a:rPr>
              <a:t>juergen.frank@freescale.com</a:t>
            </a:r>
            <a:endParaRPr lang="en-US" sz="900" dirty="0">
              <a:solidFill>
                <a:schemeClr val="tx1">
                  <a:lumMod val="50000"/>
                  <a:lumOff val="50000"/>
                </a:schemeClr>
              </a:solidFill>
            </a:endParaRPr>
          </a:p>
        </p:txBody>
      </p:sp>
      <p:sp>
        <p:nvSpPr>
          <p:cNvPr id="10" name="Rounded Rectangle 9"/>
          <p:cNvSpPr/>
          <p:nvPr/>
        </p:nvSpPr>
        <p:spPr>
          <a:xfrm>
            <a:off x="1051637" y="3685530"/>
            <a:ext cx="7344816" cy="804024"/>
          </a:xfrm>
          <a:prstGeom prst="roundRect">
            <a:avLst>
              <a:gd name="adj" fmla="val 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FF0000"/>
              </a:solidFill>
            </a:endParaRPr>
          </a:p>
        </p:txBody>
      </p:sp>
      <p:sp>
        <p:nvSpPr>
          <p:cNvPr id="12" name="Rectangle 11"/>
          <p:cNvSpPr/>
          <p:nvPr/>
        </p:nvSpPr>
        <p:spPr>
          <a:xfrm>
            <a:off x="2878424" y="4476303"/>
            <a:ext cx="3967753" cy="369332"/>
          </a:xfrm>
          <a:prstGeom prst="rect">
            <a:avLst/>
          </a:prstGeom>
        </p:spPr>
        <p:txBody>
          <a:bodyPr wrap="none">
            <a:spAutoFit/>
          </a:bodyPr>
          <a:lstStyle/>
          <a:p>
            <a:pPr algn="ctr"/>
            <a:r>
              <a:rPr lang="en-US" b="1" dirty="0" smtClean="0">
                <a:solidFill>
                  <a:srgbClr val="FF0000"/>
                </a:solidFill>
              </a:rPr>
              <a:t>no automotive standards available</a:t>
            </a:r>
            <a:endParaRPr lang="en-US" b="1" dirty="0">
              <a:solidFill>
                <a:srgbClr val="FF0000"/>
              </a:solidFill>
            </a:endParaRPr>
          </a:p>
        </p:txBody>
      </p:sp>
    </p:spTree>
    <p:extLst>
      <p:ext uri="{BB962C8B-B14F-4D97-AF65-F5344CB8AC3E}">
        <p14:creationId xmlns:p14="http://schemas.microsoft.com/office/powerpoint/2010/main" val="28517017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Summary</a:t>
            </a:r>
            <a:endParaRPr lang="en-US" dirty="0"/>
          </a:p>
        </p:txBody>
      </p:sp>
      <p:sp>
        <p:nvSpPr>
          <p:cNvPr id="3" name="Text Placeholder 2"/>
          <p:cNvSpPr>
            <a:spLocks noGrp="1"/>
          </p:cNvSpPr>
          <p:nvPr>
            <p:ph type="body" sz="quarter" idx="10"/>
          </p:nvPr>
        </p:nvSpPr>
        <p:spPr/>
        <p:txBody>
          <a:bodyPr/>
          <a:lstStyle/>
          <a:p>
            <a:r>
              <a:rPr lang="en-US" dirty="0" smtClean="0"/>
              <a:t>Accepted </a:t>
            </a:r>
            <a:r>
              <a:rPr lang="en-US" dirty="0" err="1" smtClean="0"/>
              <a:t>Specifiction</a:t>
            </a:r>
            <a:r>
              <a:rPr lang="en-US" dirty="0" smtClean="0"/>
              <a:t>(s) for all regions (EMEA, US and ASIA)</a:t>
            </a:r>
          </a:p>
          <a:p>
            <a:pPr lvl="1"/>
            <a:r>
              <a:rPr lang="en-US" dirty="0" smtClean="0"/>
              <a:t>Actual, no international standards</a:t>
            </a:r>
          </a:p>
          <a:p>
            <a:pPr lvl="1"/>
            <a:r>
              <a:rPr lang="en-US" dirty="0" smtClean="0"/>
              <a:t>Actual, no public standards</a:t>
            </a:r>
          </a:p>
          <a:p>
            <a:pPr lvl="1"/>
            <a:endParaRPr lang="en-US" dirty="0" smtClean="0"/>
          </a:p>
          <a:p>
            <a:r>
              <a:rPr lang="en-US" dirty="0" smtClean="0"/>
              <a:t>Specification of the cryptographic functions</a:t>
            </a:r>
          </a:p>
          <a:p>
            <a:pPr lvl="1"/>
            <a:r>
              <a:rPr lang="en-US" dirty="0" smtClean="0"/>
              <a:t>Functions &amp; Algorithm</a:t>
            </a:r>
          </a:p>
          <a:p>
            <a:pPr lvl="1"/>
            <a:r>
              <a:rPr lang="en-US" dirty="0" smtClean="0"/>
              <a:t>Performance (bandwidth, latency)</a:t>
            </a:r>
          </a:p>
          <a:p>
            <a:pPr lvl="1"/>
            <a:endParaRPr lang="en-US" dirty="0" smtClean="0"/>
          </a:p>
          <a:p>
            <a:r>
              <a:rPr lang="en-US" dirty="0" smtClean="0"/>
              <a:t>Additional security requirements</a:t>
            </a:r>
          </a:p>
          <a:p>
            <a:pPr lvl="1"/>
            <a:r>
              <a:rPr lang="en-US" dirty="0" smtClean="0"/>
              <a:t>e.g. protection schemes required</a:t>
            </a:r>
          </a:p>
          <a:p>
            <a:pPr marL="174625" lvl="1" indent="0">
              <a:buNone/>
            </a:pPr>
            <a:endParaRPr lang="en-US" dirty="0"/>
          </a:p>
        </p:txBody>
      </p:sp>
    </p:spTree>
    <p:extLst>
      <p:ext uri="{BB962C8B-B14F-4D97-AF65-F5344CB8AC3E}">
        <p14:creationId xmlns:p14="http://schemas.microsoft.com/office/powerpoint/2010/main" val="2956544628"/>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692188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de-DE" dirty="0" err="1" smtClean="0"/>
              <a:t>Introduction</a:t>
            </a:r>
            <a:endParaRPr lang="en-US" dirty="0"/>
          </a:p>
        </p:txBody>
      </p:sp>
    </p:spTree>
    <p:extLst>
      <p:ext uri="{BB962C8B-B14F-4D97-AF65-F5344CB8AC3E}">
        <p14:creationId xmlns:p14="http://schemas.microsoft.com/office/powerpoint/2010/main" val="9131464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1" y="452163"/>
            <a:ext cx="8240214" cy="654050"/>
          </a:xfrm>
        </p:spPr>
        <p:txBody>
          <a:bodyPr/>
          <a:lstStyle/>
          <a:p>
            <a:r>
              <a:rPr lang="en-US" dirty="0"/>
              <a:t>Security Use </a:t>
            </a:r>
            <a:r>
              <a:rPr lang="en-US" dirty="0" smtClean="0"/>
              <a:t>Cases</a:t>
            </a:r>
            <a:endParaRPr lang="en-US" dirty="0"/>
          </a:p>
        </p:txBody>
      </p:sp>
      <p:sp>
        <p:nvSpPr>
          <p:cNvPr id="8" name="Text Placeholder 7"/>
          <p:cNvSpPr>
            <a:spLocks noGrp="1"/>
          </p:cNvSpPr>
          <p:nvPr>
            <p:ph type="body" sz="quarter" idx="10"/>
          </p:nvPr>
        </p:nvSpPr>
        <p:spPr>
          <a:xfrm>
            <a:off x="533399" y="1425038"/>
            <a:ext cx="8277225" cy="4628031"/>
          </a:xfrm>
        </p:spPr>
        <p:txBody>
          <a:bodyPr>
            <a:normAutofit fontScale="92500" lnSpcReduction="10000"/>
          </a:bodyPr>
          <a:lstStyle/>
          <a:p>
            <a:pPr>
              <a:buNone/>
            </a:pPr>
            <a:r>
              <a:rPr lang="en-US" dirty="0" smtClean="0"/>
              <a:t>In-Vehicle Security</a:t>
            </a:r>
          </a:p>
          <a:p>
            <a:r>
              <a:rPr lang="en-US" dirty="0" smtClean="0"/>
              <a:t>Immobilizer / Component Protection</a:t>
            </a:r>
          </a:p>
          <a:p>
            <a:r>
              <a:rPr lang="en-US" dirty="0" smtClean="0"/>
              <a:t>Mileage Protection</a:t>
            </a:r>
          </a:p>
          <a:p>
            <a:r>
              <a:rPr lang="en-US" dirty="0" smtClean="0"/>
              <a:t>Secure Boot and Chain of Trust</a:t>
            </a:r>
          </a:p>
          <a:p>
            <a:r>
              <a:rPr lang="en-US" dirty="0" smtClean="0"/>
              <a:t>Secure Communication</a:t>
            </a:r>
          </a:p>
          <a:p>
            <a:r>
              <a:rPr lang="en-US" dirty="0" smtClean="0"/>
              <a:t>DRM - </a:t>
            </a:r>
            <a:r>
              <a:rPr lang="en-US" dirty="0" err="1" smtClean="0"/>
              <a:t>eCars</a:t>
            </a:r>
            <a:endParaRPr lang="en-US" dirty="0" smtClean="0"/>
          </a:p>
          <a:p>
            <a:pPr>
              <a:buNone/>
            </a:pPr>
            <a:endParaRPr lang="en-US" dirty="0" smtClean="0"/>
          </a:p>
          <a:p>
            <a:pPr>
              <a:buNone/>
            </a:pPr>
            <a:r>
              <a:rPr lang="en-US" dirty="0" smtClean="0"/>
              <a:t>Connected Vehicle Security</a:t>
            </a:r>
          </a:p>
          <a:p>
            <a:r>
              <a:rPr lang="en-US" dirty="0" smtClean="0"/>
              <a:t>Application download</a:t>
            </a:r>
          </a:p>
          <a:p>
            <a:r>
              <a:rPr lang="en-US" dirty="0" smtClean="0"/>
              <a:t>DRM for content download/streaming</a:t>
            </a:r>
          </a:p>
          <a:p>
            <a:r>
              <a:rPr lang="en-US" dirty="0" smtClean="0"/>
              <a:t>Remote ECU firmware update</a:t>
            </a:r>
          </a:p>
          <a:p>
            <a:r>
              <a:rPr lang="en-US" dirty="0" smtClean="0"/>
              <a:t>Black-box for due government or insurance</a:t>
            </a:r>
          </a:p>
          <a:p>
            <a:r>
              <a:rPr lang="en-US" dirty="0" smtClean="0"/>
              <a:t>Car-to-X communication</a:t>
            </a:r>
            <a:r>
              <a:rPr lang="en-US" b="1" dirty="0" smtClean="0"/>
              <a:t> </a:t>
            </a:r>
          </a:p>
          <a:p>
            <a:endParaRPr lang="en-US" b="1" dirty="0" smtClean="0"/>
          </a:p>
          <a:p>
            <a:endParaRPr lang="en-US" dirty="0" smtClean="0"/>
          </a:p>
        </p:txBody>
      </p:sp>
      <p:pic>
        <p:nvPicPr>
          <p:cNvPr id="28679" name="Picture 7" descr="070502_vehicle_black_box.jpg">
            <a:hlinkClick r:id="rId2" tooltip="Right, so NOW I can get into an accident! (courtesy komotv.com)"/>
          </p:cNvPr>
          <p:cNvPicPr>
            <a:picLocks noChangeAspect="1" noChangeArrowheads="1"/>
          </p:cNvPicPr>
          <p:nvPr/>
        </p:nvPicPr>
        <p:blipFill>
          <a:blip r:embed="rId3" cstate="print"/>
          <a:srcRect/>
          <a:stretch>
            <a:fillRect/>
          </a:stretch>
        </p:blipFill>
        <p:spPr bwMode="auto">
          <a:xfrm>
            <a:off x="2346325" y="-5067300"/>
            <a:ext cx="1905000" cy="1428750"/>
          </a:xfrm>
          <a:prstGeom prst="rect">
            <a:avLst/>
          </a:prstGeom>
          <a:noFill/>
        </p:spPr>
      </p:pic>
    </p:spTree>
    <p:extLst>
      <p:ext uri="{BB962C8B-B14F-4D97-AF65-F5344CB8AC3E}">
        <p14:creationId xmlns:p14="http://schemas.microsoft.com/office/powerpoint/2010/main" val="330865293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04664"/>
            <a:ext cx="7747265" cy="654050"/>
          </a:xfrm>
        </p:spPr>
        <p:txBody>
          <a:bodyPr/>
          <a:lstStyle/>
          <a:p>
            <a:r>
              <a:rPr lang="en-US" dirty="0" smtClean="0"/>
              <a:t>Automotive Security - Timeline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491453885"/>
              </p:ext>
            </p:extLst>
          </p:nvPr>
        </p:nvGraphicFramePr>
        <p:xfrm>
          <a:off x="152410" y="1142999"/>
          <a:ext cx="8762999" cy="4625820"/>
        </p:xfrm>
        <a:graphic>
          <a:graphicData uri="http://schemas.openxmlformats.org/drawingml/2006/table">
            <a:tbl>
              <a:tblPr firstRow="1" bandRow="1">
                <a:tableStyleId>{5C22544A-7EE6-4342-B048-85BDC9FD1C3A}</a:tableStyleId>
              </a:tblPr>
              <a:tblGrid>
                <a:gridCol w="1211035"/>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gridCol w="269713"/>
              </a:tblGrid>
              <a:tr h="540000">
                <a:tc>
                  <a:txBody>
                    <a:bodyPr/>
                    <a:lstStyle/>
                    <a:p>
                      <a:r>
                        <a:rPr lang="de-DE" sz="1000" b="1" dirty="0" smtClean="0">
                          <a:solidFill>
                            <a:schemeClr val="bg1"/>
                          </a:solidFill>
                        </a:rPr>
                        <a:t>HIS</a:t>
                      </a:r>
                      <a:endParaRPr lang="en-US" sz="1000" b="1" dirty="0">
                        <a:solidFill>
                          <a:schemeClr val="bg1"/>
                        </a:solidFill>
                      </a:endParaRPr>
                    </a:p>
                  </a:txBody>
                  <a:tcPr anchor="ctr">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bg1">
                        <a:lumMod val="75000"/>
                      </a:schemeClr>
                    </a:solidFill>
                  </a:tcPr>
                </a:tc>
                <a:tc rowSpan="8">
                  <a:txBody>
                    <a:bodyPr/>
                    <a:lstStyle/>
                    <a:p>
                      <a:endParaRPr lang="en-US" dirty="0"/>
                    </a:p>
                  </a:txBody>
                  <a:tcP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bg1">
                        <a:lumMod val="85000"/>
                      </a:schemeClr>
                    </a:solidFill>
                  </a:tcPr>
                </a:tc>
                <a:tc rowSpan="8">
                  <a:txBody>
                    <a:bodyPr/>
                    <a:lstStyle/>
                    <a:p>
                      <a:endParaRPr lang="en-US" dirty="0"/>
                    </a:p>
                  </a:txBody>
                  <a:tcPr>
                    <a:lnB w="28575" cap="flat" cmpd="sng" algn="ctr">
                      <a:solidFill>
                        <a:schemeClr val="bg1"/>
                      </a:solidFill>
                      <a:prstDash val="solid"/>
                      <a:round/>
                      <a:headEnd type="none" w="med" len="med"/>
                      <a:tailEnd type="none" w="med" len="med"/>
                    </a:lnB>
                    <a:solidFill>
                      <a:schemeClr val="bg1">
                        <a:lumMod val="75000"/>
                      </a:schemeClr>
                    </a:solidFill>
                  </a:tcPr>
                </a:tc>
                <a:tc rowSpan="8">
                  <a:txBody>
                    <a:bodyPr/>
                    <a:lstStyle/>
                    <a:p>
                      <a:endParaRPr lang="en-US" dirty="0"/>
                    </a:p>
                  </a:txBody>
                  <a:tcPr>
                    <a:lnB w="28575" cap="flat" cmpd="sng" algn="ctr">
                      <a:solidFill>
                        <a:schemeClr val="bg1"/>
                      </a:solidFill>
                      <a:prstDash val="solid"/>
                      <a:round/>
                      <a:headEnd type="none" w="med" len="med"/>
                      <a:tailEnd type="none" w="med" len="med"/>
                    </a:lnB>
                    <a:solidFill>
                      <a:schemeClr val="bg1">
                        <a:lumMod val="85000"/>
                      </a:schemeClr>
                    </a:solidFill>
                  </a:tcPr>
                </a:tc>
                <a:tc rowSpan="8">
                  <a:txBody>
                    <a:bodyPr/>
                    <a:lstStyle/>
                    <a:p>
                      <a:endParaRPr lang="en-US" dirty="0"/>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75000"/>
                      </a:schemeClr>
                    </a:solidFill>
                  </a:tcPr>
                </a:tc>
                <a:tc rowSpan="8">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rowSpan="8">
                  <a:txBody>
                    <a:bodyPr/>
                    <a:lstStyle/>
                    <a:p>
                      <a:endParaRPr lang="en-US" dirty="0"/>
                    </a:p>
                  </a:txBody>
                  <a:tcPr>
                    <a:solidFill>
                      <a:schemeClr val="bg1">
                        <a:lumMod val="75000"/>
                      </a:schemeClr>
                    </a:solidFill>
                  </a:tcPr>
                </a:tc>
                <a:tc rowSpan="8">
                  <a:txBody>
                    <a:bodyPr/>
                    <a:lstStyle/>
                    <a:p>
                      <a:endParaRPr lang="en-US" dirty="0"/>
                    </a:p>
                  </a:txBody>
                  <a:tcPr>
                    <a:solidFill>
                      <a:schemeClr val="bg1">
                        <a:lumMod val="85000"/>
                      </a:schemeClr>
                    </a:solidFill>
                  </a:tcPr>
                </a:tc>
                <a:tc rowSpan="8">
                  <a:txBody>
                    <a:bodyPr/>
                    <a:lstStyle/>
                    <a:p>
                      <a:endParaRPr lang="en-US" dirty="0"/>
                    </a:p>
                  </a:txBody>
                  <a:tcPr>
                    <a:lnR w="28575" cap="flat" cmpd="sng" algn="ctr">
                      <a:solidFill>
                        <a:schemeClr val="bg1"/>
                      </a:solidFill>
                      <a:prstDash val="solid"/>
                      <a:round/>
                      <a:headEnd type="none" w="med" len="med"/>
                      <a:tailEnd type="none" w="med" len="med"/>
                    </a:lnR>
                    <a:solidFill>
                      <a:schemeClr val="bg1">
                        <a:lumMod val="75000"/>
                      </a:schemeClr>
                    </a:solidFill>
                  </a:tcPr>
                </a:tc>
                <a:tc rowSpan="8">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rowSpan="8">
                  <a:txBody>
                    <a:bodyPr/>
                    <a:lstStyle/>
                    <a:p>
                      <a:endParaRPr lang="en-US" dirty="0"/>
                    </a:p>
                  </a:txBody>
                  <a:tcPr>
                    <a:solidFill>
                      <a:schemeClr val="bg1">
                        <a:lumMod val="75000"/>
                      </a:schemeClr>
                    </a:solidFill>
                  </a:tcPr>
                </a:tc>
                <a:tc rowSpan="8">
                  <a:txBody>
                    <a:bodyPr/>
                    <a:lstStyle/>
                    <a:p>
                      <a:endParaRPr lang="en-US" dirty="0"/>
                    </a:p>
                  </a:txBody>
                  <a:tcPr>
                    <a:solidFill>
                      <a:schemeClr val="bg1">
                        <a:lumMod val="85000"/>
                      </a:schemeClr>
                    </a:solidFill>
                  </a:tcPr>
                </a:tc>
                <a:tc rowSpan="8">
                  <a:txBody>
                    <a:bodyPr/>
                    <a:lstStyle/>
                    <a:p>
                      <a:endParaRPr lang="en-US" dirty="0"/>
                    </a:p>
                  </a:txBody>
                  <a:tcPr>
                    <a:lnR w="28575" cap="flat" cmpd="sng" algn="ctr">
                      <a:solidFill>
                        <a:schemeClr val="bg1"/>
                      </a:solidFill>
                      <a:prstDash val="solid"/>
                      <a:round/>
                      <a:headEnd type="none" w="med" len="med"/>
                      <a:tailEnd type="none" w="med" len="med"/>
                    </a:lnR>
                    <a:solidFill>
                      <a:schemeClr val="bg1">
                        <a:lumMod val="75000"/>
                      </a:schemeClr>
                    </a:solidFill>
                  </a:tcPr>
                </a:tc>
                <a:tc rowSpan="8">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rowSpan="8">
                  <a:txBody>
                    <a:bodyPr/>
                    <a:lstStyle/>
                    <a:p>
                      <a:endParaRPr lang="en-US" dirty="0"/>
                    </a:p>
                  </a:txBody>
                  <a:tcPr>
                    <a:solidFill>
                      <a:schemeClr val="bg1">
                        <a:lumMod val="75000"/>
                      </a:schemeClr>
                    </a:solidFill>
                  </a:tcPr>
                </a:tc>
                <a:tc rowSpan="8">
                  <a:txBody>
                    <a:bodyPr/>
                    <a:lstStyle/>
                    <a:p>
                      <a:endParaRPr lang="en-US" dirty="0"/>
                    </a:p>
                  </a:txBody>
                  <a:tcPr>
                    <a:solidFill>
                      <a:schemeClr val="bg1">
                        <a:lumMod val="85000"/>
                      </a:schemeClr>
                    </a:solidFill>
                  </a:tcPr>
                </a:tc>
                <a:tc rowSpan="8">
                  <a:txBody>
                    <a:bodyPr/>
                    <a:lstStyle/>
                    <a:p>
                      <a:endParaRPr lang="en-US" dirty="0"/>
                    </a:p>
                  </a:txBody>
                  <a:tcPr>
                    <a:lnR w="28575" cap="flat" cmpd="sng" algn="ctr">
                      <a:solidFill>
                        <a:schemeClr val="bg1"/>
                      </a:solidFill>
                      <a:prstDash val="solid"/>
                      <a:round/>
                      <a:headEnd type="none" w="med" len="med"/>
                      <a:tailEnd type="none" w="med" len="med"/>
                    </a:lnR>
                    <a:solidFill>
                      <a:schemeClr val="bg1">
                        <a:lumMod val="75000"/>
                      </a:schemeClr>
                    </a:solidFill>
                  </a:tcPr>
                </a:tc>
                <a:tc rowSpan="8">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rowSpan="8">
                  <a:txBody>
                    <a:bodyPr/>
                    <a:lstStyle/>
                    <a:p>
                      <a:endParaRPr lang="en-US" dirty="0"/>
                    </a:p>
                  </a:txBody>
                  <a:tcPr>
                    <a:solidFill>
                      <a:schemeClr val="bg1">
                        <a:lumMod val="75000"/>
                      </a:schemeClr>
                    </a:solidFill>
                  </a:tcPr>
                </a:tc>
                <a:tc rowSpan="8">
                  <a:txBody>
                    <a:bodyPr/>
                    <a:lstStyle/>
                    <a:p>
                      <a:endParaRPr lang="en-US" dirty="0"/>
                    </a:p>
                  </a:txBody>
                  <a:tcPr>
                    <a:solidFill>
                      <a:schemeClr val="bg1">
                        <a:lumMod val="85000"/>
                      </a:schemeClr>
                    </a:solidFill>
                  </a:tcPr>
                </a:tc>
                <a:tc rowSpan="8">
                  <a:txBody>
                    <a:bodyPr/>
                    <a:lstStyle/>
                    <a:p>
                      <a:endParaRPr lang="en-US" dirty="0"/>
                    </a:p>
                  </a:txBody>
                  <a:tcPr>
                    <a:lnR w="28575" cap="flat" cmpd="sng" algn="ctr">
                      <a:solidFill>
                        <a:schemeClr val="bg1"/>
                      </a:solidFill>
                      <a:prstDash val="solid"/>
                      <a:round/>
                      <a:headEnd type="none" w="med" len="med"/>
                      <a:tailEnd type="none" w="med" len="med"/>
                    </a:lnR>
                    <a:solidFill>
                      <a:schemeClr val="bg1">
                        <a:lumMod val="75000"/>
                      </a:schemeClr>
                    </a:solidFill>
                  </a:tcPr>
                </a:tc>
                <a:tc rowSpan="8">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rowSpan="8">
                  <a:txBody>
                    <a:bodyPr/>
                    <a:lstStyle/>
                    <a:p>
                      <a:endParaRPr lang="en-US" dirty="0"/>
                    </a:p>
                  </a:txBody>
                  <a:tcPr>
                    <a:solidFill>
                      <a:schemeClr val="bg1">
                        <a:lumMod val="75000"/>
                      </a:schemeClr>
                    </a:solidFill>
                  </a:tcPr>
                </a:tc>
                <a:tc rowSpan="8">
                  <a:txBody>
                    <a:bodyPr/>
                    <a:lstStyle/>
                    <a:p>
                      <a:endParaRPr lang="en-US" dirty="0"/>
                    </a:p>
                  </a:txBody>
                  <a:tcPr>
                    <a:solidFill>
                      <a:schemeClr val="bg1">
                        <a:lumMod val="85000"/>
                      </a:schemeClr>
                    </a:solidFill>
                  </a:tcPr>
                </a:tc>
                <a:tc rowSpan="8">
                  <a:txBody>
                    <a:bodyPr/>
                    <a:lstStyle/>
                    <a:p>
                      <a:endParaRPr lang="en-US" dirty="0"/>
                    </a:p>
                  </a:txBody>
                  <a:tcPr>
                    <a:solidFill>
                      <a:schemeClr val="bg1">
                        <a:lumMod val="75000"/>
                      </a:schemeClr>
                    </a:solidFill>
                  </a:tcPr>
                </a:tc>
                <a:tc rowSpan="8">
                  <a:txBody>
                    <a:bodyPr/>
                    <a:lstStyle/>
                    <a:p>
                      <a:endParaRPr lang="en-US" dirty="0"/>
                    </a:p>
                  </a:txBody>
                  <a:tcPr>
                    <a:solidFill>
                      <a:schemeClr val="bg1">
                        <a:lumMod val="85000"/>
                      </a:schemeClr>
                    </a:solidFill>
                  </a:tcPr>
                </a:tc>
                <a:tc rowSpan="8">
                  <a:txBody>
                    <a:bodyPr/>
                    <a:lstStyle/>
                    <a:p>
                      <a:endParaRPr lang="en-US" dirty="0"/>
                    </a:p>
                  </a:txBody>
                  <a:tcPr>
                    <a:solidFill>
                      <a:schemeClr val="bg1">
                        <a:lumMod val="75000"/>
                      </a:schemeClr>
                    </a:solidFill>
                  </a:tcPr>
                </a:tc>
                <a:tc rowSpan="8">
                  <a:txBody>
                    <a:bodyPr/>
                    <a:lstStyle/>
                    <a:p>
                      <a:endParaRPr lang="en-US" dirty="0"/>
                    </a:p>
                  </a:txBody>
                  <a:tcPr>
                    <a:solidFill>
                      <a:schemeClr val="bg1">
                        <a:lumMod val="85000"/>
                      </a:schemeClr>
                    </a:solidFill>
                  </a:tcPr>
                </a:tc>
                <a:tc rowSpan="8">
                  <a:txBody>
                    <a:bodyPr/>
                    <a:lstStyle/>
                    <a:p>
                      <a:endParaRPr lang="en-US" dirty="0"/>
                    </a:p>
                  </a:txBody>
                  <a:tcPr>
                    <a:solidFill>
                      <a:schemeClr val="bg1">
                        <a:lumMod val="75000"/>
                      </a:schemeClr>
                    </a:solidFill>
                  </a:tcPr>
                </a:tc>
              </a:tr>
              <a:tr h="540000">
                <a:tc>
                  <a:txBody>
                    <a:bodyPr/>
                    <a:lstStyle/>
                    <a:p>
                      <a:r>
                        <a:rPr lang="en-US" sz="1000" b="1" dirty="0" smtClean="0">
                          <a:solidFill>
                            <a:schemeClr val="bg1"/>
                          </a:solidFill>
                        </a:rPr>
                        <a:t>1st SHE</a:t>
                      </a:r>
                      <a:r>
                        <a:rPr lang="en-US" sz="1000" b="1" baseline="0" dirty="0" smtClean="0">
                          <a:solidFill>
                            <a:schemeClr val="bg1"/>
                          </a:solidFill>
                        </a:rPr>
                        <a:t> implementation</a:t>
                      </a:r>
                      <a:endParaRPr lang="en-US" sz="1000" b="1" dirty="0">
                        <a:solidFill>
                          <a:schemeClr val="bg1"/>
                        </a:solidFill>
                      </a:endParaRPr>
                    </a:p>
                  </a:txBody>
                  <a:tcPr anchor="ctr">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540000">
                <a:tc>
                  <a:txBody>
                    <a:bodyPr/>
                    <a:lstStyle/>
                    <a:p>
                      <a:r>
                        <a:rPr lang="en-US" sz="1000" b="1" dirty="0" smtClean="0">
                          <a:solidFill>
                            <a:schemeClr val="bg1"/>
                          </a:solidFill>
                        </a:rPr>
                        <a:t>EVITA</a:t>
                      </a:r>
                      <a:endParaRPr lang="en-US" sz="1000" b="1" dirty="0">
                        <a:solidFill>
                          <a:schemeClr val="bg1"/>
                        </a:solidFill>
                      </a:endParaRPr>
                    </a:p>
                  </a:txBody>
                  <a:tcPr anchor="ctr">
                    <a:lnR w="28575" cap="flat" cmpd="sng" algn="ctr">
                      <a:solidFill>
                        <a:schemeClr val="bg1"/>
                      </a:solidFill>
                      <a:prstDash val="solid"/>
                      <a:round/>
                      <a:headEnd type="none" w="med" len="med"/>
                      <a:tailEnd type="none" w="med" len="med"/>
                    </a:lnR>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540000">
                <a:tc>
                  <a:txBody>
                    <a:bodyPr/>
                    <a:lstStyle/>
                    <a:p>
                      <a:r>
                        <a:rPr lang="en-US" sz="1000" b="1" dirty="0" smtClean="0">
                          <a:solidFill>
                            <a:schemeClr val="bg1"/>
                          </a:solidFill>
                        </a:rPr>
                        <a:t>Hardware Security Module</a:t>
                      </a:r>
                      <a:endParaRPr lang="en-US" sz="1000" b="1" dirty="0">
                        <a:solidFill>
                          <a:schemeClr val="bg1"/>
                        </a:solidFill>
                      </a:endParaRPr>
                    </a:p>
                  </a:txBody>
                  <a:tcPr anchor="ctr">
                    <a:lnR w="28575" cap="flat" cmpd="sng" algn="ctr">
                      <a:solidFill>
                        <a:schemeClr val="bg1"/>
                      </a:solidFill>
                      <a:prstDash val="solid"/>
                      <a:round/>
                      <a:headEnd type="none" w="med" len="med"/>
                      <a:tailEnd type="none" w="med" len="med"/>
                    </a:lnR>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54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bg1"/>
                          </a:solidFill>
                        </a:rPr>
                        <a:t>HIS</a:t>
                      </a:r>
                      <a:r>
                        <a:rPr lang="en-US" sz="1000" b="1" baseline="0" dirty="0" smtClean="0">
                          <a:solidFill>
                            <a:schemeClr val="bg1"/>
                          </a:solidFill>
                        </a:rPr>
                        <a:t>–HSM Specification</a:t>
                      </a:r>
                      <a:endParaRPr lang="en-US" sz="1000" b="1" dirty="0" smtClean="0">
                        <a:solidFill>
                          <a:schemeClr val="bg1"/>
                        </a:solidFill>
                      </a:endParaRPr>
                    </a:p>
                  </a:txBody>
                  <a:tcPr anchor="ctr">
                    <a:lnR w="28575" cap="flat" cmpd="sng" algn="ctr">
                      <a:solidFill>
                        <a:schemeClr val="bg1"/>
                      </a:solidFill>
                      <a:prstDash val="solid"/>
                      <a:round/>
                      <a:headEnd type="none" w="med" len="med"/>
                      <a:tailEnd type="none" w="med" len="med"/>
                    </a:lnR>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54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bg1"/>
                          </a:solidFill>
                        </a:rPr>
                        <a:t>CSE2</a:t>
                      </a:r>
                      <a:r>
                        <a:rPr lang="en-US" sz="1000" b="1" baseline="0" dirty="0" smtClean="0">
                          <a:solidFill>
                            <a:schemeClr val="bg1"/>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de-DE" sz="1000" b="1" baseline="0" dirty="0" smtClean="0">
                          <a:solidFill>
                            <a:schemeClr val="bg1"/>
                          </a:solidFill>
                        </a:rPr>
                        <a:t>(CobraC55 / Halo)</a:t>
                      </a:r>
                      <a:endParaRPr lang="en-US" sz="1000" b="1" dirty="0" smtClean="0">
                        <a:solidFill>
                          <a:schemeClr val="bg1"/>
                        </a:solidFill>
                      </a:endParaRPr>
                    </a:p>
                  </a:txBody>
                  <a:tcPr anchor="ctr">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bg1">
                        <a:lumMod val="85000"/>
                      </a:schemeClr>
                    </a:solidFill>
                  </a:tcPr>
                </a:tc>
                <a:tc vMerge="1">
                  <a:txBody>
                    <a:bodyPr/>
                    <a:lstStyle/>
                    <a:p>
                      <a:endParaRPr lang="en-US" dirty="0"/>
                    </a:p>
                  </a:txBody>
                  <a:tcPr>
                    <a:lnT w="19050" cap="flat" cmpd="sng" algn="ctr">
                      <a:solidFill>
                        <a:schemeClr val="bg1"/>
                      </a:solidFill>
                      <a:prstDash val="solid"/>
                      <a:round/>
                      <a:headEnd type="none" w="med" len="med"/>
                      <a:tailEnd type="none" w="med" len="med"/>
                    </a:lnT>
                    <a:solidFill>
                      <a:schemeClr val="bg1">
                        <a:lumMod val="75000"/>
                      </a:schemeClr>
                    </a:solidFill>
                  </a:tcPr>
                </a:tc>
                <a:tc vMerge="1">
                  <a:txBody>
                    <a:bodyPr/>
                    <a:lstStyle/>
                    <a:p>
                      <a:endParaRPr lang="en-US" dirty="0"/>
                    </a:p>
                  </a:txBody>
                  <a:tcPr>
                    <a:lnT w="19050" cap="flat" cmpd="sng" algn="ctr">
                      <a:solidFill>
                        <a:schemeClr val="bg1"/>
                      </a:solidFill>
                      <a:prstDash val="solid"/>
                      <a:round/>
                      <a:headEnd type="none" w="med" len="med"/>
                      <a:tailEnd type="none" w="med" len="med"/>
                    </a:lnT>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bg1">
                        <a:lumMod val="85000"/>
                      </a:schemeClr>
                    </a:solidFill>
                  </a:tcPr>
                </a:tc>
                <a:tc vMerge="1">
                  <a:txBody>
                    <a:bodyPr/>
                    <a:lstStyle/>
                    <a:p>
                      <a:endParaRPr lang="en-US" dirty="0"/>
                    </a:p>
                  </a:txBody>
                  <a:tcPr>
                    <a:lnT w="19050" cap="flat" cmpd="sng" algn="ctr">
                      <a:solidFill>
                        <a:schemeClr val="bg1"/>
                      </a:solidFill>
                      <a:prstDash val="solid"/>
                      <a:round/>
                      <a:headEnd type="none" w="med" len="med"/>
                      <a:tailEnd type="none" w="med" len="med"/>
                    </a:lnT>
                    <a:solidFill>
                      <a:schemeClr val="bg1">
                        <a:lumMod val="75000"/>
                      </a:schemeClr>
                    </a:solidFill>
                  </a:tcPr>
                </a:tc>
                <a:tc vMerge="1">
                  <a:txBody>
                    <a:bodyPr/>
                    <a:lstStyle/>
                    <a:p>
                      <a:endParaRPr lang="en-US" dirty="0"/>
                    </a:p>
                  </a:txBody>
                  <a:tcPr>
                    <a:lnT w="19050" cap="flat" cmpd="sng" algn="ctr">
                      <a:solidFill>
                        <a:schemeClr val="bg1"/>
                      </a:solidFill>
                      <a:prstDash val="solid"/>
                      <a:round/>
                      <a:headEnd type="none" w="med" len="med"/>
                      <a:tailEnd type="none" w="med" len="med"/>
                    </a:lnT>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bg1">
                        <a:lumMod val="85000"/>
                      </a:schemeClr>
                    </a:solidFill>
                  </a:tcPr>
                </a:tc>
                <a:tc vMerge="1">
                  <a:txBody>
                    <a:bodyPr/>
                    <a:lstStyle/>
                    <a:p>
                      <a:endParaRPr lang="en-US" dirty="0"/>
                    </a:p>
                  </a:txBody>
                  <a:tcPr>
                    <a:lnT w="19050" cap="flat" cmpd="sng" algn="ctr">
                      <a:solidFill>
                        <a:schemeClr val="bg1"/>
                      </a:solidFill>
                      <a:prstDash val="solid"/>
                      <a:round/>
                      <a:headEnd type="none" w="med" len="med"/>
                      <a:tailEnd type="none" w="med" len="med"/>
                    </a:lnT>
                    <a:solidFill>
                      <a:schemeClr val="bg1">
                        <a:lumMod val="75000"/>
                      </a:schemeClr>
                    </a:solidFill>
                  </a:tcPr>
                </a:tc>
                <a:tc vMerge="1">
                  <a:txBody>
                    <a:bodyPr/>
                    <a:lstStyle/>
                    <a:p>
                      <a:endParaRPr lang="en-US" dirty="0"/>
                    </a:p>
                  </a:txBody>
                  <a:tcPr>
                    <a:lnT w="19050" cap="flat" cmpd="sng" algn="ctr">
                      <a:solidFill>
                        <a:schemeClr val="bg1"/>
                      </a:solidFill>
                      <a:prstDash val="solid"/>
                      <a:round/>
                      <a:headEnd type="none" w="med" len="med"/>
                      <a:tailEnd type="none" w="med" len="med"/>
                    </a:lnT>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bg1">
                        <a:lumMod val="85000"/>
                      </a:schemeClr>
                    </a:solidFill>
                  </a:tcPr>
                </a:tc>
                <a:tc vMerge="1">
                  <a:txBody>
                    <a:bodyPr/>
                    <a:lstStyle/>
                    <a:p>
                      <a:endParaRPr lang="en-US" dirty="0"/>
                    </a:p>
                  </a:txBody>
                  <a:tcPr>
                    <a:lnT w="19050" cap="flat" cmpd="sng" algn="ctr">
                      <a:solidFill>
                        <a:schemeClr val="bg1"/>
                      </a:solidFill>
                      <a:prstDash val="solid"/>
                      <a:round/>
                      <a:headEnd type="none" w="med" len="med"/>
                      <a:tailEnd type="none" w="med" len="med"/>
                    </a:lnT>
                    <a:solidFill>
                      <a:schemeClr val="bg1">
                        <a:lumMod val="75000"/>
                      </a:schemeClr>
                    </a:solidFill>
                  </a:tcPr>
                </a:tc>
                <a:tc vMerge="1">
                  <a:txBody>
                    <a:bodyPr/>
                    <a:lstStyle/>
                    <a:p>
                      <a:endParaRPr lang="en-US" dirty="0"/>
                    </a:p>
                  </a:txBody>
                  <a:tcPr>
                    <a:lnT w="19050" cap="flat" cmpd="sng" algn="ctr">
                      <a:solidFill>
                        <a:schemeClr val="bg1"/>
                      </a:solidFill>
                      <a:prstDash val="solid"/>
                      <a:round/>
                      <a:headEnd type="none" w="med" len="med"/>
                      <a:tailEnd type="none" w="med" len="med"/>
                    </a:lnT>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bg1">
                        <a:lumMod val="85000"/>
                      </a:schemeClr>
                    </a:solidFill>
                  </a:tcPr>
                </a:tc>
                <a:tc vMerge="1">
                  <a:txBody>
                    <a:bodyPr/>
                    <a:lstStyle/>
                    <a:p>
                      <a:endParaRPr lang="en-US" dirty="0"/>
                    </a:p>
                  </a:txBody>
                  <a:tcPr>
                    <a:lnT w="19050" cap="flat" cmpd="sng" algn="ctr">
                      <a:solidFill>
                        <a:schemeClr val="bg1"/>
                      </a:solidFill>
                      <a:prstDash val="solid"/>
                      <a:round/>
                      <a:headEnd type="none" w="med" len="med"/>
                      <a:tailEnd type="none" w="med" len="med"/>
                    </a:lnT>
                    <a:solidFill>
                      <a:schemeClr val="bg1">
                        <a:lumMod val="75000"/>
                      </a:schemeClr>
                    </a:solidFill>
                  </a:tcPr>
                </a:tc>
                <a:tc vMerge="1">
                  <a:txBody>
                    <a:bodyPr/>
                    <a:lstStyle/>
                    <a:p>
                      <a:endParaRPr lang="en-US" dirty="0"/>
                    </a:p>
                  </a:txBody>
                  <a:tcPr>
                    <a:lnT w="19050" cap="flat" cmpd="sng" algn="ctr">
                      <a:solidFill>
                        <a:schemeClr val="bg1"/>
                      </a:solidFill>
                      <a:prstDash val="solid"/>
                      <a:round/>
                      <a:headEnd type="none" w="med" len="med"/>
                      <a:tailEnd type="none" w="med" len="med"/>
                    </a:lnT>
                    <a:solidFill>
                      <a:schemeClr val="bg1">
                        <a:lumMod val="85000"/>
                      </a:schemeClr>
                    </a:solidFill>
                  </a:tcPr>
                </a:tc>
                <a:tc vMerge="1">
                  <a:txBody>
                    <a:bodyPr/>
                    <a:lstStyle/>
                    <a:p>
                      <a:endParaRPr lang="en-US" dirty="0"/>
                    </a:p>
                  </a:txBody>
                  <a:tcPr>
                    <a:lnT w="19050" cap="flat" cmpd="sng" algn="ctr">
                      <a:solidFill>
                        <a:schemeClr val="bg1"/>
                      </a:solidFill>
                      <a:prstDash val="solid"/>
                      <a:round/>
                      <a:headEnd type="none" w="med" len="med"/>
                      <a:tailEnd type="none" w="med" len="med"/>
                    </a:lnT>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54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bg1"/>
                          </a:solidFill>
                        </a:rPr>
                        <a:t>CSE3</a:t>
                      </a:r>
                    </a:p>
                  </a:txBody>
                  <a:tcPr anchor="ctr">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vMerge="1">
                  <a:txBody>
                    <a:bodyPr/>
                    <a:lstStyle/>
                    <a:p>
                      <a:endParaRPr lang="en-US" dirty="0"/>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vMerge="1">
                  <a:txBody>
                    <a:bodyPr/>
                    <a:lstStyle/>
                    <a:p>
                      <a:endParaRPr lang="en-US" dirty="0"/>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vMerge="1">
                  <a:txBody>
                    <a:bodyPr/>
                    <a:lstStyle/>
                    <a:p>
                      <a:endParaRPr lang="en-US" dirty="0"/>
                    </a:p>
                  </a:txBody>
                  <a:tcPr>
                    <a:solidFill>
                      <a:schemeClr val="bg1">
                        <a:lumMod val="75000"/>
                      </a:schemeClr>
                    </a:solidFill>
                  </a:tcPr>
                </a:tc>
                <a:tc vMerge="1">
                  <a:txBody>
                    <a:bodyPr/>
                    <a:lstStyle/>
                    <a:p>
                      <a:endParaRPr lang="en-US" dirty="0"/>
                    </a:p>
                  </a:txBody>
                  <a:tcPr>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vMerge="1">
                  <a:txBody>
                    <a:bodyPr/>
                    <a:lstStyle/>
                    <a:p>
                      <a:endParaRPr lang="en-US" dirty="0"/>
                    </a:p>
                  </a:txBody>
                  <a:tcPr>
                    <a:solidFill>
                      <a:schemeClr val="bg1">
                        <a:lumMod val="75000"/>
                      </a:schemeClr>
                    </a:solidFill>
                  </a:tcPr>
                </a:tc>
                <a:tc vMerge="1">
                  <a:txBody>
                    <a:bodyPr/>
                    <a:lstStyle/>
                    <a:p>
                      <a:endParaRPr lang="en-US" dirty="0"/>
                    </a:p>
                  </a:txBody>
                  <a:tcPr>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vMerge="1">
                  <a:txBody>
                    <a:bodyPr/>
                    <a:lstStyle/>
                    <a:p>
                      <a:endParaRPr lang="en-US" dirty="0"/>
                    </a:p>
                  </a:txBody>
                  <a:tcPr>
                    <a:solidFill>
                      <a:schemeClr val="bg1">
                        <a:lumMod val="75000"/>
                      </a:schemeClr>
                    </a:solidFill>
                  </a:tcPr>
                </a:tc>
                <a:tc vMerge="1">
                  <a:txBody>
                    <a:bodyPr/>
                    <a:lstStyle/>
                    <a:p>
                      <a:endParaRPr lang="en-US" dirty="0"/>
                    </a:p>
                  </a:txBody>
                  <a:tcPr>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vMerge="1">
                  <a:txBody>
                    <a:bodyPr/>
                    <a:lstStyle/>
                    <a:p>
                      <a:endParaRPr lang="en-US" dirty="0"/>
                    </a:p>
                  </a:txBody>
                  <a:tcPr>
                    <a:solidFill>
                      <a:schemeClr val="bg1">
                        <a:lumMod val="75000"/>
                      </a:schemeClr>
                    </a:solidFill>
                  </a:tcPr>
                </a:tc>
                <a:tc vMerge="1">
                  <a:txBody>
                    <a:bodyPr/>
                    <a:lstStyle/>
                    <a:p>
                      <a:endParaRPr lang="en-US" dirty="0"/>
                    </a:p>
                  </a:txBody>
                  <a:tcPr>
                    <a:solidFill>
                      <a:schemeClr val="bg1">
                        <a:lumMod val="85000"/>
                      </a:schemeClr>
                    </a:solidFill>
                  </a:tcPr>
                </a:tc>
                <a:tc vMerge="1">
                  <a:txBody>
                    <a:bodyPr/>
                    <a:lstStyle/>
                    <a:p>
                      <a:endParaRPr lang="en-US" dirty="0"/>
                    </a:p>
                  </a:txBody>
                  <a:tcPr>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540000">
                <a:tc>
                  <a:txBody>
                    <a:bodyPr/>
                    <a:lstStyle/>
                    <a:p>
                      <a:r>
                        <a:rPr lang="de-DE" sz="1000" b="1" dirty="0" smtClean="0">
                          <a:solidFill>
                            <a:schemeClr val="bg1"/>
                          </a:solidFill>
                        </a:rPr>
                        <a:t>Next Gen.</a:t>
                      </a:r>
                      <a:r>
                        <a:rPr lang="de-DE" sz="1000" b="1" baseline="0" dirty="0" smtClean="0">
                          <a:solidFill>
                            <a:schemeClr val="bg1"/>
                          </a:solidFill>
                        </a:rPr>
                        <a:t> Security Module</a:t>
                      </a:r>
                      <a:endParaRPr lang="en-US" sz="1000" b="1" dirty="0">
                        <a:solidFill>
                          <a:schemeClr val="bg1"/>
                        </a:solidFill>
                      </a:endParaRPr>
                    </a:p>
                  </a:txBody>
                  <a:tcPr anchor="ctr">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vMerge="1">
                  <a:txBody>
                    <a:bodyPr/>
                    <a:lstStyle/>
                    <a:p>
                      <a:endParaRPr lang="en-US" dirty="0"/>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vMerge="1">
                  <a:txBody>
                    <a:bodyPr/>
                    <a:lstStyle/>
                    <a:p>
                      <a:endParaRPr lang="en-US" dirty="0"/>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vMerge="1">
                  <a:txBody>
                    <a:bodyPr/>
                    <a:lstStyle/>
                    <a:p>
                      <a:endParaRPr lang="en-US" dirty="0"/>
                    </a:p>
                  </a:txBody>
                  <a:tcPr>
                    <a:solidFill>
                      <a:schemeClr val="bg1">
                        <a:lumMod val="75000"/>
                      </a:schemeClr>
                    </a:solidFill>
                  </a:tcPr>
                </a:tc>
                <a:tc vMerge="1">
                  <a:txBody>
                    <a:bodyPr/>
                    <a:lstStyle/>
                    <a:p>
                      <a:endParaRPr lang="en-US" dirty="0"/>
                    </a:p>
                  </a:txBody>
                  <a:tcPr>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vMerge="1">
                  <a:txBody>
                    <a:bodyPr/>
                    <a:lstStyle/>
                    <a:p>
                      <a:endParaRPr lang="en-US" dirty="0"/>
                    </a:p>
                  </a:txBody>
                  <a:tcPr>
                    <a:solidFill>
                      <a:schemeClr val="bg1">
                        <a:lumMod val="75000"/>
                      </a:schemeClr>
                    </a:solidFill>
                  </a:tcPr>
                </a:tc>
                <a:tc vMerge="1">
                  <a:txBody>
                    <a:bodyPr/>
                    <a:lstStyle/>
                    <a:p>
                      <a:endParaRPr lang="en-US" dirty="0"/>
                    </a:p>
                  </a:txBody>
                  <a:tcPr>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vMerge="1">
                  <a:txBody>
                    <a:bodyPr/>
                    <a:lstStyle/>
                    <a:p>
                      <a:endParaRPr lang="en-US" dirty="0"/>
                    </a:p>
                  </a:txBody>
                  <a:tcPr>
                    <a:solidFill>
                      <a:schemeClr val="bg1">
                        <a:lumMod val="75000"/>
                      </a:schemeClr>
                    </a:solidFill>
                  </a:tcPr>
                </a:tc>
                <a:tc vMerge="1">
                  <a:txBody>
                    <a:bodyPr/>
                    <a:lstStyle/>
                    <a:p>
                      <a:endParaRPr lang="en-US" dirty="0"/>
                    </a:p>
                  </a:txBody>
                  <a:tcPr>
                    <a:solidFill>
                      <a:schemeClr val="bg1">
                        <a:lumMod val="85000"/>
                      </a:schemeClr>
                    </a:solidFill>
                  </a:tcPr>
                </a:tc>
                <a:tc vMerge="1">
                  <a:txBody>
                    <a:bodyPr/>
                    <a:lstStyle/>
                    <a:p>
                      <a:endParaRPr lang="en-US" dirty="0"/>
                    </a:p>
                  </a:txBody>
                  <a:tcPr>
                    <a:lnR w="28575" cap="flat" cmpd="sng" algn="ctr">
                      <a:solidFill>
                        <a:schemeClr val="bg1"/>
                      </a:solidFill>
                      <a:prstDash val="solid"/>
                      <a:round/>
                      <a:headEnd type="none" w="med" len="med"/>
                      <a:tailEnd type="none" w="med" len="med"/>
                    </a:lnR>
                    <a:solidFill>
                      <a:schemeClr val="bg1">
                        <a:lumMod val="75000"/>
                      </a:schemeClr>
                    </a:solidFill>
                  </a:tcPr>
                </a:tc>
                <a:tc vMerge="1">
                  <a:txBody>
                    <a:bodyPr/>
                    <a:lstStyle/>
                    <a:p>
                      <a:endParaRPr lang="en-US" dirty="0"/>
                    </a:p>
                  </a:txBody>
                  <a:tcPr>
                    <a:lnL w="28575" cap="flat" cmpd="sng" algn="ctr">
                      <a:solidFill>
                        <a:schemeClr val="bg1"/>
                      </a:solidFill>
                      <a:prstDash val="solid"/>
                      <a:round/>
                      <a:headEnd type="none" w="med" len="med"/>
                      <a:tailEnd type="none" w="med" len="med"/>
                    </a:lnL>
                    <a:solidFill>
                      <a:schemeClr val="bg1">
                        <a:lumMod val="85000"/>
                      </a:schemeClr>
                    </a:solidFill>
                  </a:tcPr>
                </a:tc>
                <a:tc vMerge="1">
                  <a:txBody>
                    <a:bodyPr/>
                    <a:lstStyle/>
                    <a:p>
                      <a:endParaRPr lang="en-US" dirty="0"/>
                    </a:p>
                  </a:txBody>
                  <a:tcPr>
                    <a:solidFill>
                      <a:schemeClr val="bg1">
                        <a:lumMod val="75000"/>
                      </a:schemeClr>
                    </a:solidFill>
                  </a:tcPr>
                </a:tc>
                <a:tc vMerge="1">
                  <a:txBody>
                    <a:bodyPr/>
                    <a:lstStyle/>
                    <a:p>
                      <a:endParaRPr lang="en-US" dirty="0"/>
                    </a:p>
                  </a:txBody>
                  <a:tcPr>
                    <a:solidFill>
                      <a:schemeClr val="bg1">
                        <a:lumMod val="85000"/>
                      </a:schemeClr>
                    </a:solidFill>
                  </a:tcPr>
                </a:tc>
                <a:tc vMerge="1">
                  <a:txBody>
                    <a:bodyPr/>
                    <a:lstStyle/>
                    <a:p>
                      <a:endParaRPr lang="en-US" dirty="0"/>
                    </a:p>
                  </a:txBody>
                  <a:tcPr>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52049">
                <a:tc>
                  <a:txBody>
                    <a:bodyPr/>
                    <a:lstStyle/>
                    <a:p>
                      <a:pPr algn="ctr"/>
                      <a:endParaRPr lang="en-US" dirty="0"/>
                    </a:p>
                  </a:txBody>
                  <a:tcPr>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gridSpan="4">
                  <a:txBody>
                    <a:bodyPr/>
                    <a:lstStyle/>
                    <a:p>
                      <a:pPr algn="ctr"/>
                      <a:r>
                        <a:rPr lang="en-US" dirty="0" smtClean="0"/>
                        <a:t>2008</a:t>
                      </a:r>
                      <a:endParaRPr lang="en-US" dirty="0"/>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rgbClr val="CEDDE6"/>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dirty="0" smtClean="0"/>
                        <a:t>2009</a:t>
                      </a:r>
                      <a:endParaRPr lang="en-US" dirty="0"/>
                    </a:p>
                  </a:txBody>
                  <a:tcPr>
                    <a:solidFill>
                      <a:srgbClr val="CEDDE6"/>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dirty="0" smtClean="0"/>
                        <a:t>2010</a:t>
                      </a:r>
                      <a:endParaRPr lang="en-US" dirty="0"/>
                    </a:p>
                  </a:txBody>
                  <a:tcPr>
                    <a:solidFill>
                      <a:srgbClr val="CEDDE6"/>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dirty="0" smtClean="0"/>
                        <a:t>2011</a:t>
                      </a:r>
                      <a:endParaRPr lang="en-US" dirty="0"/>
                    </a:p>
                  </a:txBody>
                  <a:tcPr>
                    <a:solidFill>
                      <a:srgbClr val="CEDDE6"/>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dirty="0" smtClean="0"/>
                        <a:t>2012</a:t>
                      </a:r>
                      <a:endParaRPr lang="en-US" dirty="0"/>
                    </a:p>
                  </a:txBody>
                  <a:tcPr>
                    <a:solidFill>
                      <a:srgbClr val="CEDDE6"/>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dirty="0" smtClean="0"/>
                        <a:t>2013</a:t>
                      </a:r>
                      <a:endParaRPr lang="en-US" dirty="0"/>
                    </a:p>
                  </a:txBody>
                  <a:tcPr>
                    <a:solidFill>
                      <a:srgbClr val="CEDDE6"/>
                    </a:solid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4">
                  <a:txBody>
                    <a:bodyPr/>
                    <a:lstStyle/>
                    <a:p>
                      <a:pPr marL="0" algn="ctr" defTabSz="685800" rtl="0" eaLnBrk="1" latinLnBrk="0" hangingPunct="1"/>
                      <a:r>
                        <a:rPr lang="de-DE" sz="1350" kern="1200" dirty="0" smtClean="0">
                          <a:solidFill>
                            <a:schemeClr val="dk1"/>
                          </a:solidFill>
                          <a:latin typeface="+mn-lt"/>
                          <a:ea typeface="+mn-ea"/>
                          <a:cs typeface="+mn-cs"/>
                        </a:rPr>
                        <a:t>2014</a:t>
                      </a:r>
                      <a:endParaRPr lang="en-US" sz="1350" kern="1200" dirty="0">
                        <a:solidFill>
                          <a:schemeClr val="dk1"/>
                        </a:solidFill>
                        <a:latin typeface="+mn-lt"/>
                        <a:ea typeface="+mn-ea"/>
                        <a:cs typeface="+mn-cs"/>
                      </a:endParaRPr>
                    </a:p>
                  </a:txBody>
                  <a:tcPr>
                    <a:solidFill>
                      <a:srgbClr val="CEDDE6"/>
                    </a:solidFill>
                  </a:tcPr>
                </a:tc>
                <a:tc hMerge="1">
                  <a:txBody>
                    <a:bodyPr/>
                    <a:lstStyle/>
                    <a:p>
                      <a:pPr algn="ctr"/>
                      <a:endParaRPr lang="en-US" dirty="0"/>
                    </a:p>
                  </a:txBody>
                  <a:tcPr>
                    <a:solidFill>
                      <a:schemeClr val="accent1">
                        <a:lumMod val="20000"/>
                        <a:lumOff val="80000"/>
                      </a:schemeClr>
                    </a:solidFill>
                  </a:tcPr>
                </a:tc>
                <a:tc hMerge="1">
                  <a:txBody>
                    <a:bodyPr/>
                    <a:lstStyle/>
                    <a:p>
                      <a:pPr algn="ctr"/>
                      <a:endParaRPr lang="en-US" dirty="0"/>
                    </a:p>
                  </a:txBody>
                  <a:tcPr>
                    <a:solidFill>
                      <a:schemeClr val="accent1">
                        <a:lumMod val="20000"/>
                        <a:lumOff val="80000"/>
                      </a:schemeClr>
                    </a:solidFill>
                  </a:tcPr>
                </a:tc>
                <a:tc hMerge="1">
                  <a:txBody>
                    <a:bodyPr/>
                    <a:lstStyle/>
                    <a:p>
                      <a:pPr algn="ctr"/>
                      <a:endParaRPr lang="en-US" dirty="0"/>
                    </a:p>
                  </a:txBody>
                  <a:tcPr>
                    <a:solidFill>
                      <a:schemeClr val="accent1">
                        <a:lumMod val="20000"/>
                        <a:lumOff val="80000"/>
                      </a:schemeClr>
                    </a:solidFill>
                  </a:tcPr>
                </a:tc>
              </a:tr>
            </a:tbl>
          </a:graphicData>
        </a:graphic>
      </p:graphicFrame>
      <p:sp>
        <p:nvSpPr>
          <p:cNvPr id="16" name="Rounded Rectangle 15"/>
          <p:cNvSpPr/>
          <p:nvPr/>
        </p:nvSpPr>
        <p:spPr>
          <a:xfrm>
            <a:off x="2482045" y="1817243"/>
            <a:ext cx="1371600" cy="28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MPC564x - CSE</a:t>
            </a:r>
            <a:endParaRPr lang="en-US" sz="1050" b="1" dirty="0"/>
          </a:p>
        </p:txBody>
      </p:sp>
      <p:sp>
        <p:nvSpPr>
          <p:cNvPr id="17" name="Rounded Rectangle 16"/>
          <p:cNvSpPr/>
          <p:nvPr/>
        </p:nvSpPr>
        <p:spPr>
          <a:xfrm>
            <a:off x="3581400" y="2910571"/>
            <a:ext cx="2743200" cy="288000"/>
          </a:xfrm>
          <a:prstGeom prst="roundRect">
            <a:avLst/>
          </a:prstGeom>
          <a:ln>
            <a:solidFill>
              <a:srgbClr val="246E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1</a:t>
            </a:r>
            <a:r>
              <a:rPr lang="en-US" sz="1050" b="1" baseline="30000" dirty="0" smtClean="0"/>
              <a:t>st</a:t>
            </a:r>
            <a:r>
              <a:rPr lang="en-US" sz="1050" b="1" dirty="0" smtClean="0"/>
              <a:t> device MPC5746M - HSM</a:t>
            </a:r>
            <a:endParaRPr lang="en-US" sz="1050" b="1" dirty="0"/>
          </a:p>
        </p:txBody>
      </p:sp>
      <p:sp>
        <p:nvSpPr>
          <p:cNvPr id="18" name="Rounded Rectangle 17"/>
          <p:cNvSpPr/>
          <p:nvPr/>
        </p:nvSpPr>
        <p:spPr>
          <a:xfrm>
            <a:off x="1955735" y="2363907"/>
            <a:ext cx="3683066" cy="288000"/>
          </a:xfrm>
          <a:prstGeom prst="roundRect">
            <a:avLst/>
          </a:prstGeom>
          <a:solidFill>
            <a:srgbClr val="FFC000"/>
          </a:solidFill>
          <a:ln>
            <a:solidFill>
              <a:srgbClr val="D98C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err="1" smtClean="0"/>
              <a:t>EVITA</a:t>
            </a:r>
            <a:r>
              <a:rPr lang="en-US" sz="1050" b="1" dirty="0" smtClean="0"/>
              <a:t>  - Low/Medium/High Sec. Modules</a:t>
            </a:r>
            <a:endParaRPr lang="en-US" sz="1050" b="1" dirty="0"/>
          </a:p>
        </p:txBody>
      </p:sp>
      <p:sp>
        <p:nvSpPr>
          <p:cNvPr id="15" name="Rounded Rectangle 14"/>
          <p:cNvSpPr/>
          <p:nvPr/>
        </p:nvSpPr>
        <p:spPr>
          <a:xfrm>
            <a:off x="1616100" y="1270579"/>
            <a:ext cx="1191705" cy="288000"/>
          </a:xfrm>
          <a:prstGeom prst="roundRect">
            <a:avLst/>
          </a:prstGeom>
          <a:solidFill>
            <a:srgbClr val="FFC000"/>
          </a:solidFill>
          <a:ln>
            <a:solidFill>
              <a:srgbClr val="D98C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HIS-SHE</a:t>
            </a:r>
            <a:endParaRPr lang="en-US" sz="1050" b="1" dirty="0"/>
          </a:p>
        </p:txBody>
      </p:sp>
      <p:sp>
        <p:nvSpPr>
          <p:cNvPr id="22" name="Rounded Rectangle 21"/>
          <p:cNvSpPr/>
          <p:nvPr/>
        </p:nvSpPr>
        <p:spPr>
          <a:xfrm>
            <a:off x="6019800" y="4003899"/>
            <a:ext cx="1371600" cy="28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CSE2</a:t>
            </a:r>
            <a:endParaRPr lang="en-US" sz="1050" b="1" dirty="0"/>
          </a:p>
        </p:txBody>
      </p:sp>
      <p:grpSp>
        <p:nvGrpSpPr>
          <p:cNvPr id="10" name="Group 9"/>
          <p:cNvGrpSpPr/>
          <p:nvPr/>
        </p:nvGrpSpPr>
        <p:grpSpPr>
          <a:xfrm>
            <a:off x="5439858" y="3453924"/>
            <a:ext cx="1752614" cy="291311"/>
            <a:chOff x="5439858" y="3453924"/>
            <a:chExt cx="1752614" cy="291311"/>
          </a:xfrm>
        </p:grpSpPr>
        <p:sp>
          <p:nvSpPr>
            <p:cNvPr id="19" name="Rounded Rectangle 18"/>
            <p:cNvSpPr/>
            <p:nvPr/>
          </p:nvSpPr>
          <p:spPr>
            <a:xfrm>
              <a:off x="5439858" y="3457235"/>
              <a:ext cx="1570543" cy="288000"/>
            </a:xfrm>
            <a:prstGeom prst="roundRect">
              <a:avLst/>
            </a:prstGeom>
            <a:solidFill>
              <a:srgbClr val="FFC000"/>
            </a:solidFill>
            <a:ln>
              <a:solidFill>
                <a:srgbClr val="D98C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        HIS - HSM</a:t>
              </a:r>
              <a:endParaRPr lang="en-US" sz="1050" b="1" dirty="0"/>
            </a:p>
          </p:txBody>
        </p:sp>
        <p:sp>
          <p:nvSpPr>
            <p:cNvPr id="28" name="Chevron 27"/>
            <p:cNvSpPr/>
            <p:nvPr/>
          </p:nvSpPr>
          <p:spPr>
            <a:xfrm>
              <a:off x="6828329" y="3453924"/>
              <a:ext cx="364143" cy="288000"/>
            </a:xfrm>
            <a:prstGeom prst="chevron">
              <a:avLst/>
            </a:prstGeom>
            <a:solidFill>
              <a:srgbClr val="FFC000"/>
            </a:solidFill>
            <a:ln>
              <a:solidFill>
                <a:srgbClr val="D98C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err="1" smtClean="0"/>
            </a:p>
          </p:txBody>
        </p:sp>
      </p:grpSp>
      <p:sp>
        <p:nvSpPr>
          <p:cNvPr id="30" name="Rounded Rectangle 29"/>
          <p:cNvSpPr/>
          <p:nvPr/>
        </p:nvSpPr>
        <p:spPr>
          <a:xfrm>
            <a:off x="7193896" y="4550563"/>
            <a:ext cx="1264304" cy="28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CSE3</a:t>
            </a:r>
            <a:endParaRPr lang="en-US" sz="1050" b="1" dirty="0"/>
          </a:p>
        </p:txBody>
      </p:sp>
      <p:grpSp>
        <p:nvGrpSpPr>
          <p:cNvPr id="11" name="Group 10"/>
          <p:cNvGrpSpPr/>
          <p:nvPr/>
        </p:nvGrpSpPr>
        <p:grpSpPr>
          <a:xfrm>
            <a:off x="7696200" y="5097226"/>
            <a:ext cx="1166681" cy="287999"/>
            <a:chOff x="7696200" y="5097226"/>
            <a:chExt cx="1194301" cy="287999"/>
          </a:xfrm>
        </p:grpSpPr>
        <p:sp>
          <p:nvSpPr>
            <p:cNvPr id="29" name="Rounded Rectangle 28"/>
            <p:cNvSpPr/>
            <p:nvPr/>
          </p:nvSpPr>
          <p:spPr>
            <a:xfrm>
              <a:off x="7696200" y="5097226"/>
              <a:ext cx="1014281" cy="2879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N.G. HSM</a:t>
              </a:r>
              <a:endParaRPr lang="en-US" sz="1050" b="1" dirty="0"/>
            </a:p>
          </p:txBody>
        </p:sp>
        <p:sp>
          <p:nvSpPr>
            <p:cNvPr id="31" name="Chevron 30"/>
            <p:cNvSpPr/>
            <p:nvPr/>
          </p:nvSpPr>
          <p:spPr>
            <a:xfrm>
              <a:off x="8530461" y="5097226"/>
              <a:ext cx="360040" cy="287999"/>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err="1" smtClean="0"/>
            </a:p>
          </p:txBody>
        </p:sp>
      </p:grpSp>
      <p:sp>
        <p:nvSpPr>
          <p:cNvPr id="12" name="Rectangle 11"/>
          <p:cNvSpPr/>
          <p:nvPr/>
        </p:nvSpPr>
        <p:spPr>
          <a:xfrm>
            <a:off x="6768203" y="3274758"/>
            <a:ext cx="484394" cy="646331"/>
          </a:xfrm>
          <a:prstGeom prst="rect">
            <a:avLst/>
          </a:prstGeom>
          <a:noFill/>
        </p:spPr>
        <p:txBody>
          <a:bodyPr wrap="square" lIns="91440" tIns="45720" rIns="91440" bIns="45720">
            <a:spAutoFit/>
          </a:bodyPr>
          <a:lstStyle/>
          <a:p>
            <a:pPr algn="ctr"/>
            <a:r>
              <a:rPr lang="de-DE" sz="3600" b="1" cap="none" spc="0" dirty="0" smtClean="0">
                <a:ln w="22225">
                  <a:solidFill>
                    <a:schemeClr val="accent2"/>
                  </a:solidFill>
                  <a:prstDash val="solid"/>
                </a:ln>
                <a:solidFill>
                  <a:schemeClr val="accent2">
                    <a:lumMod val="40000"/>
                    <a:lumOff val="60000"/>
                  </a:schemeClr>
                </a:solidFill>
                <a:effectLst/>
              </a:rPr>
              <a:t>?</a:t>
            </a:r>
            <a:endParaRPr lang="en-US" sz="36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239979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22" grpId="0" animBg="1"/>
      <p:bldP spid="30" grpId="0" animBg="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Standards</a:t>
            </a:r>
            <a:endParaRPr lang="en-US" dirty="0"/>
          </a:p>
        </p:txBody>
      </p:sp>
    </p:spTree>
    <p:extLst>
      <p:ext uri="{BB962C8B-B14F-4D97-AF65-F5344CB8AC3E}">
        <p14:creationId xmlns:p14="http://schemas.microsoft.com/office/powerpoint/2010/main" val="127043954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1" y="452163"/>
            <a:ext cx="8316414" cy="654050"/>
          </a:xfrm>
        </p:spPr>
        <p:txBody>
          <a:bodyPr/>
          <a:lstStyle/>
          <a:p>
            <a:r>
              <a:rPr lang="en-US" dirty="0" smtClean="0"/>
              <a:t>HIS – SHE Specification</a:t>
            </a:r>
            <a:endParaRPr lang="en-US" dirty="0"/>
          </a:p>
        </p:txBody>
      </p:sp>
      <p:sp>
        <p:nvSpPr>
          <p:cNvPr id="5" name="Text Placeholder 4"/>
          <p:cNvSpPr>
            <a:spLocks noGrp="1"/>
          </p:cNvSpPr>
          <p:nvPr>
            <p:ph type="body" sz="quarter" idx="10"/>
          </p:nvPr>
        </p:nvSpPr>
        <p:spPr>
          <a:xfrm>
            <a:off x="533401" y="1238250"/>
            <a:ext cx="8315258" cy="4667249"/>
          </a:xfrm>
        </p:spPr>
        <p:txBody>
          <a:bodyPr>
            <a:normAutofit lnSpcReduction="10000"/>
          </a:bodyPr>
          <a:lstStyle/>
          <a:p>
            <a:r>
              <a:rPr lang="en-US" dirty="0" smtClean="0"/>
              <a:t>Created </a:t>
            </a:r>
            <a:r>
              <a:rPr lang="en-US" smtClean="0"/>
              <a:t>by </a:t>
            </a:r>
            <a:r>
              <a:rPr lang="en-US" smtClean="0"/>
              <a:t>some German </a:t>
            </a:r>
            <a:r>
              <a:rPr lang="en-US" dirty="0" smtClean="0"/>
              <a:t>Car OEMs </a:t>
            </a:r>
            <a:endParaRPr lang="en-US" dirty="0" smtClean="0"/>
          </a:p>
          <a:p>
            <a:endParaRPr lang="en-US" dirty="0" smtClean="0"/>
          </a:p>
          <a:p>
            <a:r>
              <a:rPr lang="en-US" dirty="0" smtClean="0"/>
              <a:t>Published as a official HIS standard</a:t>
            </a:r>
            <a:br>
              <a:rPr lang="en-US" dirty="0" smtClean="0"/>
            </a:br>
            <a:r>
              <a:rPr lang="en-US" sz="1600" dirty="0" smtClean="0"/>
              <a:t>(HIS =&gt; </a:t>
            </a:r>
            <a:r>
              <a:rPr lang="en-US" sz="1600" dirty="0" err="1" smtClean="0">
                <a:solidFill>
                  <a:srgbClr val="FF0000"/>
                </a:solidFill>
              </a:rPr>
              <a:t>H</a:t>
            </a:r>
            <a:r>
              <a:rPr lang="en-US" sz="1600" dirty="0" err="1" smtClean="0"/>
              <a:t>ersteller</a:t>
            </a:r>
            <a:r>
              <a:rPr lang="en-US" sz="1600" dirty="0" err="1" smtClean="0">
                <a:solidFill>
                  <a:srgbClr val="FF0000"/>
                </a:solidFill>
              </a:rPr>
              <a:t>i</a:t>
            </a:r>
            <a:r>
              <a:rPr lang="en-US" sz="1600" dirty="0" err="1" smtClean="0"/>
              <a:t>nitiative</a:t>
            </a:r>
            <a:r>
              <a:rPr lang="en-US" sz="1600" dirty="0" smtClean="0"/>
              <a:t> </a:t>
            </a:r>
            <a:r>
              <a:rPr lang="en-US" sz="1600" dirty="0" smtClean="0">
                <a:solidFill>
                  <a:srgbClr val="FF0000"/>
                </a:solidFill>
              </a:rPr>
              <a:t>S</a:t>
            </a:r>
            <a:r>
              <a:rPr lang="en-US" sz="1600" dirty="0" smtClean="0"/>
              <a:t>oftware, German for 'OEM software initiative')</a:t>
            </a:r>
          </a:p>
          <a:p>
            <a:endParaRPr lang="en-US" dirty="0" smtClean="0"/>
          </a:p>
          <a:p>
            <a:r>
              <a:rPr lang="en-US" dirty="0" smtClean="0"/>
              <a:t>Re-view of the Spec. by </a:t>
            </a:r>
            <a:r>
              <a:rPr lang="en-US" dirty="0" err="1" smtClean="0"/>
              <a:t>Freescale</a:t>
            </a:r>
            <a:r>
              <a:rPr lang="en-US" dirty="0" smtClean="0"/>
              <a:t> in an early phase</a:t>
            </a:r>
          </a:p>
          <a:p>
            <a:endParaRPr lang="en-US" dirty="0" smtClean="0"/>
          </a:p>
          <a:p>
            <a:r>
              <a:rPr lang="en-US" dirty="0" smtClean="0"/>
              <a:t>Key features of the SHE specification:</a:t>
            </a:r>
          </a:p>
          <a:p>
            <a:pPr lvl="1"/>
            <a:r>
              <a:rPr lang="en-US" dirty="0" smtClean="0"/>
              <a:t>A secure storage for crypto keys</a:t>
            </a:r>
          </a:p>
          <a:p>
            <a:pPr lvl="1"/>
            <a:r>
              <a:rPr lang="en-US" dirty="0" smtClean="0"/>
              <a:t>Crypto algorithm acceleration (AES-128)</a:t>
            </a:r>
          </a:p>
          <a:p>
            <a:pPr lvl="1"/>
            <a:r>
              <a:rPr lang="en-US" dirty="0" smtClean="0"/>
              <a:t>Secure Boot mechanism to verify custom firmware after reset</a:t>
            </a:r>
          </a:p>
          <a:p>
            <a:pPr lvl="1"/>
            <a:r>
              <a:rPr lang="en-US" dirty="0" smtClean="0"/>
              <a:t>Offers 19 security specific functions</a:t>
            </a:r>
          </a:p>
          <a:p>
            <a:pPr lvl="1"/>
            <a:r>
              <a:rPr lang="en-US" dirty="0" smtClean="0"/>
              <a:t>Up to 10 general and 5 special purpose crypto keys</a:t>
            </a:r>
            <a:endParaRPr lang="en-US" dirty="0"/>
          </a:p>
        </p:txBody>
      </p:sp>
      <p:sp>
        <p:nvSpPr>
          <p:cNvPr id="6" name="Rectangle 5"/>
          <p:cNvSpPr/>
          <p:nvPr/>
        </p:nvSpPr>
        <p:spPr>
          <a:xfrm>
            <a:off x="6685177" y="6133722"/>
            <a:ext cx="1845205" cy="230832"/>
          </a:xfrm>
          <a:prstGeom prst="rect">
            <a:avLst/>
          </a:prstGeom>
          <a:noFill/>
        </p:spPr>
        <p:txBody>
          <a:bodyPr wrap="square">
            <a:spAutoFit/>
          </a:bodyPr>
          <a:lstStyle/>
          <a:p>
            <a:r>
              <a:rPr lang="en-US" sz="900" dirty="0" smtClean="0">
                <a:solidFill>
                  <a:schemeClr val="tx1">
                    <a:lumMod val="50000"/>
                    <a:lumOff val="50000"/>
                  </a:schemeClr>
                </a:solidFill>
              </a:rPr>
              <a:t>juergen.frank@freescale.com</a:t>
            </a:r>
            <a:endParaRPr lang="en-US" sz="900" dirty="0">
              <a:solidFill>
                <a:schemeClr val="tx1">
                  <a:lumMod val="50000"/>
                  <a:lumOff val="50000"/>
                </a:schemeClr>
              </a:solidFill>
            </a:endParaRPr>
          </a:p>
        </p:txBody>
      </p:sp>
    </p:spTree>
    <p:extLst>
      <p:ext uri="{BB962C8B-B14F-4D97-AF65-F5344CB8AC3E}">
        <p14:creationId xmlns:p14="http://schemas.microsoft.com/office/powerpoint/2010/main" val="35900002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23882"/>
            <a:ext cx="8545015" cy="654050"/>
          </a:xfrm>
        </p:spPr>
        <p:txBody>
          <a:bodyPr/>
          <a:lstStyle/>
          <a:p>
            <a:r>
              <a:rPr lang="de-DE" dirty="0" smtClean="0"/>
              <a:t>Evita </a:t>
            </a:r>
            <a:r>
              <a:rPr lang="en-US" dirty="0">
                <a:sym typeface="Wingdings" pitchFamily="2" charset="2"/>
              </a:rPr>
              <a:t>a project co-funded by the European Union</a:t>
            </a:r>
            <a:r>
              <a:rPr lang="de-DE" dirty="0" smtClean="0"/>
              <a:t/>
            </a:r>
            <a:br>
              <a:rPr lang="de-DE" dirty="0" smtClean="0"/>
            </a:br>
            <a:r>
              <a:rPr lang="de-DE" sz="2000" dirty="0" smtClean="0">
                <a:solidFill>
                  <a:schemeClr val="tx1"/>
                </a:solidFill>
              </a:rPr>
              <a:t>http</a:t>
            </a:r>
            <a:r>
              <a:rPr lang="de-DE" sz="2000" dirty="0">
                <a:solidFill>
                  <a:schemeClr val="tx1"/>
                </a:solidFill>
              </a:rPr>
              <a:t>://</a:t>
            </a:r>
            <a:r>
              <a:rPr lang="de-DE" sz="2000" dirty="0" smtClean="0">
                <a:solidFill>
                  <a:schemeClr val="tx1"/>
                </a:solidFill>
              </a:rPr>
              <a:t>www.evita-project.org</a:t>
            </a:r>
            <a:endParaRPr lang="de-LI" dirty="0"/>
          </a:p>
        </p:txBody>
      </p:sp>
      <p:sp>
        <p:nvSpPr>
          <p:cNvPr id="3" name="Content Placeholder 2"/>
          <p:cNvSpPr>
            <a:spLocks noGrp="1"/>
          </p:cNvSpPr>
          <p:nvPr>
            <p:ph idx="4294967295"/>
          </p:nvPr>
        </p:nvSpPr>
        <p:spPr>
          <a:xfrm>
            <a:off x="304800" y="1112367"/>
            <a:ext cx="8712200" cy="779277"/>
          </a:xfrm>
          <a:prstGeom prst="rect">
            <a:avLst/>
          </a:prstGeom>
        </p:spPr>
        <p:txBody>
          <a:bodyPr>
            <a:normAutofit lnSpcReduction="10000"/>
          </a:bodyPr>
          <a:lstStyle/>
          <a:p>
            <a:pPr marL="0" indent="0">
              <a:buNone/>
            </a:pPr>
            <a:r>
              <a:rPr lang="en-US" sz="1500" dirty="0" smtClean="0"/>
              <a:t>The objective of EVITA is to design, verify, and prototype an architecture for automotive on-board networks where security-relevant components are protected against tampering and sensitive data are protected against compromise.</a:t>
            </a:r>
            <a:endParaRPr lang="en-US" sz="1500" dirty="0" smtClean="0">
              <a:sym typeface="Wingdings" pitchFamily="2" charset="2"/>
            </a:endParaRPr>
          </a:p>
          <a:p>
            <a:pPr marL="227013" indent="-227013">
              <a:buNone/>
            </a:pPr>
            <a:endParaRPr lang="en-US" sz="2000" dirty="0" smtClean="0">
              <a:sym typeface="Wingdings" pitchFamily="2" charset="2"/>
            </a:endParaRPr>
          </a:p>
        </p:txBody>
      </p:sp>
      <p:sp>
        <p:nvSpPr>
          <p:cNvPr id="6" name="Rounded Rectangle 5"/>
          <p:cNvSpPr/>
          <p:nvPr/>
        </p:nvSpPr>
        <p:spPr>
          <a:xfrm>
            <a:off x="1237524" y="1907761"/>
            <a:ext cx="6382476" cy="203291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r>
              <a:rPr lang="en-US" sz="1400" dirty="0" smtClean="0"/>
              <a:t>High-Level</a:t>
            </a:r>
            <a:endParaRPr lang="en-US" sz="1400" dirty="0"/>
          </a:p>
        </p:txBody>
      </p:sp>
      <p:sp>
        <p:nvSpPr>
          <p:cNvPr id="7" name="Rectangle 6"/>
          <p:cNvSpPr/>
          <p:nvPr/>
        </p:nvSpPr>
        <p:spPr>
          <a:xfrm>
            <a:off x="6355017" y="2993611"/>
            <a:ext cx="1107528"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ECC-256</a:t>
            </a:r>
            <a:endParaRPr lang="en-US" sz="900" dirty="0" smtClean="0"/>
          </a:p>
          <a:p>
            <a:pPr algn="ctr"/>
            <a:r>
              <a:rPr lang="en-US" sz="900" dirty="0" err="1" smtClean="0"/>
              <a:t>NIST</a:t>
            </a:r>
            <a:r>
              <a:rPr lang="en-US" sz="900" dirty="0" smtClean="0"/>
              <a:t> </a:t>
            </a:r>
            <a:r>
              <a:rPr lang="en-US" sz="900" dirty="0" err="1" smtClean="0"/>
              <a:t>FIPS</a:t>
            </a:r>
            <a:r>
              <a:rPr lang="en-US" sz="900" dirty="0" smtClean="0"/>
              <a:t> </a:t>
            </a:r>
            <a:r>
              <a:rPr lang="en-US" sz="900" dirty="0" err="1" smtClean="0"/>
              <a:t>GF</a:t>
            </a:r>
            <a:r>
              <a:rPr lang="en-US" sz="900" dirty="0" smtClean="0"/>
              <a:t>(p)</a:t>
            </a:r>
            <a:endParaRPr lang="en-US" sz="1200" dirty="0"/>
          </a:p>
        </p:txBody>
      </p:sp>
      <p:sp>
        <p:nvSpPr>
          <p:cNvPr id="8" name="Rectangle 7"/>
          <p:cNvSpPr/>
          <p:nvPr/>
        </p:nvSpPr>
        <p:spPr>
          <a:xfrm>
            <a:off x="6355017" y="3336361"/>
            <a:ext cx="1107528"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AES based HASH</a:t>
            </a:r>
            <a:endParaRPr lang="en-US" sz="900" dirty="0"/>
          </a:p>
        </p:txBody>
      </p:sp>
      <p:sp>
        <p:nvSpPr>
          <p:cNvPr id="10" name="Rounded Rectangle 9"/>
          <p:cNvSpPr/>
          <p:nvPr/>
        </p:nvSpPr>
        <p:spPr>
          <a:xfrm>
            <a:off x="1237525" y="2416673"/>
            <a:ext cx="5017192" cy="1447800"/>
          </a:xfrm>
          <a:prstGeom prst="roundRect">
            <a:avLst/>
          </a:prstGeom>
          <a:solidFill>
            <a:srgbClr val="DBD600"/>
          </a:solidFill>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r>
              <a:rPr lang="en-US" sz="1400" dirty="0" smtClean="0"/>
              <a:t>Medium-Level</a:t>
            </a:r>
          </a:p>
        </p:txBody>
      </p:sp>
      <p:sp>
        <p:nvSpPr>
          <p:cNvPr id="11" name="Rectangle 10"/>
          <p:cNvSpPr/>
          <p:nvPr/>
        </p:nvSpPr>
        <p:spPr>
          <a:xfrm>
            <a:off x="4990376" y="2993611"/>
            <a:ext cx="110651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Internal Core</a:t>
            </a:r>
          </a:p>
          <a:p>
            <a:pPr algn="ctr"/>
            <a:r>
              <a:rPr lang="en-US" sz="900" dirty="0" smtClean="0"/>
              <a:t>50-250 MHz</a:t>
            </a:r>
            <a:endParaRPr lang="en-US" sz="1200" dirty="0"/>
          </a:p>
        </p:txBody>
      </p:sp>
      <p:sp>
        <p:nvSpPr>
          <p:cNvPr id="12" name="Rectangle 11"/>
          <p:cNvSpPr/>
          <p:nvPr/>
        </p:nvSpPr>
        <p:spPr>
          <a:xfrm>
            <a:off x="4990376" y="3336361"/>
            <a:ext cx="110651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Sec. Counter</a:t>
            </a:r>
            <a:endParaRPr lang="en-US" sz="1200" dirty="0"/>
          </a:p>
        </p:txBody>
      </p:sp>
      <p:sp>
        <p:nvSpPr>
          <p:cNvPr id="14" name="Rounded Rectangle 13"/>
          <p:cNvSpPr/>
          <p:nvPr/>
        </p:nvSpPr>
        <p:spPr>
          <a:xfrm>
            <a:off x="1237524" y="2721473"/>
            <a:ext cx="3035853" cy="10668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r>
              <a:rPr lang="en-US" sz="1400" dirty="0" smtClean="0"/>
              <a:t> Low-Level</a:t>
            </a:r>
            <a:endParaRPr lang="en-US" dirty="0"/>
          </a:p>
        </p:txBody>
      </p:sp>
      <p:sp>
        <p:nvSpPr>
          <p:cNvPr id="15" name="Rectangle 14"/>
          <p:cNvSpPr/>
          <p:nvPr/>
        </p:nvSpPr>
        <p:spPr>
          <a:xfrm>
            <a:off x="2572711" y="2993611"/>
            <a:ext cx="110651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AES-128</a:t>
            </a:r>
            <a:endParaRPr lang="en-US" sz="900" dirty="0" smtClean="0"/>
          </a:p>
        </p:txBody>
      </p:sp>
      <p:sp>
        <p:nvSpPr>
          <p:cNvPr id="16" name="Rectangle 15"/>
          <p:cNvSpPr/>
          <p:nvPr/>
        </p:nvSpPr>
        <p:spPr>
          <a:xfrm>
            <a:off x="1434666" y="2993611"/>
            <a:ext cx="110651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t>UTC</a:t>
            </a:r>
            <a:r>
              <a:rPr lang="en-US" sz="1200" dirty="0" smtClean="0"/>
              <a:t> Clock</a:t>
            </a:r>
            <a:endParaRPr lang="en-US" sz="1200" dirty="0"/>
          </a:p>
        </p:txBody>
      </p:sp>
      <p:sp>
        <p:nvSpPr>
          <p:cNvPr id="17" name="Rectangle 16"/>
          <p:cNvSpPr/>
          <p:nvPr/>
        </p:nvSpPr>
        <p:spPr>
          <a:xfrm>
            <a:off x="1434666" y="3336361"/>
            <a:ext cx="110651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AES-</a:t>
            </a:r>
            <a:r>
              <a:rPr lang="en-US" sz="1200" dirty="0" err="1" smtClean="0"/>
              <a:t>PRNG</a:t>
            </a:r>
            <a:endParaRPr lang="en-US" sz="1200" dirty="0"/>
          </a:p>
        </p:txBody>
      </p:sp>
      <p:sp>
        <p:nvSpPr>
          <p:cNvPr id="18" name="Rectangle 17"/>
          <p:cNvSpPr/>
          <p:nvPr/>
        </p:nvSpPr>
        <p:spPr>
          <a:xfrm>
            <a:off x="2572711" y="3336361"/>
            <a:ext cx="110651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t>EVITA</a:t>
            </a:r>
            <a:r>
              <a:rPr lang="en-US" sz="1200" dirty="0" smtClean="0"/>
              <a:t> HW-IF</a:t>
            </a:r>
            <a:endParaRPr lang="en-US" sz="1200" dirty="0"/>
          </a:p>
        </p:txBody>
      </p:sp>
      <p:sp>
        <p:nvSpPr>
          <p:cNvPr id="19" name="Rectangle 18"/>
          <p:cNvSpPr/>
          <p:nvPr/>
        </p:nvSpPr>
        <p:spPr>
          <a:xfrm>
            <a:off x="3705991" y="2993611"/>
            <a:ext cx="110651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Internal RAM</a:t>
            </a:r>
            <a:endParaRPr lang="en-US" sz="2000" dirty="0" smtClean="0"/>
          </a:p>
          <a:p>
            <a:pPr algn="ctr"/>
            <a:r>
              <a:rPr lang="en-US" sz="900" dirty="0" smtClean="0"/>
              <a:t>64 </a:t>
            </a:r>
            <a:r>
              <a:rPr lang="en-US" sz="900" dirty="0" err="1" smtClean="0"/>
              <a:t>KBytes</a:t>
            </a:r>
            <a:endParaRPr lang="en-US" sz="1200" dirty="0"/>
          </a:p>
        </p:txBody>
      </p:sp>
      <p:sp>
        <p:nvSpPr>
          <p:cNvPr id="20" name="Rectangle 19"/>
          <p:cNvSpPr/>
          <p:nvPr/>
        </p:nvSpPr>
        <p:spPr>
          <a:xfrm>
            <a:off x="3705991" y="3336361"/>
            <a:ext cx="110651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Internal </a:t>
            </a:r>
            <a:r>
              <a:rPr lang="en-US" sz="1200" dirty="0" err="1" smtClean="0"/>
              <a:t>NVM</a:t>
            </a:r>
            <a:endParaRPr lang="en-US" sz="2000" dirty="0" smtClean="0"/>
          </a:p>
          <a:p>
            <a:pPr algn="ctr"/>
            <a:r>
              <a:rPr lang="en-US" sz="900" dirty="0" smtClean="0"/>
              <a:t>32+10 </a:t>
            </a:r>
            <a:r>
              <a:rPr lang="en-US" sz="900" dirty="0" err="1" smtClean="0"/>
              <a:t>KBytes</a:t>
            </a:r>
            <a:endParaRPr lang="en-US" sz="1200" dirty="0"/>
          </a:p>
        </p:txBody>
      </p:sp>
      <p:sp>
        <p:nvSpPr>
          <p:cNvPr id="21" name="TextBox 20"/>
          <p:cNvSpPr txBox="1"/>
          <p:nvPr/>
        </p:nvSpPr>
        <p:spPr>
          <a:xfrm>
            <a:off x="2988602" y="3883223"/>
            <a:ext cx="2880320" cy="307777"/>
          </a:xfrm>
          <a:prstGeom prst="rect">
            <a:avLst/>
          </a:prstGeom>
          <a:noFill/>
        </p:spPr>
        <p:txBody>
          <a:bodyPr wrap="square" rtlCol="0">
            <a:spAutoFit/>
          </a:bodyPr>
          <a:lstStyle/>
          <a:p>
            <a:pPr algn="ctr"/>
            <a:r>
              <a:rPr lang="en-US" sz="1400" dirty="0" err="1" smtClean="0"/>
              <a:t>EVITA</a:t>
            </a:r>
            <a:r>
              <a:rPr lang="en-US" sz="1400" dirty="0" smtClean="0"/>
              <a:t> Security Modules</a:t>
            </a:r>
            <a:endParaRPr lang="en-US" sz="1400" dirty="0"/>
          </a:p>
        </p:txBody>
      </p:sp>
      <p:sp>
        <p:nvSpPr>
          <p:cNvPr id="23" name="Content Placeholder 2"/>
          <p:cNvSpPr txBox="1">
            <a:spLocks/>
          </p:cNvSpPr>
          <p:nvPr/>
        </p:nvSpPr>
        <p:spPr>
          <a:xfrm>
            <a:off x="304800" y="4318912"/>
            <a:ext cx="8712200" cy="1396088"/>
          </a:xfrm>
          <a:prstGeom prst="rect">
            <a:avLst/>
          </a:prstGeom>
        </p:spPr>
        <p:txBody>
          <a:bodyPr vert="horz" lIns="91440" tIns="45720" rIns="91440" bIns="45720" rtlCol="0">
            <a:normAutofit lnSpcReduction="10000"/>
          </a:bodyPr>
          <a:lstStyle>
            <a:lvl1pPr marL="175022" indent="-175022" algn="l" rtl="0" eaLnBrk="1" fontAlgn="base" hangingPunct="1">
              <a:lnSpc>
                <a:spcPct val="100000"/>
              </a:lnSpc>
              <a:spcBef>
                <a:spcPts val="431"/>
              </a:spcBef>
              <a:spcAft>
                <a:spcPts val="56"/>
              </a:spcAft>
              <a:buClr>
                <a:schemeClr val="tx1">
                  <a:lumMod val="85000"/>
                  <a:lumOff val="15000"/>
                </a:schemeClr>
              </a:buClr>
              <a:buSzPct val="80000"/>
              <a:buFont typeface="Arial" pitchFamily="34" charset="0"/>
              <a:buChar char="•"/>
              <a:defRPr sz="2200" b="0">
                <a:solidFill>
                  <a:srgbClr val="000000"/>
                </a:solidFill>
                <a:latin typeface="+mn-lt"/>
                <a:ea typeface="+mn-ea"/>
                <a:cs typeface="+mn-cs"/>
              </a:defRPr>
            </a:lvl1pPr>
            <a:lvl2pPr marL="344488" indent="-169863" algn="l" rtl="0" eaLnBrk="1" fontAlgn="base" hangingPunct="1">
              <a:lnSpc>
                <a:spcPct val="100000"/>
              </a:lnSpc>
              <a:spcBef>
                <a:spcPts val="431"/>
              </a:spcBef>
              <a:spcAft>
                <a:spcPts val="56"/>
              </a:spcAft>
              <a:buClr>
                <a:schemeClr val="tx1"/>
              </a:buClr>
              <a:buSzPct val="80000"/>
              <a:buFont typeface="Arial" pitchFamily="34" charset="0"/>
              <a:buChar char="−"/>
              <a:defRPr sz="2000">
                <a:solidFill>
                  <a:srgbClr val="000000"/>
                </a:solidFill>
                <a:latin typeface="+mn-lt"/>
              </a:defRPr>
            </a:lvl2pPr>
            <a:lvl3pPr marL="427435" indent="-126206" algn="l" rtl="0" eaLnBrk="1" fontAlgn="base" hangingPunct="1">
              <a:lnSpc>
                <a:spcPct val="100000"/>
              </a:lnSpc>
              <a:spcBef>
                <a:spcPts val="431"/>
              </a:spcBef>
              <a:spcAft>
                <a:spcPts val="56"/>
              </a:spcAft>
              <a:buClr>
                <a:schemeClr val="tx1"/>
              </a:buClr>
              <a:buSzPct val="80000"/>
              <a:buFont typeface="Wingdings" pitchFamily="2" charset="2"/>
              <a:buChar char="§"/>
              <a:defRPr sz="1800">
                <a:solidFill>
                  <a:srgbClr val="000000"/>
                </a:solidFill>
                <a:latin typeface="+mn-lt"/>
              </a:defRPr>
            </a:lvl3pPr>
            <a:lvl4pPr marL="559594" indent="-132160" algn="l" rtl="0" eaLnBrk="1" fontAlgn="base" hangingPunct="1">
              <a:lnSpc>
                <a:spcPct val="100000"/>
              </a:lnSpc>
              <a:spcBef>
                <a:spcPts val="431"/>
              </a:spcBef>
              <a:spcAft>
                <a:spcPts val="56"/>
              </a:spcAft>
              <a:buClr>
                <a:schemeClr val="tx1"/>
              </a:buClr>
              <a:buSzPct val="80000"/>
              <a:buFont typeface="Arial" pitchFamily="34" charset="0"/>
              <a:buChar char="•"/>
              <a:defRPr sz="1600">
                <a:solidFill>
                  <a:srgbClr val="000000"/>
                </a:solidFill>
                <a:latin typeface="+mn-lt"/>
              </a:defRPr>
            </a:lvl4pPr>
            <a:lvl5pPr marL="727472" indent="-167879" algn="l" rtl="0" eaLnBrk="1" fontAlgn="base" hangingPunct="1">
              <a:lnSpc>
                <a:spcPct val="100000"/>
              </a:lnSpc>
              <a:spcBef>
                <a:spcPts val="431"/>
              </a:spcBef>
              <a:spcAft>
                <a:spcPts val="56"/>
              </a:spcAft>
              <a:buClr>
                <a:schemeClr val="tx1"/>
              </a:buClr>
              <a:buSzPct val="70000"/>
              <a:buFont typeface="Arial" pitchFamily="34" charset="0"/>
              <a:buChar char="−"/>
              <a:defRPr sz="1400">
                <a:solidFill>
                  <a:srgbClr val="000000"/>
                </a:solidFill>
                <a:latin typeface="+mn-lt"/>
              </a:defRPr>
            </a:lvl5pPr>
            <a:lvl6pPr marL="1672829" indent="-117872" algn="l" rtl="0" eaLnBrk="1" fontAlgn="base" hangingPunct="1">
              <a:spcBef>
                <a:spcPct val="20000"/>
              </a:spcBef>
              <a:spcAft>
                <a:spcPct val="3000"/>
              </a:spcAft>
              <a:buClr>
                <a:schemeClr val="tx1"/>
              </a:buClr>
              <a:buSzPct val="70000"/>
              <a:buFont typeface="Arial" charset="0"/>
              <a:buChar char="►"/>
              <a:defRPr sz="1050">
                <a:solidFill>
                  <a:srgbClr val="000000"/>
                </a:solidFill>
                <a:latin typeface="+mn-lt"/>
              </a:defRPr>
            </a:lvl6pPr>
            <a:lvl7pPr marL="2015729" indent="-117872" algn="l" rtl="0" eaLnBrk="1" fontAlgn="base" hangingPunct="1">
              <a:spcBef>
                <a:spcPct val="20000"/>
              </a:spcBef>
              <a:spcAft>
                <a:spcPct val="3000"/>
              </a:spcAft>
              <a:buClr>
                <a:schemeClr val="tx1"/>
              </a:buClr>
              <a:buSzPct val="70000"/>
              <a:buFont typeface="Arial" charset="0"/>
              <a:buChar char="►"/>
              <a:defRPr sz="1050">
                <a:solidFill>
                  <a:srgbClr val="000000"/>
                </a:solidFill>
                <a:latin typeface="+mn-lt"/>
              </a:defRPr>
            </a:lvl7pPr>
            <a:lvl8pPr marL="2358629" indent="-117872" algn="l" rtl="0" eaLnBrk="1" fontAlgn="base" hangingPunct="1">
              <a:spcBef>
                <a:spcPct val="20000"/>
              </a:spcBef>
              <a:spcAft>
                <a:spcPct val="3000"/>
              </a:spcAft>
              <a:buClr>
                <a:schemeClr val="tx1"/>
              </a:buClr>
              <a:buSzPct val="70000"/>
              <a:buFont typeface="Arial" charset="0"/>
              <a:buChar char="►"/>
              <a:defRPr sz="1050">
                <a:solidFill>
                  <a:srgbClr val="000000"/>
                </a:solidFill>
                <a:latin typeface="+mn-lt"/>
              </a:defRPr>
            </a:lvl8pPr>
            <a:lvl9pPr marL="2701529" indent="-117872" algn="l" rtl="0" eaLnBrk="1" fontAlgn="base" hangingPunct="1">
              <a:spcBef>
                <a:spcPct val="20000"/>
              </a:spcBef>
              <a:spcAft>
                <a:spcPct val="3000"/>
              </a:spcAft>
              <a:buClr>
                <a:schemeClr val="tx1"/>
              </a:buClr>
              <a:buSzPct val="70000"/>
              <a:buFont typeface="Arial" charset="0"/>
              <a:buChar char="►"/>
              <a:defRPr sz="1050">
                <a:solidFill>
                  <a:srgbClr val="000000"/>
                </a:solidFill>
                <a:latin typeface="+mn-lt"/>
              </a:defRPr>
            </a:lvl9pPr>
          </a:lstStyle>
          <a:p>
            <a:pPr marL="227013" indent="-227013">
              <a:buFont typeface="Arial" pitchFamily="34" charset="0"/>
              <a:buNone/>
            </a:pPr>
            <a:r>
              <a:rPr lang="en-US" sz="2000" kern="0" dirty="0" smtClean="0">
                <a:sym typeface="Wingdings" pitchFamily="2" charset="2"/>
              </a:rPr>
              <a:t>Comment:</a:t>
            </a:r>
          </a:p>
          <a:p>
            <a:r>
              <a:rPr lang="en-US" sz="2000" kern="0" dirty="0" smtClean="0">
                <a:sym typeface="Wingdings" pitchFamily="2" charset="2"/>
              </a:rPr>
              <a:t>No OEM request EVITA modules  OEMs reference to SHE or HSM</a:t>
            </a:r>
          </a:p>
          <a:p>
            <a:r>
              <a:rPr lang="en-US" sz="2000" kern="0" dirty="0" smtClean="0">
                <a:sym typeface="Wingdings" pitchFamily="2" charset="2"/>
              </a:rPr>
              <a:t>Is not a specification, it’s a guidance</a:t>
            </a:r>
          </a:p>
          <a:p>
            <a:r>
              <a:rPr lang="en-US" sz="2000" kern="0" dirty="0" smtClean="0">
                <a:sym typeface="Wingdings" pitchFamily="2" charset="2"/>
              </a:rPr>
              <a:t>Already outdated on some aspects</a:t>
            </a:r>
          </a:p>
        </p:txBody>
      </p:sp>
    </p:spTree>
    <p:extLst>
      <p:ext uri="{BB962C8B-B14F-4D97-AF65-F5344CB8AC3E}">
        <p14:creationId xmlns:p14="http://schemas.microsoft.com/office/powerpoint/2010/main" val="201480351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err="1" smtClean="0"/>
              <a:t>Trusted</a:t>
            </a:r>
            <a:r>
              <a:rPr lang="de-DE" dirty="0" smtClean="0"/>
              <a:t> </a:t>
            </a:r>
            <a:r>
              <a:rPr lang="de-DE" dirty="0" err="1" smtClean="0"/>
              <a:t>Platform</a:t>
            </a:r>
            <a:r>
              <a:rPr lang="de-DE" dirty="0" smtClean="0"/>
              <a:t> Module</a:t>
            </a:r>
            <a:endParaRPr lang="en-US" dirty="0"/>
          </a:p>
        </p:txBody>
      </p:sp>
      <p:sp>
        <p:nvSpPr>
          <p:cNvPr id="4" name="Text Placeholder 3"/>
          <p:cNvSpPr>
            <a:spLocks noGrp="1"/>
          </p:cNvSpPr>
          <p:nvPr>
            <p:ph type="body" sz="quarter" idx="10"/>
          </p:nvPr>
        </p:nvSpPr>
        <p:spPr>
          <a:xfrm>
            <a:off x="381000" y="4419600"/>
            <a:ext cx="8153400" cy="1676400"/>
          </a:xfrm>
        </p:spPr>
        <p:txBody>
          <a:bodyPr>
            <a:noAutofit/>
          </a:bodyPr>
          <a:lstStyle/>
          <a:p>
            <a:pPr marL="0" indent="0">
              <a:buNone/>
            </a:pPr>
            <a:r>
              <a:rPr lang="en-US" sz="1200" dirty="0" smtClean="0"/>
              <a:t>Main arguments against TPM:</a:t>
            </a:r>
          </a:p>
          <a:p>
            <a:pPr marL="228600" indent="-228600">
              <a:buFont typeface="+mj-lt"/>
              <a:buAutoNum type="arabicPeriod"/>
            </a:pPr>
            <a:r>
              <a:rPr lang="en-US" sz="1200" dirty="0" smtClean="0"/>
              <a:t>High costs caused by integrating an external, additional chip inside an ECU </a:t>
            </a:r>
          </a:p>
          <a:p>
            <a:pPr marL="228600" indent="-228600">
              <a:buFont typeface="+mj-lt"/>
              <a:buAutoNum type="arabicPeriod"/>
            </a:pPr>
            <a:r>
              <a:rPr lang="en-US" sz="1200" dirty="0" smtClean="0"/>
              <a:t>Sensitivity to attacks on the communication interface between ECU application core and HSM / </a:t>
            </a:r>
            <a:br>
              <a:rPr lang="en-US" sz="1200" dirty="0" smtClean="0"/>
            </a:br>
            <a:r>
              <a:rPr lang="en-US" sz="1200" dirty="0" smtClean="0"/>
              <a:t>replacing the TPM</a:t>
            </a:r>
          </a:p>
          <a:p>
            <a:pPr marL="228600" indent="-228600">
              <a:buFont typeface="+mj-lt"/>
              <a:buAutoNum type="arabicPeriod"/>
            </a:pPr>
            <a:r>
              <a:rPr lang="en-US" sz="1200" dirty="0" smtClean="0"/>
              <a:t>The non-existence of debug/testing interfaces if a malfunctioned device needs to be analyzed </a:t>
            </a:r>
          </a:p>
          <a:p>
            <a:pPr marL="228600" indent="-228600">
              <a:buFont typeface="+mj-lt"/>
              <a:buAutoNum type="arabicPeriod"/>
            </a:pPr>
            <a:r>
              <a:rPr lang="en-US" sz="1200" dirty="0" smtClean="0"/>
              <a:t>The high temperature range an automotive qualified product needs to satisfy (e.g. FLASH memory)</a:t>
            </a:r>
          </a:p>
          <a:p>
            <a:pPr marL="228600" indent="-228600">
              <a:buFont typeface="+mj-lt"/>
              <a:buAutoNum type="arabicPeriod"/>
            </a:pPr>
            <a:r>
              <a:rPr lang="de-DE" sz="1200" dirty="0" err="1" smtClean="0"/>
              <a:t>Is</a:t>
            </a:r>
            <a:r>
              <a:rPr lang="de-DE" sz="1200" dirty="0" smtClean="0"/>
              <a:t> TPM2.0 </a:t>
            </a:r>
            <a:r>
              <a:rPr lang="de-DE" sz="1200" dirty="0" err="1" smtClean="0"/>
              <a:t>able</a:t>
            </a:r>
            <a:r>
              <a:rPr lang="de-DE" sz="1200" dirty="0" smtClean="0"/>
              <a:t> </a:t>
            </a:r>
            <a:r>
              <a:rPr lang="de-DE" sz="1200" dirty="0" err="1" smtClean="0"/>
              <a:t>to</a:t>
            </a:r>
            <a:r>
              <a:rPr lang="de-DE" sz="1200" dirty="0" smtClean="0"/>
              <a:t> </a:t>
            </a:r>
            <a:r>
              <a:rPr lang="de-DE" sz="1200" dirty="0" err="1" smtClean="0"/>
              <a:t>fulfill</a:t>
            </a:r>
            <a:r>
              <a:rPr lang="de-DE" sz="1200" dirty="0" smtClean="0"/>
              <a:t> </a:t>
            </a:r>
            <a:r>
              <a:rPr lang="de-DE" sz="1200" dirty="0" err="1" smtClean="0"/>
              <a:t>the</a:t>
            </a:r>
            <a:r>
              <a:rPr lang="de-DE" sz="1200" dirty="0" smtClean="0"/>
              <a:t> Car2x </a:t>
            </a:r>
            <a:r>
              <a:rPr lang="de-DE" sz="1200" dirty="0" err="1" smtClean="0"/>
              <a:t>performance</a:t>
            </a:r>
            <a:r>
              <a:rPr lang="de-DE" sz="1200" dirty="0" smtClean="0"/>
              <a:t> </a:t>
            </a:r>
            <a:r>
              <a:rPr lang="de-DE" sz="1200" dirty="0" err="1" smtClean="0"/>
              <a:t>requirements</a:t>
            </a:r>
            <a:r>
              <a:rPr lang="de-DE" sz="1200" dirty="0" smtClean="0"/>
              <a:t> (</a:t>
            </a:r>
            <a:r>
              <a:rPr lang="de-DE" sz="1200" dirty="0" err="1" smtClean="0"/>
              <a:t>verify</a:t>
            </a:r>
            <a:r>
              <a:rPr lang="de-DE" sz="1200" dirty="0" smtClean="0"/>
              <a:t> </a:t>
            </a:r>
            <a:r>
              <a:rPr lang="de-DE" sz="1200" dirty="0" err="1" smtClean="0"/>
              <a:t>signature</a:t>
            </a:r>
            <a:r>
              <a:rPr lang="de-DE" sz="1200" dirty="0" smtClean="0"/>
              <a:t> </a:t>
            </a:r>
            <a:r>
              <a:rPr lang="de-DE" sz="1200" dirty="0" err="1" smtClean="0"/>
              <a:t>of</a:t>
            </a:r>
            <a:r>
              <a:rPr lang="de-DE" sz="1200" dirty="0" smtClean="0"/>
              <a:t> &gt;1000/sec) ?</a:t>
            </a:r>
            <a:endParaRPr lang="en-US" sz="1200" dirty="0" smtClean="0"/>
          </a:p>
        </p:txBody>
      </p:sp>
      <p:graphicFrame>
        <p:nvGraphicFramePr>
          <p:cNvPr id="7" name="Table 6"/>
          <p:cNvGraphicFramePr>
            <a:graphicFrameLocks noGrp="1"/>
          </p:cNvGraphicFramePr>
          <p:nvPr>
            <p:extLst/>
          </p:nvPr>
        </p:nvGraphicFramePr>
        <p:xfrm>
          <a:off x="340360" y="871902"/>
          <a:ext cx="8346440" cy="3454963"/>
        </p:xfrm>
        <a:graphic>
          <a:graphicData uri="http://schemas.openxmlformats.org/drawingml/2006/table">
            <a:tbl>
              <a:tblPr firstRow="1" bandRow="1">
                <a:tableStyleId>{5C22544A-7EE6-4342-B048-85BDC9FD1C3A}</a:tableStyleId>
              </a:tblPr>
              <a:tblGrid>
                <a:gridCol w="1031240"/>
                <a:gridCol w="2209800"/>
                <a:gridCol w="3124200"/>
                <a:gridCol w="1981200"/>
              </a:tblGrid>
              <a:tr h="378161">
                <a:tc>
                  <a:txBody>
                    <a:bodyPr/>
                    <a:lstStyle/>
                    <a:p>
                      <a:endParaRPr lang="en-US" noProof="0" dirty="0"/>
                    </a:p>
                  </a:txBody>
                  <a:tcPr/>
                </a:tc>
                <a:tc>
                  <a:txBody>
                    <a:bodyPr/>
                    <a:lstStyle/>
                    <a:p>
                      <a:pPr algn="ctr"/>
                      <a:r>
                        <a:rPr lang="en-US" noProof="0" dirty="0" smtClean="0"/>
                        <a:t>Auto Security</a:t>
                      </a:r>
                      <a:endParaRPr lang="en-US" noProof="0" dirty="0"/>
                    </a:p>
                  </a:txBody>
                  <a:tcPr anchor="ctr"/>
                </a:tc>
                <a:tc>
                  <a:txBody>
                    <a:bodyPr/>
                    <a:lstStyle/>
                    <a:p>
                      <a:pPr algn="ctr"/>
                      <a:r>
                        <a:rPr lang="en-US" noProof="0" dirty="0" smtClean="0"/>
                        <a:t>TPM 1.2</a:t>
                      </a:r>
                      <a:endParaRPr lang="en-US" noProof="0" dirty="0"/>
                    </a:p>
                  </a:txBody>
                  <a:tcPr anchor="ctr"/>
                </a:tc>
                <a:tc>
                  <a:txBody>
                    <a:bodyPr/>
                    <a:lstStyle/>
                    <a:p>
                      <a:pPr algn="ctr"/>
                      <a:r>
                        <a:rPr lang="en-US" noProof="0" dirty="0" smtClean="0"/>
                        <a:t>TPM 2.0</a:t>
                      </a:r>
                      <a:endParaRPr lang="en-US" noProof="0" dirty="0"/>
                    </a:p>
                  </a:txBody>
                  <a:tcPr anchor="ctr"/>
                </a:tc>
              </a:tr>
              <a:tr h="310286">
                <a:tc>
                  <a:txBody>
                    <a:bodyPr/>
                    <a:lstStyle/>
                    <a:p>
                      <a:r>
                        <a:rPr lang="en-US" sz="1100" noProof="0" dirty="0" smtClean="0"/>
                        <a:t>Specified</a:t>
                      </a:r>
                      <a:endParaRPr lang="en-US" sz="1100" noProof="0" dirty="0"/>
                    </a:p>
                  </a:txBody>
                  <a:tcPr anchor="ctr"/>
                </a:tc>
                <a:tc>
                  <a:txBody>
                    <a:bodyPr/>
                    <a:lstStyle/>
                    <a:p>
                      <a:pPr algn="l"/>
                      <a:r>
                        <a:rPr lang="en-US" sz="1100" noProof="0" dirty="0" smtClean="0"/>
                        <a:t>2009 HIS-SHE;  2011 HSM</a:t>
                      </a:r>
                      <a:endParaRPr lang="en-US" sz="1100" noProof="0" dirty="0"/>
                    </a:p>
                  </a:txBody>
                  <a:tcPr anchor="ctr"/>
                </a:tc>
                <a:tc>
                  <a:txBody>
                    <a:bodyPr/>
                    <a:lstStyle/>
                    <a:p>
                      <a:pPr algn="l"/>
                      <a:r>
                        <a:rPr lang="en-US" sz="1100" noProof="0" dirty="0" smtClean="0"/>
                        <a:t>2003/4 TCG</a:t>
                      </a:r>
                      <a:r>
                        <a:rPr lang="en-US" sz="1100" baseline="0" noProof="0" dirty="0" smtClean="0"/>
                        <a:t> Spec.; 2009 ISO/IEC11889</a:t>
                      </a:r>
                      <a:endParaRPr lang="en-US" sz="1100" noProof="0" dirty="0"/>
                    </a:p>
                  </a:txBody>
                  <a:tcPr anchor="ctr"/>
                </a:tc>
                <a:tc>
                  <a:txBody>
                    <a:bodyPr/>
                    <a:lstStyle/>
                    <a:p>
                      <a:pPr algn="l"/>
                      <a:r>
                        <a:rPr lang="en-US" sz="1100" noProof="0" dirty="0" smtClean="0"/>
                        <a:t>DRAFT</a:t>
                      </a:r>
                      <a:endParaRPr lang="en-US" sz="1100" noProof="0" dirty="0"/>
                    </a:p>
                  </a:txBody>
                  <a:tcPr anchor="ctr"/>
                </a:tc>
              </a:tr>
              <a:tr h="504215">
                <a:tc>
                  <a:txBody>
                    <a:bodyPr/>
                    <a:lstStyle/>
                    <a:p>
                      <a:r>
                        <a:rPr lang="en-US" sz="1100" noProof="0" dirty="0" smtClean="0"/>
                        <a:t>Target Market</a:t>
                      </a:r>
                      <a:endParaRPr lang="en-US" sz="1100" noProof="0" dirty="0"/>
                    </a:p>
                  </a:txBody>
                  <a:tcPr anchor="ctr"/>
                </a:tc>
                <a:tc>
                  <a:txBody>
                    <a:bodyPr/>
                    <a:lstStyle/>
                    <a:p>
                      <a:pPr algn="l"/>
                      <a:r>
                        <a:rPr lang="en-US" sz="1100" noProof="0" dirty="0" smtClean="0"/>
                        <a:t>Automotive</a:t>
                      </a:r>
                      <a:endParaRPr lang="en-US" sz="1100" noProof="0" dirty="0"/>
                    </a:p>
                  </a:txBody>
                  <a:tcPr anchor="ctr"/>
                </a:tc>
                <a:tc>
                  <a:txBody>
                    <a:bodyPr/>
                    <a:lstStyle/>
                    <a:p>
                      <a:pPr algn="l"/>
                      <a:r>
                        <a:rPr lang="en-US" sz="1100" noProof="0" dirty="0" smtClean="0"/>
                        <a:t>PC</a:t>
                      </a:r>
                      <a:endParaRPr lang="en-US" sz="1100" noProof="0" dirty="0"/>
                    </a:p>
                  </a:txBody>
                  <a:tcPr anchor="ctr"/>
                </a:tc>
                <a:tc>
                  <a:txBody>
                    <a:bodyPr/>
                    <a:lstStyle/>
                    <a:p>
                      <a:pPr algn="l"/>
                      <a:r>
                        <a:rPr lang="en-US" sz="1100" noProof="0" dirty="0" smtClean="0"/>
                        <a:t>Embedded Systems, </a:t>
                      </a:r>
                      <a:r>
                        <a:rPr lang="de-DE" sz="1100" noProof="0" dirty="0" smtClean="0"/>
                        <a:t>Automotive Profile </a:t>
                      </a:r>
                      <a:r>
                        <a:rPr lang="de-DE" sz="1100" noProof="0" dirty="0" err="1" smtClean="0"/>
                        <a:t>available</a:t>
                      </a:r>
                      <a:r>
                        <a:rPr lang="de-DE" sz="1100" noProof="0" dirty="0" smtClean="0"/>
                        <a:t> </a:t>
                      </a:r>
                      <a:r>
                        <a:rPr lang="de-DE" sz="1100" noProof="0" dirty="0" err="1" smtClean="0"/>
                        <a:t>since</a:t>
                      </a:r>
                      <a:r>
                        <a:rPr lang="de-DE" sz="1100" noProof="0" dirty="0" smtClean="0"/>
                        <a:t> 2 </a:t>
                      </a:r>
                      <a:r>
                        <a:rPr lang="de-DE" sz="1100" noProof="0" dirty="0" err="1" smtClean="0"/>
                        <a:t>weeks</a:t>
                      </a:r>
                      <a:endParaRPr lang="en-US" sz="1100" noProof="0" dirty="0"/>
                    </a:p>
                  </a:txBody>
                  <a:tcPr anchor="ctr"/>
                </a:tc>
              </a:tr>
              <a:tr h="504215">
                <a:tc>
                  <a:txBody>
                    <a:bodyPr/>
                    <a:lstStyle/>
                    <a:p>
                      <a:r>
                        <a:rPr lang="en-US" sz="1100" noProof="0" dirty="0" smtClean="0"/>
                        <a:t>Algorithm</a:t>
                      </a:r>
                      <a:endParaRPr lang="en-US" sz="1100" noProof="0" dirty="0"/>
                    </a:p>
                  </a:txBody>
                  <a:tcPr anchor="ctr"/>
                </a:tc>
                <a:tc>
                  <a:txBody>
                    <a:bodyPr/>
                    <a:lstStyle/>
                    <a:p>
                      <a:pPr algn="l"/>
                      <a:r>
                        <a:rPr lang="en-US" sz="1100" noProof="0" dirty="0" smtClean="0"/>
                        <a:t>AES-128, CMAC</a:t>
                      </a:r>
                    </a:p>
                    <a:p>
                      <a:pPr algn="l"/>
                      <a:r>
                        <a:rPr lang="en-US" sz="1100" noProof="0" dirty="0" smtClean="0"/>
                        <a:t>HSM is </a:t>
                      </a:r>
                      <a:r>
                        <a:rPr lang="en-US" sz="1100" noProof="0" dirty="0" err="1" smtClean="0"/>
                        <a:t>prog</a:t>
                      </a:r>
                      <a:r>
                        <a:rPr lang="en-US" sz="1100" noProof="0" dirty="0" smtClean="0"/>
                        <a:t>. by customer</a:t>
                      </a:r>
                      <a:endParaRPr lang="en-US" sz="1100" noProof="0" dirty="0"/>
                    </a:p>
                  </a:txBody>
                  <a:tcPr anchor="ctr"/>
                </a:tc>
                <a:tc>
                  <a:txBody>
                    <a:bodyPr/>
                    <a:lstStyle/>
                    <a:p>
                      <a:pPr algn="l"/>
                      <a:r>
                        <a:rPr lang="en-US" sz="1100" noProof="0" dirty="0" smtClean="0"/>
                        <a:t>RSA, SHA1, HMAC, AES (optional)</a:t>
                      </a:r>
                      <a:endParaRPr lang="en-US" sz="1100" noProof="0" dirty="0"/>
                    </a:p>
                  </a:txBody>
                  <a:tcPr anchor="ctr"/>
                </a:tc>
                <a:tc>
                  <a:txBody>
                    <a:bodyPr/>
                    <a:lstStyle/>
                    <a:p>
                      <a:pPr algn="l"/>
                      <a:r>
                        <a:rPr lang="en-US" sz="1100" noProof="0" dirty="0" smtClean="0"/>
                        <a:t>RSA, ECC, SHA-1 /-256,</a:t>
                      </a:r>
                      <a:r>
                        <a:rPr lang="en-US" sz="1100" baseline="0" noProof="0" dirty="0" smtClean="0"/>
                        <a:t> HMAC, AES, other possible by supplier</a:t>
                      </a:r>
                      <a:endParaRPr lang="en-US" sz="1100" noProof="0" dirty="0"/>
                    </a:p>
                  </a:txBody>
                  <a:tcPr anchor="ctr"/>
                </a:tc>
              </a:tr>
              <a:tr h="504215">
                <a:tc>
                  <a:txBody>
                    <a:bodyPr/>
                    <a:lstStyle/>
                    <a:p>
                      <a:r>
                        <a:rPr lang="en-US" sz="1100" noProof="0" dirty="0" smtClean="0"/>
                        <a:t>Interfaces</a:t>
                      </a:r>
                      <a:endParaRPr lang="en-US" sz="1100" noProof="0" dirty="0"/>
                    </a:p>
                  </a:txBody>
                  <a:tcPr anchor="ctr"/>
                </a:tc>
                <a:tc>
                  <a:txBody>
                    <a:bodyPr/>
                    <a:lstStyle/>
                    <a:p>
                      <a:pPr algn="l"/>
                      <a:r>
                        <a:rPr lang="en-US" sz="1100" noProof="0" dirty="0" smtClean="0"/>
                        <a:t>on-die</a:t>
                      </a:r>
                      <a:r>
                        <a:rPr lang="en-US" sz="1100" baseline="0" noProof="0" dirty="0" smtClean="0"/>
                        <a:t> peripherals with master access and high clock </a:t>
                      </a:r>
                    </a:p>
                  </a:txBody>
                  <a:tcPr anchor="ctr"/>
                </a:tc>
                <a:tc gridSpan="2">
                  <a:txBody>
                    <a:bodyPr/>
                    <a:lstStyle/>
                    <a:p>
                      <a:pPr algn="l"/>
                      <a:r>
                        <a:rPr lang="en-US" sz="1100" noProof="0" dirty="0" smtClean="0"/>
                        <a:t>ext. SPI, I²C</a:t>
                      </a:r>
                      <a:r>
                        <a:rPr lang="en-US" sz="1100" baseline="0" noProof="0" dirty="0" smtClean="0"/>
                        <a:t> or LPC  (28 / 32 pin package) / </a:t>
                      </a:r>
                    </a:p>
                    <a:p>
                      <a:pPr algn="l"/>
                      <a:r>
                        <a:rPr lang="en-US" sz="1100" baseline="0" noProof="0" dirty="0" smtClean="0"/>
                        <a:t>embedded in chips sets (e.g. Ethernet) / virtualized TPM</a:t>
                      </a:r>
                    </a:p>
                  </a:txBody>
                  <a:tcPr anchor="ctr"/>
                </a:tc>
                <a:tc hMerge="1">
                  <a:txBody>
                    <a:bodyPr/>
                    <a:lstStyle/>
                    <a:p>
                      <a:endParaRPr lang="en-US"/>
                    </a:p>
                  </a:txBody>
                  <a:tcPr/>
                </a:tc>
              </a:tr>
              <a:tr h="310286">
                <a:tc>
                  <a:txBody>
                    <a:bodyPr/>
                    <a:lstStyle/>
                    <a:p>
                      <a:r>
                        <a:rPr lang="en-US" sz="1100" noProof="0" dirty="0" smtClean="0"/>
                        <a:t>Clock</a:t>
                      </a:r>
                      <a:endParaRPr lang="en-US" sz="1100" noProof="0" dirty="0"/>
                    </a:p>
                  </a:txBody>
                  <a:tcPr anchor="ctr"/>
                </a:tc>
                <a:tc>
                  <a:txBody>
                    <a:bodyPr/>
                    <a:lstStyle/>
                    <a:p>
                      <a:pPr algn="l"/>
                      <a:r>
                        <a:rPr lang="en-US" sz="1100" baseline="0" noProof="0" dirty="0" smtClean="0"/>
                        <a:t>CSE ≥120 MHz / HSM ≥80 MHz</a:t>
                      </a:r>
                      <a:endParaRPr lang="en-US" sz="1100" noProof="0" dirty="0"/>
                    </a:p>
                  </a:txBody>
                  <a:tcPr anchor="ctr"/>
                </a:tc>
                <a:tc gridSpan="2">
                  <a:txBody>
                    <a:bodyPr/>
                    <a:lstStyle/>
                    <a:p>
                      <a:pPr algn="l"/>
                      <a:r>
                        <a:rPr lang="en-US" sz="1100" noProof="0" dirty="0" smtClean="0"/>
                        <a:t>Typical 33 – 50 MHz</a:t>
                      </a:r>
                      <a:endParaRPr lang="en-US" sz="1100" noProof="0" dirty="0"/>
                    </a:p>
                  </a:txBody>
                  <a:tcPr anchor="ctr"/>
                </a:tc>
                <a:tc hMerge="1">
                  <a:txBody>
                    <a:bodyPr/>
                    <a:lstStyle/>
                    <a:p>
                      <a:endParaRPr lang="en-US"/>
                    </a:p>
                  </a:txBody>
                  <a:tcPr/>
                </a:tc>
              </a:tr>
              <a:tr h="170230">
                <a:tc>
                  <a:txBody>
                    <a:bodyPr/>
                    <a:lstStyle/>
                    <a:p>
                      <a:r>
                        <a:rPr lang="en-US" sz="1100" noProof="0" dirty="0" smtClean="0"/>
                        <a:t>Internal core</a:t>
                      </a:r>
                      <a:endParaRPr lang="en-US" sz="1100" noProof="0" dirty="0"/>
                    </a:p>
                  </a:txBody>
                  <a:tcPr anchor="ctr"/>
                </a:tc>
                <a:tc>
                  <a:txBody>
                    <a:bodyPr/>
                    <a:lstStyle/>
                    <a:p>
                      <a:pPr algn="l"/>
                      <a:r>
                        <a:rPr lang="en-US" sz="1100" noProof="0" dirty="0" smtClean="0"/>
                        <a:t>SHE: SM or 32bit /</a:t>
                      </a:r>
                      <a:r>
                        <a:rPr lang="en-US" sz="1100" baseline="0" noProof="0" dirty="0" smtClean="0"/>
                        <a:t> </a:t>
                      </a:r>
                      <a:r>
                        <a:rPr lang="en-US" sz="1100" noProof="0" dirty="0" smtClean="0"/>
                        <a:t>HSM: 32bit </a:t>
                      </a:r>
                      <a:endParaRPr lang="en-US" sz="1100" noProof="0" dirty="0"/>
                    </a:p>
                  </a:txBody>
                  <a:tcPr anchor="ctr"/>
                </a:tc>
                <a:tc gridSpan="2">
                  <a:txBody>
                    <a:bodyPr/>
                    <a:lstStyle/>
                    <a:p>
                      <a:pPr algn="l"/>
                      <a:r>
                        <a:rPr lang="en-US" sz="1100" noProof="0" dirty="0" smtClean="0"/>
                        <a:t>mainly 8/16 bit ; rarely 32 bit</a:t>
                      </a:r>
                      <a:endParaRPr lang="en-US" sz="1100" noProof="0" dirty="0"/>
                    </a:p>
                  </a:txBody>
                  <a:tcPr anchor="ctr"/>
                </a:tc>
                <a:tc hMerge="1">
                  <a:txBody>
                    <a:bodyPr/>
                    <a:lstStyle/>
                    <a:p>
                      <a:endParaRPr lang="en-US"/>
                    </a:p>
                  </a:txBody>
                  <a:tcPr/>
                </a:tc>
              </a:tr>
              <a:tr h="504215">
                <a:tc>
                  <a:txBody>
                    <a:bodyPr/>
                    <a:lstStyle/>
                    <a:p>
                      <a:r>
                        <a:rPr lang="de-DE" sz="1100" noProof="0" dirty="0" smtClean="0"/>
                        <a:t>Performance</a:t>
                      </a:r>
                    </a:p>
                    <a:p>
                      <a:r>
                        <a:rPr lang="de-DE" sz="1100" noProof="0" dirty="0" err="1" smtClean="0"/>
                        <a:t>for</a:t>
                      </a:r>
                      <a:r>
                        <a:rPr lang="de-DE" sz="1100" noProof="0" dirty="0" smtClean="0"/>
                        <a:t> 64bytes</a:t>
                      </a:r>
                      <a:endParaRPr lang="en-US" sz="1100" noProof="0" dirty="0"/>
                    </a:p>
                  </a:txBody>
                  <a:tcPr anchor="ctr"/>
                </a:tc>
                <a:tc>
                  <a:txBody>
                    <a:bodyPr/>
                    <a:lstStyle/>
                    <a:p>
                      <a:pPr algn="l"/>
                      <a:r>
                        <a:rPr lang="de-DE" sz="1100" noProof="0" dirty="0" smtClean="0"/>
                        <a:t>SHE/HSM    CMAC   ~1</a:t>
                      </a:r>
                      <a:r>
                        <a:rPr lang="de-DE" sz="1100" baseline="0" noProof="0" dirty="0" smtClean="0"/>
                        <a:t>µ</a:t>
                      </a:r>
                      <a:r>
                        <a:rPr lang="de-DE" sz="1100" noProof="0" dirty="0" smtClean="0"/>
                        <a:t>s</a:t>
                      </a:r>
                      <a:endParaRPr lang="en-US" sz="1100" noProof="0" dirty="0"/>
                    </a:p>
                  </a:txBody>
                  <a:tcPr anchor="ctr"/>
                </a:tc>
                <a:tc>
                  <a:txBody>
                    <a:bodyPr/>
                    <a:lstStyle/>
                    <a:p>
                      <a:pPr algn="l"/>
                      <a:r>
                        <a:rPr lang="de-DE" sz="1100" baseline="0" noProof="0" dirty="0" smtClean="0"/>
                        <a:t>SHA1 155µ</a:t>
                      </a:r>
                      <a:r>
                        <a:rPr lang="de-DE" sz="1100" noProof="0" dirty="0" smtClean="0"/>
                        <a:t>s</a:t>
                      </a:r>
                      <a:br>
                        <a:rPr lang="de-DE" sz="1100" noProof="0" dirty="0" smtClean="0"/>
                      </a:br>
                      <a:r>
                        <a:rPr lang="de-DE" sz="1100" baseline="0" noProof="0" dirty="0" smtClean="0"/>
                        <a:t> </a:t>
                      </a:r>
                      <a:r>
                        <a:rPr lang="de-DE" sz="1100" noProof="0" dirty="0" smtClean="0"/>
                        <a:t>(TPM</a:t>
                      </a:r>
                      <a:r>
                        <a:rPr lang="de-DE" sz="1100" baseline="0" noProof="0" dirty="0" smtClean="0"/>
                        <a:t> </a:t>
                      </a:r>
                      <a:r>
                        <a:rPr lang="de-DE" sz="1100" baseline="0" noProof="0" dirty="0" err="1" smtClean="0"/>
                        <a:t>with</a:t>
                      </a:r>
                      <a:r>
                        <a:rPr lang="de-DE" sz="1100" baseline="0" noProof="0" dirty="0" smtClean="0"/>
                        <a:t> 32bit-SC300™ </a:t>
                      </a:r>
                      <a:r>
                        <a:rPr lang="de-DE" sz="1100" baseline="0" noProof="0" dirty="0" err="1" smtClean="0"/>
                        <a:t>core</a:t>
                      </a:r>
                      <a:r>
                        <a:rPr lang="en-US" sz="1100" baseline="0" noProof="0" dirty="0" smtClean="0"/>
                        <a:t>)</a:t>
                      </a:r>
                      <a:endParaRPr lang="de-DE" sz="1100" baseline="0" noProof="0" dirty="0" smtClean="0"/>
                    </a:p>
                  </a:txBody>
                  <a:tcPr anchor="ctr"/>
                </a:tc>
                <a:tc>
                  <a:txBody>
                    <a:bodyPr/>
                    <a:lstStyle/>
                    <a:p>
                      <a:endParaRPr lang="en-US" dirty="0"/>
                    </a:p>
                  </a:txBody>
                  <a:tcPr anchor="ctr"/>
                </a:tc>
              </a:tr>
            </a:tbl>
          </a:graphicData>
        </a:graphic>
      </p:graphicFrame>
    </p:spTree>
    <p:extLst>
      <p:ext uri="{BB962C8B-B14F-4D97-AF65-F5344CB8AC3E}">
        <p14:creationId xmlns:p14="http://schemas.microsoft.com/office/powerpoint/2010/main" val="1538361411"/>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Freescale PowerPoint Template&amp;quot;&quot;/&gt;&lt;property id=&quot;20307&quot; value=&quot;257&quot;/&gt;&lt;/object&gt;&lt;object type=&quot;3&quot; unique_id=&quot;10005&quot;&gt;&lt;property id=&quot;20148&quot; value=&quot;5&quot;/&gt;&lt;property id=&quot;20300&quot; value=&quot;Slide 2 - &amp;quot;Sample Slide: Text Only&amp;quot;&quot;/&gt;&lt;property id=&quot;20307&quot; value=&quot;260&quot;/&gt;&lt;/object&gt;&lt;object type=&quot;3&quot; unique_id=&quot;10006&quot;&gt;&lt;property id=&quot;20148&quot; value=&quot;5&quot;/&gt;&lt;property id=&quot;20300&quot; value=&quot;Slide 3 - &amp;quot;Sample Slide: Text + 1 Graphic&amp;quot;&quot;/&gt;&lt;property id=&quot;20307&quot; value=&quot;264&quot;/&gt;&lt;/object&gt;&lt;object type=&quot;3&quot; unique_id=&quot;10007&quot;&gt;&lt;property id=&quot;20148&quot; value=&quot;5&quot;/&gt;&lt;property id=&quot;20300&quot; value=&quot;Slide 4 - &amp;quot;Sample Slide: Text + 1 Graphic&amp;quot;&quot;/&gt;&lt;property id=&quot;20307&quot; value=&quot;265&quot;/&gt;&lt;/object&gt;&lt;object type=&quot;3&quot; unique_id=&quot;10008&quot;&gt;&lt;property id=&quot;20148&quot; value=&quot;5&quot;/&gt;&lt;property id=&quot;20300&quot; value=&quot;Slide 5 - &amp;quot;Sample Slide: Text + 2 Graphics&amp;quot;&quot;/&gt;&lt;property id=&quot;20307&quot; value=&quot;266&quot;/&gt;&lt;/object&gt;&lt;object type=&quot;3&quot; unique_id=&quot;10009&quot;&gt;&lt;property id=&quot;20148&quot; value=&quot;5&quot;/&gt;&lt;property id=&quot;20300&quot; value=&quot;Slide 6 - &amp;quot;Sample Slide: Text + 2 Graphics&amp;quot;&quot;/&gt;&lt;property id=&quot;20307&quot; value=&quot;267&quot;/&gt;&lt;/object&gt;&lt;object type=&quot;3&quot; unique_id=&quot;10010&quot;&gt;&lt;property id=&quot;20148&quot; value=&quot;5&quot;/&gt;&lt;property id=&quot;20300&quot; value=&quot;Slide 7 - &amp;quot;Sample Slide: Text + 3 Graphics&amp;quot;&quot;/&gt;&lt;property id=&quot;20307&quot; value=&quot;268&quot;/&gt;&lt;/object&gt;&lt;object type=&quot;3&quot; unique_id=&quot;10011&quot;&gt;&lt;property id=&quot;20148&quot; value=&quot;5&quot;/&gt;&lt;property id=&quot;20300&quot; value=&quot;Slide 8 - &amp;quot;Sample Slide: Text + 3 Graphics&amp;quot;&quot;/&gt;&lt;property id=&quot;20307&quot; value=&quot;269&quot;/&gt;&lt;/object&gt;&lt;object type=&quot;3&quot; unique_id=&quot;10012&quot;&gt;&lt;property id=&quot;20148&quot; value=&quot;5&quot;/&gt;&lt;property id=&quot;20300&quot; value=&quot;Slide 9 - &amp;quot;Sample Slide: Text and Logos&amp;quot;&quot;/&gt;&lt;property id=&quot;20307&quot; value=&quot;270&quot;/&gt;&lt;/object&gt;&lt;object type=&quot;3&quot; unique_id=&quot;10013&quot;&gt;&lt;property id=&quot;20148&quot; value=&quot;5&quot;/&gt;&lt;property id=&quot;20300&quot; value=&quot;Slide 10 - &amp;quot;Sample Slide: Text and Logos&amp;quot;&quot;/&gt;&lt;property id=&quot;20307&quot; value=&quot;271&quot;/&gt;&lt;/object&gt;&lt;object type=&quot;3&quot; unique_id=&quot;10014&quot;&gt;&lt;property id=&quot;20148&quot; value=&quot;5&quot;/&gt;&lt;property id=&quot;20300&quot; value=&quot;Slide 11 - &amp;quot;Sample Slide: Bar Graph&amp;quot;&quot;/&gt;&lt;property id=&quot;20307&quot; value=&quot;276&quot;/&gt;&lt;/object&gt;&lt;object type=&quot;3&quot; unique_id=&quot;10015&quot;&gt;&lt;property id=&quot;20148&quot; value=&quot;5&quot;/&gt;&lt;property id=&quot;20300&quot; value=&quot;Slide 12 - &amp;quot;Sample Slide: Bar Graph Quadrant&amp;quot;&quot;/&gt;&lt;property id=&quot;20307&quot; value=&quot;296&quot;/&gt;&lt;/object&gt;&lt;object type=&quot;3&quot; unique_id=&quot;10016&quot;&gt;&lt;property id=&quot;20148&quot; value=&quot;5&quot;/&gt;&lt;property id=&quot;20300&quot; value=&quot;Slide 13 - &amp;quot;Sample Slide: Pie Graph&amp;quot;&quot;/&gt;&lt;property id=&quot;20307&quot; value=&quot;277&quot;/&gt;&lt;/object&gt;&lt;object type=&quot;3&quot; unique_id=&quot;10017&quot;&gt;&lt;property id=&quot;20148&quot; value=&quot;5&quot;/&gt;&lt;property id=&quot;20300&quot; value=&quot;Slide 14 - &amp;quot;Sample Slide: Line Graph Quadrant&amp;quot;&quot;/&gt;&lt;property id=&quot;20307&quot; value=&quot;278&quot;/&gt;&lt;/object&gt;&lt;object type=&quot;3&quot; unique_id=&quot;10018&quot;&gt;&lt;property id=&quot;20148&quot; value=&quot;5&quot;/&gt;&lt;property id=&quot;20300&quot; value=&quot;Slide 15 - &amp;quot;Sample Slide: Line Graph&amp;quot;&quot;/&gt;&lt;property id=&quot;20307&quot; value=&quot;297&quot;/&gt;&lt;/object&gt;&lt;object type=&quot;3&quot; unique_id=&quot;10019&quot;&gt;&lt;property id=&quot;20148&quot; value=&quot;5&quot;/&gt;&lt;property id=&quot;20300&quot; value=&quot;Slide 16 - &amp;quot;Sample Slide: Diagram Slide&amp;quot;&quot;/&gt;&lt;property id=&quot;20307&quot; value=&quot;283&quot;/&gt;&lt;/object&gt;&lt;object type=&quot;3&quot; unique_id=&quot;10020&quot;&gt;&lt;property id=&quot;20148&quot; value=&quot;5&quot;/&gt;&lt;property id=&quot;20300&quot; value=&quot;Slide 17&quot;/&gt;&lt;property id=&quot;20307&quot; value=&quot;287&quot;/&gt;&lt;/object&gt;&lt;object type=&quot;3&quot; unique_id=&quot;10021&quot;&gt;&lt;property id=&quot;20148&quot; value=&quot;5&quot;/&gt;&lt;property id=&quot;20300&quot; value=&quot;Slide 18 - &amp;quot;Sample Slide: Text Treatments&amp;quot;&quot;/&gt;&lt;property id=&quot;20307&quot; value=&quot;289&quot;/&gt;&lt;/object&gt;&lt;object type=&quot;3&quot; unique_id=&quot;10022&quot;&gt;&lt;property id=&quot;20148&quot; value=&quot;5&quot;/&gt;&lt;property id=&quot;20300&quot; value=&quot;Slide 19 - &amp;quot;Sample Slide: Timeline&amp;quot;&quot;/&gt;&lt;property id=&quot;20307&quot; value=&quot;290&quot;/&gt;&lt;/object&gt;&lt;object type=&quot;3&quot; unique_id=&quot;10023&quot;&gt;&lt;property id=&quot;20148&quot; value=&quot;5&quot;/&gt;&lt;property id=&quot;20300&quot; value=&quot;Slide 20 - &amp;quot;Sample Slide: Timeline 2&amp;quot;&quot;/&gt;&lt;property id=&quot;20307&quot; value=&quot;294&quot;/&gt;&lt;/object&gt;&lt;object type=&quot;3&quot; unique_id=&quot;10024&quot;&gt;&lt;property id=&quot;20148&quot; value=&quot;5&quot;/&gt;&lt;property id=&quot;20300&quot; value=&quot;Slide 21 - &amp;quot;Sample Slide: Charts&amp;quot;&quot;/&gt;&lt;property id=&quot;20307&quot; value=&quot;295&quot;/&gt;&lt;/object&gt;&lt;object type=&quot;3&quot; unique_id=&quot;10025&quot;&gt;&lt;property id=&quot;20148&quot; value=&quot;5&quot;/&gt;&lt;property id=&quot;20300&quot; value=&quot;Slide 22 - &amp;quot;New Freescale Colors&amp;quot;&quot;/&gt;&lt;property id=&quot;20307&quot; value=&quot;293&quot;/&gt;&lt;/object&gt;&lt;object type=&quot;3&quot; unique_id=&quot;10026&quot;&gt;&lt;property id=&quot;20148&quot; value=&quot;5&quot;/&gt;&lt;property id=&quot;20300&quot; value=&quot;Slide 23 - &amp;quot;Sample Slide: Blank White Page&amp;quot;&quot;/&gt;&lt;property id=&quot;20307&quot; value=&quot;288&quot;/&gt;&lt;/object&gt;&lt;object type=&quot;3&quot; unique_id=&quot;10027&quot;&gt;&lt;property id=&quot;20148&quot; value=&quot;5&quot;/&gt;&lt;property id=&quot;20300&quot; value=&quot;Slide 24&quot;/&gt;&lt;property id=&quot;20307&quot; value=&quot;291&quot;/&gt;&lt;/object&gt;&lt;/object&gt;&lt;/object&gt;&lt;/database&gt;"/>
  <p:tag name="SECTOMILLISECCONVERTED" val="1"/>
</p:tagLst>
</file>

<file path=ppt/theme/theme1.xml><?xml version="1.0" encoding="utf-8"?>
<a:theme xmlns:a="http://schemas.openxmlformats.org/drawingml/2006/main" name="0_Master Content Slide">
  <a:themeElements>
    <a:clrScheme name="Freescale 2011 Color">
      <a:dk1>
        <a:sysClr val="windowText" lastClr="000000"/>
      </a:dk1>
      <a:lt1>
        <a:sysClr val="window" lastClr="FFFFFF"/>
      </a:lt1>
      <a:dk2>
        <a:srgbClr val="685C53"/>
      </a:dk2>
      <a:lt2>
        <a:srgbClr val="EEECE1"/>
      </a:lt2>
      <a:accent1>
        <a:srgbClr val="3597B8"/>
      </a:accent1>
      <a:accent2>
        <a:srgbClr val="E64F0C"/>
      </a:accent2>
      <a:accent3>
        <a:srgbClr val="69A020"/>
      </a:accent3>
      <a:accent4>
        <a:srgbClr val="6A747D"/>
      </a:accent4>
      <a:accent5>
        <a:srgbClr val="B6111A"/>
      </a:accent5>
      <a:accent6>
        <a:srgbClr val="2B285E"/>
      </a:accent6>
      <a:hlink>
        <a:srgbClr val="E64F0C"/>
      </a:hlink>
      <a:folHlink>
        <a:srgbClr val="3597B8"/>
      </a:folHlink>
    </a:clrScheme>
    <a:fontScheme name="Master_PPT_Confident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100000">
              <a:srgbClr val="EA4300"/>
            </a:gs>
            <a:gs pos="9000">
              <a:srgbClr val="FC9300"/>
            </a:gs>
            <a:gs pos="0">
              <a:srgbClr val="FFC000"/>
            </a:gs>
            <a:gs pos="49000">
              <a:schemeClr val="accent2">
                <a:shade val="100000"/>
                <a:satMod val="115000"/>
              </a:schemeClr>
            </a:gs>
          </a:gsLst>
          <a:lin ang="18900000" scaled="1"/>
          <a:tileRect/>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91440" tIns="45720" rIns="91440" rtlCol="0" anchor="t">
        <a:noAutofit/>
      </a:bodyPr>
      <a:lstStyle>
        <a:defPPr>
          <a:defRPr sz="1500" dirty="0" err="1" smtClean="0">
            <a:solidFill>
              <a:schemeClr val="accent4">
                <a:lumMod val="50000"/>
              </a:schemeClr>
            </a:solidFill>
          </a:defRPr>
        </a:defPPr>
      </a:lstStyle>
    </a:txDef>
  </a:objectDefaults>
  <a:extraClrSchemeLst>
    <a:extraClrScheme>
      <a:clrScheme name="Master_PPT_Confidential 1">
        <a:dk1>
          <a:srgbClr val="000000"/>
        </a:dk1>
        <a:lt1>
          <a:srgbClr val="FFFFFF"/>
        </a:lt1>
        <a:dk2>
          <a:srgbClr val="000000"/>
        </a:dk2>
        <a:lt2>
          <a:srgbClr val="DAD1C6"/>
        </a:lt2>
        <a:accent1>
          <a:srgbClr val="00608B"/>
        </a:accent1>
        <a:accent2>
          <a:srgbClr val="73BFD7"/>
        </a:accent2>
        <a:accent3>
          <a:srgbClr val="FFFFFF"/>
        </a:accent3>
        <a:accent4>
          <a:srgbClr val="000000"/>
        </a:accent4>
        <a:accent5>
          <a:srgbClr val="AAB6C4"/>
        </a:accent5>
        <a:accent6>
          <a:srgbClr val="68ADC3"/>
        </a:accent6>
        <a:hlink>
          <a:srgbClr val="998875"/>
        </a:hlink>
        <a:folHlink>
          <a:srgbClr val="C3CC5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_ FSL Logo Slide">
  <a:themeElements>
    <a:clrScheme name="Freescale_Brand2011">
      <a:dk1>
        <a:sysClr val="windowText" lastClr="000000"/>
      </a:dk1>
      <a:lt1>
        <a:sysClr val="window" lastClr="FFFFFF"/>
      </a:lt1>
      <a:dk2>
        <a:srgbClr val="685C53"/>
      </a:dk2>
      <a:lt2>
        <a:srgbClr val="EEECE1"/>
      </a:lt2>
      <a:accent1>
        <a:srgbClr val="69A020"/>
      </a:accent1>
      <a:accent2>
        <a:srgbClr val="E64F0C"/>
      </a:accent2>
      <a:accent3>
        <a:srgbClr val="3597B8"/>
      </a:accent3>
      <a:accent4>
        <a:srgbClr val="6A747D"/>
      </a:accent4>
      <a:accent5>
        <a:srgbClr val="B6111A"/>
      </a:accent5>
      <a:accent6>
        <a:srgbClr val="2B285E"/>
      </a:accent6>
      <a:hlink>
        <a:srgbClr val="396497"/>
      </a:hlink>
      <a:folHlink>
        <a:srgbClr val="D64B0C"/>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F880C2705EEA489324CA77B38B90E5" ma:contentTypeVersion="3" ma:contentTypeDescription="Create a new document." ma:contentTypeScope="" ma:versionID="f68cb056260a401408c5659fa1f4d7b8">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686284B-B1B8-4709-B2A4-D3F6F9610EE0}"/>
</file>

<file path=customXml/itemProps2.xml><?xml version="1.0" encoding="utf-8"?>
<ds:datastoreItem xmlns:ds="http://schemas.openxmlformats.org/officeDocument/2006/customXml" ds:itemID="{BF7A3F5F-465C-4EAC-8BF1-A35F61945297}"/>
</file>

<file path=customXml/itemProps3.xml><?xml version="1.0" encoding="utf-8"?>
<ds:datastoreItem xmlns:ds="http://schemas.openxmlformats.org/officeDocument/2006/customXml" ds:itemID="{297D0045-A54A-489F-8BB4-A70970E42968}"/>
</file>

<file path=docProps/app.xml><?xml version="1.0" encoding="utf-8"?>
<Properties xmlns="http://schemas.openxmlformats.org/officeDocument/2006/extended-properties" xmlns:vt="http://schemas.openxmlformats.org/officeDocument/2006/docPropsVTypes">
  <Template/>
  <TotalTime>5057</TotalTime>
  <Pages>0</Pages>
  <Words>1152</Words>
  <Characters>0</Characters>
  <Application>Microsoft Office PowerPoint</Application>
  <DocSecurity>0</DocSecurity>
  <PresentationFormat>On-screen Show (4:3)</PresentationFormat>
  <Lines>0</Lines>
  <Paragraphs>361</Paragraphs>
  <Slides>25</Slides>
  <Notes>2</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25</vt:i4>
      </vt:variant>
    </vt:vector>
  </HeadingPairs>
  <TitlesOfParts>
    <vt:vector size="32" baseType="lpstr">
      <vt:lpstr>ＭＳ Ｐゴシック</vt:lpstr>
      <vt:lpstr>ＭＳ Ｐゴシック</vt:lpstr>
      <vt:lpstr>Arial</vt:lpstr>
      <vt:lpstr>Wingdings</vt:lpstr>
      <vt:lpstr>0_Master Content Slide</vt:lpstr>
      <vt:lpstr>10_ FSL Logo Slide</vt:lpstr>
      <vt:lpstr>Visio</vt:lpstr>
      <vt:lpstr>Automotive Security</vt:lpstr>
      <vt:lpstr>Agenda</vt:lpstr>
      <vt:lpstr>Introduction</vt:lpstr>
      <vt:lpstr>Security Use Cases</vt:lpstr>
      <vt:lpstr>Automotive Security - Timeline</vt:lpstr>
      <vt:lpstr>The Standards</vt:lpstr>
      <vt:lpstr>HIS – SHE Specification</vt:lpstr>
      <vt:lpstr>Evita a project co-funded by the European Union http://www.evita-project.org</vt:lpstr>
      <vt:lpstr>Trusted Platform Module</vt:lpstr>
      <vt:lpstr>NIS – National Institute of Standards</vt:lpstr>
      <vt:lpstr>Standards in the Regions</vt:lpstr>
      <vt:lpstr>Security Modules</vt:lpstr>
      <vt:lpstr>Cryptographic Services Engine (CSE) Qorivva MPC564xB/C</vt:lpstr>
      <vt:lpstr>CSE2 Enhancements to CSE</vt:lpstr>
      <vt:lpstr>Qorivva HSM Security Architecture</vt:lpstr>
      <vt:lpstr>Hardware Security Module (HSM) v1: MPC5746M / MPC5777M   &amp;   v2: MPC5748G / MPC5746C</vt:lpstr>
      <vt:lpstr>Flash Reprograming Security</vt:lpstr>
      <vt:lpstr>PowerPoint Presentation</vt:lpstr>
      <vt:lpstr>i.MX Trust Architecture Features</vt:lpstr>
      <vt:lpstr>i.MX Trust Architecture Features (continued)</vt:lpstr>
      <vt:lpstr>i.MX Trust Architecture Features (continued)</vt:lpstr>
      <vt:lpstr>CSE, HSM and the Security Standards</vt:lpstr>
      <vt:lpstr>Freescale Devices with Security</vt:lpstr>
      <vt:lpstr>Summary</vt:lpstr>
      <vt:lpstr>PowerPoint Presentation</vt:lpstr>
    </vt:vector>
  </TitlesOfParts>
  <Company>Free Scale</Company>
  <LinksUpToDate>false</LinksUpToDate>
  <CharactersWithSpaces>0</CharactersWithSpaces>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Freescale PowerPoint Template</dc:title>
  <dc:creator>rls02c</dc:creator>
  <cp:lastModifiedBy>Frank Juergen-R58616</cp:lastModifiedBy>
  <cp:revision>391</cp:revision>
  <dcterms:created xsi:type="dcterms:W3CDTF">2012-11-14T23:25:03Z</dcterms:created>
  <dcterms:modified xsi:type="dcterms:W3CDTF">2014-09-17T20:39:47Z</dcterms:modified>
  <cp:category>4:3 Confidential and Proprietary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0x01010066F880C2705EEA489324CA77B38B90E5</vt:lpwstr>
  </property>
</Properties>
</file>