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 id="2147483648" r:id="rId2"/>
  </p:sldMasterIdLst>
  <p:notesMasterIdLst>
    <p:notesMasterId r:id="rId28"/>
  </p:notesMasterIdLst>
  <p:handoutMasterIdLst>
    <p:handoutMasterId r:id="rId29"/>
  </p:handoutMasterIdLst>
  <p:sldIdLst>
    <p:sldId id="617" r:id="rId3"/>
    <p:sldId id="703" r:id="rId4"/>
    <p:sldId id="704" r:id="rId5"/>
    <p:sldId id="713" r:id="rId6"/>
    <p:sldId id="705" r:id="rId7"/>
    <p:sldId id="706" r:id="rId8"/>
    <p:sldId id="733" r:id="rId9"/>
    <p:sldId id="732" r:id="rId10"/>
    <p:sldId id="707" r:id="rId11"/>
    <p:sldId id="708" r:id="rId12"/>
    <p:sldId id="709" r:id="rId13"/>
    <p:sldId id="710" r:id="rId14"/>
    <p:sldId id="711" r:id="rId15"/>
    <p:sldId id="724" r:id="rId16"/>
    <p:sldId id="722" r:id="rId17"/>
    <p:sldId id="725" r:id="rId18"/>
    <p:sldId id="718" r:id="rId19"/>
    <p:sldId id="721" r:id="rId20"/>
    <p:sldId id="726" r:id="rId21"/>
    <p:sldId id="727" r:id="rId22"/>
    <p:sldId id="734" r:id="rId23"/>
    <p:sldId id="729" r:id="rId24"/>
    <p:sldId id="728" r:id="rId25"/>
    <p:sldId id="730" r:id="rId26"/>
    <p:sldId id="696" r:id="rId27"/>
  </p:sldIdLst>
  <p:sldSz cx="9144000" cy="6858000" type="screen4x3"/>
  <p:notesSz cx="6669088" cy="9928225"/>
  <p:defaultTextStyle>
    <a:defPPr>
      <a:defRPr lang="en-US"/>
    </a:defPPr>
    <a:lvl1pPr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5pPr>
    <a:lvl6pPr marL="2286000" algn="l" defTabSz="914400" rtl="0" eaLnBrk="1" latinLnBrk="0" hangingPunct="1">
      <a:defRPr sz="1600" kern="1200">
        <a:solidFill>
          <a:schemeClr val="bg1"/>
        </a:solidFill>
        <a:latin typeface="Times New Roman" pitchFamily="18" charset="0"/>
        <a:ea typeface="+mn-ea"/>
        <a:cs typeface="+mn-cs"/>
      </a:defRPr>
    </a:lvl6pPr>
    <a:lvl7pPr marL="2743200" algn="l" defTabSz="914400" rtl="0" eaLnBrk="1" latinLnBrk="0" hangingPunct="1">
      <a:defRPr sz="1600" kern="1200">
        <a:solidFill>
          <a:schemeClr val="bg1"/>
        </a:solidFill>
        <a:latin typeface="Times New Roman" pitchFamily="18" charset="0"/>
        <a:ea typeface="+mn-ea"/>
        <a:cs typeface="+mn-cs"/>
      </a:defRPr>
    </a:lvl7pPr>
    <a:lvl8pPr marL="3200400" algn="l" defTabSz="914400" rtl="0" eaLnBrk="1" latinLnBrk="0" hangingPunct="1">
      <a:defRPr sz="1600" kern="1200">
        <a:solidFill>
          <a:schemeClr val="bg1"/>
        </a:solidFill>
        <a:latin typeface="Times New Roman" pitchFamily="18" charset="0"/>
        <a:ea typeface="+mn-ea"/>
        <a:cs typeface="+mn-cs"/>
      </a:defRPr>
    </a:lvl8pPr>
    <a:lvl9pPr marL="3657600" algn="l" defTabSz="914400" rtl="0" eaLnBrk="1" latinLnBrk="0" hangingPunct="1">
      <a:defRPr sz="16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5152"/>
    <a:srgbClr val="D9445A"/>
    <a:srgbClr val="0099CC"/>
    <a:srgbClr val="0E438A"/>
    <a:srgbClr val="87BBE0"/>
    <a:srgbClr val="1B5BA2"/>
    <a:srgbClr val="646464"/>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81" autoAdjust="0"/>
  </p:normalViewPr>
  <p:slideViewPr>
    <p:cSldViewPr>
      <p:cViewPr varScale="1">
        <p:scale>
          <a:sx n="128" d="100"/>
          <a:sy n="128" d="100"/>
        </p:scale>
        <p:origin x="-294"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6.xml"/></Relationships>
</file>

<file path=ppt/_rels/viewProps.xml.rels><?xml version="1.0" encoding="UTF-8" standalone="yes"?>
<Relationships xmlns="http://schemas.openxmlformats.org/package/2006/relationships"><Relationship Id="rId1"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ClrTx/>
              <a:buFontTx/>
              <a:buNone/>
              <a:defRPr sz="1200">
                <a:solidFill>
                  <a:schemeClr val="tx1"/>
                </a:solidFill>
                <a:latin typeface="Verdana" pitchFamily="34" charset="0"/>
              </a:defRPr>
            </a:lvl1pPr>
          </a:lstStyle>
          <a:p>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ClrTx/>
              <a:buFontTx/>
              <a:buNone/>
              <a:defRPr sz="1200">
                <a:solidFill>
                  <a:schemeClr val="tx1"/>
                </a:solidFill>
                <a:latin typeface="Verdana" pitchFamily="34" charset="0"/>
              </a:defRPr>
            </a:lvl1pPr>
          </a:lstStyle>
          <a:p>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ClrTx/>
              <a:buFontTx/>
              <a:buNone/>
              <a:defRPr sz="1200">
                <a:solidFill>
                  <a:schemeClr val="tx1"/>
                </a:solidFill>
                <a:latin typeface="Verdana" pitchFamily="34" charset="0"/>
              </a:defRPr>
            </a:lvl1pPr>
          </a:lstStyle>
          <a:p>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ClrTx/>
              <a:buFontTx/>
              <a:buNone/>
              <a:defRPr sz="1200">
                <a:solidFill>
                  <a:schemeClr val="tx1"/>
                </a:solidFill>
                <a:latin typeface="Verdana" pitchFamily="34" charset="0"/>
              </a:defRPr>
            </a:lvl1pPr>
          </a:lstStyle>
          <a:p>
            <a:fld id="{18D39076-5D57-4211-BBF9-9E033E038218}" type="slidenum">
              <a:rPr lang="en-US"/>
              <a:pPr/>
              <a:t>‹#›</a:t>
            </a:fld>
            <a:endParaRPr lang="en-US"/>
          </a:p>
        </p:txBody>
      </p:sp>
    </p:spTree>
    <p:extLst>
      <p:ext uri="{BB962C8B-B14F-4D97-AF65-F5344CB8AC3E}">
        <p14:creationId xmlns:p14="http://schemas.microsoft.com/office/powerpoint/2010/main" val="3982118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ClrTx/>
              <a:buFontTx/>
              <a:buNone/>
              <a:defRPr sz="1200">
                <a:solidFill>
                  <a:schemeClr val="tx1"/>
                </a:solidFill>
                <a:latin typeface="Verdana" pitchFamily="34" charset="0"/>
              </a:defRPr>
            </a:lvl1pPr>
          </a:lstStyle>
          <a:p>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ClrTx/>
              <a:buFontTx/>
              <a:buNone/>
              <a:defRPr sz="1200">
                <a:solidFill>
                  <a:schemeClr val="tx1"/>
                </a:solidFill>
                <a:latin typeface="Verdana" pitchFamily="34" charset="0"/>
              </a:defRPr>
            </a:lvl1pPr>
          </a:lstStyle>
          <a:p>
            <a:endParaRPr lang="en-US"/>
          </a:p>
        </p:txBody>
      </p:sp>
      <p:sp>
        <p:nvSpPr>
          <p:cNvPr id="7172" name="Rectangle 4"/>
          <p:cNvSpPr>
            <a:spLocks noGrp="1" noRot="1" noChangeAspect="1" noChangeArrowheads="1" noTextEdit="1"/>
          </p:cNvSpPr>
          <p:nvPr>
            <p:ph type="sldImg" idx="2"/>
          </p:nvPr>
        </p:nvSpPr>
        <p:spPr bwMode="auto">
          <a:xfrm>
            <a:off x="855663" y="746125"/>
            <a:ext cx="4960937"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889000" y="4716463"/>
            <a:ext cx="4891088" cy="44656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ClrTx/>
              <a:buFontTx/>
              <a:buNone/>
              <a:defRPr sz="1200">
                <a:solidFill>
                  <a:schemeClr val="tx1"/>
                </a:solidFill>
                <a:latin typeface="Verdana" pitchFamily="34" charset="0"/>
              </a:defRPr>
            </a:lvl1pPr>
          </a:lstStyle>
          <a:p>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ClrTx/>
              <a:buFontTx/>
              <a:buNone/>
              <a:defRPr sz="1200">
                <a:solidFill>
                  <a:schemeClr val="tx1"/>
                </a:solidFill>
                <a:latin typeface="Verdana" pitchFamily="34" charset="0"/>
              </a:defRPr>
            </a:lvl1pPr>
          </a:lstStyle>
          <a:p>
            <a:fld id="{47B40653-ECAA-478B-B776-ABA0B2D0DD60}" type="slidenum">
              <a:rPr lang="en-US"/>
              <a:pPr/>
              <a:t>‹#›</a:t>
            </a:fld>
            <a:endParaRPr lang="en-US"/>
          </a:p>
        </p:txBody>
      </p:sp>
    </p:spTree>
    <p:extLst>
      <p:ext uri="{BB962C8B-B14F-4D97-AF65-F5344CB8AC3E}">
        <p14:creationId xmlns:p14="http://schemas.microsoft.com/office/powerpoint/2010/main" val="30807166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pitchFamily="18" charset="0"/>
              </a:defRPr>
            </a:lvl1pPr>
            <a:lvl2pPr marL="742950" indent="-285750">
              <a:defRPr sz="1600">
                <a:solidFill>
                  <a:schemeClr val="bg1"/>
                </a:solidFill>
                <a:latin typeface="Times New Roman" pitchFamily="18" charset="0"/>
              </a:defRPr>
            </a:lvl2pPr>
            <a:lvl3pPr marL="1143000" indent="-228600">
              <a:defRPr sz="1600">
                <a:solidFill>
                  <a:schemeClr val="bg1"/>
                </a:solidFill>
                <a:latin typeface="Times New Roman" pitchFamily="18" charset="0"/>
              </a:defRPr>
            </a:lvl3pPr>
            <a:lvl4pPr marL="1600200" indent="-228600">
              <a:defRPr sz="1600">
                <a:solidFill>
                  <a:schemeClr val="bg1"/>
                </a:solidFill>
                <a:latin typeface="Times New Roman" pitchFamily="18" charset="0"/>
              </a:defRPr>
            </a:lvl4pPr>
            <a:lvl5pPr marL="2057400" indent="-228600">
              <a:defRPr sz="16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9pPr>
          </a:lstStyle>
          <a:p>
            <a:fld id="{1BF178F7-5934-4D9A-A39A-F7DA0C81D274}" type="slidenum">
              <a:rPr lang="en-US" sz="1200">
                <a:solidFill>
                  <a:schemeClr val="tx1"/>
                </a:solidFill>
                <a:latin typeface="Verdana" pitchFamily="34" charset="0"/>
              </a:rPr>
              <a:pPr/>
              <a:t>1</a:t>
            </a:fld>
            <a:endParaRPr lang="en-US" sz="1200">
              <a:solidFill>
                <a:schemeClr val="tx1"/>
              </a:solidFill>
              <a:latin typeface="Verdana"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pitchFamily="18" charset="0"/>
              </a:defRPr>
            </a:lvl1pPr>
            <a:lvl2pPr marL="742950" indent="-285750">
              <a:defRPr sz="1600">
                <a:solidFill>
                  <a:schemeClr val="bg1"/>
                </a:solidFill>
                <a:latin typeface="Times New Roman" pitchFamily="18" charset="0"/>
              </a:defRPr>
            </a:lvl2pPr>
            <a:lvl3pPr marL="1143000" indent="-228600">
              <a:defRPr sz="1600">
                <a:solidFill>
                  <a:schemeClr val="bg1"/>
                </a:solidFill>
                <a:latin typeface="Times New Roman" pitchFamily="18" charset="0"/>
              </a:defRPr>
            </a:lvl3pPr>
            <a:lvl4pPr marL="1600200" indent="-228600">
              <a:defRPr sz="1600">
                <a:solidFill>
                  <a:schemeClr val="bg1"/>
                </a:solidFill>
                <a:latin typeface="Times New Roman" pitchFamily="18" charset="0"/>
              </a:defRPr>
            </a:lvl4pPr>
            <a:lvl5pPr marL="2057400" indent="-228600">
              <a:defRPr sz="16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9pPr>
          </a:lstStyle>
          <a:p>
            <a:fld id="{D7DA1ECF-5655-428B-BA78-35E8C6D8E0DD}" type="slidenum">
              <a:rPr lang="en-US" sz="1200">
                <a:solidFill>
                  <a:schemeClr val="tx1"/>
                </a:solidFill>
                <a:latin typeface="Verdana" pitchFamily="34" charset="0"/>
              </a:rPr>
              <a:pPr/>
              <a:t>2</a:t>
            </a:fld>
            <a:endParaRPr lang="en-US" sz="120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pitchFamily="18" charset="0"/>
              </a:defRPr>
            </a:lvl1pPr>
            <a:lvl2pPr marL="742950" indent="-285750">
              <a:defRPr sz="1600">
                <a:solidFill>
                  <a:schemeClr val="bg1"/>
                </a:solidFill>
                <a:latin typeface="Times New Roman" pitchFamily="18" charset="0"/>
              </a:defRPr>
            </a:lvl2pPr>
            <a:lvl3pPr marL="1143000" indent="-228600">
              <a:defRPr sz="1600">
                <a:solidFill>
                  <a:schemeClr val="bg1"/>
                </a:solidFill>
                <a:latin typeface="Times New Roman" pitchFamily="18" charset="0"/>
              </a:defRPr>
            </a:lvl3pPr>
            <a:lvl4pPr marL="1600200" indent="-228600">
              <a:defRPr sz="1600">
                <a:solidFill>
                  <a:schemeClr val="bg1"/>
                </a:solidFill>
                <a:latin typeface="Times New Roman" pitchFamily="18" charset="0"/>
              </a:defRPr>
            </a:lvl4pPr>
            <a:lvl5pPr marL="2057400" indent="-228600">
              <a:defRPr sz="16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9pPr>
          </a:lstStyle>
          <a:p>
            <a:fld id="{83848896-36F1-4FEF-81A3-355819AFD826}" type="slidenum">
              <a:rPr lang="en-US" sz="1200">
                <a:solidFill>
                  <a:schemeClr val="tx1"/>
                </a:solidFill>
                <a:latin typeface="Verdana" pitchFamily="34" charset="0"/>
              </a:rPr>
              <a:pPr/>
              <a:t>25</a:t>
            </a:fld>
            <a:endParaRPr lang="en-US" sz="1200">
              <a:solidFill>
                <a:schemeClr val="tx1"/>
              </a:solidFill>
              <a:latin typeface="Verdana"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en-US" smtClean="0">
                <a:latin typeface="Arial" charset="0"/>
                <a:cs typeface="Arial" charset="0"/>
              </a:rPr>
              <a:t>Thank you. </a:t>
            </a:r>
          </a:p>
          <a:p>
            <a:pPr eaLnBrk="1" hangingPunct="1"/>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3"/>
          <p:cNvSpPr>
            <a:spLocks noGrp="1" noChangeArrowheads="1"/>
          </p:cNvSpPr>
          <p:nvPr>
            <p:ph type="sldNum" sz="quarter" idx="10"/>
          </p:nvPr>
        </p:nvSpPr>
        <p:spPr>
          <a:ln/>
        </p:spPr>
        <p:txBody>
          <a:bodyPr/>
          <a:lstStyle>
            <a:lvl1pPr>
              <a:defRPr/>
            </a:lvl1pPr>
          </a:lstStyle>
          <a:p>
            <a:fld id="{C3F48C5B-B591-4B76-8C5C-6DD450063D03}" type="slidenum">
              <a:rPr lang="en-US"/>
              <a:pPr/>
              <a:t>‹#›</a:t>
            </a:fld>
            <a:endParaRPr lang="en-US"/>
          </a:p>
        </p:txBody>
      </p:sp>
    </p:spTree>
    <p:extLst>
      <p:ext uri="{BB962C8B-B14F-4D97-AF65-F5344CB8AC3E}">
        <p14:creationId xmlns:p14="http://schemas.microsoft.com/office/powerpoint/2010/main" val="35817298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800650CF-9AB8-4CBC-8CF5-33A7AA748753}" type="slidenum">
              <a:rPr lang="en-US"/>
              <a:pPr/>
              <a:t>‹#›</a:t>
            </a:fld>
            <a:endParaRPr lang="en-US"/>
          </a:p>
        </p:txBody>
      </p:sp>
    </p:spTree>
    <p:extLst>
      <p:ext uri="{BB962C8B-B14F-4D97-AF65-F5344CB8AC3E}">
        <p14:creationId xmlns:p14="http://schemas.microsoft.com/office/powerpoint/2010/main" val="162375269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070CA885-E499-4FA0-BA03-C368FD889165}" type="slidenum">
              <a:rPr lang="en-US"/>
              <a:pPr/>
              <a:t>‹#›</a:t>
            </a:fld>
            <a:endParaRPr lang="en-US"/>
          </a:p>
        </p:txBody>
      </p:sp>
    </p:spTree>
    <p:extLst>
      <p:ext uri="{BB962C8B-B14F-4D97-AF65-F5344CB8AC3E}">
        <p14:creationId xmlns:p14="http://schemas.microsoft.com/office/powerpoint/2010/main" val="27393187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6" name="Text Box 73"/>
          <p:cNvSpPr txBox="1">
            <a:spLocks noChangeArrowheads="1"/>
          </p:cNvSpPr>
          <p:nvPr/>
        </p:nvSpPr>
        <p:spPr bwMode="auto">
          <a:xfrm>
            <a:off x="4418013" y="404813"/>
            <a:ext cx="2674937" cy="260350"/>
          </a:xfrm>
          <a:prstGeom prst="rect">
            <a:avLst/>
          </a:prstGeom>
          <a:noFill/>
          <a:ln w="9525">
            <a:noFill/>
            <a:miter lim="800000"/>
            <a:headEnd/>
            <a:tailEnd/>
          </a:ln>
          <a:effectLst/>
        </p:spPr>
        <p:txBody>
          <a:bodyPr>
            <a:spAutoFit/>
          </a:bodyPr>
          <a:lstStyle/>
          <a:p>
            <a:pPr algn="r">
              <a:buClrTx/>
              <a:buFontTx/>
              <a:buNone/>
              <a:defRPr/>
            </a:pPr>
            <a:r>
              <a:rPr lang="en-US" sz="1100" b="1">
                <a:solidFill>
                  <a:srgbClr val="1B5BA2"/>
                </a:solidFill>
                <a:latin typeface="Arial" pitchFamily="34" charset="0"/>
              </a:rPr>
              <a:t>Committed to Connecting the World</a:t>
            </a:r>
          </a:p>
        </p:txBody>
      </p:sp>
      <p:sp>
        <p:nvSpPr>
          <p:cNvPr id="7" name="Line 74"/>
          <p:cNvSpPr>
            <a:spLocks noChangeShapeType="1"/>
          </p:cNvSpPr>
          <p:nvPr/>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pic>
        <p:nvPicPr>
          <p:cNvPr id="8"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44450"/>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74"/>
          <p:cNvSpPr>
            <a:spLocks noChangeShapeType="1"/>
          </p:cNvSpPr>
          <p:nvPr/>
        </p:nvSpPr>
        <p:spPr bwMode="auto">
          <a:xfrm flipH="1">
            <a:off x="7092950" y="549275"/>
            <a:ext cx="503238"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10" name="Text Box 7"/>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a:lnSpc>
                <a:spcPct val="90000"/>
              </a:lnSpc>
              <a:buClrTx/>
              <a:buFontTx/>
              <a:buNone/>
              <a:defRPr/>
            </a:pPr>
            <a:r>
              <a:rPr lang="en-US" sz="1000">
                <a:latin typeface="Univers" pitchFamily="34" charset="0"/>
              </a:rPr>
              <a:t>International</a:t>
            </a:r>
            <a:br>
              <a:rPr lang="en-US" sz="1000">
                <a:latin typeface="Univers" pitchFamily="34" charset="0"/>
              </a:rPr>
            </a:br>
            <a:r>
              <a:rPr lang="en-US" sz="1000">
                <a:latin typeface="Univers" pitchFamily="34" charset="0"/>
              </a:rPr>
              <a:t>Telecommunication</a:t>
            </a:r>
            <a:br>
              <a:rPr lang="en-US" sz="1000">
                <a:latin typeface="Univers" pitchFamily="34" charset="0"/>
              </a:rPr>
            </a:br>
            <a:r>
              <a:rPr lang="en-US" sz="1000">
                <a:latin typeface="Univers" pitchFamily="34" charset="0"/>
              </a:rPr>
              <a:t>Union</a:t>
            </a:r>
          </a:p>
        </p:txBody>
      </p:sp>
      <p:sp>
        <p:nvSpPr>
          <p:cNvPr id="11"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buClrTx/>
              <a:buFontTx/>
              <a:buNone/>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12"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buClrTx/>
              <a:buFontTx/>
              <a:buNone/>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13"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buClrTx/>
              <a:buFontTx/>
              <a:buNone/>
            </a:pPr>
            <a:r>
              <a:rPr lang="en-US" sz="1000">
                <a:solidFill>
                  <a:srgbClr val="000000"/>
                </a:solidFill>
                <a:latin typeface="Verdana" pitchFamily="34" charset="0"/>
              </a:rPr>
              <a:t> </a:t>
            </a:r>
            <a:endParaRPr lang="en-US" sz="2400">
              <a:solidFill>
                <a:schemeClr val="tx1"/>
              </a:solidFill>
              <a:latin typeface="Verdana" pitchFamily="34" charset="0"/>
            </a:endParaRPr>
          </a:p>
        </p:txBody>
      </p:sp>
      <p:sp>
        <p:nvSpPr>
          <p:cNvPr id="14" name="Line 25"/>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Tree>
    <p:extLst>
      <p:ext uri="{BB962C8B-B14F-4D97-AF65-F5344CB8AC3E}">
        <p14:creationId xmlns:p14="http://schemas.microsoft.com/office/powerpoint/2010/main" val="66180656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FDFB30E7-BC00-49B3-9787-070270FCC82D}" type="slidenum">
              <a:rPr lang="en-US"/>
              <a:pPr/>
              <a:t>‹#›</a:t>
            </a:fld>
            <a:endParaRPr lang="en-US"/>
          </a:p>
        </p:txBody>
      </p:sp>
    </p:spTree>
    <p:extLst>
      <p:ext uri="{BB962C8B-B14F-4D97-AF65-F5344CB8AC3E}">
        <p14:creationId xmlns:p14="http://schemas.microsoft.com/office/powerpoint/2010/main" val="352379332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fld id="{1C053E96-919B-4576-B8A9-783CA6E514FC}" type="slidenum">
              <a:rPr lang="en-US"/>
              <a:pPr/>
              <a:t>‹#›</a:t>
            </a:fld>
            <a:endParaRPr lang="en-US"/>
          </a:p>
        </p:txBody>
      </p:sp>
    </p:spTree>
    <p:extLst>
      <p:ext uri="{BB962C8B-B14F-4D97-AF65-F5344CB8AC3E}">
        <p14:creationId xmlns:p14="http://schemas.microsoft.com/office/powerpoint/2010/main" val="314608084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fld id="{530477B6-C74A-4FA6-BFA8-5901FD18E183}" type="slidenum">
              <a:rPr lang="en-US"/>
              <a:pPr/>
              <a:t>‹#›</a:t>
            </a:fld>
            <a:endParaRPr lang="en-US"/>
          </a:p>
        </p:txBody>
      </p:sp>
    </p:spTree>
    <p:extLst>
      <p:ext uri="{BB962C8B-B14F-4D97-AF65-F5344CB8AC3E}">
        <p14:creationId xmlns:p14="http://schemas.microsoft.com/office/powerpoint/2010/main" val="144006025"/>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fld id="{B937DA24-61A5-49D5-A91A-840C3D4144C5}" type="slidenum">
              <a:rPr lang="en-US"/>
              <a:pPr/>
              <a:t>‹#›</a:t>
            </a:fld>
            <a:endParaRPr lang="en-US"/>
          </a:p>
        </p:txBody>
      </p:sp>
    </p:spTree>
    <p:extLst>
      <p:ext uri="{BB962C8B-B14F-4D97-AF65-F5344CB8AC3E}">
        <p14:creationId xmlns:p14="http://schemas.microsoft.com/office/powerpoint/2010/main" val="2067653297"/>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fld id="{ED80621C-C9EA-4C34-A672-9ECA8D29EA75}" type="slidenum">
              <a:rPr lang="en-US"/>
              <a:pPr/>
              <a:t>‹#›</a:t>
            </a:fld>
            <a:endParaRPr lang="en-US"/>
          </a:p>
        </p:txBody>
      </p:sp>
    </p:spTree>
    <p:extLst>
      <p:ext uri="{BB962C8B-B14F-4D97-AF65-F5344CB8AC3E}">
        <p14:creationId xmlns:p14="http://schemas.microsoft.com/office/powerpoint/2010/main" val="856760817"/>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fld id="{02ACA019-393E-4E7F-9B9D-ED5FB85328F1}" type="slidenum">
              <a:rPr lang="en-US"/>
              <a:pPr/>
              <a:t>‹#›</a:t>
            </a:fld>
            <a:endParaRPr lang="en-US"/>
          </a:p>
        </p:txBody>
      </p:sp>
    </p:spTree>
    <p:extLst>
      <p:ext uri="{BB962C8B-B14F-4D97-AF65-F5344CB8AC3E}">
        <p14:creationId xmlns:p14="http://schemas.microsoft.com/office/powerpoint/2010/main" val="4289424636"/>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9DA8A25D-729D-412E-9283-0FDB95DF5F83}" type="slidenum">
              <a:rPr lang="en-US"/>
              <a:pPr/>
              <a:t>‹#›</a:t>
            </a:fld>
            <a:endParaRPr lang="en-US"/>
          </a:p>
        </p:txBody>
      </p:sp>
    </p:spTree>
    <p:extLst>
      <p:ext uri="{BB962C8B-B14F-4D97-AF65-F5344CB8AC3E}">
        <p14:creationId xmlns:p14="http://schemas.microsoft.com/office/powerpoint/2010/main" val="329501991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F5680643-2A5F-404C-8B95-F198127472F4}" type="slidenum">
              <a:rPr lang="en-US"/>
              <a:pPr/>
              <a:t>‹#›</a:t>
            </a:fld>
            <a:endParaRPr lang="en-US"/>
          </a:p>
        </p:txBody>
      </p:sp>
    </p:spTree>
    <p:extLst>
      <p:ext uri="{BB962C8B-B14F-4D97-AF65-F5344CB8AC3E}">
        <p14:creationId xmlns:p14="http://schemas.microsoft.com/office/powerpoint/2010/main" val="1923426085"/>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AA13F9A0-2F62-4851-98EA-3BA0F075A4B9}" type="slidenum">
              <a:rPr lang="en-US"/>
              <a:pPr/>
              <a:t>‹#›</a:t>
            </a:fld>
            <a:endParaRPr lang="en-US"/>
          </a:p>
        </p:txBody>
      </p:sp>
    </p:spTree>
    <p:extLst>
      <p:ext uri="{BB962C8B-B14F-4D97-AF65-F5344CB8AC3E}">
        <p14:creationId xmlns:p14="http://schemas.microsoft.com/office/powerpoint/2010/main" val="568829974"/>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F00F31E6-5C4F-4122-8F4D-9E06190AAD2F}" type="slidenum">
              <a:rPr lang="en-US"/>
              <a:pPr/>
              <a:t>‹#›</a:t>
            </a:fld>
            <a:endParaRPr lang="en-US"/>
          </a:p>
        </p:txBody>
      </p:sp>
    </p:spTree>
    <p:extLst>
      <p:ext uri="{BB962C8B-B14F-4D97-AF65-F5344CB8AC3E}">
        <p14:creationId xmlns:p14="http://schemas.microsoft.com/office/powerpoint/2010/main" val="47770182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52513"/>
            <a:ext cx="1943100" cy="51927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52513"/>
            <a:ext cx="5678487" cy="51927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A9E5926B-3710-4BAD-A8B0-C8AE2A89E0CA}" type="slidenum">
              <a:rPr lang="en-US"/>
              <a:pPr/>
              <a:t>‹#›</a:t>
            </a:fld>
            <a:endParaRPr lang="en-US"/>
          </a:p>
        </p:txBody>
      </p:sp>
    </p:spTree>
    <p:extLst>
      <p:ext uri="{BB962C8B-B14F-4D97-AF65-F5344CB8AC3E}">
        <p14:creationId xmlns:p14="http://schemas.microsoft.com/office/powerpoint/2010/main" val="221277820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fld id="{3874ECC0-0DD3-4D91-B677-2625D368F5E7}" type="slidenum">
              <a:rPr lang="en-US"/>
              <a:pPr/>
              <a:t>‹#›</a:t>
            </a:fld>
            <a:endParaRPr lang="en-US"/>
          </a:p>
        </p:txBody>
      </p:sp>
    </p:spTree>
    <p:extLst>
      <p:ext uri="{BB962C8B-B14F-4D97-AF65-F5344CB8AC3E}">
        <p14:creationId xmlns:p14="http://schemas.microsoft.com/office/powerpoint/2010/main" val="235203903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fld id="{90EE2340-6878-41BF-A3FA-7A27BE257B22}" type="slidenum">
              <a:rPr lang="en-US"/>
              <a:pPr/>
              <a:t>‹#›</a:t>
            </a:fld>
            <a:endParaRPr lang="en-US"/>
          </a:p>
        </p:txBody>
      </p:sp>
    </p:spTree>
    <p:extLst>
      <p:ext uri="{BB962C8B-B14F-4D97-AF65-F5344CB8AC3E}">
        <p14:creationId xmlns:p14="http://schemas.microsoft.com/office/powerpoint/2010/main" val="34223535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fld id="{5FDC026C-019E-46CA-9C87-A215DF7411C3}" type="slidenum">
              <a:rPr lang="en-US"/>
              <a:pPr/>
              <a:t>‹#›</a:t>
            </a:fld>
            <a:endParaRPr lang="en-US"/>
          </a:p>
        </p:txBody>
      </p:sp>
    </p:spTree>
    <p:extLst>
      <p:ext uri="{BB962C8B-B14F-4D97-AF65-F5344CB8AC3E}">
        <p14:creationId xmlns:p14="http://schemas.microsoft.com/office/powerpoint/2010/main" val="307160237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fld id="{5C233B36-AB08-4B5A-9CFB-87B0CF1E3D80}" type="slidenum">
              <a:rPr lang="en-US"/>
              <a:pPr/>
              <a:t>‹#›</a:t>
            </a:fld>
            <a:endParaRPr lang="en-US"/>
          </a:p>
        </p:txBody>
      </p:sp>
    </p:spTree>
    <p:extLst>
      <p:ext uri="{BB962C8B-B14F-4D97-AF65-F5344CB8AC3E}">
        <p14:creationId xmlns:p14="http://schemas.microsoft.com/office/powerpoint/2010/main" val="234390755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fld id="{1B0BF647-0A32-4EA9-833B-00A63DF755A7}" type="slidenum">
              <a:rPr lang="en-US"/>
              <a:pPr/>
              <a:t>‹#›</a:t>
            </a:fld>
            <a:endParaRPr lang="en-US"/>
          </a:p>
        </p:txBody>
      </p:sp>
    </p:spTree>
    <p:extLst>
      <p:ext uri="{BB962C8B-B14F-4D97-AF65-F5344CB8AC3E}">
        <p14:creationId xmlns:p14="http://schemas.microsoft.com/office/powerpoint/2010/main" val="314539731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8CC42961-1F49-42DA-9059-0E36007D0B36}" type="slidenum">
              <a:rPr lang="en-US"/>
              <a:pPr/>
              <a:t>‹#›</a:t>
            </a:fld>
            <a:endParaRPr lang="en-US"/>
          </a:p>
        </p:txBody>
      </p:sp>
    </p:spTree>
    <p:extLst>
      <p:ext uri="{BB962C8B-B14F-4D97-AF65-F5344CB8AC3E}">
        <p14:creationId xmlns:p14="http://schemas.microsoft.com/office/powerpoint/2010/main" val="93863395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A55B8524-A4E4-48C6-BD7D-77FFAB2F6422}" type="slidenum">
              <a:rPr lang="en-US"/>
              <a:pPr/>
              <a:t>‹#›</a:t>
            </a:fld>
            <a:endParaRPr lang="en-US"/>
          </a:p>
        </p:txBody>
      </p:sp>
    </p:spTree>
    <p:extLst>
      <p:ext uri="{BB962C8B-B14F-4D97-AF65-F5344CB8AC3E}">
        <p14:creationId xmlns:p14="http://schemas.microsoft.com/office/powerpoint/2010/main" val="380936582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3">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2"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1028" name="Rectangle 2"/>
          <p:cNvSpPr>
            <a:spLocks noGrp="1" noChangeArrowheads="1"/>
          </p:cNvSpPr>
          <p:nvPr>
            <p:ph type="title"/>
          </p:nvPr>
        </p:nvSpPr>
        <p:spPr bwMode="auto">
          <a:xfrm>
            <a:off x="755650" y="2852738"/>
            <a:ext cx="7772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This cover slide could be in reverse colors….</a:t>
            </a:r>
          </a:p>
        </p:txBody>
      </p:sp>
      <p:sp>
        <p:nvSpPr>
          <p:cNvPr id="1089" name="Rectangle 65"/>
          <p:cNvSpPr>
            <a:spLocks noChangeArrowheads="1"/>
          </p:cNvSpPr>
          <p:nvPr/>
        </p:nvSpPr>
        <p:spPr bwMode="auto">
          <a:xfrm>
            <a:off x="1547813" y="6402388"/>
            <a:ext cx="879475" cy="244475"/>
          </a:xfrm>
          <a:prstGeom prst="rect">
            <a:avLst/>
          </a:prstGeom>
          <a:solidFill>
            <a:schemeClr val="bg1"/>
          </a:solidFill>
          <a:ln w="9525">
            <a:noFill/>
            <a:miter lim="800000"/>
            <a:headEnd/>
            <a:tailEnd/>
          </a:ln>
          <a:effectLst/>
        </p:spPr>
        <p:txBody>
          <a:bodyPr wrap="none">
            <a:spAutoFit/>
          </a:bodyPr>
          <a:lstStyle/>
          <a:p>
            <a:pPr eaLnBrk="1" hangingPunct="1">
              <a:buClrTx/>
              <a:buFontTx/>
              <a:buNone/>
              <a:defRPr/>
            </a:pPr>
            <a:r>
              <a:rPr lang="en-US" sz="1000">
                <a:solidFill>
                  <a:srgbClr val="0E438A"/>
                </a:solidFill>
                <a:latin typeface="Zurich BT" pitchFamily="34" charset="0"/>
                <a:cs typeface="Times New Roman" pitchFamily="18" charset="0"/>
              </a:rPr>
              <a:t>month 2009</a:t>
            </a:r>
          </a:p>
        </p:txBody>
      </p:sp>
      <p:sp>
        <p:nvSpPr>
          <p:cNvPr id="1097" name="Text Box 73"/>
          <p:cNvSpPr txBox="1">
            <a:spLocks noChangeArrowheads="1"/>
          </p:cNvSpPr>
          <p:nvPr/>
        </p:nvSpPr>
        <p:spPr bwMode="auto">
          <a:xfrm>
            <a:off x="4418013" y="404813"/>
            <a:ext cx="2674937" cy="260350"/>
          </a:xfrm>
          <a:prstGeom prst="rect">
            <a:avLst/>
          </a:prstGeom>
          <a:noFill/>
          <a:ln w="9525">
            <a:noFill/>
            <a:miter lim="800000"/>
            <a:headEnd/>
            <a:tailEnd/>
          </a:ln>
          <a:effectLst/>
        </p:spPr>
        <p:txBody>
          <a:bodyPr>
            <a:spAutoFit/>
          </a:bodyPr>
          <a:lstStyle/>
          <a:p>
            <a:pPr algn="r">
              <a:buClrTx/>
              <a:buFontTx/>
              <a:buNone/>
              <a:defRPr/>
            </a:pPr>
            <a:r>
              <a:rPr lang="en-US" sz="1100" b="1">
                <a:solidFill>
                  <a:srgbClr val="1B5BA2"/>
                </a:solidFill>
                <a:latin typeface="Arial" pitchFamily="34" charset="0"/>
              </a:rPr>
              <a:t>Committed to Connecting the World</a:t>
            </a:r>
          </a:p>
        </p:txBody>
      </p:sp>
      <p:sp>
        <p:nvSpPr>
          <p:cNvPr id="1098" name="Line 74"/>
          <p:cNvSpPr>
            <a:spLocks noChangeShapeType="1"/>
          </p:cNvSpPr>
          <p:nvPr/>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1067" name="Rectangle 43"/>
          <p:cNvSpPr>
            <a:spLocks noGrp="1" noChangeArrowheads="1"/>
          </p:cNvSpPr>
          <p:nvPr>
            <p:ph type="sldNum" sz="quarter" idx="4"/>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a:solidFill>
                  <a:srgbClr val="0E438A"/>
                </a:solidFill>
                <a:latin typeface="Zurich BT" pitchFamily="34" charset="0"/>
                <a:cs typeface="Times New Roman" pitchFamily="18" charset="0"/>
              </a:defRPr>
            </a:lvl1pPr>
          </a:lstStyle>
          <a:p>
            <a:fld id="{221AEF92-BF93-4042-829B-06703B922453}" type="slidenum">
              <a:rPr lang="en-US"/>
              <a:pPr/>
              <a:t>‹#›</a:t>
            </a:fld>
            <a:endParaRPr lang="en-US"/>
          </a:p>
        </p:txBody>
      </p:sp>
      <p:pic>
        <p:nvPicPr>
          <p:cNvPr id="1033" name="Picture 10" descr="it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51725" y="44450"/>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ine 74"/>
          <p:cNvSpPr>
            <a:spLocks noChangeShapeType="1"/>
          </p:cNvSpPr>
          <p:nvPr/>
        </p:nvSpPr>
        <p:spPr bwMode="auto">
          <a:xfrm flipH="1">
            <a:off x="7092950" y="549275"/>
            <a:ext cx="503238"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ransition>
    <p:fade/>
  </p:transition>
  <p:timing>
    <p:tnLst>
      <p:par>
        <p:cTn id="1" dur="indefinite" restart="never" nodeType="tmRoot"/>
      </p:par>
    </p:tnLst>
  </p:timing>
  <p:hf hdr="0" ftr="0" dt="0"/>
  <p:txStyles>
    <p:titleStyle>
      <a:lvl1pPr algn="ctr" rtl="0" eaLnBrk="1" fontAlgn="base" hangingPunct="1">
        <a:spcBef>
          <a:spcPct val="0"/>
        </a:spcBef>
        <a:spcAft>
          <a:spcPct val="0"/>
        </a:spcAft>
        <a:defRPr sz="3600" i="1">
          <a:solidFill>
            <a:srgbClr val="1B5BA2"/>
          </a:solidFill>
          <a:latin typeface="+mj-lt"/>
          <a:ea typeface="+mj-ea"/>
          <a:cs typeface="+mj-cs"/>
        </a:defRPr>
      </a:lvl1pPr>
      <a:lvl2pPr algn="ctr" rtl="0" eaLnBrk="1" fontAlgn="base" hangingPunct="1">
        <a:spcBef>
          <a:spcPct val="0"/>
        </a:spcBef>
        <a:spcAft>
          <a:spcPct val="0"/>
        </a:spcAft>
        <a:defRPr sz="3600" i="1">
          <a:solidFill>
            <a:srgbClr val="1B5BA2"/>
          </a:solidFill>
          <a:latin typeface="Verdana" pitchFamily="34" charset="0"/>
        </a:defRPr>
      </a:lvl2pPr>
      <a:lvl3pPr algn="ctr" rtl="0" eaLnBrk="1" fontAlgn="base" hangingPunct="1">
        <a:spcBef>
          <a:spcPct val="0"/>
        </a:spcBef>
        <a:spcAft>
          <a:spcPct val="0"/>
        </a:spcAft>
        <a:defRPr sz="3600" i="1">
          <a:solidFill>
            <a:srgbClr val="1B5BA2"/>
          </a:solidFill>
          <a:latin typeface="Verdana" pitchFamily="34" charset="0"/>
        </a:defRPr>
      </a:lvl3pPr>
      <a:lvl4pPr algn="ctr" rtl="0" eaLnBrk="1" fontAlgn="base" hangingPunct="1">
        <a:spcBef>
          <a:spcPct val="0"/>
        </a:spcBef>
        <a:spcAft>
          <a:spcPct val="0"/>
        </a:spcAft>
        <a:defRPr sz="3600" i="1">
          <a:solidFill>
            <a:srgbClr val="1B5BA2"/>
          </a:solidFill>
          <a:latin typeface="Verdana" pitchFamily="34" charset="0"/>
        </a:defRPr>
      </a:lvl4pPr>
      <a:lvl5pPr algn="ctr" rtl="0" eaLnBrk="1" fontAlgn="base" hangingPunct="1">
        <a:spcBef>
          <a:spcPct val="0"/>
        </a:spcBef>
        <a:spcAft>
          <a:spcPct val="0"/>
        </a:spcAft>
        <a:defRPr sz="3600" i="1">
          <a:solidFill>
            <a:srgbClr val="1B5BA2"/>
          </a:solidFill>
          <a:latin typeface="Verdana" pitchFamily="34" charset="0"/>
        </a:defRPr>
      </a:lvl5pPr>
      <a:lvl6pPr marL="457200" algn="ctr" rtl="0" eaLnBrk="1" fontAlgn="base" hangingPunct="1">
        <a:spcBef>
          <a:spcPct val="0"/>
        </a:spcBef>
        <a:spcAft>
          <a:spcPct val="0"/>
        </a:spcAft>
        <a:defRPr sz="3600" i="1">
          <a:solidFill>
            <a:srgbClr val="1B5BA2"/>
          </a:solidFill>
          <a:latin typeface="Verdana" pitchFamily="34" charset="0"/>
        </a:defRPr>
      </a:lvl6pPr>
      <a:lvl7pPr marL="914400" algn="ctr" rtl="0" eaLnBrk="1" fontAlgn="base" hangingPunct="1">
        <a:spcBef>
          <a:spcPct val="0"/>
        </a:spcBef>
        <a:spcAft>
          <a:spcPct val="0"/>
        </a:spcAft>
        <a:defRPr sz="3600" i="1">
          <a:solidFill>
            <a:srgbClr val="1B5BA2"/>
          </a:solidFill>
          <a:latin typeface="Verdana" pitchFamily="34" charset="0"/>
        </a:defRPr>
      </a:lvl7pPr>
      <a:lvl8pPr marL="1371600" algn="ctr" rtl="0" eaLnBrk="1" fontAlgn="base" hangingPunct="1">
        <a:spcBef>
          <a:spcPct val="0"/>
        </a:spcBef>
        <a:spcAft>
          <a:spcPct val="0"/>
        </a:spcAft>
        <a:defRPr sz="3600" i="1">
          <a:solidFill>
            <a:srgbClr val="1B5BA2"/>
          </a:solidFill>
          <a:latin typeface="Verdana" pitchFamily="34" charset="0"/>
        </a:defRPr>
      </a:lvl8pPr>
      <a:lvl9pPr marL="1828800" algn="ctr" rtl="0" eaLnBrk="1" fontAlgn="base" hangingPunct="1">
        <a:spcBef>
          <a:spcPct val="0"/>
        </a:spcBef>
        <a:spcAft>
          <a:spcPct val="0"/>
        </a:spcAft>
        <a:defRPr sz="3600" i="1">
          <a:solidFill>
            <a:srgbClr val="1B5BA2"/>
          </a:solidFill>
          <a:latin typeface="Verdana" pitchFamily="34" charset="0"/>
        </a:defRPr>
      </a:lvl9pPr>
    </p:titleStyle>
    <p:bodyStyle>
      <a:lvl1pPr marL="342900" indent="-342900" algn="l" rtl="0" eaLnBrk="1" fontAlgn="base" hangingPunct="1">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1" fontAlgn="base" hangingPunct="1">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1" fontAlgn="base" hangingPunct="1">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1" fontAlgn="base" hangingPunct="1">
        <a:spcBef>
          <a:spcPct val="20000"/>
        </a:spcBef>
        <a:spcAft>
          <a:spcPct val="0"/>
        </a:spcAft>
        <a:buFont typeface="Verdana" pitchFamily="34" charset="0"/>
        <a:buChar char="–"/>
        <a:defRPr sz="2000">
          <a:solidFill>
            <a:srgbClr val="5C5C5C"/>
          </a:solidFill>
          <a:latin typeface="+mn-lt"/>
        </a:defRPr>
      </a:lvl4pPr>
      <a:lvl5pPr marL="2057400" indent="-228600" algn="l" rtl="0" eaLnBrk="1" fontAlgn="base" hangingPunct="1">
        <a:spcBef>
          <a:spcPct val="20000"/>
        </a:spcBef>
        <a:spcAft>
          <a:spcPct val="0"/>
        </a:spcAft>
        <a:buFont typeface="Verdana" pitchFamily="34" charset="0"/>
        <a:buChar char="–"/>
        <a:defRPr sz="2000">
          <a:solidFill>
            <a:srgbClr val="5C5C5C"/>
          </a:solidFill>
          <a:latin typeface="+mn-lt"/>
        </a:defRPr>
      </a:lvl5pPr>
      <a:lvl6pPr marL="2514600" indent="-228600" algn="l" rtl="0" eaLnBrk="1" fontAlgn="base" hangingPunct="1">
        <a:spcBef>
          <a:spcPct val="20000"/>
        </a:spcBef>
        <a:spcAft>
          <a:spcPct val="0"/>
        </a:spcAft>
        <a:buFont typeface="Verdana" pitchFamily="34" charset="0"/>
        <a:buChar char="–"/>
        <a:defRPr sz="2000">
          <a:solidFill>
            <a:srgbClr val="5C5C5C"/>
          </a:solidFill>
          <a:latin typeface="+mn-lt"/>
        </a:defRPr>
      </a:lvl6pPr>
      <a:lvl7pPr marL="2971800" indent="-228600" algn="l" rtl="0" eaLnBrk="1" fontAlgn="base" hangingPunct="1">
        <a:spcBef>
          <a:spcPct val="20000"/>
        </a:spcBef>
        <a:spcAft>
          <a:spcPct val="0"/>
        </a:spcAft>
        <a:buFont typeface="Verdana" pitchFamily="34" charset="0"/>
        <a:buChar char="–"/>
        <a:defRPr sz="2000">
          <a:solidFill>
            <a:srgbClr val="5C5C5C"/>
          </a:solidFill>
          <a:latin typeface="+mn-lt"/>
        </a:defRPr>
      </a:lvl7pPr>
      <a:lvl8pPr marL="3429000" indent="-228600" algn="l" rtl="0" eaLnBrk="1" fontAlgn="base" hangingPunct="1">
        <a:spcBef>
          <a:spcPct val="20000"/>
        </a:spcBef>
        <a:spcAft>
          <a:spcPct val="0"/>
        </a:spcAft>
        <a:buFont typeface="Verdana" pitchFamily="34" charset="0"/>
        <a:buChar char="–"/>
        <a:defRPr sz="2000">
          <a:solidFill>
            <a:srgbClr val="5C5C5C"/>
          </a:solidFill>
          <a:latin typeface="+mn-lt"/>
        </a:defRPr>
      </a:lvl8pPr>
      <a:lvl9pPr marL="3886200" indent="-228600" algn="l" rtl="0" eaLnBrk="1" fontAlgn="base" hangingPunct="1">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3">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2"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2052" name="Rectangle 2"/>
          <p:cNvSpPr>
            <a:spLocks noGrp="1" noChangeArrowheads="1"/>
          </p:cNvSpPr>
          <p:nvPr>
            <p:ph type="title"/>
          </p:nvPr>
        </p:nvSpPr>
        <p:spPr bwMode="auto">
          <a:xfrm>
            <a:off x="685800" y="1052513"/>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2053" name="Rectangle 3"/>
          <p:cNvSpPr>
            <a:spLocks noGrp="1" noChangeArrowheads="1"/>
          </p:cNvSpPr>
          <p:nvPr>
            <p:ph type="body" idx="1"/>
          </p:nvPr>
        </p:nvSpPr>
        <p:spPr bwMode="auto">
          <a:xfrm>
            <a:off x="684213" y="1844675"/>
            <a:ext cx="77724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89" name="Rectangle 65"/>
          <p:cNvSpPr>
            <a:spLocks noChangeArrowheads="1"/>
          </p:cNvSpPr>
          <p:nvPr/>
        </p:nvSpPr>
        <p:spPr bwMode="auto">
          <a:xfrm>
            <a:off x="1547813" y="6402388"/>
            <a:ext cx="729687" cy="246221"/>
          </a:xfrm>
          <a:prstGeom prst="rect">
            <a:avLst/>
          </a:prstGeom>
          <a:solidFill>
            <a:schemeClr val="bg1"/>
          </a:solidFill>
          <a:ln w="9525">
            <a:noFill/>
            <a:miter lim="800000"/>
            <a:headEnd/>
            <a:tailEnd/>
          </a:ln>
          <a:effectLst/>
        </p:spPr>
        <p:txBody>
          <a:bodyPr wrap="none">
            <a:spAutoFit/>
          </a:bodyPr>
          <a:lstStyle/>
          <a:p>
            <a:pPr eaLnBrk="1" hangingPunct="1">
              <a:buClrTx/>
              <a:buFontTx/>
              <a:buNone/>
              <a:defRPr/>
            </a:pPr>
            <a:r>
              <a:rPr lang="en-US" sz="1000" dirty="0" smtClean="0">
                <a:solidFill>
                  <a:srgbClr val="0E438A"/>
                </a:solidFill>
                <a:latin typeface="Zurich BT" pitchFamily="34" charset="0"/>
                <a:cs typeface="Times New Roman" pitchFamily="18" charset="0"/>
              </a:rPr>
              <a:t>July 2013</a:t>
            </a:r>
            <a:endParaRPr lang="en-US" sz="1000" dirty="0">
              <a:solidFill>
                <a:srgbClr val="0E438A"/>
              </a:solidFill>
              <a:latin typeface="Zurich BT" pitchFamily="34" charset="0"/>
              <a:cs typeface="Times New Roman" pitchFamily="18" charset="0"/>
            </a:endParaRPr>
          </a:p>
        </p:txBody>
      </p:sp>
      <p:sp>
        <p:nvSpPr>
          <p:cNvPr id="1097" name="Text Box 73"/>
          <p:cNvSpPr txBox="1">
            <a:spLocks noChangeArrowheads="1"/>
          </p:cNvSpPr>
          <p:nvPr/>
        </p:nvSpPr>
        <p:spPr bwMode="auto">
          <a:xfrm>
            <a:off x="4418013" y="404813"/>
            <a:ext cx="2674937" cy="260350"/>
          </a:xfrm>
          <a:prstGeom prst="rect">
            <a:avLst/>
          </a:prstGeom>
          <a:noFill/>
          <a:ln w="9525">
            <a:noFill/>
            <a:miter lim="800000"/>
            <a:headEnd/>
            <a:tailEnd/>
          </a:ln>
          <a:effectLst/>
        </p:spPr>
        <p:txBody>
          <a:bodyPr>
            <a:spAutoFit/>
          </a:bodyPr>
          <a:lstStyle/>
          <a:p>
            <a:pPr algn="r">
              <a:buClrTx/>
              <a:buFontTx/>
              <a:buNone/>
              <a:defRPr/>
            </a:pPr>
            <a:r>
              <a:rPr lang="en-US" sz="1100" b="1">
                <a:solidFill>
                  <a:srgbClr val="1B5BA2"/>
                </a:solidFill>
                <a:latin typeface="Arial" pitchFamily="34" charset="0"/>
              </a:rPr>
              <a:t>Committed to Connecting the World</a:t>
            </a:r>
          </a:p>
        </p:txBody>
      </p:sp>
      <p:sp>
        <p:nvSpPr>
          <p:cNvPr id="1098" name="Line 74"/>
          <p:cNvSpPr>
            <a:spLocks noChangeShapeType="1"/>
          </p:cNvSpPr>
          <p:nvPr/>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
        <p:nvSpPr>
          <p:cNvPr id="1067" name="Rectangle 43"/>
          <p:cNvSpPr>
            <a:spLocks noGrp="1" noChangeArrowheads="1"/>
          </p:cNvSpPr>
          <p:nvPr>
            <p:ph type="sldNum" sz="quarter" idx="4"/>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a:solidFill>
                  <a:srgbClr val="0E438A"/>
                </a:solidFill>
                <a:latin typeface="Zurich BT" pitchFamily="34" charset="0"/>
                <a:cs typeface="Times New Roman" pitchFamily="18" charset="0"/>
              </a:defRPr>
            </a:lvl1pPr>
          </a:lstStyle>
          <a:p>
            <a:fld id="{F2E987C1-2A92-4146-9CC4-2DB6CE1C3319}" type="slidenum">
              <a:rPr lang="en-US"/>
              <a:pPr/>
              <a:t>‹#›</a:t>
            </a:fld>
            <a:endParaRPr lang="en-US"/>
          </a:p>
        </p:txBody>
      </p:sp>
      <p:pic>
        <p:nvPicPr>
          <p:cNvPr id="2058" name="Picture 11" descr="it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51725" y="44450"/>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ine 74"/>
          <p:cNvSpPr>
            <a:spLocks noChangeShapeType="1"/>
          </p:cNvSpPr>
          <p:nvPr/>
        </p:nvSpPr>
        <p:spPr bwMode="auto">
          <a:xfrm flipH="1">
            <a:off x="7092950" y="549275"/>
            <a:ext cx="503238" cy="0"/>
          </a:xfrm>
          <a:prstGeom prst="line">
            <a:avLst/>
          </a:prstGeom>
          <a:noFill/>
          <a:ln w="22225" cap="rnd">
            <a:solidFill>
              <a:srgbClr val="C0C0C0"/>
            </a:solidFill>
            <a:prstDash val="sysDot"/>
            <a:round/>
            <a:headEnd/>
            <a:tailEnd/>
          </a:ln>
          <a:effectLst/>
        </p:spPr>
        <p:txBody>
          <a:bodyPr/>
          <a:lstStyle/>
          <a:p>
            <a:pPr>
              <a:buFont typeface="Arial" pitchFamily="34" charset="0"/>
              <a:buNone/>
              <a:defRPr/>
            </a:pPr>
            <a:endParaRPr lang="en-US"/>
          </a:p>
        </p:txBody>
      </p:sp>
    </p:spTree>
  </p:cSld>
  <p:clrMap bg1="lt1" tx1="dk1" bg2="lt2" tx2="dk2" accent1="accent1" accent2="accent2" accent3="accent3" accent4="accent4" accent5="accent5" accent6="accent6" hlink="hlink" folHlink="folHlink"/>
  <p:sldLayoutIdLst>
    <p:sldLayoutId id="2147483729"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ibal.cabrera@itu.in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hyperlink" Target="http://www.itu.int/en/ITU-T" TargetMode="External"/><Relationship Id="rId2" Type="http://schemas.openxmlformats.org/officeDocument/2006/relationships/image" Target="../media/image8.wmf"/><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hyperlink" Target="http://www.itu.int/oth/T0A0F000004/en" TargetMode="External"/><Relationship Id="rId2" Type="http://schemas.openxmlformats.org/officeDocument/2006/relationships/image" Target="../media/image11.wmf"/><Relationship Id="rId1" Type="http://schemas.openxmlformats.org/officeDocument/2006/relationships/slideLayout" Target="../slideLayouts/slideLayout16.xml"/><Relationship Id="rId5" Type="http://schemas.openxmlformats.org/officeDocument/2006/relationships/hyperlink" Target="mailto:anibal.cabrera@itu.int" TargetMode="External"/><Relationship Id="rId4" Type="http://schemas.openxmlformats.org/officeDocument/2006/relationships/hyperlink" Target="http://www.itu.int/SG-CP/docs/styleguide.doc"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www.itu.int/en/ITU-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ctrTitle"/>
          </p:nvPr>
        </p:nvSpPr>
        <p:spPr>
          <a:xfrm>
            <a:off x="539750" y="1471544"/>
            <a:ext cx="8064500" cy="1754326"/>
          </a:xfrm>
        </p:spPr>
        <p:txBody>
          <a:bodyPr/>
          <a:lstStyle/>
          <a:p>
            <a:pPr>
              <a:defRPr/>
            </a:pPr>
            <a:r>
              <a:rPr lang="en-US" dirty="0" smtClean="0">
                <a:effectLst>
                  <a:outerShdw blurRad="38100" dist="38100" dir="2700000" algn="tl">
                    <a:srgbClr val="C0C0C0"/>
                  </a:outerShdw>
                </a:effectLst>
              </a:rPr>
              <a:t>Authoring Recommendations</a:t>
            </a:r>
            <a:br>
              <a:rPr lang="en-US" dirty="0" smtClean="0">
                <a:effectLst>
                  <a:outerShdw blurRad="38100" dist="38100" dir="2700000" algn="tl">
                    <a:srgbClr val="C0C0C0"/>
                  </a:outerShdw>
                </a:effectLst>
              </a:rPr>
            </a:br>
            <a:r>
              <a:rPr lang="en-US" sz="2800" dirty="0" smtClean="0">
                <a:effectLst>
                  <a:outerShdw blurRad="38100" dist="38100" dir="2700000" algn="tl">
                    <a:srgbClr val="C0C0C0"/>
                  </a:outerShdw>
                </a:effectLst>
              </a:rPr>
              <a:t>Tips for streamlining editing</a:t>
            </a:r>
          </a:p>
        </p:txBody>
      </p:sp>
      <p:sp>
        <p:nvSpPr>
          <p:cNvPr id="4099" name="Rectangle 3"/>
          <p:cNvSpPr>
            <a:spLocks noGrp="1" noChangeArrowheads="1"/>
          </p:cNvSpPr>
          <p:nvPr>
            <p:ph type="subTitle" idx="1"/>
          </p:nvPr>
        </p:nvSpPr>
        <p:spPr>
          <a:xfrm>
            <a:off x="1371600" y="3429000"/>
            <a:ext cx="6400800" cy="2879725"/>
          </a:xfrm>
        </p:spPr>
        <p:txBody>
          <a:bodyPr/>
          <a:lstStyle/>
          <a:p>
            <a:r>
              <a:rPr lang="en-US" sz="1800" b="1" dirty="0" smtClean="0">
                <a:cs typeface="Arial" charset="0"/>
              </a:rPr>
              <a:t>ITU-T SG17 meeting</a:t>
            </a:r>
          </a:p>
          <a:p>
            <a:r>
              <a:rPr lang="en-US" sz="1800" b="1" dirty="0" smtClean="0">
                <a:cs typeface="Arial" charset="0"/>
              </a:rPr>
              <a:t>29 </a:t>
            </a:r>
            <a:r>
              <a:rPr lang="en-US" sz="1800" b="1" dirty="0" smtClean="0">
                <a:cs typeface="Arial" charset="0"/>
              </a:rPr>
              <a:t>August 2013</a:t>
            </a:r>
            <a:endParaRPr lang="en-US" sz="1800" b="1" dirty="0" smtClean="0">
              <a:cs typeface="Arial" charset="0"/>
            </a:endParaRPr>
          </a:p>
          <a:p>
            <a:endParaRPr lang="en-US" sz="1800" b="1" dirty="0" smtClean="0">
              <a:cs typeface="Arial" charset="0"/>
            </a:endParaRPr>
          </a:p>
          <a:p>
            <a:r>
              <a:rPr lang="en-US" sz="1800" dirty="0" err="1" smtClean="0">
                <a:cs typeface="Arial" charset="0"/>
              </a:rPr>
              <a:t>Aníbal</a:t>
            </a:r>
            <a:r>
              <a:rPr lang="en-US" sz="1800" dirty="0" smtClean="0">
                <a:cs typeface="Arial" charset="0"/>
              </a:rPr>
              <a:t> Cabrera</a:t>
            </a:r>
          </a:p>
          <a:p>
            <a:r>
              <a:rPr lang="en-US" sz="1400" dirty="0">
                <a:cs typeface="Arial" charset="0"/>
                <a:hlinkClick r:id="rId3"/>
              </a:rPr>
              <a:t>anibal.cabrera@itu.int</a:t>
            </a:r>
            <a:r>
              <a:rPr lang="en-US" sz="1800" dirty="0">
                <a:cs typeface="Arial" charset="0"/>
              </a:rPr>
              <a:t> </a:t>
            </a:r>
          </a:p>
          <a:p>
            <a:r>
              <a:rPr lang="en-US" sz="1800" dirty="0" smtClean="0">
                <a:cs typeface="Arial" charset="0"/>
              </a:rPr>
              <a:t>Engineer-Editor</a:t>
            </a:r>
            <a:endParaRPr lang="en-US" sz="1800" dirty="0">
              <a:cs typeface="Arial" charset="0"/>
            </a:endParaRPr>
          </a:p>
          <a:p>
            <a:r>
              <a:rPr lang="en-US" sz="1800" dirty="0" smtClean="0">
                <a:cs typeface="Arial" charset="0"/>
              </a:rPr>
              <a:t>TSB/OPD</a:t>
            </a:r>
          </a:p>
          <a:p>
            <a:r>
              <a:rPr lang="en-US" dirty="0" smtClean="0">
                <a:solidFill>
                  <a:schemeClr val="accent2"/>
                </a:solidFill>
                <a:cs typeface="Arial" charset="0"/>
              </a:rPr>
              <a:t>International Telecommunication Union</a:t>
            </a:r>
            <a:r>
              <a:rPr lang="en-GB" dirty="0" smtClean="0">
                <a:solidFill>
                  <a:schemeClr val="accent2"/>
                </a:solidFill>
                <a:cs typeface="Arial" charset="0"/>
              </a:rPr>
              <a:t> </a:t>
            </a:r>
            <a:endParaRPr lang="en-US" dirty="0" smtClean="0">
              <a:solidFill>
                <a:schemeClr val="accent2"/>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641350"/>
          </a:xfrm>
        </p:spPr>
        <p:txBody>
          <a:bodyPr/>
          <a:lstStyle/>
          <a:p>
            <a:r>
              <a:rPr lang="en-US" dirty="0" smtClean="0"/>
              <a:t>Publication timeline</a:t>
            </a:r>
            <a:endParaRPr lang="en-US"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10</a:t>
            </a:fld>
            <a:endParaRPr lang="en-US" dirty="0"/>
          </a:p>
        </p:txBody>
      </p:sp>
      <p:cxnSp>
        <p:nvCxnSpPr>
          <p:cNvPr id="4" name="Straight Arrow Connector 3"/>
          <p:cNvCxnSpPr/>
          <p:nvPr/>
        </p:nvCxnSpPr>
        <p:spPr>
          <a:xfrm>
            <a:off x="1370688" y="2968079"/>
            <a:ext cx="1872208" cy="0"/>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bwMode="auto">
          <a:xfrm>
            <a:off x="3236111" y="2968079"/>
            <a:ext cx="341347" cy="720080"/>
          </a:xfrm>
          <a:prstGeom prst="straightConnector1">
            <a:avLst/>
          </a:prstGeom>
          <a:solidFill>
            <a:srgbClr val="000000"/>
          </a:solidFill>
          <a:ln w="28575" cap="flat" cmpd="sng" algn="ctr">
            <a:solidFill>
              <a:srgbClr val="B2B2B2"/>
            </a:solidFill>
            <a:prstDash val="sysDot"/>
            <a:round/>
            <a:headEnd type="none" w="med" len="med"/>
            <a:tailEnd type="arrow"/>
          </a:ln>
          <a:effectLst/>
        </p:spPr>
      </p:cxnSp>
      <p:cxnSp>
        <p:nvCxnSpPr>
          <p:cNvPr id="11" name="Straight Connector 10"/>
          <p:cNvCxnSpPr/>
          <p:nvPr/>
        </p:nvCxnSpPr>
        <p:spPr bwMode="auto">
          <a:xfrm>
            <a:off x="1586712" y="2790195"/>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cxnSp>
        <p:nvCxnSpPr>
          <p:cNvPr id="13" name="Straight Connector 12"/>
          <p:cNvCxnSpPr/>
          <p:nvPr/>
        </p:nvCxnSpPr>
        <p:spPr bwMode="auto">
          <a:xfrm>
            <a:off x="3242896" y="2824063"/>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2" name="TextBox 11"/>
          <p:cNvSpPr txBox="1"/>
          <p:nvPr/>
        </p:nvSpPr>
        <p:spPr>
          <a:xfrm>
            <a:off x="1154664" y="2413582"/>
            <a:ext cx="848309" cy="430887"/>
          </a:xfrm>
          <a:prstGeom prst="rect">
            <a:avLst/>
          </a:prstGeom>
          <a:noFill/>
        </p:spPr>
        <p:txBody>
          <a:bodyPr wrap="none" rtlCol="0">
            <a:spAutoFit/>
          </a:bodyPr>
          <a:lstStyle/>
          <a:p>
            <a:r>
              <a:rPr lang="en-US" sz="1100" dirty="0" smtClean="0">
                <a:solidFill>
                  <a:srgbClr val="525152"/>
                </a:solidFill>
              </a:rPr>
              <a:t>Consented/</a:t>
            </a:r>
            <a:br>
              <a:rPr lang="en-US" sz="1100" dirty="0" smtClean="0">
                <a:solidFill>
                  <a:srgbClr val="525152"/>
                </a:solidFill>
              </a:rPr>
            </a:br>
            <a:r>
              <a:rPr lang="en-US" sz="1100" dirty="0" smtClean="0">
                <a:solidFill>
                  <a:srgbClr val="525152"/>
                </a:solidFill>
              </a:rPr>
              <a:t>Determined</a:t>
            </a:r>
            <a:endParaRPr lang="en-US" sz="1100" dirty="0">
              <a:solidFill>
                <a:srgbClr val="525152"/>
              </a:solidFill>
            </a:endParaRPr>
          </a:p>
        </p:txBody>
      </p:sp>
      <p:cxnSp>
        <p:nvCxnSpPr>
          <p:cNvPr id="15" name="Straight Connector 14"/>
          <p:cNvCxnSpPr/>
          <p:nvPr/>
        </p:nvCxnSpPr>
        <p:spPr bwMode="auto">
          <a:xfrm>
            <a:off x="1586712" y="2824063"/>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6" name="TextBox 15"/>
          <p:cNvSpPr txBox="1"/>
          <p:nvPr/>
        </p:nvSpPr>
        <p:spPr>
          <a:xfrm>
            <a:off x="2861650" y="2420888"/>
            <a:ext cx="906017" cy="430887"/>
          </a:xfrm>
          <a:prstGeom prst="rect">
            <a:avLst/>
          </a:prstGeom>
          <a:noFill/>
        </p:spPr>
        <p:txBody>
          <a:bodyPr wrap="none" rtlCol="0">
            <a:spAutoFit/>
          </a:bodyPr>
          <a:lstStyle/>
          <a:p>
            <a:r>
              <a:rPr lang="en-US" sz="1100" dirty="0" smtClean="0">
                <a:solidFill>
                  <a:srgbClr val="525152"/>
                </a:solidFill>
              </a:rPr>
              <a:t>New Rec. is </a:t>
            </a:r>
            <a:br>
              <a:rPr lang="en-US" sz="1100" dirty="0" smtClean="0">
                <a:solidFill>
                  <a:srgbClr val="525152"/>
                </a:solidFill>
              </a:rPr>
            </a:br>
            <a:r>
              <a:rPr lang="en-US" sz="1100" dirty="0" smtClean="0">
                <a:solidFill>
                  <a:srgbClr val="525152"/>
                </a:solidFill>
              </a:rPr>
              <a:t>approved</a:t>
            </a:r>
            <a:endParaRPr lang="en-US" sz="1100" dirty="0">
              <a:solidFill>
                <a:srgbClr val="525152"/>
              </a:solidFill>
            </a:endParaRPr>
          </a:p>
        </p:txBody>
      </p:sp>
      <p:cxnSp>
        <p:nvCxnSpPr>
          <p:cNvPr id="18" name="Straight Connector 17"/>
          <p:cNvCxnSpPr/>
          <p:nvPr/>
        </p:nvCxnSpPr>
        <p:spPr bwMode="auto">
          <a:xfrm>
            <a:off x="3818960" y="3509475"/>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9" name="TextBox 18"/>
          <p:cNvSpPr txBox="1"/>
          <p:nvPr/>
        </p:nvSpPr>
        <p:spPr>
          <a:xfrm>
            <a:off x="3412313" y="3253798"/>
            <a:ext cx="918841" cy="261610"/>
          </a:xfrm>
          <a:prstGeom prst="rect">
            <a:avLst/>
          </a:prstGeom>
          <a:noFill/>
        </p:spPr>
        <p:txBody>
          <a:bodyPr wrap="none" rtlCol="0">
            <a:spAutoFit/>
          </a:bodyPr>
          <a:lstStyle/>
          <a:p>
            <a:r>
              <a:rPr lang="en-US" sz="1100" dirty="0" smtClean="0">
                <a:solidFill>
                  <a:srgbClr val="525152"/>
                </a:solidFill>
              </a:rPr>
              <a:t>Prepublished</a:t>
            </a:r>
            <a:endParaRPr lang="en-US" sz="1100" dirty="0">
              <a:solidFill>
                <a:srgbClr val="525152"/>
              </a:solidFill>
            </a:endParaRPr>
          </a:p>
        </p:txBody>
      </p:sp>
      <p:cxnSp>
        <p:nvCxnSpPr>
          <p:cNvPr id="21" name="Straight Arrow Connector 20"/>
          <p:cNvCxnSpPr/>
          <p:nvPr/>
        </p:nvCxnSpPr>
        <p:spPr>
          <a:xfrm>
            <a:off x="5647002" y="3002595"/>
            <a:ext cx="1512168" cy="0"/>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grpSp>
        <p:nvGrpSpPr>
          <p:cNvPr id="27" name="Group 26"/>
          <p:cNvGrpSpPr/>
          <p:nvPr/>
        </p:nvGrpSpPr>
        <p:grpSpPr>
          <a:xfrm>
            <a:off x="4827072" y="3284984"/>
            <a:ext cx="739305" cy="398180"/>
            <a:chOff x="4965758" y="3268050"/>
            <a:chExt cx="739305" cy="398180"/>
          </a:xfrm>
        </p:grpSpPr>
        <p:cxnSp>
          <p:nvCxnSpPr>
            <p:cNvPr id="23" name="Straight Connector 22"/>
            <p:cNvCxnSpPr/>
            <p:nvPr/>
          </p:nvCxnSpPr>
          <p:spPr bwMode="auto">
            <a:xfrm>
              <a:off x="5541822" y="3522214"/>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24" name="TextBox 23"/>
            <p:cNvSpPr txBox="1"/>
            <p:nvPr/>
          </p:nvSpPr>
          <p:spPr>
            <a:xfrm>
              <a:off x="4965758" y="3268050"/>
              <a:ext cx="739305" cy="261610"/>
            </a:xfrm>
            <a:prstGeom prst="rect">
              <a:avLst/>
            </a:prstGeom>
            <a:noFill/>
          </p:spPr>
          <p:txBody>
            <a:bodyPr wrap="none" rtlCol="0">
              <a:spAutoFit/>
            </a:bodyPr>
            <a:lstStyle/>
            <a:p>
              <a:r>
                <a:rPr lang="en-US" sz="1100" dirty="0" smtClean="0">
                  <a:solidFill>
                    <a:srgbClr val="525152"/>
                  </a:solidFill>
                </a:rPr>
                <a:t>Published</a:t>
              </a:r>
              <a:endParaRPr lang="en-US" sz="1100" dirty="0">
                <a:solidFill>
                  <a:srgbClr val="525152"/>
                </a:solidFill>
              </a:endParaRPr>
            </a:p>
          </p:txBody>
        </p:sp>
      </p:grpSp>
      <p:sp>
        <p:nvSpPr>
          <p:cNvPr id="29" name="TextBox 28"/>
          <p:cNvSpPr txBox="1"/>
          <p:nvPr/>
        </p:nvSpPr>
        <p:spPr>
          <a:xfrm>
            <a:off x="5532659" y="2582859"/>
            <a:ext cx="1527982" cy="430887"/>
          </a:xfrm>
          <a:prstGeom prst="rect">
            <a:avLst/>
          </a:prstGeom>
          <a:noFill/>
        </p:spPr>
        <p:txBody>
          <a:bodyPr wrap="none" rtlCol="0">
            <a:spAutoFit/>
          </a:bodyPr>
          <a:lstStyle/>
          <a:p>
            <a:pPr algn="ctr"/>
            <a:r>
              <a:rPr lang="en-US" sz="1100" dirty="0" smtClean="0">
                <a:solidFill>
                  <a:srgbClr val="525152"/>
                </a:solidFill>
              </a:rPr>
              <a:t>Revision or amendment</a:t>
            </a:r>
            <a:br>
              <a:rPr lang="en-US" sz="1100" dirty="0" smtClean="0">
                <a:solidFill>
                  <a:srgbClr val="525152"/>
                </a:solidFill>
              </a:rPr>
            </a:br>
            <a:r>
              <a:rPr lang="en-US" sz="1100" dirty="0" smtClean="0">
                <a:solidFill>
                  <a:srgbClr val="525152"/>
                </a:solidFill>
              </a:rPr>
              <a:t>is approved</a:t>
            </a:r>
            <a:endParaRPr lang="en-US" sz="1100" dirty="0">
              <a:solidFill>
                <a:srgbClr val="525152"/>
              </a:solidFill>
            </a:endParaRPr>
          </a:p>
        </p:txBody>
      </p:sp>
      <p:sp>
        <p:nvSpPr>
          <p:cNvPr id="30" name="TextBox 29"/>
          <p:cNvSpPr txBox="1"/>
          <p:nvPr/>
        </p:nvSpPr>
        <p:spPr>
          <a:xfrm>
            <a:off x="4101939" y="3452191"/>
            <a:ext cx="869149" cy="261610"/>
          </a:xfrm>
          <a:prstGeom prst="rect">
            <a:avLst/>
          </a:prstGeom>
          <a:noFill/>
        </p:spPr>
        <p:txBody>
          <a:bodyPr wrap="none" rtlCol="0">
            <a:spAutoFit/>
          </a:bodyPr>
          <a:lstStyle/>
          <a:p>
            <a:r>
              <a:rPr lang="en-US" sz="1100" dirty="0" smtClean="0">
                <a:solidFill>
                  <a:srgbClr val="525152"/>
                </a:solidFill>
              </a:rPr>
              <a:t>TSB editing</a:t>
            </a:r>
            <a:endParaRPr lang="en-US" sz="1100" dirty="0">
              <a:solidFill>
                <a:srgbClr val="525152"/>
              </a:solidFill>
            </a:endParaRPr>
          </a:p>
        </p:txBody>
      </p:sp>
      <p:cxnSp>
        <p:nvCxnSpPr>
          <p:cNvPr id="31" name="Straight Arrow Connector 30"/>
          <p:cNvCxnSpPr/>
          <p:nvPr/>
        </p:nvCxnSpPr>
        <p:spPr bwMode="auto">
          <a:xfrm flipV="1">
            <a:off x="5405004" y="3002595"/>
            <a:ext cx="241998" cy="685564"/>
          </a:xfrm>
          <a:prstGeom prst="straightConnector1">
            <a:avLst/>
          </a:prstGeom>
          <a:solidFill>
            <a:srgbClr val="000000"/>
          </a:solidFill>
          <a:ln w="28575" cap="flat" cmpd="sng" algn="ctr">
            <a:solidFill>
              <a:srgbClr val="B2B2B2"/>
            </a:solidFill>
            <a:prstDash val="sysDot"/>
            <a:round/>
            <a:headEnd type="none" w="med" len="med"/>
            <a:tailEnd type="arrow"/>
          </a:ln>
          <a:effectLst/>
        </p:spPr>
      </p:cxnSp>
      <p:cxnSp>
        <p:nvCxnSpPr>
          <p:cNvPr id="37" name="Straight Arrow Connector 36"/>
          <p:cNvCxnSpPr/>
          <p:nvPr/>
        </p:nvCxnSpPr>
        <p:spPr bwMode="auto">
          <a:xfrm>
            <a:off x="7159170" y="2996952"/>
            <a:ext cx="341347" cy="720080"/>
          </a:xfrm>
          <a:prstGeom prst="straightConnector1">
            <a:avLst/>
          </a:prstGeom>
          <a:solidFill>
            <a:srgbClr val="000000"/>
          </a:solidFill>
          <a:ln w="28575" cap="flat" cmpd="sng" algn="ctr">
            <a:solidFill>
              <a:srgbClr val="B2B2B2"/>
            </a:solidFill>
            <a:prstDash val="sysDot"/>
            <a:round/>
            <a:headEnd type="none" w="med" len="med"/>
            <a:tailEnd type="arrow"/>
          </a:ln>
          <a:effectLst/>
        </p:spPr>
      </p:cxnSp>
      <p:sp>
        <p:nvSpPr>
          <p:cNvPr id="39" name="TextBox 38"/>
          <p:cNvSpPr txBox="1"/>
          <p:nvPr/>
        </p:nvSpPr>
        <p:spPr>
          <a:xfrm>
            <a:off x="7252778" y="2996952"/>
            <a:ext cx="840295" cy="430887"/>
          </a:xfrm>
          <a:prstGeom prst="rect">
            <a:avLst/>
          </a:prstGeom>
          <a:noFill/>
        </p:spPr>
        <p:txBody>
          <a:bodyPr wrap="none" rtlCol="0">
            <a:spAutoFit/>
          </a:bodyPr>
          <a:lstStyle/>
          <a:p>
            <a:r>
              <a:rPr lang="en-US" sz="1100" dirty="0" smtClean="0">
                <a:solidFill>
                  <a:srgbClr val="525152"/>
                </a:solidFill>
              </a:rPr>
              <a:t>Revision/</a:t>
            </a:r>
            <a:br>
              <a:rPr lang="en-US" sz="1100" dirty="0" smtClean="0">
                <a:solidFill>
                  <a:srgbClr val="525152"/>
                </a:solidFill>
              </a:rPr>
            </a:br>
            <a:r>
              <a:rPr lang="en-US" sz="1100" dirty="0" smtClean="0">
                <a:solidFill>
                  <a:srgbClr val="525152"/>
                </a:solidFill>
              </a:rPr>
              <a:t>amendment</a:t>
            </a:r>
            <a:endParaRPr lang="en-US" sz="1100" dirty="0">
              <a:solidFill>
                <a:srgbClr val="525152"/>
              </a:solidFill>
            </a:endParaRPr>
          </a:p>
        </p:txBody>
      </p:sp>
      <p:cxnSp>
        <p:nvCxnSpPr>
          <p:cNvPr id="36870" name="Straight Connector 36869"/>
          <p:cNvCxnSpPr/>
          <p:nvPr/>
        </p:nvCxnSpPr>
        <p:spPr bwMode="auto">
          <a:xfrm>
            <a:off x="7515112" y="3733328"/>
            <a:ext cx="801304" cy="0"/>
          </a:xfrm>
          <a:prstGeom prst="line">
            <a:avLst/>
          </a:prstGeom>
          <a:solidFill>
            <a:srgbClr val="000000"/>
          </a:solidFill>
          <a:ln w="57150" cap="flat" cmpd="sng" algn="ctr">
            <a:solidFill>
              <a:srgbClr val="0099CC"/>
            </a:solidFill>
            <a:prstDash val="sysDash"/>
            <a:round/>
            <a:headEnd type="none" w="med" len="med"/>
            <a:tailEnd type="none" w="med" len="med"/>
          </a:ln>
          <a:effectLst/>
        </p:spPr>
      </p:cxnSp>
      <p:pic>
        <p:nvPicPr>
          <p:cNvPr id="44"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6468" y="1981181"/>
            <a:ext cx="752662" cy="601678"/>
          </a:xfrm>
          <a:prstGeom prst="rect">
            <a:avLst/>
          </a:prstGeom>
          <a:noFill/>
          <a:extLst>
            <a:ext uri="{909E8E84-426E-40DD-AFC4-6F175D3DCCD1}">
              <a14:hiddenFill xmlns:a14="http://schemas.microsoft.com/office/drawing/2010/main">
                <a:solidFill>
                  <a:srgbClr val="FFFFFF"/>
                </a:solidFill>
              </a14:hiddenFill>
            </a:ext>
          </a:extLst>
        </p:spPr>
      </p:pic>
      <p:cxnSp>
        <p:nvCxnSpPr>
          <p:cNvPr id="36873" name="Straight Connector 36872"/>
          <p:cNvCxnSpPr/>
          <p:nvPr/>
        </p:nvCxnSpPr>
        <p:spPr bwMode="auto">
          <a:xfrm flipH="1">
            <a:off x="1578818" y="3068960"/>
            <a:ext cx="7894" cy="2520280"/>
          </a:xfrm>
          <a:prstGeom prst="line">
            <a:avLst/>
          </a:prstGeom>
          <a:solidFill>
            <a:srgbClr val="000000"/>
          </a:solidFill>
          <a:ln w="12700" cap="flat" cmpd="sng" algn="ctr">
            <a:solidFill>
              <a:srgbClr val="B2B2B2"/>
            </a:solidFill>
            <a:prstDash val="sysDash"/>
            <a:round/>
            <a:headEnd type="none" w="med" len="med"/>
            <a:tailEnd type="none" w="med" len="med"/>
          </a:ln>
          <a:effectLst/>
        </p:spPr>
      </p:cxnSp>
      <p:cxnSp>
        <p:nvCxnSpPr>
          <p:cNvPr id="36875" name="Straight Connector 36874"/>
          <p:cNvCxnSpPr/>
          <p:nvPr/>
        </p:nvCxnSpPr>
        <p:spPr bwMode="auto">
          <a:xfrm>
            <a:off x="5403136" y="4437112"/>
            <a:ext cx="0" cy="1152128"/>
          </a:xfrm>
          <a:prstGeom prst="line">
            <a:avLst/>
          </a:prstGeom>
          <a:solidFill>
            <a:srgbClr val="000000"/>
          </a:solidFill>
          <a:ln w="12700" cap="flat" cmpd="sng" algn="ctr">
            <a:solidFill>
              <a:srgbClr val="B2B2B2"/>
            </a:solidFill>
            <a:prstDash val="sysDash"/>
            <a:round/>
            <a:headEnd type="none" w="med" len="med"/>
            <a:tailEnd type="none" w="med" len="med"/>
          </a:ln>
          <a:effectLst/>
        </p:spPr>
      </p:cxnSp>
      <p:cxnSp>
        <p:nvCxnSpPr>
          <p:cNvPr id="36877" name="Straight Arrow Connector 36876"/>
          <p:cNvCxnSpPr/>
          <p:nvPr/>
        </p:nvCxnSpPr>
        <p:spPr bwMode="auto">
          <a:xfrm flipV="1">
            <a:off x="1586712" y="5562818"/>
            <a:ext cx="2232248" cy="26422"/>
          </a:xfrm>
          <a:prstGeom prst="straightConnector1">
            <a:avLst/>
          </a:prstGeom>
          <a:solidFill>
            <a:srgbClr val="000000"/>
          </a:solidFill>
          <a:ln w="19050" cap="flat" cmpd="sng" algn="ctr">
            <a:solidFill>
              <a:srgbClr val="B2B2B2"/>
            </a:solidFill>
            <a:prstDash val="solid"/>
            <a:round/>
            <a:headEnd type="arrow" w="med" len="med"/>
            <a:tailEnd type="arrow" w="med" len="med"/>
          </a:ln>
          <a:effectLst/>
        </p:spPr>
      </p:cxnSp>
      <p:sp>
        <p:nvSpPr>
          <p:cNvPr id="55" name="TextBox 54"/>
          <p:cNvSpPr txBox="1"/>
          <p:nvPr/>
        </p:nvSpPr>
        <p:spPr>
          <a:xfrm>
            <a:off x="2048239" y="5661248"/>
            <a:ext cx="3066865" cy="261610"/>
          </a:xfrm>
          <a:prstGeom prst="rect">
            <a:avLst/>
          </a:prstGeom>
          <a:noFill/>
        </p:spPr>
        <p:txBody>
          <a:bodyPr wrap="none" rtlCol="0">
            <a:spAutoFit/>
          </a:bodyPr>
          <a:lstStyle/>
          <a:p>
            <a:r>
              <a:rPr lang="en-US" sz="1100" dirty="0" smtClean="0">
                <a:solidFill>
                  <a:srgbClr val="525152"/>
                </a:solidFill>
              </a:rPr>
              <a:t>Written specification is ‘frozen’ between snapshots</a:t>
            </a:r>
            <a:endParaRPr lang="en-US" sz="1100" dirty="0">
              <a:solidFill>
                <a:srgbClr val="525152"/>
              </a:solidFill>
            </a:endParaRPr>
          </a:p>
        </p:txBody>
      </p:sp>
      <p:pic>
        <p:nvPicPr>
          <p:cNvPr id="56"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0514" y="3835434"/>
            <a:ext cx="752662" cy="601678"/>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0311" y="1772816"/>
            <a:ext cx="752662" cy="601678"/>
          </a:xfrm>
          <a:prstGeom prst="rect">
            <a:avLst/>
          </a:prstGeom>
          <a:noFill/>
          <a:extLst>
            <a:ext uri="{909E8E84-426E-40DD-AFC4-6F175D3DCCD1}">
              <a14:hiddenFill xmlns:a14="http://schemas.microsoft.com/office/drawing/2010/main">
                <a:solidFill>
                  <a:srgbClr val="FFFFFF"/>
                </a:solidFill>
              </a14:hiddenFill>
            </a:ext>
          </a:extLst>
        </p:spPr>
      </p:pic>
      <p:cxnSp>
        <p:nvCxnSpPr>
          <p:cNvPr id="36885" name="Straight Arrow Connector 36884"/>
          <p:cNvCxnSpPr>
            <a:stCxn id="62" idx="0"/>
          </p:cNvCxnSpPr>
          <p:nvPr/>
        </p:nvCxnSpPr>
        <p:spPr bwMode="auto">
          <a:xfrm flipH="1" flipV="1">
            <a:off x="5763176" y="3013746"/>
            <a:ext cx="1053077" cy="1590392"/>
          </a:xfrm>
          <a:prstGeom prst="straightConnector1">
            <a:avLst/>
          </a:prstGeom>
          <a:solidFill>
            <a:srgbClr val="000000"/>
          </a:solidFill>
          <a:ln w="19050" cap="flat" cmpd="sng" algn="ctr">
            <a:solidFill>
              <a:srgbClr val="B2B2B2"/>
            </a:solidFill>
            <a:prstDash val="solid"/>
            <a:round/>
            <a:headEnd type="none" w="med" len="med"/>
            <a:tailEnd type="arrow"/>
          </a:ln>
          <a:effectLst/>
        </p:spPr>
      </p:cxnSp>
      <p:sp>
        <p:nvSpPr>
          <p:cNvPr id="62" name="TextBox 61"/>
          <p:cNvSpPr txBox="1"/>
          <p:nvPr/>
        </p:nvSpPr>
        <p:spPr>
          <a:xfrm>
            <a:off x="5836658" y="4604138"/>
            <a:ext cx="1959190" cy="600164"/>
          </a:xfrm>
          <a:prstGeom prst="rect">
            <a:avLst/>
          </a:prstGeom>
          <a:noFill/>
        </p:spPr>
        <p:txBody>
          <a:bodyPr wrap="none" rtlCol="0">
            <a:spAutoFit/>
          </a:bodyPr>
          <a:lstStyle/>
          <a:p>
            <a:pPr algn="ctr"/>
            <a:r>
              <a:rPr lang="en-US" sz="1100" dirty="0" smtClean="0">
                <a:solidFill>
                  <a:srgbClr val="525152"/>
                </a:solidFill>
              </a:rPr>
              <a:t>Revision is developed based on</a:t>
            </a:r>
            <a:br>
              <a:rPr lang="en-US" sz="1100" dirty="0" smtClean="0">
                <a:solidFill>
                  <a:srgbClr val="525152"/>
                </a:solidFill>
              </a:rPr>
            </a:br>
            <a:r>
              <a:rPr lang="en-US" sz="1100" dirty="0" smtClean="0">
                <a:solidFill>
                  <a:srgbClr val="525152"/>
                </a:solidFill>
              </a:rPr>
              <a:t>the published version </a:t>
            </a:r>
            <a:br>
              <a:rPr lang="en-US" sz="1100" dirty="0" smtClean="0">
                <a:solidFill>
                  <a:srgbClr val="525152"/>
                </a:solidFill>
              </a:rPr>
            </a:br>
            <a:r>
              <a:rPr lang="en-US" sz="1100" dirty="0" smtClean="0">
                <a:solidFill>
                  <a:srgbClr val="525152"/>
                </a:solidFill>
              </a:rPr>
              <a:t>(latest snapshot)</a:t>
            </a:r>
            <a:endParaRPr lang="en-US" sz="1100" dirty="0">
              <a:solidFill>
                <a:srgbClr val="525152"/>
              </a:solidFill>
            </a:endParaRPr>
          </a:p>
        </p:txBody>
      </p:sp>
      <p:pic>
        <p:nvPicPr>
          <p:cNvPr id="36888" name="Picture 3" descr="C:\Users\cabreraa\AppData\Local\Microsoft\Windows\Temporary Internet Files\Content.IE5\V8ZU2TAQ\MC9004404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1890" y="4622734"/>
            <a:ext cx="507550" cy="534458"/>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a:off x="3577458" y="3688159"/>
            <a:ext cx="1844903" cy="0"/>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pic>
        <p:nvPicPr>
          <p:cNvPr id="38"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8920" y="2708920"/>
            <a:ext cx="752662" cy="601678"/>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Connector 34"/>
          <p:cNvCxnSpPr/>
          <p:nvPr/>
        </p:nvCxnSpPr>
        <p:spPr bwMode="auto">
          <a:xfrm flipH="1">
            <a:off x="3811066" y="3068960"/>
            <a:ext cx="7894" cy="2520280"/>
          </a:xfrm>
          <a:prstGeom prst="line">
            <a:avLst/>
          </a:prstGeom>
          <a:solidFill>
            <a:srgbClr val="000000"/>
          </a:solidFill>
          <a:ln w="12700" cap="flat" cmpd="sng" algn="ctr">
            <a:solidFill>
              <a:srgbClr val="B2B2B2"/>
            </a:solidFill>
            <a:prstDash val="sysDash"/>
            <a:round/>
            <a:headEnd type="none" w="med" len="med"/>
            <a:tailEnd type="none" w="med" len="med"/>
          </a:ln>
          <a:effectLst/>
        </p:spPr>
      </p:cxnSp>
      <p:cxnSp>
        <p:nvCxnSpPr>
          <p:cNvPr id="40" name="Straight Arrow Connector 39"/>
          <p:cNvCxnSpPr/>
          <p:nvPr/>
        </p:nvCxnSpPr>
        <p:spPr bwMode="auto">
          <a:xfrm flipV="1">
            <a:off x="3796100" y="5551522"/>
            <a:ext cx="1607036" cy="14858"/>
          </a:xfrm>
          <a:prstGeom prst="straightConnector1">
            <a:avLst/>
          </a:prstGeom>
          <a:solidFill>
            <a:srgbClr val="000000"/>
          </a:solidFill>
          <a:ln w="19050" cap="flat" cmpd="sng" algn="ctr">
            <a:solidFill>
              <a:srgbClr val="B2B2B2"/>
            </a:solidFill>
            <a:prstDash val="solid"/>
            <a:round/>
            <a:headEnd type="arrow" w="med" len="med"/>
            <a:tailEnd type="arrow" w="med" len="med"/>
          </a:ln>
          <a:effectLst/>
        </p:spPr>
      </p:cxnSp>
      <p:pic>
        <p:nvPicPr>
          <p:cNvPr id="41"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1988840"/>
            <a:ext cx="752662" cy="601678"/>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11826" y="1963226"/>
            <a:ext cx="752662" cy="601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3003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7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87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87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87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688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8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9" grpId="0"/>
      <p:bldP spid="55" grpId="0"/>
      <p:bldP spid="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D80621C-C9EA-4C34-A672-9ECA8D29EA75}" type="slidenum">
              <a:rPr lang="en-US" smtClean="0"/>
              <a:pPr/>
              <a:t>11</a:t>
            </a:fld>
            <a:endParaRPr lang="en-US"/>
          </a:p>
        </p:txBody>
      </p:sp>
      <p:sp>
        <p:nvSpPr>
          <p:cNvPr id="4" name="Title 1"/>
          <p:cNvSpPr txBox="1">
            <a:spLocks/>
          </p:cNvSpPr>
          <p:nvPr/>
        </p:nvSpPr>
        <p:spPr bwMode="auto">
          <a:xfrm>
            <a:off x="685800" y="836712"/>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buClrTx/>
              <a:buFontTx/>
            </a:pPr>
            <a:r>
              <a:rPr lang="en-US" dirty="0"/>
              <a:t>Publication timeline</a:t>
            </a:r>
            <a:endParaRPr lang="en-US" kern="0" dirty="0"/>
          </a:p>
        </p:txBody>
      </p:sp>
      <p:cxnSp>
        <p:nvCxnSpPr>
          <p:cNvPr id="6" name="Straight Arrow Connector 5"/>
          <p:cNvCxnSpPr/>
          <p:nvPr/>
        </p:nvCxnSpPr>
        <p:spPr>
          <a:xfrm>
            <a:off x="1619672" y="3568082"/>
            <a:ext cx="1872208" cy="0"/>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186482" y="4288162"/>
            <a:ext cx="2833790" cy="28873"/>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bwMode="auto">
          <a:xfrm>
            <a:off x="3485095" y="3568082"/>
            <a:ext cx="341347" cy="720080"/>
          </a:xfrm>
          <a:prstGeom prst="straightConnector1">
            <a:avLst/>
          </a:prstGeom>
          <a:solidFill>
            <a:srgbClr val="000000"/>
          </a:solidFill>
          <a:ln w="28575" cap="flat" cmpd="sng" algn="ctr">
            <a:solidFill>
              <a:srgbClr val="B2B2B2"/>
            </a:solidFill>
            <a:prstDash val="sysDot"/>
            <a:round/>
            <a:headEnd type="none" w="med" len="med"/>
            <a:tailEnd type="arrow"/>
          </a:ln>
          <a:effectLst/>
        </p:spPr>
      </p:cxnSp>
      <p:cxnSp>
        <p:nvCxnSpPr>
          <p:cNvPr id="10" name="Straight Connector 9"/>
          <p:cNvCxnSpPr/>
          <p:nvPr/>
        </p:nvCxnSpPr>
        <p:spPr bwMode="auto">
          <a:xfrm>
            <a:off x="1835696" y="3390198"/>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cxnSp>
        <p:nvCxnSpPr>
          <p:cNvPr id="11" name="Straight Connector 10"/>
          <p:cNvCxnSpPr/>
          <p:nvPr/>
        </p:nvCxnSpPr>
        <p:spPr bwMode="auto">
          <a:xfrm>
            <a:off x="3491880" y="3424066"/>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2" name="TextBox 11"/>
          <p:cNvSpPr txBox="1"/>
          <p:nvPr/>
        </p:nvSpPr>
        <p:spPr>
          <a:xfrm>
            <a:off x="1403648" y="3013585"/>
            <a:ext cx="848309" cy="430887"/>
          </a:xfrm>
          <a:prstGeom prst="rect">
            <a:avLst/>
          </a:prstGeom>
          <a:noFill/>
        </p:spPr>
        <p:txBody>
          <a:bodyPr wrap="none" rtlCol="0">
            <a:spAutoFit/>
          </a:bodyPr>
          <a:lstStyle/>
          <a:p>
            <a:r>
              <a:rPr lang="en-US" sz="1100" dirty="0" smtClean="0">
                <a:solidFill>
                  <a:srgbClr val="525152"/>
                </a:solidFill>
              </a:rPr>
              <a:t>Consented/</a:t>
            </a:r>
            <a:br>
              <a:rPr lang="en-US" sz="1100" dirty="0" smtClean="0">
                <a:solidFill>
                  <a:srgbClr val="525152"/>
                </a:solidFill>
              </a:rPr>
            </a:br>
            <a:r>
              <a:rPr lang="en-US" sz="1100" dirty="0" smtClean="0">
                <a:solidFill>
                  <a:srgbClr val="525152"/>
                </a:solidFill>
              </a:rPr>
              <a:t>Determined</a:t>
            </a:r>
            <a:endParaRPr lang="en-US" sz="1100" dirty="0">
              <a:solidFill>
                <a:srgbClr val="525152"/>
              </a:solidFill>
            </a:endParaRPr>
          </a:p>
        </p:txBody>
      </p:sp>
      <p:cxnSp>
        <p:nvCxnSpPr>
          <p:cNvPr id="13" name="Straight Connector 12"/>
          <p:cNvCxnSpPr/>
          <p:nvPr/>
        </p:nvCxnSpPr>
        <p:spPr bwMode="auto">
          <a:xfrm>
            <a:off x="1835696" y="3424066"/>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4" name="TextBox 13"/>
          <p:cNvSpPr txBox="1"/>
          <p:nvPr/>
        </p:nvSpPr>
        <p:spPr>
          <a:xfrm>
            <a:off x="3059832" y="2998113"/>
            <a:ext cx="872355" cy="430887"/>
          </a:xfrm>
          <a:prstGeom prst="rect">
            <a:avLst/>
          </a:prstGeom>
          <a:noFill/>
        </p:spPr>
        <p:txBody>
          <a:bodyPr wrap="none" rtlCol="0">
            <a:spAutoFit/>
          </a:bodyPr>
          <a:lstStyle/>
          <a:p>
            <a:pPr algn="ctr"/>
            <a:r>
              <a:rPr lang="en-US" sz="1100" dirty="0" smtClean="0">
                <a:solidFill>
                  <a:srgbClr val="525152"/>
                </a:solidFill>
              </a:rPr>
              <a:t>New Rec.</a:t>
            </a:r>
            <a:br>
              <a:rPr lang="en-US" sz="1100" dirty="0" smtClean="0">
                <a:solidFill>
                  <a:srgbClr val="525152"/>
                </a:solidFill>
              </a:rPr>
            </a:br>
            <a:r>
              <a:rPr lang="en-US" sz="1100" dirty="0" smtClean="0">
                <a:solidFill>
                  <a:srgbClr val="525152"/>
                </a:solidFill>
              </a:rPr>
              <a:t> is approved</a:t>
            </a:r>
            <a:endParaRPr lang="en-US" sz="1100" dirty="0">
              <a:solidFill>
                <a:srgbClr val="525152"/>
              </a:solidFill>
            </a:endParaRPr>
          </a:p>
        </p:txBody>
      </p:sp>
      <p:cxnSp>
        <p:nvCxnSpPr>
          <p:cNvPr id="15" name="Straight Connector 14"/>
          <p:cNvCxnSpPr/>
          <p:nvPr/>
        </p:nvCxnSpPr>
        <p:spPr bwMode="auto">
          <a:xfrm>
            <a:off x="4067944" y="4109478"/>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16" name="TextBox 15"/>
          <p:cNvSpPr txBox="1"/>
          <p:nvPr/>
        </p:nvSpPr>
        <p:spPr>
          <a:xfrm>
            <a:off x="3653863" y="3731900"/>
            <a:ext cx="918841" cy="430887"/>
          </a:xfrm>
          <a:prstGeom prst="rect">
            <a:avLst/>
          </a:prstGeom>
          <a:noFill/>
        </p:spPr>
        <p:txBody>
          <a:bodyPr wrap="none" rtlCol="0">
            <a:spAutoFit/>
          </a:bodyPr>
          <a:lstStyle/>
          <a:p>
            <a:pPr algn="ctr"/>
            <a:r>
              <a:rPr lang="en-US" sz="1100" dirty="0" smtClean="0">
                <a:solidFill>
                  <a:srgbClr val="525152"/>
                </a:solidFill>
              </a:rPr>
              <a:t>New Rec.</a:t>
            </a:r>
            <a:br>
              <a:rPr lang="en-US" sz="1100" dirty="0" smtClean="0">
                <a:solidFill>
                  <a:srgbClr val="525152"/>
                </a:solidFill>
              </a:rPr>
            </a:br>
            <a:r>
              <a:rPr lang="en-US" sz="1100" dirty="0" smtClean="0">
                <a:solidFill>
                  <a:srgbClr val="525152"/>
                </a:solidFill>
              </a:rPr>
              <a:t>Prepublished</a:t>
            </a:r>
            <a:endParaRPr lang="en-US" sz="1100" dirty="0">
              <a:solidFill>
                <a:srgbClr val="525152"/>
              </a:solidFill>
            </a:endParaRPr>
          </a:p>
        </p:txBody>
      </p:sp>
      <p:cxnSp>
        <p:nvCxnSpPr>
          <p:cNvPr id="17" name="Straight Arrow Connector 16"/>
          <p:cNvCxnSpPr/>
          <p:nvPr/>
        </p:nvCxnSpPr>
        <p:spPr>
          <a:xfrm>
            <a:off x="3563888" y="3596955"/>
            <a:ext cx="3960440" cy="0"/>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89544" y="3339236"/>
            <a:ext cx="2416046" cy="261610"/>
          </a:xfrm>
          <a:prstGeom prst="rect">
            <a:avLst/>
          </a:prstGeom>
          <a:noFill/>
        </p:spPr>
        <p:txBody>
          <a:bodyPr wrap="none" rtlCol="0">
            <a:spAutoFit/>
          </a:bodyPr>
          <a:lstStyle/>
          <a:p>
            <a:r>
              <a:rPr lang="en-US" sz="1100" dirty="0" smtClean="0">
                <a:solidFill>
                  <a:srgbClr val="525152"/>
                </a:solidFill>
              </a:rPr>
              <a:t>The standard continues to be developed</a:t>
            </a:r>
            <a:endParaRPr lang="en-US" sz="1100" dirty="0">
              <a:solidFill>
                <a:srgbClr val="525152"/>
              </a:solidFill>
            </a:endParaRPr>
          </a:p>
        </p:txBody>
      </p:sp>
      <p:cxnSp>
        <p:nvCxnSpPr>
          <p:cNvPr id="22" name="Straight Arrow Connector 21"/>
          <p:cNvCxnSpPr/>
          <p:nvPr/>
        </p:nvCxnSpPr>
        <p:spPr bwMode="auto">
          <a:xfrm>
            <a:off x="4900008" y="3596955"/>
            <a:ext cx="341347" cy="720080"/>
          </a:xfrm>
          <a:prstGeom prst="straightConnector1">
            <a:avLst/>
          </a:prstGeom>
          <a:solidFill>
            <a:srgbClr val="000000"/>
          </a:solidFill>
          <a:ln w="28575" cap="flat" cmpd="sng" algn="ctr">
            <a:solidFill>
              <a:srgbClr val="B2B2B2"/>
            </a:solidFill>
            <a:prstDash val="sysDot"/>
            <a:round/>
            <a:headEnd type="none" w="med" len="med"/>
            <a:tailEnd type="arrow"/>
          </a:ln>
          <a:effectLst/>
        </p:spPr>
      </p:cxnSp>
      <p:cxnSp>
        <p:nvCxnSpPr>
          <p:cNvPr id="24" name="Straight Arrow Connector 23"/>
          <p:cNvCxnSpPr/>
          <p:nvPr/>
        </p:nvCxnSpPr>
        <p:spPr>
          <a:xfrm>
            <a:off x="3817975" y="4288162"/>
            <a:ext cx="2194185" cy="15625"/>
          </a:xfrm>
          <a:prstGeom prst="straightConnector1">
            <a:avLst/>
          </a:prstGeom>
          <a:ln w="57150">
            <a:solidFill>
              <a:srgbClr val="0099CC"/>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544730" y="2445407"/>
            <a:ext cx="2289409" cy="430887"/>
          </a:xfrm>
          <a:prstGeom prst="rect">
            <a:avLst/>
          </a:prstGeom>
          <a:noFill/>
        </p:spPr>
        <p:txBody>
          <a:bodyPr wrap="none" rtlCol="0">
            <a:spAutoFit/>
          </a:bodyPr>
          <a:lstStyle/>
          <a:p>
            <a:r>
              <a:rPr lang="en-US" sz="1100" dirty="0" smtClean="0">
                <a:solidFill>
                  <a:srgbClr val="525152"/>
                </a:solidFill>
              </a:rPr>
              <a:t>Revision or amendment is consented </a:t>
            </a:r>
          </a:p>
          <a:p>
            <a:r>
              <a:rPr lang="en-US" sz="1100" dirty="0" smtClean="0">
                <a:solidFill>
                  <a:srgbClr val="525152"/>
                </a:solidFill>
              </a:rPr>
              <a:t>before previous edition is published</a:t>
            </a:r>
            <a:endParaRPr lang="en-US" sz="1100" dirty="0">
              <a:solidFill>
                <a:srgbClr val="525152"/>
              </a:solidFill>
            </a:endParaRPr>
          </a:p>
        </p:txBody>
      </p:sp>
      <p:cxnSp>
        <p:nvCxnSpPr>
          <p:cNvPr id="28" name="Straight Connector 27"/>
          <p:cNvCxnSpPr/>
          <p:nvPr/>
        </p:nvCxnSpPr>
        <p:spPr bwMode="auto">
          <a:xfrm>
            <a:off x="6012160" y="4149080"/>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29" name="TextBox 28"/>
          <p:cNvSpPr txBox="1"/>
          <p:nvPr/>
        </p:nvSpPr>
        <p:spPr>
          <a:xfrm>
            <a:off x="5652120" y="3777665"/>
            <a:ext cx="742511" cy="430887"/>
          </a:xfrm>
          <a:prstGeom prst="rect">
            <a:avLst/>
          </a:prstGeom>
          <a:noFill/>
        </p:spPr>
        <p:txBody>
          <a:bodyPr wrap="none" rtlCol="0">
            <a:spAutoFit/>
          </a:bodyPr>
          <a:lstStyle/>
          <a:p>
            <a:r>
              <a:rPr lang="en-US" sz="1100" dirty="0" smtClean="0">
                <a:solidFill>
                  <a:srgbClr val="525152"/>
                </a:solidFill>
              </a:rPr>
              <a:t>New Rec.</a:t>
            </a:r>
            <a:br>
              <a:rPr lang="en-US" sz="1100" dirty="0" smtClean="0">
                <a:solidFill>
                  <a:srgbClr val="525152"/>
                </a:solidFill>
              </a:rPr>
            </a:br>
            <a:r>
              <a:rPr lang="en-US" sz="1100" dirty="0" smtClean="0">
                <a:solidFill>
                  <a:srgbClr val="525152"/>
                </a:solidFill>
              </a:rPr>
              <a:t>Published</a:t>
            </a:r>
            <a:endParaRPr lang="en-US" sz="1100" dirty="0">
              <a:solidFill>
                <a:srgbClr val="525152"/>
              </a:solidFill>
            </a:endParaRPr>
          </a:p>
        </p:txBody>
      </p:sp>
      <p:cxnSp>
        <p:nvCxnSpPr>
          <p:cNvPr id="36" name="Elbow Connector 35"/>
          <p:cNvCxnSpPr/>
          <p:nvPr/>
        </p:nvCxnSpPr>
        <p:spPr bwMode="auto">
          <a:xfrm rot="5400000">
            <a:off x="4792444" y="2919632"/>
            <a:ext cx="792669" cy="563140"/>
          </a:xfrm>
          <a:prstGeom prst="curvedConnector3">
            <a:avLst>
              <a:gd name="adj1" fmla="val 50000"/>
            </a:avLst>
          </a:prstGeom>
          <a:solidFill>
            <a:srgbClr val="000000"/>
          </a:solidFill>
          <a:ln w="12700" cap="flat" cmpd="sng" algn="ctr">
            <a:solidFill>
              <a:srgbClr val="FFC000"/>
            </a:solidFill>
            <a:prstDash val="solid"/>
            <a:round/>
            <a:headEnd type="none" w="med" len="med"/>
            <a:tailEnd type="arrow"/>
          </a:ln>
          <a:effectLst/>
        </p:spPr>
      </p:cxnSp>
      <p:sp>
        <p:nvSpPr>
          <p:cNvPr id="54" name="TextBox 53"/>
          <p:cNvSpPr txBox="1"/>
          <p:nvPr/>
        </p:nvSpPr>
        <p:spPr>
          <a:xfrm>
            <a:off x="4566913" y="4289782"/>
            <a:ext cx="869149" cy="261610"/>
          </a:xfrm>
          <a:prstGeom prst="rect">
            <a:avLst/>
          </a:prstGeom>
          <a:noFill/>
        </p:spPr>
        <p:txBody>
          <a:bodyPr wrap="none" rtlCol="0">
            <a:spAutoFit/>
          </a:bodyPr>
          <a:lstStyle/>
          <a:p>
            <a:r>
              <a:rPr lang="en-US" sz="1100" dirty="0" smtClean="0">
                <a:solidFill>
                  <a:srgbClr val="525152"/>
                </a:solidFill>
              </a:rPr>
              <a:t>TSB editing</a:t>
            </a:r>
            <a:endParaRPr lang="en-US" sz="1100" dirty="0">
              <a:solidFill>
                <a:srgbClr val="525152"/>
              </a:solidFill>
            </a:endParaRPr>
          </a:p>
        </p:txBody>
      </p:sp>
      <p:pic>
        <p:nvPicPr>
          <p:cNvPr id="56"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9295" y="2419213"/>
            <a:ext cx="752662" cy="601678"/>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3474" y="4699530"/>
            <a:ext cx="752662" cy="601678"/>
          </a:xfrm>
          <a:prstGeom prst="rect">
            <a:avLst/>
          </a:prstGeom>
          <a:noFill/>
          <a:extLst>
            <a:ext uri="{909E8E84-426E-40DD-AFC4-6F175D3DCCD1}">
              <a14:hiddenFill xmlns:a14="http://schemas.microsoft.com/office/drawing/2010/main">
                <a:solidFill>
                  <a:srgbClr val="FFFFFF"/>
                </a:solidFill>
              </a14:hiddenFill>
            </a:ext>
          </a:extLst>
        </p:spPr>
      </p:pic>
      <p:grpSp>
        <p:nvGrpSpPr>
          <p:cNvPr id="63" name="Group 62"/>
          <p:cNvGrpSpPr/>
          <p:nvPr/>
        </p:nvGrpSpPr>
        <p:grpSpPr>
          <a:xfrm>
            <a:off x="4644008" y="4605067"/>
            <a:ext cx="1505540" cy="1406880"/>
            <a:chOff x="4914408" y="3861048"/>
            <a:chExt cx="1505540" cy="1406880"/>
          </a:xfrm>
        </p:grpSpPr>
        <p:grpSp>
          <p:nvGrpSpPr>
            <p:cNvPr id="61" name="Group 60"/>
            <p:cNvGrpSpPr/>
            <p:nvPr/>
          </p:nvGrpSpPr>
          <p:grpSpPr>
            <a:xfrm>
              <a:off x="5307827" y="3861048"/>
              <a:ext cx="653447" cy="838482"/>
              <a:chOff x="5004048" y="4534734"/>
              <a:chExt cx="653447" cy="910490"/>
            </a:xfrm>
          </p:grpSpPr>
          <p:cxnSp>
            <p:nvCxnSpPr>
              <p:cNvPr id="59" name="Straight Connector 58"/>
              <p:cNvCxnSpPr/>
              <p:nvPr/>
            </p:nvCxnSpPr>
            <p:spPr bwMode="auto">
              <a:xfrm>
                <a:off x="5004048" y="4534734"/>
                <a:ext cx="653447" cy="910490"/>
              </a:xfrm>
              <a:prstGeom prst="line">
                <a:avLst/>
              </a:prstGeom>
              <a:solidFill>
                <a:srgbClr val="000000"/>
              </a:solidFill>
              <a:ln w="38100" cap="flat" cmpd="sng" algn="ctr">
                <a:solidFill>
                  <a:srgbClr val="FF0000"/>
                </a:solidFill>
                <a:prstDash val="solid"/>
                <a:round/>
                <a:headEnd type="none" w="med" len="med"/>
                <a:tailEnd type="none" w="med" len="med"/>
              </a:ln>
              <a:effectLst/>
            </p:spPr>
          </p:cxnSp>
          <p:cxnSp>
            <p:nvCxnSpPr>
              <p:cNvPr id="60" name="Straight Connector 59"/>
              <p:cNvCxnSpPr/>
              <p:nvPr/>
            </p:nvCxnSpPr>
            <p:spPr bwMode="auto">
              <a:xfrm flipV="1">
                <a:off x="5004048" y="4534734"/>
                <a:ext cx="653447" cy="910490"/>
              </a:xfrm>
              <a:prstGeom prst="line">
                <a:avLst/>
              </a:prstGeom>
              <a:solidFill>
                <a:srgbClr val="000000"/>
              </a:solidFill>
              <a:ln w="38100" cap="flat" cmpd="sng" algn="ctr">
                <a:solidFill>
                  <a:srgbClr val="FF0000"/>
                </a:solidFill>
                <a:prstDash val="solid"/>
                <a:round/>
                <a:headEnd type="none" w="med" len="med"/>
                <a:tailEnd type="none" w="med" len="med"/>
              </a:ln>
              <a:effectLst/>
            </p:spPr>
          </p:cxnSp>
        </p:grpSp>
        <p:sp>
          <p:nvSpPr>
            <p:cNvPr id="62" name="TextBox 61"/>
            <p:cNvSpPr txBox="1"/>
            <p:nvPr/>
          </p:nvSpPr>
          <p:spPr>
            <a:xfrm>
              <a:off x="4914408" y="4713930"/>
              <a:ext cx="1505540" cy="553998"/>
            </a:xfrm>
            <a:prstGeom prst="rect">
              <a:avLst/>
            </a:prstGeom>
            <a:noFill/>
          </p:spPr>
          <p:txBody>
            <a:bodyPr wrap="none" rtlCol="0">
              <a:spAutoFit/>
            </a:bodyPr>
            <a:lstStyle/>
            <a:p>
              <a:r>
                <a:rPr lang="en-US" sz="1000" dirty="0" smtClean="0">
                  <a:solidFill>
                    <a:srgbClr val="FF0000"/>
                  </a:solidFill>
                </a:rPr>
                <a:t>Revision was not based</a:t>
              </a:r>
              <a:br>
                <a:rPr lang="en-US" sz="1000" dirty="0" smtClean="0">
                  <a:solidFill>
                    <a:srgbClr val="FF0000"/>
                  </a:solidFill>
                </a:rPr>
              </a:br>
              <a:r>
                <a:rPr lang="en-US" sz="1000" dirty="0" smtClean="0">
                  <a:solidFill>
                    <a:srgbClr val="FF0000"/>
                  </a:solidFill>
                </a:rPr>
                <a:t> on published version</a:t>
              </a:r>
            </a:p>
            <a:p>
              <a:r>
                <a:rPr lang="en-US" sz="1000" dirty="0" smtClean="0">
                  <a:solidFill>
                    <a:srgbClr val="FF0000"/>
                  </a:solidFill>
                </a:rPr>
                <a:t>(publication takes longer)</a:t>
              </a:r>
              <a:endParaRPr lang="en-US" sz="1000" dirty="0">
                <a:solidFill>
                  <a:srgbClr val="FF0000"/>
                </a:solidFill>
              </a:endParaRPr>
            </a:p>
          </p:txBody>
        </p:sp>
      </p:grpSp>
      <p:pic>
        <p:nvPicPr>
          <p:cNvPr id="37890" name="Picture 2" descr="C:\Users\cabreraa\AppData\Local\Microsoft\Windows\Temporary Internet Files\Content.IE5\7BS8ZYEK\MC90042315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5959985"/>
            <a:ext cx="384173" cy="384173"/>
          </a:xfrm>
          <a:prstGeom prst="rect">
            <a:avLst/>
          </a:prstGeom>
          <a:noFill/>
          <a:extLst>
            <a:ext uri="{909E8E84-426E-40DD-AFC4-6F175D3DCCD1}">
              <a14:hiddenFill xmlns:a14="http://schemas.microsoft.com/office/drawing/2010/main">
                <a:solidFill>
                  <a:srgbClr val="FFFFFF"/>
                </a:solidFill>
              </a14:hiddenFill>
            </a:ext>
          </a:extLst>
        </p:spPr>
      </p:pic>
      <p:sp>
        <p:nvSpPr>
          <p:cNvPr id="37889" name="TextBox 37888"/>
          <p:cNvSpPr txBox="1"/>
          <p:nvPr/>
        </p:nvSpPr>
        <p:spPr>
          <a:xfrm>
            <a:off x="2076036" y="1478062"/>
            <a:ext cx="5104282" cy="338554"/>
          </a:xfrm>
          <a:prstGeom prst="rect">
            <a:avLst/>
          </a:prstGeom>
          <a:noFill/>
        </p:spPr>
        <p:txBody>
          <a:bodyPr wrap="none" rtlCol="0">
            <a:spAutoFit/>
          </a:bodyPr>
          <a:lstStyle/>
          <a:p>
            <a:r>
              <a:rPr lang="en-US" dirty="0" smtClean="0">
                <a:solidFill>
                  <a:srgbClr val="002060"/>
                </a:solidFill>
              </a:rPr>
              <a:t>Revision drafted based on </a:t>
            </a:r>
            <a:r>
              <a:rPr lang="en-US" dirty="0" err="1" smtClean="0">
                <a:solidFill>
                  <a:srgbClr val="002060"/>
                </a:solidFill>
              </a:rPr>
              <a:t>prepublished</a:t>
            </a:r>
            <a:r>
              <a:rPr lang="en-US" dirty="0" smtClean="0">
                <a:solidFill>
                  <a:srgbClr val="002060"/>
                </a:solidFill>
              </a:rPr>
              <a:t> (not published) text</a:t>
            </a:r>
            <a:endParaRPr lang="en-US" dirty="0">
              <a:solidFill>
                <a:srgbClr val="002060"/>
              </a:solidFill>
            </a:endParaRPr>
          </a:p>
        </p:txBody>
      </p:sp>
      <p:cxnSp>
        <p:nvCxnSpPr>
          <p:cNvPr id="40" name="Straight Connector 39"/>
          <p:cNvCxnSpPr/>
          <p:nvPr/>
        </p:nvCxnSpPr>
        <p:spPr bwMode="auto">
          <a:xfrm>
            <a:off x="5364088" y="4149080"/>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41" name="TextBox 40"/>
          <p:cNvSpPr txBox="1"/>
          <p:nvPr/>
        </p:nvSpPr>
        <p:spPr>
          <a:xfrm>
            <a:off x="5079947" y="3762797"/>
            <a:ext cx="657552" cy="430887"/>
          </a:xfrm>
          <a:prstGeom prst="rect">
            <a:avLst/>
          </a:prstGeom>
          <a:noFill/>
        </p:spPr>
        <p:txBody>
          <a:bodyPr wrap="none" rtlCol="0">
            <a:spAutoFit/>
          </a:bodyPr>
          <a:lstStyle/>
          <a:p>
            <a:pPr algn="ctr"/>
            <a:r>
              <a:rPr lang="en-US" sz="1100" dirty="0" smtClean="0">
                <a:solidFill>
                  <a:srgbClr val="525152"/>
                </a:solidFill>
              </a:rPr>
              <a:t>Rev.</a:t>
            </a:r>
            <a:br>
              <a:rPr lang="en-US" sz="1100" dirty="0" smtClean="0">
                <a:solidFill>
                  <a:srgbClr val="525152"/>
                </a:solidFill>
              </a:rPr>
            </a:br>
            <a:r>
              <a:rPr lang="en-US" sz="1100" dirty="0" smtClean="0">
                <a:solidFill>
                  <a:srgbClr val="525152"/>
                </a:solidFill>
              </a:rPr>
              <a:t>Prepubl.</a:t>
            </a:r>
            <a:endParaRPr lang="en-US" sz="1100" dirty="0">
              <a:solidFill>
                <a:srgbClr val="525152"/>
              </a:solidFill>
            </a:endParaRPr>
          </a:p>
        </p:txBody>
      </p:sp>
      <p:cxnSp>
        <p:nvCxnSpPr>
          <p:cNvPr id="39" name="Straight Connector 38"/>
          <p:cNvCxnSpPr/>
          <p:nvPr/>
        </p:nvCxnSpPr>
        <p:spPr bwMode="auto">
          <a:xfrm>
            <a:off x="6999467" y="4163948"/>
            <a:ext cx="0" cy="144016"/>
          </a:xfrm>
          <a:prstGeom prst="line">
            <a:avLst/>
          </a:prstGeom>
          <a:solidFill>
            <a:srgbClr val="000000"/>
          </a:solidFill>
          <a:ln w="28575" cap="flat" cmpd="sng" algn="ctr">
            <a:solidFill>
              <a:srgbClr val="0E438A"/>
            </a:solidFill>
            <a:prstDash val="solid"/>
            <a:round/>
            <a:headEnd type="none" w="med" len="med"/>
            <a:tailEnd type="none" w="med" len="med"/>
          </a:ln>
          <a:effectLst/>
        </p:spPr>
      </p:cxnSp>
      <p:sp>
        <p:nvSpPr>
          <p:cNvPr id="42" name="TextBox 41"/>
          <p:cNvSpPr txBox="1"/>
          <p:nvPr/>
        </p:nvSpPr>
        <p:spPr>
          <a:xfrm>
            <a:off x="6632739" y="3762797"/>
            <a:ext cx="739305" cy="430887"/>
          </a:xfrm>
          <a:prstGeom prst="rect">
            <a:avLst/>
          </a:prstGeom>
          <a:noFill/>
        </p:spPr>
        <p:txBody>
          <a:bodyPr wrap="none" rtlCol="0">
            <a:spAutoFit/>
          </a:bodyPr>
          <a:lstStyle/>
          <a:p>
            <a:pPr algn="ctr"/>
            <a:r>
              <a:rPr lang="en-US" sz="1100" dirty="0" smtClean="0">
                <a:solidFill>
                  <a:srgbClr val="525152"/>
                </a:solidFill>
              </a:rPr>
              <a:t>Rev.</a:t>
            </a:r>
            <a:br>
              <a:rPr lang="en-US" sz="1100" dirty="0" smtClean="0">
                <a:solidFill>
                  <a:srgbClr val="525152"/>
                </a:solidFill>
              </a:rPr>
            </a:br>
            <a:r>
              <a:rPr lang="en-US" sz="1100" dirty="0" smtClean="0">
                <a:solidFill>
                  <a:srgbClr val="525152"/>
                </a:solidFill>
              </a:rPr>
              <a:t>Published</a:t>
            </a:r>
            <a:endParaRPr lang="en-US" sz="1100" dirty="0">
              <a:solidFill>
                <a:srgbClr val="525152"/>
              </a:solidFill>
            </a:endParaRPr>
          </a:p>
        </p:txBody>
      </p:sp>
      <p:pic>
        <p:nvPicPr>
          <p:cNvPr id="37" name="Picture 2" descr="C:\Users\cabreraa\AppData\Local\Microsoft\Windows\Temporary Internet Files\Content.IE5\V8ZU2TAQ\MC9004404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8182" y="4411498"/>
            <a:ext cx="752662" cy="601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6113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89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1" grpId="0"/>
      <p:bldP spid="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76264" y="3155193"/>
            <a:ext cx="2880320" cy="584775"/>
          </a:xfrm>
          <a:prstGeom prst="rect">
            <a:avLst/>
          </a:prstGeom>
          <a:noFill/>
        </p:spPr>
        <p:txBody>
          <a:bodyPr wrap="square" rtlCol="0">
            <a:spAutoFit/>
          </a:bodyPr>
          <a:lstStyle/>
          <a:p>
            <a:pPr marL="285750" indent="-285750">
              <a:buFontTx/>
              <a:buChar char="-"/>
            </a:pPr>
            <a:r>
              <a:rPr lang="en-US" dirty="0">
                <a:solidFill>
                  <a:srgbClr val="002060"/>
                </a:solidFill>
              </a:rPr>
              <a:t>Streamline further editing </a:t>
            </a:r>
            <a:r>
              <a:rPr lang="en-US" dirty="0" smtClean="0">
                <a:solidFill>
                  <a:srgbClr val="002060"/>
                </a:solidFill>
              </a:rPr>
              <a:t>procedure</a:t>
            </a:r>
            <a:endParaRPr lang="en-US" dirty="0">
              <a:solidFill>
                <a:srgbClr val="002060"/>
              </a:solidFill>
            </a:endParaRPr>
          </a:p>
        </p:txBody>
      </p:sp>
      <p:sp>
        <p:nvSpPr>
          <p:cNvPr id="2" name="Title 1"/>
          <p:cNvSpPr>
            <a:spLocks noGrp="1"/>
          </p:cNvSpPr>
          <p:nvPr>
            <p:ph type="title"/>
          </p:nvPr>
        </p:nvSpPr>
        <p:spPr>
          <a:xfrm>
            <a:off x="685800" y="1052736"/>
            <a:ext cx="7772400" cy="646331"/>
          </a:xfrm>
        </p:spPr>
        <p:txBody>
          <a:bodyPr/>
          <a:lstStyle/>
          <a:p>
            <a:r>
              <a:rPr lang="en-US" kern="0" dirty="0" smtClean="0"/>
              <a:t>Reducing publication delay</a:t>
            </a:r>
            <a:endParaRPr lang="en-US"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12</a:t>
            </a:fld>
            <a:endParaRPr lang="en-US"/>
          </a:p>
        </p:txBody>
      </p:sp>
      <p:sp>
        <p:nvSpPr>
          <p:cNvPr id="4" name="TextBox 3"/>
          <p:cNvSpPr txBox="1"/>
          <p:nvPr/>
        </p:nvSpPr>
        <p:spPr>
          <a:xfrm>
            <a:off x="1976264" y="2035587"/>
            <a:ext cx="2880320" cy="338554"/>
          </a:xfrm>
          <a:prstGeom prst="rect">
            <a:avLst/>
          </a:prstGeom>
          <a:noFill/>
        </p:spPr>
        <p:txBody>
          <a:bodyPr wrap="square" rtlCol="0">
            <a:spAutoFit/>
          </a:bodyPr>
          <a:lstStyle/>
          <a:p>
            <a:pPr marL="285750" indent="-285750">
              <a:buFontTx/>
              <a:buChar char="-"/>
            </a:pPr>
            <a:r>
              <a:rPr lang="en-US" dirty="0" smtClean="0">
                <a:solidFill>
                  <a:srgbClr val="002060"/>
                </a:solidFill>
              </a:rPr>
              <a:t>A bigger editing team</a:t>
            </a:r>
          </a:p>
        </p:txBody>
      </p:sp>
      <p:sp>
        <p:nvSpPr>
          <p:cNvPr id="5" name="TextBox 4"/>
          <p:cNvSpPr txBox="1"/>
          <p:nvPr/>
        </p:nvSpPr>
        <p:spPr>
          <a:xfrm rot="20675898">
            <a:off x="3872556" y="2164082"/>
            <a:ext cx="1013419" cy="338554"/>
          </a:xfrm>
          <a:prstGeom prst="rect">
            <a:avLst/>
          </a:prstGeom>
          <a:noFill/>
        </p:spPr>
        <p:txBody>
          <a:bodyPr wrap="none" rtlCol="0">
            <a:spAutoFit/>
          </a:bodyPr>
          <a:lstStyle/>
          <a:p>
            <a:r>
              <a:rPr lang="en-US" dirty="0" smtClean="0">
                <a:solidFill>
                  <a:srgbClr val="FF0000"/>
                </a:solidFill>
              </a:rPr>
              <a:t>Not likely</a:t>
            </a:r>
            <a:endParaRPr lang="en-US" dirty="0">
              <a:solidFill>
                <a:srgbClr val="FF0000"/>
              </a:solidFill>
            </a:endParaRPr>
          </a:p>
        </p:txBody>
      </p:sp>
      <p:sp>
        <p:nvSpPr>
          <p:cNvPr id="6" name="TextBox 5"/>
          <p:cNvSpPr txBox="1"/>
          <p:nvPr/>
        </p:nvSpPr>
        <p:spPr>
          <a:xfrm rot="20675898">
            <a:off x="4085494" y="2617501"/>
            <a:ext cx="1526380" cy="338554"/>
          </a:xfrm>
          <a:prstGeom prst="rect">
            <a:avLst/>
          </a:prstGeom>
          <a:noFill/>
        </p:spPr>
        <p:txBody>
          <a:bodyPr wrap="none" rtlCol="0">
            <a:spAutoFit/>
          </a:bodyPr>
          <a:lstStyle/>
          <a:p>
            <a:r>
              <a:rPr lang="en-US" dirty="0" smtClean="0">
                <a:solidFill>
                  <a:srgbClr val="FF0000"/>
                </a:solidFill>
              </a:rPr>
              <a:t>Hopefully never</a:t>
            </a:r>
            <a:endParaRPr lang="en-US" dirty="0">
              <a:solidFill>
                <a:srgbClr val="FF0000"/>
              </a:solidFill>
            </a:endParaRPr>
          </a:p>
        </p:txBody>
      </p:sp>
      <p:sp>
        <p:nvSpPr>
          <p:cNvPr id="7" name="TextBox 6"/>
          <p:cNvSpPr txBox="1"/>
          <p:nvPr/>
        </p:nvSpPr>
        <p:spPr>
          <a:xfrm rot="20675898">
            <a:off x="4194656" y="3309442"/>
            <a:ext cx="826765" cy="523220"/>
          </a:xfrm>
          <a:prstGeom prst="rect">
            <a:avLst/>
          </a:prstGeom>
          <a:noFill/>
        </p:spPr>
        <p:txBody>
          <a:bodyPr wrap="none" rtlCol="0">
            <a:spAutoFit/>
          </a:bodyPr>
          <a:lstStyle/>
          <a:p>
            <a:r>
              <a:rPr lang="en-US" sz="2800" b="1" dirty="0" smtClean="0">
                <a:solidFill>
                  <a:srgbClr val="00B050"/>
                </a:solidFill>
              </a:rPr>
              <a:t>Yes!</a:t>
            </a:r>
            <a:endParaRPr lang="en-US" sz="2800" b="1" dirty="0">
              <a:solidFill>
                <a:srgbClr val="00B050"/>
              </a:solidFill>
            </a:endParaRPr>
          </a:p>
        </p:txBody>
      </p:sp>
      <p:sp>
        <p:nvSpPr>
          <p:cNvPr id="8" name="TextBox 7"/>
          <p:cNvSpPr txBox="1"/>
          <p:nvPr/>
        </p:nvSpPr>
        <p:spPr>
          <a:xfrm>
            <a:off x="2987824" y="3986138"/>
            <a:ext cx="5292080" cy="2308324"/>
          </a:xfrm>
          <a:prstGeom prst="rect">
            <a:avLst/>
          </a:prstGeom>
          <a:noFill/>
        </p:spPr>
        <p:txBody>
          <a:bodyPr wrap="square" rtlCol="0">
            <a:spAutoFit/>
          </a:bodyPr>
          <a:lstStyle/>
          <a:p>
            <a:r>
              <a:rPr lang="en-US" b="1" dirty="0" smtClean="0">
                <a:solidFill>
                  <a:srgbClr val="00B050"/>
                </a:solidFill>
              </a:rPr>
              <a:t>Spiral effect</a:t>
            </a:r>
            <a:endParaRPr lang="en-US" dirty="0" smtClean="0">
              <a:solidFill>
                <a:srgbClr val="00B050"/>
              </a:solidFill>
            </a:endParaRPr>
          </a:p>
          <a:p>
            <a:r>
              <a:rPr lang="en-US" dirty="0" smtClean="0">
                <a:solidFill>
                  <a:srgbClr val="00B050"/>
                </a:solidFill>
              </a:rPr>
              <a:t>Making Recommendations publicly available soon after approval allows for the development of revisions based on the previously published version, </a:t>
            </a:r>
          </a:p>
          <a:p>
            <a:r>
              <a:rPr lang="en-US" dirty="0" smtClean="0">
                <a:solidFill>
                  <a:srgbClr val="00B050"/>
                </a:solidFill>
              </a:rPr>
              <a:t>which allows the revision to be made publicly available soon after approval, </a:t>
            </a:r>
          </a:p>
          <a:p>
            <a:r>
              <a:rPr lang="en-US" dirty="0" smtClean="0">
                <a:solidFill>
                  <a:srgbClr val="00B050"/>
                </a:solidFill>
              </a:rPr>
              <a:t>which allows for the development of new revisions based on the previously published version, </a:t>
            </a:r>
          </a:p>
          <a:p>
            <a:r>
              <a:rPr lang="en-US" dirty="0" smtClean="0">
                <a:solidFill>
                  <a:srgbClr val="00B050"/>
                </a:solidFill>
              </a:rPr>
              <a:t>which allows the new revision…</a:t>
            </a:r>
            <a:endParaRPr lang="en-US" dirty="0">
              <a:solidFill>
                <a:srgbClr val="00B050"/>
              </a:solidFill>
            </a:endParaRPr>
          </a:p>
        </p:txBody>
      </p:sp>
      <p:sp>
        <p:nvSpPr>
          <p:cNvPr id="10" name="TextBox 9"/>
          <p:cNvSpPr txBox="1"/>
          <p:nvPr/>
        </p:nvSpPr>
        <p:spPr>
          <a:xfrm>
            <a:off x="1976264" y="2595390"/>
            <a:ext cx="2880320" cy="338554"/>
          </a:xfrm>
          <a:prstGeom prst="rect">
            <a:avLst/>
          </a:prstGeom>
          <a:noFill/>
        </p:spPr>
        <p:txBody>
          <a:bodyPr wrap="square" rtlCol="0">
            <a:spAutoFit/>
          </a:bodyPr>
          <a:lstStyle/>
          <a:p>
            <a:pPr marL="285750" indent="-285750">
              <a:buFontTx/>
              <a:buChar char="-"/>
            </a:pPr>
            <a:r>
              <a:rPr lang="en-US" dirty="0" smtClean="0">
                <a:solidFill>
                  <a:srgbClr val="002060"/>
                </a:solidFill>
              </a:rPr>
              <a:t>Approve less documents</a:t>
            </a:r>
            <a:endParaRPr lang="en-US" dirty="0">
              <a:solidFill>
                <a:srgbClr val="002060"/>
              </a:solidFill>
            </a:endParaRPr>
          </a:p>
        </p:txBody>
      </p:sp>
    </p:spTree>
    <p:extLst>
      <p:ext uri="{BB962C8B-B14F-4D97-AF65-F5344CB8AC3E}">
        <p14:creationId xmlns:p14="http://schemas.microsoft.com/office/powerpoint/2010/main" val="9104818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5" grpId="0"/>
      <p:bldP spid="6" grpId="0"/>
      <p:bldP spid="7" grpId="0"/>
      <p:bldP spid="8"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73024"/>
            <a:ext cx="7772400" cy="1200329"/>
          </a:xfrm>
        </p:spPr>
        <p:txBody>
          <a:bodyPr/>
          <a:lstStyle/>
          <a:p>
            <a:r>
              <a:rPr lang="en-US" kern="0" dirty="0" smtClean="0"/>
              <a:t>Reduce the publication delay?</a:t>
            </a:r>
            <a:endParaRPr lang="en-US"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13</a:t>
            </a:fld>
            <a:endParaRPr lang="en-US"/>
          </a:p>
        </p:txBody>
      </p:sp>
      <p:sp>
        <p:nvSpPr>
          <p:cNvPr id="4" name="Rectangle 3"/>
          <p:cNvSpPr/>
          <p:nvPr/>
        </p:nvSpPr>
        <p:spPr>
          <a:xfrm rot="20442194">
            <a:off x="1737600" y="3100374"/>
            <a:ext cx="5996834" cy="830997"/>
          </a:xfrm>
          <a:prstGeom prst="rect">
            <a:avLst/>
          </a:prstGeom>
          <a:noFill/>
        </p:spPr>
        <p:txBody>
          <a:bodyPr wrap="non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We can do it together!</a:t>
            </a: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TextBox 7"/>
          <p:cNvSpPr txBox="1"/>
          <p:nvPr/>
        </p:nvSpPr>
        <p:spPr>
          <a:xfrm>
            <a:off x="1239594" y="3509472"/>
            <a:ext cx="1058303" cy="338554"/>
          </a:xfrm>
          <a:prstGeom prst="rect">
            <a:avLst/>
          </a:prstGeom>
          <a:noFill/>
        </p:spPr>
        <p:txBody>
          <a:bodyPr wrap="none" rtlCol="0">
            <a:spAutoFit/>
          </a:bodyPr>
          <a:lstStyle/>
          <a:p>
            <a:r>
              <a:rPr lang="en-US" dirty="0" smtClean="0">
                <a:solidFill>
                  <a:schemeClr val="tx1"/>
                </a:solidFill>
              </a:rPr>
              <a:t>SG editors</a:t>
            </a:r>
            <a:endParaRPr lang="en-US" dirty="0">
              <a:solidFill>
                <a:schemeClr val="tx1"/>
              </a:solidFill>
            </a:endParaRPr>
          </a:p>
        </p:txBody>
      </p:sp>
      <p:sp>
        <p:nvSpPr>
          <p:cNvPr id="9" name="TextBox 8"/>
          <p:cNvSpPr txBox="1"/>
          <p:nvPr/>
        </p:nvSpPr>
        <p:spPr>
          <a:xfrm>
            <a:off x="5796136" y="3818769"/>
            <a:ext cx="1435008" cy="338554"/>
          </a:xfrm>
          <a:prstGeom prst="rect">
            <a:avLst/>
          </a:prstGeom>
          <a:noFill/>
        </p:spPr>
        <p:txBody>
          <a:bodyPr wrap="none" rtlCol="0">
            <a:spAutoFit/>
          </a:bodyPr>
          <a:lstStyle/>
          <a:p>
            <a:r>
              <a:rPr lang="en-US" dirty="0" smtClean="0">
                <a:solidFill>
                  <a:schemeClr val="tx1"/>
                </a:solidFill>
              </a:rPr>
              <a:t>SG rapporteurs</a:t>
            </a:r>
            <a:endParaRPr lang="en-US" dirty="0">
              <a:solidFill>
                <a:schemeClr val="tx1"/>
              </a:solidFill>
            </a:endParaRPr>
          </a:p>
        </p:txBody>
      </p:sp>
      <p:sp>
        <p:nvSpPr>
          <p:cNvPr id="10" name="TextBox 9"/>
          <p:cNvSpPr txBox="1"/>
          <p:nvPr/>
        </p:nvSpPr>
        <p:spPr>
          <a:xfrm>
            <a:off x="4473459" y="4242868"/>
            <a:ext cx="846707" cy="338554"/>
          </a:xfrm>
          <a:prstGeom prst="rect">
            <a:avLst/>
          </a:prstGeom>
          <a:noFill/>
        </p:spPr>
        <p:txBody>
          <a:bodyPr wrap="none" rtlCol="0">
            <a:spAutoFit/>
          </a:bodyPr>
          <a:lstStyle/>
          <a:p>
            <a:r>
              <a:rPr lang="en-US" dirty="0" smtClean="0">
                <a:solidFill>
                  <a:schemeClr val="tx1"/>
                </a:solidFill>
              </a:rPr>
              <a:t>Authors</a:t>
            </a:r>
            <a:endParaRPr lang="en-US" dirty="0">
              <a:solidFill>
                <a:schemeClr val="tx1"/>
              </a:solidFill>
            </a:endParaRPr>
          </a:p>
        </p:txBody>
      </p:sp>
      <p:sp>
        <p:nvSpPr>
          <p:cNvPr id="11" name="TextBox 10"/>
          <p:cNvSpPr txBox="1"/>
          <p:nvPr/>
        </p:nvSpPr>
        <p:spPr>
          <a:xfrm>
            <a:off x="7157305" y="3346595"/>
            <a:ext cx="1091966" cy="338554"/>
          </a:xfrm>
          <a:prstGeom prst="rect">
            <a:avLst/>
          </a:prstGeom>
          <a:noFill/>
        </p:spPr>
        <p:txBody>
          <a:bodyPr wrap="none" rtlCol="0">
            <a:spAutoFit/>
          </a:bodyPr>
          <a:lstStyle/>
          <a:p>
            <a:r>
              <a:rPr lang="en-US" dirty="0" smtClean="0">
                <a:solidFill>
                  <a:schemeClr val="tx1"/>
                </a:solidFill>
              </a:rPr>
              <a:t>TSB editor</a:t>
            </a:r>
            <a:endParaRPr lang="en-US" dirty="0">
              <a:solidFill>
                <a:schemeClr val="tx1"/>
              </a:solidFill>
            </a:endParaRPr>
          </a:p>
        </p:txBody>
      </p:sp>
      <p:sp>
        <p:nvSpPr>
          <p:cNvPr id="12" name="TextBox 11"/>
          <p:cNvSpPr txBox="1"/>
          <p:nvPr/>
        </p:nvSpPr>
        <p:spPr>
          <a:xfrm>
            <a:off x="2255073" y="4902720"/>
            <a:ext cx="1327608" cy="338554"/>
          </a:xfrm>
          <a:prstGeom prst="rect">
            <a:avLst/>
          </a:prstGeom>
          <a:noFill/>
        </p:spPr>
        <p:txBody>
          <a:bodyPr wrap="none" rtlCol="0">
            <a:spAutoFit/>
          </a:bodyPr>
          <a:lstStyle/>
          <a:p>
            <a:r>
              <a:rPr lang="en-US" dirty="0" smtClean="0">
                <a:solidFill>
                  <a:schemeClr val="tx1"/>
                </a:solidFill>
              </a:rPr>
              <a:t>Draftspersons</a:t>
            </a:r>
            <a:endParaRPr lang="en-US" dirty="0">
              <a:solidFill>
                <a:schemeClr val="tx1"/>
              </a:solidFill>
            </a:endParaRPr>
          </a:p>
        </p:txBody>
      </p:sp>
      <p:sp>
        <p:nvSpPr>
          <p:cNvPr id="13" name="TextBox 12"/>
          <p:cNvSpPr txBox="1"/>
          <p:nvPr/>
        </p:nvSpPr>
        <p:spPr>
          <a:xfrm>
            <a:off x="3582681" y="2619834"/>
            <a:ext cx="1620957" cy="338554"/>
          </a:xfrm>
          <a:prstGeom prst="rect">
            <a:avLst/>
          </a:prstGeom>
          <a:noFill/>
        </p:spPr>
        <p:txBody>
          <a:bodyPr wrap="none" rtlCol="0">
            <a:spAutoFit/>
          </a:bodyPr>
          <a:lstStyle/>
          <a:p>
            <a:r>
              <a:rPr lang="en-US" dirty="0" smtClean="0">
                <a:solidFill>
                  <a:schemeClr val="tx1"/>
                </a:solidFill>
              </a:rPr>
              <a:t>Editing assistants</a:t>
            </a:r>
            <a:endParaRPr lang="en-US" dirty="0">
              <a:solidFill>
                <a:schemeClr val="tx1"/>
              </a:solidFill>
            </a:endParaRPr>
          </a:p>
        </p:txBody>
      </p:sp>
      <p:sp>
        <p:nvSpPr>
          <p:cNvPr id="14" name="TextBox 13"/>
          <p:cNvSpPr txBox="1"/>
          <p:nvPr/>
        </p:nvSpPr>
        <p:spPr>
          <a:xfrm>
            <a:off x="5394169" y="2162585"/>
            <a:ext cx="1354858" cy="338554"/>
          </a:xfrm>
          <a:prstGeom prst="rect">
            <a:avLst/>
          </a:prstGeom>
          <a:noFill/>
        </p:spPr>
        <p:txBody>
          <a:bodyPr wrap="none" rtlCol="0">
            <a:spAutoFit/>
          </a:bodyPr>
          <a:lstStyle/>
          <a:p>
            <a:r>
              <a:rPr lang="en-US" dirty="0" smtClean="0">
                <a:solidFill>
                  <a:schemeClr val="tx1"/>
                </a:solidFill>
              </a:rPr>
              <a:t>SG counsellor</a:t>
            </a:r>
            <a:endParaRPr lang="en-US" dirty="0">
              <a:solidFill>
                <a:schemeClr val="tx1"/>
              </a:solidFill>
            </a:endParaRPr>
          </a:p>
        </p:txBody>
      </p:sp>
      <p:sp>
        <p:nvSpPr>
          <p:cNvPr id="15" name="TextBox 14"/>
          <p:cNvSpPr txBox="1"/>
          <p:nvPr/>
        </p:nvSpPr>
        <p:spPr>
          <a:xfrm>
            <a:off x="2411760" y="3008041"/>
            <a:ext cx="1276311" cy="338554"/>
          </a:xfrm>
          <a:prstGeom prst="rect">
            <a:avLst/>
          </a:prstGeom>
          <a:noFill/>
        </p:spPr>
        <p:txBody>
          <a:bodyPr wrap="none" rtlCol="0">
            <a:spAutoFit/>
          </a:bodyPr>
          <a:lstStyle/>
          <a:p>
            <a:r>
              <a:rPr lang="en-US" dirty="0" smtClean="0">
                <a:solidFill>
                  <a:schemeClr val="tx1"/>
                </a:solidFill>
              </a:rPr>
              <a:t>SG assistants</a:t>
            </a:r>
            <a:endParaRPr lang="en-US" dirty="0">
              <a:solidFill>
                <a:schemeClr val="tx1"/>
              </a:solidFill>
            </a:endParaRPr>
          </a:p>
        </p:txBody>
      </p:sp>
    </p:spTree>
    <p:extLst>
      <p:ext uri="{BB962C8B-B14F-4D97-AF65-F5344CB8AC3E}">
        <p14:creationId xmlns:p14="http://schemas.microsoft.com/office/powerpoint/2010/main" val="718609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anim calcmode="lin" valueType="num">
                                      <p:cBhvr additive="base">
                                        <p:cTn id="9" dur="1000" fill="hold"/>
                                        <p:tgtEl>
                                          <p:spTgt spid="15"/>
                                        </p:tgtEl>
                                        <p:attrNameLst>
                                          <p:attrName>ppt_x</p:attrName>
                                        </p:attrNameLst>
                                      </p:cBhvr>
                                      <p:tavLst>
                                        <p:tav tm="0">
                                          <p:val>
                                            <p:strVal val="#ppt_x"/>
                                          </p:val>
                                        </p:tav>
                                        <p:tav tm="100000">
                                          <p:val>
                                            <p:strVal val="#ppt_x"/>
                                          </p:val>
                                        </p:tav>
                                      </p:tavLst>
                                    </p:anim>
                                    <p:anim calcmode="lin" valueType="num">
                                      <p:cBhvr additive="base">
                                        <p:cTn id="10" dur="1000" fill="hold"/>
                                        <p:tgtEl>
                                          <p:spTgt spid="15"/>
                                        </p:tgtEl>
                                        <p:attrNameLst>
                                          <p:attrName>ppt_y</p:attrName>
                                        </p:attrNameLst>
                                      </p:cBhvr>
                                      <p:tavLst>
                                        <p:tav tm="0">
                                          <p:val>
                                            <p:strVal val="1+#ppt_h/2"/>
                                          </p:val>
                                        </p:tav>
                                        <p:tav tm="100000">
                                          <p:val>
                                            <p:strVal val="#ppt_y"/>
                                          </p:val>
                                        </p:tav>
                                      </p:tavLst>
                                    </p:anim>
                                  </p:childTnLst>
                                </p:cTn>
                              </p:par>
                              <p:par>
                                <p:cTn id="11" presetID="2" presetClass="entr" presetSubtype="4" decel="100000" fill="hold" grpId="0" nodeType="withEffect">
                                  <p:stCondLst>
                                    <p:cond delay="10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ppt_x"/>
                                          </p:val>
                                        </p:tav>
                                        <p:tav tm="100000">
                                          <p:val>
                                            <p:strVal val="#ppt_x"/>
                                          </p:val>
                                        </p:tav>
                                      </p:tavLst>
                                    </p:anim>
                                    <p:anim calcmode="lin" valueType="num">
                                      <p:cBhvr additive="base">
                                        <p:cTn id="14" dur="10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decel="100000" fill="hold" grpId="0" nodeType="withEffect">
                                  <p:stCondLst>
                                    <p:cond delay="10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1000" fill="hold"/>
                                        <p:tgtEl>
                                          <p:spTgt spid="13"/>
                                        </p:tgtEl>
                                        <p:attrNameLst>
                                          <p:attrName>ppt_x</p:attrName>
                                        </p:attrNameLst>
                                      </p:cBhvr>
                                      <p:tavLst>
                                        <p:tav tm="0">
                                          <p:val>
                                            <p:strVal val="#ppt_x"/>
                                          </p:val>
                                        </p:tav>
                                        <p:tav tm="100000">
                                          <p:val>
                                            <p:strVal val="#ppt_x"/>
                                          </p:val>
                                        </p:tav>
                                      </p:tavLst>
                                    </p:anim>
                                    <p:anim calcmode="lin" valueType="num">
                                      <p:cBhvr additive="base">
                                        <p:cTn id="18" dur="10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decel="83333"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1200" fill="hold"/>
                                        <p:tgtEl>
                                          <p:spTgt spid="14"/>
                                        </p:tgtEl>
                                        <p:attrNameLst>
                                          <p:attrName>ppt_x</p:attrName>
                                        </p:attrNameLst>
                                      </p:cBhvr>
                                      <p:tavLst>
                                        <p:tav tm="0">
                                          <p:val>
                                            <p:strVal val="#ppt_x"/>
                                          </p:val>
                                        </p:tav>
                                        <p:tav tm="100000">
                                          <p:val>
                                            <p:strVal val="#ppt_x"/>
                                          </p:val>
                                        </p:tav>
                                      </p:tavLst>
                                    </p:anim>
                                    <p:anim calcmode="lin" valueType="num">
                                      <p:cBhvr additive="base">
                                        <p:cTn id="22" dur="1200" fill="hold"/>
                                        <p:tgtEl>
                                          <p:spTgt spid="14"/>
                                        </p:tgtEl>
                                        <p:attrNameLst>
                                          <p:attrName>ppt_y</p:attrName>
                                        </p:attrNameLst>
                                      </p:cBhvr>
                                      <p:tavLst>
                                        <p:tav tm="0">
                                          <p:val>
                                            <p:strVal val="1+#ppt_h/2"/>
                                          </p:val>
                                        </p:tav>
                                        <p:tav tm="100000">
                                          <p:val>
                                            <p:strVal val="#ppt_y"/>
                                          </p:val>
                                        </p:tav>
                                      </p:tavLst>
                                    </p:anim>
                                  </p:childTnLst>
                                </p:cTn>
                              </p:par>
                              <p:par>
                                <p:cTn id="23" presetID="2" presetClass="entr" presetSubtype="4" decel="100000" fill="hold" grpId="0" nodeType="withEffect">
                                  <p:stCondLst>
                                    <p:cond delay="100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00" fill="hold"/>
                                        <p:tgtEl>
                                          <p:spTgt spid="11"/>
                                        </p:tgtEl>
                                        <p:attrNameLst>
                                          <p:attrName>ppt_x</p:attrName>
                                        </p:attrNameLst>
                                      </p:cBhvr>
                                      <p:tavLst>
                                        <p:tav tm="0">
                                          <p:val>
                                            <p:strVal val="#ppt_x"/>
                                          </p:val>
                                        </p:tav>
                                        <p:tav tm="100000">
                                          <p:val>
                                            <p:strVal val="#ppt_x"/>
                                          </p:val>
                                        </p:tav>
                                      </p:tavLst>
                                    </p:anim>
                                    <p:anim calcmode="lin" valueType="num">
                                      <p:cBhvr additive="base">
                                        <p:cTn id="26" dur="10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decel="66667" fill="hold" grpId="0" nodeType="withEffect">
                                  <p:stCondLst>
                                    <p:cond delay="50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1500" fill="hold"/>
                                        <p:tgtEl>
                                          <p:spTgt spid="9"/>
                                        </p:tgtEl>
                                        <p:attrNameLst>
                                          <p:attrName>ppt_x</p:attrName>
                                        </p:attrNameLst>
                                      </p:cBhvr>
                                      <p:tavLst>
                                        <p:tav tm="0">
                                          <p:val>
                                            <p:strVal val="#ppt_x"/>
                                          </p:val>
                                        </p:tav>
                                        <p:tav tm="100000">
                                          <p:val>
                                            <p:strVal val="#ppt_x"/>
                                          </p:val>
                                        </p:tav>
                                      </p:tavLst>
                                    </p:anim>
                                    <p:anim calcmode="lin" valueType="num">
                                      <p:cBhvr additive="base">
                                        <p:cTn id="30" dur="1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decel="100000" fill="hold" grpId="0" nodeType="withEffect">
                                  <p:stCondLst>
                                    <p:cond delay="100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1000" fill="hold"/>
                                        <p:tgtEl>
                                          <p:spTgt spid="12"/>
                                        </p:tgtEl>
                                        <p:attrNameLst>
                                          <p:attrName>ppt_x</p:attrName>
                                        </p:attrNameLst>
                                      </p:cBhvr>
                                      <p:tavLst>
                                        <p:tav tm="0">
                                          <p:val>
                                            <p:strVal val="#ppt_x"/>
                                          </p:val>
                                        </p:tav>
                                        <p:tav tm="100000">
                                          <p:val>
                                            <p:strVal val="#ppt_x"/>
                                          </p:val>
                                        </p:tav>
                                      </p:tavLst>
                                    </p:anim>
                                    <p:anim calcmode="lin" valueType="num">
                                      <p:cBhvr additive="base">
                                        <p:cTn id="34" dur="10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decel="100000" fill="hold" grpId="0" nodeType="withEffect">
                                  <p:stCondLst>
                                    <p:cond delay="100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1000" fill="hold"/>
                                        <p:tgtEl>
                                          <p:spTgt spid="10"/>
                                        </p:tgtEl>
                                        <p:attrNameLst>
                                          <p:attrName>ppt_x</p:attrName>
                                        </p:attrNameLst>
                                      </p:cBhvr>
                                      <p:tavLst>
                                        <p:tav tm="0">
                                          <p:val>
                                            <p:strVal val="#ppt_x"/>
                                          </p:val>
                                        </p:tav>
                                        <p:tav tm="100000">
                                          <p:val>
                                            <p:strVal val="#ppt_x"/>
                                          </p:val>
                                        </p:tav>
                                      </p:tavLst>
                                    </p:anim>
                                    <p:anim calcmode="lin" valueType="num">
                                      <p:cBhvr additive="base">
                                        <p:cTn id="3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reduce </a:t>
            </a:r>
            <a:r>
              <a:rPr lang="en-US" dirty="0"/>
              <a:t>the delay</a:t>
            </a:r>
          </a:p>
        </p:txBody>
      </p:sp>
      <p:sp>
        <p:nvSpPr>
          <p:cNvPr id="3" name="Slide Number Placeholder 2"/>
          <p:cNvSpPr>
            <a:spLocks noGrp="1"/>
          </p:cNvSpPr>
          <p:nvPr>
            <p:ph type="sldNum" sz="quarter" idx="10"/>
          </p:nvPr>
        </p:nvSpPr>
        <p:spPr/>
        <p:txBody>
          <a:bodyPr/>
          <a:lstStyle/>
          <a:p>
            <a:fld id="{ED80621C-C9EA-4C34-A672-9ECA8D29EA75}" type="slidenum">
              <a:rPr lang="en-US" smtClean="0"/>
              <a:pPr/>
              <a:t>14</a:t>
            </a:fld>
            <a:endParaRPr lang="en-US"/>
          </a:p>
        </p:txBody>
      </p:sp>
      <p:sp>
        <p:nvSpPr>
          <p:cNvPr id="4" name="TextBox 3"/>
          <p:cNvSpPr txBox="1"/>
          <p:nvPr/>
        </p:nvSpPr>
        <p:spPr>
          <a:xfrm>
            <a:off x="1467993" y="3744780"/>
            <a:ext cx="6167325" cy="1569660"/>
          </a:xfrm>
          <a:prstGeom prst="rect">
            <a:avLst/>
          </a:prstGeom>
          <a:noFill/>
        </p:spPr>
        <p:txBody>
          <a:bodyPr wrap="square" rtlCol="0">
            <a:spAutoFit/>
          </a:bodyPr>
          <a:lstStyle/>
          <a:p>
            <a:r>
              <a:rPr lang="en-US" dirty="0" smtClean="0">
                <a:solidFill>
                  <a:srgbClr val="525152"/>
                </a:solidFill>
              </a:rPr>
              <a:t>Build on the </a:t>
            </a:r>
            <a:r>
              <a:rPr lang="en-US" dirty="0">
                <a:solidFill>
                  <a:srgbClr val="525152"/>
                </a:solidFill>
              </a:rPr>
              <a:t>latest </a:t>
            </a:r>
            <a:r>
              <a:rPr lang="en-US" u="sng" dirty="0">
                <a:solidFill>
                  <a:srgbClr val="525152"/>
                </a:solidFill>
              </a:rPr>
              <a:t>published</a:t>
            </a:r>
            <a:r>
              <a:rPr lang="en-US" dirty="0">
                <a:solidFill>
                  <a:srgbClr val="525152"/>
                </a:solidFill>
              </a:rPr>
              <a:t> </a:t>
            </a:r>
            <a:r>
              <a:rPr lang="en-US" dirty="0" smtClean="0">
                <a:solidFill>
                  <a:srgbClr val="525152"/>
                </a:solidFill>
              </a:rPr>
              <a:t>version when drafting revisions and amendments.</a:t>
            </a:r>
          </a:p>
          <a:p>
            <a:endParaRPr lang="en-US" dirty="0" smtClean="0">
              <a:solidFill>
                <a:srgbClr val="525152"/>
              </a:solidFill>
            </a:endParaRPr>
          </a:p>
          <a:p>
            <a:r>
              <a:rPr lang="en-US" dirty="0" smtClean="0">
                <a:solidFill>
                  <a:srgbClr val="525152"/>
                </a:solidFill>
              </a:rPr>
              <a:t>Ensure that parallel developments are introduced into the text in a sequential manner and that modifications introduced earlier amendments and corrigenda have been included.</a:t>
            </a:r>
            <a:endParaRPr lang="en-US" dirty="0">
              <a:solidFill>
                <a:srgbClr val="525152"/>
              </a:solidFill>
            </a:endParaRPr>
          </a:p>
        </p:txBody>
      </p:sp>
      <p:grpSp>
        <p:nvGrpSpPr>
          <p:cNvPr id="5" name="Group 4"/>
          <p:cNvGrpSpPr/>
          <p:nvPr/>
        </p:nvGrpSpPr>
        <p:grpSpPr>
          <a:xfrm>
            <a:off x="539552" y="3671285"/>
            <a:ext cx="965494" cy="1269883"/>
            <a:chOff x="452850" y="2060848"/>
            <a:chExt cx="965494" cy="1269883"/>
          </a:xfrm>
        </p:grpSpPr>
        <p:pic>
          <p:nvPicPr>
            <p:cNvPr id="6"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Tips</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8" name="TextBox 7"/>
          <p:cNvSpPr txBox="1"/>
          <p:nvPr/>
        </p:nvSpPr>
        <p:spPr>
          <a:xfrm>
            <a:off x="786896" y="2340169"/>
            <a:ext cx="7529520" cy="830997"/>
          </a:xfrm>
          <a:prstGeom prst="rect">
            <a:avLst/>
          </a:prstGeom>
          <a:noFill/>
        </p:spPr>
        <p:txBody>
          <a:bodyPr wrap="square" rtlCol="0">
            <a:spAutoFit/>
          </a:bodyPr>
          <a:lstStyle/>
          <a:p>
            <a:r>
              <a:rPr lang="en-US" dirty="0" smtClean="0">
                <a:solidFill>
                  <a:srgbClr val="525152"/>
                </a:solidFill>
              </a:rPr>
              <a:t>The dynamism of the market may require continuous development of a standard, including parallel development of several parts of a Recommendation. However, having multiple revisions or texts not based on latest published version may lead to confusion</a:t>
            </a:r>
            <a:r>
              <a:rPr lang="en-US" dirty="0">
                <a:solidFill>
                  <a:srgbClr val="525152"/>
                </a:solidFill>
              </a:rPr>
              <a:t>.</a:t>
            </a:r>
          </a:p>
        </p:txBody>
      </p:sp>
      <p:sp>
        <p:nvSpPr>
          <p:cNvPr id="9" name="Rectangle 8"/>
          <p:cNvSpPr/>
          <p:nvPr/>
        </p:nvSpPr>
        <p:spPr>
          <a:xfrm>
            <a:off x="366146" y="1828621"/>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195167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786896" y="2001093"/>
            <a:ext cx="7529520" cy="830997"/>
          </a:xfrm>
          <a:prstGeom prst="rect">
            <a:avLst/>
          </a:prstGeom>
          <a:noFill/>
        </p:spPr>
        <p:txBody>
          <a:bodyPr wrap="square" rtlCol="0">
            <a:spAutoFit/>
          </a:bodyPr>
          <a:lstStyle/>
          <a:p>
            <a:r>
              <a:rPr lang="en-US" dirty="0" smtClean="0">
                <a:solidFill>
                  <a:srgbClr val="525152"/>
                </a:solidFill>
              </a:rPr>
              <a:t>Recommendations are written by </a:t>
            </a:r>
            <a:r>
              <a:rPr lang="en-US" dirty="0">
                <a:solidFill>
                  <a:srgbClr val="525152"/>
                </a:solidFill>
              </a:rPr>
              <a:t>experts in the </a:t>
            </a:r>
            <a:r>
              <a:rPr lang="en-US" dirty="0" smtClean="0">
                <a:solidFill>
                  <a:srgbClr val="525152"/>
                </a:solidFill>
              </a:rPr>
              <a:t>field using highly technical language. When needed, TSB editors contribute to the end result by aligning the text to the </a:t>
            </a:r>
            <a:r>
              <a:rPr lang="en-US" dirty="0">
                <a:solidFill>
                  <a:srgbClr val="525152"/>
                </a:solidFill>
              </a:rPr>
              <a:t>English </a:t>
            </a:r>
            <a:r>
              <a:rPr lang="en-US" dirty="0" smtClean="0">
                <a:solidFill>
                  <a:srgbClr val="525152"/>
                </a:solidFill>
              </a:rPr>
              <a:t>language house rules (English Style guide).</a:t>
            </a:r>
            <a:endParaRPr lang="en-US" dirty="0">
              <a:solidFill>
                <a:srgbClr val="525152"/>
              </a:solidFill>
            </a:endParaRPr>
          </a:p>
        </p:txBody>
      </p:sp>
      <p:sp>
        <p:nvSpPr>
          <p:cNvPr id="24" name="Rectangle 23"/>
          <p:cNvSpPr/>
          <p:nvPr/>
        </p:nvSpPr>
        <p:spPr>
          <a:xfrm>
            <a:off x="366146" y="1570786"/>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5" name="Title 1"/>
          <p:cNvSpPr>
            <a:spLocks noGrp="1"/>
          </p:cNvSpPr>
          <p:nvPr>
            <p:ph type="title"/>
          </p:nvPr>
        </p:nvSpPr>
        <p:spPr>
          <a:xfrm>
            <a:off x="457200" y="694437"/>
            <a:ext cx="8229600" cy="646331"/>
          </a:xfrm>
        </p:spPr>
        <p:txBody>
          <a:bodyPr/>
          <a:lstStyle/>
          <a:p>
            <a:r>
              <a:rPr lang="en-US" dirty="0" smtClean="0"/>
              <a:t>Help reduce the delay</a:t>
            </a:r>
            <a:endParaRPr lang="en-US" dirty="0"/>
          </a:p>
        </p:txBody>
      </p:sp>
      <p:sp>
        <p:nvSpPr>
          <p:cNvPr id="30" name="Slide Number Placeholder 6"/>
          <p:cNvSpPr>
            <a:spLocks noGrp="1"/>
          </p:cNvSpPr>
          <p:nvPr>
            <p:ph type="sldNum" sz="quarter" idx="10"/>
          </p:nvPr>
        </p:nvSpPr>
        <p:spPr/>
        <p:txBody>
          <a:bodyPr/>
          <a:lstStyle/>
          <a:p>
            <a:fld id="{B937DA24-61A5-49D5-A91A-840C3D4144C5}" type="slidenum">
              <a:rPr lang="en-US" smtClean="0"/>
              <a:pPr/>
              <a:t>15</a:t>
            </a:fld>
            <a:endParaRPr lang="en-US"/>
          </a:p>
        </p:txBody>
      </p:sp>
      <p:sp>
        <p:nvSpPr>
          <p:cNvPr id="27" name="TextBox 26"/>
          <p:cNvSpPr txBox="1"/>
          <p:nvPr/>
        </p:nvSpPr>
        <p:spPr>
          <a:xfrm>
            <a:off x="755576" y="2846194"/>
            <a:ext cx="7529520" cy="584775"/>
          </a:xfrm>
          <a:prstGeom prst="rect">
            <a:avLst/>
          </a:prstGeom>
          <a:noFill/>
        </p:spPr>
        <p:txBody>
          <a:bodyPr wrap="square" rtlCol="0">
            <a:spAutoFit/>
          </a:bodyPr>
          <a:lstStyle/>
          <a:p>
            <a:r>
              <a:rPr lang="en-US" dirty="0" smtClean="0">
                <a:solidFill>
                  <a:srgbClr val="525152"/>
                </a:solidFill>
              </a:rPr>
              <a:t>The amount of editing done by TSB editors is limited by the fact that Recommendations have already been seen and approved by the Members.</a:t>
            </a:r>
            <a:endParaRPr lang="en-US" dirty="0">
              <a:solidFill>
                <a:srgbClr val="525152"/>
              </a:solidFill>
            </a:endParaRPr>
          </a:p>
        </p:txBody>
      </p:sp>
      <p:sp>
        <p:nvSpPr>
          <p:cNvPr id="29" name="TextBox 28"/>
          <p:cNvSpPr txBox="1"/>
          <p:nvPr/>
        </p:nvSpPr>
        <p:spPr>
          <a:xfrm>
            <a:off x="1141706" y="4293096"/>
            <a:ext cx="7246718" cy="584775"/>
          </a:xfrm>
          <a:prstGeom prst="rect">
            <a:avLst/>
          </a:prstGeom>
          <a:noFill/>
        </p:spPr>
        <p:txBody>
          <a:bodyPr wrap="square" rtlCol="0">
            <a:spAutoFit/>
          </a:bodyPr>
          <a:lstStyle/>
          <a:p>
            <a:r>
              <a:rPr lang="en-US" dirty="0" smtClean="0">
                <a:solidFill>
                  <a:srgbClr val="525152"/>
                </a:solidFill>
              </a:rPr>
              <a:t>Ensure that ideas and concepts have been expressed in a clear, unambiguous manner before the text is submitted for approval.</a:t>
            </a:r>
            <a:endParaRPr lang="en-US" dirty="0">
              <a:solidFill>
                <a:srgbClr val="525152"/>
              </a:solidFill>
            </a:endParaRPr>
          </a:p>
        </p:txBody>
      </p:sp>
      <p:grpSp>
        <p:nvGrpSpPr>
          <p:cNvPr id="31" name="Group 30"/>
          <p:cNvGrpSpPr/>
          <p:nvPr/>
        </p:nvGrpSpPr>
        <p:grpSpPr>
          <a:xfrm>
            <a:off x="395536" y="3908307"/>
            <a:ext cx="806783" cy="1176877"/>
            <a:chOff x="452850" y="2060848"/>
            <a:chExt cx="965494" cy="1352604"/>
          </a:xfrm>
        </p:grpSpPr>
        <p:pic>
          <p:nvPicPr>
            <p:cNvPr id="32"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452850" y="2776733"/>
              <a:ext cx="965494" cy="63671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Tree>
    <p:extLst>
      <p:ext uri="{BB962C8B-B14F-4D97-AF65-F5344CB8AC3E}">
        <p14:creationId xmlns:p14="http://schemas.microsoft.com/office/powerpoint/2010/main" val="15557226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a:t>
            </a:r>
            <a:r>
              <a:rPr lang="en-US" dirty="0"/>
              <a:t>reduce the delay</a:t>
            </a:r>
          </a:p>
        </p:txBody>
      </p:sp>
      <p:sp>
        <p:nvSpPr>
          <p:cNvPr id="3" name="Slide Number Placeholder 2"/>
          <p:cNvSpPr>
            <a:spLocks noGrp="1"/>
          </p:cNvSpPr>
          <p:nvPr>
            <p:ph type="sldNum" sz="quarter" idx="10"/>
          </p:nvPr>
        </p:nvSpPr>
        <p:spPr/>
        <p:txBody>
          <a:bodyPr/>
          <a:lstStyle/>
          <a:p>
            <a:fld id="{ED80621C-C9EA-4C34-A672-9ECA8D29EA75}" type="slidenum">
              <a:rPr lang="en-US" smtClean="0"/>
              <a:pPr/>
              <a:t>16</a:t>
            </a:fld>
            <a:endParaRPr lang="en-US"/>
          </a:p>
        </p:txBody>
      </p:sp>
      <p:sp>
        <p:nvSpPr>
          <p:cNvPr id="4" name="TextBox 3"/>
          <p:cNvSpPr txBox="1"/>
          <p:nvPr/>
        </p:nvSpPr>
        <p:spPr>
          <a:xfrm>
            <a:off x="1331640" y="3975962"/>
            <a:ext cx="6167325" cy="584775"/>
          </a:xfrm>
          <a:prstGeom prst="rect">
            <a:avLst/>
          </a:prstGeom>
          <a:noFill/>
        </p:spPr>
        <p:txBody>
          <a:bodyPr wrap="square" rtlCol="0">
            <a:spAutoFit/>
          </a:bodyPr>
          <a:lstStyle/>
          <a:p>
            <a:r>
              <a:rPr lang="en-US" dirty="0" smtClean="0">
                <a:solidFill>
                  <a:srgbClr val="525152"/>
                </a:solidFill>
              </a:rPr>
              <a:t>Ensure that only the final intended changes to the base text are reflected in revision marks.</a:t>
            </a:r>
            <a:endParaRPr lang="en-US" dirty="0">
              <a:solidFill>
                <a:srgbClr val="525152"/>
              </a:solidFill>
            </a:endParaRPr>
          </a:p>
        </p:txBody>
      </p:sp>
      <p:grpSp>
        <p:nvGrpSpPr>
          <p:cNvPr id="5" name="Group 4"/>
          <p:cNvGrpSpPr/>
          <p:nvPr/>
        </p:nvGrpSpPr>
        <p:grpSpPr>
          <a:xfrm>
            <a:off x="395536" y="3540399"/>
            <a:ext cx="965494" cy="1269883"/>
            <a:chOff x="452850" y="2060848"/>
            <a:chExt cx="965494" cy="1269883"/>
          </a:xfrm>
        </p:grpSpPr>
        <p:pic>
          <p:nvPicPr>
            <p:cNvPr id="6"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8" name="TextBox 7"/>
          <p:cNvSpPr txBox="1"/>
          <p:nvPr/>
        </p:nvSpPr>
        <p:spPr>
          <a:xfrm>
            <a:off x="786896" y="2340169"/>
            <a:ext cx="7529520" cy="830997"/>
          </a:xfrm>
          <a:prstGeom prst="rect">
            <a:avLst/>
          </a:prstGeom>
          <a:noFill/>
        </p:spPr>
        <p:txBody>
          <a:bodyPr wrap="square" rtlCol="0">
            <a:spAutoFit/>
          </a:bodyPr>
          <a:lstStyle/>
          <a:p>
            <a:r>
              <a:rPr lang="en-US" dirty="0" smtClean="0">
                <a:solidFill>
                  <a:srgbClr val="525152"/>
                </a:solidFill>
              </a:rPr>
              <a:t>Many Recommendations, especially amendments, are developed by several authors who introduce revision marks in text that already contains revision marks introduced by other authors. </a:t>
            </a:r>
            <a:endParaRPr lang="en-US" dirty="0">
              <a:solidFill>
                <a:srgbClr val="525152"/>
              </a:solidFill>
            </a:endParaRPr>
          </a:p>
        </p:txBody>
      </p:sp>
      <p:sp>
        <p:nvSpPr>
          <p:cNvPr id="9" name="Rectangle 8"/>
          <p:cNvSpPr/>
          <p:nvPr/>
        </p:nvSpPr>
        <p:spPr>
          <a:xfrm>
            <a:off x="366146" y="1828621"/>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464614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766445"/>
            <a:ext cx="8229600" cy="646331"/>
          </a:xfrm>
        </p:spPr>
        <p:txBody>
          <a:bodyPr/>
          <a:lstStyle/>
          <a:p>
            <a:r>
              <a:rPr lang="en-US" dirty="0" smtClean="0"/>
              <a:t>Help </a:t>
            </a:r>
            <a:r>
              <a:rPr lang="en-US" dirty="0"/>
              <a:t>reduce the delay</a:t>
            </a:r>
          </a:p>
        </p:txBody>
      </p:sp>
      <p:sp>
        <p:nvSpPr>
          <p:cNvPr id="13" name="Slide Number Placeholder 6"/>
          <p:cNvSpPr>
            <a:spLocks noGrp="1"/>
          </p:cNvSpPr>
          <p:nvPr>
            <p:ph type="sldNum" sz="quarter" idx="10"/>
          </p:nvPr>
        </p:nvSpPr>
        <p:spPr/>
        <p:txBody>
          <a:bodyPr/>
          <a:lstStyle/>
          <a:p>
            <a:fld id="{B937DA24-61A5-49D5-A91A-840C3D4144C5}" type="slidenum">
              <a:rPr lang="en-US" smtClean="0"/>
              <a:pPr/>
              <a:t>17</a:t>
            </a:fld>
            <a:endParaRPr lang="en-US"/>
          </a:p>
        </p:txBody>
      </p:sp>
      <p:grpSp>
        <p:nvGrpSpPr>
          <p:cNvPr id="14" name="Group 13"/>
          <p:cNvGrpSpPr/>
          <p:nvPr/>
        </p:nvGrpSpPr>
        <p:grpSpPr>
          <a:xfrm>
            <a:off x="407597" y="3149903"/>
            <a:ext cx="965494" cy="1269883"/>
            <a:chOff x="452850" y="2060848"/>
            <a:chExt cx="965494" cy="1269883"/>
          </a:xfrm>
        </p:grpSpPr>
        <p:pic>
          <p:nvPicPr>
            <p:cNvPr id="15"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Tips</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18" name="TextBox 17"/>
          <p:cNvSpPr txBox="1"/>
          <p:nvPr/>
        </p:nvSpPr>
        <p:spPr>
          <a:xfrm>
            <a:off x="570872" y="1980129"/>
            <a:ext cx="7529520" cy="830997"/>
          </a:xfrm>
          <a:prstGeom prst="rect">
            <a:avLst/>
          </a:prstGeom>
          <a:noFill/>
        </p:spPr>
        <p:txBody>
          <a:bodyPr wrap="square" rtlCol="0">
            <a:spAutoFit/>
          </a:bodyPr>
          <a:lstStyle/>
          <a:p>
            <a:r>
              <a:rPr lang="en-US" dirty="0" smtClean="0">
                <a:solidFill>
                  <a:srgbClr val="525152"/>
                </a:solidFill>
              </a:rPr>
              <a:t>TSB redraws figures that require text editing or that depart too much from the TSB editorial style. This drawing stage takes time and often results in long publication delays, especially if figures have to be drawn from scratch.</a:t>
            </a:r>
            <a:endParaRPr lang="en-US" dirty="0">
              <a:solidFill>
                <a:srgbClr val="525152"/>
              </a:solidFill>
            </a:endParaRPr>
          </a:p>
        </p:txBody>
      </p:sp>
      <p:sp>
        <p:nvSpPr>
          <p:cNvPr id="19" name="Rectangle 18"/>
          <p:cNvSpPr/>
          <p:nvPr/>
        </p:nvSpPr>
        <p:spPr>
          <a:xfrm>
            <a:off x="366146" y="1556792"/>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2" name="TextBox 21"/>
          <p:cNvSpPr txBox="1"/>
          <p:nvPr/>
        </p:nvSpPr>
        <p:spPr>
          <a:xfrm>
            <a:off x="1388619" y="3170343"/>
            <a:ext cx="6167325" cy="1569660"/>
          </a:xfrm>
          <a:prstGeom prst="rect">
            <a:avLst/>
          </a:prstGeom>
          <a:noFill/>
        </p:spPr>
        <p:txBody>
          <a:bodyPr wrap="square" rtlCol="0">
            <a:spAutoFit/>
          </a:bodyPr>
          <a:lstStyle/>
          <a:p>
            <a:r>
              <a:rPr lang="en-US" dirty="0">
                <a:solidFill>
                  <a:srgbClr val="525152"/>
                </a:solidFill>
              </a:rPr>
              <a:t>Whenever possible, submit figures in a vector </a:t>
            </a:r>
            <a:r>
              <a:rPr lang="en-US" dirty="0" smtClean="0">
                <a:solidFill>
                  <a:srgbClr val="525152"/>
                </a:solidFill>
              </a:rPr>
              <a:t>format, which TSB </a:t>
            </a:r>
            <a:r>
              <a:rPr lang="en-US" dirty="0">
                <a:solidFill>
                  <a:srgbClr val="525152"/>
                </a:solidFill>
              </a:rPr>
              <a:t>will be able to </a:t>
            </a:r>
            <a:r>
              <a:rPr lang="en-US" dirty="0" smtClean="0">
                <a:solidFill>
                  <a:srgbClr val="525152"/>
                </a:solidFill>
              </a:rPr>
              <a:t>use for </a:t>
            </a:r>
            <a:r>
              <a:rPr lang="en-US" dirty="0">
                <a:solidFill>
                  <a:srgbClr val="525152"/>
                </a:solidFill>
              </a:rPr>
              <a:t>editing</a:t>
            </a:r>
            <a:r>
              <a:rPr lang="en-US" dirty="0" smtClean="0">
                <a:solidFill>
                  <a:srgbClr val="525152"/>
                </a:solidFill>
              </a:rPr>
              <a:t>.</a:t>
            </a:r>
          </a:p>
          <a:p>
            <a:endParaRPr lang="en-US" dirty="0" smtClean="0">
              <a:solidFill>
                <a:srgbClr val="525152"/>
              </a:solidFill>
            </a:endParaRPr>
          </a:p>
          <a:p>
            <a:r>
              <a:rPr lang="en-US" dirty="0" smtClean="0">
                <a:solidFill>
                  <a:srgbClr val="525152"/>
                </a:solidFill>
              </a:rPr>
              <a:t>If </a:t>
            </a:r>
            <a:r>
              <a:rPr lang="en-US" dirty="0">
                <a:solidFill>
                  <a:srgbClr val="525152"/>
                </a:solidFill>
              </a:rPr>
              <a:t>a new figure is actually a revision </a:t>
            </a:r>
            <a:r>
              <a:rPr lang="en-US" dirty="0" smtClean="0">
                <a:solidFill>
                  <a:srgbClr val="525152"/>
                </a:solidFill>
              </a:rPr>
              <a:t>to a </a:t>
            </a:r>
            <a:r>
              <a:rPr lang="en-US" dirty="0">
                <a:solidFill>
                  <a:srgbClr val="525152"/>
                </a:solidFill>
              </a:rPr>
              <a:t>figure </a:t>
            </a:r>
            <a:r>
              <a:rPr lang="en-US" dirty="0" smtClean="0">
                <a:solidFill>
                  <a:srgbClr val="525152"/>
                </a:solidFill>
              </a:rPr>
              <a:t>that had been previously </a:t>
            </a:r>
            <a:r>
              <a:rPr lang="en-US" dirty="0">
                <a:solidFill>
                  <a:srgbClr val="525152"/>
                </a:solidFill>
              </a:rPr>
              <a:t>drawn by TSB, cross-out the </a:t>
            </a:r>
            <a:r>
              <a:rPr lang="en-US" dirty="0" smtClean="0">
                <a:solidFill>
                  <a:srgbClr val="525152"/>
                </a:solidFill>
              </a:rPr>
              <a:t>TSB figure </a:t>
            </a:r>
            <a:r>
              <a:rPr lang="en-US" dirty="0">
                <a:solidFill>
                  <a:srgbClr val="525152"/>
                </a:solidFill>
              </a:rPr>
              <a:t>identifier, or add </a:t>
            </a:r>
            <a:r>
              <a:rPr lang="en-US" dirty="0" smtClean="0">
                <a:solidFill>
                  <a:srgbClr val="525152"/>
                </a:solidFill>
              </a:rPr>
              <a:t>“(MOD)” </a:t>
            </a:r>
            <a:r>
              <a:rPr lang="en-US" dirty="0">
                <a:solidFill>
                  <a:srgbClr val="525152"/>
                </a:solidFill>
              </a:rPr>
              <a:t>after the identifier</a:t>
            </a:r>
            <a:r>
              <a:rPr lang="en-US" dirty="0" smtClean="0">
                <a:solidFill>
                  <a:srgbClr val="525152"/>
                </a:solidFill>
              </a:rPr>
              <a:t>.</a:t>
            </a:r>
          </a:p>
        </p:txBody>
      </p:sp>
      <p:pic>
        <p:nvPicPr>
          <p:cNvPr id="378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4797152"/>
            <a:ext cx="2349079" cy="1086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789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4" y="4797152"/>
            <a:ext cx="2197762"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7" name="Straight Arrow Connector 26"/>
          <p:cNvCxnSpPr/>
          <p:nvPr/>
        </p:nvCxnSpPr>
        <p:spPr bwMode="auto">
          <a:xfrm>
            <a:off x="4572000" y="5337212"/>
            <a:ext cx="432048" cy="0"/>
          </a:xfrm>
          <a:prstGeom prst="straightConnector1">
            <a:avLst/>
          </a:prstGeom>
          <a:solidFill>
            <a:srgbClr val="000000"/>
          </a:solidFill>
          <a:ln w="38100" cap="flat" cmpd="sng" algn="ctr">
            <a:solidFill>
              <a:srgbClr val="D9445A"/>
            </a:solidFill>
            <a:prstDash val="solid"/>
            <a:round/>
            <a:headEnd type="none" w="med" len="med"/>
            <a:tailEnd type="arrow"/>
          </a:ln>
          <a:effectLst/>
        </p:spPr>
      </p:cxnSp>
      <p:sp>
        <p:nvSpPr>
          <p:cNvPr id="28" name="Oval 27"/>
          <p:cNvSpPr/>
          <p:nvPr/>
        </p:nvSpPr>
        <p:spPr bwMode="auto">
          <a:xfrm>
            <a:off x="5347154" y="5373216"/>
            <a:ext cx="576064" cy="248811"/>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pPr>
            <a:endParaRPr kumimoji="0" lang="en-US" sz="1600" b="0" i="0" u="none" strike="noStrike" cap="none" normalizeH="0" baseline="0" smtClean="0">
              <a:ln>
                <a:noFill/>
              </a:ln>
              <a:solidFill>
                <a:schemeClr val="bg1"/>
              </a:solidFill>
              <a:effectLst/>
              <a:latin typeface="Times New Roman" pitchFamily="18" charset="0"/>
            </a:endParaRPr>
          </a:p>
        </p:txBody>
      </p:sp>
      <p:sp>
        <p:nvSpPr>
          <p:cNvPr id="31" name="Oval 30"/>
          <p:cNvSpPr/>
          <p:nvPr/>
        </p:nvSpPr>
        <p:spPr bwMode="auto">
          <a:xfrm>
            <a:off x="6444208" y="5589240"/>
            <a:ext cx="1008112" cy="248811"/>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pPr>
            <a:endParaRPr kumimoji="0" lang="en-US" sz="1600" b="0" i="0" u="none" strike="noStrike" cap="none" normalizeH="0" baseline="0" smtClean="0">
              <a:ln>
                <a:noFill/>
              </a:ln>
              <a:solidFill>
                <a:schemeClr val="bg1"/>
              </a:solidFill>
              <a:effectLst/>
              <a:latin typeface="Times New Roman" pitchFamily="18" charset="0"/>
            </a:endParaRPr>
          </a:p>
        </p:txBody>
      </p:sp>
    </p:spTree>
    <p:extLst>
      <p:ext uri="{BB962C8B-B14F-4D97-AF65-F5344CB8AC3E}">
        <p14:creationId xmlns:p14="http://schemas.microsoft.com/office/powerpoint/2010/main" val="850247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7890"/>
                                        </p:tgtEl>
                                        <p:attrNameLst>
                                          <p:attrName>style.visibility</p:attrName>
                                        </p:attrNameLst>
                                      </p:cBhvr>
                                      <p:to>
                                        <p:strVal val="visible"/>
                                      </p:to>
                                    </p:set>
                                    <p:animEffect transition="in" filter="wipe(down)">
                                      <p:cBhvr>
                                        <p:cTn id="13" dur="500"/>
                                        <p:tgtEl>
                                          <p:spTgt spid="37890"/>
                                        </p:tgtEl>
                                      </p:cBhvr>
                                    </p:animEffect>
                                  </p:childTnLst>
                                </p:cTn>
                              </p:par>
                              <p:par>
                                <p:cTn id="14" presetID="22" presetClass="entr" presetSubtype="4"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down)">
                                      <p:cBhvr>
                                        <p:cTn id="16" dur="500"/>
                                        <p:tgtEl>
                                          <p:spTgt spid="27"/>
                                        </p:tgtEl>
                                      </p:cBhvr>
                                    </p:animEffect>
                                  </p:childTnLst>
                                </p:cTn>
                              </p:par>
                              <p:par>
                                <p:cTn id="17" presetID="22" presetClass="entr" presetSubtype="4" fill="hold" nodeType="withEffect">
                                  <p:stCondLst>
                                    <p:cond delay="0"/>
                                  </p:stCondLst>
                                  <p:childTnLst>
                                    <p:set>
                                      <p:cBhvr>
                                        <p:cTn id="18" dur="1" fill="hold">
                                          <p:stCondLst>
                                            <p:cond delay="0"/>
                                          </p:stCondLst>
                                        </p:cTn>
                                        <p:tgtEl>
                                          <p:spTgt spid="37891"/>
                                        </p:tgtEl>
                                        <p:attrNameLst>
                                          <p:attrName>style.visibility</p:attrName>
                                        </p:attrNameLst>
                                      </p:cBhvr>
                                      <p:to>
                                        <p:strVal val="visible"/>
                                      </p:to>
                                    </p:set>
                                    <p:animEffect transition="in" filter="wipe(down)">
                                      <p:cBhvr>
                                        <p:cTn id="19" dur="500"/>
                                        <p:tgtEl>
                                          <p:spTgt spid="3789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down)">
                                      <p:cBhvr>
                                        <p:cTn id="22" dur="500"/>
                                        <p:tgtEl>
                                          <p:spTgt spid="2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8" grpId="0" animBg="1"/>
      <p:bldP spid="3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766445"/>
            <a:ext cx="8229600" cy="646331"/>
          </a:xfrm>
        </p:spPr>
        <p:txBody>
          <a:bodyPr/>
          <a:lstStyle/>
          <a:p>
            <a:r>
              <a:rPr lang="en-US" dirty="0" smtClean="0"/>
              <a:t>Help </a:t>
            </a:r>
            <a:r>
              <a:rPr lang="en-US" dirty="0"/>
              <a:t>reduce the delay</a:t>
            </a:r>
          </a:p>
        </p:txBody>
      </p:sp>
      <p:sp>
        <p:nvSpPr>
          <p:cNvPr id="14" name="Slide Number Placeholder 6"/>
          <p:cNvSpPr>
            <a:spLocks noGrp="1"/>
          </p:cNvSpPr>
          <p:nvPr>
            <p:ph type="sldNum" sz="quarter" idx="10"/>
          </p:nvPr>
        </p:nvSpPr>
        <p:spPr/>
        <p:txBody>
          <a:bodyPr/>
          <a:lstStyle/>
          <a:p>
            <a:fld id="{B937DA24-61A5-49D5-A91A-840C3D4144C5}" type="slidenum">
              <a:rPr lang="en-US" smtClean="0"/>
              <a:pPr/>
              <a:t>18</a:t>
            </a:fld>
            <a:endParaRPr lang="en-US"/>
          </a:p>
        </p:txBody>
      </p:sp>
      <p:grpSp>
        <p:nvGrpSpPr>
          <p:cNvPr id="15" name="Group 14"/>
          <p:cNvGrpSpPr/>
          <p:nvPr/>
        </p:nvGrpSpPr>
        <p:grpSpPr>
          <a:xfrm>
            <a:off x="366146" y="3887309"/>
            <a:ext cx="965494" cy="1269883"/>
            <a:chOff x="452850" y="2060848"/>
            <a:chExt cx="965494" cy="1269883"/>
          </a:xfrm>
        </p:grpSpPr>
        <p:pic>
          <p:nvPicPr>
            <p:cNvPr id="16"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Tips</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18" name="TextBox 17"/>
          <p:cNvSpPr txBox="1"/>
          <p:nvPr/>
        </p:nvSpPr>
        <p:spPr>
          <a:xfrm>
            <a:off x="467544" y="1412776"/>
            <a:ext cx="7529520" cy="830997"/>
          </a:xfrm>
          <a:prstGeom prst="rect">
            <a:avLst/>
          </a:prstGeom>
          <a:noFill/>
        </p:spPr>
        <p:txBody>
          <a:bodyPr wrap="square" rtlCol="0">
            <a:spAutoFit/>
          </a:bodyPr>
          <a:lstStyle/>
          <a:p>
            <a:r>
              <a:rPr lang="en-GB" dirty="0" smtClean="0">
                <a:solidFill>
                  <a:srgbClr val="525152"/>
                </a:solidFill>
              </a:rPr>
              <a:t>English style guide: “Too </a:t>
            </a:r>
            <a:r>
              <a:rPr lang="en-GB" dirty="0">
                <a:solidFill>
                  <a:srgbClr val="525152"/>
                </a:solidFill>
              </a:rPr>
              <a:t>many capital letters in a sentence or column of type tend to distract the reader's attention. For this reason, and contrary to many authors’ tendency, </a:t>
            </a:r>
            <a:r>
              <a:rPr lang="en-GB" u="sng" dirty="0">
                <a:solidFill>
                  <a:srgbClr val="525152"/>
                </a:solidFill>
              </a:rPr>
              <a:t>as few initial capitals as possible should be used in ITU documents and </a:t>
            </a:r>
            <a:r>
              <a:rPr lang="en-GB" u="sng" dirty="0" smtClean="0">
                <a:solidFill>
                  <a:srgbClr val="525152"/>
                </a:solidFill>
              </a:rPr>
              <a:t>publications</a:t>
            </a:r>
            <a:r>
              <a:rPr lang="en-US" dirty="0" smtClean="0">
                <a:solidFill>
                  <a:srgbClr val="525152"/>
                </a:solidFill>
              </a:rPr>
              <a:t>.”</a:t>
            </a:r>
            <a:endParaRPr lang="en-US" dirty="0">
              <a:solidFill>
                <a:srgbClr val="525152"/>
              </a:solidFill>
            </a:endParaRPr>
          </a:p>
        </p:txBody>
      </p:sp>
      <p:sp>
        <p:nvSpPr>
          <p:cNvPr id="21" name="TextBox 20"/>
          <p:cNvSpPr txBox="1"/>
          <p:nvPr/>
        </p:nvSpPr>
        <p:spPr>
          <a:xfrm>
            <a:off x="570872" y="2730406"/>
            <a:ext cx="7529520" cy="830997"/>
          </a:xfrm>
          <a:prstGeom prst="rect">
            <a:avLst/>
          </a:prstGeom>
          <a:noFill/>
        </p:spPr>
        <p:txBody>
          <a:bodyPr wrap="square" rtlCol="0">
            <a:spAutoFit/>
          </a:bodyPr>
          <a:lstStyle/>
          <a:p>
            <a:r>
              <a:rPr lang="en-US" dirty="0" smtClean="0">
                <a:solidFill>
                  <a:srgbClr val="525152"/>
                </a:solidFill>
              </a:rPr>
              <a:t>There is a tendency to use many initial capitals in technical texts; TSB editors will make them lower case from a grammatical point of view. However, it is not always clear which capital letters are actually required by the protocol.</a:t>
            </a:r>
            <a:endParaRPr lang="en-US" dirty="0">
              <a:solidFill>
                <a:srgbClr val="525152"/>
              </a:solidFill>
            </a:endParaRPr>
          </a:p>
        </p:txBody>
      </p:sp>
      <p:sp>
        <p:nvSpPr>
          <p:cNvPr id="22" name="Rectangle 21"/>
          <p:cNvSpPr/>
          <p:nvPr/>
        </p:nvSpPr>
        <p:spPr>
          <a:xfrm>
            <a:off x="366146" y="2307069"/>
            <a:ext cx="1109510"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 name="TextBox 22"/>
          <p:cNvSpPr txBox="1"/>
          <p:nvPr/>
        </p:nvSpPr>
        <p:spPr>
          <a:xfrm>
            <a:off x="1218944" y="3977769"/>
            <a:ext cx="7529520" cy="1323439"/>
          </a:xfrm>
          <a:prstGeom prst="rect">
            <a:avLst/>
          </a:prstGeom>
          <a:noFill/>
        </p:spPr>
        <p:txBody>
          <a:bodyPr wrap="square" rtlCol="0">
            <a:spAutoFit/>
          </a:bodyPr>
          <a:lstStyle/>
          <a:p>
            <a:r>
              <a:rPr lang="en-US" dirty="0" smtClean="0">
                <a:solidFill>
                  <a:srgbClr val="525152"/>
                </a:solidFill>
              </a:rPr>
              <a:t>Use initial capitals only when required by English grammar or by a convention (e.g., for protocol elements, names of commands, variables, etc.)</a:t>
            </a:r>
          </a:p>
          <a:p>
            <a:endParaRPr lang="en-US" dirty="0">
              <a:solidFill>
                <a:srgbClr val="525152"/>
              </a:solidFill>
            </a:endParaRPr>
          </a:p>
          <a:p>
            <a:r>
              <a:rPr lang="en-US" dirty="0">
                <a:solidFill>
                  <a:srgbClr val="525152"/>
                </a:solidFill>
              </a:rPr>
              <a:t>Indicate in clause 5 </a:t>
            </a:r>
            <a:r>
              <a:rPr lang="en-US" dirty="0" smtClean="0">
                <a:solidFill>
                  <a:srgbClr val="525152"/>
                </a:solidFill>
              </a:rPr>
              <a:t>(Conventions) any </a:t>
            </a:r>
            <a:r>
              <a:rPr lang="en-US" dirty="0">
                <a:solidFill>
                  <a:srgbClr val="525152"/>
                </a:solidFill>
              </a:rPr>
              <a:t>naming conventions for protocol elements, entities, etc</a:t>
            </a:r>
            <a:r>
              <a:rPr lang="en-US" dirty="0" smtClean="0">
                <a:solidFill>
                  <a:srgbClr val="525152"/>
                </a:solidFill>
              </a:rPr>
              <a:t>.</a:t>
            </a:r>
            <a:endParaRPr lang="en-US" dirty="0">
              <a:solidFill>
                <a:srgbClr val="525152"/>
              </a:solidFill>
            </a:endParaRPr>
          </a:p>
        </p:txBody>
      </p:sp>
      <p:grpSp>
        <p:nvGrpSpPr>
          <p:cNvPr id="28" name="Group 27"/>
          <p:cNvGrpSpPr/>
          <p:nvPr/>
        </p:nvGrpSpPr>
        <p:grpSpPr>
          <a:xfrm>
            <a:off x="1475656" y="5300719"/>
            <a:ext cx="7128792" cy="1097543"/>
            <a:chOff x="1475656" y="5283785"/>
            <a:chExt cx="7128792" cy="1097543"/>
          </a:xfrm>
        </p:grpSpPr>
        <p:sp>
          <p:nvSpPr>
            <p:cNvPr id="26" name="TextBox 25"/>
            <p:cNvSpPr txBox="1"/>
            <p:nvPr/>
          </p:nvSpPr>
          <p:spPr>
            <a:xfrm>
              <a:off x="1475656" y="5283785"/>
              <a:ext cx="7056784" cy="954107"/>
            </a:xfrm>
            <a:prstGeom prst="rect">
              <a:avLst/>
            </a:prstGeom>
            <a:noFill/>
          </p:spPr>
          <p:txBody>
            <a:bodyPr wrap="square" rtlCol="0">
              <a:spAutoFit/>
            </a:bodyPr>
            <a:lstStyle/>
            <a:p>
              <a:r>
                <a:rPr lang="en-GB" sz="1400" i="1" dirty="0" smtClean="0">
                  <a:solidFill>
                    <a:srgbClr val="0070C0"/>
                  </a:solidFill>
                </a:rPr>
                <a:t>…. </a:t>
              </a:r>
              <a:r>
                <a:rPr lang="en-GB" sz="1400" i="1" dirty="0">
                  <a:solidFill>
                    <a:srgbClr val="0070C0"/>
                  </a:solidFill>
                </a:rPr>
                <a:t>When ASN.1 types and values are referenced in normal text, they are differentiated from normal text by presenting them in the bold Courier New typeface. The names of </a:t>
              </a:r>
              <a:r>
                <a:rPr lang="en-GB" sz="1400" i="1" dirty="0" smtClean="0">
                  <a:solidFill>
                    <a:srgbClr val="0070C0"/>
                  </a:solidFill>
                </a:rPr>
                <a:t>procedures are </a:t>
              </a:r>
              <a:r>
                <a:rPr lang="en-GB" sz="1400" i="1" dirty="0">
                  <a:solidFill>
                    <a:srgbClr val="0070C0"/>
                  </a:solidFill>
                </a:rPr>
                <a:t>differentiated from normal text by displaying them in bold Times New Roman. Access control permissions are presented in </a:t>
              </a:r>
              <a:r>
                <a:rPr lang="en-GB" sz="1400" i="1" dirty="0" smtClean="0">
                  <a:solidFill>
                    <a:srgbClr val="0070C0"/>
                  </a:solidFill>
                </a:rPr>
                <a:t>italics….</a:t>
              </a:r>
              <a:endParaRPr lang="en-US" sz="1400" i="1" dirty="0">
                <a:solidFill>
                  <a:srgbClr val="0070C0"/>
                </a:solidFill>
              </a:endParaRPr>
            </a:p>
          </p:txBody>
        </p:sp>
        <p:sp>
          <p:nvSpPr>
            <p:cNvPr id="27" name="Rectangle 26"/>
            <p:cNvSpPr/>
            <p:nvPr/>
          </p:nvSpPr>
          <p:spPr bwMode="auto">
            <a:xfrm>
              <a:off x="1475656" y="5283785"/>
              <a:ext cx="7128792" cy="109754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pPr>
              <a:endParaRPr kumimoji="0" lang="en-US" sz="1600" b="0" i="0" u="none" strike="noStrike" cap="none" normalizeH="0" baseline="0" smtClean="0">
                <a:ln>
                  <a:noFill/>
                </a:ln>
                <a:solidFill>
                  <a:schemeClr val="tx2">
                    <a:lumMod val="40000"/>
                    <a:lumOff val="60000"/>
                  </a:schemeClr>
                </a:solidFill>
                <a:effectLst/>
                <a:latin typeface="Times New Roman" pitchFamily="18" charset="0"/>
              </a:endParaRPr>
            </a:p>
          </p:txBody>
        </p:sp>
      </p:grpSp>
    </p:spTree>
    <p:extLst>
      <p:ext uri="{BB962C8B-B14F-4D97-AF65-F5344CB8AC3E}">
        <p14:creationId xmlns:p14="http://schemas.microsoft.com/office/powerpoint/2010/main" val="305719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p:cTn id="13" dur="1000" fill="hold"/>
                                        <p:tgtEl>
                                          <p:spTgt spid="28"/>
                                        </p:tgtEl>
                                        <p:attrNameLst>
                                          <p:attrName>ppt_w</p:attrName>
                                        </p:attrNameLst>
                                      </p:cBhvr>
                                      <p:tavLst>
                                        <p:tav tm="0">
                                          <p:val>
                                            <p:fltVal val="0"/>
                                          </p:val>
                                        </p:tav>
                                        <p:tav tm="100000">
                                          <p:val>
                                            <p:strVal val="#ppt_w"/>
                                          </p:val>
                                        </p:tav>
                                      </p:tavLst>
                                    </p:anim>
                                    <p:anim calcmode="lin" valueType="num">
                                      <p:cBhvr>
                                        <p:cTn id="14" dur="1000" fill="hold"/>
                                        <p:tgtEl>
                                          <p:spTgt spid="28"/>
                                        </p:tgtEl>
                                        <p:attrNameLst>
                                          <p:attrName>ppt_h</p:attrName>
                                        </p:attrNameLst>
                                      </p:cBhvr>
                                      <p:tavLst>
                                        <p:tav tm="0">
                                          <p:val>
                                            <p:fltVal val="0"/>
                                          </p:val>
                                        </p:tav>
                                        <p:tav tm="100000">
                                          <p:val>
                                            <p:strVal val="#ppt_h"/>
                                          </p:val>
                                        </p:tav>
                                      </p:tavLst>
                                    </p:anim>
                                    <p:anim calcmode="lin" valueType="num">
                                      <p:cBhvr>
                                        <p:cTn id="15" dur="1000" fill="hold"/>
                                        <p:tgtEl>
                                          <p:spTgt spid="28"/>
                                        </p:tgtEl>
                                        <p:attrNameLst>
                                          <p:attrName>style.rotation</p:attrName>
                                        </p:attrNameLst>
                                      </p:cBhvr>
                                      <p:tavLst>
                                        <p:tav tm="0">
                                          <p:val>
                                            <p:fltVal val="90"/>
                                          </p:val>
                                        </p:tav>
                                        <p:tav tm="100000">
                                          <p:val>
                                            <p:fltVal val="0"/>
                                          </p:val>
                                        </p:tav>
                                      </p:tavLst>
                                    </p:anim>
                                    <p:animEffect transition="in" filter="fade">
                                      <p:cBhvr>
                                        <p:cTn id="16"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1052513"/>
            <a:ext cx="7772400" cy="641350"/>
          </a:xfrm>
        </p:spPr>
        <p:txBody>
          <a:bodyPr/>
          <a:lstStyle/>
          <a:p>
            <a:r>
              <a:rPr lang="en-US" dirty="0" smtClean="0"/>
              <a:t>Help </a:t>
            </a:r>
            <a:r>
              <a:rPr lang="en-US" dirty="0"/>
              <a:t>reduce the delay</a:t>
            </a:r>
          </a:p>
        </p:txBody>
      </p:sp>
      <p:sp>
        <p:nvSpPr>
          <p:cNvPr id="7" name="Slide Number Placeholder 6"/>
          <p:cNvSpPr>
            <a:spLocks noGrp="1"/>
          </p:cNvSpPr>
          <p:nvPr>
            <p:ph type="sldNum" sz="quarter" idx="10"/>
          </p:nvPr>
        </p:nvSpPr>
        <p:spPr/>
        <p:txBody>
          <a:bodyPr/>
          <a:lstStyle/>
          <a:p>
            <a:fld id="{B937DA24-61A5-49D5-A91A-840C3D4144C5}" type="slidenum">
              <a:rPr lang="en-US" smtClean="0"/>
              <a:pPr/>
              <a:t>19</a:t>
            </a:fld>
            <a:endParaRPr lang="en-US"/>
          </a:p>
        </p:txBody>
      </p:sp>
      <p:sp>
        <p:nvSpPr>
          <p:cNvPr id="10" name="Slide Number Placeholder 2"/>
          <p:cNvSpPr txBox="1">
            <a:spLocks/>
          </p:cNvSpPr>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algn="r" rtl="0" eaLnBrk="1" fontAlgn="base" hangingPunct="1">
              <a:spcBef>
                <a:spcPct val="0"/>
              </a:spcBef>
              <a:spcAft>
                <a:spcPct val="0"/>
              </a:spcAft>
              <a:buClrTx/>
              <a:buFontTx/>
              <a:buNone/>
              <a:defRPr sz="1000" kern="1200">
                <a:solidFill>
                  <a:srgbClr val="0E438A"/>
                </a:solidFill>
                <a:latin typeface="Zurich BT" pitchFamily="34" charset="0"/>
                <a:ea typeface="+mn-ea"/>
                <a:cs typeface="Times New Roman" pitchFamily="18" charset="0"/>
              </a:defRPr>
            </a:lvl1pPr>
            <a:lvl2pPr marL="4572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5pPr>
            <a:lvl6pPr marL="2286000" algn="l" defTabSz="914400" rtl="0" eaLnBrk="1" latinLnBrk="0" hangingPunct="1">
              <a:defRPr sz="1600" kern="1200">
                <a:solidFill>
                  <a:schemeClr val="bg1"/>
                </a:solidFill>
                <a:latin typeface="Times New Roman" pitchFamily="18" charset="0"/>
                <a:ea typeface="+mn-ea"/>
                <a:cs typeface="+mn-cs"/>
              </a:defRPr>
            </a:lvl6pPr>
            <a:lvl7pPr marL="2743200" algn="l" defTabSz="914400" rtl="0" eaLnBrk="1" latinLnBrk="0" hangingPunct="1">
              <a:defRPr sz="1600" kern="1200">
                <a:solidFill>
                  <a:schemeClr val="bg1"/>
                </a:solidFill>
                <a:latin typeface="Times New Roman" pitchFamily="18" charset="0"/>
                <a:ea typeface="+mn-ea"/>
                <a:cs typeface="+mn-cs"/>
              </a:defRPr>
            </a:lvl7pPr>
            <a:lvl8pPr marL="3200400" algn="l" defTabSz="914400" rtl="0" eaLnBrk="1" latinLnBrk="0" hangingPunct="1">
              <a:defRPr sz="1600" kern="1200">
                <a:solidFill>
                  <a:schemeClr val="bg1"/>
                </a:solidFill>
                <a:latin typeface="Times New Roman" pitchFamily="18" charset="0"/>
                <a:ea typeface="+mn-ea"/>
                <a:cs typeface="+mn-cs"/>
              </a:defRPr>
            </a:lvl8pPr>
            <a:lvl9pPr marL="3657600" algn="l" defTabSz="914400" rtl="0" eaLnBrk="1" latinLnBrk="0" hangingPunct="1">
              <a:defRPr sz="1600" kern="1200">
                <a:solidFill>
                  <a:schemeClr val="bg1"/>
                </a:solidFill>
                <a:latin typeface="Times New Roman" pitchFamily="18" charset="0"/>
                <a:ea typeface="+mn-ea"/>
                <a:cs typeface="+mn-cs"/>
              </a:defRPr>
            </a:lvl9pPr>
          </a:lstStyle>
          <a:p>
            <a:fld id="{ED80621C-C9EA-4C34-A672-9ECA8D29EA75}" type="slidenum">
              <a:rPr lang="en-US" smtClean="0"/>
              <a:pPr/>
              <a:t>19</a:t>
            </a:fld>
            <a:endParaRPr lang="en-US"/>
          </a:p>
        </p:txBody>
      </p:sp>
      <p:sp>
        <p:nvSpPr>
          <p:cNvPr id="11" name="TextBox 10"/>
          <p:cNvSpPr txBox="1"/>
          <p:nvPr/>
        </p:nvSpPr>
        <p:spPr>
          <a:xfrm>
            <a:off x="1331640" y="4038163"/>
            <a:ext cx="6167325" cy="830997"/>
          </a:xfrm>
          <a:prstGeom prst="rect">
            <a:avLst/>
          </a:prstGeom>
          <a:noFill/>
        </p:spPr>
        <p:txBody>
          <a:bodyPr wrap="square" rtlCol="0">
            <a:spAutoFit/>
          </a:bodyPr>
          <a:lstStyle/>
          <a:p>
            <a:r>
              <a:rPr lang="en-US" dirty="0" smtClean="0">
                <a:solidFill>
                  <a:srgbClr val="525152"/>
                </a:solidFill>
              </a:rPr>
              <a:t>Before submitting a Recommendation for approval, </a:t>
            </a:r>
            <a:r>
              <a:rPr lang="en-US" dirty="0">
                <a:solidFill>
                  <a:srgbClr val="525152"/>
                </a:solidFill>
              </a:rPr>
              <a:t>e</a:t>
            </a:r>
            <a:r>
              <a:rPr lang="en-US" dirty="0" smtClean="0">
                <a:solidFill>
                  <a:srgbClr val="525152"/>
                </a:solidFill>
              </a:rPr>
              <a:t>nsure that we have the necessary copyright permissions for publishing text and figures extracted from external sources.</a:t>
            </a:r>
            <a:endParaRPr lang="en-US" dirty="0">
              <a:solidFill>
                <a:srgbClr val="525152"/>
              </a:solidFill>
            </a:endParaRPr>
          </a:p>
        </p:txBody>
      </p:sp>
      <p:grpSp>
        <p:nvGrpSpPr>
          <p:cNvPr id="12" name="Group 11"/>
          <p:cNvGrpSpPr/>
          <p:nvPr/>
        </p:nvGrpSpPr>
        <p:grpSpPr>
          <a:xfrm>
            <a:off x="395536" y="3540399"/>
            <a:ext cx="965494" cy="1269883"/>
            <a:chOff x="452850" y="2060848"/>
            <a:chExt cx="965494" cy="1269883"/>
          </a:xfrm>
        </p:grpSpPr>
        <p:pic>
          <p:nvPicPr>
            <p:cNvPr id="13"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15" name="TextBox 14"/>
          <p:cNvSpPr txBox="1"/>
          <p:nvPr/>
        </p:nvSpPr>
        <p:spPr>
          <a:xfrm>
            <a:off x="786896" y="2340169"/>
            <a:ext cx="7529520" cy="584775"/>
          </a:xfrm>
          <a:prstGeom prst="rect">
            <a:avLst/>
          </a:prstGeom>
          <a:noFill/>
        </p:spPr>
        <p:txBody>
          <a:bodyPr wrap="square" rtlCol="0">
            <a:spAutoFit/>
          </a:bodyPr>
          <a:lstStyle/>
          <a:p>
            <a:r>
              <a:rPr lang="en-US" dirty="0" smtClean="0">
                <a:solidFill>
                  <a:srgbClr val="525152"/>
                </a:solidFill>
              </a:rPr>
              <a:t>Recommendations sometimes include text or figures extracted from sources external to ITU. </a:t>
            </a:r>
            <a:endParaRPr lang="en-US" dirty="0">
              <a:solidFill>
                <a:srgbClr val="525152"/>
              </a:solidFill>
            </a:endParaRPr>
          </a:p>
        </p:txBody>
      </p:sp>
      <p:sp>
        <p:nvSpPr>
          <p:cNvPr id="16" name="Rectangle 15"/>
          <p:cNvSpPr/>
          <p:nvPr/>
        </p:nvSpPr>
        <p:spPr>
          <a:xfrm>
            <a:off x="366146" y="1828621"/>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TextBox 1"/>
          <p:cNvSpPr txBox="1"/>
          <p:nvPr/>
        </p:nvSpPr>
        <p:spPr>
          <a:xfrm>
            <a:off x="2699792" y="5373216"/>
            <a:ext cx="3467103" cy="338554"/>
          </a:xfrm>
          <a:prstGeom prst="rect">
            <a:avLst/>
          </a:prstGeom>
          <a:noFill/>
        </p:spPr>
        <p:txBody>
          <a:bodyPr wrap="none" rtlCol="0">
            <a:spAutoFit/>
          </a:bodyPr>
          <a:lstStyle/>
          <a:p>
            <a:r>
              <a:rPr lang="en-US" dirty="0">
                <a:solidFill>
                  <a:srgbClr val="002060"/>
                </a:solidFill>
              </a:rPr>
              <a:t>IPR page: </a:t>
            </a:r>
            <a:r>
              <a:rPr lang="en-US" dirty="0">
                <a:solidFill>
                  <a:srgbClr val="002060"/>
                </a:solidFill>
                <a:hlinkClick r:id="rId3"/>
              </a:rPr>
              <a:t>http://www.itu.int/en/ITU-T</a:t>
            </a:r>
            <a:r>
              <a:rPr lang="en-US" dirty="0" smtClean="0">
                <a:solidFill>
                  <a:srgbClr val="002060"/>
                </a:solidFill>
                <a:hlinkClick r:id="rId3"/>
              </a:rPr>
              <a:t>/</a:t>
            </a:r>
            <a:r>
              <a:rPr lang="en-US" dirty="0" smtClean="0">
                <a:solidFill>
                  <a:srgbClr val="002060"/>
                </a:solidFill>
              </a:rPr>
              <a:t> </a:t>
            </a:r>
            <a:endParaRPr lang="en-US" dirty="0">
              <a:solidFill>
                <a:srgbClr val="002060"/>
              </a:solidFill>
            </a:endParaRPr>
          </a:p>
        </p:txBody>
      </p:sp>
    </p:spTree>
    <p:extLst>
      <p:ext uri="{BB962C8B-B14F-4D97-AF65-F5344CB8AC3E}">
        <p14:creationId xmlns:p14="http://schemas.microsoft.com/office/powerpoint/2010/main" val="8731867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8"/>
          <p:cNvSpPr>
            <a:spLocks noGrp="1" noChangeArrowheads="1"/>
          </p:cNvSpPr>
          <p:nvPr>
            <p:ph type="title"/>
          </p:nvPr>
        </p:nvSpPr>
        <p:spPr>
          <a:xfrm>
            <a:off x="685800" y="1050023"/>
            <a:ext cx="7772400" cy="646331"/>
          </a:xfrm>
        </p:spPr>
        <p:txBody>
          <a:bodyPr/>
          <a:lstStyle/>
          <a:p>
            <a:r>
              <a:rPr lang="en-US" dirty="0" smtClean="0"/>
              <a:t>Objectives</a:t>
            </a:r>
            <a:endParaRPr lang="en-US" dirty="0" smtClean="0">
              <a:solidFill>
                <a:srgbClr val="FF0000"/>
              </a:solidFill>
            </a:endParaRPr>
          </a:p>
        </p:txBody>
      </p:sp>
      <p:sp>
        <p:nvSpPr>
          <p:cNvPr id="5124" name="Rectangle 9"/>
          <p:cNvSpPr>
            <a:spLocks noGrp="1" noChangeArrowheads="1"/>
          </p:cNvSpPr>
          <p:nvPr>
            <p:ph sz="half" idx="1"/>
          </p:nvPr>
        </p:nvSpPr>
        <p:spPr>
          <a:xfrm>
            <a:off x="428625" y="2124794"/>
            <a:ext cx="8174038" cy="4400550"/>
          </a:xfrm>
          <a:ln>
            <a:solidFill>
              <a:schemeClr val="accent1"/>
            </a:solidFill>
            <a:miter lim="800000"/>
            <a:headEnd/>
            <a:tailEnd/>
          </a:ln>
        </p:spPr>
        <p:txBody>
          <a:bodyPr/>
          <a:lstStyle/>
          <a:p>
            <a:pPr>
              <a:lnSpc>
                <a:spcPct val="80000"/>
              </a:lnSpc>
            </a:pPr>
            <a:endParaRPr lang="en-GB" sz="2400" dirty="0" smtClean="0"/>
          </a:p>
          <a:p>
            <a:pPr>
              <a:lnSpc>
                <a:spcPct val="80000"/>
              </a:lnSpc>
            </a:pPr>
            <a:r>
              <a:rPr lang="en-GB" sz="2400" dirty="0" smtClean="0"/>
              <a:t>Foster a closer working relationship between study group rapporteurs and editors and the TSB editing unit</a:t>
            </a:r>
          </a:p>
          <a:p>
            <a:pPr>
              <a:lnSpc>
                <a:spcPct val="80000"/>
              </a:lnSpc>
            </a:pPr>
            <a:endParaRPr lang="en-GB" sz="2400" dirty="0" smtClean="0"/>
          </a:p>
          <a:p>
            <a:pPr>
              <a:lnSpc>
                <a:spcPct val="80000"/>
              </a:lnSpc>
            </a:pPr>
            <a:r>
              <a:rPr lang="en-GB" sz="2400" dirty="0"/>
              <a:t>Identify ways in which SG authors, editors and rapporteurs could </a:t>
            </a:r>
            <a:r>
              <a:rPr lang="en-GB" sz="2400" dirty="0" smtClean="0"/>
              <a:t>contribute to shortening the publication delay while at the same time enhancing the quality of Recommendations</a:t>
            </a:r>
            <a:endParaRPr lang="en-US" sz="2400" dirty="0" smtClean="0"/>
          </a:p>
        </p:txBody>
      </p:sp>
      <p:sp>
        <p:nvSpPr>
          <p:cNvPr id="5122" name="Slide Number Placeholder 4"/>
          <p:cNvSpPr>
            <a:spLocks noGrp="1"/>
          </p:cNvSpPr>
          <p:nvPr>
            <p:ph type="sldNum" sz="quarter" idx="10"/>
          </p:nvPr>
        </p:nvSpPr>
        <p:spPr>
          <a:xfrm>
            <a:off x="8474075" y="6381750"/>
            <a:ext cx="254000"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pitchFamily="18" charset="0"/>
              </a:defRPr>
            </a:lvl1pPr>
            <a:lvl2pPr marL="742950" indent="-285750">
              <a:defRPr sz="1600">
                <a:solidFill>
                  <a:schemeClr val="bg1"/>
                </a:solidFill>
                <a:latin typeface="Times New Roman" pitchFamily="18" charset="0"/>
              </a:defRPr>
            </a:lvl2pPr>
            <a:lvl3pPr marL="1143000" indent="-228600">
              <a:defRPr sz="1600">
                <a:solidFill>
                  <a:schemeClr val="bg1"/>
                </a:solidFill>
                <a:latin typeface="Times New Roman" pitchFamily="18" charset="0"/>
              </a:defRPr>
            </a:lvl3pPr>
            <a:lvl4pPr marL="1600200" indent="-228600">
              <a:defRPr sz="1600">
                <a:solidFill>
                  <a:schemeClr val="bg1"/>
                </a:solidFill>
                <a:latin typeface="Times New Roman" pitchFamily="18" charset="0"/>
              </a:defRPr>
            </a:lvl4pPr>
            <a:lvl5pPr marL="2057400" indent="-228600">
              <a:defRPr sz="16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pitchFamily="18" charset="0"/>
              </a:defRPr>
            </a:lvl9pPr>
          </a:lstStyle>
          <a:p>
            <a:fld id="{DF6900A9-AAB4-45A0-B2FE-25F48260E438}" type="slidenum">
              <a:rPr lang="en-US" sz="1000">
                <a:solidFill>
                  <a:srgbClr val="0E438A"/>
                </a:solidFill>
                <a:latin typeface="Zurich BT" pitchFamily="34" charset="0"/>
              </a:rPr>
              <a:pPr/>
              <a:t>2</a:t>
            </a:fld>
            <a:endParaRPr lang="en-US" sz="1000">
              <a:solidFill>
                <a:srgbClr val="0E438A"/>
              </a:solidFill>
              <a:latin typeface="Zurich BT"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1052513"/>
            <a:ext cx="7772400" cy="641350"/>
          </a:xfrm>
        </p:spPr>
        <p:txBody>
          <a:bodyPr/>
          <a:lstStyle/>
          <a:p>
            <a:r>
              <a:rPr lang="en-US" dirty="0" smtClean="0"/>
              <a:t>Help </a:t>
            </a:r>
            <a:r>
              <a:rPr lang="en-US" dirty="0"/>
              <a:t>reduce the delay</a:t>
            </a:r>
          </a:p>
        </p:txBody>
      </p:sp>
      <p:sp>
        <p:nvSpPr>
          <p:cNvPr id="7" name="Slide Number Placeholder 6"/>
          <p:cNvSpPr>
            <a:spLocks noGrp="1"/>
          </p:cNvSpPr>
          <p:nvPr>
            <p:ph type="sldNum" sz="quarter" idx="10"/>
          </p:nvPr>
        </p:nvSpPr>
        <p:spPr/>
        <p:txBody>
          <a:bodyPr/>
          <a:lstStyle/>
          <a:p>
            <a:fld id="{B937DA24-61A5-49D5-A91A-840C3D4144C5}" type="slidenum">
              <a:rPr lang="en-US" smtClean="0"/>
              <a:pPr/>
              <a:t>20</a:t>
            </a:fld>
            <a:endParaRPr lang="en-US"/>
          </a:p>
        </p:txBody>
      </p:sp>
      <p:sp>
        <p:nvSpPr>
          <p:cNvPr id="10" name="Slide Number Placeholder 2"/>
          <p:cNvSpPr txBox="1">
            <a:spLocks/>
          </p:cNvSpPr>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algn="r" rtl="0" eaLnBrk="1" fontAlgn="base" hangingPunct="1">
              <a:spcBef>
                <a:spcPct val="0"/>
              </a:spcBef>
              <a:spcAft>
                <a:spcPct val="0"/>
              </a:spcAft>
              <a:buClrTx/>
              <a:buFontTx/>
              <a:buNone/>
              <a:defRPr sz="1000" kern="1200">
                <a:solidFill>
                  <a:srgbClr val="0E438A"/>
                </a:solidFill>
                <a:latin typeface="Zurich BT" pitchFamily="34" charset="0"/>
                <a:ea typeface="+mn-ea"/>
                <a:cs typeface="Times New Roman" pitchFamily="18" charset="0"/>
              </a:defRPr>
            </a:lvl1pPr>
            <a:lvl2pPr marL="4572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5pPr>
            <a:lvl6pPr marL="2286000" algn="l" defTabSz="914400" rtl="0" eaLnBrk="1" latinLnBrk="0" hangingPunct="1">
              <a:defRPr sz="1600" kern="1200">
                <a:solidFill>
                  <a:schemeClr val="bg1"/>
                </a:solidFill>
                <a:latin typeface="Times New Roman" pitchFamily="18" charset="0"/>
                <a:ea typeface="+mn-ea"/>
                <a:cs typeface="+mn-cs"/>
              </a:defRPr>
            </a:lvl6pPr>
            <a:lvl7pPr marL="2743200" algn="l" defTabSz="914400" rtl="0" eaLnBrk="1" latinLnBrk="0" hangingPunct="1">
              <a:defRPr sz="1600" kern="1200">
                <a:solidFill>
                  <a:schemeClr val="bg1"/>
                </a:solidFill>
                <a:latin typeface="Times New Roman" pitchFamily="18" charset="0"/>
                <a:ea typeface="+mn-ea"/>
                <a:cs typeface="+mn-cs"/>
              </a:defRPr>
            </a:lvl7pPr>
            <a:lvl8pPr marL="3200400" algn="l" defTabSz="914400" rtl="0" eaLnBrk="1" latinLnBrk="0" hangingPunct="1">
              <a:defRPr sz="1600" kern="1200">
                <a:solidFill>
                  <a:schemeClr val="bg1"/>
                </a:solidFill>
                <a:latin typeface="Times New Roman" pitchFamily="18" charset="0"/>
                <a:ea typeface="+mn-ea"/>
                <a:cs typeface="+mn-cs"/>
              </a:defRPr>
            </a:lvl8pPr>
            <a:lvl9pPr marL="3657600" algn="l" defTabSz="914400" rtl="0" eaLnBrk="1" latinLnBrk="0" hangingPunct="1">
              <a:defRPr sz="1600" kern="1200">
                <a:solidFill>
                  <a:schemeClr val="bg1"/>
                </a:solidFill>
                <a:latin typeface="Times New Roman" pitchFamily="18" charset="0"/>
                <a:ea typeface="+mn-ea"/>
                <a:cs typeface="+mn-cs"/>
              </a:defRPr>
            </a:lvl9pPr>
          </a:lstStyle>
          <a:p>
            <a:fld id="{ED80621C-C9EA-4C34-A672-9ECA8D29EA75}" type="slidenum">
              <a:rPr lang="en-US" smtClean="0"/>
              <a:pPr/>
              <a:t>20</a:t>
            </a:fld>
            <a:endParaRPr lang="en-US"/>
          </a:p>
        </p:txBody>
      </p:sp>
      <p:sp>
        <p:nvSpPr>
          <p:cNvPr id="11" name="TextBox 10"/>
          <p:cNvSpPr txBox="1"/>
          <p:nvPr/>
        </p:nvSpPr>
        <p:spPr>
          <a:xfrm>
            <a:off x="1331640" y="3429000"/>
            <a:ext cx="6167325" cy="2308324"/>
          </a:xfrm>
          <a:prstGeom prst="rect">
            <a:avLst/>
          </a:prstGeom>
          <a:noFill/>
        </p:spPr>
        <p:txBody>
          <a:bodyPr wrap="square" rtlCol="0">
            <a:spAutoFit/>
          </a:bodyPr>
          <a:lstStyle/>
          <a:p>
            <a:r>
              <a:rPr lang="en-US" dirty="0" smtClean="0">
                <a:solidFill>
                  <a:srgbClr val="525152"/>
                </a:solidFill>
              </a:rPr>
              <a:t>Before submitting a Recommendation for approval, verify that all normative (clause 2) and bibliographic references are valid, stable and accessible by external readers. </a:t>
            </a:r>
          </a:p>
          <a:p>
            <a:endParaRPr lang="en-US" dirty="0" smtClean="0">
              <a:solidFill>
                <a:srgbClr val="525152"/>
              </a:solidFill>
            </a:endParaRPr>
          </a:p>
          <a:p>
            <a:r>
              <a:rPr lang="en-US" dirty="0" smtClean="0">
                <a:solidFill>
                  <a:srgbClr val="525152"/>
                </a:solidFill>
              </a:rPr>
              <a:t>Verify that clause 2 references are actually being used normatively and that bibliographic references are being used in a non-normative manner.</a:t>
            </a:r>
          </a:p>
          <a:p>
            <a:endParaRPr lang="en-US" dirty="0" smtClean="0">
              <a:solidFill>
                <a:srgbClr val="525152"/>
              </a:solidFill>
            </a:endParaRPr>
          </a:p>
          <a:p>
            <a:r>
              <a:rPr lang="en-US" dirty="0" smtClean="0">
                <a:solidFill>
                  <a:srgbClr val="525152"/>
                </a:solidFill>
              </a:rPr>
              <a:t>It’s a good idea to include links to documents that are not easy to find on the web.</a:t>
            </a:r>
            <a:endParaRPr lang="en-US" dirty="0">
              <a:solidFill>
                <a:srgbClr val="525152"/>
              </a:solidFill>
            </a:endParaRPr>
          </a:p>
        </p:txBody>
      </p:sp>
      <p:grpSp>
        <p:nvGrpSpPr>
          <p:cNvPr id="12" name="Group 11"/>
          <p:cNvGrpSpPr/>
          <p:nvPr/>
        </p:nvGrpSpPr>
        <p:grpSpPr>
          <a:xfrm>
            <a:off x="395536" y="3540399"/>
            <a:ext cx="965494" cy="1269883"/>
            <a:chOff x="452850" y="2060848"/>
            <a:chExt cx="965494" cy="1269883"/>
          </a:xfrm>
        </p:grpSpPr>
        <p:pic>
          <p:nvPicPr>
            <p:cNvPr id="13"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Tips</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
        <p:nvSpPr>
          <p:cNvPr id="15" name="TextBox 14"/>
          <p:cNvSpPr txBox="1"/>
          <p:nvPr/>
        </p:nvSpPr>
        <p:spPr>
          <a:xfrm>
            <a:off x="786896" y="2340169"/>
            <a:ext cx="7529520" cy="584775"/>
          </a:xfrm>
          <a:prstGeom prst="rect">
            <a:avLst/>
          </a:prstGeom>
          <a:noFill/>
        </p:spPr>
        <p:txBody>
          <a:bodyPr wrap="square" rtlCol="0">
            <a:spAutoFit/>
          </a:bodyPr>
          <a:lstStyle/>
          <a:p>
            <a:r>
              <a:rPr lang="en-US" dirty="0" smtClean="0">
                <a:solidFill>
                  <a:srgbClr val="525152"/>
                </a:solidFill>
              </a:rPr>
              <a:t>TSB cannot publish Recommendations that contain references to draft documents or to documents that are not publicly available. </a:t>
            </a:r>
            <a:endParaRPr lang="en-US" dirty="0">
              <a:solidFill>
                <a:srgbClr val="525152"/>
              </a:solidFill>
            </a:endParaRPr>
          </a:p>
        </p:txBody>
      </p:sp>
      <p:sp>
        <p:nvSpPr>
          <p:cNvPr id="16" name="Rectangle 15"/>
          <p:cNvSpPr/>
          <p:nvPr/>
        </p:nvSpPr>
        <p:spPr>
          <a:xfrm>
            <a:off x="366146" y="1828621"/>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Fact</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2490357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1052513"/>
            <a:ext cx="7772400" cy="641350"/>
          </a:xfrm>
        </p:spPr>
        <p:txBody>
          <a:bodyPr/>
          <a:lstStyle/>
          <a:p>
            <a:r>
              <a:rPr lang="en-US" dirty="0" smtClean="0"/>
              <a:t>Help </a:t>
            </a:r>
            <a:r>
              <a:rPr lang="en-US" dirty="0"/>
              <a:t>reduce the delay</a:t>
            </a:r>
          </a:p>
        </p:txBody>
      </p:sp>
      <p:sp>
        <p:nvSpPr>
          <p:cNvPr id="7" name="Slide Number Placeholder 6"/>
          <p:cNvSpPr>
            <a:spLocks noGrp="1"/>
          </p:cNvSpPr>
          <p:nvPr>
            <p:ph type="sldNum" sz="quarter" idx="10"/>
          </p:nvPr>
        </p:nvSpPr>
        <p:spPr/>
        <p:txBody>
          <a:bodyPr/>
          <a:lstStyle/>
          <a:p>
            <a:fld id="{B937DA24-61A5-49D5-A91A-840C3D4144C5}" type="slidenum">
              <a:rPr lang="en-US" smtClean="0"/>
              <a:pPr/>
              <a:t>21</a:t>
            </a:fld>
            <a:endParaRPr lang="en-US"/>
          </a:p>
        </p:txBody>
      </p:sp>
      <p:sp>
        <p:nvSpPr>
          <p:cNvPr id="10" name="Slide Number Placeholder 2"/>
          <p:cNvSpPr txBox="1">
            <a:spLocks/>
          </p:cNvSpPr>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algn="r" rtl="0" eaLnBrk="1" fontAlgn="base" hangingPunct="1">
              <a:spcBef>
                <a:spcPct val="0"/>
              </a:spcBef>
              <a:spcAft>
                <a:spcPct val="0"/>
              </a:spcAft>
              <a:buClrTx/>
              <a:buFontTx/>
              <a:buNone/>
              <a:defRPr sz="1000" kern="1200">
                <a:solidFill>
                  <a:srgbClr val="0E438A"/>
                </a:solidFill>
                <a:latin typeface="Zurich BT" pitchFamily="34" charset="0"/>
                <a:ea typeface="+mn-ea"/>
                <a:cs typeface="Times New Roman" pitchFamily="18" charset="0"/>
              </a:defRPr>
            </a:lvl1pPr>
            <a:lvl2pPr marL="4572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buClr>
                <a:schemeClr val="tx1"/>
              </a:buClr>
              <a:buFont typeface="Arial" charset="0"/>
              <a:defRPr sz="1600" kern="1200">
                <a:solidFill>
                  <a:schemeClr val="bg1"/>
                </a:solidFill>
                <a:latin typeface="Times New Roman" pitchFamily="18" charset="0"/>
                <a:ea typeface="+mn-ea"/>
                <a:cs typeface="+mn-cs"/>
              </a:defRPr>
            </a:lvl5pPr>
            <a:lvl6pPr marL="2286000" algn="l" defTabSz="914400" rtl="0" eaLnBrk="1" latinLnBrk="0" hangingPunct="1">
              <a:defRPr sz="1600" kern="1200">
                <a:solidFill>
                  <a:schemeClr val="bg1"/>
                </a:solidFill>
                <a:latin typeface="Times New Roman" pitchFamily="18" charset="0"/>
                <a:ea typeface="+mn-ea"/>
                <a:cs typeface="+mn-cs"/>
              </a:defRPr>
            </a:lvl6pPr>
            <a:lvl7pPr marL="2743200" algn="l" defTabSz="914400" rtl="0" eaLnBrk="1" latinLnBrk="0" hangingPunct="1">
              <a:defRPr sz="1600" kern="1200">
                <a:solidFill>
                  <a:schemeClr val="bg1"/>
                </a:solidFill>
                <a:latin typeface="Times New Roman" pitchFamily="18" charset="0"/>
                <a:ea typeface="+mn-ea"/>
                <a:cs typeface="+mn-cs"/>
              </a:defRPr>
            </a:lvl7pPr>
            <a:lvl8pPr marL="3200400" algn="l" defTabSz="914400" rtl="0" eaLnBrk="1" latinLnBrk="0" hangingPunct="1">
              <a:defRPr sz="1600" kern="1200">
                <a:solidFill>
                  <a:schemeClr val="bg1"/>
                </a:solidFill>
                <a:latin typeface="Times New Roman" pitchFamily="18" charset="0"/>
                <a:ea typeface="+mn-ea"/>
                <a:cs typeface="+mn-cs"/>
              </a:defRPr>
            </a:lvl8pPr>
            <a:lvl9pPr marL="3657600" algn="l" defTabSz="914400" rtl="0" eaLnBrk="1" latinLnBrk="0" hangingPunct="1">
              <a:defRPr sz="1600" kern="1200">
                <a:solidFill>
                  <a:schemeClr val="bg1"/>
                </a:solidFill>
                <a:latin typeface="Times New Roman" pitchFamily="18" charset="0"/>
                <a:ea typeface="+mn-ea"/>
                <a:cs typeface="+mn-cs"/>
              </a:defRPr>
            </a:lvl9pPr>
          </a:lstStyle>
          <a:p>
            <a:fld id="{ED80621C-C9EA-4C34-A672-9ECA8D29EA75}" type="slidenum">
              <a:rPr lang="en-US" smtClean="0"/>
              <a:pPr/>
              <a:t>21</a:t>
            </a:fld>
            <a:endParaRPr lang="en-US"/>
          </a:p>
        </p:txBody>
      </p:sp>
      <p:sp>
        <p:nvSpPr>
          <p:cNvPr id="11" name="TextBox 10"/>
          <p:cNvSpPr txBox="1"/>
          <p:nvPr/>
        </p:nvSpPr>
        <p:spPr>
          <a:xfrm>
            <a:off x="1391820" y="2306433"/>
            <a:ext cx="6348532" cy="3046988"/>
          </a:xfrm>
          <a:prstGeom prst="rect">
            <a:avLst/>
          </a:prstGeom>
          <a:noFill/>
        </p:spPr>
        <p:txBody>
          <a:bodyPr wrap="square" rtlCol="0">
            <a:spAutoFit/>
          </a:bodyPr>
          <a:lstStyle/>
          <a:p>
            <a:r>
              <a:rPr lang="en-US" dirty="0" smtClean="0">
                <a:solidFill>
                  <a:srgbClr val="525152"/>
                </a:solidFill>
              </a:rPr>
              <a:t>Use conventional sequential numbering for  annexes, appendices, clauses, figures and tables.</a:t>
            </a:r>
          </a:p>
          <a:p>
            <a:endParaRPr lang="en-US" dirty="0" smtClean="0">
              <a:solidFill>
                <a:srgbClr val="525152"/>
              </a:solidFill>
            </a:endParaRPr>
          </a:p>
          <a:p>
            <a:r>
              <a:rPr lang="en-US" dirty="0" smtClean="0">
                <a:solidFill>
                  <a:srgbClr val="525152"/>
                </a:solidFill>
              </a:rPr>
              <a:t>Good practice: Start numbering anew for each top-level clause </a:t>
            </a:r>
          </a:p>
          <a:p>
            <a:r>
              <a:rPr lang="en-US" dirty="0" smtClean="0">
                <a:solidFill>
                  <a:srgbClr val="525152"/>
                </a:solidFill>
              </a:rPr>
              <a:t>(Table 6-5, then Table </a:t>
            </a:r>
            <a:r>
              <a:rPr lang="en-US" dirty="0">
                <a:solidFill>
                  <a:srgbClr val="525152"/>
                </a:solidFill>
              </a:rPr>
              <a:t>7-1, Figure 8-2 then Figure </a:t>
            </a:r>
            <a:r>
              <a:rPr lang="en-US" dirty="0" smtClean="0">
                <a:solidFill>
                  <a:srgbClr val="525152"/>
                </a:solidFill>
              </a:rPr>
              <a:t>9-1, etc.). This will allow for an easier insertion of new figures and tables without having to shift numbering too much.</a:t>
            </a:r>
          </a:p>
          <a:p>
            <a:endParaRPr lang="en-US" dirty="0" smtClean="0">
              <a:solidFill>
                <a:srgbClr val="525152"/>
              </a:solidFill>
            </a:endParaRPr>
          </a:p>
          <a:p>
            <a:r>
              <a:rPr lang="en-US" dirty="0" smtClean="0">
                <a:solidFill>
                  <a:srgbClr val="525152"/>
                </a:solidFill>
              </a:rPr>
              <a:t>Annexes are numbered sequentially using capital letters (A, B, C…), except I, to avoid confusion with Appendix I.</a:t>
            </a:r>
          </a:p>
          <a:p>
            <a:endParaRPr lang="en-US" dirty="0">
              <a:solidFill>
                <a:srgbClr val="525152"/>
              </a:solidFill>
            </a:endParaRPr>
          </a:p>
          <a:p>
            <a:r>
              <a:rPr lang="en-US" dirty="0" smtClean="0">
                <a:solidFill>
                  <a:srgbClr val="525152"/>
                </a:solidFill>
              </a:rPr>
              <a:t>Appendices are numbered sequentially using Roman numerals (I, II, III…).</a:t>
            </a:r>
          </a:p>
        </p:txBody>
      </p:sp>
      <p:grpSp>
        <p:nvGrpSpPr>
          <p:cNvPr id="12" name="Group 11"/>
          <p:cNvGrpSpPr/>
          <p:nvPr/>
        </p:nvGrpSpPr>
        <p:grpSpPr>
          <a:xfrm>
            <a:off x="426326" y="2636912"/>
            <a:ext cx="965494" cy="1269883"/>
            <a:chOff x="452850" y="2060848"/>
            <a:chExt cx="965494" cy="1269883"/>
          </a:xfrm>
        </p:grpSpPr>
        <p:pic>
          <p:nvPicPr>
            <p:cNvPr id="13" name="Picture 2" descr="C:\Users\cabreraa\AppData\Local\Microsoft\Windows\Temporary Internet Files\Content.IE5\ZSUS8QFM\MC9004404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2060848"/>
              <a:ext cx="648072" cy="8661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452850" y="2776733"/>
              <a:ext cx="965494" cy="55399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Tips</a:t>
              </a:r>
              <a:endParaRPr lang="en-US" sz="3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Tree>
    <p:extLst>
      <p:ext uri="{BB962C8B-B14F-4D97-AF65-F5344CB8AC3E}">
        <p14:creationId xmlns:p14="http://schemas.microsoft.com/office/powerpoint/2010/main" val="208895624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736884"/>
            <a:ext cx="8229600" cy="1143000"/>
          </a:xfrm>
        </p:spPr>
        <p:txBody>
          <a:bodyPr/>
          <a:lstStyle/>
          <a:p>
            <a:r>
              <a:rPr lang="en-US" dirty="0" smtClean="0"/>
              <a:t>Pre-approval assessment and editing (AAP)</a:t>
            </a:r>
            <a:endParaRPr lang="en-US" dirty="0"/>
          </a:p>
        </p:txBody>
      </p:sp>
      <p:sp>
        <p:nvSpPr>
          <p:cNvPr id="7" name="Slide Number Placeholder 6"/>
          <p:cNvSpPr>
            <a:spLocks noGrp="1"/>
          </p:cNvSpPr>
          <p:nvPr>
            <p:ph type="sldNum" sz="quarter" idx="10"/>
          </p:nvPr>
        </p:nvSpPr>
        <p:spPr/>
        <p:txBody>
          <a:bodyPr/>
          <a:lstStyle/>
          <a:p>
            <a:fld id="{B937DA24-61A5-49D5-A91A-840C3D4144C5}" type="slidenum">
              <a:rPr lang="en-US" smtClean="0"/>
              <a:pPr/>
              <a:t>22</a:t>
            </a:fld>
            <a:endParaRPr lang="en-US"/>
          </a:p>
        </p:txBody>
      </p:sp>
      <p:sp>
        <p:nvSpPr>
          <p:cNvPr id="23" name="TextBox 22"/>
          <p:cNvSpPr txBox="1"/>
          <p:nvPr/>
        </p:nvSpPr>
        <p:spPr>
          <a:xfrm>
            <a:off x="1106653" y="2564904"/>
            <a:ext cx="6958540" cy="584775"/>
          </a:xfrm>
          <a:prstGeom prst="rect">
            <a:avLst/>
          </a:prstGeom>
          <a:noFill/>
        </p:spPr>
        <p:txBody>
          <a:bodyPr wrap="square" rtlCol="0">
            <a:spAutoFit/>
          </a:bodyPr>
          <a:lstStyle/>
          <a:p>
            <a:r>
              <a:rPr lang="en-US" dirty="0" smtClean="0">
                <a:solidFill>
                  <a:schemeClr val="accent4"/>
                </a:solidFill>
              </a:rPr>
              <a:t>Procedure put in place in October 2012 that allows the </a:t>
            </a:r>
            <a:r>
              <a:rPr lang="en-US" dirty="0">
                <a:solidFill>
                  <a:schemeClr val="accent4"/>
                </a:solidFill>
              </a:rPr>
              <a:t>Editing Unit </a:t>
            </a:r>
            <a:r>
              <a:rPr lang="en-US" dirty="0" smtClean="0">
                <a:solidFill>
                  <a:schemeClr val="accent4"/>
                </a:solidFill>
              </a:rPr>
              <a:t>to provide editorial advice or to edit a Recommendation before it is submitted for approval.</a:t>
            </a:r>
            <a:endParaRPr lang="en-US" dirty="0">
              <a:solidFill>
                <a:schemeClr val="accent4"/>
              </a:solidFill>
            </a:endParaRPr>
          </a:p>
        </p:txBody>
      </p:sp>
      <p:sp>
        <p:nvSpPr>
          <p:cNvPr id="24" name="TextBox 23"/>
          <p:cNvSpPr txBox="1"/>
          <p:nvPr/>
        </p:nvSpPr>
        <p:spPr>
          <a:xfrm>
            <a:off x="1259632" y="3413318"/>
            <a:ext cx="6480720" cy="1569660"/>
          </a:xfrm>
          <a:prstGeom prst="rect">
            <a:avLst/>
          </a:prstGeom>
          <a:noFill/>
        </p:spPr>
        <p:txBody>
          <a:bodyPr wrap="square" rtlCol="0">
            <a:spAutoFit/>
          </a:bodyPr>
          <a:lstStyle/>
          <a:p>
            <a:pPr marL="285750" indent="-285750">
              <a:buFont typeface="Arial" pitchFamily="34" charset="0"/>
              <a:buChar char="•"/>
            </a:pPr>
            <a:r>
              <a:rPr lang="en-US" dirty="0" smtClean="0">
                <a:solidFill>
                  <a:schemeClr val="accent4"/>
                </a:solidFill>
              </a:rPr>
              <a:t>Applied to stable text</a:t>
            </a:r>
          </a:p>
          <a:p>
            <a:pPr marL="285750" indent="-285750">
              <a:buFont typeface="Arial" pitchFamily="34" charset="0"/>
              <a:buChar char="•"/>
            </a:pPr>
            <a:r>
              <a:rPr lang="en-US" dirty="0" smtClean="0">
                <a:solidFill>
                  <a:schemeClr val="accent4"/>
                </a:solidFill>
              </a:rPr>
              <a:t>The counsellor, in agreement with the editor/rapporteur, initiates the procedure</a:t>
            </a:r>
          </a:p>
          <a:p>
            <a:pPr marL="285750" indent="-285750">
              <a:buFont typeface="Arial" pitchFamily="34" charset="0"/>
              <a:buChar char="•"/>
            </a:pPr>
            <a:r>
              <a:rPr lang="en-US" dirty="0">
                <a:solidFill>
                  <a:schemeClr val="accent4"/>
                </a:solidFill>
              </a:rPr>
              <a:t>Depending on the stability of the text, the counsellor may request </a:t>
            </a:r>
            <a:r>
              <a:rPr lang="en-US" dirty="0" smtClean="0">
                <a:solidFill>
                  <a:schemeClr val="accent4"/>
                </a:solidFill>
              </a:rPr>
              <a:t>global </a:t>
            </a:r>
            <a:r>
              <a:rPr lang="en-US" dirty="0">
                <a:solidFill>
                  <a:schemeClr val="accent4"/>
                </a:solidFill>
              </a:rPr>
              <a:t>editorial advice </a:t>
            </a:r>
            <a:r>
              <a:rPr lang="en-US" dirty="0" smtClean="0">
                <a:solidFill>
                  <a:schemeClr val="accent4"/>
                </a:solidFill>
              </a:rPr>
              <a:t>or </a:t>
            </a:r>
            <a:r>
              <a:rPr lang="en-US" dirty="0">
                <a:solidFill>
                  <a:schemeClr val="accent4"/>
                </a:solidFill>
              </a:rPr>
              <a:t>full-text </a:t>
            </a:r>
            <a:r>
              <a:rPr lang="en-US" dirty="0" smtClean="0">
                <a:solidFill>
                  <a:schemeClr val="accent4"/>
                </a:solidFill>
              </a:rPr>
              <a:t>editing </a:t>
            </a:r>
            <a:r>
              <a:rPr lang="en-US" dirty="0">
                <a:solidFill>
                  <a:schemeClr val="accent4"/>
                </a:solidFill>
              </a:rPr>
              <a:t>from the Editing Unit </a:t>
            </a:r>
            <a:endParaRPr lang="en-US" dirty="0" smtClean="0">
              <a:solidFill>
                <a:schemeClr val="accent4"/>
              </a:solidFill>
            </a:endParaRPr>
          </a:p>
          <a:p>
            <a:pPr marL="285750" indent="-285750">
              <a:buFont typeface="Arial" pitchFamily="34" charset="0"/>
              <a:buChar char="•"/>
            </a:pPr>
            <a:r>
              <a:rPr lang="en-US" dirty="0" smtClean="0">
                <a:solidFill>
                  <a:schemeClr val="accent4"/>
                </a:solidFill>
              </a:rPr>
              <a:t>Fully-edited Recommendations are published soon after approval</a:t>
            </a:r>
            <a:endParaRPr lang="en-US" dirty="0">
              <a:solidFill>
                <a:schemeClr val="accent4"/>
              </a:solidFill>
            </a:endParaRPr>
          </a:p>
        </p:txBody>
      </p:sp>
    </p:spTree>
    <p:extLst>
      <p:ext uri="{BB962C8B-B14F-4D97-AF65-F5344CB8AC3E}">
        <p14:creationId xmlns:p14="http://schemas.microsoft.com/office/powerpoint/2010/main" val="15640676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a:spLocks noGrp="1"/>
          </p:cNvSpPr>
          <p:nvPr>
            <p:ph type="title"/>
          </p:nvPr>
        </p:nvSpPr>
        <p:spPr>
          <a:xfrm>
            <a:off x="539552" y="428471"/>
            <a:ext cx="7772400" cy="1200329"/>
          </a:xfrm>
        </p:spPr>
        <p:txBody>
          <a:bodyPr/>
          <a:lstStyle/>
          <a:p>
            <a:r>
              <a:rPr lang="en-US" dirty="0" smtClean="0"/>
              <a:t>Pre-approval assessment and editing (AAP)</a:t>
            </a:r>
            <a:endParaRPr lang="en-US" dirty="0"/>
          </a:p>
        </p:txBody>
      </p:sp>
      <p:sp>
        <p:nvSpPr>
          <p:cNvPr id="7" name="Slide Number Placeholder 6"/>
          <p:cNvSpPr>
            <a:spLocks noGrp="1"/>
          </p:cNvSpPr>
          <p:nvPr>
            <p:ph type="sldNum" sz="quarter" idx="10"/>
          </p:nvPr>
        </p:nvSpPr>
        <p:spPr>
          <a:xfrm>
            <a:off x="8402345" y="6381750"/>
            <a:ext cx="325730" cy="246221"/>
          </a:xfrm>
        </p:spPr>
        <p:txBody>
          <a:bodyPr/>
          <a:lstStyle/>
          <a:p>
            <a:fld id="{B937DA24-61A5-49D5-A91A-840C3D4144C5}" type="slidenum">
              <a:rPr lang="en-US" smtClean="0">
                <a:solidFill>
                  <a:schemeClr val="accent4"/>
                </a:solidFill>
              </a:rPr>
              <a:pPr/>
              <a:t>23</a:t>
            </a:fld>
            <a:endParaRPr lang="en-US">
              <a:solidFill>
                <a:schemeClr val="accent4"/>
              </a:solidFill>
            </a:endParaRPr>
          </a:p>
        </p:txBody>
      </p:sp>
      <p:grpSp>
        <p:nvGrpSpPr>
          <p:cNvPr id="89" name="Group 88"/>
          <p:cNvGrpSpPr/>
          <p:nvPr/>
        </p:nvGrpSpPr>
        <p:grpSpPr>
          <a:xfrm>
            <a:off x="323528" y="1681733"/>
            <a:ext cx="8568952" cy="4627587"/>
            <a:chOff x="155499" y="1397968"/>
            <a:chExt cx="8712758" cy="4839344"/>
          </a:xfrm>
        </p:grpSpPr>
        <p:sp>
          <p:nvSpPr>
            <p:cNvPr id="90" name="5-Point Star 89"/>
            <p:cNvSpPr/>
            <p:nvPr/>
          </p:nvSpPr>
          <p:spPr>
            <a:xfrm>
              <a:off x="1957391" y="4941168"/>
              <a:ext cx="1327312" cy="1296144"/>
            </a:xfrm>
            <a:prstGeom prst="star5">
              <a:avLst/>
            </a:prstGeom>
            <a:solidFill>
              <a:srgbClr val="629DD1"/>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91" name="Rounded Rectangle 90"/>
            <p:cNvSpPr/>
            <p:nvPr/>
          </p:nvSpPr>
          <p:spPr>
            <a:xfrm>
              <a:off x="2215567" y="5389877"/>
              <a:ext cx="790889" cy="556533"/>
            </a:xfrm>
            <a:prstGeom prst="roundRect">
              <a:avLst/>
            </a:prstGeom>
            <a:solidFill>
              <a:srgbClr val="629DD1">
                <a:lumMod val="20000"/>
                <a:lumOff val="80000"/>
              </a:srgbClr>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92" name="Rounded Rectangle 91"/>
            <p:cNvSpPr/>
            <p:nvPr/>
          </p:nvSpPr>
          <p:spPr>
            <a:xfrm>
              <a:off x="2139125" y="1685950"/>
              <a:ext cx="1053438" cy="556533"/>
            </a:xfrm>
            <a:prstGeom prst="roundRect">
              <a:avLst/>
            </a:prstGeom>
            <a:solidFill>
              <a:srgbClr val="629DD1">
                <a:lumMod val="20000"/>
                <a:lumOff val="80000"/>
              </a:srgbClr>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93" name="TextBox 92"/>
            <p:cNvSpPr txBox="1"/>
            <p:nvPr/>
          </p:nvSpPr>
          <p:spPr>
            <a:xfrm>
              <a:off x="2418744" y="1748582"/>
              <a:ext cx="535724" cy="430887"/>
            </a:xfrm>
            <a:prstGeom prst="rect">
              <a:avLst/>
            </a:prstGeom>
            <a:solidFill>
              <a:srgbClr val="629DD1">
                <a:lumMod val="20000"/>
                <a:lumOff val="80000"/>
              </a:srgbClr>
            </a:solid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Initial </a:t>
              </a:r>
              <a:b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b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draft</a:t>
              </a:r>
            </a:p>
          </p:txBody>
        </p:sp>
        <p:cxnSp>
          <p:nvCxnSpPr>
            <p:cNvPr id="94" name="Straight Arrow Connector 93"/>
            <p:cNvCxnSpPr>
              <a:stCxn id="100" idx="3"/>
              <a:endCxn id="95" idx="1"/>
            </p:cNvCxnSpPr>
            <p:nvPr/>
          </p:nvCxnSpPr>
          <p:spPr>
            <a:xfrm flipV="1">
              <a:off x="1674385" y="3173353"/>
              <a:ext cx="512365" cy="5772"/>
            </a:xfrm>
            <a:prstGeom prst="straightConnector1">
              <a:avLst/>
            </a:prstGeom>
            <a:noFill/>
            <a:ln w="9525" cap="flat" cmpd="sng" algn="ctr">
              <a:solidFill>
                <a:srgbClr val="629DD1"/>
              </a:solidFill>
              <a:prstDash val="solid"/>
              <a:tailEnd type="arrow"/>
            </a:ln>
            <a:effectLst/>
          </p:spPr>
        </p:cxnSp>
        <p:sp>
          <p:nvSpPr>
            <p:cNvPr id="95" name="Flowchart: Decision 94"/>
            <p:cNvSpPr/>
            <p:nvPr/>
          </p:nvSpPr>
          <p:spPr>
            <a:xfrm>
              <a:off x="2186750" y="2699777"/>
              <a:ext cx="954722" cy="947151"/>
            </a:xfrm>
            <a:prstGeom prst="flowChartDecision">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96" name="TextBox 95"/>
            <p:cNvSpPr txBox="1"/>
            <p:nvPr/>
          </p:nvSpPr>
          <p:spPr>
            <a:xfrm>
              <a:off x="588367" y="2865055"/>
              <a:ext cx="947695" cy="600164"/>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Draft is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modified 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contributions</a:t>
              </a:r>
            </a:p>
          </p:txBody>
        </p:sp>
        <p:sp>
          <p:nvSpPr>
            <p:cNvPr id="97" name="TextBox 96"/>
            <p:cNvSpPr txBox="1"/>
            <p:nvPr/>
          </p:nvSpPr>
          <p:spPr>
            <a:xfrm>
              <a:off x="2360419" y="2954558"/>
              <a:ext cx="604653"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Draft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Stable?</a:t>
              </a:r>
            </a:p>
          </p:txBody>
        </p:sp>
        <p:cxnSp>
          <p:nvCxnSpPr>
            <p:cNvPr id="98" name="Straight Connector 97"/>
            <p:cNvCxnSpPr/>
            <p:nvPr/>
          </p:nvCxnSpPr>
          <p:spPr>
            <a:xfrm flipH="1">
              <a:off x="1066026" y="4129261"/>
              <a:ext cx="1598450" cy="0"/>
            </a:xfrm>
            <a:prstGeom prst="line">
              <a:avLst/>
            </a:prstGeom>
            <a:noFill/>
            <a:ln w="9525" cap="flat" cmpd="sng" algn="ctr">
              <a:solidFill>
                <a:srgbClr val="629DD1"/>
              </a:solidFill>
              <a:prstDash val="solid"/>
            </a:ln>
            <a:effectLst/>
          </p:spPr>
        </p:cxnSp>
        <p:cxnSp>
          <p:nvCxnSpPr>
            <p:cNvPr id="99" name="Straight Arrow Connector 98"/>
            <p:cNvCxnSpPr>
              <a:stCxn id="92" idx="2"/>
            </p:cNvCxnSpPr>
            <p:nvPr/>
          </p:nvCxnSpPr>
          <p:spPr>
            <a:xfrm flipH="1">
              <a:off x="2664476" y="2242483"/>
              <a:ext cx="1368" cy="426814"/>
            </a:xfrm>
            <a:prstGeom prst="straightConnector1">
              <a:avLst/>
            </a:prstGeom>
            <a:noFill/>
            <a:ln w="9525" cap="flat" cmpd="sng" algn="ctr">
              <a:solidFill>
                <a:srgbClr val="629DD1"/>
              </a:solidFill>
              <a:prstDash val="solid"/>
              <a:tailEnd type="arrow"/>
            </a:ln>
            <a:effectLst/>
          </p:spPr>
        </p:cxnSp>
        <p:sp>
          <p:nvSpPr>
            <p:cNvPr id="100" name="Rectangle 99"/>
            <p:cNvSpPr/>
            <p:nvPr/>
          </p:nvSpPr>
          <p:spPr>
            <a:xfrm>
              <a:off x="465284" y="2885581"/>
              <a:ext cx="1209101" cy="587087"/>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01" name="TextBox 100"/>
            <p:cNvSpPr txBox="1"/>
            <p:nvPr/>
          </p:nvSpPr>
          <p:spPr>
            <a:xfrm>
              <a:off x="2627738" y="3645257"/>
              <a:ext cx="284052" cy="276999"/>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solidFill>
                  <a:effectLst/>
                  <a:uLnTx/>
                  <a:uFillTx/>
                  <a:latin typeface="Calibri" pitchFamily="34" charset="0"/>
                  <a:cs typeface="Calibri" pitchFamily="34" charset="0"/>
                </a:rPr>
                <a:t>N</a:t>
              </a:r>
            </a:p>
          </p:txBody>
        </p:sp>
        <p:sp>
          <p:nvSpPr>
            <p:cNvPr id="102" name="TextBox 101"/>
            <p:cNvSpPr txBox="1"/>
            <p:nvPr/>
          </p:nvSpPr>
          <p:spPr>
            <a:xfrm>
              <a:off x="3082692" y="2953122"/>
              <a:ext cx="260008" cy="276999"/>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solidFill>
                  <a:effectLst/>
                  <a:uLnTx/>
                  <a:uFillTx/>
                  <a:latin typeface="Calibri" pitchFamily="34" charset="0"/>
                  <a:cs typeface="Calibri" pitchFamily="34" charset="0"/>
                </a:rPr>
                <a:t>Y</a:t>
              </a:r>
            </a:p>
          </p:txBody>
        </p:sp>
        <p:sp>
          <p:nvSpPr>
            <p:cNvPr id="103" name="Down Arrow 102"/>
            <p:cNvSpPr/>
            <p:nvPr/>
          </p:nvSpPr>
          <p:spPr>
            <a:xfrm>
              <a:off x="3749321" y="2787339"/>
              <a:ext cx="45719" cy="363154"/>
            </a:xfrm>
            <a:prstGeom prst="downArrow">
              <a:avLst/>
            </a:prstGeom>
            <a:solidFill>
              <a:srgbClr val="629DD1"/>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grpSp>
          <p:nvGrpSpPr>
            <p:cNvPr id="104" name="Group 103"/>
            <p:cNvGrpSpPr/>
            <p:nvPr/>
          </p:nvGrpSpPr>
          <p:grpSpPr>
            <a:xfrm>
              <a:off x="3630258" y="2469468"/>
              <a:ext cx="293670" cy="307777"/>
              <a:chOff x="3328432" y="2220104"/>
              <a:chExt cx="293670" cy="307777"/>
            </a:xfrm>
          </p:grpSpPr>
          <p:sp>
            <p:nvSpPr>
              <p:cNvPr id="168" name="Oval 167"/>
              <p:cNvSpPr/>
              <p:nvPr/>
            </p:nvSpPr>
            <p:spPr>
              <a:xfrm>
                <a:off x="3363104" y="2258204"/>
                <a:ext cx="223644" cy="223644"/>
              </a:xfrm>
              <a:prstGeom prst="ellipse">
                <a:avLst/>
              </a:prstGeom>
              <a:solidFill>
                <a:srgbClr val="92D050"/>
              </a:solidFill>
              <a:ln w="19050" cap="flat" cmpd="sng" algn="ctr">
                <a:solidFill>
                  <a:srgbClr val="ACCBF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69" name="TextBox 168"/>
              <p:cNvSpPr txBox="1"/>
              <p:nvPr/>
            </p:nvSpPr>
            <p:spPr>
              <a:xfrm>
                <a:off x="3328432" y="2220104"/>
                <a:ext cx="293670"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prstClr val="black"/>
                    </a:solidFill>
                    <a:effectLst/>
                    <a:uLnTx/>
                    <a:uFillTx/>
                    <a:latin typeface="Calibri" pitchFamily="34" charset="0"/>
                    <a:cs typeface="Calibri" pitchFamily="34" charset="0"/>
                  </a:rPr>
                  <a:t>A</a:t>
                </a:r>
              </a:p>
            </p:txBody>
          </p:sp>
        </p:grpSp>
        <p:sp>
          <p:nvSpPr>
            <p:cNvPr id="105" name="Down Arrow 104"/>
            <p:cNvSpPr/>
            <p:nvPr/>
          </p:nvSpPr>
          <p:spPr>
            <a:xfrm>
              <a:off x="4297382" y="2802579"/>
              <a:ext cx="45719" cy="363154"/>
            </a:xfrm>
            <a:prstGeom prst="downArrow">
              <a:avLst/>
            </a:prstGeom>
            <a:solidFill>
              <a:srgbClr val="629DD1"/>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grpSp>
          <p:nvGrpSpPr>
            <p:cNvPr id="106" name="Group 105"/>
            <p:cNvGrpSpPr/>
            <p:nvPr/>
          </p:nvGrpSpPr>
          <p:grpSpPr>
            <a:xfrm>
              <a:off x="4180114" y="2484708"/>
              <a:ext cx="285656" cy="307777"/>
              <a:chOff x="3328432" y="2220104"/>
              <a:chExt cx="285656" cy="307777"/>
            </a:xfrm>
          </p:grpSpPr>
          <p:sp>
            <p:nvSpPr>
              <p:cNvPr id="166" name="Oval 165"/>
              <p:cNvSpPr/>
              <p:nvPr/>
            </p:nvSpPr>
            <p:spPr>
              <a:xfrm>
                <a:off x="3363104" y="2258204"/>
                <a:ext cx="223644" cy="223644"/>
              </a:xfrm>
              <a:prstGeom prst="ellipse">
                <a:avLst/>
              </a:prstGeom>
              <a:solidFill>
                <a:srgbClr val="92D050"/>
              </a:solidFill>
              <a:ln w="19050" cap="flat" cmpd="sng" algn="ctr">
                <a:solidFill>
                  <a:srgbClr val="ACCBF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67" name="TextBox 166"/>
              <p:cNvSpPr txBox="1"/>
              <p:nvPr/>
            </p:nvSpPr>
            <p:spPr>
              <a:xfrm>
                <a:off x="3328432" y="2220104"/>
                <a:ext cx="285656"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prstClr val="black"/>
                    </a:solidFill>
                    <a:effectLst/>
                    <a:uLnTx/>
                    <a:uFillTx/>
                    <a:latin typeface="Calibri" pitchFamily="34" charset="0"/>
                    <a:cs typeface="Calibri" pitchFamily="34" charset="0"/>
                  </a:rPr>
                  <a:t>B</a:t>
                </a:r>
              </a:p>
            </p:txBody>
          </p:sp>
        </p:grpSp>
        <p:sp>
          <p:nvSpPr>
            <p:cNvPr id="107" name="TextBox 106"/>
            <p:cNvSpPr txBox="1"/>
            <p:nvPr/>
          </p:nvSpPr>
          <p:spPr>
            <a:xfrm>
              <a:off x="155499" y="1397968"/>
              <a:ext cx="1406154" cy="2308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black"/>
                  </a:solidFill>
                  <a:effectLst/>
                  <a:uLnTx/>
                  <a:uFillTx/>
                  <a:latin typeface="Calibri" pitchFamily="34" charset="0"/>
                  <a:cs typeface="Calibri" pitchFamily="34" charset="0"/>
                </a:rPr>
                <a:t>SG, WP or Rapp meetings</a:t>
              </a:r>
            </a:p>
          </p:txBody>
        </p:sp>
        <p:sp>
          <p:nvSpPr>
            <p:cNvPr id="108" name="TextBox 107"/>
            <p:cNvSpPr txBox="1"/>
            <p:nvPr/>
          </p:nvSpPr>
          <p:spPr>
            <a:xfrm>
              <a:off x="5889256" y="2949347"/>
              <a:ext cx="891590"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TD </a:t>
              </a:r>
              <a:r>
                <a:rPr kumimoji="0" lang="en-GB" sz="1100" b="0" i="0" u="none" strike="noStrike" kern="0" cap="none" spc="0" normalizeH="0" baseline="0" noProof="0" dirty="0" err="1" smtClean="0">
                  <a:ln>
                    <a:noFill/>
                  </a:ln>
                  <a:solidFill>
                    <a:prstClr val="black"/>
                  </a:solidFill>
                  <a:effectLst/>
                  <a:uLnTx/>
                  <a:uFillTx/>
                  <a:latin typeface="Calibri" pitchFamily="34" charset="0"/>
                  <a:cs typeface="Calibri" pitchFamily="34" charset="0"/>
                </a:rPr>
                <a:t>Plen</a:t>
              </a:r>
              <a:endPar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is generated</a:t>
              </a:r>
            </a:p>
          </p:txBody>
        </p:sp>
        <p:sp>
          <p:nvSpPr>
            <p:cNvPr id="109" name="TextBox 108"/>
            <p:cNvSpPr txBox="1"/>
            <p:nvPr/>
          </p:nvSpPr>
          <p:spPr>
            <a:xfrm>
              <a:off x="5076788" y="2951355"/>
              <a:ext cx="704039"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Modified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further</a:t>
              </a:r>
            </a:p>
          </p:txBody>
        </p:sp>
        <p:cxnSp>
          <p:nvCxnSpPr>
            <p:cNvPr id="110" name="Straight Connector 109"/>
            <p:cNvCxnSpPr>
              <a:stCxn id="95" idx="2"/>
            </p:cNvCxnSpPr>
            <p:nvPr/>
          </p:nvCxnSpPr>
          <p:spPr>
            <a:xfrm>
              <a:off x="2664111" y="3646928"/>
              <a:ext cx="0" cy="482333"/>
            </a:xfrm>
            <a:prstGeom prst="line">
              <a:avLst/>
            </a:prstGeom>
            <a:noFill/>
            <a:ln w="9525" cap="flat" cmpd="sng" algn="ctr">
              <a:solidFill>
                <a:srgbClr val="629DD1"/>
              </a:solidFill>
              <a:prstDash val="solid"/>
            </a:ln>
            <a:effectLst/>
          </p:spPr>
        </p:cxnSp>
        <p:cxnSp>
          <p:nvCxnSpPr>
            <p:cNvPr id="111" name="Straight Arrow Connector 110"/>
            <p:cNvCxnSpPr>
              <a:endCxn id="100" idx="2"/>
            </p:cNvCxnSpPr>
            <p:nvPr/>
          </p:nvCxnSpPr>
          <p:spPr>
            <a:xfrm flipV="1">
              <a:off x="1069835" y="3472668"/>
              <a:ext cx="0" cy="656593"/>
            </a:xfrm>
            <a:prstGeom prst="straightConnector1">
              <a:avLst/>
            </a:prstGeom>
            <a:noFill/>
            <a:ln w="9525" cap="flat" cmpd="sng" algn="ctr">
              <a:solidFill>
                <a:srgbClr val="629DD1"/>
              </a:solidFill>
              <a:prstDash val="solid"/>
              <a:tailEnd type="arrow"/>
            </a:ln>
            <a:effectLst/>
          </p:spPr>
        </p:cxnSp>
        <p:cxnSp>
          <p:nvCxnSpPr>
            <p:cNvPr id="112" name="Straight Arrow Connector 111"/>
            <p:cNvCxnSpPr>
              <a:stCxn id="95" idx="3"/>
              <a:endCxn id="113" idx="1"/>
            </p:cNvCxnSpPr>
            <p:nvPr/>
          </p:nvCxnSpPr>
          <p:spPr>
            <a:xfrm flipV="1">
              <a:off x="3141472" y="3153945"/>
              <a:ext cx="1977996" cy="19408"/>
            </a:xfrm>
            <a:prstGeom prst="straightConnector1">
              <a:avLst/>
            </a:prstGeom>
            <a:noFill/>
            <a:ln w="9525" cap="flat" cmpd="sng" algn="ctr">
              <a:solidFill>
                <a:srgbClr val="629DD1"/>
              </a:solidFill>
              <a:prstDash val="solid"/>
              <a:tailEnd type="arrow"/>
            </a:ln>
            <a:effectLst/>
          </p:spPr>
        </p:cxnSp>
        <p:sp>
          <p:nvSpPr>
            <p:cNvPr id="113" name="Rectangle 112"/>
            <p:cNvSpPr/>
            <p:nvPr/>
          </p:nvSpPr>
          <p:spPr>
            <a:xfrm>
              <a:off x="5119468" y="2976861"/>
              <a:ext cx="632783" cy="354168"/>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14" name="Rectangle 113"/>
            <p:cNvSpPr/>
            <p:nvPr/>
          </p:nvSpPr>
          <p:spPr>
            <a:xfrm>
              <a:off x="5934801" y="3002569"/>
              <a:ext cx="792088" cy="328459"/>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15" name="Rectangle 114"/>
            <p:cNvSpPr/>
            <p:nvPr/>
          </p:nvSpPr>
          <p:spPr>
            <a:xfrm>
              <a:off x="4956398" y="2862461"/>
              <a:ext cx="2466975" cy="624952"/>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16" name="TextBox 115"/>
            <p:cNvSpPr txBox="1"/>
            <p:nvPr/>
          </p:nvSpPr>
          <p:spPr>
            <a:xfrm>
              <a:off x="5912762" y="2679778"/>
              <a:ext cx="1055097" cy="2308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black"/>
                  </a:solidFill>
                  <a:effectLst/>
                  <a:uLnTx/>
                  <a:uFillTx/>
                  <a:latin typeface="Calibri" pitchFamily="34" charset="0"/>
                  <a:cs typeface="Calibri" pitchFamily="34" charset="0"/>
                </a:rPr>
                <a:t>SG or WP meeting</a:t>
              </a:r>
            </a:p>
          </p:txBody>
        </p:sp>
        <p:cxnSp>
          <p:nvCxnSpPr>
            <p:cNvPr id="117" name="Straight Arrow Connector 116"/>
            <p:cNvCxnSpPr>
              <a:stCxn id="114" idx="3"/>
            </p:cNvCxnSpPr>
            <p:nvPr/>
          </p:nvCxnSpPr>
          <p:spPr>
            <a:xfrm>
              <a:off x="6726889" y="3166799"/>
              <a:ext cx="240970" cy="9440"/>
            </a:xfrm>
            <a:prstGeom prst="straightConnector1">
              <a:avLst/>
            </a:prstGeom>
            <a:noFill/>
            <a:ln w="9525" cap="flat" cmpd="sng" algn="ctr">
              <a:solidFill>
                <a:srgbClr val="629DD1"/>
              </a:solidFill>
              <a:prstDash val="solid"/>
              <a:tailEnd type="arrow"/>
            </a:ln>
            <a:effectLst/>
          </p:spPr>
        </p:cxnSp>
        <p:sp>
          <p:nvSpPr>
            <p:cNvPr id="118" name="TextBox 117"/>
            <p:cNvSpPr txBox="1"/>
            <p:nvPr/>
          </p:nvSpPr>
          <p:spPr>
            <a:xfrm>
              <a:off x="6893094" y="3061772"/>
              <a:ext cx="577402" cy="2308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black"/>
                  </a:solidFill>
                  <a:effectLst/>
                  <a:uLnTx/>
                  <a:uFillTx/>
                  <a:latin typeface="Calibri" pitchFamily="34" charset="0"/>
                  <a:cs typeface="Calibri" pitchFamily="34" charset="0"/>
                </a:rPr>
                <a:t>Consent</a:t>
              </a:r>
            </a:p>
          </p:txBody>
        </p:sp>
        <p:grpSp>
          <p:nvGrpSpPr>
            <p:cNvPr id="119" name="Group 118"/>
            <p:cNvGrpSpPr/>
            <p:nvPr/>
          </p:nvGrpSpPr>
          <p:grpSpPr>
            <a:xfrm>
              <a:off x="7772774" y="2458988"/>
              <a:ext cx="279244" cy="307777"/>
              <a:chOff x="3328432" y="2220104"/>
              <a:chExt cx="279244" cy="307777"/>
            </a:xfrm>
          </p:grpSpPr>
          <p:sp>
            <p:nvSpPr>
              <p:cNvPr id="164" name="Oval 163"/>
              <p:cNvSpPr/>
              <p:nvPr/>
            </p:nvSpPr>
            <p:spPr>
              <a:xfrm>
                <a:off x="3363104" y="2258204"/>
                <a:ext cx="223644" cy="223644"/>
              </a:xfrm>
              <a:prstGeom prst="ellipse">
                <a:avLst/>
              </a:prstGeom>
              <a:solidFill>
                <a:srgbClr val="92D050"/>
              </a:solidFill>
              <a:ln w="19050" cap="flat" cmpd="sng" algn="ctr">
                <a:solidFill>
                  <a:srgbClr val="ACCBF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65" name="TextBox 164"/>
              <p:cNvSpPr txBox="1"/>
              <p:nvPr/>
            </p:nvSpPr>
            <p:spPr>
              <a:xfrm>
                <a:off x="3328432" y="2220104"/>
                <a:ext cx="279244"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prstClr val="black"/>
                    </a:solidFill>
                    <a:effectLst/>
                    <a:uLnTx/>
                    <a:uFillTx/>
                    <a:latin typeface="Calibri" pitchFamily="34" charset="0"/>
                    <a:cs typeface="Calibri" pitchFamily="34" charset="0"/>
                  </a:rPr>
                  <a:t>C</a:t>
                </a:r>
              </a:p>
            </p:txBody>
          </p:sp>
        </p:grpSp>
        <p:sp>
          <p:nvSpPr>
            <p:cNvPr id="120" name="TextBox 119"/>
            <p:cNvSpPr txBox="1"/>
            <p:nvPr/>
          </p:nvSpPr>
          <p:spPr>
            <a:xfrm>
              <a:off x="4343180" y="2739931"/>
              <a:ext cx="63226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prstClr val="black"/>
                  </a:solidFill>
                  <a:effectLst/>
                  <a:uLnTx/>
                  <a:uFillTx/>
                  <a:latin typeface="Calibri" pitchFamily="34" charset="0"/>
                  <a:cs typeface="Calibri" pitchFamily="34" charset="0"/>
                </a:rPr>
                <a:t>2-3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prstClr val="black"/>
                  </a:solidFill>
                  <a:effectLst/>
                  <a:uLnTx/>
                  <a:uFillTx/>
                  <a:latin typeface="Calibri" pitchFamily="34" charset="0"/>
                  <a:cs typeface="Calibri" pitchFamily="34" charset="0"/>
                </a:rPr>
                <a:t>months</a:t>
              </a:r>
            </a:p>
          </p:txBody>
        </p:sp>
        <p:cxnSp>
          <p:nvCxnSpPr>
            <p:cNvPr id="121" name="Straight Arrow Connector 120"/>
            <p:cNvCxnSpPr/>
            <p:nvPr/>
          </p:nvCxnSpPr>
          <p:spPr>
            <a:xfrm flipH="1">
              <a:off x="4333656" y="3044577"/>
              <a:ext cx="622742" cy="0"/>
            </a:xfrm>
            <a:prstGeom prst="straightConnector1">
              <a:avLst/>
            </a:prstGeom>
            <a:noFill/>
            <a:ln w="9525" cap="flat" cmpd="sng" algn="ctr">
              <a:solidFill>
                <a:srgbClr val="629DD1"/>
              </a:solidFill>
              <a:prstDash val="solid"/>
              <a:headEnd type="arrow" w="med" len="med"/>
              <a:tailEnd type="arrow" w="med" len="med"/>
            </a:ln>
            <a:effectLst/>
          </p:spPr>
        </p:cxnSp>
        <p:cxnSp>
          <p:nvCxnSpPr>
            <p:cNvPr id="122" name="Straight Connector 121"/>
            <p:cNvCxnSpPr>
              <a:stCxn id="115" idx="3"/>
            </p:cNvCxnSpPr>
            <p:nvPr/>
          </p:nvCxnSpPr>
          <p:spPr>
            <a:xfrm>
              <a:off x="7423373" y="3174937"/>
              <a:ext cx="724227" cy="1302"/>
            </a:xfrm>
            <a:prstGeom prst="line">
              <a:avLst/>
            </a:prstGeom>
            <a:noFill/>
            <a:ln w="9525" cap="flat" cmpd="sng" algn="ctr">
              <a:solidFill>
                <a:srgbClr val="629DD1"/>
              </a:solidFill>
              <a:prstDash val="solid"/>
            </a:ln>
            <a:effectLst/>
          </p:spPr>
        </p:cxnSp>
        <p:sp>
          <p:nvSpPr>
            <p:cNvPr id="123" name="Down Arrow 122"/>
            <p:cNvSpPr/>
            <p:nvPr/>
          </p:nvSpPr>
          <p:spPr>
            <a:xfrm>
              <a:off x="7889714" y="2777442"/>
              <a:ext cx="45719" cy="363154"/>
            </a:xfrm>
            <a:prstGeom prst="downArrow">
              <a:avLst/>
            </a:prstGeom>
            <a:solidFill>
              <a:srgbClr val="629DD1"/>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cxnSp>
          <p:nvCxnSpPr>
            <p:cNvPr id="124" name="Straight Arrow Connector 123"/>
            <p:cNvCxnSpPr/>
            <p:nvPr/>
          </p:nvCxnSpPr>
          <p:spPr>
            <a:xfrm>
              <a:off x="8134276" y="3179124"/>
              <a:ext cx="0" cy="532837"/>
            </a:xfrm>
            <a:prstGeom prst="straightConnector1">
              <a:avLst/>
            </a:prstGeom>
            <a:noFill/>
            <a:ln w="9525" cap="flat" cmpd="sng" algn="ctr">
              <a:solidFill>
                <a:srgbClr val="629DD1"/>
              </a:solidFill>
              <a:prstDash val="solid"/>
              <a:tailEnd type="arrow"/>
            </a:ln>
            <a:effectLst/>
          </p:spPr>
        </p:cxnSp>
        <p:grpSp>
          <p:nvGrpSpPr>
            <p:cNvPr id="125" name="Group 124"/>
            <p:cNvGrpSpPr/>
            <p:nvPr/>
          </p:nvGrpSpPr>
          <p:grpSpPr>
            <a:xfrm>
              <a:off x="7926842" y="3711961"/>
              <a:ext cx="429736" cy="878692"/>
              <a:chOff x="7532918" y="3486412"/>
              <a:chExt cx="429736" cy="878692"/>
            </a:xfrm>
          </p:grpSpPr>
          <p:sp>
            <p:nvSpPr>
              <p:cNvPr id="162" name="TextBox 161"/>
              <p:cNvSpPr txBox="1"/>
              <p:nvPr/>
            </p:nvSpPr>
            <p:spPr>
              <a:xfrm>
                <a:off x="7537632" y="3541038"/>
                <a:ext cx="420308" cy="76944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AAP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LC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AR</a:t>
                </a:r>
              </a:p>
            </p:txBody>
          </p:sp>
          <p:sp>
            <p:nvSpPr>
              <p:cNvPr id="163" name="Rectangle 162"/>
              <p:cNvSpPr/>
              <p:nvPr/>
            </p:nvSpPr>
            <p:spPr>
              <a:xfrm>
                <a:off x="7532918" y="3486412"/>
                <a:ext cx="429736" cy="878692"/>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grpSp>
        <p:cxnSp>
          <p:nvCxnSpPr>
            <p:cNvPr id="126" name="Straight Arrow Connector 125"/>
            <p:cNvCxnSpPr/>
            <p:nvPr/>
          </p:nvCxnSpPr>
          <p:spPr>
            <a:xfrm>
              <a:off x="5752251" y="3156967"/>
              <a:ext cx="182550" cy="0"/>
            </a:xfrm>
            <a:prstGeom prst="straightConnector1">
              <a:avLst/>
            </a:prstGeom>
            <a:noFill/>
            <a:ln w="9525" cap="flat" cmpd="sng" algn="ctr">
              <a:solidFill>
                <a:srgbClr val="629DD1"/>
              </a:solidFill>
              <a:prstDash val="solid"/>
              <a:tailEnd type="arrow"/>
            </a:ln>
            <a:effectLst/>
          </p:spPr>
        </p:cxnSp>
        <p:sp>
          <p:nvSpPr>
            <p:cNvPr id="127" name="TextBox 126"/>
            <p:cNvSpPr txBox="1"/>
            <p:nvPr/>
          </p:nvSpPr>
          <p:spPr>
            <a:xfrm>
              <a:off x="8356578" y="3923531"/>
              <a:ext cx="511679"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prstClr val="black"/>
                  </a:solidFill>
                  <a:effectLst/>
                  <a:uLnTx/>
                  <a:uFillTx/>
                  <a:latin typeface="Calibri" pitchFamily="34" charset="0"/>
                  <a:cs typeface="Calibri" pitchFamily="34" charset="0"/>
                </a:rPr>
                <a:t>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prstClr val="black"/>
                  </a:solidFill>
                  <a:effectLst/>
                  <a:uLnTx/>
                  <a:uFillTx/>
                  <a:latin typeface="Calibri" pitchFamily="34" charset="0"/>
                  <a:cs typeface="Calibri" pitchFamily="34" charset="0"/>
                </a:rPr>
                <a:t>weeks</a:t>
              </a:r>
            </a:p>
          </p:txBody>
        </p:sp>
        <p:cxnSp>
          <p:nvCxnSpPr>
            <p:cNvPr id="128" name="Straight Arrow Connector 127"/>
            <p:cNvCxnSpPr/>
            <p:nvPr/>
          </p:nvCxnSpPr>
          <p:spPr>
            <a:xfrm>
              <a:off x="8420963" y="3711961"/>
              <a:ext cx="0" cy="878692"/>
            </a:xfrm>
            <a:prstGeom prst="straightConnector1">
              <a:avLst/>
            </a:prstGeom>
            <a:noFill/>
            <a:ln w="9525" cap="flat" cmpd="sng" algn="ctr">
              <a:solidFill>
                <a:srgbClr val="629DD1"/>
              </a:solidFill>
              <a:prstDash val="solid"/>
              <a:headEnd type="arrow" w="med" len="med"/>
              <a:tailEnd type="arrow" w="med" len="med"/>
            </a:ln>
            <a:effectLst/>
          </p:spPr>
        </p:cxnSp>
        <p:cxnSp>
          <p:nvCxnSpPr>
            <p:cNvPr id="129" name="Straight Connector 128"/>
            <p:cNvCxnSpPr/>
            <p:nvPr/>
          </p:nvCxnSpPr>
          <p:spPr>
            <a:xfrm>
              <a:off x="8356578" y="3711961"/>
              <a:ext cx="160112" cy="0"/>
            </a:xfrm>
            <a:prstGeom prst="line">
              <a:avLst/>
            </a:prstGeom>
            <a:noFill/>
            <a:ln w="9525" cap="flat" cmpd="sng" algn="ctr">
              <a:solidFill>
                <a:srgbClr val="629DD1"/>
              </a:solidFill>
              <a:prstDash val="solid"/>
            </a:ln>
            <a:effectLst/>
          </p:spPr>
        </p:cxnSp>
        <p:cxnSp>
          <p:nvCxnSpPr>
            <p:cNvPr id="130" name="Straight Connector 129"/>
            <p:cNvCxnSpPr/>
            <p:nvPr/>
          </p:nvCxnSpPr>
          <p:spPr>
            <a:xfrm>
              <a:off x="8356578" y="4590653"/>
              <a:ext cx="160112" cy="0"/>
            </a:xfrm>
            <a:prstGeom prst="line">
              <a:avLst/>
            </a:prstGeom>
            <a:noFill/>
            <a:ln w="9525" cap="flat" cmpd="sng" algn="ctr">
              <a:solidFill>
                <a:srgbClr val="629DD1"/>
              </a:solidFill>
              <a:prstDash val="solid"/>
            </a:ln>
            <a:effectLst/>
          </p:spPr>
        </p:cxnSp>
        <p:cxnSp>
          <p:nvCxnSpPr>
            <p:cNvPr id="131" name="Straight Connector 130"/>
            <p:cNvCxnSpPr>
              <a:stCxn id="163" idx="2"/>
            </p:cNvCxnSpPr>
            <p:nvPr/>
          </p:nvCxnSpPr>
          <p:spPr>
            <a:xfrm>
              <a:off x="8141710" y="4590653"/>
              <a:ext cx="0" cy="720080"/>
            </a:xfrm>
            <a:prstGeom prst="line">
              <a:avLst/>
            </a:prstGeom>
            <a:noFill/>
            <a:ln w="9525" cap="flat" cmpd="sng" algn="ctr">
              <a:solidFill>
                <a:srgbClr val="629DD1"/>
              </a:solidFill>
              <a:prstDash val="solid"/>
            </a:ln>
            <a:effectLst/>
          </p:spPr>
        </p:cxnSp>
        <p:cxnSp>
          <p:nvCxnSpPr>
            <p:cNvPr id="132" name="Straight Arrow Connector 131"/>
            <p:cNvCxnSpPr>
              <a:endCxn id="133" idx="3"/>
            </p:cNvCxnSpPr>
            <p:nvPr/>
          </p:nvCxnSpPr>
          <p:spPr>
            <a:xfrm flipH="1">
              <a:off x="7348466" y="5310733"/>
              <a:ext cx="785810" cy="5353"/>
            </a:xfrm>
            <a:prstGeom prst="straightConnector1">
              <a:avLst/>
            </a:prstGeom>
            <a:noFill/>
            <a:ln w="9525" cap="flat" cmpd="sng" algn="ctr">
              <a:solidFill>
                <a:srgbClr val="629DD1"/>
              </a:solidFill>
              <a:prstDash val="solid"/>
              <a:tailEnd type="arrow"/>
            </a:ln>
            <a:effectLst/>
          </p:spPr>
        </p:cxnSp>
        <p:sp>
          <p:nvSpPr>
            <p:cNvPr id="133" name="TextBox 132"/>
            <p:cNvSpPr txBox="1"/>
            <p:nvPr/>
          </p:nvSpPr>
          <p:spPr>
            <a:xfrm>
              <a:off x="6549849" y="5100642"/>
              <a:ext cx="798617"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SG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secretariat</a:t>
              </a:r>
            </a:p>
          </p:txBody>
        </p:sp>
        <p:sp>
          <p:nvSpPr>
            <p:cNvPr id="134" name="Rectangle 133"/>
            <p:cNvSpPr/>
            <p:nvPr/>
          </p:nvSpPr>
          <p:spPr>
            <a:xfrm>
              <a:off x="6549849" y="5100642"/>
              <a:ext cx="798617" cy="430887"/>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cxnSp>
          <p:nvCxnSpPr>
            <p:cNvPr id="135" name="Straight Arrow Connector 134"/>
            <p:cNvCxnSpPr/>
            <p:nvPr/>
          </p:nvCxnSpPr>
          <p:spPr>
            <a:xfrm flipH="1" flipV="1">
              <a:off x="5689803" y="5449396"/>
              <a:ext cx="860046" cy="5353"/>
            </a:xfrm>
            <a:prstGeom prst="straightConnector1">
              <a:avLst/>
            </a:prstGeom>
            <a:noFill/>
            <a:ln w="9525" cap="flat" cmpd="sng" algn="ctr">
              <a:solidFill>
                <a:srgbClr val="629DD1"/>
              </a:solidFill>
              <a:prstDash val="solid"/>
              <a:tailEnd type="arrow"/>
            </a:ln>
            <a:effectLst/>
          </p:spPr>
        </p:cxnSp>
        <p:cxnSp>
          <p:nvCxnSpPr>
            <p:cNvPr id="136" name="Straight Arrow Connector 135"/>
            <p:cNvCxnSpPr/>
            <p:nvPr/>
          </p:nvCxnSpPr>
          <p:spPr>
            <a:xfrm flipH="1" flipV="1">
              <a:off x="5689803" y="5233372"/>
              <a:ext cx="860046" cy="5353"/>
            </a:xfrm>
            <a:prstGeom prst="straightConnector1">
              <a:avLst/>
            </a:prstGeom>
            <a:noFill/>
            <a:ln w="9525" cap="flat" cmpd="sng" algn="ctr">
              <a:solidFill>
                <a:srgbClr val="629DD1"/>
              </a:solidFill>
              <a:prstDash val="solid"/>
              <a:tailEnd type="arrow"/>
            </a:ln>
            <a:effectLst/>
          </p:spPr>
        </p:cxnSp>
        <p:sp>
          <p:nvSpPr>
            <p:cNvPr id="137" name="TextBox 136"/>
            <p:cNvSpPr txBox="1"/>
            <p:nvPr/>
          </p:nvSpPr>
          <p:spPr>
            <a:xfrm>
              <a:off x="5764290" y="5041751"/>
              <a:ext cx="819455" cy="24622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prstClr val="black"/>
                  </a:solidFill>
                  <a:effectLst/>
                  <a:uLnTx/>
                  <a:uFillTx/>
                  <a:latin typeface="Calibri" pitchFamily="34" charset="0"/>
                  <a:cs typeface="Calibri" pitchFamily="34" charset="0"/>
                </a:rPr>
                <a:t>Prepubl Req</a:t>
              </a:r>
            </a:p>
          </p:txBody>
        </p:sp>
        <p:sp>
          <p:nvSpPr>
            <p:cNvPr id="138" name="TextBox 137"/>
            <p:cNvSpPr txBox="1"/>
            <p:nvPr/>
          </p:nvSpPr>
          <p:spPr>
            <a:xfrm>
              <a:off x="5852455" y="5251961"/>
              <a:ext cx="643125" cy="24622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prstClr val="black"/>
                  </a:solidFill>
                  <a:effectLst/>
                  <a:uLnTx/>
                  <a:uFillTx/>
                  <a:latin typeface="Calibri" pitchFamily="34" charset="0"/>
                  <a:cs typeface="Calibri" pitchFamily="34" charset="0"/>
                </a:rPr>
                <a:t>Publ Req</a:t>
              </a:r>
            </a:p>
          </p:txBody>
        </p:sp>
        <p:grpSp>
          <p:nvGrpSpPr>
            <p:cNvPr id="139" name="Group 138"/>
            <p:cNvGrpSpPr/>
            <p:nvPr/>
          </p:nvGrpSpPr>
          <p:grpSpPr>
            <a:xfrm>
              <a:off x="4881661" y="5132809"/>
              <a:ext cx="798617" cy="430887"/>
              <a:chOff x="4028676" y="4990383"/>
              <a:chExt cx="798617" cy="430887"/>
            </a:xfrm>
          </p:grpSpPr>
          <p:sp>
            <p:nvSpPr>
              <p:cNvPr id="160" name="TextBox 159"/>
              <p:cNvSpPr txBox="1"/>
              <p:nvPr/>
            </p:nvSpPr>
            <p:spPr>
              <a:xfrm>
                <a:off x="4088789" y="5075021"/>
                <a:ext cx="678391" cy="2616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Dispatch</a:t>
                </a:r>
              </a:p>
            </p:txBody>
          </p:sp>
          <p:sp>
            <p:nvSpPr>
              <p:cNvPr id="161" name="Rectangle 160"/>
              <p:cNvSpPr/>
              <p:nvPr/>
            </p:nvSpPr>
            <p:spPr>
              <a:xfrm>
                <a:off x="4028676" y="4990383"/>
                <a:ext cx="798617" cy="430887"/>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grpSp>
        <p:grpSp>
          <p:nvGrpSpPr>
            <p:cNvPr id="140" name="Group 139"/>
            <p:cNvGrpSpPr/>
            <p:nvPr/>
          </p:nvGrpSpPr>
          <p:grpSpPr>
            <a:xfrm>
              <a:off x="3529563" y="4663142"/>
              <a:ext cx="936475" cy="556533"/>
              <a:chOff x="3254327" y="4437593"/>
              <a:chExt cx="936475" cy="556533"/>
            </a:xfrm>
          </p:grpSpPr>
          <p:sp>
            <p:nvSpPr>
              <p:cNvPr id="158" name="Rounded Rectangle 157"/>
              <p:cNvSpPr/>
              <p:nvPr/>
            </p:nvSpPr>
            <p:spPr>
              <a:xfrm>
                <a:off x="3271435" y="4437593"/>
                <a:ext cx="902258" cy="556533"/>
              </a:xfrm>
              <a:prstGeom prst="roundRect">
                <a:avLst/>
              </a:prstGeom>
              <a:solidFill>
                <a:srgbClr val="629DD1">
                  <a:lumMod val="20000"/>
                  <a:lumOff val="80000"/>
                </a:srgbClr>
              </a:solid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59" name="TextBox 158"/>
              <p:cNvSpPr txBox="1"/>
              <p:nvPr/>
            </p:nvSpPr>
            <p:spPr>
              <a:xfrm>
                <a:off x="3254327" y="4500416"/>
                <a:ext cx="936475"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Rec. is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prepublished</a:t>
                </a:r>
              </a:p>
            </p:txBody>
          </p:sp>
        </p:grpSp>
        <p:sp>
          <p:nvSpPr>
            <p:cNvPr id="141" name="TextBox 140"/>
            <p:cNvSpPr txBox="1"/>
            <p:nvPr/>
          </p:nvSpPr>
          <p:spPr>
            <a:xfrm>
              <a:off x="2237642" y="5445755"/>
              <a:ext cx="742511"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Rec. is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published</a:t>
              </a:r>
            </a:p>
          </p:txBody>
        </p:sp>
        <p:sp>
          <p:nvSpPr>
            <p:cNvPr id="142" name="TextBox 141"/>
            <p:cNvSpPr txBox="1"/>
            <p:nvPr/>
          </p:nvSpPr>
          <p:spPr>
            <a:xfrm>
              <a:off x="3742304" y="5445755"/>
              <a:ext cx="551754" cy="43088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Rec. is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prstClr val="black"/>
                  </a:solidFill>
                  <a:effectLst/>
                  <a:uLnTx/>
                  <a:uFillTx/>
                  <a:latin typeface="Calibri" pitchFamily="34" charset="0"/>
                  <a:cs typeface="Calibri" pitchFamily="34" charset="0"/>
                </a:rPr>
                <a:t>edited</a:t>
              </a:r>
            </a:p>
          </p:txBody>
        </p:sp>
        <p:cxnSp>
          <p:nvCxnSpPr>
            <p:cNvPr id="143" name="Elbow Connector 142"/>
            <p:cNvCxnSpPr/>
            <p:nvPr/>
          </p:nvCxnSpPr>
          <p:spPr>
            <a:xfrm rot="10800000">
              <a:off x="4442986" y="4941120"/>
              <a:ext cx="434539" cy="306501"/>
            </a:xfrm>
            <a:prstGeom prst="bentConnector3">
              <a:avLst/>
            </a:prstGeom>
            <a:noFill/>
            <a:ln w="9525" cap="flat" cmpd="sng" algn="ctr">
              <a:solidFill>
                <a:srgbClr val="629DD1"/>
              </a:solidFill>
              <a:prstDash val="solid"/>
              <a:tailEnd type="arrow"/>
            </a:ln>
            <a:effectLst/>
          </p:spPr>
        </p:cxnSp>
        <p:cxnSp>
          <p:nvCxnSpPr>
            <p:cNvPr id="144" name="Elbow Connector 143"/>
            <p:cNvCxnSpPr/>
            <p:nvPr/>
          </p:nvCxnSpPr>
          <p:spPr>
            <a:xfrm rot="10800000" flipV="1">
              <a:off x="4434791" y="5454749"/>
              <a:ext cx="433208" cy="196444"/>
            </a:xfrm>
            <a:prstGeom prst="bentConnector3">
              <a:avLst/>
            </a:prstGeom>
            <a:noFill/>
            <a:ln w="9525" cap="flat" cmpd="sng" algn="ctr">
              <a:solidFill>
                <a:srgbClr val="629DD1"/>
              </a:solidFill>
              <a:prstDash val="solid"/>
              <a:tailEnd type="arrow"/>
            </a:ln>
            <a:effectLst/>
          </p:spPr>
        </p:cxnSp>
        <p:cxnSp>
          <p:nvCxnSpPr>
            <p:cNvPr id="145" name="Straight Arrow Connector 144"/>
            <p:cNvCxnSpPr/>
            <p:nvPr/>
          </p:nvCxnSpPr>
          <p:spPr>
            <a:xfrm flipH="1">
              <a:off x="3025507" y="5661199"/>
              <a:ext cx="576064" cy="0"/>
            </a:xfrm>
            <a:prstGeom prst="straightConnector1">
              <a:avLst/>
            </a:prstGeom>
            <a:noFill/>
            <a:ln w="9525" cap="flat" cmpd="sng" algn="ctr">
              <a:solidFill>
                <a:srgbClr val="629DD1"/>
              </a:solidFill>
              <a:prstDash val="solid"/>
              <a:tailEnd type="arrow"/>
            </a:ln>
            <a:effectLst/>
          </p:spPr>
        </p:cxnSp>
        <p:sp>
          <p:nvSpPr>
            <p:cNvPr id="146" name="Rectangle 145"/>
            <p:cNvSpPr/>
            <p:nvPr/>
          </p:nvSpPr>
          <p:spPr>
            <a:xfrm>
              <a:off x="3632141" y="5435699"/>
              <a:ext cx="794547" cy="445840"/>
            </a:xfrm>
            <a:prstGeom prst="rect">
              <a:avLst/>
            </a:prstGeom>
            <a:noFill/>
            <a:ln w="19050" cap="flat" cmpd="sng" algn="ctr">
              <a:solidFill>
                <a:srgbClr val="629DD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47" name="TextBox 146"/>
            <p:cNvSpPr txBox="1"/>
            <p:nvPr/>
          </p:nvSpPr>
          <p:spPr>
            <a:xfrm>
              <a:off x="8058864" y="4581128"/>
              <a:ext cx="546945"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Calibri" pitchFamily="34" charset="0"/>
                  <a:cs typeface="Calibri" pitchFamily="34" charset="0"/>
                </a:rPr>
                <a:t>A/AT/AC</a:t>
              </a:r>
            </a:p>
          </p:txBody>
        </p:sp>
        <p:sp>
          <p:nvSpPr>
            <p:cNvPr id="148" name="Rectangle 147"/>
            <p:cNvSpPr/>
            <p:nvPr/>
          </p:nvSpPr>
          <p:spPr>
            <a:xfrm>
              <a:off x="179512" y="1412776"/>
              <a:ext cx="3205283" cy="3024336"/>
            </a:xfrm>
            <a:prstGeom prst="rect">
              <a:avLst/>
            </a:prstGeom>
            <a:noFill/>
            <a:ln w="19050" cap="flat" cmpd="sng" algn="ctr">
              <a:solidFill>
                <a:srgbClr val="629DD1">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Verdana"/>
                <a:ea typeface="+mn-ea"/>
                <a:cs typeface="+mn-cs"/>
              </a:endParaRPr>
            </a:p>
          </p:txBody>
        </p:sp>
        <p:cxnSp>
          <p:nvCxnSpPr>
            <p:cNvPr id="149" name="Straight Arrow Connector 148"/>
            <p:cNvCxnSpPr/>
            <p:nvPr/>
          </p:nvCxnSpPr>
          <p:spPr>
            <a:xfrm flipH="1">
              <a:off x="3373194" y="3053720"/>
              <a:ext cx="369110" cy="0"/>
            </a:xfrm>
            <a:prstGeom prst="straightConnector1">
              <a:avLst/>
            </a:prstGeom>
            <a:noFill/>
            <a:ln w="9525" cap="flat" cmpd="sng" algn="ctr">
              <a:solidFill>
                <a:srgbClr val="629DD1"/>
              </a:solidFill>
              <a:prstDash val="solid"/>
              <a:headEnd type="arrow" w="med" len="med"/>
              <a:tailEnd type="arrow" w="med" len="med"/>
            </a:ln>
            <a:effectLst/>
          </p:spPr>
        </p:cxnSp>
        <p:sp>
          <p:nvSpPr>
            <p:cNvPr id="150" name="TextBox 149"/>
            <p:cNvSpPr txBox="1"/>
            <p:nvPr/>
          </p:nvSpPr>
          <p:spPr>
            <a:xfrm>
              <a:off x="3260616" y="2830840"/>
              <a:ext cx="632268"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prstClr val="black"/>
                  </a:solidFill>
                  <a:effectLst/>
                  <a:uLnTx/>
                  <a:uFillTx/>
                  <a:latin typeface="Calibri" pitchFamily="34" charset="0"/>
                  <a:cs typeface="Calibri" pitchFamily="34" charset="0"/>
                </a:rPr>
                <a:t>0 weeks</a:t>
              </a:r>
            </a:p>
          </p:txBody>
        </p:sp>
        <p:cxnSp>
          <p:nvCxnSpPr>
            <p:cNvPr id="151" name="Straight Arrow Connector 150"/>
            <p:cNvCxnSpPr/>
            <p:nvPr/>
          </p:nvCxnSpPr>
          <p:spPr>
            <a:xfrm flipH="1">
              <a:off x="4975449" y="2636912"/>
              <a:ext cx="868077" cy="0"/>
            </a:xfrm>
            <a:prstGeom prst="straightConnector1">
              <a:avLst/>
            </a:prstGeom>
            <a:noFill/>
            <a:ln w="9525" cap="flat" cmpd="sng" algn="ctr">
              <a:solidFill>
                <a:srgbClr val="629DD1"/>
              </a:solidFill>
              <a:prstDash val="solid"/>
              <a:headEnd type="arrow" w="med" len="med"/>
              <a:tailEnd type="arrow" w="med" len="med"/>
            </a:ln>
            <a:effectLst/>
          </p:spPr>
        </p:cxnSp>
        <p:grpSp>
          <p:nvGrpSpPr>
            <p:cNvPr id="152" name="Group 151"/>
            <p:cNvGrpSpPr/>
            <p:nvPr/>
          </p:nvGrpSpPr>
          <p:grpSpPr>
            <a:xfrm>
              <a:off x="5233542" y="2204864"/>
              <a:ext cx="346570" cy="307777"/>
              <a:chOff x="3297975" y="2220104"/>
              <a:chExt cx="346570" cy="307777"/>
            </a:xfrm>
          </p:grpSpPr>
          <p:sp>
            <p:nvSpPr>
              <p:cNvPr id="156" name="Oval 155"/>
              <p:cNvSpPr/>
              <p:nvPr/>
            </p:nvSpPr>
            <p:spPr>
              <a:xfrm>
                <a:off x="3363104" y="2258204"/>
                <a:ext cx="223644" cy="223644"/>
              </a:xfrm>
              <a:prstGeom prst="ellipse">
                <a:avLst/>
              </a:prstGeom>
              <a:solidFill>
                <a:srgbClr val="92D050"/>
              </a:solidFill>
              <a:ln w="19050" cap="flat" cmpd="sng" algn="ctr">
                <a:solidFill>
                  <a:srgbClr val="ACCBF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itchFamily="34" charset="0"/>
                  <a:ea typeface="+mn-ea"/>
                  <a:cs typeface="Calibri" pitchFamily="34" charset="0"/>
                </a:endParaRPr>
              </a:p>
            </p:txBody>
          </p:sp>
          <p:sp>
            <p:nvSpPr>
              <p:cNvPr id="157" name="TextBox 156"/>
              <p:cNvSpPr txBox="1"/>
              <p:nvPr/>
            </p:nvSpPr>
            <p:spPr>
              <a:xfrm>
                <a:off x="3297975" y="2220104"/>
                <a:ext cx="346570"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prstClr val="black"/>
                    </a:solidFill>
                    <a:effectLst/>
                    <a:uLnTx/>
                    <a:uFillTx/>
                    <a:latin typeface="Calibri" pitchFamily="34" charset="0"/>
                    <a:cs typeface="Calibri" pitchFamily="34" charset="0"/>
                  </a:rPr>
                  <a:t>B</a:t>
                </a:r>
                <a:r>
                  <a:rPr kumimoji="0" lang="en-GB" sz="1400" b="1" i="0" u="none" strike="noStrike" kern="0" cap="none" spc="0" normalizeH="0" baseline="-25000" noProof="0" dirty="0" smtClean="0">
                    <a:ln>
                      <a:noFill/>
                    </a:ln>
                    <a:solidFill>
                      <a:prstClr val="black"/>
                    </a:solidFill>
                    <a:effectLst/>
                    <a:uLnTx/>
                    <a:uFillTx/>
                    <a:latin typeface="Calibri" pitchFamily="34" charset="0"/>
                    <a:cs typeface="Calibri" pitchFamily="34" charset="0"/>
                  </a:rPr>
                  <a:t>1</a:t>
                </a:r>
              </a:p>
            </p:txBody>
          </p:sp>
        </p:grpSp>
        <p:cxnSp>
          <p:nvCxnSpPr>
            <p:cNvPr id="153" name="Straight Connector 152"/>
            <p:cNvCxnSpPr/>
            <p:nvPr/>
          </p:nvCxnSpPr>
          <p:spPr>
            <a:xfrm flipV="1">
              <a:off x="5857105" y="2390958"/>
              <a:ext cx="0" cy="456863"/>
            </a:xfrm>
            <a:prstGeom prst="line">
              <a:avLst/>
            </a:prstGeom>
            <a:noFill/>
            <a:ln w="9525" cap="flat" cmpd="sng" algn="ctr">
              <a:solidFill>
                <a:srgbClr val="629DD1"/>
              </a:solidFill>
              <a:prstDash val="dash"/>
            </a:ln>
            <a:effectLst/>
          </p:spPr>
        </p:cxnSp>
        <p:cxnSp>
          <p:nvCxnSpPr>
            <p:cNvPr id="154" name="Straight Connector 153"/>
            <p:cNvCxnSpPr/>
            <p:nvPr/>
          </p:nvCxnSpPr>
          <p:spPr>
            <a:xfrm flipV="1">
              <a:off x="4951215" y="2396073"/>
              <a:ext cx="0" cy="456863"/>
            </a:xfrm>
            <a:prstGeom prst="line">
              <a:avLst/>
            </a:prstGeom>
            <a:noFill/>
            <a:ln w="9525" cap="flat" cmpd="sng" algn="ctr">
              <a:solidFill>
                <a:srgbClr val="629DD1"/>
              </a:solidFill>
              <a:prstDash val="dash"/>
            </a:ln>
            <a:effectLst/>
          </p:spPr>
        </p:cxnSp>
        <p:sp>
          <p:nvSpPr>
            <p:cNvPr id="155" name="TextBox 154"/>
            <p:cNvSpPr txBox="1"/>
            <p:nvPr/>
          </p:nvSpPr>
          <p:spPr>
            <a:xfrm>
              <a:off x="3908688" y="2276872"/>
              <a:ext cx="840295" cy="2616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Verdana"/>
                </a:rPr>
                <a:t>Preferred</a:t>
              </a:r>
            </a:p>
          </p:txBody>
        </p:sp>
      </p:grpSp>
      <p:sp>
        <p:nvSpPr>
          <p:cNvPr id="2" name="Rectangle 1"/>
          <p:cNvSpPr/>
          <p:nvPr/>
        </p:nvSpPr>
        <p:spPr>
          <a:xfrm rot="21011474">
            <a:off x="5250622" y="1342573"/>
            <a:ext cx="3589444" cy="923330"/>
          </a:xfrm>
          <a:prstGeom prst="rect">
            <a:avLst/>
          </a:prstGeom>
          <a:noFill/>
        </p:spPr>
        <p:txBody>
          <a:bodyPr wrap="none" lIns="91440" tIns="45720" rIns="91440" bIns="45720">
            <a:spAutoFit/>
          </a:bodyPr>
          <a:lstStyle/>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Stable texts</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59951866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fld id="{B937DA24-61A5-49D5-A91A-840C3D4144C5}" type="slidenum">
              <a:rPr lang="en-US" smtClean="0"/>
              <a:pPr/>
              <a:t>24</a:t>
            </a:fld>
            <a:endParaRPr lang="en-US"/>
          </a:p>
        </p:txBody>
      </p:sp>
      <p:pic>
        <p:nvPicPr>
          <p:cNvPr id="10" name="Picture 3" descr="C:\Users\cabreraa\AppData\Local\Microsoft\Windows\Temporary Internet Files\Content.IE5\XFRPXQCU\MC90044203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399" y="1556792"/>
            <a:ext cx="1091313" cy="108012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915816" y="1700808"/>
            <a:ext cx="5110694" cy="1077218"/>
          </a:xfrm>
          <a:prstGeom prst="rect">
            <a:avLst/>
          </a:prstGeom>
          <a:noFill/>
        </p:spPr>
        <p:txBody>
          <a:bodyPr wrap="none" rtlCol="0">
            <a:spAutoFit/>
          </a:bodyPr>
          <a:lstStyle/>
          <a:p>
            <a:r>
              <a:rPr lang="en-US" b="1" dirty="0" smtClean="0">
                <a:solidFill>
                  <a:srgbClr val="525152"/>
                </a:solidFill>
              </a:rPr>
              <a:t>Reference documents</a:t>
            </a:r>
            <a:r>
              <a:rPr lang="en-US" dirty="0" smtClean="0">
                <a:solidFill>
                  <a:srgbClr val="525152"/>
                </a:solidFill>
              </a:rPr>
              <a:t>: </a:t>
            </a:r>
          </a:p>
          <a:p>
            <a:pPr marL="285750" indent="-285750">
              <a:buFont typeface="Arial" pitchFamily="34" charset="0"/>
              <a:buChar char="•"/>
            </a:pPr>
            <a:r>
              <a:rPr lang="en-US" dirty="0" smtClean="0">
                <a:solidFill>
                  <a:srgbClr val="525152"/>
                </a:solidFill>
              </a:rPr>
              <a:t>Author’s </a:t>
            </a:r>
            <a:r>
              <a:rPr lang="en-US" dirty="0">
                <a:solidFill>
                  <a:srgbClr val="525152"/>
                </a:solidFill>
              </a:rPr>
              <a:t>guide </a:t>
            </a:r>
            <a:r>
              <a:rPr lang="en-US" sz="1000" dirty="0">
                <a:solidFill>
                  <a:srgbClr val="525152"/>
                </a:solidFill>
              </a:rPr>
              <a:t>(</a:t>
            </a:r>
            <a:r>
              <a:rPr lang="en-US" sz="1000" dirty="0">
                <a:solidFill>
                  <a:srgbClr val="525152"/>
                </a:solidFill>
                <a:hlinkClick r:id="rId3"/>
              </a:rPr>
              <a:t>http://</a:t>
            </a:r>
            <a:r>
              <a:rPr lang="en-US" sz="1000" dirty="0" smtClean="0">
                <a:solidFill>
                  <a:srgbClr val="525152"/>
                </a:solidFill>
                <a:hlinkClick r:id="rId3"/>
              </a:rPr>
              <a:t>www.itu.int/oth/T0A0F000004/en</a:t>
            </a:r>
            <a:r>
              <a:rPr lang="en-US" sz="1000" dirty="0" smtClean="0">
                <a:solidFill>
                  <a:srgbClr val="525152"/>
                </a:solidFill>
              </a:rPr>
              <a:t>) </a:t>
            </a:r>
          </a:p>
          <a:p>
            <a:pPr marL="285750" indent="-285750">
              <a:buFont typeface="Arial" pitchFamily="34" charset="0"/>
              <a:buChar char="•"/>
            </a:pPr>
            <a:r>
              <a:rPr lang="en-US" dirty="0" smtClean="0">
                <a:solidFill>
                  <a:srgbClr val="525152"/>
                </a:solidFill>
              </a:rPr>
              <a:t>English Language style guide </a:t>
            </a:r>
            <a:r>
              <a:rPr lang="en-US" sz="1000" dirty="0" smtClean="0">
                <a:solidFill>
                  <a:srgbClr val="525152"/>
                </a:solidFill>
              </a:rPr>
              <a:t>(</a:t>
            </a:r>
            <a:r>
              <a:rPr lang="en-US" sz="1000" u="sng" dirty="0">
                <a:hlinkClick r:id="rId4"/>
              </a:rPr>
              <a:t>www.itu.int/SG-CP/docs/styleguide.doc</a:t>
            </a:r>
            <a:r>
              <a:rPr lang="en-US" sz="1000" dirty="0" smtClean="0">
                <a:solidFill>
                  <a:srgbClr val="525152"/>
                </a:solidFill>
              </a:rPr>
              <a:t>)</a:t>
            </a:r>
          </a:p>
          <a:p>
            <a:pPr marL="285750" indent="-285750">
              <a:buFont typeface="Arial" pitchFamily="34" charset="0"/>
              <a:buChar char="•"/>
            </a:pPr>
            <a:r>
              <a:rPr lang="en-US" dirty="0" smtClean="0">
                <a:solidFill>
                  <a:srgbClr val="525152"/>
                </a:solidFill>
              </a:rPr>
              <a:t>ITU-T A.5</a:t>
            </a:r>
            <a:endParaRPr lang="en-US" dirty="0">
              <a:solidFill>
                <a:srgbClr val="525152"/>
              </a:solidFill>
            </a:endParaRPr>
          </a:p>
        </p:txBody>
      </p:sp>
      <p:sp>
        <p:nvSpPr>
          <p:cNvPr id="9" name="TextBox 8"/>
          <p:cNvSpPr txBox="1"/>
          <p:nvPr/>
        </p:nvSpPr>
        <p:spPr>
          <a:xfrm>
            <a:off x="2571303" y="3356992"/>
            <a:ext cx="3600400" cy="1815882"/>
          </a:xfrm>
          <a:prstGeom prst="rect">
            <a:avLst/>
          </a:prstGeom>
          <a:noFill/>
        </p:spPr>
        <p:txBody>
          <a:bodyPr wrap="square" rtlCol="0">
            <a:spAutoFit/>
          </a:bodyPr>
          <a:lstStyle/>
          <a:p>
            <a:pPr algn="ctr"/>
            <a:r>
              <a:rPr lang="en-US" dirty="0" smtClean="0">
                <a:solidFill>
                  <a:schemeClr val="accent4"/>
                </a:solidFill>
              </a:rPr>
              <a:t>If you are drafting a Recommendation and have editorial questions, you can always ask the TSB editor </a:t>
            </a:r>
            <a:br>
              <a:rPr lang="en-US" dirty="0" smtClean="0">
                <a:solidFill>
                  <a:schemeClr val="accent4"/>
                </a:solidFill>
              </a:rPr>
            </a:br>
            <a:r>
              <a:rPr lang="en-US" dirty="0" smtClean="0">
                <a:solidFill>
                  <a:schemeClr val="accent4"/>
                </a:solidFill>
              </a:rPr>
              <a:t/>
            </a:r>
            <a:br>
              <a:rPr lang="en-US" dirty="0" smtClean="0">
                <a:solidFill>
                  <a:schemeClr val="accent4"/>
                </a:solidFill>
              </a:rPr>
            </a:br>
            <a:r>
              <a:rPr lang="en-US" dirty="0" smtClean="0">
                <a:solidFill>
                  <a:schemeClr val="accent4"/>
                </a:solidFill>
                <a:hlinkClick r:id="rId5"/>
              </a:rPr>
              <a:t>anibal.cabrera@itu.int</a:t>
            </a:r>
            <a:r>
              <a:rPr lang="en-US" dirty="0" smtClean="0">
                <a:solidFill>
                  <a:schemeClr val="accent4"/>
                </a:solidFill>
              </a:rPr>
              <a:t/>
            </a:r>
            <a:br>
              <a:rPr lang="en-US" dirty="0" smtClean="0">
                <a:solidFill>
                  <a:schemeClr val="accent4"/>
                </a:solidFill>
              </a:rPr>
            </a:br>
            <a:endParaRPr lang="en-US" dirty="0" smtClean="0">
              <a:solidFill>
                <a:schemeClr val="accent4"/>
              </a:solidFill>
            </a:endParaRPr>
          </a:p>
          <a:p>
            <a:pPr algn="ctr"/>
            <a:r>
              <a:rPr lang="en-US" dirty="0" smtClean="0">
                <a:solidFill>
                  <a:schemeClr val="accent4"/>
                </a:solidFill>
              </a:rPr>
              <a:t>The editing team will reply!</a:t>
            </a:r>
          </a:p>
        </p:txBody>
      </p:sp>
    </p:spTree>
    <p:extLst>
      <p:ext uri="{BB962C8B-B14F-4D97-AF65-F5344CB8AC3E}">
        <p14:creationId xmlns:p14="http://schemas.microsoft.com/office/powerpoint/2010/main" val="362019652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pic>
        <p:nvPicPr>
          <p:cNvPr id="6146" name="Picture 6" descr="C:\Documents and Settings\lutz\My Documents\ITU PROJECTS\WTPF\Digital Messaging\Losse_elementen\ITU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1785938"/>
            <a:ext cx="3248025"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6"/>
          <p:cNvSpPr>
            <a:spLocks noGrp="1" noChangeArrowheads="1"/>
          </p:cNvSpPr>
          <p:nvPr>
            <p:ph type="title"/>
          </p:nvPr>
        </p:nvSpPr>
        <p:spPr>
          <a:xfrm>
            <a:off x="685800" y="1110864"/>
            <a:ext cx="7772400" cy="276999"/>
          </a:xfrm>
        </p:spPr>
        <p:txBody>
          <a:bodyPr/>
          <a:lstStyle/>
          <a:p>
            <a:r>
              <a:rPr lang="en-US" sz="1200" b="0" dirty="0">
                <a:hlinkClick r:id="rId4"/>
              </a:rPr>
              <a:t>http://</a:t>
            </a:r>
            <a:r>
              <a:rPr lang="en-US" sz="1200" b="0" dirty="0" smtClean="0">
                <a:hlinkClick r:id="rId4"/>
              </a:rPr>
              <a:t>www.itu.int/en/ITU-T</a:t>
            </a:r>
            <a:endParaRPr lang="en-US" sz="1200" b="0" dirty="0" smtClean="0"/>
          </a:p>
        </p:txBody>
      </p:sp>
      <p:sp>
        <p:nvSpPr>
          <p:cNvPr id="3" name="Slide Number Placeholder 2"/>
          <p:cNvSpPr>
            <a:spLocks noGrp="1"/>
          </p:cNvSpPr>
          <p:nvPr>
            <p:ph type="sldNum" sz="quarter" idx="10"/>
          </p:nvPr>
        </p:nvSpPr>
        <p:spPr/>
        <p:txBody>
          <a:bodyPr/>
          <a:lstStyle/>
          <a:p>
            <a:fld id="{FDFB30E7-BC00-49B3-9787-070270FCC82D}" type="slidenum">
              <a:rPr lang="en-US" smtClean="0"/>
              <a:pPr/>
              <a:t>25</a:t>
            </a:fld>
            <a:endParaRPr 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50023"/>
            <a:ext cx="7772400" cy="646331"/>
          </a:xfrm>
        </p:spPr>
        <p:txBody>
          <a:bodyPr/>
          <a:lstStyle/>
          <a:p>
            <a:r>
              <a:rPr lang="en-US" smtClean="0"/>
              <a:t>Agenda</a:t>
            </a:r>
            <a:endParaRPr lang="en-US" dirty="0"/>
          </a:p>
        </p:txBody>
      </p:sp>
      <p:sp>
        <p:nvSpPr>
          <p:cNvPr id="3" name="Content Placeholder 2"/>
          <p:cNvSpPr>
            <a:spLocks noGrp="1"/>
          </p:cNvSpPr>
          <p:nvPr>
            <p:ph sz="half" idx="1"/>
          </p:nvPr>
        </p:nvSpPr>
        <p:spPr>
          <a:xfrm>
            <a:off x="683568" y="2492896"/>
            <a:ext cx="7704211" cy="2736453"/>
          </a:xfrm>
        </p:spPr>
        <p:txBody>
          <a:bodyPr/>
          <a:lstStyle/>
          <a:p>
            <a:r>
              <a:rPr lang="en-US" smtClean="0"/>
              <a:t>Standardizing at a faster pace</a:t>
            </a:r>
          </a:p>
          <a:p>
            <a:r>
              <a:rPr lang="en-US" smtClean="0"/>
              <a:t>Prepublication, editing at TSB, publication</a:t>
            </a:r>
          </a:p>
          <a:p>
            <a:r>
              <a:rPr lang="en-US" smtClean="0"/>
              <a:t>Editing tips</a:t>
            </a:r>
          </a:p>
          <a:p>
            <a:r>
              <a:rPr lang="en-US" smtClean="0"/>
              <a:t>Pre-approval assessment and editing </a:t>
            </a:r>
          </a:p>
          <a:p>
            <a:pPr marL="0" indent="0">
              <a:buNone/>
            </a:pPr>
            <a:endParaRPr lang="en-US" smtClean="0"/>
          </a:p>
          <a:p>
            <a:endParaRPr lang="en-US" smtClean="0"/>
          </a:p>
          <a:p>
            <a:endParaRPr lang="en-US" dirty="0"/>
          </a:p>
        </p:txBody>
      </p:sp>
      <p:sp>
        <p:nvSpPr>
          <p:cNvPr id="5" name="Slide Number Placeholder 4"/>
          <p:cNvSpPr>
            <a:spLocks noGrp="1"/>
          </p:cNvSpPr>
          <p:nvPr>
            <p:ph type="sldNum" sz="quarter" idx="10"/>
          </p:nvPr>
        </p:nvSpPr>
        <p:spPr/>
        <p:txBody>
          <a:bodyPr/>
          <a:lstStyle/>
          <a:p>
            <a:fld id="{530477B6-C74A-4FA6-BFA8-5901FD18E183}" type="slidenum">
              <a:rPr lang="en-US" smtClean="0"/>
              <a:pPr/>
              <a:t>3</a:t>
            </a:fld>
            <a:endParaRPr lang="en-US"/>
          </a:p>
        </p:txBody>
      </p:sp>
    </p:spTree>
    <p:extLst>
      <p:ext uri="{BB962C8B-B14F-4D97-AF65-F5344CB8AC3E}">
        <p14:creationId xmlns:p14="http://schemas.microsoft.com/office/powerpoint/2010/main" val="3579353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72"/>
            <a:ext cx="8229600" cy="646331"/>
          </a:xfrm>
        </p:spPr>
        <p:txBody>
          <a:bodyPr/>
          <a:lstStyle/>
          <a:p>
            <a:r>
              <a:rPr lang="en-US" dirty="0"/>
              <a:t>Streamlining Editing</a:t>
            </a:r>
          </a:p>
        </p:txBody>
      </p:sp>
      <p:sp>
        <p:nvSpPr>
          <p:cNvPr id="3" name="Text Placeholder 2"/>
          <p:cNvSpPr>
            <a:spLocks noGrp="1"/>
          </p:cNvSpPr>
          <p:nvPr>
            <p:ph type="body" idx="1"/>
          </p:nvPr>
        </p:nvSpPr>
        <p:spPr>
          <a:xfrm>
            <a:off x="3491880" y="1700808"/>
            <a:ext cx="2088232" cy="639762"/>
          </a:xfrm>
        </p:spPr>
        <p:txBody>
          <a:bodyPr/>
          <a:lstStyle/>
          <a:p>
            <a:r>
              <a:rPr lang="en-US" dirty="0" smtClean="0"/>
              <a:t>In the past</a:t>
            </a:r>
            <a:endParaRPr lang="en-US" dirty="0"/>
          </a:p>
        </p:txBody>
      </p:sp>
      <p:sp>
        <p:nvSpPr>
          <p:cNvPr id="4" name="Content Placeholder 3"/>
          <p:cNvSpPr>
            <a:spLocks noGrp="1"/>
          </p:cNvSpPr>
          <p:nvPr>
            <p:ph sz="half" idx="2"/>
          </p:nvPr>
        </p:nvSpPr>
        <p:spPr>
          <a:xfrm>
            <a:off x="1419977" y="2174875"/>
            <a:ext cx="6264696" cy="2406253"/>
          </a:xfrm>
        </p:spPr>
        <p:txBody>
          <a:bodyPr/>
          <a:lstStyle/>
          <a:p>
            <a:endParaRPr lang="en-US" dirty="0" smtClean="0"/>
          </a:p>
          <a:p>
            <a:pPr marL="0" indent="0">
              <a:buNone/>
            </a:pPr>
            <a:r>
              <a:rPr lang="en-US" dirty="0" smtClean="0"/>
              <a:t>CCITT used to issue Recommendations every </a:t>
            </a:r>
            <a:r>
              <a:rPr lang="en-US" dirty="0"/>
              <a:t>4 years</a:t>
            </a:r>
          </a:p>
        </p:txBody>
      </p:sp>
      <p:sp>
        <p:nvSpPr>
          <p:cNvPr id="7" name="Slide Number Placeholder 6"/>
          <p:cNvSpPr>
            <a:spLocks noGrp="1"/>
          </p:cNvSpPr>
          <p:nvPr>
            <p:ph type="sldNum" sz="quarter" idx="10"/>
          </p:nvPr>
        </p:nvSpPr>
        <p:spPr/>
        <p:txBody>
          <a:bodyPr/>
          <a:lstStyle/>
          <a:p>
            <a:fld id="{B937DA24-61A5-49D5-A91A-840C3D4144C5}" type="slidenum">
              <a:rPr lang="en-US" smtClean="0"/>
              <a:pPr/>
              <a:t>4</a:t>
            </a:fld>
            <a:endParaRPr lang="en-US"/>
          </a:p>
        </p:txBody>
      </p:sp>
    </p:spTree>
    <p:extLst>
      <p:ext uri="{BB962C8B-B14F-4D97-AF65-F5344CB8AC3E}">
        <p14:creationId xmlns:p14="http://schemas.microsoft.com/office/powerpoint/2010/main" val="238389175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29771"/>
            <a:ext cx="7772400" cy="1077218"/>
          </a:xfrm>
        </p:spPr>
        <p:txBody>
          <a:bodyPr/>
          <a:lstStyle/>
          <a:p>
            <a:r>
              <a:rPr lang="en-US" dirty="0" smtClean="0"/>
              <a:t>ITU-T</a:t>
            </a:r>
            <a:br>
              <a:rPr lang="en-US" dirty="0" smtClean="0"/>
            </a:br>
            <a:r>
              <a:rPr lang="en-US" sz="2800" dirty="0" smtClean="0"/>
              <a:t> TAP approval procedure</a:t>
            </a:r>
            <a:endParaRPr lang="en-US" sz="2800" dirty="0"/>
          </a:p>
        </p:txBody>
      </p:sp>
      <p:sp>
        <p:nvSpPr>
          <p:cNvPr id="5" name="Slide Number Placeholder 4"/>
          <p:cNvSpPr>
            <a:spLocks noGrp="1"/>
          </p:cNvSpPr>
          <p:nvPr>
            <p:ph type="sldNum" sz="quarter" idx="10"/>
          </p:nvPr>
        </p:nvSpPr>
        <p:spPr/>
        <p:txBody>
          <a:bodyPr/>
          <a:lstStyle/>
          <a:p>
            <a:fld id="{530477B6-C74A-4FA6-BFA8-5901FD18E183}" type="slidenum">
              <a:rPr lang="en-US" smtClean="0"/>
              <a:pPr/>
              <a:t>5</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15812"/>
            <a:ext cx="8193217" cy="4737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15915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type="title"/>
          </p:nvPr>
        </p:nvSpPr>
        <p:spPr>
          <a:xfrm>
            <a:off x="685800" y="629771"/>
            <a:ext cx="7772400" cy="1077218"/>
          </a:xfrm>
        </p:spPr>
        <p:txBody>
          <a:bodyPr/>
          <a:lstStyle/>
          <a:p>
            <a:r>
              <a:rPr lang="en-US" dirty="0" smtClean="0"/>
              <a:t>ITU-T</a:t>
            </a:r>
            <a:br>
              <a:rPr lang="en-US" dirty="0" smtClean="0"/>
            </a:br>
            <a:r>
              <a:rPr lang="en-US" sz="2800" dirty="0" smtClean="0"/>
              <a:t> AAP approval procedure</a:t>
            </a:r>
            <a:endParaRPr lang="en-US" sz="2800"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6</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4259945646"/>
              </p:ext>
            </p:extLst>
          </p:nvPr>
        </p:nvGraphicFramePr>
        <p:xfrm>
          <a:off x="425078" y="2060848"/>
          <a:ext cx="8107362" cy="3276600"/>
        </p:xfrm>
        <a:graphic>
          <a:graphicData uri="http://schemas.openxmlformats.org/presentationml/2006/ole">
            <mc:AlternateContent xmlns:mc="http://schemas.openxmlformats.org/markup-compatibility/2006">
              <mc:Choice xmlns:v="urn:schemas-microsoft-com:vml" Requires="v">
                <p:oleObj spid="_x0000_s35006" name="CorelDRAW" r:id="rId3" imgW="6512760" imgH="2626920" progId="CorelDRAW.Graphic.14">
                  <p:embed/>
                </p:oleObj>
              </mc:Choice>
              <mc:Fallback>
                <p:oleObj name="CorelDRAW" r:id="rId3" imgW="6512760" imgH="2626920" progId="CorelDRAW.Graphic.1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078" y="2060848"/>
                        <a:ext cx="810736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582585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72"/>
            <a:ext cx="8229600" cy="646331"/>
          </a:xfrm>
        </p:spPr>
        <p:txBody>
          <a:bodyPr/>
          <a:lstStyle/>
          <a:p>
            <a:r>
              <a:rPr lang="en-US" dirty="0"/>
              <a:t>Streamlining Editing</a:t>
            </a:r>
          </a:p>
        </p:txBody>
      </p:sp>
      <p:sp>
        <p:nvSpPr>
          <p:cNvPr id="5" name="Text Placeholder 4"/>
          <p:cNvSpPr>
            <a:spLocks noGrp="1"/>
          </p:cNvSpPr>
          <p:nvPr>
            <p:ph type="body" idx="1"/>
          </p:nvPr>
        </p:nvSpPr>
        <p:spPr>
          <a:xfrm>
            <a:off x="3744416" y="1484784"/>
            <a:ext cx="1655167" cy="639762"/>
          </a:xfrm>
        </p:spPr>
        <p:txBody>
          <a:bodyPr/>
          <a:lstStyle/>
          <a:p>
            <a:pPr algn="ctr"/>
            <a:r>
              <a:rPr lang="en-US" dirty="0" smtClean="0"/>
              <a:t>In 2012</a:t>
            </a:r>
            <a:endParaRPr lang="en-US" dirty="0"/>
          </a:p>
        </p:txBody>
      </p:sp>
      <p:sp>
        <p:nvSpPr>
          <p:cNvPr id="6" name="Content Placeholder 5"/>
          <p:cNvSpPr>
            <a:spLocks noGrp="1"/>
          </p:cNvSpPr>
          <p:nvPr>
            <p:ph sz="half" idx="2"/>
          </p:nvPr>
        </p:nvSpPr>
        <p:spPr>
          <a:xfrm>
            <a:off x="1465312" y="2276872"/>
            <a:ext cx="6419056" cy="2232248"/>
          </a:xfrm>
        </p:spPr>
        <p:txBody>
          <a:bodyPr/>
          <a:lstStyle/>
          <a:p>
            <a:endParaRPr lang="en-US" dirty="0" smtClean="0"/>
          </a:p>
          <a:p>
            <a:r>
              <a:rPr lang="en-US" dirty="0" smtClean="0"/>
              <a:t>TSB published 340 Recommendations and amendments throughout the year (over 14000 pages)</a:t>
            </a:r>
            <a:endParaRPr lang="en-US" dirty="0"/>
          </a:p>
        </p:txBody>
      </p:sp>
      <p:sp>
        <p:nvSpPr>
          <p:cNvPr id="7" name="Slide Number Placeholder 6"/>
          <p:cNvSpPr>
            <a:spLocks noGrp="1"/>
          </p:cNvSpPr>
          <p:nvPr>
            <p:ph type="sldNum" sz="quarter" idx="10"/>
          </p:nvPr>
        </p:nvSpPr>
        <p:spPr/>
        <p:txBody>
          <a:bodyPr/>
          <a:lstStyle/>
          <a:p>
            <a:fld id="{B937DA24-61A5-49D5-A91A-840C3D4144C5}" type="slidenum">
              <a:rPr lang="en-US" smtClean="0"/>
              <a:pPr/>
              <a:t>7</a:t>
            </a:fld>
            <a:endParaRPr lang="en-US"/>
          </a:p>
        </p:txBody>
      </p:sp>
    </p:spTree>
    <p:extLst>
      <p:ext uri="{BB962C8B-B14F-4D97-AF65-F5344CB8AC3E}">
        <p14:creationId xmlns:p14="http://schemas.microsoft.com/office/powerpoint/2010/main" val="420216173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3024"/>
            <a:ext cx="7772400" cy="1200329"/>
          </a:xfrm>
        </p:spPr>
        <p:txBody>
          <a:bodyPr/>
          <a:lstStyle/>
          <a:p>
            <a:r>
              <a:rPr lang="en-GB" dirty="0" smtClean="0"/>
              <a:t>TSB editing and publication unit</a:t>
            </a:r>
            <a:endParaRPr lang="en-GB"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8</a:t>
            </a:fld>
            <a:endParaRPr lang="en-US"/>
          </a:p>
        </p:txBody>
      </p:sp>
      <p:sp>
        <p:nvSpPr>
          <p:cNvPr id="5" name="TextBox 4"/>
          <p:cNvSpPr txBox="1"/>
          <p:nvPr/>
        </p:nvSpPr>
        <p:spPr>
          <a:xfrm>
            <a:off x="1115616" y="2636912"/>
            <a:ext cx="6912768" cy="2308324"/>
          </a:xfrm>
          <a:prstGeom prst="rect">
            <a:avLst/>
          </a:prstGeom>
          <a:noFill/>
        </p:spPr>
        <p:txBody>
          <a:bodyPr wrap="square" rtlCol="0">
            <a:spAutoFit/>
          </a:bodyPr>
          <a:lstStyle/>
          <a:p>
            <a:pPr marL="285750" indent="-285750">
              <a:buFont typeface="Arial" pitchFamily="34" charset="0"/>
              <a:buChar char="•"/>
            </a:pPr>
            <a:r>
              <a:rPr lang="en-GB" sz="2400" dirty="0">
                <a:solidFill>
                  <a:srgbClr val="5C5C5C"/>
                </a:solidFill>
                <a:latin typeface="+mn-lt"/>
              </a:rPr>
              <a:t>Has ambitious publication objectives</a:t>
            </a:r>
          </a:p>
          <a:p>
            <a:pPr marL="285750" indent="-285750">
              <a:buFont typeface="Arial" pitchFamily="34" charset="0"/>
              <a:buChar char="•"/>
            </a:pPr>
            <a:r>
              <a:rPr lang="en-GB" sz="2400" dirty="0">
                <a:solidFill>
                  <a:srgbClr val="5C5C5C"/>
                </a:solidFill>
                <a:latin typeface="+mn-lt"/>
              </a:rPr>
              <a:t>On-going adaptation of procedures</a:t>
            </a:r>
          </a:p>
          <a:p>
            <a:pPr marL="285750" indent="-285750">
              <a:buFont typeface="Arial" pitchFamily="34" charset="0"/>
              <a:buChar char="•"/>
            </a:pPr>
            <a:r>
              <a:rPr lang="en-GB" sz="2400" dirty="0">
                <a:solidFill>
                  <a:srgbClr val="5C5C5C"/>
                </a:solidFill>
                <a:latin typeface="+mn-lt"/>
              </a:rPr>
              <a:t>Introduced new electronic working methods</a:t>
            </a:r>
          </a:p>
          <a:p>
            <a:pPr marL="285750" indent="-285750">
              <a:buFont typeface="Arial" pitchFamily="34" charset="0"/>
              <a:buChar char="•"/>
            </a:pPr>
            <a:r>
              <a:rPr lang="en-GB" sz="2400" dirty="0">
                <a:solidFill>
                  <a:srgbClr val="5C5C5C"/>
                </a:solidFill>
                <a:latin typeface="+mn-lt"/>
              </a:rPr>
              <a:t>Introduced editorial assessment and pre-approval editing (for stable texts)</a:t>
            </a:r>
            <a:endParaRPr lang="en-GB" sz="2400" dirty="0">
              <a:solidFill>
                <a:srgbClr val="5C5C5C"/>
              </a:solidFill>
              <a:latin typeface="+mn-lt"/>
            </a:endParaRPr>
          </a:p>
        </p:txBody>
      </p:sp>
    </p:spTree>
    <p:extLst>
      <p:ext uri="{BB962C8B-B14F-4D97-AF65-F5344CB8AC3E}">
        <p14:creationId xmlns:p14="http://schemas.microsoft.com/office/powerpoint/2010/main" val="209144982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2400" cy="641350"/>
          </a:xfrm>
        </p:spPr>
        <p:txBody>
          <a:bodyPr/>
          <a:lstStyle/>
          <a:p>
            <a:r>
              <a:rPr lang="en-US" dirty="0" smtClean="0"/>
              <a:t>Editing a Recommendation</a:t>
            </a:r>
            <a:endParaRPr lang="en-US" dirty="0"/>
          </a:p>
        </p:txBody>
      </p:sp>
      <p:sp>
        <p:nvSpPr>
          <p:cNvPr id="3" name="Slide Number Placeholder 2"/>
          <p:cNvSpPr>
            <a:spLocks noGrp="1"/>
          </p:cNvSpPr>
          <p:nvPr>
            <p:ph type="sldNum" sz="quarter" idx="10"/>
          </p:nvPr>
        </p:nvSpPr>
        <p:spPr/>
        <p:txBody>
          <a:bodyPr/>
          <a:lstStyle/>
          <a:p>
            <a:fld id="{ED80621C-C9EA-4C34-A672-9ECA8D29EA75}" type="slidenum">
              <a:rPr lang="en-US" smtClean="0"/>
              <a:pPr/>
              <a:t>9</a:t>
            </a:fld>
            <a:endParaRPr lang="en-US"/>
          </a:p>
        </p:txBody>
      </p:sp>
      <p:sp>
        <p:nvSpPr>
          <p:cNvPr id="4" name="Content Placeholder 4"/>
          <p:cNvSpPr txBox="1">
            <a:spLocks/>
          </p:cNvSpPr>
          <p:nvPr/>
        </p:nvSpPr>
        <p:spPr>
          <a:xfrm>
            <a:off x="457200" y="3587874"/>
            <a:ext cx="8147248" cy="481608"/>
          </a:xfrm>
          <a:prstGeom prst="rect">
            <a:avLst/>
          </a:prstGeom>
        </p:spPr>
        <p:txBody>
          <a:bodyPr>
            <a:noAutofit/>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r>
              <a:rPr lang="en-US" sz="1400" kern="0" dirty="0" smtClean="0"/>
              <a:t>After approval, the Recommendation is sent to the TSB Editing Unit who verifies figures and checks for consistency and sense </a:t>
            </a:r>
          </a:p>
        </p:txBody>
      </p:sp>
      <p:grpSp>
        <p:nvGrpSpPr>
          <p:cNvPr id="43" name="Group 42"/>
          <p:cNvGrpSpPr/>
          <p:nvPr/>
        </p:nvGrpSpPr>
        <p:grpSpPr>
          <a:xfrm>
            <a:off x="1550434" y="4126220"/>
            <a:ext cx="1800201" cy="2304256"/>
            <a:chOff x="1691680" y="4437112"/>
            <a:chExt cx="1800201" cy="2382786"/>
          </a:xfrm>
        </p:grpSpPr>
        <p:sp>
          <p:nvSpPr>
            <p:cNvPr id="6" name="TextBox 5"/>
            <p:cNvSpPr txBox="1"/>
            <p:nvPr/>
          </p:nvSpPr>
          <p:spPr>
            <a:xfrm>
              <a:off x="1691680" y="4437112"/>
              <a:ext cx="1800201" cy="2308324"/>
            </a:xfrm>
            <a:prstGeom prst="rect">
              <a:avLst/>
            </a:prstGeom>
            <a:noFill/>
          </p:spPr>
          <p:txBody>
            <a:bodyPr wrap="square" rtlCol="0">
              <a:spAutoFit/>
            </a:bodyPr>
            <a:lstStyle/>
            <a:p>
              <a:pPr algn="ctr"/>
              <a:r>
                <a:rPr lang="en-US" sz="1200" b="1" dirty="0" smtClean="0">
                  <a:solidFill>
                    <a:schemeClr val="accent2"/>
                  </a:solidFill>
                  <a:latin typeface="Calibri" pitchFamily="34" charset="0"/>
                  <a:cs typeface="Calibri" pitchFamily="34" charset="0"/>
                </a:rPr>
                <a:t>Checks for consistency</a:t>
              </a:r>
            </a:p>
            <a:p>
              <a:endParaRPr lang="en-US" sz="1200" b="1" dirty="0" smtClean="0">
                <a:solidFill>
                  <a:srgbClr val="525152"/>
                </a:solidFill>
                <a:latin typeface="Calibri" pitchFamily="34" charset="0"/>
                <a:cs typeface="Calibri" pitchFamily="34" charset="0"/>
              </a:endParaRPr>
            </a:p>
            <a:p>
              <a:pPr marL="171450" indent="-171450">
                <a:buFont typeface="Arial" pitchFamily="34" charset="0"/>
                <a:buChar char="•"/>
              </a:pPr>
              <a:r>
                <a:rPr lang="en-GB" sz="1200" dirty="0" smtClean="0">
                  <a:solidFill>
                    <a:srgbClr val="525152"/>
                  </a:solidFill>
                  <a:latin typeface="Calibri" pitchFamily="34" charset="0"/>
                  <a:cs typeface="Calibri" pitchFamily="34" charset="0"/>
                </a:rPr>
                <a:t>Language</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House style</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Abbreviations</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Cross-references </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References</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Bibliography</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Numbering of </a:t>
              </a:r>
              <a:r>
                <a:rPr lang="en-GB" sz="1200" dirty="0">
                  <a:solidFill>
                    <a:srgbClr val="525152"/>
                  </a:solidFill>
                  <a:latin typeface="Calibri" pitchFamily="34" charset="0"/>
                  <a:cs typeface="Calibri" pitchFamily="34" charset="0"/>
                </a:rPr>
                <a:t>tables, notes, </a:t>
              </a:r>
              <a:r>
                <a:rPr lang="en-GB" sz="1200" dirty="0" smtClean="0">
                  <a:solidFill>
                    <a:srgbClr val="525152"/>
                  </a:solidFill>
                  <a:latin typeface="Calibri" pitchFamily="34" charset="0"/>
                  <a:cs typeface="Calibri" pitchFamily="34" charset="0"/>
                </a:rPr>
                <a:t>clauses</a:t>
              </a:r>
              <a:r>
                <a:rPr lang="en-GB" sz="1200" dirty="0">
                  <a:solidFill>
                    <a:srgbClr val="525152"/>
                  </a:solidFill>
                  <a:latin typeface="Calibri" pitchFamily="34" charset="0"/>
                  <a:cs typeface="Calibri" pitchFamily="34" charset="0"/>
                </a:rPr>
                <a:t>, </a:t>
              </a:r>
              <a:r>
                <a:rPr lang="en-GB" sz="1200" dirty="0" smtClean="0">
                  <a:solidFill>
                    <a:srgbClr val="525152"/>
                  </a:solidFill>
                  <a:latin typeface="Calibri" pitchFamily="34" charset="0"/>
                  <a:cs typeface="Calibri" pitchFamily="34" charset="0"/>
                </a:rPr>
                <a:t>figures, annexes, appendices, equations</a:t>
              </a:r>
            </a:p>
          </p:txBody>
        </p:sp>
        <p:sp>
          <p:nvSpPr>
            <p:cNvPr id="7" name="Rectangle 6"/>
            <p:cNvSpPr/>
            <p:nvPr/>
          </p:nvSpPr>
          <p:spPr>
            <a:xfrm>
              <a:off x="1691680" y="4437112"/>
              <a:ext cx="1730962" cy="238278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525152"/>
                </a:solidFill>
              </a:endParaRPr>
            </a:p>
          </p:txBody>
        </p:sp>
      </p:grpSp>
      <p:grpSp>
        <p:nvGrpSpPr>
          <p:cNvPr id="44" name="Group 43"/>
          <p:cNvGrpSpPr/>
          <p:nvPr/>
        </p:nvGrpSpPr>
        <p:grpSpPr>
          <a:xfrm>
            <a:off x="3635896" y="4126220"/>
            <a:ext cx="1944216" cy="1368152"/>
            <a:chOff x="3635896" y="4437112"/>
            <a:chExt cx="2023153" cy="1368152"/>
          </a:xfrm>
        </p:grpSpPr>
        <p:sp>
          <p:nvSpPr>
            <p:cNvPr id="9" name="TextBox 8"/>
            <p:cNvSpPr txBox="1"/>
            <p:nvPr/>
          </p:nvSpPr>
          <p:spPr>
            <a:xfrm>
              <a:off x="3635897" y="4437112"/>
              <a:ext cx="2023152" cy="1200329"/>
            </a:xfrm>
            <a:prstGeom prst="rect">
              <a:avLst/>
            </a:prstGeom>
            <a:noFill/>
          </p:spPr>
          <p:txBody>
            <a:bodyPr wrap="square" rtlCol="0">
              <a:spAutoFit/>
            </a:bodyPr>
            <a:lstStyle/>
            <a:p>
              <a:pPr algn="ctr"/>
              <a:r>
                <a:rPr lang="en-GB" sz="1200" b="1" dirty="0">
                  <a:solidFill>
                    <a:schemeClr val="accent2"/>
                  </a:solidFill>
                  <a:latin typeface="Calibri" pitchFamily="34" charset="0"/>
                  <a:cs typeface="Calibri" pitchFamily="34" charset="0"/>
                </a:rPr>
                <a:t>Checks for sense</a:t>
              </a:r>
            </a:p>
            <a:p>
              <a:pPr algn="ctr"/>
              <a:endParaRPr lang="en-GB" sz="1200" b="1" dirty="0" smtClean="0">
                <a:solidFill>
                  <a:srgbClr val="525152"/>
                </a:solidFill>
                <a:latin typeface="Calibri" pitchFamily="34" charset="0"/>
                <a:cs typeface="Calibri" pitchFamily="34" charset="0"/>
              </a:endParaRPr>
            </a:p>
            <a:p>
              <a:pPr marL="171450" indent="-171450">
                <a:buFont typeface="Arial" pitchFamily="34" charset="0"/>
                <a:buChar char="•"/>
              </a:pPr>
              <a:r>
                <a:rPr lang="en-GB" sz="1200" dirty="0" smtClean="0">
                  <a:solidFill>
                    <a:srgbClr val="525152"/>
                  </a:solidFill>
                  <a:latin typeface="Calibri" pitchFamily="34" charset="0"/>
                  <a:cs typeface="Calibri" pitchFamily="34" charset="0"/>
                </a:rPr>
                <a:t>Ambiguity</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Contradiction</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Descriptive text of tables </a:t>
              </a:r>
            </a:p>
            <a:p>
              <a:r>
                <a:rPr lang="en-GB" sz="1200" dirty="0" smtClean="0">
                  <a:solidFill>
                    <a:srgbClr val="525152"/>
                  </a:solidFill>
                  <a:latin typeface="Calibri" pitchFamily="34" charset="0"/>
                  <a:cs typeface="Calibri" pitchFamily="34" charset="0"/>
                </a:rPr>
                <a:t>       and figures</a:t>
              </a:r>
            </a:p>
          </p:txBody>
        </p:sp>
        <p:sp>
          <p:nvSpPr>
            <p:cNvPr id="10" name="Rectangle 9"/>
            <p:cNvSpPr/>
            <p:nvPr/>
          </p:nvSpPr>
          <p:spPr>
            <a:xfrm>
              <a:off x="3635896" y="4437112"/>
              <a:ext cx="1948220" cy="136815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525152"/>
                </a:solidFill>
              </a:endParaRPr>
            </a:p>
          </p:txBody>
        </p:sp>
      </p:grpSp>
      <p:grpSp>
        <p:nvGrpSpPr>
          <p:cNvPr id="45" name="Group 44"/>
          <p:cNvGrpSpPr/>
          <p:nvPr/>
        </p:nvGrpSpPr>
        <p:grpSpPr>
          <a:xfrm>
            <a:off x="5796136" y="4126220"/>
            <a:ext cx="1368152" cy="1116123"/>
            <a:chOff x="5796136" y="4437112"/>
            <a:chExt cx="1368152" cy="1311482"/>
          </a:xfrm>
        </p:grpSpPr>
        <p:sp>
          <p:nvSpPr>
            <p:cNvPr id="12" name="TextBox 11"/>
            <p:cNvSpPr txBox="1"/>
            <p:nvPr/>
          </p:nvSpPr>
          <p:spPr>
            <a:xfrm>
              <a:off x="5802835" y="4437113"/>
              <a:ext cx="1265026" cy="1193438"/>
            </a:xfrm>
            <a:prstGeom prst="rect">
              <a:avLst/>
            </a:prstGeom>
            <a:noFill/>
          </p:spPr>
          <p:txBody>
            <a:bodyPr wrap="none" rtlCol="0">
              <a:spAutoFit/>
            </a:bodyPr>
            <a:lstStyle/>
            <a:p>
              <a:pPr algn="ctr"/>
              <a:r>
                <a:rPr lang="en-GB" sz="1200" b="1" dirty="0">
                  <a:solidFill>
                    <a:schemeClr val="accent2"/>
                  </a:solidFill>
                  <a:latin typeface="Calibri" pitchFamily="34" charset="0"/>
                  <a:cs typeface="Calibri" pitchFamily="34" charset="0"/>
                </a:rPr>
                <a:t>Figure redrawing</a:t>
              </a:r>
            </a:p>
            <a:p>
              <a:pPr algn="ctr"/>
              <a:endParaRPr lang="en-GB" sz="1200" b="1" dirty="0" smtClean="0">
                <a:solidFill>
                  <a:srgbClr val="525152"/>
                </a:solidFill>
                <a:latin typeface="Calibri" pitchFamily="34" charset="0"/>
                <a:cs typeface="Calibri" pitchFamily="34" charset="0"/>
              </a:endParaRPr>
            </a:p>
            <a:p>
              <a:pPr marL="171450" indent="-171450">
                <a:buFont typeface="Arial" pitchFamily="34" charset="0"/>
                <a:buChar char="•"/>
              </a:pPr>
              <a:r>
                <a:rPr lang="en-GB" sz="1200" dirty="0" smtClean="0">
                  <a:solidFill>
                    <a:srgbClr val="525152"/>
                  </a:solidFill>
                  <a:latin typeface="Calibri" pitchFamily="34" charset="0"/>
                  <a:cs typeface="Calibri" pitchFamily="34" charset="0"/>
                </a:rPr>
                <a:t>House style</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Clarity</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Precision</a:t>
              </a:r>
            </a:p>
          </p:txBody>
        </p:sp>
        <p:sp>
          <p:nvSpPr>
            <p:cNvPr id="13" name="Rectangle 12"/>
            <p:cNvSpPr/>
            <p:nvPr/>
          </p:nvSpPr>
          <p:spPr>
            <a:xfrm>
              <a:off x="5796136" y="4437112"/>
              <a:ext cx="1368152" cy="131148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525152"/>
                </a:solidFill>
              </a:endParaRPr>
            </a:p>
          </p:txBody>
        </p:sp>
      </p:grpSp>
      <p:sp>
        <p:nvSpPr>
          <p:cNvPr id="48" name="Content Placeholder 4"/>
          <p:cNvSpPr txBox="1">
            <a:spLocks/>
          </p:cNvSpPr>
          <p:nvPr/>
        </p:nvSpPr>
        <p:spPr>
          <a:xfrm>
            <a:off x="451336" y="1556792"/>
            <a:ext cx="8147248" cy="481608"/>
          </a:xfrm>
          <a:prstGeom prst="rect">
            <a:avLst/>
          </a:prstGeom>
        </p:spPr>
        <p:txBody>
          <a:bodyPr>
            <a:normAutofit/>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r>
              <a:rPr lang="en-US" sz="1400" kern="0" dirty="0"/>
              <a:t>The SG </a:t>
            </a:r>
            <a:r>
              <a:rPr lang="en-US" sz="1400" kern="0" dirty="0" smtClean="0"/>
              <a:t>author/editor/rapporteur writes the Recommendation and defines: </a:t>
            </a:r>
          </a:p>
        </p:txBody>
      </p:sp>
      <p:grpSp>
        <p:nvGrpSpPr>
          <p:cNvPr id="50" name="Group 49"/>
          <p:cNvGrpSpPr/>
          <p:nvPr/>
        </p:nvGrpSpPr>
        <p:grpSpPr>
          <a:xfrm>
            <a:off x="1547664" y="1916832"/>
            <a:ext cx="1730962" cy="1512168"/>
            <a:chOff x="1547664" y="1988840"/>
            <a:chExt cx="1730962" cy="1656184"/>
          </a:xfrm>
        </p:grpSpPr>
        <p:sp>
          <p:nvSpPr>
            <p:cNvPr id="46" name="Content Placeholder 4"/>
            <p:cNvSpPr txBox="1">
              <a:spLocks/>
            </p:cNvSpPr>
            <p:nvPr/>
          </p:nvSpPr>
          <p:spPr>
            <a:xfrm>
              <a:off x="1707333" y="2053648"/>
              <a:ext cx="1411624" cy="1584176"/>
            </a:xfrm>
            <a:prstGeom prst="rect">
              <a:avLst/>
            </a:prstGeom>
          </p:spPr>
          <p:txBody>
            <a:bodyPr>
              <a:noAutofit/>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marL="171450" indent="-171450">
                <a:buFont typeface="Arial" pitchFamily="34" charset="0"/>
                <a:buChar char="•"/>
              </a:pPr>
              <a:r>
                <a:rPr lang="en-GB" sz="1200" dirty="0" smtClean="0">
                  <a:solidFill>
                    <a:srgbClr val="525152"/>
                  </a:solidFill>
                  <a:latin typeface="Calibri" pitchFamily="34" charset="0"/>
                  <a:cs typeface="Calibri" pitchFamily="34" charset="0"/>
                </a:rPr>
                <a:t>Scope</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Presentation</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Content</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Length</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Level</a:t>
              </a:r>
            </a:p>
            <a:p>
              <a:pPr marL="171450" indent="-171450">
                <a:buFont typeface="Arial" pitchFamily="34" charset="0"/>
                <a:buChar char="•"/>
              </a:pPr>
              <a:r>
                <a:rPr lang="en-GB" sz="1200" dirty="0" smtClean="0">
                  <a:solidFill>
                    <a:srgbClr val="525152"/>
                  </a:solidFill>
                  <a:latin typeface="Calibri" pitchFamily="34" charset="0"/>
                  <a:cs typeface="Calibri" pitchFamily="34" charset="0"/>
                </a:rPr>
                <a:t>Organization </a:t>
              </a:r>
              <a:endParaRPr lang="en-US" sz="1200" dirty="0">
                <a:solidFill>
                  <a:srgbClr val="525152"/>
                </a:solidFill>
                <a:latin typeface="Calibri" pitchFamily="34" charset="0"/>
                <a:cs typeface="Calibri" pitchFamily="34" charset="0"/>
              </a:endParaRPr>
            </a:p>
            <a:p>
              <a:endParaRPr lang="en-US" sz="1200" kern="0" dirty="0" smtClean="0"/>
            </a:p>
          </p:txBody>
        </p:sp>
        <p:sp>
          <p:nvSpPr>
            <p:cNvPr id="49" name="Rectangle 48"/>
            <p:cNvSpPr/>
            <p:nvPr/>
          </p:nvSpPr>
          <p:spPr>
            <a:xfrm>
              <a:off x="1547664" y="1988840"/>
              <a:ext cx="1730962" cy="165618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525152"/>
                </a:solidFill>
              </a:endParaRPr>
            </a:p>
          </p:txBody>
        </p:sp>
      </p:grpSp>
      <p:sp>
        <p:nvSpPr>
          <p:cNvPr id="51" name="TextBox 50"/>
          <p:cNvSpPr txBox="1"/>
          <p:nvPr/>
        </p:nvSpPr>
        <p:spPr>
          <a:xfrm>
            <a:off x="5921845" y="2145218"/>
            <a:ext cx="2790681" cy="1107996"/>
          </a:xfrm>
          <a:prstGeom prst="rect">
            <a:avLst/>
          </a:prstGeom>
          <a:noFill/>
        </p:spPr>
        <p:txBody>
          <a:bodyPr wrap="square" rtlCol="0">
            <a:spAutoFit/>
          </a:bodyPr>
          <a:lstStyle/>
          <a:p>
            <a:r>
              <a:rPr lang="en-GB" sz="1100" dirty="0" smtClean="0">
                <a:solidFill>
                  <a:srgbClr val="525152"/>
                </a:solidFill>
              </a:rPr>
              <a:t>Clause 2.3.3.8 of ITU-T A.1 states:</a:t>
            </a:r>
          </a:p>
          <a:p>
            <a:r>
              <a:rPr lang="en-GB" sz="1100" dirty="0" smtClean="0">
                <a:solidFill>
                  <a:srgbClr val="525152"/>
                </a:solidFill>
              </a:rPr>
              <a:t>"Rapporteurs </a:t>
            </a:r>
            <a:r>
              <a:rPr lang="en-GB" sz="1100" dirty="0">
                <a:solidFill>
                  <a:srgbClr val="525152"/>
                </a:solidFill>
              </a:rPr>
              <a:t>are responsible for the quality of their texts, submitted by the study group for publication. They shall be involved in the final review of that text prior to it being submitted to the publication process."</a:t>
            </a:r>
            <a:endParaRPr lang="en-US" sz="1100" dirty="0">
              <a:solidFill>
                <a:srgbClr val="525152"/>
              </a:solidFill>
            </a:endParaRPr>
          </a:p>
        </p:txBody>
      </p:sp>
      <p:sp>
        <p:nvSpPr>
          <p:cNvPr id="19" name="TextBox 18"/>
          <p:cNvSpPr txBox="1"/>
          <p:nvPr/>
        </p:nvSpPr>
        <p:spPr>
          <a:xfrm>
            <a:off x="3563888" y="2194352"/>
            <a:ext cx="2141933" cy="938719"/>
          </a:xfrm>
          <a:prstGeom prst="rect">
            <a:avLst/>
          </a:prstGeom>
          <a:noFill/>
        </p:spPr>
        <p:txBody>
          <a:bodyPr wrap="none" rtlCol="0">
            <a:spAutoFit/>
          </a:bodyPr>
          <a:lstStyle/>
          <a:p>
            <a:r>
              <a:rPr lang="en-US" sz="1100" dirty="0" smtClean="0">
                <a:solidFill>
                  <a:srgbClr val="525152"/>
                </a:solidFill>
              </a:rPr>
              <a:t>References:</a:t>
            </a:r>
          </a:p>
          <a:p>
            <a:pPr marL="285750" indent="-285750">
              <a:buFont typeface="Arial" pitchFamily="34" charset="0"/>
              <a:buChar char="•"/>
            </a:pPr>
            <a:r>
              <a:rPr lang="en-US" sz="1100" dirty="0" smtClean="0">
                <a:solidFill>
                  <a:srgbClr val="525152"/>
                </a:solidFill>
              </a:rPr>
              <a:t>WTSA Resolution 1</a:t>
            </a:r>
          </a:p>
          <a:p>
            <a:pPr marL="285750" indent="-285750">
              <a:buFont typeface="Arial" pitchFamily="34" charset="0"/>
              <a:buChar char="•"/>
            </a:pPr>
            <a:r>
              <a:rPr lang="en-US" sz="1100" dirty="0" smtClean="0">
                <a:solidFill>
                  <a:srgbClr val="525152"/>
                </a:solidFill>
              </a:rPr>
              <a:t>Recommendation ITU-T A.8</a:t>
            </a:r>
            <a:endParaRPr lang="en-US" sz="1100" dirty="0">
              <a:solidFill>
                <a:srgbClr val="525152"/>
              </a:solidFill>
            </a:endParaRPr>
          </a:p>
          <a:p>
            <a:pPr marL="285750" indent="-285750">
              <a:buFont typeface="Arial" pitchFamily="34" charset="0"/>
              <a:buChar char="•"/>
            </a:pPr>
            <a:r>
              <a:rPr lang="en-US" sz="1100" dirty="0" smtClean="0">
                <a:solidFill>
                  <a:srgbClr val="525152"/>
                </a:solidFill>
              </a:rPr>
              <a:t>Author’s guide</a:t>
            </a:r>
          </a:p>
          <a:p>
            <a:pPr marL="285750" indent="-285750">
              <a:buFont typeface="Arial" pitchFamily="34" charset="0"/>
              <a:buChar char="•"/>
            </a:pPr>
            <a:r>
              <a:rPr lang="en-US" sz="1100" dirty="0" smtClean="0">
                <a:solidFill>
                  <a:srgbClr val="525152"/>
                </a:solidFill>
              </a:rPr>
              <a:t>English Language style guide</a:t>
            </a:r>
          </a:p>
        </p:txBody>
      </p:sp>
    </p:spTree>
    <p:extLst>
      <p:ext uri="{BB962C8B-B14F-4D97-AF65-F5344CB8AC3E}">
        <p14:creationId xmlns:p14="http://schemas.microsoft.com/office/powerpoint/2010/main" val="3209820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
  <a:themeElements>
    <a:clrScheme name="2_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2_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F880C2705EEA489324CA77B38B90E5" ma:contentTypeVersion="3" ma:contentTypeDescription="Create a new document." ma:contentTypeScope="" ma:versionID="f68cb056260a401408c5659fa1f4d7b8">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62F789-E47F-4D6F-B5B5-CC879EF4B410}"/>
</file>

<file path=customXml/itemProps2.xml><?xml version="1.0" encoding="utf-8"?>
<ds:datastoreItem xmlns:ds="http://schemas.openxmlformats.org/officeDocument/2006/customXml" ds:itemID="{913433BF-813D-4F88-8F6B-169AB3F4B730}"/>
</file>

<file path=customXml/itemProps3.xml><?xml version="1.0" encoding="utf-8"?>
<ds:datastoreItem xmlns:ds="http://schemas.openxmlformats.org/officeDocument/2006/customXml" ds:itemID="{3DEA9B53-BD3D-4C5C-ABB2-35DB4079ACB7}"/>
</file>

<file path=docProps/app.xml><?xml version="1.0" encoding="utf-8"?>
<Properties xmlns="http://schemas.openxmlformats.org/officeDocument/2006/extended-properties" xmlns:vt="http://schemas.openxmlformats.org/officeDocument/2006/docPropsVTypes">
  <Template>ITU</Template>
  <TotalTime>2761</TotalTime>
  <Words>1465</Words>
  <Application>Microsoft Office PowerPoint</Application>
  <PresentationFormat>On-screen Show (4:3)</PresentationFormat>
  <Paragraphs>263</Paragraphs>
  <Slides>25</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28" baseType="lpstr">
      <vt:lpstr>ITU</vt:lpstr>
      <vt:lpstr>ITU-e</vt:lpstr>
      <vt:lpstr>CorelDRAW</vt:lpstr>
      <vt:lpstr>Authoring Recommendations Tips for streamlining editing</vt:lpstr>
      <vt:lpstr>Objectives</vt:lpstr>
      <vt:lpstr>Agenda</vt:lpstr>
      <vt:lpstr>Streamlining Editing</vt:lpstr>
      <vt:lpstr>ITU-T  TAP approval procedure</vt:lpstr>
      <vt:lpstr>ITU-T  AAP approval procedure</vt:lpstr>
      <vt:lpstr>Streamlining Editing</vt:lpstr>
      <vt:lpstr>TSB editing and publication unit</vt:lpstr>
      <vt:lpstr>Editing a Recommendation</vt:lpstr>
      <vt:lpstr>Publication timeline</vt:lpstr>
      <vt:lpstr>PowerPoint Presentation</vt:lpstr>
      <vt:lpstr>Reducing publication delay</vt:lpstr>
      <vt:lpstr>Reduce the publication delay?</vt:lpstr>
      <vt:lpstr>Help reduce the delay</vt:lpstr>
      <vt:lpstr>Help reduce the delay</vt:lpstr>
      <vt:lpstr>Help reduce the delay</vt:lpstr>
      <vt:lpstr>Help reduce the delay</vt:lpstr>
      <vt:lpstr>Help reduce the delay</vt:lpstr>
      <vt:lpstr>Help reduce the delay</vt:lpstr>
      <vt:lpstr>Help reduce the delay</vt:lpstr>
      <vt:lpstr>Help reduce the delay</vt:lpstr>
      <vt:lpstr>Pre-approval assessment and editing (AAP)</vt:lpstr>
      <vt:lpstr>Pre-approval assessment and editing (AAP)</vt:lpstr>
      <vt:lpstr>PowerPoint Presentation</vt:lpstr>
      <vt:lpstr>http://www.itu.int/en/ITU-T</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Editing tips</dc:title>
  <dc:creator>Cabrera Montoya, Anibal</dc:creator>
  <dc:description>SPMmail@itu.int</dc:description>
  <cp:lastModifiedBy>Cabrera Montoya, Anibal</cp:lastModifiedBy>
  <cp:revision>206</cp:revision>
  <cp:lastPrinted>2001-11-25T13:41:09Z</cp:lastPrinted>
  <dcterms:created xsi:type="dcterms:W3CDTF">2013-06-24T12:20:59Z</dcterms:created>
  <dcterms:modified xsi:type="dcterms:W3CDTF">2013-08-26T17:11:33Z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0x01010066F880C2705EEA489324CA77B38B90E5</vt:lpwstr>
  </property>
</Properties>
</file>