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3"/>
  </p:notesMasterIdLst>
  <p:handoutMasterIdLst>
    <p:handoutMasterId r:id="rId24"/>
  </p:handoutMasterIdLst>
  <p:sldIdLst>
    <p:sldId id="346" r:id="rId5"/>
    <p:sldId id="388" r:id="rId6"/>
    <p:sldId id="387" r:id="rId7"/>
    <p:sldId id="390" r:id="rId8"/>
    <p:sldId id="391" r:id="rId9"/>
    <p:sldId id="392" r:id="rId10"/>
    <p:sldId id="393" r:id="rId11"/>
    <p:sldId id="394" r:id="rId12"/>
    <p:sldId id="395" r:id="rId13"/>
    <p:sldId id="396" r:id="rId14"/>
    <p:sldId id="397" r:id="rId15"/>
    <p:sldId id="398" r:id="rId16"/>
    <p:sldId id="399" r:id="rId17"/>
    <p:sldId id="400" r:id="rId18"/>
    <p:sldId id="402" r:id="rId19"/>
    <p:sldId id="403" r:id="rId20"/>
    <p:sldId id="404" r:id="rId21"/>
    <p:sldId id="405" r:id="rId22"/>
  </p:sldIdLst>
  <p:sldSz cx="9144000" cy="6858000" type="screen4x3"/>
  <p:notesSz cx="9296400" cy="70104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7B3D"/>
    <a:srgbClr val="006600"/>
    <a:srgbClr val="3F7E00"/>
    <a:srgbClr val="FF6433"/>
    <a:srgbClr val="FF6600"/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013" autoAdjust="0"/>
    <p:restoredTop sz="76376" autoAdjust="0"/>
  </p:normalViewPr>
  <p:slideViewPr>
    <p:cSldViewPr snapToGrid="0" snapToObjects="1">
      <p:cViewPr varScale="1">
        <p:scale>
          <a:sx n="57" d="100"/>
          <a:sy n="57" d="100"/>
        </p:scale>
        <p:origin x="1632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10" d="100"/>
          <a:sy n="110" d="100"/>
        </p:scale>
        <p:origin x="642" y="9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738" y="0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198FEA37-EC69-E146-BBB3-B1951383E22D}" type="datetimeFigureOut">
              <a:rPr lang="en-US"/>
              <a:pPr/>
              <a:t>12/11/2015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7975"/>
            <a:ext cx="4029075" cy="352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738" y="6657975"/>
            <a:ext cx="4029075" cy="3524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D97969-AA3D-7F4A-B6D9-0180CB38C3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60217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738" y="0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CB175A98-403B-3A42-A13A-28825C22E30E}" type="datetimeFigureOut">
              <a:rPr lang="en-US"/>
              <a:pPr/>
              <a:t>12/11/2015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95600" y="525463"/>
            <a:ext cx="3505200" cy="2628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8688" y="3330575"/>
            <a:ext cx="7439025" cy="31543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7975"/>
            <a:ext cx="4029075" cy="3508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738" y="6657975"/>
            <a:ext cx="4029075" cy="3508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charset="0"/>
              </a:defRPr>
            </a:lvl1pPr>
          </a:lstStyle>
          <a:p>
            <a:fld id="{626076F9-822F-8443-B319-1D1BAFD58F2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5858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F0CF5F-36EF-4F1D-9F39-62BE8CBD2BE0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96841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6076F9-822F-8443-B319-1D1BAFD58F28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41460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46A2-66AE-426B-BD27-CE814885D4F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23983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endParaRPr lang="en-US" sz="1200" b="0" i="0" kern="1200" dirty="0">
              <a:solidFill>
                <a:schemeClr val="tx1"/>
              </a:solidFill>
              <a:effectLst/>
              <a:latin typeface="Verdana" pitchFamily="34" charset="0"/>
              <a:ea typeface="+mn-ea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46A2-66AE-426B-BD27-CE814885D4FC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655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5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8647982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7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20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64108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8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200" dirty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23116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9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200" dirty="0" smtClean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802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10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spcBef>
                <a:spcPts val="0"/>
              </a:spcBef>
              <a:buFont typeface="Wingdings" pitchFamily="2" charset="2"/>
              <a:buNone/>
              <a:defRPr/>
            </a:pPr>
            <a:endParaRPr lang="en-US" sz="1200" b="0" dirty="0" smtClean="0">
              <a:solidFill>
                <a:srgbClr val="2E2E2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889413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11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dirty="0" smtClean="0"/>
          </a:p>
        </p:txBody>
      </p:sp>
    </p:spTree>
    <p:extLst>
      <p:ext uri="{BB962C8B-B14F-4D97-AF65-F5344CB8AC3E}">
        <p14:creationId xmlns:p14="http://schemas.microsoft.com/office/powerpoint/2010/main" val="33452868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fld id="{E9E75424-B543-4F4B-B284-97798D985EFA}" type="slidenum">
              <a:rPr lang="en-US" altLang="en-US" sz="1200" smtClean="0">
                <a:solidFill>
                  <a:schemeClr val="tx1"/>
                </a:solidFill>
              </a:rPr>
              <a:pPr/>
              <a:t>12</a:t>
            </a:fld>
            <a:endParaRPr lang="en-US" altLang="en-US" sz="1200" smtClean="0">
              <a:solidFill>
                <a:schemeClr val="tx1"/>
              </a:solidFill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1225" y="742950"/>
            <a:ext cx="4960938" cy="3721100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77863" y="4711700"/>
            <a:ext cx="5426075" cy="44640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ja-JP" b="0" dirty="0" smtClean="0"/>
          </a:p>
        </p:txBody>
      </p:sp>
    </p:spTree>
    <p:extLst>
      <p:ext uri="{BB962C8B-B14F-4D97-AF65-F5344CB8AC3E}">
        <p14:creationId xmlns:p14="http://schemas.microsoft.com/office/powerpoint/2010/main" val="300456262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D646A2-66AE-426B-BD27-CE814885D4FC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9978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E594F8C-A879-B545-A8F2-6CCD30FA16CA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85811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70F4C567-053D-3C49-BD41-A3BB083BA1C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04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82083"/>
            <a:ext cx="2057400" cy="525991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82083"/>
            <a:ext cx="6019800" cy="525991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5DCE11D-DE36-534B-A41F-0CB69499152F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6912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41A33F2-87F3-0845-BBF1-AC1C7FE79E0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457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558ED5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16236FD-BDB3-E349-A3E6-21B4FB5A21B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4066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26296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A3306B94-9F8F-C242-AF5F-0C6D0128111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2494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68829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31B8392-AA56-2A4B-94BD-1E60FA4F3DD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50896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BCDF760-6EEE-CB48-9FD5-5C266A74BF9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34682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4140299-B80A-3744-95EA-AAF45B29555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27573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3250"/>
            <a:ext cx="3008313" cy="8318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603250"/>
            <a:ext cx="5111750" cy="512233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29048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30CE2D3-06AA-664C-8859-C8418B8BDB5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8932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50641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4C63BBBC-FD78-4644-AF56-B1A3E5E775C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571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57150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68500"/>
            <a:ext cx="8229600" cy="383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95B3D7"/>
                </a:solidFill>
                <a:latin typeface="Calibri" charset="0"/>
              </a:defRPr>
            </a:lvl1pPr>
          </a:lstStyle>
          <a:p>
            <a:fld id="{4E092253-1FA8-7240-BFA3-68E0773F751F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b="1" kern="1200">
          <a:solidFill>
            <a:srgbClr val="558ED5"/>
          </a:solidFill>
          <a:latin typeface="Calibri"/>
          <a:ea typeface="ＭＳ Ｐゴシック" charset="0"/>
          <a:cs typeface="Calibri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ＭＳ Ｐゴシック" charset="0"/>
          <a:cs typeface="Calibri" pitchFamily="34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 b="1">
          <a:solidFill>
            <a:srgbClr val="558ED5"/>
          </a:solidFill>
          <a:latin typeface="Calibri" pitchFamily="34" charset="0"/>
          <a:ea typeface="Calibri" pitchFamily="34" charset="0"/>
          <a:cs typeface="Calibri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rgbClr val="558ED5"/>
          </a:solidFill>
          <a:latin typeface="+mn-lt"/>
          <a:ea typeface="ＭＳ Ｐゴシック" charset="0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rgbClr val="558ED5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rgbClr val="558ED5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rgbClr val="558ED5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4.png"/><Relationship Id="rId5" Type="http://schemas.openxmlformats.org/officeDocument/2006/relationships/image" Target="../media/image18.png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hyperlink" Target="http://www.itu.int/ITU-T/climatechange" TargetMode="Externa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-34835" y="1956285"/>
            <a:ext cx="9178835" cy="2250141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Overview of </a:t>
            </a:r>
          </a:p>
          <a:p>
            <a:pPr algn="ctr" fontAlgn="auto">
              <a:spcAft>
                <a:spcPts val="0"/>
              </a:spcAft>
              <a:defRPr/>
            </a:pP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ITU-T Study Group 5</a:t>
            </a:r>
            <a:b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</a:br>
            <a:r>
              <a:rPr lang="en-US" altLang="es-ES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Calibri"/>
                <a:ea typeface="ＭＳ Ｐゴシック" pitchFamily="34" charset="-128"/>
                <a:cs typeface="Calibri"/>
              </a:rPr>
              <a:t>“Environment and Climate Change”</a:t>
            </a:r>
          </a:p>
        </p:txBody>
      </p:sp>
      <p:sp>
        <p:nvSpPr>
          <p:cNvPr id="6" name="Subtitle 3"/>
          <p:cNvSpPr txBox="1">
            <a:spLocks/>
          </p:cNvSpPr>
          <p:nvPr/>
        </p:nvSpPr>
        <p:spPr bwMode="auto">
          <a:xfrm>
            <a:off x="619332" y="4225391"/>
            <a:ext cx="7680174" cy="5165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b="1" dirty="0" smtClean="0"/>
              <a:t>Cristina Bueti</a:t>
            </a:r>
            <a:r>
              <a:rPr lang="en-US" sz="2400" dirty="0" smtClean="0"/>
              <a:t>, Adviser, ITU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568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323528" y="460430"/>
            <a:ext cx="8159477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ja-JP" dirty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WP2/5: electromagnetic fields: emission, immunity and human exposure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323528" y="1749358"/>
            <a:ext cx="6325204" cy="446357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Highlights on deliverables: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K.48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EMC requirements for telecommunication equipment - Product family Recommendation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K.83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</a:t>
            </a:r>
            <a:r>
              <a:rPr lang="en-US" altLang="en-US" sz="2000" dirty="0" smtClean="0">
                <a:solidFill>
                  <a:srgbClr val="558ED5"/>
                </a:solidFill>
                <a:ea typeface="ＭＳ Ｐゴシック" charset="0"/>
              </a:rPr>
              <a:t>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Monitoring of electromagnetic field levels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K.87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Guide for the application of electromagnetic security requirements – Overview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K.91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Guidance for assessment, evaluation and monitoring of human exposure to radio frequency electromagnetic fields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K.92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Conducted and radiated electromagnetic environment in home networking</a:t>
            </a:r>
          </a:p>
        </p:txBody>
      </p:sp>
      <p:pic>
        <p:nvPicPr>
          <p:cNvPr id="14" name="Picture 8" descr="http://www.thejakartaglobe.com/media/images/medium2/afp20110601201402234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67292" y="4113508"/>
            <a:ext cx="2098675" cy="138588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/>
        </p:spPr>
      </p:pic>
      <p:pic>
        <p:nvPicPr>
          <p:cNvPr id="17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4586" y="1755120"/>
            <a:ext cx="2224088" cy="1858963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Slide Number Placeholder 3"/>
          <p:cNvSpPr txBox="1">
            <a:spLocks/>
          </p:cNvSpPr>
          <p:nvPr/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10</a:t>
            </a:r>
            <a:endParaRPr lang="en-US" dirty="0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1192556" y="5935741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://itu.int/rec/T-REC-K/en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396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e 38"/>
          <p:cNvSpPr/>
          <p:nvPr/>
        </p:nvSpPr>
        <p:spPr bwMode="auto">
          <a:xfrm rot="10800000">
            <a:off x="4895130" y="1298084"/>
            <a:ext cx="4105275" cy="3646488"/>
          </a:xfrm>
          <a:prstGeom prst="pie">
            <a:avLst>
              <a:gd name="adj1" fmla="val 5389486"/>
              <a:gd name="adj2" fmla="val 11946091"/>
            </a:avLst>
          </a:prstGeom>
          <a:solidFill>
            <a:srgbClr val="CAE8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398943" y="441538"/>
            <a:ext cx="7723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ja-JP" dirty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Working Party 3 (WP3/5)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258762" y="909779"/>
            <a:ext cx="6680587" cy="374349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Work areas: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Q13/5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Environmental impact reduction including </a:t>
            </a:r>
            <a:b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</a:br>
            <a:r>
              <a:rPr lang="en-US" altLang="en-US" sz="2000" dirty="0" err="1">
                <a:solidFill>
                  <a:srgbClr val="558ED5"/>
                </a:solidFill>
                <a:ea typeface="ＭＳ Ｐゴシック" charset="0"/>
              </a:rPr>
              <a:t>e-waste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Q14/5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Setting up a low cost sustainable telecommunication infrastructure for rural communications in developing countries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Q15/5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ICTs and adaptation to the effects of climate change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Q16/5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Leveraging and enhancing the ICT Environmental sustainability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Q17/5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Energy efficiency for the ICT sector and harmonization of environmental standards </a:t>
            </a: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 bwMode="auto">
          <a:xfrm>
            <a:off x="6910633" y="2281468"/>
            <a:ext cx="216096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WP3/5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ICT and climate change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6993520" y="1589199"/>
            <a:ext cx="1853342" cy="519351"/>
          </a:xfrm>
          <a:prstGeom prst="ellipse">
            <a:avLst/>
          </a:prstGeom>
          <a:solidFill>
            <a:srgbClr val="ABDB77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7 Questions</a:t>
            </a:r>
          </a:p>
        </p:txBody>
      </p:sp>
      <p:sp>
        <p:nvSpPr>
          <p:cNvPr id="23" name="Content Placeholder 2"/>
          <p:cNvSpPr txBox="1">
            <a:spLocks/>
          </p:cNvSpPr>
          <p:nvPr/>
        </p:nvSpPr>
        <p:spPr>
          <a:xfrm>
            <a:off x="258762" y="4971815"/>
            <a:ext cx="8688767" cy="9625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Q18/5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Methodologies for the assessment of environmental impact of ICT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Q19/5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Power feeding systems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11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7091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902700" y="6381750"/>
            <a:ext cx="225425" cy="2873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16AF8ECE-6DA3-4353-8259-C55DB58F6B80}" type="slidenum">
              <a:rPr lang="en-US" altLang="en-US" sz="1000" smtClean="0">
                <a:solidFill>
                  <a:srgbClr val="0E438A"/>
                </a:solidFill>
                <a:latin typeface="Zurich BT"/>
                <a:cs typeface="Times New Roman" pitchFamily="18" charset="0"/>
              </a:rPr>
              <a:pPr eaLnBrk="1" hangingPunct="1"/>
              <a:t>12</a:t>
            </a:fld>
            <a:endParaRPr lang="en-US" altLang="en-US" sz="1000" smtClean="0">
              <a:solidFill>
                <a:srgbClr val="0E438A"/>
              </a:solidFill>
              <a:latin typeface="Zurich BT"/>
              <a:cs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700600" y="-95631"/>
            <a:ext cx="7723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ja-JP" dirty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WP3/5: ICT and climate change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69863" y="620763"/>
            <a:ext cx="9036496" cy="590465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Highlights on deliverables: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>
                <a:solidFill>
                  <a:srgbClr val="558ED5"/>
                </a:solidFill>
                <a:ea typeface="ＭＳ Ｐゴシック" charset="0"/>
              </a:rPr>
              <a:t>ITU-T L.1000 </a:t>
            </a:r>
            <a:r>
              <a:rPr lang="en-US" altLang="en-US" sz="1800" dirty="0">
                <a:solidFill>
                  <a:srgbClr val="558ED5"/>
                </a:solidFill>
                <a:ea typeface="ＭＳ Ｐゴシック" charset="0"/>
              </a:rPr>
              <a:t>- Universal power adapter and charger solution for mobile terminals and other ICT hand held devices</a:t>
            </a:r>
          </a:p>
          <a:p>
            <a:pPr marL="742950" lvl="2" indent="-342900"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altLang="en-US" sz="1600" b="1" dirty="0">
                <a:solidFill>
                  <a:srgbClr val="558ED5"/>
                </a:solidFill>
                <a:cs typeface="+mn-cs"/>
              </a:rPr>
              <a:t>ITU-T L.1001 </a:t>
            </a:r>
            <a:r>
              <a:rPr lang="en-US" altLang="en-US" sz="1600" dirty="0">
                <a:solidFill>
                  <a:srgbClr val="558ED5"/>
                </a:solidFill>
                <a:cs typeface="+mn-cs"/>
              </a:rPr>
              <a:t>- External universal power adapter solutions for ICT equipment for stationary use</a:t>
            </a:r>
          </a:p>
          <a:p>
            <a:pPr marL="742950" lvl="2" indent="-342900"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altLang="en-US" sz="1600" b="1" dirty="0">
                <a:solidFill>
                  <a:srgbClr val="558ED5"/>
                </a:solidFill>
                <a:cs typeface="+mn-cs"/>
              </a:rPr>
              <a:t>ITU-T L.1002 </a:t>
            </a:r>
            <a:r>
              <a:rPr lang="en-US" altLang="en-US" sz="1600" dirty="0">
                <a:solidFill>
                  <a:srgbClr val="558ED5"/>
                </a:solidFill>
                <a:cs typeface="+mn-cs"/>
              </a:rPr>
              <a:t>- External universal power adapter solutions for portable information and communication technology </a:t>
            </a:r>
            <a:r>
              <a:rPr lang="en-US" altLang="en-US" sz="1600" dirty="0" smtClean="0">
                <a:solidFill>
                  <a:srgbClr val="558ED5"/>
                </a:solidFill>
                <a:cs typeface="+mn-cs"/>
              </a:rPr>
              <a:t>devices</a:t>
            </a:r>
          </a:p>
          <a:p>
            <a:pPr marL="742950" lvl="2" indent="-342900"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altLang="en-US" sz="1600" b="1" dirty="0">
                <a:solidFill>
                  <a:srgbClr val="558ED5"/>
                </a:solidFill>
                <a:cs typeface="+mn-cs"/>
              </a:rPr>
              <a:t>ITU-T L.1005 </a:t>
            </a:r>
            <a:r>
              <a:rPr lang="en-US" altLang="en-US" sz="1600" dirty="0">
                <a:solidFill>
                  <a:srgbClr val="558ED5"/>
                </a:solidFill>
                <a:cs typeface="+mn-cs"/>
              </a:rPr>
              <a:t>- Test suites for assessment of the universal charger solution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>
                <a:solidFill>
                  <a:srgbClr val="558ED5"/>
                </a:solidFill>
                <a:ea typeface="ＭＳ Ｐゴシック" charset="0"/>
              </a:rPr>
              <a:t>ITU-T L.1300 </a:t>
            </a:r>
            <a:r>
              <a:rPr lang="en-US" altLang="en-US" sz="1800" dirty="0">
                <a:solidFill>
                  <a:srgbClr val="558ED5"/>
                </a:solidFill>
                <a:ea typeface="ＭＳ Ｐゴシック" charset="0"/>
              </a:rPr>
              <a:t>- Best practices for green data </a:t>
            </a:r>
            <a:r>
              <a:rPr lang="en-US" altLang="en-US" sz="1800" dirty="0" err="1">
                <a:solidFill>
                  <a:srgbClr val="558ED5"/>
                </a:solidFill>
                <a:ea typeface="ＭＳ Ｐゴシック" charset="0"/>
              </a:rPr>
              <a:t>centres</a:t>
            </a:r>
            <a:endParaRPr lang="en-US" altLang="en-US" sz="1800" dirty="0">
              <a:solidFill>
                <a:srgbClr val="558ED5"/>
              </a:solidFill>
              <a:ea typeface="ＭＳ Ｐゴシック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>
                <a:solidFill>
                  <a:srgbClr val="558ED5"/>
                </a:solidFill>
                <a:ea typeface="ＭＳ Ｐゴシック" charset="0"/>
              </a:rPr>
              <a:t>ITU-T L.1310 </a:t>
            </a:r>
            <a:r>
              <a:rPr lang="en-US" altLang="en-US" sz="1800" dirty="0">
                <a:solidFill>
                  <a:srgbClr val="558ED5"/>
                </a:solidFill>
                <a:ea typeface="ＭＳ Ｐゴシック" charset="0"/>
              </a:rPr>
              <a:t>- Energy efficiency metrics and measurement methods for telecommunication equipment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1800" b="1" dirty="0">
                <a:solidFill>
                  <a:srgbClr val="558ED5"/>
                </a:solidFill>
                <a:ea typeface="ＭＳ Ｐゴシック" charset="0"/>
              </a:rPr>
              <a:t>ITU-T L.1400 </a:t>
            </a:r>
            <a:r>
              <a:rPr lang="en-US" altLang="en-US" sz="1800" dirty="0">
                <a:solidFill>
                  <a:srgbClr val="558ED5"/>
                </a:solidFill>
                <a:ea typeface="ＭＳ Ｐゴシック" charset="0"/>
              </a:rPr>
              <a:t>- Overview and general principles of methodologies for assessing the environmental impact of information and communication technologies</a:t>
            </a:r>
          </a:p>
          <a:p>
            <a:pPr marL="742950" lvl="2" indent="-342900"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altLang="en-US" sz="1600" b="1" dirty="0">
                <a:solidFill>
                  <a:srgbClr val="558ED5"/>
                </a:solidFill>
                <a:cs typeface="+mn-cs"/>
              </a:rPr>
              <a:t>ITU-T L.1410 </a:t>
            </a:r>
            <a:r>
              <a:rPr lang="en-US" altLang="en-US" sz="1600" dirty="0">
                <a:solidFill>
                  <a:srgbClr val="558ED5"/>
                </a:solidFill>
                <a:cs typeface="+mn-cs"/>
              </a:rPr>
              <a:t>- Methodology for the assessment of the environmental impact of information and communication technology goods, networks and services</a:t>
            </a:r>
          </a:p>
          <a:p>
            <a:pPr marL="742950" lvl="2" indent="-342900"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altLang="en-US" sz="1600" b="1" dirty="0">
                <a:solidFill>
                  <a:srgbClr val="558ED5"/>
                </a:solidFill>
                <a:cs typeface="+mn-cs"/>
              </a:rPr>
              <a:t>ITU-T L.1420 </a:t>
            </a:r>
            <a:r>
              <a:rPr lang="en-US" altLang="en-US" sz="1600" dirty="0">
                <a:solidFill>
                  <a:srgbClr val="558ED5"/>
                </a:solidFill>
                <a:cs typeface="+mn-cs"/>
              </a:rPr>
              <a:t>- Methodology for energy consumption and greenhouse gas emissions impact assessment of information and communication technologies in organizations</a:t>
            </a:r>
          </a:p>
          <a:p>
            <a:pPr marL="742950" lvl="2" indent="-342900">
              <a:buClr>
                <a:schemeClr val="tx2">
                  <a:lumMod val="60000"/>
                  <a:lumOff val="40000"/>
                </a:schemeClr>
              </a:buClr>
              <a:buSzPct val="110000"/>
            </a:pPr>
            <a:r>
              <a:rPr lang="en-US" altLang="en-US" sz="1600" b="1" dirty="0">
                <a:solidFill>
                  <a:srgbClr val="558ED5"/>
                </a:solidFill>
                <a:cs typeface="+mn-cs"/>
              </a:rPr>
              <a:t>ITU-T L.1430 </a:t>
            </a:r>
            <a:r>
              <a:rPr lang="en-US" altLang="en-US" sz="1600" dirty="0">
                <a:solidFill>
                  <a:srgbClr val="558ED5"/>
                </a:solidFill>
                <a:cs typeface="+mn-cs"/>
              </a:rPr>
              <a:t>-  Methodology for assessment of the environmental impact of information and communication technology greenhouse gas and energy projects</a:t>
            </a:r>
          </a:p>
          <a:p>
            <a:pPr lvl="2"/>
            <a:endParaRPr lang="en-US" altLang="en-US" sz="1200" kern="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5" name="Picture 5" descr="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48386" y="5899546"/>
            <a:ext cx="1195614" cy="985838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187624" y="6124821"/>
            <a:ext cx="1312384" cy="1521126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9909107">
            <a:off x="7023914" y="5930548"/>
            <a:ext cx="1265884" cy="1459124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-11418" y="5899546"/>
            <a:ext cx="1271050" cy="1453958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Slide Number Placeholder 3"/>
          <p:cNvSpPr txBox="1">
            <a:spLocks/>
          </p:cNvSpPr>
          <p:nvPr/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12</a:t>
            </a:r>
            <a:endParaRPr lang="en-US" dirty="0"/>
          </a:p>
        </p:txBody>
      </p:sp>
      <p:sp>
        <p:nvSpPr>
          <p:cNvPr id="11" name="Title 1"/>
          <p:cNvSpPr txBox="1">
            <a:spLocks/>
          </p:cNvSpPr>
          <p:nvPr/>
        </p:nvSpPr>
        <p:spPr bwMode="auto">
          <a:xfrm>
            <a:off x="1192556" y="5935741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://itu.int/rec/T-REC-L/en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387987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Picture 4" descr="itu_map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231" y="1660489"/>
            <a:ext cx="8689249" cy="4159868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 bwMode="auto">
          <a:xfrm>
            <a:off x="5273425" y="4176073"/>
            <a:ext cx="2773612" cy="1234913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755576" y="4176073"/>
            <a:ext cx="2736304" cy="1234913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683568" y="1292520"/>
            <a:ext cx="2736304" cy="1160058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5273425" y="1292520"/>
            <a:ext cx="2773612" cy="1160058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5576" y="1399206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kern="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Study Group 5 Regional Group for the 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Americas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364088" y="1361498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2000" kern="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Study Group 5 Regional Group for 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Asia and the Pacific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827584" y="4279526"/>
            <a:ext cx="25922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kern="0" dirty="0">
                <a:solidFill>
                  <a:schemeClr val="tx2"/>
                </a:solidFill>
                <a:latin typeface="Ebrima" panose="02000000000000000000" pitchFamily="2" charset="0"/>
                <a:ea typeface="Ebrima" panose="02000000000000000000" pitchFamily="2" charset="0"/>
                <a:cs typeface="Ebrima" panose="02000000000000000000" pitchFamily="2" charset="0"/>
              </a:rPr>
              <a:t>S</a:t>
            </a:r>
            <a:r>
              <a:rPr lang="en-US" sz="2000" kern="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tudy Group 5 Regional Group for the </a:t>
            </a:r>
            <a:r>
              <a:rPr lang="en-US" sz="2000" b="1" kern="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Arab Region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586131" y="4298380"/>
            <a:ext cx="22322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kern="0" dirty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Study Group 5 Regional Group </a:t>
            </a:r>
            <a:r>
              <a:rPr lang="en-US" sz="2000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for </a:t>
            </a:r>
            <a:r>
              <a:rPr lang="en-US" sz="2000" b="1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Africa</a:t>
            </a:r>
            <a:endParaRPr lang="en-US" b="1" kern="0" dirty="0">
              <a:solidFill>
                <a:schemeClr val="tx2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540345" y="422613"/>
            <a:ext cx="7723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ja-JP" dirty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Regional </a:t>
            </a:r>
            <a:r>
              <a:rPr lang="en-US" altLang="ja-JP" dirty="0" smtClean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groups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102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2123728" y="512624"/>
            <a:ext cx="4752527" cy="584775"/>
          </a:xfrm>
        </p:spPr>
        <p:txBody>
          <a:bodyPr/>
          <a:lstStyle/>
          <a:p>
            <a:r>
              <a:rPr lang="en-US" altLang="en-US" sz="3600" dirty="0"/>
              <a:t>Related </a:t>
            </a:r>
            <a:r>
              <a:rPr lang="en-US" altLang="en-US" sz="3600" dirty="0" smtClean="0"/>
              <a:t>groups</a:t>
            </a:r>
            <a:endParaRPr lang="en-US" altLang="en-US" sz="3600" dirty="0"/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2" y="1422641"/>
            <a:ext cx="4896548" cy="3662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 bwMode="auto">
          <a:xfrm>
            <a:off x="75414" y="2564904"/>
            <a:ext cx="8983745" cy="1080120"/>
          </a:xfrm>
          <a:prstGeom prst="rect">
            <a:avLst/>
          </a:prstGeom>
          <a:solidFill>
            <a:schemeClr val="bg1">
              <a:lumMod val="85000"/>
              <a:alpha val="74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37706" y="2611202"/>
            <a:ext cx="9068586" cy="504056"/>
          </a:xfrm>
        </p:spPr>
        <p:txBody>
          <a:bodyPr/>
          <a:lstStyle/>
          <a:p>
            <a:pPr marL="0" indent="0" algn="ctr">
              <a:buNone/>
            </a:pPr>
            <a:r>
              <a:rPr lang="en-US" altLang="en-US" sz="240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United in diversity to shape a better future through global ICT standards</a:t>
            </a: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2663788" y="3068960"/>
            <a:ext cx="3960439" cy="576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2400" kern="0" dirty="0" smtClean="0">
                <a:solidFill>
                  <a:schemeClr val="tx2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Activities open to all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445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vignette-focus-grou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7455" y="2357145"/>
            <a:ext cx="3431360" cy="17710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690380" y="2296125"/>
            <a:ext cx="481487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Established at the Study Group 5 meeting in Geneva (February 2013)</a:t>
            </a:r>
          </a:p>
          <a:p>
            <a:pPr marL="457200" lvl="0" indent="-4572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Concluded in May 2015</a:t>
            </a:r>
          </a:p>
          <a:p>
            <a:pPr marL="457200" lvl="0" indent="-4572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21 technical reports and specifications approved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39551" y="4533188"/>
            <a:ext cx="805596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As an </a:t>
            </a:r>
            <a:r>
              <a:rPr lang="en-US" sz="2000" b="1" dirty="0">
                <a:solidFill>
                  <a:srgbClr val="558ED5"/>
                </a:solidFill>
                <a:latin typeface="+mn-lt"/>
                <a:cs typeface="+mn-cs"/>
              </a:rPr>
              <a:t>open platform </a:t>
            </a: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for smart-city stakeholders to exchange knowledge in the interests of identifying the standardized frameworks needed to support the </a:t>
            </a:r>
            <a:r>
              <a:rPr lang="en-US" sz="2000" b="1" dirty="0">
                <a:solidFill>
                  <a:srgbClr val="558ED5"/>
                </a:solidFill>
                <a:latin typeface="+mn-lt"/>
                <a:cs typeface="+mn-cs"/>
              </a:rPr>
              <a:t>integration of ICT services in smart cities.</a:t>
            </a: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2816309" y="1262445"/>
            <a:ext cx="42484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pPr algn="l"/>
            <a:r>
              <a:rPr lang="en-US" altLang="ja-JP" sz="2400" dirty="0">
                <a:solidFill>
                  <a:srgbClr val="558ED5"/>
                </a:solidFill>
                <a:latin typeface="+mn-lt"/>
                <a:ea typeface="ＭＳ Ｐゴシック" charset="0"/>
                <a:cs typeface="+mn-cs"/>
              </a:rPr>
              <a:t>Shaping the city we want</a:t>
            </a:r>
            <a:endParaRPr lang="en-US" altLang="en-US" sz="2400" dirty="0">
              <a:solidFill>
                <a:srgbClr val="558ED5"/>
              </a:solidFill>
              <a:latin typeface="+mn-lt"/>
              <a:ea typeface="ＭＳ Ｐゴシック" charset="0"/>
              <a:cs typeface="+mn-cs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18043" y="507712"/>
            <a:ext cx="83764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3600" b="1" dirty="0">
                <a:solidFill>
                  <a:srgbClr val="558ED5"/>
                </a:solidFill>
                <a:latin typeface="Calibri"/>
                <a:cs typeface="Calibri"/>
              </a:rPr>
              <a:t>Focus </a:t>
            </a:r>
            <a:r>
              <a:rPr lang="en-US" sz="3600" b="1" dirty="0" smtClean="0">
                <a:solidFill>
                  <a:srgbClr val="558ED5"/>
                </a:solidFill>
                <a:latin typeface="Calibri"/>
                <a:cs typeface="Calibri"/>
              </a:rPr>
              <a:t>Group </a:t>
            </a:r>
            <a:r>
              <a:rPr lang="en-US" sz="3600" b="1" dirty="0">
                <a:solidFill>
                  <a:srgbClr val="558ED5"/>
                </a:solidFill>
                <a:latin typeface="Calibri"/>
                <a:cs typeface="Calibri"/>
              </a:rPr>
              <a:t>on Smart Sustainable Cities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 bwMode="auto">
          <a:xfrm>
            <a:off x="1131059" y="5928637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</a:t>
            </a:r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://www.itu.int/go/fgssc</a:t>
            </a: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97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http://www.americainfra.com/media/article-images/article-image/INFRAUS/issue-5/Smart_water_management_LRG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239" y="1958218"/>
            <a:ext cx="3045006" cy="217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680161" y="2333346"/>
            <a:ext cx="421196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Established by the ITU-T TSAG meeting in Geneva (June 2013)</a:t>
            </a:r>
          </a:p>
          <a:p>
            <a:pPr marL="457200" lvl="0" indent="-4572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Concluded in May 2015</a:t>
            </a:r>
          </a:p>
          <a:p>
            <a:pPr marL="457200" lvl="0" indent="-457200" eaLnBrk="0" hangingPunct="0">
              <a:spcBef>
                <a:spcPct val="20000"/>
              </a:spcBef>
              <a:buFont typeface="Wingdings" pitchFamily="2" charset="2"/>
              <a:buChar char="§"/>
              <a:defRPr/>
            </a:pP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4 deliverables approved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96616" y="4464114"/>
            <a:ext cx="61926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 </a:t>
            </a:r>
            <a:r>
              <a:rPr 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multi-stakeholder</a:t>
            </a:r>
            <a:r>
              <a:rPr 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approach to the development of </a:t>
            </a:r>
            <a:r>
              <a:rPr 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smart </a:t>
            </a:r>
            <a:r>
              <a:rPr 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water-management </a:t>
            </a:r>
            <a:r>
              <a:rPr 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systems.</a:t>
            </a:r>
            <a:endParaRPr lang="en-US" sz="1600" kern="0" dirty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9" name="Title 1"/>
          <p:cNvSpPr txBox="1">
            <a:spLocks/>
          </p:cNvSpPr>
          <p:nvPr/>
        </p:nvSpPr>
        <p:spPr bwMode="auto">
          <a:xfrm>
            <a:off x="-167693" y="1164906"/>
            <a:ext cx="93965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Addressing the </a:t>
            </a:r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world </a:t>
            </a:r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w</a:t>
            </a:r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ater </a:t>
            </a:r>
            <a:r>
              <a:rPr lang="en-US" altLang="ja-JP" sz="24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ja-JP" sz="24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risis</a:t>
            </a:r>
            <a:endParaRPr lang="en-US" altLang="en-US" sz="24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Title 1"/>
          <p:cNvSpPr txBox="1">
            <a:spLocks/>
          </p:cNvSpPr>
          <p:nvPr/>
        </p:nvSpPr>
        <p:spPr bwMode="auto">
          <a:xfrm>
            <a:off x="-167693" y="475479"/>
            <a:ext cx="939653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ja-JP" dirty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Focus Group on Smart Water Management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 bwMode="auto">
          <a:xfrm>
            <a:off x="1115616" y="5928637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http://www.itu.int/go/fgswm</a:t>
            </a:r>
          </a:p>
        </p:txBody>
      </p:sp>
      <p:sp>
        <p:nvSpPr>
          <p:cNvPr id="16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63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941395"/>
            <a:ext cx="4968552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4" name="Title 5"/>
          <p:cNvSpPr>
            <a:spLocks noGrp="1"/>
          </p:cNvSpPr>
          <p:nvPr>
            <p:ph type="title"/>
          </p:nvPr>
        </p:nvSpPr>
        <p:spPr>
          <a:xfrm>
            <a:off x="1331689" y="443993"/>
            <a:ext cx="6624638" cy="584775"/>
          </a:xfrm>
        </p:spPr>
        <p:txBody>
          <a:bodyPr/>
          <a:lstStyle/>
          <a:p>
            <a:r>
              <a:rPr lang="en-US" altLang="en-US" sz="3600" dirty="0"/>
              <a:t>Importance of </a:t>
            </a:r>
            <a:r>
              <a:rPr lang="en-US" altLang="en-US" sz="3600" dirty="0" smtClean="0"/>
              <a:t>global standards</a:t>
            </a:r>
            <a:endParaRPr lang="en-US" altLang="en-US" sz="3600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539552" y="1196752"/>
            <a:ext cx="8208912" cy="839438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539552" y="4692427"/>
            <a:ext cx="8208912" cy="718607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13" name="Title 5"/>
          <p:cNvSpPr txBox="1">
            <a:spLocks/>
          </p:cNvSpPr>
          <p:nvPr/>
        </p:nvSpPr>
        <p:spPr bwMode="auto">
          <a:xfrm>
            <a:off x="3136526" y="6067137"/>
            <a:ext cx="6624638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3200" kern="12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Work with us!</a:t>
            </a:r>
            <a:endParaRPr lang="en-US" altLang="en-US" sz="3200" kern="12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5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18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 bwMode="auto">
          <a:xfrm>
            <a:off x="539552" y="2241558"/>
            <a:ext cx="8208912" cy="839438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39552" y="3392525"/>
            <a:ext cx="8208912" cy="915523"/>
          </a:xfrm>
          <a:prstGeom prst="rect">
            <a:avLst/>
          </a:prstGeom>
          <a:solidFill>
            <a:schemeClr val="bg1">
              <a:lumMod val="85000"/>
              <a:alpha val="82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0" i="0" u="none" strike="noStrike" cap="none" normalizeH="0" baseline="0" smtClean="0">
              <a:ln>
                <a:noFill/>
              </a:ln>
              <a:solidFill>
                <a:srgbClr val="646464"/>
              </a:solidFill>
              <a:effectLst/>
              <a:latin typeface="Verdana" pitchFamily="34" charset="0"/>
            </a:endParaRPr>
          </a:p>
        </p:txBody>
      </p:sp>
      <p:sp>
        <p:nvSpPr>
          <p:cNvPr id="23555" name="Content Placeholder 6"/>
          <p:cNvSpPr>
            <a:spLocks noGrp="1"/>
          </p:cNvSpPr>
          <p:nvPr>
            <p:ph idx="1"/>
          </p:nvPr>
        </p:nvSpPr>
        <p:spPr>
          <a:xfrm>
            <a:off x="611560" y="1268761"/>
            <a:ext cx="8136904" cy="4032447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Promote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environmental sustainability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, combat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climate change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and tackle </a:t>
            </a:r>
            <a:r>
              <a:rPr lang="en-US" altLang="en-US" sz="20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e-waste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;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Avoid health risks from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electromagnetic fields (EMF)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produced by telecommunication devices and installations;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Protect telecommunication equipment and installations against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damage and malfunction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due to electromagnetic disturbances, such as those from lightning;</a:t>
            </a:r>
          </a:p>
          <a:p>
            <a:pPr>
              <a:buFont typeface="Wingdings" panose="05000000000000000000" pitchFamily="2" charset="2"/>
              <a:buChar char="§"/>
            </a:pPr>
            <a:endParaRPr lang="en-US" altLang="en-US" sz="200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Ensure </a:t>
            </a:r>
            <a:r>
              <a:rPr lang="en-US" altLang="en-US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safety of personnel and users 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of networks against current and voltages used in telecommunication networks.</a:t>
            </a:r>
          </a:p>
        </p:txBody>
      </p:sp>
    </p:spTree>
    <p:extLst>
      <p:ext uri="{BB962C8B-B14F-4D97-AF65-F5344CB8AC3E}">
        <p14:creationId xmlns:p14="http://schemas.microsoft.com/office/powerpoint/2010/main" val="4358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3"/>
          <p:cNvSpPr>
            <a:spLocks noGrp="1"/>
          </p:cNvSpPr>
          <p:nvPr>
            <p:ph type="title"/>
          </p:nvPr>
        </p:nvSpPr>
        <p:spPr>
          <a:xfrm>
            <a:off x="652673" y="515972"/>
            <a:ext cx="7772400" cy="584775"/>
          </a:xfrm>
        </p:spPr>
        <p:txBody>
          <a:bodyPr/>
          <a:lstStyle/>
          <a:p>
            <a:r>
              <a:rPr lang="en-US" sz="3600" dirty="0"/>
              <a:t>THANK YOU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757238" y="6207694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>
              <a:defRPr/>
            </a:pPr>
            <a:r>
              <a:rPr lang="en-US" sz="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tsbsg5@itu.int</a:t>
            </a:r>
          </a:p>
        </p:txBody>
      </p:sp>
      <p:sp>
        <p:nvSpPr>
          <p:cNvPr id="12" name="Content Placeholder 2"/>
          <p:cNvSpPr txBox="1">
            <a:spLocks/>
          </p:cNvSpPr>
          <p:nvPr/>
        </p:nvSpPr>
        <p:spPr>
          <a:xfrm>
            <a:off x="1961058" y="1239295"/>
            <a:ext cx="6067326" cy="15471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ITU-T SG5 “Environment &amp; Climate Change”</a:t>
            </a:r>
            <a:b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alt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Browallia New" panose="020B0604020202020204" pitchFamily="34" charset="-34"/>
              </a:rPr>
              <a:t>itu.int/go/tsg5</a:t>
            </a:r>
            <a:endParaRPr lang="en-US" altLang="en-US" sz="2000" kern="0" dirty="0" smtClean="0">
              <a:solidFill>
                <a:schemeClr val="tx2">
                  <a:lumMod val="60000"/>
                  <a:lumOff val="40000"/>
                </a:schemeClr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  <a:hlinkClick r:id="rId2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ITU-T and Climate </a:t>
            </a:r>
            <a:r>
              <a:rPr lang="en-US" altLang="en-US" sz="2000" b="1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C</a:t>
            </a:r>
            <a: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hange</a:t>
            </a:r>
            <a:br>
              <a:rPr lang="en-US" altLang="en-US" sz="2000" b="1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</a:br>
            <a:r>
              <a:rPr lang="en-US" altLang="en-US" sz="2000" kern="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cs typeface="Browallia New" panose="020B0604020202020204" pitchFamily="34" charset="-34"/>
              </a:rPr>
              <a:t>itu.int/go/ITU-T/climate</a:t>
            </a:r>
            <a:r>
              <a:rPr lang="en-US" altLang="en-US" sz="2000" kern="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</p:txBody>
      </p:sp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452"/>
          <a:stretch>
            <a:fillRect/>
          </a:stretch>
        </p:blipFill>
        <p:spPr bwMode="auto">
          <a:xfrm>
            <a:off x="0" y="2887236"/>
            <a:ext cx="9144000" cy="2898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9427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0895" y="1391763"/>
            <a:ext cx="8229600" cy="3830638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ITU-T Study Group 5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Working Party 1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Working Party 2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Working Party 3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/>
              <a:t>Regional </a:t>
            </a:r>
            <a:r>
              <a:rPr lang="en-US" sz="2000" dirty="0" smtClean="0"/>
              <a:t>groups</a:t>
            </a:r>
            <a:endParaRPr lang="en-US" sz="20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/>
              <a:t>Related </a:t>
            </a:r>
            <a:r>
              <a:rPr lang="en-US" sz="2000" smtClean="0"/>
              <a:t>groups</a:t>
            </a:r>
            <a:endParaRPr lang="en-US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/>
              <a:t>Joint Coordination Activity on ICT and Climate </a:t>
            </a:r>
            <a:r>
              <a:rPr lang="en-US" sz="2000" dirty="0" smtClean="0"/>
              <a:t>Change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Focus Group on Smart Sustainable Cities </a:t>
            </a:r>
            <a:r>
              <a:rPr lang="en-US" sz="1400" i="1" dirty="0" smtClean="0"/>
              <a:t>(concluded)</a:t>
            </a:r>
            <a:endParaRPr lang="en-US" sz="2000" i="1" dirty="0" smtClean="0"/>
          </a:p>
          <a:p>
            <a:pPr lvl="1">
              <a:buFont typeface="Wingdings" panose="05000000000000000000" pitchFamily="2" charset="2"/>
              <a:buChar char="§"/>
            </a:pPr>
            <a:r>
              <a:rPr lang="en-US" sz="2000" dirty="0" smtClean="0"/>
              <a:t>Focus Group on Smart Water Management </a:t>
            </a:r>
            <a:r>
              <a:rPr lang="en-US" sz="1400" i="1" dirty="0"/>
              <a:t>(concluded)</a:t>
            </a:r>
            <a:endParaRPr lang="en-US" sz="1400" dirty="0"/>
          </a:p>
          <a:p>
            <a:pPr>
              <a:buFont typeface="Wingdings" panose="05000000000000000000" pitchFamily="2" charset="2"/>
              <a:buChar char="§"/>
            </a:pPr>
            <a:r>
              <a:rPr lang="en-US" sz="2000" dirty="0" smtClean="0"/>
              <a:t>Work </a:t>
            </a:r>
            <a:r>
              <a:rPr lang="en-US" sz="2000" dirty="0"/>
              <a:t>with us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1A33F2-87F3-0845-BBF1-AC1C7FE79E05}" type="slidenum">
              <a:rPr lang="en-US" smtClean="0"/>
              <a:pPr/>
              <a:t>2</a:t>
            </a:fld>
            <a:endParaRPr lang="en-US"/>
          </a:p>
        </p:txBody>
      </p:sp>
      <p:pic>
        <p:nvPicPr>
          <p:cNvPr id="1026" name="Picture 2" descr="http://arminarekatravel.com/wp-content/uploads/2014/11/Agend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307" y="575034"/>
            <a:ext cx="4854803" cy="3236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01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Content Placeholder 2"/>
          <p:cNvSpPr txBox="1">
            <a:spLocks/>
          </p:cNvSpPr>
          <p:nvPr/>
        </p:nvSpPr>
        <p:spPr>
          <a:xfrm>
            <a:off x="4690220" y="1357653"/>
            <a:ext cx="4216978" cy="576263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UN specialized agency for ICTs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standards developing organization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unique public/private partnership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257931" y="3641720"/>
            <a:ext cx="4097804" cy="134786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000" b="1" dirty="0">
                <a:solidFill>
                  <a:srgbClr val="558ED5"/>
                </a:solidFill>
                <a:ea typeface="ＭＳ Ｐゴシック" charset="0"/>
              </a:rPr>
              <a:t>Members: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193 Member States (Governments and regulatory bodies) 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Over 700 Private Sector (Sector Members and Associates) </a:t>
            </a:r>
          </a:p>
          <a:p>
            <a:pPr marL="257175" indent="-257175" defTabSz="342900">
              <a:buClr>
                <a:schemeClr val="tx2">
                  <a:lumMod val="60000"/>
                  <a:lumOff val="40000"/>
                </a:schemeClr>
              </a:buClr>
              <a:defRPr/>
            </a:pPr>
            <a:r>
              <a:rPr lang="en-US" sz="2000" dirty="0">
                <a:solidFill>
                  <a:srgbClr val="558ED5"/>
                </a:solidFill>
                <a:ea typeface="ＭＳ Ｐゴシック" charset="0"/>
              </a:rPr>
              <a:t>Over 90 Academia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2801" y="2916549"/>
            <a:ext cx="4421386" cy="2949030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 bwMode="auto">
          <a:xfrm>
            <a:off x="5508789" y="418742"/>
            <a:ext cx="21494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 kern="120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ＭＳ Ｐゴシック" charset="0"/>
                <a:cs typeface="Calibri" pitchFamily="34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 b="1">
                <a:solidFill>
                  <a:srgbClr val="558ED5"/>
                </a:solidFill>
                <a:latin typeface="Calibri" pitchFamily="34" charset="0"/>
                <a:ea typeface="Calibri" pitchFamily="34" charset="0"/>
                <a:cs typeface="Calibri" pitchFamily="34" charset="0"/>
              </a:defRPr>
            </a:lvl9pPr>
          </a:lstStyle>
          <a:p>
            <a:r>
              <a:rPr lang="en-US" sz="3600" dirty="0" smtClean="0"/>
              <a:t>ITU</a:t>
            </a:r>
            <a:endParaRPr lang="en-US" sz="36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719" y="538767"/>
            <a:ext cx="4113082" cy="2933596"/>
          </a:xfrm>
          <a:prstGeom prst="rect">
            <a:avLst/>
          </a:prstGeom>
        </p:spPr>
      </p:pic>
      <p:sp>
        <p:nvSpPr>
          <p:cNvPr id="8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90985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Picture 14" descr="http://media-2.web.britannica.com/eb-media/61/96161-050-E4DE07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8024" y="5759600"/>
            <a:ext cx="1059750" cy="720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Picture 6" descr="http://www.celtnet.org.uk/mobile-phone/img/mobile-evolution.gi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0094" y="1329605"/>
            <a:ext cx="914364" cy="6762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 descr="itu_map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26015" y="2526179"/>
            <a:ext cx="4227402" cy="2023816"/>
          </a:xfrm>
          <a:prstGeom prst="rect">
            <a:avLst/>
          </a:prstGeom>
          <a:noFill/>
          <a:ln w="6350">
            <a:noFill/>
            <a:miter lim="800000"/>
            <a:headEnd/>
            <a:tailEnd/>
          </a:ln>
        </p:spPr>
      </p:pic>
      <p:pic>
        <p:nvPicPr>
          <p:cNvPr id="24" name="Picture 8" descr="http://tvbythenumbers.com/wp-content/uploads/2009/12/satellite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88454" y="4856421"/>
            <a:ext cx="1015594" cy="803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4" descr="http://www.w3.org/2005/Talks/1111-maxf-delhi/telephon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382740" y="3726584"/>
            <a:ext cx="711692" cy="95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Picture 2" descr="http://www.textually.org/textually/archives/archives/images/set2/telegraph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3528" y="2539444"/>
            <a:ext cx="922110" cy="647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" name="Picture 18" descr="http://magento.siteground.com/media/catalog/product/cache/12/image/5e06319eda06f020e43594a9c230972d/a/c/acer-ferrari-3200-notebook-computer-pc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3870475"/>
            <a:ext cx="794808" cy="7948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16" descr="http://www.readmobilenews.com/wp-content/uploads/2009/05/verizon-prepping-the-ipad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353" y="2685894"/>
            <a:ext cx="838964" cy="559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566" y="512218"/>
            <a:ext cx="8784976" cy="490066"/>
          </a:xfrm>
        </p:spPr>
        <p:txBody>
          <a:bodyPr>
            <a:noAutofit/>
          </a:bodyPr>
          <a:lstStyle/>
          <a:p>
            <a:r>
              <a:rPr lang="en-US" sz="3600" dirty="0"/>
              <a:t>ITU’s structure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79512" y="4941168"/>
            <a:ext cx="360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>
                <a:solidFill>
                  <a:srgbClr val="558ED5"/>
                </a:solidFill>
                <a:latin typeface="+mn-lt"/>
                <a:cs typeface="+mn-cs"/>
              </a:rPr>
              <a:t>General Secretariat </a:t>
            </a: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provides coordination </a:t>
            </a:r>
          </a:p>
          <a:p>
            <a:pPr algn="ctr"/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for the whole organization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3528" y="1085222"/>
            <a:ext cx="3018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558ED5"/>
                </a:solidFill>
                <a:latin typeface="+mn-lt"/>
                <a:cs typeface="+mn-cs"/>
              </a:rPr>
              <a:t>Standardization</a:t>
            </a: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 (ITU-T) produces interoperable technical ICT standards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12160" y="4941168"/>
            <a:ext cx="273630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sz="2000" b="1" dirty="0">
                <a:solidFill>
                  <a:srgbClr val="558ED5"/>
                </a:solidFill>
                <a:latin typeface="+mn-lt"/>
                <a:cs typeface="+mn-cs"/>
              </a:rPr>
              <a:t>Development</a:t>
            </a: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 (ITU-D) provides assistance to the un-connected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5148064" y="1085222"/>
            <a:ext cx="374441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2000" b="1" dirty="0" err="1">
                <a:solidFill>
                  <a:srgbClr val="558ED5"/>
                </a:solidFill>
                <a:latin typeface="+mn-lt"/>
                <a:cs typeface="+mn-cs"/>
              </a:rPr>
              <a:t>Radiocommunication</a:t>
            </a:r>
            <a:r>
              <a:rPr lang="en-US" sz="2000" dirty="0">
                <a:solidFill>
                  <a:srgbClr val="558ED5"/>
                </a:solidFill>
                <a:latin typeface="+mn-lt"/>
                <a:cs typeface="+mn-cs"/>
              </a:rPr>
              <a:t> (ITU-R) coordinates global wireless communication</a:t>
            </a:r>
          </a:p>
        </p:txBody>
      </p:sp>
      <p:sp>
        <p:nvSpPr>
          <p:cNvPr id="29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 smtClean="0"/>
              <a:t>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700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e 38"/>
          <p:cNvSpPr/>
          <p:nvPr/>
        </p:nvSpPr>
        <p:spPr bwMode="auto">
          <a:xfrm rot="10800000">
            <a:off x="4499892" y="1582669"/>
            <a:ext cx="4105275" cy="3646488"/>
          </a:xfrm>
          <a:prstGeom prst="pie">
            <a:avLst>
              <a:gd name="adj1" fmla="val 5389486"/>
              <a:gd name="adj2" fmla="val 11946091"/>
            </a:avLst>
          </a:prstGeom>
          <a:solidFill>
            <a:srgbClr val="CAE8AA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237081" y="398716"/>
            <a:ext cx="823220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ja-JP" dirty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ITU-T Study Group 5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1" name="Pie 30"/>
          <p:cNvSpPr/>
          <p:nvPr/>
        </p:nvSpPr>
        <p:spPr bwMode="auto">
          <a:xfrm rot="5400000">
            <a:off x="4574504" y="1436619"/>
            <a:ext cx="3668713" cy="3960813"/>
          </a:xfrm>
          <a:prstGeom prst="pie">
            <a:avLst>
              <a:gd name="adj1" fmla="val 3960433"/>
              <a:gd name="adj2" fmla="val 10878269"/>
            </a:avLst>
          </a:prstGeom>
          <a:solidFill>
            <a:srgbClr val="D5EA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32" name="Pie 31"/>
          <p:cNvSpPr/>
          <p:nvPr/>
        </p:nvSpPr>
        <p:spPr bwMode="auto">
          <a:xfrm rot="17901924">
            <a:off x="4577679" y="1357245"/>
            <a:ext cx="3863975" cy="4311650"/>
          </a:xfrm>
          <a:prstGeom prst="pie">
            <a:avLst>
              <a:gd name="adj1" fmla="val 4782406"/>
              <a:gd name="adj2" fmla="val 12974390"/>
            </a:avLst>
          </a:prstGeom>
          <a:solidFill>
            <a:srgbClr val="FF99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33" name="Content Placeholder 11"/>
          <p:cNvSpPr txBox="1">
            <a:spLocks/>
          </p:cNvSpPr>
          <p:nvPr/>
        </p:nvSpPr>
        <p:spPr>
          <a:xfrm>
            <a:off x="4716016" y="2134046"/>
            <a:ext cx="1655763" cy="11509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WP1/5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Damage prevention and safety </a:t>
            </a:r>
          </a:p>
        </p:txBody>
      </p:sp>
      <p:sp>
        <p:nvSpPr>
          <p:cNvPr id="34" name="Content Placeholder 11"/>
          <p:cNvSpPr txBox="1">
            <a:spLocks/>
          </p:cNvSpPr>
          <p:nvPr/>
        </p:nvSpPr>
        <p:spPr bwMode="auto">
          <a:xfrm>
            <a:off x="5220072" y="3794546"/>
            <a:ext cx="269505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WP2/5</a:t>
            </a:r>
            <a:r>
              <a:rPr lang="en-US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Electromagnetic fields: emission, immunity and human exposure</a:t>
            </a:r>
          </a:p>
        </p:txBody>
      </p:sp>
      <p:sp>
        <p:nvSpPr>
          <p:cNvPr id="35" name="Content Placeholder 11"/>
          <p:cNvSpPr txBox="1">
            <a:spLocks/>
          </p:cNvSpPr>
          <p:nvPr/>
        </p:nvSpPr>
        <p:spPr bwMode="auto">
          <a:xfrm>
            <a:off x="6505337" y="2444682"/>
            <a:ext cx="2160960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WP3/5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ICT and climate change</a:t>
            </a:r>
          </a:p>
        </p:txBody>
      </p:sp>
      <p:sp>
        <p:nvSpPr>
          <p:cNvPr id="36" name="Oval 16"/>
          <p:cNvSpPr>
            <a:spLocks noChangeArrowheads="1"/>
          </p:cNvSpPr>
          <p:nvPr/>
        </p:nvSpPr>
        <p:spPr bwMode="auto">
          <a:xfrm>
            <a:off x="3726769" y="3284984"/>
            <a:ext cx="1853342" cy="519351"/>
          </a:xfrm>
          <a:prstGeom prst="ellipse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4 Questions</a:t>
            </a:r>
          </a:p>
        </p:txBody>
      </p:sp>
      <p:sp>
        <p:nvSpPr>
          <p:cNvPr id="37" name="Oval 16"/>
          <p:cNvSpPr>
            <a:spLocks noChangeArrowheads="1"/>
          </p:cNvSpPr>
          <p:nvPr/>
        </p:nvSpPr>
        <p:spPr bwMode="auto">
          <a:xfrm>
            <a:off x="5238937" y="5085184"/>
            <a:ext cx="1853342" cy="519351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6 Questions</a:t>
            </a:r>
          </a:p>
        </p:txBody>
      </p:sp>
      <p:sp>
        <p:nvSpPr>
          <p:cNvPr id="38" name="Oval 16"/>
          <p:cNvSpPr>
            <a:spLocks noChangeArrowheads="1"/>
          </p:cNvSpPr>
          <p:nvPr/>
        </p:nvSpPr>
        <p:spPr bwMode="auto">
          <a:xfrm>
            <a:off x="6588224" y="1752413"/>
            <a:ext cx="1853342" cy="519351"/>
          </a:xfrm>
          <a:prstGeom prst="ellipse">
            <a:avLst/>
          </a:prstGeom>
          <a:solidFill>
            <a:srgbClr val="ABDB77"/>
          </a:solidFill>
          <a:ln>
            <a:noFill/>
          </a:ln>
          <a:extLst/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7 Questions</a:t>
            </a: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71272" y="1144972"/>
            <a:ext cx="4105701" cy="21593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>
              <a:buNone/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Mandate</a:t>
            </a:r>
          </a:p>
          <a:p>
            <a:pPr marL="0" indent="0">
              <a:buNone/>
            </a:pP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Lead study group for: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environment and climate change;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electromagnetic compatibility and electromagnetic effects.</a:t>
            </a:r>
          </a:p>
        </p:txBody>
      </p:sp>
      <p:sp>
        <p:nvSpPr>
          <p:cNvPr id="42" name="Oval 16"/>
          <p:cNvSpPr>
            <a:spLocks noChangeArrowheads="1"/>
          </p:cNvSpPr>
          <p:nvPr/>
        </p:nvSpPr>
        <p:spPr bwMode="auto">
          <a:xfrm>
            <a:off x="575034" y="3921403"/>
            <a:ext cx="1971161" cy="908864"/>
          </a:xfrm>
          <a:prstGeom prst="ellipse">
            <a:avLst/>
          </a:prstGeom>
          <a:solidFill>
            <a:srgbClr val="C5C000"/>
          </a:solidFill>
          <a:ln>
            <a:noFill/>
          </a:ln>
          <a:extLst/>
        </p:spPr>
        <p:txBody>
          <a:bodyPr wrap="squar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Question 12 </a:t>
            </a:r>
            <a:r>
              <a:rPr lang="fr-FR" altLang="en-US" sz="1800" b="1" kern="0" dirty="0" err="1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Terminology</a:t>
            </a:r>
            <a:endParaRPr lang="fr-FR" altLang="en-US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1220" y="1148295"/>
            <a:ext cx="117564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>
              <a:spcBef>
                <a:spcPct val="20000"/>
              </a:spcBef>
              <a:buClr>
                <a:srgbClr val="0E438A"/>
              </a:buClr>
              <a:buSzPct val="110000"/>
            </a:pPr>
            <a:r>
              <a:rPr lang="en-US" altLang="en-US" sz="2000" b="1" dirty="0">
                <a:solidFill>
                  <a:srgbClr val="558ED5"/>
                </a:solidFill>
                <a:latin typeface="+mn-lt"/>
                <a:cs typeface="+mn-cs"/>
              </a:rPr>
              <a:t>Structure</a:t>
            </a:r>
          </a:p>
        </p:txBody>
      </p:sp>
      <p:sp>
        <p:nvSpPr>
          <p:cNvPr id="3" name="Rectangle 2"/>
          <p:cNvSpPr/>
          <p:nvPr/>
        </p:nvSpPr>
        <p:spPr>
          <a:xfrm rot="1452045">
            <a:off x="4189030" y="5134739"/>
            <a:ext cx="490840" cy="26131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Triangle">
              <a:avLst/>
            </a:prstTxWarp>
            <a:spAutoFit/>
          </a:bodyPr>
          <a:lstStyle/>
          <a:p>
            <a:pPr algn="ctr"/>
            <a:r>
              <a:rPr lang="en-US" sz="5400" b="1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empus Sans ITC" panose="04020404030D07020202" pitchFamily="82" charset="0"/>
              </a:rPr>
              <a:t>New</a:t>
            </a:r>
            <a:endParaRPr lang="en-US" sz="5400" b="1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empus Sans ITC" panose="04020404030D07020202" pitchFamily="82" charset="0"/>
            </a:endParaRPr>
          </a:p>
        </p:txBody>
      </p:sp>
      <p:sp>
        <p:nvSpPr>
          <p:cNvPr id="24" name="Slide Number Placeholder 3"/>
          <p:cNvSpPr txBox="1">
            <a:spLocks/>
          </p:cNvSpPr>
          <p:nvPr/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989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sz="quarter" idx="4"/>
          </p:nvPr>
        </p:nvSpPr>
        <p:spPr>
          <a:xfrm>
            <a:off x="611560" y="1489953"/>
            <a:ext cx="8208912" cy="3240360"/>
          </a:xfrm>
        </p:spPr>
        <p:txBody>
          <a:bodyPr/>
          <a:lstStyle/>
          <a:p>
            <a:pPr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US" sz="2000" dirty="0"/>
              <a:t>Study and identify standards needs;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US" sz="2000" dirty="0"/>
              <a:t>Develop </a:t>
            </a:r>
            <a:r>
              <a:rPr lang="en-US" sz="2000" b="1" dirty="0"/>
              <a:t>non-discriminatory international standards </a:t>
            </a:r>
            <a:r>
              <a:rPr lang="en-US" sz="2000" dirty="0"/>
              <a:t/>
            </a:r>
            <a:br>
              <a:rPr lang="en-US" sz="2000" dirty="0"/>
            </a:br>
            <a:r>
              <a:rPr lang="en-US" sz="2000" dirty="0"/>
              <a:t>(ITU-T Recommendations), </a:t>
            </a:r>
            <a:r>
              <a:rPr lang="en-US" sz="2000" b="1" dirty="0"/>
              <a:t>technical reports, best practices and implementation guides</a:t>
            </a:r>
            <a:r>
              <a:rPr lang="en-US" sz="2000" dirty="0"/>
              <a:t>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US" sz="2000" dirty="0"/>
              <a:t>Ensure interoperability and reduce technical barriers;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US" sz="2000" dirty="0"/>
              <a:t>Facilitate international </a:t>
            </a:r>
            <a:r>
              <a:rPr lang="en-US" sz="2000" b="1" dirty="0"/>
              <a:t>cooperation</a:t>
            </a:r>
            <a:r>
              <a:rPr lang="en-US" sz="2000" dirty="0"/>
              <a:t> between international and regional standardization bodies;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  <a:buSzPct val="110000"/>
              <a:buFont typeface="Wingdings" pitchFamily="2" charset="2"/>
              <a:buChar char="§"/>
            </a:pPr>
            <a:r>
              <a:rPr lang="en-US" sz="2000" dirty="0"/>
              <a:t>Reduce the </a:t>
            </a:r>
            <a:r>
              <a:rPr lang="en-US" sz="2000" b="1" dirty="0"/>
              <a:t>gap</a:t>
            </a:r>
            <a:r>
              <a:rPr lang="en-US" sz="2000" dirty="0"/>
              <a:t> in standards between the developed and developing countries.</a:t>
            </a:r>
          </a:p>
          <a:p>
            <a:endParaRPr lang="en-US" sz="2800" dirty="0">
              <a:solidFill>
                <a:schemeClr val="tx2"/>
              </a:solidFill>
              <a:latin typeface="Browallia New" panose="020B0604020202020204" pitchFamily="34" charset="-34"/>
              <a:cs typeface="Browallia New" panose="020B0604020202020204" pitchFamily="34" charset="-34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9B188A-805A-4F11-A6F8-FB1BB5778A39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480009"/>
            <a:ext cx="8229600" cy="584775"/>
          </a:xfrm>
        </p:spPr>
        <p:txBody>
          <a:bodyPr/>
          <a:lstStyle/>
          <a:p>
            <a:r>
              <a:rPr lang="en-US" sz="3600" dirty="0"/>
              <a:t>Tasks and </a:t>
            </a:r>
            <a:r>
              <a:rPr lang="en-US" sz="3600" dirty="0" smtClean="0"/>
              <a:t>objectives</a:t>
            </a:r>
            <a:endParaRPr lang="en-US" sz="3600" dirty="0"/>
          </a:p>
        </p:txBody>
      </p:sp>
      <p:pic>
        <p:nvPicPr>
          <p:cNvPr id="15" name="Picture 5" descr="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20802" y="4641630"/>
            <a:ext cx="1195614" cy="985838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9907187">
            <a:off x="120051" y="5351225"/>
            <a:ext cx="1271050" cy="1453958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704625">
            <a:off x="5919030" y="4844089"/>
            <a:ext cx="1265882" cy="1436388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1842215">
            <a:off x="1051933" y="5606188"/>
            <a:ext cx="1312384" cy="1521126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5250703"/>
            <a:ext cx="1410496" cy="15413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9566092">
            <a:off x="5565578" y="6123174"/>
            <a:ext cx="1265884" cy="1459124"/>
          </a:xfrm>
          <a:prstGeom prst="rect">
            <a:avLst/>
          </a:prstGeom>
          <a:solidFill>
            <a:srgbClr val="C5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0165" y="5373216"/>
            <a:ext cx="1360347" cy="1646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5666837"/>
            <a:ext cx="1337006" cy="167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1971" y="5666837"/>
            <a:ext cx="1287034" cy="175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672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559198" y="484037"/>
            <a:ext cx="7723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ja-JP" dirty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Working Party 1 (WP1/5)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1" name="Pie 30"/>
          <p:cNvSpPr/>
          <p:nvPr/>
        </p:nvSpPr>
        <p:spPr bwMode="auto">
          <a:xfrm rot="5400000">
            <a:off x="6595893" y="3142629"/>
            <a:ext cx="3668713" cy="3960813"/>
          </a:xfrm>
          <a:prstGeom prst="pie">
            <a:avLst>
              <a:gd name="adj1" fmla="val 3960433"/>
              <a:gd name="adj2" fmla="val 10878269"/>
            </a:avLst>
          </a:prstGeom>
          <a:solidFill>
            <a:srgbClr val="D5EAF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500585" y="1608732"/>
            <a:ext cx="6067845" cy="41755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Work areas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Q2/5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 - Protective components and assemblies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Q3/5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 - Interference to telecommunication networks due to power systems and electrified railway systems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Q4/5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 - Resistibility and safety in telecommunications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Q5/5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 - Lightning protection and </a:t>
            </a:r>
            <a:r>
              <a:rPr lang="en-US" altLang="en-US" sz="2000" dirty="0" err="1">
                <a:solidFill>
                  <a:srgbClr val="558ED5"/>
                </a:solidFill>
                <a:ea typeface="ＭＳ Ｐゴシック" charset="0"/>
              </a:rPr>
              <a:t>earthing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 of telecommunication systems </a:t>
            </a:r>
          </a:p>
        </p:txBody>
      </p:sp>
      <p:sp>
        <p:nvSpPr>
          <p:cNvPr id="21" name="Content Placeholder 11"/>
          <p:cNvSpPr txBox="1">
            <a:spLocks/>
          </p:cNvSpPr>
          <p:nvPr/>
        </p:nvSpPr>
        <p:spPr>
          <a:xfrm>
            <a:off x="6740549" y="3861048"/>
            <a:ext cx="1655763" cy="1150938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WP1/5</a:t>
            </a:r>
          </a:p>
          <a:p>
            <a:pPr marL="0" indent="0" algn="ctr" eaLnBrk="1" hangingPunct="1">
              <a:spcBef>
                <a:spcPct val="0"/>
              </a:spcBef>
              <a:buFont typeface="Wingdings" pitchFamily="2" charset="2"/>
              <a:buNone/>
              <a:defRPr/>
            </a:pPr>
            <a:r>
              <a:rPr lang="en-US" sz="1800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Damage prevention and safety </a:t>
            </a:r>
          </a:p>
        </p:txBody>
      </p:sp>
      <p:sp>
        <p:nvSpPr>
          <p:cNvPr id="22" name="Oval 16"/>
          <p:cNvSpPr>
            <a:spLocks noChangeArrowheads="1"/>
          </p:cNvSpPr>
          <p:nvPr/>
        </p:nvSpPr>
        <p:spPr bwMode="auto">
          <a:xfrm>
            <a:off x="5751302" y="5011986"/>
            <a:ext cx="1853342" cy="519351"/>
          </a:xfrm>
          <a:prstGeom prst="ellipse">
            <a:avLst/>
          </a:prstGeom>
          <a:solidFill>
            <a:srgbClr val="0099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4 Questions</a:t>
            </a:r>
            <a:endParaRPr lang="fr-FR" altLang="en-US" sz="1800" b="1" kern="0" dirty="0">
              <a:solidFill>
                <a:srgbClr val="003366"/>
              </a:solidFill>
              <a:latin typeface="+mj-lt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sp>
        <p:nvSpPr>
          <p:cNvPr id="1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505200" y="6176963"/>
            <a:ext cx="2133600" cy="365125"/>
          </a:xfrm>
        </p:spPr>
        <p:txBody>
          <a:bodyPr/>
          <a:lstStyle/>
          <a:p>
            <a:r>
              <a:rPr lang="en-US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59135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Espace réservé du numéro de diapositive 3"/>
          <p:cNvSpPr>
            <a:spLocks noGrp="1"/>
          </p:cNvSpPr>
          <p:nvPr>
            <p:ph type="sldNum" sz="quarter" idx="10"/>
          </p:nvPr>
        </p:nvSpPr>
        <p:spPr>
          <a:xfrm>
            <a:off x="8902700" y="6381750"/>
            <a:ext cx="225425" cy="287338"/>
          </a:xfrm>
          <a:ln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fld id="{16AF8ECE-6DA3-4353-8259-C55DB58F6B80}" type="slidenum">
              <a:rPr lang="en-US" altLang="en-US" sz="1000" smtClean="0">
                <a:solidFill>
                  <a:srgbClr val="0E438A"/>
                </a:solidFill>
                <a:latin typeface="Zurich BT"/>
                <a:cs typeface="Times New Roman" pitchFamily="18" charset="0"/>
              </a:rPr>
              <a:pPr eaLnBrk="1" hangingPunct="1"/>
              <a:t>8</a:t>
            </a:fld>
            <a:endParaRPr lang="en-US" altLang="en-US" sz="1000" smtClean="0">
              <a:solidFill>
                <a:srgbClr val="0E438A"/>
              </a:solidFill>
              <a:latin typeface="Zurich BT"/>
              <a:cs typeface="Times New Roman" pitchFamily="18" charset="0"/>
            </a:endParaRPr>
          </a:p>
        </p:txBody>
      </p:sp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524704" y="488332"/>
            <a:ext cx="7953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ja-JP" dirty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WP1/5: damage prevention and safety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539553" y="1564848"/>
            <a:ext cx="8136903" cy="388037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Highlights on deliverables: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K.12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Characteristics of gas discharge tubes for the protection of telecommunications installations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K.21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Resistibility of telecommunication equipment installed in customer premises to </a:t>
            </a:r>
            <a:r>
              <a:rPr lang="en-US" altLang="en-US" sz="2000" dirty="0" err="1">
                <a:solidFill>
                  <a:srgbClr val="558ED5"/>
                </a:solidFill>
                <a:ea typeface="ＭＳ Ｐゴシック" charset="0"/>
              </a:rPr>
              <a:t>overvoltages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 and </a:t>
            </a:r>
            <a:r>
              <a:rPr lang="en-US" altLang="en-US" sz="2000" dirty="0" err="1">
                <a:solidFill>
                  <a:srgbClr val="558ED5"/>
                </a:solidFill>
                <a:ea typeface="ＭＳ Ｐゴシック" charset="0"/>
              </a:rPr>
              <a:t>overcurrents</a:t>
            </a:r>
            <a:endParaRPr lang="en-US" altLang="en-US" sz="2000" dirty="0">
              <a:solidFill>
                <a:srgbClr val="558ED5"/>
              </a:solidFill>
              <a:ea typeface="ＭＳ Ｐゴシック" charset="0"/>
            </a:endParaRP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K.27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Bonding configurations and </a:t>
            </a:r>
            <a:r>
              <a:rPr lang="en-US" altLang="en-US" sz="2000" dirty="0" err="1">
                <a:solidFill>
                  <a:srgbClr val="558ED5"/>
                </a:solidFill>
                <a:ea typeface="ＭＳ Ｐゴシック" charset="0"/>
              </a:rPr>
              <a:t>earthing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 inside a telecommunication building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ITU-T K.56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Protection of radio base stations against lightning discharges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Guide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 on the Use of the </a:t>
            </a:r>
            <a:r>
              <a:rPr lang="en-US" altLang="en-US" sz="2000" dirty="0" smtClean="0">
                <a:solidFill>
                  <a:srgbClr val="558ED5"/>
                </a:solidFill>
                <a:ea typeface="ＭＳ Ｐゴシック" charset="0"/>
              </a:rPr>
              <a:t>overvoltage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r</a:t>
            </a:r>
            <a:r>
              <a:rPr lang="en-US" altLang="en-US" sz="2000" dirty="0" smtClean="0">
                <a:solidFill>
                  <a:srgbClr val="558ED5"/>
                </a:solidFill>
                <a:ea typeface="ＭＳ Ｐゴシック" charset="0"/>
              </a:rPr>
              <a:t>esistibility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r</a:t>
            </a:r>
            <a:r>
              <a:rPr lang="en-US" altLang="en-US" sz="2000" dirty="0" smtClean="0">
                <a:solidFill>
                  <a:srgbClr val="558ED5"/>
                </a:solidFill>
                <a:ea typeface="ＭＳ Ｐゴシック" charset="0"/>
              </a:rPr>
              <a:t>ecommendations</a:t>
            </a:r>
            <a:endParaRPr lang="en-US" altLang="en-US" sz="2000" dirty="0">
              <a:solidFill>
                <a:srgbClr val="558ED5"/>
              </a:solidFill>
              <a:ea typeface="ＭＳ Ｐゴシック" charset="0"/>
            </a:endParaRPr>
          </a:p>
          <a:p>
            <a:endParaRPr lang="en-US" altLang="en-US" sz="2000" kern="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  <a:p>
            <a:endParaRPr lang="en-US" altLang="en-US" sz="2000" kern="0" dirty="0">
              <a:solidFill>
                <a:schemeClr val="tx2"/>
              </a:solidFill>
              <a:latin typeface="Ebrima" panose="02000000000000000000" pitchFamily="2" charset="0"/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38165">
            <a:off x="6687810" y="5509772"/>
            <a:ext cx="1337006" cy="16754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5087892"/>
            <a:ext cx="1331640" cy="175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Slide Number Placeholder 3"/>
          <p:cNvSpPr txBox="1">
            <a:spLocks/>
          </p:cNvSpPr>
          <p:nvPr/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8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 bwMode="auto">
          <a:xfrm>
            <a:off x="1192556" y="5935741"/>
            <a:ext cx="691276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en-US" sz="2000" dirty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http</a:t>
            </a:r>
            <a:r>
              <a:rPr lang="en-US" altLang="en-US" sz="2000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Ebrima" panose="02000000000000000000" pitchFamily="2" charset="0"/>
                <a:cs typeface="Ebrima" panose="02000000000000000000" pitchFamily="2" charset="0"/>
              </a:rPr>
              <a:t>://itu.int/rec/T-REC-K/en</a:t>
            </a:r>
            <a:endParaRPr lang="en-US" altLang="en-US" sz="2000" dirty="0">
              <a:solidFill>
                <a:schemeClr val="tx2">
                  <a:lumMod val="60000"/>
                  <a:lumOff val="40000"/>
                </a:schemeClr>
              </a:solidFill>
              <a:ea typeface="Ebrima" panose="02000000000000000000" pitchFamily="2" charset="0"/>
              <a:cs typeface="Ebrima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991836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Rectangle 10"/>
          <p:cNvSpPr>
            <a:spLocks noChangeArrowheads="1"/>
          </p:cNvSpPr>
          <p:nvPr/>
        </p:nvSpPr>
        <p:spPr bwMode="auto">
          <a:xfrm>
            <a:off x="0" y="0"/>
            <a:ext cx="1698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  <a:p>
            <a:pPr eaLnBrk="1" hangingPunct="1"/>
            <a:endParaRPr kumimoji="1" lang="ja-JP" altLang="en-US" sz="1800">
              <a:latin typeface="Arial" pitchFamily="34" charset="0"/>
              <a:ea typeface="MS PGothic" pitchFamily="34" charset="-128"/>
            </a:endParaRPr>
          </a:p>
        </p:txBody>
      </p:sp>
      <p:sp>
        <p:nvSpPr>
          <p:cNvPr id="30" name="Title 1"/>
          <p:cNvSpPr txBox="1">
            <a:spLocks/>
          </p:cNvSpPr>
          <p:nvPr/>
        </p:nvSpPr>
        <p:spPr bwMode="auto">
          <a:xfrm>
            <a:off x="461990" y="468091"/>
            <a:ext cx="7723509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rgbClr val="1B5BA2"/>
                </a:solidFill>
                <a:latin typeface="Verdana" pitchFamily="34" charset="0"/>
              </a:defRPr>
            </a:lvl9pPr>
          </a:lstStyle>
          <a:p>
            <a:r>
              <a:rPr lang="en-US" altLang="ja-JP" dirty="0">
                <a:solidFill>
                  <a:srgbClr val="558ED5"/>
                </a:solidFill>
                <a:latin typeface="Calibri"/>
                <a:ea typeface="ＭＳ Ｐゴシック" charset="0"/>
                <a:cs typeface="Calibri"/>
              </a:rPr>
              <a:t>Working Party 2 (WP2/5)</a:t>
            </a:r>
            <a:endParaRPr lang="en-US" altLang="en-US" dirty="0">
              <a:solidFill>
                <a:srgbClr val="558ED5"/>
              </a:solidFill>
              <a:latin typeface="Calibri"/>
              <a:ea typeface="ＭＳ Ｐゴシック" charset="0"/>
              <a:cs typeface="Calibri"/>
            </a:endParaRPr>
          </a:p>
        </p:txBody>
      </p:sp>
      <p:sp>
        <p:nvSpPr>
          <p:cNvPr id="32" name="Pie 31"/>
          <p:cNvSpPr/>
          <p:nvPr/>
        </p:nvSpPr>
        <p:spPr bwMode="auto">
          <a:xfrm rot="17901924">
            <a:off x="4806802" y="1477137"/>
            <a:ext cx="3863975" cy="4311650"/>
          </a:xfrm>
          <a:prstGeom prst="pie">
            <a:avLst>
              <a:gd name="adj1" fmla="val 4782406"/>
              <a:gd name="adj2" fmla="val 12974390"/>
            </a:avLst>
          </a:prstGeom>
          <a:solidFill>
            <a:srgbClr val="FF9966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/>
          <a:lstStyle/>
          <a:p>
            <a:pPr>
              <a:defRPr/>
            </a:pPr>
            <a:endParaRPr lang="en-US">
              <a:ea typeface="宋体" pitchFamily="2" charset="-122"/>
            </a:endParaRPr>
          </a:p>
        </p:txBody>
      </p:sp>
      <p:sp>
        <p:nvSpPr>
          <p:cNvPr id="40" name="Content Placeholder 2"/>
          <p:cNvSpPr txBox="1">
            <a:spLocks/>
          </p:cNvSpPr>
          <p:nvPr/>
        </p:nvSpPr>
        <p:spPr>
          <a:xfrm>
            <a:off x="107504" y="1114422"/>
            <a:ext cx="9036496" cy="21593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Work areas: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Q6/5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EMC issues arising from the convergence of IT and communication equipment</a:t>
            </a: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 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Q7/5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Human exposure to electromagnetic fields (EMFs) due to radio systems and mobile equipment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Q8/5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EMC issues in home networks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Q9/5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Generic and product family EMC recommendations for telecommunication equipment</a:t>
            </a: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 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endParaRPr lang="en-US" altLang="en-US" sz="2000" b="1" dirty="0">
              <a:solidFill>
                <a:srgbClr val="558ED5"/>
              </a:solidFill>
              <a:ea typeface="ＭＳ Ｐゴシック" charset="0"/>
            </a:endParaRPr>
          </a:p>
        </p:txBody>
      </p:sp>
      <p:sp>
        <p:nvSpPr>
          <p:cNvPr id="21" name="Content Placeholder 2"/>
          <p:cNvSpPr txBox="1">
            <a:spLocks/>
          </p:cNvSpPr>
          <p:nvPr/>
        </p:nvSpPr>
        <p:spPr>
          <a:xfrm>
            <a:off x="107504" y="3849800"/>
            <a:ext cx="4896544" cy="215931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99CC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+mn-lt"/>
              </a:defRPr>
            </a:lvl9pPr>
          </a:lstStyle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Q10/5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Security of telecommunication and information systems concerning the electromagnetic environment</a:t>
            </a:r>
          </a:p>
          <a:p>
            <a:pPr>
              <a:buClr>
                <a:schemeClr val="tx2">
                  <a:lumMod val="60000"/>
                  <a:lumOff val="40000"/>
                </a:schemeClr>
              </a:buClr>
            </a:pPr>
            <a:r>
              <a:rPr lang="en-US" altLang="en-US" sz="2000" b="1" dirty="0">
                <a:solidFill>
                  <a:srgbClr val="558ED5"/>
                </a:solidFill>
                <a:ea typeface="ＭＳ Ｐゴシック" charset="0"/>
              </a:rPr>
              <a:t>Q11/5 </a:t>
            </a:r>
            <a:r>
              <a:rPr lang="en-US" altLang="en-US" sz="2000" dirty="0">
                <a:solidFill>
                  <a:srgbClr val="558ED5"/>
                </a:solidFill>
                <a:ea typeface="ＭＳ Ｐゴシック" charset="0"/>
              </a:rPr>
              <a:t>- EMC requirements for the Information Society </a:t>
            </a:r>
          </a:p>
        </p:txBody>
      </p:sp>
      <p:sp>
        <p:nvSpPr>
          <p:cNvPr id="22" name="Content Placeholder 11"/>
          <p:cNvSpPr txBox="1">
            <a:spLocks/>
          </p:cNvSpPr>
          <p:nvPr/>
        </p:nvSpPr>
        <p:spPr bwMode="auto">
          <a:xfrm>
            <a:off x="5490444" y="3877503"/>
            <a:ext cx="2695055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0E438A"/>
              </a:buClr>
              <a:buSzPct val="110000"/>
              <a:buFont typeface="Wingdings" pitchFamily="2" charset="2"/>
              <a:buChar char="§"/>
              <a:defRPr sz="3200">
                <a:solidFill>
                  <a:srgbClr val="5C5C5C"/>
                </a:solidFill>
                <a:latin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Ø"/>
              <a:defRPr sz="2800">
                <a:solidFill>
                  <a:srgbClr val="5C5C5C"/>
                </a:solidFill>
                <a:latin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0E438A"/>
              </a:buClr>
              <a:buFont typeface="Wingdings" pitchFamily="2" charset="2"/>
              <a:buChar char="§"/>
              <a:defRPr sz="2400">
                <a:solidFill>
                  <a:srgbClr val="5C5C5C"/>
                </a:solidFill>
                <a:latin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Verdana" pitchFamily="34" charset="0"/>
              <a:buChar char="–"/>
              <a:defRPr sz="2000">
                <a:solidFill>
                  <a:srgbClr val="5C5C5C"/>
                </a:solidFill>
                <a:latin typeface="Verdana" pitchFamily="34" charset="0"/>
              </a:defRPr>
            </a:lvl9pPr>
          </a:lstStyle>
          <a:p>
            <a:pPr algn="ctr">
              <a:buFont typeface="Wingdings" pitchFamily="2" charset="2"/>
              <a:buNone/>
              <a:defRPr/>
            </a:pPr>
            <a:r>
              <a:rPr lang="en-US" altLang="en-US" sz="1800" b="1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WP2/5</a:t>
            </a:r>
            <a:r>
              <a:rPr lang="en-US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 </a:t>
            </a:r>
          </a:p>
          <a:p>
            <a:pPr algn="ctr">
              <a:buFont typeface="Wingdings" pitchFamily="2" charset="2"/>
              <a:buNone/>
              <a:defRPr/>
            </a:pPr>
            <a:r>
              <a:rPr lang="en-US" altLang="en-US" sz="1800" kern="0" dirty="0" smtClean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Electromagnetic fields: emission, immunity and human exposure</a:t>
            </a:r>
          </a:p>
        </p:txBody>
      </p:sp>
      <p:sp>
        <p:nvSpPr>
          <p:cNvPr id="23" name="Oval 16"/>
          <p:cNvSpPr>
            <a:spLocks noChangeArrowheads="1"/>
          </p:cNvSpPr>
          <p:nvPr/>
        </p:nvSpPr>
        <p:spPr bwMode="auto">
          <a:xfrm>
            <a:off x="5509309" y="5168141"/>
            <a:ext cx="1853342" cy="519351"/>
          </a:xfrm>
          <a:prstGeom prst="ellipse">
            <a:avLst/>
          </a:prstGeom>
          <a:solidFill>
            <a:srgbClr val="CC6600"/>
          </a:solidFill>
          <a:ln>
            <a:noFill/>
          </a:ln>
        </p:spPr>
        <p:txBody>
          <a:bodyPr wrap="none" anchor="ctr">
            <a:spAutoFit/>
          </a:bodyPr>
          <a:lstStyle>
            <a:lvl1pPr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1pPr>
            <a:lvl2pPr marL="742950" indent="-28575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2pPr>
            <a:lvl3pPr marL="11430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3pPr>
            <a:lvl4pPr marL="16002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4pPr>
            <a:lvl5pPr marL="2057400" indent="-228600" eaLnBrk="0" hangingPunct="0"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646464"/>
                </a:solidFill>
                <a:latin typeface="Verdana" pitchFamily="34" charset="0"/>
                <a:cs typeface="Arial" pitchFamily="34" charset="0"/>
              </a:defRPr>
            </a:lvl9pPr>
          </a:lstStyle>
          <a:p>
            <a:pPr algn="ctr" eaLnBrk="1" hangingPunct="1">
              <a:defRPr/>
            </a:pPr>
            <a:r>
              <a:rPr lang="fr-FR" altLang="en-US" sz="1800" b="1" kern="0" dirty="0">
                <a:solidFill>
                  <a:srgbClr val="003366"/>
                </a:solidFill>
                <a:latin typeface="+mj-lt"/>
                <a:ea typeface="Ebrima" panose="02000000000000000000" pitchFamily="2" charset="0"/>
                <a:cs typeface="Ebrima" panose="02000000000000000000" pitchFamily="2" charset="0"/>
              </a:rPr>
              <a:t>6 Questions</a:t>
            </a:r>
          </a:p>
        </p:txBody>
      </p:sp>
      <p:sp>
        <p:nvSpPr>
          <p:cNvPr id="15" name="Slide Number Placeholder 3"/>
          <p:cNvSpPr txBox="1">
            <a:spLocks/>
          </p:cNvSpPr>
          <p:nvPr/>
        </p:nvSpPr>
        <p:spPr>
          <a:xfrm>
            <a:off x="3505200" y="6176963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95B3D7"/>
                </a:solidFill>
                <a:latin typeface="Calibri" charset="0"/>
                <a:ea typeface="ＭＳ Ｐゴシック" charset="0"/>
                <a:cs typeface="Arial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22860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27432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32004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3657600" algn="l" defTabSz="4572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r>
              <a:rPr lang="en-US" dirty="0" smtClean="0"/>
              <a:t>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1031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0DD46B07DBBB34793E41BDF13448941" ma:contentTypeVersion="1" ma:contentTypeDescription="Create a new document." ma:contentTypeScope="" ma:versionID="f6a948ce0f24f5aaec309523c2823a45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c2d465dd849937321cdf8b52b5b5c9f7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D16EF51-1654-49CD-86B7-7E722CC3178B}"/>
</file>

<file path=customXml/itemProps2.xml><?xml version="1.0" encoding="utf-8"?>
<ds:datastoreItem xmlns:ds="http://schemas.openxmlformats.org/officeDocument/2006/customXml" ds:itemID="{9FE8AC7C-EEA3-41C9-ADB4-BEB3EA7837B2}"/>
</file>

<file path=customXml/itemProps3.xml><?xml version="1.0" encoding="utf-8"?>
<ds:datastoreItem xmlns:ds="http://schemas.openxmlformats.org/officeDocument/2006/customXml" ds:itemID="{455FDCD5-2812-486D-A920-66FFBBD5CC2F}"/>
</file>

<file path=docProps/app.xml><?xml version="1.0" encoding="utf-8"?>
<Properties xmlns="http://schemas.openxmlformats.org/officeDocument/2006/extended-properties" xmlns:vt="http://schemas.openxmlformats.org/officeDocument/2006/docPropsVTypes">
  <TotalTime>3154</TotalTime>
  <Words>979</Words>
  <Application>Microsoft Office PowerPoint</Application>
  <PresentationFormat>On-screen Show (4:3)</PresentationFormat>
  <Paragraphs>179</Paragraphs>
  <Slides>18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1" baseType="lpstr">
      <vt:lpstr>ＭＳ Ｐゴシック</vt:lpstr>
      <vt:lpstr>ＭＳ Ｐゴシック</vt:lpstr>
      <vt:lpstr>宋体</vt:lpstr>
      <vt:lpstr>Zurich BT</vt:lpstr>
      <vt:lpstr>Arial</vt:lpstr>
      <vt:lpstr>Browallia New</vt:lpstr>
      <vt:lpstr>Calibri</vt:lpstr>
      <vt:lpstr>Ebrima</vt:lpstr>
      <vt:lpstr>Tempus Sans ITC</vt:lpstr>
      <vt:lpstr>Times New Roman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ITU’s structure</vt:lpstr>
      <vt:lpstr>PowerPoint Presentation</vt:lpstr>
      <vt:lpstr>Tasks and objectives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Related groups</vt:lpstr>
      <vt:lpstr>PowerPoint Presentation</vt:lpstr>
      <vt:lpstr>PowerPoint Presentation</vt:lpstr>
      <vt:lpstr>Importance of global standards</vt:lpstr>
      <vt:lpstr>THANK YOU</vt:lpstr>
    </vt:vector>
  </TitlesOfParts>
  <Company>ITU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Gaspari</dc:creator>
  <cp:lastModifiedBy>Bueti, Maria Cristina</cp:lastModifiedBy>
  <cp:revision>439</cp:revision>
  <cp:lastPrinted>2014-12-08T07:10:17Z</cp:lastPrinted>
  <dcterms:created xsi:type="dcterms:W3CDTF">2014-09-01T15:38:30Z</dcterms:created>
  <dcterms:modified xsi:type="dcterms:W3CDTF">2015-11-12T12:59:18Z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0x010100F0DD46B07DBBB34793E41BDF13448941</vt:lpwstr>
  </property>
</Properties>
</file>