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06" r:id="rId5"/>
    <p:sldId id="407" r:id="rId6"/>
    <p:sldId id="387" r:id="rId7"/>
    <p:sldId id="408" r:id="rId8"/>
    <p:sldId id="409" r:id="rId9"/>
    <p:sldId id="410" r:id="rId10"/>
    <p:sldId id="393" r:id="rId11"/>
    <p:sldId id="411" r:id="rId12"/>
    <p:sldId id="395" r:id="rId13"/>
    <p:sldId id="414" r:id="rId14"/>
    <p:sldId id="416" r:id="rId15"/>
    <p:sldId id="398" r:id="rId16"/>
    <p:sldId id="399" r:id="rId17"/>
    <p:sldId id="400" r:id="rId18"/>
    <p:sldId id="418" r:id="rId19"/>
    <p:sldId id="419" r:id="rId20"/>
    <p:sldId id="417" r:id="rId21"/>
    <p:sldId id="412" r:id="rId22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B3D"/>
    <a:srgbClr val="006600"/>
    <a:srgbClr val="3F7E00"/>
    <a:srgbClr val="FF6433"/>
    <a:srgbClr val="FF66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76376" autoAdjust="0"/>
  </p:normalViewPr>
  <p:slideViewPr>
    <p:cSldViewPr snapToGrid="0" snapToObjects="1">
      <p:cViewPr varScale="1">
        <p:scale>
          <a:sx n="101" d="100"/>
          <a:sy n="101" d="100"/>
        </p:scale>
        <p:origin x="9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300456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CF5F-36EF-4F1D-9F39-62BE8CBD2B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8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87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1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 smtClean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b="0" dirty="0" smtClean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96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climatechan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835" y="1956285"/>
            <a:ext cx="9178835" cy="2250141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لمحة عامة عن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لجنة الدراسات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5</a:t>
            </a:r>
            <a:endParaRPr lang="ar-TN" altLang="es-E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لقطاع تقييس الاتصالات بالاتحاد الدولي للاتصالات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(</a:t>
            </a: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(ITU-T</a:t>
            </a: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«</a:t>
            </a: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البيئة و تغي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ّ</a:t>
            </a:r>
            <a:r>
              <a:rPr lang="ar-TN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ر المناخ</a:t>
            </a:r>
            <a:r>
              <a:rPr lang="ar-EG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»</a:t>
            </a:r>
            <a:endParaRPr lang="en-US" alt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4309" y="4569112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كريستسينا بويتي</a:t>
            </a:r>
            <a:r>
              <a:rPr lang="ar-EG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، مستشارة، </a:t>
            </a:r>
            <a:r>
              <a:rPr lang="ar-EG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الاتحاد الدولي للاتصالات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4161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</a:t>
            </a:r>
            <a:r>
              <a:rPr lang="ar-SA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العمل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5/2: </a:t>
            </a:r>
            <a:r>
              <a:rPr lang="ar-EG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المجالات الكهرومغناطسية:</a:t>
            </a:r>
          </a:p>
          <a:p>
            <a:pPr rtl="1"/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الانبعاثات، الحصانة و </a:t>
            </a:r>
            <a:r>
              <a:rPr lang="ar-EG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التعرض البشري</a:t>
            </a:r>
          </a:p>
          <a:p>
            <a:pPr rtl="1"/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3528" y="1872281"/>
            <a:ext cx="6325204" cy="4463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تسليط الضوء على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النواتج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:</a:t>
            </a:r>
            <a:endParaRPr lang="ar-SA" alt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K.48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متطلبات الملاءمة </a:t>
            </a:r>
            <a:r>
              <a:rPr lang="ar-EG" altLang="en-US" sz="2000" dirty="0" err="1" smtClean="0">
                <a:solidFill>
                  <a:srgbClr val="558ED5"/>
                </a:solidFill>
                <a:ea typeface="ＭＳ Ｐゴシック" charset="0"/>
              </a:rPr>
              <a:t>الكهرمغنطيسية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لتجهيز معدات الاتصالات - توصية بشأن فصيلة المنتجات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K.83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رصد سويات المجال الكهرومغنطيسي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K.87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دليل تطبيق متطلبات الأمن </a:t>
            </a:r>
            <a:r>
              <a:rPr lang="ar-EG" altLang="en-US" sz="2000" dirty="0" err="1" smtClean="0">
                <a:solidFill>
                  <a:srgbClr val="558ED5"/>
                </a:solidFill>
                <a:ea typeface="ＭＳ Ｐゴシック" charset="0"/>
              </a:rPr>
              <a:t>الكهرمغنطيسي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- لمحة عامة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K.91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مبادئ إرشادية لتقدير وتقييم ومراقبة التعرض البشري للمجالات الكهرمغنطيسية للتردد الراديوي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K.92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البيئة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الكهرمغنطيسية المسيّرة والمشعة في الشبكات المنزلية</a:t>
            </a:r>
          </a:p>
        </p:txBody>
      </p:sp>
      <p:pic>
        <p:nvPicPr>
          <p:cNvPr id="14" name="Picture 8" descr="http://www.thejakartaglobe.com/media/images/medium2/afp20110601201402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292" y="4113508"/>
            <a:ext cx="2098675" cy="1385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86" y="1755120"/>
            <a:ext cx="2224088" cy="1858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://itu.int/rec/T-REC-K/en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8"/>
          <p:cNvSpPr/>
          <p:nvPr/>
        </p:nvSpPr>
        <p:spPr bwMode="auto">
          <a:xfrm rot="10800000">
            <a:off x="4895130" y="1298084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rgbClr val="CAE8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98943" y="441538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العمل 5/3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-17018" y="1298084"/>
            <a:ext cx="6939350" cy="4062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مجالات العمل: </a:t>
            </a:r>
            <a:endParaRPr lang="ar-EG" altLang="en-US" sz="2000" b="1" dirty="0" smtClean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3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الحد من الأثر البيئي بما في ذلك النفايات الإلكترونية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4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إنشاء بنية تحتية للاتصالات مستدامة ومنخفضة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التكلفة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للاتصالات الريفية في البلدان النامية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5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تكنولوجيا المعلومات والاتصالات والتأقلم مع آثار تغيّر المناخ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6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– رفع وتحسين الاستدامة البيئية لتكنولوجيا المعلومات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والاتصالات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السؤال 5/17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كفاءة الطاقة في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قطاع تكنولوجيا المعلومات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والاتصالات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ومواءمة المعايير البيئية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8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منهجيات تقييم الأثر البيئي لتكنولوجيا المعلومات والاتصالات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السؤال  5/19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أ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نظمة تغذية الطاقة</a:t>
            </a:r>
            <a:endParaRPr lang="ar-SA" altLang="en-US" sz="2000" dirty="0" smtClean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6910633" y="2189815"/>
            <a:ext cx="216096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None/>
              <a:defRPr/>
            </a:pPr>
            <a:r>
              <a:rPr lang="ar-SA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العمل 5/3 </a:t>
            </a:r>
            <a:endParaRPr lang="ar-EG" altLang="en-US" sz="1800" b="1" kern="0" dirty="0" smtClean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buNone/>
              <a:defRPr/>
            </a:pPr>
            <a:r>
              <a:rPr lang="ar-SA" alt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تكنولوجيا المعلومات والاتصالات </a:t>
            </a:r>
            <a:r>
              <a:rPr lang="ar-SA" altLang="en-US" sz="1800" kern="0" dirty="0" err="1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وتغي</a:t>
            </a: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ّ</a:t>
            </a: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ر</a:t>
            </a: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المناخ</a:t>
            </a:r>
            <a:endParaRPr lang="ar-SA" altLang="en-US" sz="1800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322623" y="1589199"/>
            <a:ext cx="1195138" cy="519351"/>
          </a:xfrm>
          <a:prstGeom prst="ellipse">
            <a:avLst/>
          </a:prstGeom>
          <a:solidFill>
            <a:srgbClr val="ABDB77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7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أسئلة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58762" y="4971815"/>
            <a:ext cx="8688767" cy="962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902700" y="6381750"/>
            <a:ext cx="225425" cy="2873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6AF8ECE-6DA3-4353-8259-C55DB58F6B80}" type="slidenum">
              <a:rPr lang="en-US" altLang="en-US" sz="1000" smtClean="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eaLnBrk="1" hangingPunct="1"/>
              <a:t>12</a:t>
            </a:fld>
            <a:endParaRPr lang="en-US" altLang="en-US" sz="1000" smtClean="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24107" y="424600"/>
            <a:ext cx="77235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العمل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5/3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تكنولوجيا </a:t>
            </a:r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المعلومات والاتصالات و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تغي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ّ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ر </a:t>
            </a:r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المناخ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30692" y="1503379"/>
            <a:ext cx="9036496" cy="59046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تسليط الضوء على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النواتج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:</a:t>
            </a:r>
            <a:endParaRPr lang="ar-SA" alt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rgbClr val="558ED5"/>
                </a:solidFill>
                <a:ea typeface="ＭＳ Ｐゴシック" charset="0"/>
              </a:rPr>
              <a:t>ITU-T L.1000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–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محول الطاقة العالمي والشاحن كحل للمطاريف المتنقلة وأجهزة تكنولوجيا المعلومات والاتصالات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الأخرى</a:t>
            </a:r>
            <a:endParaRPr lang="en-US" altLang="en-US" sz="1800" dirty="0">
              <a:solidFill>
                <a:srgbClr val="558ED5"/>
              </a:solidFill>
              <a:ea typeface="ＭＳ Ｐゴシック" charset="0"/>
            </a:endParaRPr>
          </a:p>
          <a:p>
            <a:pPr marL="400050" lvl="2" indent="0"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None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</a:t>
            </a: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L.1001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- حلول</a:t>
            </a:r>
            <a:r>
              <a:rPr lang="ar-SA" sz="1600" dirty="0"/>
              <a:t> </a:t>
            </a:r>
            <a:r>
              <a:rPr lang="ar-EG" sz="1600" dirty="0">
                <a:solidFill>
                  <a:srgbClr val="558ED5"/>
                </a:solidFill>
                <a:cs typeface="+mn-cs"/>
              </a:rPr>
              <a:t>خارجية ل</a:t>
            </a:r>
            <a:r>
              <a:rPr lang="ar-SA" sz="1600" dirty="0">
                <a:solidFill>
                  <a:srgbClr val="558ED5"/>
                </a:solidFill>
                <a:cs typeface="+mn-cs"/>
              </a:rPr>
              <a:t>محول الطاقة </a:t>
            </a:r>
            <a:r>
              <a:rPr lang="ar-SA" sz="1600" dirty="0" smtClean="0">
                <a:solidFill>
                  <a:srgbClr val="558ED5"/>
                </a:solidFill>
                <a:cs typeface="+mn-cs"/>
              </a:rPr>
              <a:t>العالمي </a:t>
            </a:r>
            <a:r>
              <a:rPr lang="ar-SA" sz="1600" dirty="0">
                <a:solidFill>
                  <a:srgbClr val="558ED5"/>
                </a:solidFill>
                <a:cs typeface="+mn-cs"/>
              </a:rPr>
              <a:t>لمعدات تكنولوجيا المعلومات والاتصالات للاستخدام </a:t>
            </a:r>
            <a:r>
              <a:rPr lang="ar-EG" sz="1600" dirty="0" smtClean="0">
                <a:solidFill>
                  <a:srgbClr val="558ED5"/>
                </a:solidFill>
                <a:cs typeface="+mn-cs"/>
              </a:rPr>
              <a:t>ال</a:t>
            </a:r>
            <a:r>
              <a:rPr lang="ar-SA" sz="1600" dirty="0" smtClean="0">
                <a:solidFill>
                  <a:srgbClr val="558ED5"/>
                </a:solidFill>
                <a:cs typeface="+mn-cs"/>
              </a:rPr>
              <a:t>ثابت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/>
            </a:r>
            <a:br>
              <a:rPr lang="ar-EG" altLang="en-US" sz="1600" dirty="0" smtClean="0">
                <a:solidFill>
                  <a:srgbClr val="558ED5"/>
                </a:solidFill>
                <a:cs typeface="+mn-cs"/>
              </a:rPr>
            </a:b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ITU-T L.1002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- حلول </a:t>
            </a:r>
            <a:r>
              <a:rPr lang="ar-EG" sz="1600" dirty="0">
                <a:solidFill>
                  <a:srgbClr val="558ED5"/>
                </a:solidFill>
              </a:rPr>
              <a:t>خارجية ل</a:t>
            </a:r>
            <a:r>
              <a:rPr lang="ar-SA" sz="1600" dirty="0">
                <a:solidFill>
                  <a:srgbClr val="558ED5"/>
                </a:solidFill>
              </a:rPr>
              <a:t>محول الطاقة العالمي لمعدات تكنولوجيا المعلومات والاتصالات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المحمولة </a:t>
            </a:r>
          </a:p>
          <a:p>
            <a:pPr marL="400050" lvl="2" indent="0"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None/>
            </a:pP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ITU-T L.1005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– أجنحة اختبار لتقييم حل الشاحن العالمي</a:t>
            </a:r>
            <a:endParaRPr lang="en-US" altLang="en-US" sz="1600" dirty="0">
              <a:solidFill>
                <a:srgbClr val="558ED5"/>
              </a:solidFill>
              <a:cs typeface="+mn-cs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>
                <a:solidFill>
                  <a:srgbClr val="558ED5"/>
                </a:solidFill>
                <a:ea typeface="ＭＳ Ｐゴシック" charset="0"/>
              </a:rPr>
              <a:t>ITU-T </a:t>
            </a:r>
            <a:r>
              <a:rPr lang="en-US" altLang="en-US" sz="1800" b="1" dirty="0" smtClean="0">
                <a:solidFill>
                  <a:srgbClr val="558ED5"/>
                </a:solidFill>
                <a:ea typeface="ＭＳ Ｐゴシック" charset="0"/>
              </a:rPr>
              <a:t>L.1300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–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أفضل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الممارسات لمراكز البيانات الخضراء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rgbClr val="558ED5"/>
                </a:solidFill>
                <a:ea typeface="ＭＳ Ｐゴシック" charset="0"/>
              </a:rPr>
              <a:t>ITU-T L.1310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- مقاييس </a:t>
            </a:r>
            <a:r>
              <a:rPr lang="ar-EG" altLang="en-US" sz="1800" dirty="0">
                <a:solidFill>
                  <a:srgbClr val="558ED5"/>
                </a:solidFill>
                <a:ea typeface="ＭＳ Ｐゴシック" charset="0"/>
              </a:rPr>
              <a:t>كفاءة </a:t>
            </a:r>
            <a:r>
              <a:rPr lang="ar-SA" sz="1800" dirty="0">
                <a:solidFill>
                  <a:srgbClr val="558ED5"/>
                </a:solidFill>
                <a:ea typeface="ＭＳ Ｐゴシック" charset="0"/>
              </a:rPr>
              <a:t>الطاقة وأساليب</a:t>
            </a:r>
            <a:r>
              <a:rPr lang="ar-EG" sz="1800" dirty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SA" sz="1800" dirty="0">
                <a:solidFill>
                  <a:srgbClr val="558ED5"/>
                </a:solidFill>
                <a:ea typeface="ＭＳ Ｐゴシック" charset="0"/>
              </a:rPr>
              <a:t>قياس معدات</a:t>
            </a:r>
            <a:r>
              <a:rPr lang="ar-EG" altLang="en-US" sz="1800" dirty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الاتصالات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rgbClr val="558ED5"/>
                </a:solidFill>
                <a:ea typeface="ＭＳ Ｐゴシック" charset="0"/>
              </a:rPr>
              <a:t>ITU-T L.1400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18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1800" dirty="0" smtClean="0">
                <a:solidFill>
                  <a:srgbClr val="558ED5"/>
                </a:solidFill>
                <a:ea typeface="ＭＳ Ｐゴシック" charset="0"/>
              </a:rPr>
              <a:t>لمحة ومبادئ عامة لمنهجيات تقييم الأثر البيئي لتكنولوجيا المعلومات والاتصالات</a:t>
            </a:r>
            <a:endParaRPr lang="en-US" altLang="en-US" sz="1800" dirty="0">
              <a:solidFill>
                <a:srgbClr val="558ED5"/>
              </a:solidFill>
              <a:ea typeface="ＭＳ Ｐゴシック" charset="0"/>
            </a:endParaRPr>
          </a:p>
          <a:p>
            <a:pPr marL="742950" lvl="2" indent="-342900" algn="r" rtl="1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</a:t>
            </a: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L.1410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- منهجية لتقييم </a:t>
            </a:r>
            <a:r>
              <a:rPr lang="ar-EG" altLang="en-US" sz="1600" dirty="0">
                <a:solidFill>
                  <a:srgbClr val="558ED5"/>
                </a:solidFill>
              </a:rPr>
              <a:t>الأثر البيئي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لسلع، شبكات و خدمات </a:t>
            </a:r>
            <a:r>
              <a:rPr lang="ar-EG" altLang="en-US" sz="1600" dirty="0" smtClean="0">
                <a:solidFill>
                  <a:srgbClr val="558ED5"/>
                </a:solidFill>
              </a:rPr>
              <a:t>تكنولوجيا </a:t>
            </a:r>
            <a:r>
              <a:rPr lang="ar-EG" altLang="en-US" sz="1600" dirty="0">
                <a:solidFill>
                  <a:srgbClr val="558ED5"/>
                </a:solidFill>
              </a:rPr>
              <a:t>المعلومات </a:t>
            </a:r>
            <a:r>
              <a:rPr lang="ar-EG" altLang="en-US" sz="1600" dirty="0" smtClean="0">
                <a:solidFill>
                  <a:srgbClr val="558ED5"/>
                </a:solidFill>
              </a:rPr>
              <a:t>والاتصالات</a:t>
            </a:r>
            <a:endParaRPr lang="ar-EG" altLang="en-US" sz="1600" dirty="0" smtClean="0">
              <a:solidFill>
                <a:srgbClr val="558ED5"/>
              </a:solidFill>
              <a:cs typeface="+mn-cs"/>
            </a:endParaRPr>
          </a:p>
          <a:p>
            <a:pPr marL="742950" lvl="2" indent="-342900" algn="r" rtl="1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ITU-T L.1420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- منهجية </a:t>
            </a:r>
            <a:r>
              <a:rPr lang="ar-EG" altLang="en-US" sz="1600" dirty="0">
                <a:solidFill>
                  <a:srgbClr val="558ED5"/>
                </a:solidFill>
              </a:rPr>
              <a:t>لتقييم </a:t>
            </a:r>
            <a:r>
              <a:rPr lang="ar-EG" altLang="en-US" sz="1600" dirty="0" smtClean="0">
                <a:solidFill>
                  <a:srgbClr val="558ED5"/>
                </a:solidFill>
              </a:rPr>
              <a:t>أثر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استهلاك الطاقة وانبعاثات الغاز من مشاتل الخضرة لتكنولوجيا المعلومات والاتصالات في المنظمات</a:t>
            </a:r>
          </a:p>
          <a:p>
            <a:pPr marL="742950" lvl="2" indent="-342900" algn="r" rtl="1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 smtClean="0">
                <a:solidFill>
                  <a:srgbClr val="558ED5"/>
                </a:solidFill>
                <a:cs typeface="+mn-cs"/>
              </a:rPr>
              <a:t>ITU-T L.1430</a:t>
            </a:r>
            <a:r>
              <a:rPr lang="ar-EG" altLang="en-US" sz="1600" b="1" dirty="0" smtClean="0">
                <a:solidFill>
                  <a:srgbClr val="558ED5"/>
                </a:solidFill>
                <a:cs typeface="+mn-cs"/>
              </a:rPr>
              <a:t>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- منهجية لتقييم الأثر البيئي لغاز المنبعث </a:t>
            </a:r>
            <a:r>
              <a:rPr lang="ar-EG" altLang="en-US" sz="1600" dirty="0">
                <a:solidFill>
                  <a:srgbClr val="558ED5"/>
                </a:solidFill>
              </a:rPr>
              <a:t>من مشاتل الخضرة </a:t>
            </a:r>
            <a:r>
              <a:rPr lang="ar-EG" altLang="en-US" sz="1600" dirty="0" smtClean="0">
                <a:solidFill>
                  <a:srgbClr val="558ED5"/>
                </a:solidFill>
                <a:cs typeface="+mn-cs"/>
              </a:rPr>
              <a:t>تكنولوجيا المعلومات والاتصالات ومشاريع الطاقة</a:t>
            </a:r>
            <a:endParaRPr lang="en-US" altLang="en-US" sz="1200" kern="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5" descr="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386" y="5899546"/>
            <a:ext cx="1195614" cy="98583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6124821"/>
            <a:ext cx="1312384" cy="1521126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09107">
            <a:off x="7023914" y="5930548"/>
            <a:ext cx="1265884" cy="1459124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418" y="5899546"/>
            <a:ext cx="1271050" cy="145395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://itu.int/rec/T-REC-L/en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tu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31" y="1660489"/>
            <a:ext cx="8689249" cy="41598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5273425" y="4176073"/>
            <a:ext cx="2773612" cy="830193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5576" y="4176073"/>
            <a:ext cx="2736304" cy="81133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3568" y="1292520"/>
            <a:ext cx="2736304" cy="814572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73425" y="1292520"/>
            <a:ext cx="2773612" cy="1160058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39920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sz="2000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الفريق الإقليمي </a:t>
            </a:r>
            <a:r>
              <a:rPr lang="ar-EG" sz="2000" b="1" kern="0" dirty="0" err="1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للأ</a:t>
            </a:r>
            <a:r>
              <a:rPr lang="ar-EG" sz="2000" b="1" kern="0" dirty="0" err="1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مريكتين</a:t>
            </a:r>
            <a:endParaRPr lang="ar-EG" sz="2000" b="1" kern="0" dirty="0" smtClean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rtl="1">
              <a:defRPr/>
            </a:pP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التابع </a:t>
            </a:r>
            <a:r>
              <a:rPr lang="ar-EG" sz="2000" kern="0" dirty="0" err="1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لل</a:t>
            </a:r>
            <a:r>
              <a:rPr lang="ar-SA" sz="2000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جنة </a:t>
            </a:r>
            <a:r>
              <a:rPr lang="ar-SA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الدراسات</a:t>
            </a: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 5</a:t>
            </a:r>
            <a:endParaRPr lang="ar-EG" sz="2000" b="1" kern="0" dirty="0" smtClean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36149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EG" sz="20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الفريق الإقليمي </a:t>
            </a:r>
            <a:r>
              <a:rPr lang="ar-EG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لآسيا والمحيط الهادئ </a:t>
            </a:r>
            <a:r>
              <a:rPr lang="ar-EG" sz="20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التابع</a:t>
            </a:r>
            <a:endParaRPr lang="en-US" sz="2000" kern="0" dirty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rtl="1">
              <a:defRPr/>
            </a:pPr>
            <a:r>
              <a:rPr lang="ar-EG" sz="2000" kern="0" dirty="0" err="1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لل</a:t>
            </a:r>
            <a:r>
              <a:rPr lang="ar-SA" sz="20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جنة </a:t>
            </a:r>
            <a:r>
              <a:rPr lang="ar-SA" sz="2000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الدراسات </a:t>
            </a:r>
            <a:r>
              <a:rPr lang="ar-EG" sz="20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27952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الفريق الإقليمي</a:t>
            </a:r>
            <a:r>
              <a:rPr lang="ar-SA" b="1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b="1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للمنطقة</a:t>
            </a:r>
            <a:r>
              <a:rPr lang="ar-EG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العربية</a:t>
            </a:r>
          </a:p>
          <a:p>
            <a:pPr algn="ctr" rtl="1">
              <a:defRPr/>
            </a:pP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التابع </a:t>
            </a:r>
            <a:r>
              <a:rPr lang="ar-EG" sz="2000" kern="0" dirty="0" err="1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لل</a:t>
            </a:r>
            <a:r>
              <a:rPr lang="ar-SA" sz="2000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جنة الدراسات </a:t>
            </a: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r>
              <a:rPr lang="ar-EG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2000" b="1" kern="0" dirty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131" y="429838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sz="2000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الفريق الإقليمي</a:t>
            </a:r>
            <a:r>
              <a:rPr lang="ar-SA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</a:t>
            </a:r>
            <a:r>
              <a:rPr lang="ar-SA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إفريقيا</a:t>
            </a:r>
            <a:endParaRPr lang="ar-EG" sz="2000" b="1" kern="0" dirty="0" smtClean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rtl="1">
              <a:defRPr/>
            </a:pP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التابع </a:t>
            </a:r>
            <a:r>
              <a:rPr lang="ar-EG" sz="2000" kern="0" dirty="0" err="1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لل</a:t>
            </a:r>
            <a:r>
              <a:rPr lang="ar-SA" sz="2000" kern="0" dirty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جنة الدراسات </a:t>
            </a:r>
            <a:r>
              <a:rPr lang="ar-EG" sz="2000" kern="0" dirty="0" smtClean="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ar-EG" sz="2000" kern="0" dirty="0">
              <a:solidFill>
                <a:schemeClr val="tx2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40345" y="488614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الأفرقة الإقليمية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3728" y="512624"/>
            <a:ext cx="4752527" cy="584775"/>
          </a:xfrm>
        </p:spPr>
        <p:txBody>
          <a:bodyPr/>
          <a:lstStyle/>
          <a:p>
            <a:pPr rtl="1"/>
            <a:r>
              <a:rPr lang="ar-SA" altLang="en-US" sz="3600" dirty="0"/>
              <a:t>المجموعات المتصلة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2" y="1422641"/>
            <a:ext cx="4896548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17834" y="2564904"/>
            <a:ext cx="8983745" cy="161574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993" y="2564904"/>
            <a:ext cx="9068586" cy="768846"/>
          </a:xfrm>
        </p:spPr>
        <p:txBody>
          <a:bodyPr/>
          <a:lstStyle/>
          <a:p>
            <a:pPr marL="0" indent="0" algn="ctr">
              <a:buNone/>
            </a:pPr>
            <a:r>
              <a:rPr lang="ar-SA" alt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متحدون في التنوع من أجل بناء مستقبل أفضل من خلال معايير عالمية لتكنولوجيا المعلومات والاتصالات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663788" y="3303411"/>
            <a:ext cx="3960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ar-EG" altLang="en-US" sz="2400" kern="0" dirty="0" smtClean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ar-SA" altLang="en-US" sz="24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أنشطة </a:t>
            </a:r>
            <a:r>
              <a:rPr lang="ar-SA" altLang="en-US" sz="2400" b="1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متاحة </a:t>
            </a:r>
            <a:r>
              <a:rPr lang="ar-SA" altLang="en-US" sz="24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للجميع</a:t>
            </a:r>
            <a:r>
              <a:rPr lang="ar-EG" altLang="en-US" sz="24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ar-EG" altLang="en-US" sz="24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endParaRPr lang="ar-SA" altLang="en-US" sz="2400" kern="0" dirty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ignette-focus-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55" y="2357145"/>
            <a:ext cx="3431360" cy="17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380" y="2296125"/>
            <a:ext cx="4814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تم إنشاؤه 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خلال </a:t>
            </a:r>
            <a:r>
              <a:rPr lang="ar-SA" sz="2000" dirty="0" err="1" smtClean="0">
                <a:solidFill>
                  <a:srgbClr val="558ED5"/>
                </a:solidFill>
                <a:latin typeface="+mn-lt"/>
                <a:cs typeface="+mn-cs"/>
              </a:rPr>
              <a:t>إجتماع</a:t>
            </a:r>
            <a:r>
              <a:rPr lang="en-US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لجنة </a:t>
            </a: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الدراسات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5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 في جنيف (فبراير 2013)</a:t>
            </a:r>
            <a:endParaRPr lang="ar-SA" sz="2000" dirty="0">
              <a:solidFill>
                <a:srgbClr val="558ED5"/>
              </a:solidFill>
              <a:latin typeface="+mn-lt"/>
              <a:cs typeface="+mn-cs"/>
            </a:endParaRPr>
          </a:p>
          <a:p>
            <a:pPr marL="457200" lvl="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SA" sz="2000" dirty="0" err="1" smtClean="0">
                <a:solidFill>
                  <a:srgbClr val="558ED5"/>
                </a:solidFill>
                <a:latin typeface="+mn-lt"/>
                <a:cs typeface="+mn-cs"/>
              </a:rPr>
              <a:t>إختتم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في </a:t>
            </a: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مايو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2015</a:t>
            </a:r>
            <a:endParaRPr lang="ar-EG" sz="2000" dirty="0" smtClean="0">
              <a:solidFill>
                <a:srgbClr val="558ED5"/>
              </a:solidFill>
              <a:latin typeface="+mn-lt"/>
              <a:cs typeface="+mn-cs"/>
            </a:endParaRPr>
          </a:p>
          <a:p>
            <a:pPr marL="457200" lvl="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21 تقرير تقني و مواصفات معتمدة</a:t>
            </a:r>
            <a:endParaRPr lang="ar-SA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4533188"/>
            <a:ext cx="805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منصة مفتوحة 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لأصحاب المصالح في المدينة الذكية لتبادل المعرفة في مصالح تحديد الأطر المعيارية اللازمة لدعم 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تكامل خدمات تكنولوجيا المعلومات والاتصالات في المدن الذكية.</a:t>
            </a:r>
            <a:endParaRPr lang="en-US" sz="2000" b="1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654384" y="1262445"/>
            <a:ext cx="4248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ar-EG" altLang="ja-JP" sz="2400" dirty="0" smtClean="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rPr>
              <a:t>    تشكيل المدينة التّي نريدها</a:t>
            </a:r>
            <a:endParaRPr lang="en-US" altLang="en-US" sz="2400" dirty="0">
              <a:solidFill>
                <a:srgbClr val="558ED5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043" y="507712"/>
            <a:ext cx="837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SA" sz="3600" b="1" dirty="0">
                <a:solidFill>
                  <a:srgbClr val="558ED5"/>
                </a:solidFill>
                <a:latin typeface="Calibri"/>
                <a:cs typeface="Calibri"/>
              </a:rPr>
              <a:t>الفريق </a:t>
            </a:r>
            <a:r>
              <a:rPr lang="ar-SA" sz="3600" b="1" dirty="0" smtClean="0">
                <a:solidFill>
                  <a:srgbClr val="558ED5"/>
                </a:solidFill>
                <a:latin typeface="Calibri"/>
                <a:cs typeface="Calibri"/>
              </a:rPr>
              <a:t>الم</a:t>
            </a:r>
            <a:r>
              <a:rPr lang="ar-EG" sz="3600" b="1" dirty="0" smtClean="0">
                <a:solidFill>
                  <a:srgbClr val="558ED5"/>
                </a:solidFill>
                <a:latin typeface="Calibri"/>
                <a:cs typeface="Calibri"/>
              </a:rPr>
              <a:t>ت</a:t>
            </a:r>
            <a:r>
              <a:rPr lang="ar-SA" sz="3600" b="1" dirty="0" smtClean="0">
                <a:solidFill>
                  <a:srgbClr val="558ED5"/>
                </a:solidFill>
                <a:latin typeface="Calibri"/>
                <a:cs typeface="Calibri"/>
              </a:rPr>
              <a:t>خصص </a:t>
            </a:r>
            <a:r>
              <a:rPr lang="ar-SA" sz="3600" b="1" dirty="0">
                <a:solidFill>
                  <a:srgbClr val="558ED5"/>
                </a:solidFill>
                <a:latin typeface="Calibri"/>
                <a:cs typeface="Calibri"/>
              </a:rPr>
              <a:t>المعني بالمدن الذكية المستدامة </a:t>
            </a:r>
            <a:endParaRPr lang="en-US" sz="3600" b="1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31059" y="5928637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://www.itu.int/go/fgssc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americainfra.com/media/article-images/article-image/INFRAUS/issue-5/Smart_water_management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39" y="1958218"/>
            <a:ext cx="3045006" cy="21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161" y="2333346"/>
            <a:ext cx="421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تم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إنشاؤه </a:t>
            </a: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من قبل الفريق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الاستشاري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لتقييس الاتصالات 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(</a:t>
            </a:r>
            <a:r>
              <a:rPr lang="en-US" sz="2000" dirty="0" smtClean="0">
                <a:solidFill>
                  <a:srgbClr val="558ED5"/>
                </a:solidFill>
                <a:latin typeface="+mn-lt"/>
                <a:cs typeface="+mn-cs"/>
              </a:rPr>
              <a:t>TSAG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) إثر إجتماع جنيف (يونيو 2013)</a:t>
            </a:r>
          </a:p>
          <a:p>
            <a:pPr marL="457200" lvl="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إختتم في مايو 2015</a:t>
            </a:r>
          </a:p>
          <a:p>
            <a:pPr marL="457200" lvl="0" indent="-457200" algn="r" rt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4 نواتج معتمدة</a:t>
            </a:r>
            <a:endParaRPr 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616" y="446411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EG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نهج </a:t>
            </a:r>
            <a:r>
              <a:rPr lang="ar-EG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تعدد</a:t>
            </a:r>
            <a:r>
              <a:rPr lang="ar-EG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أصحاب المصلحة </a:t>
            </a:r>
            <a:r>
              <a:rPr lang="ar-EG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لتطوير نظم</a:t>
            </a:r>
          </a:p>
          <a:p>
            <a:pPr lvl="0" algn="ctr" rtl="1">
              <a:defRPr/>
            </a:pPr>
            <a:r>
              <a:rPr lang="ar-EG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الإدارة الذكية للمياه</a:t>
            </a:r>
            <a:endParaRPr lang="en-US" sz="1600" kern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-167693" y="1164906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EG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معالجة أزمة المياه العالمية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167693" y="475479"/>
            <a:ext cx="9396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الفريق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الم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ت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خصص </a:t>
            </a:r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المعني بالإدارة الذكية للمياه 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15616" y="5928637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http://www.itu.int/go/fgswm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1395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1331689" y="443993"/>
            <a:ext cx="6624638" cy="584775"/>
          </a:xfrm>
        </p:spPr>
        <p:txBody>
          <a:bodyPr/>
          <a:lstStyle/>
          <a:p>
            <a:pPr rtl="1"/>
            <a:r>
              <a:rPr lang="ar-EG" altLang="en-US" sz="3600" dirty="0" smtClean="0"/>
              <a:t>أهمية المعايير العالمية</a:t>
            </a:r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39552" y="1196752"/>
            <a:ext cx="8208912" cy="83943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9552" y="4692427"/>
            <a:ext cx="8208912" cy="718607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3136526" y="6067137"/>
            <a:ext cx="6624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لنعمل </a:t>
            </a:r>
            <a:r>
              <a:rPr lang="ar-SA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معاً</a:t>
            </a:r>
            <a:r>
              <a:rPr lang="ar-EG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ar-SA" altLang="en-US" sz="32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9552" y="2241558"/>
            <a:ext cx="8208912" cy="83943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552" y="3392525"/>
            <a:ext cx="8208912" cy="915523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428625" y="1282477"/>
            <a:ext cx="8420831" cy="4032447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EG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تعزيز </a:t>
            </a:r>
            <a:r>
              <a:rPr lang="ar-EG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الاستدامة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البيئية،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مكافحة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تغيّر </a:t>
            </a:r>
            <a:r>
              <a:rPr lang="ar-EG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المناخ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ومعالجة </a:t>
            </a:r>
            <a:r>
              <a:rPr lang="ar-EG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النفايات الإلكترونية</a:t>
            </a:r>
            <a:r>
              <a:rPr lang="ar-EG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؛</a:t>
            </a:r>
            <a:endParaRPr lang="ar-EG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ar-EG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تجنب المخاطر الصحية الناجمة عن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المجالات الكهرمغنطيسية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(EMF)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التي تنتجها أجهزة و منشآت الاتصالات السلكية و اللاسلكية؛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حماية أجهزة ومنشآت </a:t>
            </a:r>
            <a:r>
              <a:rPr lang="ar-EG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الاتصالات السلكية و اللاسلكية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من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الضرر و العطل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بسبب </a:t>
            </a:r>
            <a:r>
              <a:rPr lang="ar-EG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الاضطرابات </a:t>
            </a:r>
            <a:r>
              <a:rPr lang="ar-EG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الكهرمغنطيسية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، مثل تلك النجمة عن الصواعق؛</a:t>
            </a:r>
          </a:p>
          <a:p>
            <a:pPr>
              <a:buFont typeface="Wingdings" panose="05000000000000000000" pitchFamily="2" charset="2"/>
              <a:buChar char="§"/>
            </a:pPr>
            <a:endParaRPr lang="ar-EG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ضمان 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سلامة الموظفين و مستخدمي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الشبكات</a:t>
            </a:r>
            <a:r>
              <a:rPr lang="ar-EG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ضد التيار والفولتية المستخدمة في شبكات الاتصالات. </a:t>
            </a: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ar-SA" sz="3600" dirty="0"/>
              <a:t>شكراً لكم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211" y="590558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tsbsg5@itu.int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2673" y="1220441"/>
            <a:ext cx="8232961" cy="1547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لجنة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الدراسات 5 لقطاع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تقييس الاتصالات بالاتحاد الدولي للاتصالات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«البيئة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تغيّر المناخ»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itu.int/go/tsg5</a:t>
            </a:r>
            <a:endParaRPr lang="ar-EG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Browallia New" panose="020B0604020202020204" pitchFamily="34" charset="-34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قطاع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تقييس الاتصالات بالاتحاد الدولي للاتصالات و </a:t>
            </a:r>
            <a:r>
              <a:rPr lang="ar-EG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تغيّر </a:t>
            </a:r>
            <a:r>
              <a:rPr lang="ar-EG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المناخ</a:t>
            </a: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3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itu.int/go/ITU-T/climate</a:t>
            </a: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2"/>
          <a:stretch>
            <a:fillRect/>
          </a:stretch>
        </p:blipFill>
        <p:spPr bwMode="auto">
          <a:xfrm>
            <a:off x="0" y="2887236"/>
            <a:ext cx="9144000" cy="28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3785"/>
            <a:ext cx="4872038" cy="311957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000" dirty="0"/>
              <a:t>الاتحاد الدولي </a:t>
            </a:r>
            <a:r>
              <a:rPr lang="ar-SA" sz="2000" dirty="0" smtClean="0"/>
              <a:t>للاتصالات</a:t>
            </a:r>
            <a:endParaRPr lang="ar-EG" sz="20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+mj-lt"/>
              </a:rPr>
              <a:t>لجنة الدراسات </a:t>
            </a:r>
            <a:r>
              <a:rPr lang="en-US" sz="2000" dirty="0" smtClean="0">
                <a:latin typeface="+mj-lt"/>
              </a:rPr>
              <a:t>5</a:t>
            </a:r>
            <a:r>
              <a:rPr lang="ar-SA" sz="2000" dirty="0" smtClean="0">
                <a:latin typeface="+mj-lt"/>
              </a:rPr>
              <a:t> </a:t>
            </a:r>
            <a:r>
              <a:rPr lang="ar-SA" sz="2000" dirty="0">
                <a:latin typeface="+mj-lt"/>
              </a:rPr>
              <a:t>لقطاع تقييس الاتصالات </a:t>
            </a:r>
            <a:r>
              <a:rPr lang="ar-SA" sz="2000" dirty="0" smtClean="0">
                <a:latin typeface="+mj-lt"/>
              </a:rPr>
              <a:t>بالاتحاد</a:t>
            </a:r>
            <a:endParaRPr lang="ar-EG" sz="2000" dirty="0" smtClean="0">
              <a:latin typeface="+mj-lt"/>
            </a:endParaRPr>
          </a:p>
          <a:p>
            <a:pPr marL="0" indent="0" algn="r" rtl="1">
              <a:buNone/>
            </a:pPr>
            <a:r>
              <a:rPr lang="ar-EG" sz="2000" dirty="0">
                <a:latin typeface="+mj-lt"/>
              </a:rPr>
              <a:t> </a:t>
            </a:r>
            <a:r>
              <a:rPr lang="ar-EG" sz="2000" dirty="0" smtClean="0">
                <a:latin typeface="+mj-lt"/>
              </a:rPr>
              <a:t>   </a:t>
            </a:r>
            <a:r>
              <a:rPr lang="ar-SA" sz="2000" dirty="0" smtClean="0">
                <a:latin typeface="+mj-lt"/>
              </a:rPr>
              <a:t> </a:t>
            </a:r>
            <a:r>
              <a:rPr lang="ar-SA" sz="2000" dirty="0">
                <a:latin typeface="+mj-lt"/>
              </a:rPr>
              <a:t>الدولي </a:t>
            </a:r>
            <a:r>
              <a:rPr lang="ar-SA" sz="2000" dirty="0" smtClean="0">
                <a:latin typeface="+mj-lt"/>
              </a:rPr>
              <a:t>للاتصالات</a:t>
            </a:r>
            <a:endParaRPr lang="ar-SA" sz="2000" dirty="0">
              <a:latin typeface="+mj-lt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+mj-lt"/>
              </a:rPr>
              <a:t>فريق العمل 1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+mj-lt"/>
              </a:rPr>
              <a:t>فريق العمل </a:t>
            </a:r>
            <a:r>
              <a:rPr lang="ar-EG" sz="2000" dirty="0" smtClean="0">
                <a:latin typeface="+mj-lt"/>
              </a:rPr>
              <a:t>2</a:t>
            </a:r>
            <a:endParaRPr lang="ar-SA" sz="2000" dirty="0">
              <a:latin typeface="+mj-lt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+mj-lt"/>
              </a:rPr>
              <a:t>فريق العمل </a:t>
            </a:r>
            <a:r>
              <a:rPr lang="ar-EG" sz="2000" dirty="0" smtClean="0">
                <a:latin typeface="+mj-lt"/>
              </a:rPr>
              <a:t>3</a:t>
            </a:r>
            <a:endParaRPr lang="ar-SA" sz="2000" dirty="0">
              <a:latin typeface="+mj-lt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000" dirty="0" smtClean="0">
                <a:latin typeface="+mj-lt"/>
              </a:rPr>
              <a:t>الأفرقة الإقليمية</a:t>
            </a:r>
            <a:endParaRPr lang="ar-SA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://arminarekatravel.com/wp-content/uploads/2014/11/Ag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45206"/>
            <a:ext cx="4629150" cy="32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63762"/>
            <a:ext cx="67110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المجموعات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المتصلة </a:t>
            </a:r>
            <a:endParaRPr lang="en-US" sz="2000" dirty="0">
              <a:solidFill>
                <a:srgbClr val="558ED5"/>
              </a:solidFill>
              <a:latin typeface="Calibri"/>
              <a:cs typeface="+mn-cs"/>
            </a:endParaRP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نشاط التنسيق المشترك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المعني ب</a:t>
            </a: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تكنولوجيا </a:t>
            </a:r>
            <a:r>
              <a:rPr lang="ar-SA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المعلومات والاتصالات</a:t>
            </a:r>
            <a:r>
              <a:rPr lang="ar-EG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 و 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تغيّر المناخ</a:t>
            </a:r>
            <a:endParaRPr lang="ar-SA" sz="2000" dirty="0" smtClean="0">
              <a:solidFill>
                <a:srgbClr val="558ED5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الفريق الم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ت</a:t>
            </a: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خصص المعني بالمدن الذكية المستدامة (م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ختت</a:t>
            </a: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م)</a:t>
            </a: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الفريق الم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ت</a:t>
            </a: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خصص المعني بالإدارة الذكية للمياه (م</a:t>
            </a:r>
            <a:r>
              <a:rPr lang="ar-EG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ختت</a:t>
            </a: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م)</a:t>
            </a: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لنعمل </a:t>
            </a:r>
            <a:r>
              <a:rPr lang="ar-SA" sz="2000" dirty="0">
                <a:solidFill>
                  <a:srgbClr val="558ED5"/>
                </a:solidFill>
                <a:latin typeface="Calibri"/>
                <a:cs typeface="Arial" panose="020B0604020202020204" pitchFamily="34" charset="0"/>
              </a:rPr>
              <a:t>معاً</a:t>
            </a:r>
          </a:p>
          <a:p>
            <a:pPr marL="342900" lvl="0" indent="-342900" algn="r" rtl="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ar-SA" sz="2000" dirty="0" smtClean="0">
              <a:solidFill>
                <a:srgbClr val="558ED5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372801" y="1357653"/>
            <a:ext cx="4655585" cy="1391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وكالة الأمم المتحدة المتخصصة في مجال تكنولوجيا المعلومات والاتصالات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SA" sz="2000" dirty="0" smtClean="0">
                <a:solidFill>
                  <a:srgbClr val="558ED5"/>
                </a:solidFill>
                <a:ea typeface="ＭＳ Ｐゴシック" charset="0"/>
              </a:rPr>
              <a:t>منظمة </a:t>
            </a: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لتطوير المقاييس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شراكة فريدة بين القطاعين العام والخاص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8675" y="3472363"/>
            <a:ext cx="4097804" cy="22238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  <a:defRPr/>
            </a:pPr>
            <a:r>
              <a:rPr lang="ar-SA" sz="2400" b="1" dirty="0">
                <a:solidFill>
                  <a:srgbClr val="558ED5"/>
                </a:solidFill>
                <a:ea typeface="ＭＳ Ｐゴシック" charset="0"/>
              </a:rPr>
              <a:t>الأعضاء: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EG" sz="2000" dirty="0" smtClean="0">
                <a:solidFill>
                  <a:srgbClr val="558ED5"/>
                </a:solidFill>
                <a:ea typeface="ＭＳ Ｐゴシック" charset="0"/>
              </a:rPr>
              <a:t>193 </a:t>
            </a:r>
            <a:r>
              <a:rPr lang="ar-SA" sz="2000" dirty="0" smtClean="0">
                <a:solidFill>
                  <a:srgbClr val="558ED5"/>
                </a:solidFill>
                <a:ea typeface="ＭＳ Ｐゴシック" charset="0"/>
              </a:rPr>
              <a:t>بلداً </a:t>
            </a: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(حكومات وهيئات تنظيمية)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أكثر من 700 من القطاع الخاص (أعضاء القطاعات والمنتسبون)</a:t>
            </a:r>
          </a:p>
          <a:p>
            <a:pPr marL="257175" indent="-257175" algn="r" defTabSz="342900" rt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ar-SA" sz="2000" dirty="0">
                <a:solidFill>
                  <a:srgbClr val="558ED5"/>
                </a:solidFill>
                <a:ea typeface="ＭＳ Ｐゴシック" charset="0"/>
              </a:rPr>
              <a:t>أكثر من 90 مؤسسة أكاديمية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1" y="2916549"/>
            <a:ext cx="4421386" cy="2949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29139" y="418742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ar-SA" sz="3600" dirty="0"/>
              <a:t>الاتحاد الدولي للاتصالات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9" y="538767"/>
            <a:ext cx="4113082" cy="293359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9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759600"/>
            <a:ext cx="1059750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1329605"/>
            <a:ext cx="914364" cy="6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015" y="2526179"/>
            <a:ext cx="4227402" cy="20238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454" y="4856421"/>
            <a:ext cx="1015594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40" y="3726584"/>
            <a:ext cx="711692" cy="9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39444"/>
            <a:ext cx="922110" cy="6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70475"/>
            <a:ext cx="794808" cy="7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53" y="2685894"/>
            <a:ext cx="838964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" y="512218"/>
            <a:ext cx="8784976" cy="490066"/>
          </a:xfrm>
        </p:spPr>
        <p:txBody>
          <a:bodyPr>
            <a:noAutofit/>
          </a:bodyPr>
          <a:lstStyle/>
          <a:p>
            <a:pPr rtl="1"/>
            <a:r>
              <a:rPr lang="ar-SA" sz="3600" dirty="0"/>
              <a:t>هيكلية الاتحاد الدولي للاتصالات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rgbClr val="558ED5"/>
                </a:solidFill>
                <a:latin typeface="+mn-lt"/>
                <a:cs typeface="+mn-cs"/>
              </a:rPr>
              <a:t>الأمانة العامة</a:t>
            </a:r>
          </a:p>
          <a:p>
            <a:pPr algn="ctr" rtl="1"/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توفير التنسيق لكامل المنظمة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085222"/>
            <a:ext cx="3018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SA" sz="2000" b="1" dirty="0">
                <a:solidFill>
                  <a:srgbClr val="558ED5"/>
                </a:solidFill>
                <a:latin typeface="+mn-lt"/>
                <a:cs typeface="+mn-cs"/>
              </a:rPr>
              <a:t>قطاع تقييس </a:t>
            </a:r>
            <a:r>
              <a:rPr lang="ar-SA" sz="2000" b="1" dirty="0" smtClean="0">
                <a:solidFill>
                  <a:srgbClr val="558ED5"/>
                </a:solidFill>
                <a:latin typeface="+mn-lt"/>
                <a:cs typeface="+mn-cs"/>
              </a:rPr>
              <a:t>الاتصالات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 (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ITU-T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558ED5"/>
              </a:solidFill>
              <a:latin typeface="+mn-lt"/>
              <a:cs typeface="+mn-cs"/>
            </a:endParaRPr>
          </a:p>
          <a:p>
            <a:pPr lvl="0" algn="ctr" rtl="1">
              <a:defRPr/>
            </a:pP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وضع معايير تكنولوجيا المعلومات والاتصالات التقنية ذو قابلية للتشغيل البيني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SA" sz="2000" b="1" dirty="0">
                <a:solidFill>
                  <a:srgbClr val="558ED5"/>
                </a:solidFill>
                <a:latin typeface="+mn-lt"/>
                <a:cs typeface="+mn-cs"/>
              </a:rPr>
              <a:t>قطاع تنمية </a:t>
            </a:r>
            <a:r>
              <a:rPr lang="ar-SA" sz="2000" b="1" dirty="0" smtClean="0">
                <a:solidFill>
                  <a:srgbClr val="558ED5"/>
                </a:solidFill>
                <a:latin typeface="+mn-lt"/>
                <a:cs typeface="+mn-cs"/>
              </a:rPr>
              <a:t>الاتصالات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 (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ITU-D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558ED5"/>
              </a:solidFill>
              <a:latin typeface="+mn-lt"/>
              <a:cs typeface="+mn-cs"/>
            </a:endParaRPr>
          </a:p>
          <a:p>
            <a:pPr lvl="0" algn="ctr" rtl="1">
              <a:defRPr/>
            </a:pP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توفير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المساعدة لغير</a:t>
            </a:r>
            <a:r>
              <a:rPr lang="ar-EG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ar-SA" sz="2000" dirty="0" smtClean="0">
                <a:solidFill>
                  <a:srgbClr val="558ED5"/>
                </a:solidFill>
                <a:latin typeface="+mn-lt"/>
                <a:cs typeface="+mn-cs"/>
              </a:rPr>
              <a:t>الموصولين</a:t>
            </a:r>
            <a:endParaRPr lang="ar-SA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108522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000" b="1" dirty="0">
                <a:solidFill>
                  <a:srgbClr val="558ED5"/>
                </a:solidFill>
                <a:latin typeface="+mn-lt"/>
                <a:cs typeface="+mn-cs"/>
              </a:rPr>
              <a:t>قطاع الاتصالات الراديوية </a:t>
            </a:r>
            <a:r>
              <a:rPr 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ITU-R)</a:t>
            </a:r>
            <a:r>
              <a:rPr lang="ar-EG" sz="2000" b="1" dirty="0" smtClean="0">
                <a:solidFill>
                  <a:srgbClr val="558ED5"/>
                </a:solidFill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558ED5"/>
              </a:solidFill>
              <a:latin typeface="+mn-lt"/>
              <a:cs typeface="+mn-cs"/>
            </a:endParaRPr>
          </a:p>
          <a:p>
            <a:pPr algn="ctr" rtl="1">
              <a:defRPr/>
            </a:pPr>
            <a:r>
              <a:rPr lang="ar-SA" sz="2000" dirty="0">
                <a:solidFill>
                  <a:srgbClr val="558ED5"/>
                </a:solidFill>
                <a:latin typeface="+mn-lt"/>
                <a:cs typeface="+mn-cs"/>
              </a:rPr>
              <a:t>تنسيق الاتصالات اللاسلكية العالمية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8"/>
          <p:cNvSpPr/>
          <p:nvPr/>
        </p:nvSpPr>
        <p:spPr bwMode="auto">
          <a:xfrm rot="10800000">
            <a:off x="4499892" y="1582669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rgbClr val="CAE8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37207"/>
            <a:ext cx="9238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لجنة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الدراسات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5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</a:t>
            </a:r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لقطاع تقييس الاتصالات بالاتحاد الدولي للاتصالات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1" name="Pie 30"/>
          <p:cNvSpPr/>
          <p:nvPr/>
        </p:nvSpPr>
        <p:spPr bwMode="auto">
          <a:xfrm rot="5400000">
            <a:off x="4574504" y="1436619"/>
            <a:ext cx="3668713" cy="3960813"/>
          </a:xfrm>
          <a:prstGeom prst="pie">
            <a:avLst>
              <a:gd name="adj1" fmla="val 3960433"/>
              <a:gd name="adj2" fmla="val 10878269"/>
            </a:avLst>
          </a:prstGeom>
          <a:solidFill>
            <a:srgbClr val="D5E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rtl="1">
              <a:defRPr/>
            </a:pPr>
            <a:endParaRPr lang="en-US" dirty="0">
              <a:ea typeface="宋体" pitchFamily="2" charset="-122"/>
            </a:endParaRPr>
          </a:p>
        </p:txBody>
      </p:sp>
      <p:sp>
        <p:nvSpPr>
          <p:cNvPr id="32" name="Pie 31"/>
          <p:cNvSpPr/>
          <p:nvPr/>
        </p:nvSpPr>
        <p:spPr bwMode="auto">
          <a:xfrm rot="17901924">
            <a:off x="4577679" y="1357245"/>
            <a:ext cx="3863975" cy="4311650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>
          <a:xfrm>
            <a:off x="4706695" y="2230316"/>
            <a:ext cx="1655763" cy="11509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rtl="1" eaLnBrk="1" hangingPunct="1">
              <a:spcBef>
                <a:spcPct val="0"/>
              </a:spcBef>
              <a:buNone/>
              <a:defRPr/>
            </a:pPr>
            <a:r>
              <a:rPr lang="ar-EG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</a:t>
            </a:r>
            <a:r>
              <a:rPr lang="ar-EG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العمل</a:t>
            </a:r>
            <a:r>
              <a:rPr 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5/1 </a:t>
            </a:r>
            <a:r>
              <a:rPr lang="ar-EG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التوقي من الضرر </a:t>
            </a:r>
          </a:p>
          <a:p>
            <a:pPr marL="0" indent="0" algn="ctr" rt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ar-EG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 السلامة</a:t>
            </a:r>
            <a:endParaRPr lang="en-US" sz="1800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Content Placeholder 11"/>
          <p:cNvSpPr txBox="1">
            <a:spLocks/>
          </p:cNvSpPr>
          <p:nvPr/>
        </p:nvSpPr>
        <p:spPr bwMode="auto">
          <a:xfrm>
            <a:off x="5220072" y="3794546"/>
            <a:ext cx="269505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rtl="1">
              <a:buNone/>
              <a:defRPr/>
            </a:pPr>
            <a:r>
              <a:rPr lang="ar-SA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العمل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5/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2  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ar-SA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rtl="1">
              <a:buFont typeface="Wingdings" pitchFamily="2" charset="2"/>
              <a:buNone/>
              <a:defRPr/>
            </a:pP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المجالات الكهرومغناطسية:</a:t>
            </a:r>
          </a:p>
          <a:p>
            <a:pPr algn="ctr" rtl="1">
              <a:buFont typeface="Wingdings" pitchFamily="2" charset="2"/>
              <a:buNone/>
              <a:defRPr/>
            </a:pP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الانبعاثات و الحصانة </a:t>
            </a:r>
          </a:p>
          <a:p>
            <a:pPr algn="ctr" rtl="1">
              <a:buFont typeface="Wingdings" pitchFamily="2" charset="2"/>
              <a:buNone/>
              <a:defRPr/>
            </a:pP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 التعرض البشري</a:t>
            </a:r>
            <a:endParaRPr lang="en-US" altLang="en-US" sz="1800" kern="0" dirty="0" smtClean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Content Placeholder 11"/>
          <p:cNvSpPr txBox="1">
            <a:spLocks/>
          </p:cNvSpPr>
          <p:nvPr/>
        </p:nvSpPr>
        <p:spPr bwMode="auto">
          <a:xfrm>
            <a:off x="6434415" y="2467798"/>
            <a:ext cx="216096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rtl="1">
              <a:buNone/>
              <a:defRPr/>
            </a:pPr>
            <a:r>
              <a:rPr lang="ar-SA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لعمل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5/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en-US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  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ar-SA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rtl="1">
              <a:buNone/>
              <a:defRPr/>
            </a:pPr>
            <a:r>
              <a:rPr lang="ar-SA" alt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تكنولوجيا المعلومات والاتصالات و </a:t>
            </a: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تغي</a:t>
            </a: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ّ</a:t>
            </a: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ر </a:t>
            </a:r>
            <a:r>
              <a:rPr lang="ar-SA" alt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المناخ</a:t>
            </a:r>
            <a:endParaRPr lang="en-US" altLang="en-US" sz="1800" kern="0" dirty="0" smtClean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4100954" y="3284984"/>
            <a:ext cx="1104973" cy="519351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4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أسئلة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5568041" y="5085184"/>
            <a:ext cx="1195137" cy="519351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6 أسئلة 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6962409" y="1752413"/>
            <a:ext cx="1104973" cy="519351"/>
          </a:xfrm>
          <a:prstGeom prst="ellipse">
            <a:avLst/>
          </a:prstGeom>
          <a:solidFill>
            <a:srgbClr val="ABDB77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7 أسئلة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71272" y="1298797"/>
            <a:ext cx="4105701" cy="215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rtl="1">
              <a:buNone/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التفويض</a:t>
            </a:r>
            <a:endParaRPr lang="en-US" alt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marL="0" indent="0" algn="r" rtl="1">
              <a:buNone/>
            </a:pP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لجنة الدراسات الرائدة لل: 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البيئة و تغيّر المناخ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en-US" altLang="en-US" sz="2000" dirty="0" smtClean="0">
                <a:solidFill>
                  <a:srgbClr val="558ED5"/>
                </a:solidFill>
                <a:ea typeface="ＭＳ Ｐゴシック" charset="0"/>
              </a:rPr>
              <a:t>؛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التوافق الكهرومغناطيسي و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التأثيرات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الكهرومغناطيسية.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75034" y="3921403"/>
            <a:ext cx="1971161" cy="908864"/>
          </a:xfrm>
          <a:prstGeom prst="ellipse">
            <a:avLst/>
          </a:prstGeom>
          <a:solidFill>
            <a:srgbClr val="C5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السؤال 12 المصطلحات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1833" y="1148295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eaLnBrk="0" hangingPunct="0">
              <a:spcBef>
                <a:spcPct val="20000"/>
              </a:spcBef>
              <a:buClr>
                <a:srgbClr val="0E438A"/>
              </a:buClr>
              <a:buSzPct val="110000"/>
            </a:pPr>
            <a:r>
              <a:rPr lang="ar-EG" altLang="en-US" sz="2000" b="1" dirty="0" smtClean="0">
                <a:solidFill>
                  <a:srgbClr val="558ED5"/>
                </a:solidFill>
                <a:latin typeface="+mn-lt"/>
                <a:cs typeface="+mn-cs"/>
              </a:rPr>
              <a:t>الهيكل</a:t>
            </a:r>
            <a:endParaRPr lang="en-US" altLang="en-US" sz="2000" b="1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83568" y="1805690"/>
            <a:ext cx="8208912" cy="2421722"/>
          </a:xfrm>
        </p:spPr>
        <p:txBody>
          <a:bodyPr/>
          <a:lstStyle/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ar-EG" sz="2000" dirty="0" smtClean="0"/>
              <a:t>دراسة و تحديد احتياجات المعايير</a:t>
            </a:r>
            <a:r>
              <a:rPr lang="en-US" sz="2000" dirty="0" smtClean="0"/>
              <a:t>؛</a:t>
            </a:r>
            <a:endParaRPr lang="ar-EG" sz="2000" dirty="0" smtClean="0"/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ar-EG" sz="2000" dirty="0" smtClean="0"/>
              <a:t>وضع </a:t>
            </a:r>
            <a:r>
              <a:rPr lang="ar-EG" sz="2000" b="1" dirty="0" smtClean="0"/>
              <a:t>معايير دولية غير تمييزية</a:t>
            </a:r>
            <a:r>
              <a:rPr lang="en-US" sz="2000" dirty="0" smtClean="0"/>
              <a:t> </a:t>
            </a:r>
            <a:r>
              <a:rPr lang="ar-EG" sz="2000" dirty="0" smtClean="0"/>
              <a:t>(توصيات قطاع </a:t>
            </a:r>
            <a:r>
              <a:rPr lang="ar-EG" sz="2000" dirty="0"/>
              <a:t>تقييس الاتصالات بالاتحاد الدولي للاتصالات)، </a:t>
            </a:r>
            <a:r>
              <a:rPr lang="ar-EG" sz="2000" b="1" dirty="0" smtClean="0"/>
              <a:t>تقارير تقنية</a:t>
            </a:r>
            <a:r>
              <a:rPr lang="ar-EG" sz="2000" dirty="0"/>
              <a:t>، </a:t>
            </a:r>
            <a:r>
              <a:rPr lang="ar-EG" sz="2000" b="1" dirty="0" smtClean="0"/>
              <a:t>أفضل الممارسات ومنهجيات </a:t>
            </a:r>
            <a:r>
              <a:rPr lang="ar-EG" sz="2000" b="1" dirty="0"/>
              <a:t>التنفيذ</a:t>
            </a:r>
            <a:r>
              <a:rPr lang="ar-EG" sz="2000" b="1" dirty="0" smtClean="0"/>
              <a:t>؛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ar-EG" sz="2000" dirty="0" smtClean="0"/>
              <a:t>ضمان قابلية التشغيل البيني و التقليص من العوائق التقنية</a:t>
            </a:r>
            <a:r>
              <a:rPr lang="ar-EG" sz="2000" dirty="0"/>
              <a:t>؛ </a:t>
            </a:r>
            <a:endParaRPr lang="ar-EG" sz="2000" dirty="0" smtClean="0"/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ar-EG" sz="2000" dirty="0" smtClean="0"/>
              <a:t>تسهيل </a:t>
            </a:r>
            <a:r>
              <a:rPr lang="ar-EG" sz="2000" b="1" dirty="0" smtClean="0"/>
              <a:t>التعاون</a:t>
            </a:r>
            <a:r>
              <a:rPr lang="ar-EG" sz="2000" dirty="0" smtClean="0"/>
              <a:t> </a:t>
            </a:r>
            <a:r>
              <a:rPr lang="ar-EG" sz="2000" dirty="0"/>
              <a:t>الدولي بين هيئات التقييس الدولية و الإقليمية</a:t>
            </a:r>
            <a:r>
              <a:rPr lang="ar-EG" sz="2000" dirty="0" smtClean="0"/>
              <a:t>؛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ar-EG" sz="2000" dirty="0" smtClean="0"/>
              <a:t>تقليص </a:t>
            </a:r>
            <a:r>
              <a:rPr lang="ar-EG" sz="2000" b="1" dirty="0" smtClean="0"/>
              <a:t>الفجوة</a:t>
            </a:r>
            <a:r>
              <a:rPr lang="ar-EG" sz="2000" dirty="0" smtClean="0"/>
              <a:t> في مستوى المعايير</a:t>
            </a:r>
            <a:r>
              <a:rPr lang="en-US" sz="2000" dirty="0" smtClean="0"/>
              <a:t> </a:t>
            </a:r>
            <a:r>
              <a:rPr lang="ar-EG" sz="2000" dirty="0" smtClean="0"/>
              <a:t>بين البلدان المتقدمة و البلدان النامية.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endParaRPr lang="ar-EG" sz="2000" dirty="0"/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endParaRPr lang="ar-EG" sz="2000" dirty="0" smtClean="0"/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110000"/>
              <a:buNone/>
            </a:pPr>
            <a:endParaRPr lang="ar-EG" sz="2000" dirty="0" smtClean="0"/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188A-805A-4F11-A6F8-FB1BB5778A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2761"/>
            <a:ext cx="8229600" cy="584775"/>
          </a:xfrm>
        </p:spPr>
        <p:txBody>
          <a:bodyPr/>
          <a:lstStyle/>
          <a:p>
            <a:pPr rtl="1"/>
            <a:r>
              <a:rPr lang="ar-SA" sz="3600" dirty="0"/>
              <a:t>المهام والأهداف</a:t>
            </a:r>
            <a:endParaRPr lang="en-US" sz="3600" dirty="0"/>
          </a:p>
        </p:txBody>
      </p:sp>
      <p:pic>
        <p:nvPicPr>
          <p:cNvPr id="15" name="Picture 5" descr="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0802" y="4641630"/>
            <a:ext cx="1195614" cy="98583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07187">
            <a:off x="120051" y="5351225"/>
            <a:ext cx="1271050" cy="145395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4625">
            <a:off x="5919030" y="4844089"/>
            <a:ext cx="1265882" cy="143638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42215">
            <a:off x="1051933" y="5606188"/>
            <a:ext cx="1312384" cy="1521126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50703"/>
            <a:ext cx="1410496" cy="15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66092">
            <a:off x="5565578" y="6123174"/>
            <a:ext cx="1265884" cy="1459124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5" y="5373216"/>
            <a:ext cx="1360347" cy="16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66837"/>
            <a:ext cx="1337006" cy="16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71" y="5666837"/>
            <a:ext cx="1287034" cy="17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59198" y="484037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</a:t>
            </a:r>
            <a:r>
              <a:rPr lang="ar-SA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العمل</a:t>
            </a:r>
            <a:r>
              <a:rPr lang="ar-EG" altLang="ja-JP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5/1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1" name="Pie 30"/>
          <p:cNvSpPr/>
          <p:nvPr/>
        </p:nvSpPr>
        <p:spPr bwMode="auto">
          <a:xfrm rot="5400000">
            <a:off x="6595893" y="3142629"/>
            <a:ext cx="3668713" cy="3960813"/>
          </a:xfrm>
          <a:prstGeom prst="pie">
            <a:avLst>
              <a:gd name="adj1" fmla="val 3960433"/>
              <a:gd name="adj2" fmla="val 10878269"/>
            </a:avLst>
          </a:prstGeom>
          <a:solidFill>
            <a:srgbClr val="D5E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9863" y="1512407"/>
            <a:ext cx="6844530" cy="4175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مجالات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عمل</a:t>
            </a: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: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endParaRPr lang="ar-EG" altLang="en-US" sz="2000" b="1" dirty="0" smtClean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السؤال 5/2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العناصر والجمعيات الوقائية</a:t>
            </a:r>
            <a:endParaRPr lang="ar-EG" altLang="en-US" sz="2000" dirty="0" smtClean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5/3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التداخل في شبكات الاتصالات بسبب أنظمة الطاقة وشبكات السكك الحديدية المكهربة 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5/4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-المقاومة والسلامة في مجال 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5/5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- حماية أنظمة الاتصالات من الصواعق و التأريض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endParaRPr lang="ar-EG" altLang="en-US" sz="2000" dirty="0" smtClean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endParaRPr lang="ar-EG" altLang="en-US" sz="2000" dirty="0" smtClean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dirty="0" smtClean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6740549" y="3861048"/>
            <a:ext cx="1655763" cy="11509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ar-SA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</a:t>
            </a:r>
            <a:r>
              <a:rPr lang="ar-SA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العمل</a:t>
            </a:r>
            <a:r>
              <a:rPr lang="ar-EG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SA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5/1 </a:t>
            </a:r>
            <a:endParaRPr lang="ar-SA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ar-SA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ar-EG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</a:t>
            </a:r>
            <a:r>
              <a:rPr lang="ar-SA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توقي </a:t>
            </a:r>
            <a:r>
              <a:rPr lang="ar-SA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من الضرر </a:t>
            </a:r>
          </a:p>
          <a:p>
            <a:pPr marL="0" indent="0" algn="ctr" rtl="1" eaLnBrk="1" hangingPunct="1">
              <a:spcBef>
                <a:spcPct val="0"/>
              </a:spcBef>
              <a:buNone/>
              <a:defRPr/>
            </a:pPr>
            <a:r>
              <a:rPr lang="ar-SA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 السلامة</a:t>
            </a:r>
            <a:endParaRPr lang="en-US" sz="1800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6125489" y="5011986"/>
            <a:ext cx="1104972" cy="519351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4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أسئلة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913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902700" y="6381750"/>
            <a:ext cx="225425" cy="2873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6AF8ECE-6DA3-4353-8259-C55DB58F6B80}" type="slidenum">
              <a:rPr lang="en-US" altLang="en-US" sz="1000" smtClean="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eaLnBrk="1" hangingPunct="1"/>
              <a:t>8</a:t>
            </a:fld>
            <a:endParaRPr lang="en-US" altLang="en-US" sz="1000" smtClean="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88876" y="507113"/>
            <a:ext cx="7838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rtl="1"/>
            <a:r>
              <a:rPr lang="ar-SA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العمل </a:t>
            </a:r>
            <a:r>
              <a:rPr lang="ar-SA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5/1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: التوقي </a:t>
            </a:r>
            <a:r>
              <a:rPr lang="ar-EG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من </a:t>
            </a:r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الضرر و </a:t>
            </a:r>
            <a:r>
              <a:rPr lang="ar-EG" altLang="en-US" dirty="0">
                <a:solidFill>
                  <a:srgbClr val="558ED5"/>
                </a:solidFill>
                <a:ea typeface="ＭＳ Ｐゴシック" charset="0"/>
                <a:cs typeface="Calibri"/>
              </a:rPr>
              <a:t>السلامة</a:t>
            </a:r>
          </a:p>
          <a:p>
            <a:pPr rtl="1"/>
            <a:r>
              <a:rPr lang="ar-EG" altLang="en-US" dirty="0" smtClean="0">
                <a:solidFill>
                  <a:srgbClr val="558ED5"/>
                </a:solidFill>
                <a:ea typeface="ＭＳ Ｐゴシック" charset="0"/>
                <a:cs typeface="Calibri"/>
              </a:rPr>
              <a:t>  </a:t>
            </a:r>
            <a:endParaRPr lang="ar-SA" altLang="en-US" dirty="0">
              <a:solidFill>
                <a:srgbClr val="558ED5"/>
              </a:solidFill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39553" y="1586648"/>
            <a:ext cx="8136903" cy="2759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تسليط الضوء على النواتج:</a:t>
            </a:r>
            <a:endParaRPr lang="en-US" alt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</a:t>
            </a: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K.12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خصائص صمامات التفريغ الغازية المستخدمة في حماية منشآت 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</a:t>
            </a: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K.21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قابلية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مقاومة تجهيزات الاتصالات المركبة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في منشآت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العملاء لأحوال فرط الفلطية وفرط التيار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ea typeface="ＭＳ Ｐゴシック" charset="0"/>
              </a:rPr>
              <a:t>ITU-T </a:t>
            </a: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K.27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تكوينات الربط و التأريض داخل أبنية 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K.56 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حماية محطات القاعدة الراديوية من تفريغات شحنات الصواعق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دليل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على كيفية إستعمال توصيات مقاومة فرط الفلطية </a:t>
            </a:r>
            <a:endParaRPr lang="en-US" altLang="en-US" sz="2000" dirty="0" smtClean="0">
              <a:solidFill>
                <a:srgbClr val="558ED5"/>
              </a:solidFill>
              <a:ea typeface="ＭＳ Ｐゴシック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165">
            <a:off x="6687810" y="5509772"/>
            <a:ext cx="1337006" cy="16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7892"/>
            <a:ext cx="1331640" cy="17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://itu.int/rec/T-REC-K/en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61990" y="468091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ar-SA" altLang="ja-JP" dirty="0">
                <a:solidFill>
                  <a:srgbClr val="558ED5"/>
                </a:solidFill>
                <a:ea typeface="ＭＳ Ｐゴシック" charset="0"/>
                <a:cs typeface="Calibri"/>
              </a:rPr>
              <a:t>فريق العمل 5/2 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2" name="Pie 31"/>
          <p:cNvSpPr/>
          <p:nvPr/>
        </p:nvSpPr>
        <p:spPr bwMode="auto">
          <a:xfrm rot="17901924">
            <a:off x="4487896" y="1616406"/>
            <a:ext cx="4225103" cy="4419763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7504" y="1114422"/>
            <a:ext cx="9036496" cy="25050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rtl="1">
              <a:buNone/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مجالات العمل: </a:t>
            </a:r>
            <a:endParaRPr lang="en-US" alt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TN" altLang="en-US" sz="2000" b="1" dirty="0" smtClean="0">
                <a:solidFill>
                  <a:srgbClr val="558ED5"/>
                </a:solidFill>
                <a:ea typeface="ＭＳ Ｐゴシック" charset="0"/>
              </a:rPr>
              <a:t>5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/</a:t>
            </a:r>
            <a:r>
              <a:rPr lang="ar-TN" altLang="en-US" sz="2000" b="1" dirty="0" smtClean="0">
                <a:solidFill>
                  <a:srgbClr val="558ED5"/>
                </a:solidFill>
                <a:ea typeface="ＭＳ Ｐゴシック" charset="0"/>
              </a:rPr>
              <a:t>6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–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مسائل الملاءمة </a:t>
            </a:r>
            <a:r>
              <a:rPr lang="ar-EG" altLang="en-US" sz="2000" dirty="0" err="1">
                <a:solidFill>
                  <a:srgbClr val="558ED5"/>
                </a:solidFill>
                <a:ea typeface="ＭＳ Ｐゴシック" charset="0"/>
              </a:rPr>
              <a:t>الكهرمغنطيسي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 الناشئة عن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تقارب معدات تكنولوجيا المعلومات والاتصالات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/7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التعرض البشري للمجالات الكهرمغنطيسية بسبب الأنظمة الراديوية والمعدات المتنقلة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8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مسائل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الملاءمة </a:t>
            </a:r>
            <a:r>
              <a:rPr lang="ar-EG" altLang="en-US" sz="2000" dirty="0" err="1">
                <a:solidFill>
                  <a:srgbClr val="558ED5"/>
                </a:solidFill>
                <a:ea typeface="ＭＳ Ｐゴシック" charset="0"/>
              </a:rPr>
              <a:t>الكهرمغنطيسي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في الشبكات المنزلية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9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التوصيات العامة و فصيلة المنتجات بشأن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الملاءمة </a:t>
            </a:r>
            <a:r>
              <a:rPr lang="ar-EG" altLang="en-US" sz="2000" dirty="0" err="1" smtClean="0">
                <a:solidFill>
                  <a:srgbClr val="558ED5"/>
                </a:solidFill>
                <a:ea typeface="ＭＳ Ｐゴシック" charset="0"/>
              </a:rPr>
              <a:t>الكهرمغنطيسية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لمعدات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الاتصالات والمعلومات</a:t>
            </a:r>
            <a:endParaRPr lang="ar-SA" altLang="en-US" sz="2000" dirty="0">
              <a:solidFill>
                <a:srgbClr val="558ED5"/>
              </a:solidFill>
              <a:ea typeface="ＭＳ Ｐゴシック" charset="0"/>
            </a:endParaRP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10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سلامة أنظمة الاتصالات والمعلومات المتعلقة بالبيئة الكهرمغنطيسية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ar-SA" altLang="en-US" sz="2000" b="1" dirty="0">
                <a:solidFill>
                  <a:srgbClr val="558ED5"/>
                </a:solidFill>
                <a:ea typeface="ＭＳ Ｐゴシック" charset="0"/>
              </a:rPr>
              <a:t>السؤال 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5/1</a:t>
            </a:r>
            <a:r>
              <a:rPr lang="ar-EG" altLang="en-US" sz="2000" b="1" dirty="0" smtClean="0">
                <a:solidFill>
                  <a:srgbClr val="558ED5"/>
                </a:solidFill>
                <a:ea typeface="ＭＳ Ｐゴシック" charset="0"/>
              </a:rPr>
              <a:t>1</a:t>
            </a:r>
            <a:r>
              <a:rPr lang="ar-SA" altLang="en-US" sz="2000" b="1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- متطلبات </a:t>
            </a:r>
            <a:r>
              <a:rPr lang="ar-EG" altLang="en-US" sz="2000" dirty="0">
                <a:solidFill>
                  <a:srgbClr val="558ED5"/>
                </a:solidFill>
                <a:ea typeface="ＭＳ Ｐゴシック" charset="0"/>
              </a:rPr>
              <a:t>الملاءمة </a:t>
            </a:r>
            <a:r>
              <a:rPr lang="ar-EG" altLang="en-US" sz="2000" dirty="0" err="1" smtClean="0">
                <a:solidFill>
                  <a:srgbClr val="558ED5"/>
                </a:solidFill>
                <a:ea typeface="ＭＳ Ｐゴシック" charset="0"/>
              </a:rPr>
              <a:t>الكهرمغنطيسية</a:t>
            </a:r>
            <a:r>
              <a:rPr lang="ar-EG" altLang="en-US" sz="2000" dirty="0" smtClean="0">
                <a:solidFill>
                  <a:srgbClr val="558ED5"/>
                </a:solidFill>
                <a:ea typeface="ＭＳ Ｐゴシック" charset="0"/>
              </a:rPr>
              <a:t> بالنسبة لمجتمع المعلومات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9863" y="3920067"/>
            <a:ext cx="4896544" cy="215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2" name="Content Placeholder 11"/>
          <p:cNvSpPr txBox="1">
            <a:spLocks/>
          </p:cNvSpPr>
          <p:nvPr/>
        </p:nvSpPr>
        <p:spPr bwMode="auto">
          <a:xfrm>
            <a:off x="5391261" y="3991897"/>
            <a:ext cx="2695055" cy="11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None/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فريق </a:t>
            </a:r>
            <a:r>
              <a:rPr lang="ar-SA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العمل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5/2 </a:t>
            </a: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>
              <a:buNone/>
              <a:defRPr/>
            </a:pP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المجالات الكهرومغناطسية:</a:t>
            </a:r>
            <a:endParaRPr lang="ar-EG" altLang="en-US" sz="1800" kern="0" dirty="0" smtClean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buNone/>
              <a:defRPr/>
            </a:pP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الانبعاثات</a:t>
            </a:r>
            <a:r>
              <a:rPr lang="ar-EG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، </a:t>
            </a:r>
            <a:r>
              <a:rPr lang="ar-SA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الحصانة </a:t>
            </a:r>
            <a:endParaRPr lang="ar-SA" altLang="en-US" sz="1800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buNone/>
              <a:defRPr/>
            </a:pPr>
            <a:r>
              <a:rPr lang="ar-SA" alt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و التعرض البشري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6002878" y="5411293"/>
            <a:ext cx="1195138" cy="519351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ar-SA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أسئلة 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505200" y="61468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D46B07DBBB34793E41BDF13448941" ma:contentTypeVersion="1" ma:contentTypeDescription="Create a new document." ma:contentTypeScope="" ma:versionID="f6a948ce0f24f5aaec309523c2823a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8DA444-E212-4D1C-800B-1B52BC8E503F}"/>
</file>

<file path=customXml/itemProps2.xml><?xml version="1.0" encoding="utf-8"?>
<ds:datastoreItem xmlns:ds="http://schemas.openxmlformats.org/officeDocument/2006/customXml" ds:itemID="{455FDCD5-2812-486D-A920-66FFBBD5CC2F}"/>
</file>

<file path=customXml/itemProps3.xml><?xml version="1.0" encoding="utf-8"?>
<ds:datastoreItem xmlns:ds="http://schemas.openxmlformats.org/officeDocument/2006/customXml" ds:itemID="{9FE8AC7C-EEA3-41C9-ADB4-BEB3EA7837B2}"/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1089</Words>
  <Application>Microsoft Office PowerPoint</Application>
  <PresentationFormat>On-screen Show (4:3)</PresentationFormat>
  <Paragraphs>215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ＭＳ Ｐゴシック</vt:lpstr>
      <vt:lpstr>宋体</vt:lpstr>
      <vt:lpstr>Zurich BT</vt:lpstr>
      <vt:lpstr>Arial</vt:lpstr>
      <vt:lpstr>Browallia New</vt:lpstr>
      <vt:lpstr>Calibri</vt:lpstr>
      <vt:lpstr>Ebrima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هيكلية الاتحاد الدولي للاتصالات</vt:lpstr>
      <vt:lpstr>PowerPoint Presentation</vt:lpstr>
      <vt:lpstr>المهام والأهداف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المجموعات المتصلة </vt:lpstr>
      <vt:lpstr>PowerPoint Presentation</vt:lpstr>
      <vt:lpstr>PowerPoint Presentation</vt:lpstr>
      <vt:lpstr>أهمية المعايير العالمية</vt:lpstr>
      <vt:lpstr>شكراً لكم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Ben Mustapha, Fayka</cp:lastModifiedBy>
  <cp:revision>572</cp:revision>
  <cp:lastPrinted>2014-12-08T07:10:17Z</cp:lastPrinted>
  <dcterms:created xsi:type="dcterms:W3CDTF">2014-09-01T15:38:30Z</dcterms:created>
  <dcterms:modified xsi:type="dcterms:W3CDTF">2015-12-01T15:01:05Z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0x010100F0DD46B07DBBB34793E41BDF13448941</vt:lpwstr>
  </property>
</Properties>
</file>