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5" r:id="rId5"/>
    <p:sldId id="258" r:id="rId6"/>
    <p:sldId id="259" r:id="rId7"/>
    <p:sldId id="261" r:id="rId8"/>
    <p:sldId id="260" r:id="rId9"/>
    <p:sldId id="262" r:id="rId10"/>
    <p:sldId id="269" r:id="rId11"/>
    <p:sldId id="268" r:id="rId12"/>
    <p:sldId id="263" r:id="rId13"/>
    <p:sldId id="264" r:id="rId14"/>
    <p:sldId id="279" r:id="rId15"/>
    <p:sldId id="266" r:id="rId16"/>
    <p:sldId id="270" r:id="rId17"/>
    <p:sldId id="272" r:id="rId18"/>
    <p:sldId id="273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264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999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097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293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9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21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16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34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078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0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4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160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E7661-46FE-4CD9-AFD4-876E318F6027}" type="datetimeFigureOut">
              <a:rPr lang="en-US" smtClean="0"/>
              <a:t>2/24/2016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CED280-5EA4-46CF-A85A-8DB9A4B045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889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0"/>
            <a:ext cx="8458200" cy="1470025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Differential pricing of Data Services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648200"/>
            <a:ext cx="7391400" cy="1219200"/>
          </a:xfrm>
        </p:spPr>
        <p:txBody>
          <a:bodyPr>
            <a:normAutofit/>
          </a:bodyPr>
          <a:lstStyle/>
          <a:p>
            <a:r>
              <a:rPr lang="en-US" sz="2200" dirty="0" err="1" smtClean="0">
                <a:solidFill>
                  <a:schemeClr val="tx1"/>
                </a:solidFill>
              </a:rPr>
              <a:t>Akhilesh</a:t>
            </a:r>
            <a:r>
              <a:rPr lang="en-US" sz="2200" dirty="0" smtClean="0">
                <a:solidFill>
                  <a:schemeClr val="tx1"/>
                </a:solidFill>
              </a:rPr>
              <a:t> Kumar Trivedi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Telecom Regulatory Authority of India, India</a:t>
            </a:r>
            <a:endParaRPr lang="en-US" sz="2200" dirty="0">
              <a:solidFill>
                <a:schemeClr val="tx1"/>
              </a:solidFill>
            </a:endParaRPr>
          </a:p>
        </p:txBody>
      </p:sp>
      <p:pic>
        <p:nvPicPr>
          <p:cNvPr id="1026" name="Picture 3" descr="C:\Users\trai\TRAI\TRAI Logo\Trai Logo final\Final_TRAI_logo_Feb_10\TRAI_Logo_Fina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659244"/>
            <a:ext cx="1184468" cy="10933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659244"/>
            <a:ext cx="762000" cy="1162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913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916"/>
            <a:ext cx="8839200" cy="685800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Recent developments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48" y="762000"/>
            <a:ext cx="9129252" cy="57150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Construct # 1</a:t>
            </a:r>
            <a:r>
              <a:rPr lang="en-US" sz="2000" dirty="0" smtClean="0"/>
              <a:t>:</a:t>
            </a:r>
          </a:p>
          <a:p>
            <a:endParaRPr lang="en-US" sz="1400" dirty="0" smtClean="0"/>
          </a:p>
          <a:p>
            <a:pPr lvl="1"/>
            <a:r>
              <a:rPr lang="en-US" sz="2000" dirty="0" smtClean="0"/>
              <a:t>An </a:t>
            </a:r>
            <a:r>
              <a:rPr lang="en-US" sz="2000" dirty="0"/>
              <a:t>entity creates a platform wherein content providers and </a:t>
            </a:r>
            <a:r>
              <a:rPr lang="en-US" sz="2000" dirty="0" smtClean="0"/>
              <a:t>TSPs can register subject </a:t>
            </a:r>
            <a:r>
              <a:rPr lang="en-US" sz="2000" dirty="0"/>
              <a:t>to the approval of the platform </a:t>
            </a:r>
            <a:r>
              <a:rPr lang="en-US" sz="2000" dirty="0" smtClean="0"/>
              <a:t>provider.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500" dirty="0" smtClean="0"/>
          </a:p>
          <a:p>
            <a:pPr lvl="1"/>
            <a:r>
              <a:rPr lang="en-US" sz="2000" dirty="0"/>
              <a:t>T</a:t>
            </a:r>
            <a:r>
              <a:rPr lang="en-US" sz="2000" dirty="0" smtClean="0"/>
              <a:t>he </a:t>
            </a:r>
            <a:r>
              <a:rPr lang="en-US" sz="2000" dirty="0"/>
              <a:t>customers of the </a:t>
            </a:r>
            <a:r>
              <a:rPr lang="en-US" sz="2000" dirty="0" smtClean="0"/>
              <a:t>TSPs which are registered </a:t>
            </a:r>
            <a:r>
              <a:rPr lang="en-US" sz="2000" dirty="0"/>
              <a:t>on the </a:t>
            </a:r>
            <a:r>
              <a:rPr lang="en-US" sz="2000" dirty="0" smtClean="0"/>
              <a:t>platform can access </a:t>
            </a:r>
            <a:r>
              <a:rPr lang="en-US" sz="2000" dirty="0"/>
              <a:t>those </a:t>
            </a:r>
            <a:r>
              <a:rPr lang="en-US" sz="2000" dirty="0" smtClean="0"/>
              <a:t>web-sites </a:t>
            </a:r>
            <a:r>
              <a:rPr lang="en-US" sz="2000" dirty="0"/>
              <a:t>(either in </a:t>
            </a:r>
            <a:r>
              <a:rPr lang="en-US" sz="2000" dirty="0" smtClean="0"/>
              <a:t>the full </a:t>
            </a:r>
            <a:r>
              <a:rPr lang="en-US" sz="2000" dirty="0"/>
              <a:t>or </a:t>
            </a:r>
            <a:r>
              <a:rPr lang="en-US" sz="2000" dirty="0" smtClean="0"/>
              <a:t>only certain contents </a:t>
            </a:r>
            <a:r>
              <a:rPr lang="en-US" sz="2000" dirty="0"/>
              <a:t>of those </a:t>
            </a:r>
            <a:r>
              <a:rPr lang="en-US" sz="2000" dirty="0" smtClean="0"/>
              <a:t>web-sites</a:t>
            </a:r>
            <a:r>
              <a:rPr lang="en-US" sz="2000" dirty="0"/>
              <a:t>) which are listed on this </a:t>
            </a:r>
            <a:r>
              <a:rPr lang="en-US" sz="2000" dirty="0" smtClean="0"/>
              <a:t>platform</a:t>
            </a:r>
            <a:r>
              <a:rPr lang="en-US" sz="2000" dirty="0"/>
              <a:t> </a:t>
            </a:r>
            <a:r>
              <a:rPr lang="en-US" sz="2000" dirty="0" smtClean="0"/>
              <a:t>free-of-cost.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pPr lvl="1"/>
            <a:endParaRPr lang="en-US" sz="800" dirty="0"/>
          </a:p>
          <a:p>
            <a:pPr lvl="1"/>
            <a:r>
              <a:rPr lang="en-US" sz="2000" dirty="0" smtClean="0"/>
              <a:t>The remaining content on the Internet is priced as per the tariff plan of the customer. </a:t>
            </a:r>
          </a:p>
          <a:p>
            <a:pPr marL="457200" lvl="1" indent="0">
              <a:buNone/>
            </a:pPr>
            <a:endParaRPr lang="en-US" sz="1050" dirty="0" smtClean="0"/>
          </a:p>
          <a:p>
            <a:pPr marL="457200" lvl="1" indent="0">
              <a:buNone/>
            </a:pPr>
            <a:endParaRPr lang="en-US" sz="800" dirty="0"/>
          </a:p>
          <a:p>
            <a:r>
              <a:rPr lang="en-US" sz="2000" b="1" dirty="0" smtClean="0"/>
              <a:t>Construct # 2</a:t>
            </a:r>
            <a:r>
              <a:rPr lang="en-US" sz="2000" dirty="0" smtClean="0"/>
              <a:t>:</a:t>
            </a:r>
          </a:p>
          <a:p>
            <a:endParaRPr lang="en-US" sz="1400" dirty="0"/>
          </a:p>
          <a:p>
            <a:pPr lvl="1"/>
            <a:r>
              <a:rPr lang="en-US" sz="2000" dirty="0"/>
              <a:t>TSPs offer discounted data </a:t>
            </a:r>
            <a:r>
              <a:rPr lang="en-US" sz="2000" dirty="0" smtClean="0"/>
              <a:t>tariffs for </a:t>
            </a:r>
            <a:r>
              <a:rPr lang="en-US" sz="2000" dirty="0"/>
              <a:t>certain </a:t>
            </a:r>
            <a:r>
              <a:rPr lang="en-US" sz="2000" dirty="0" smtClean="0"/>
              <a:t>websites/apps through data-packs.</a:t>
            </a:r>
          </a:p>
          <a:p>
            <a:pPr marL="457200" lvl="1" indent="0">
              <a:buNone/>
            </a:pP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The tariff for the remaining content on the Internet is kept higher than this special tariff. 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6891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Recent developments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9067800" cy="5638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Apprehensions against differential tariff offerings: </a:t>
            </a:r>
          </a:p>
          <a:p>
            <a:r>
              <a:rPr lang="en-US" sz="2100" dirty="0" smtClean="0"/>
              <a:t>Potential violation of the principle of non-discriminatory tariff </a:t>
            </a:r>
          </a:p>
          <a:p>
            <a:pPr lvl="1"/>
            <a:r>
              <a:rPr lang="en-US" sz="2100" dirty="0" smtClean="0"/>
              <a:t>differential tariff results </a:t>
            </a:r>
            <a:r>
              <a:rPr lang="en-US" sz="2100" dirty="0"/>
              <a:t>in classification of subscribers based on the </a:t>
            </a:r>
            <a:r>
              <a:rPr lang="en-US" sz="2100" dirty="0" smtClean="0"/>
              <a:t>content they </a:t>
            </a:r>
            <a:r>
              <a:rPr lang="en-US" sz="2100" dirty="0"/>
              <a:t>want to </a:t>
            </a:r>
            <a:r>
              <a:rPr lang="en-US" sz="2100" dirty="0" smtClean="0"/>
              <a:t>access.</a:t>
            </a:r>
          </a:p>
          <a:p>
            <a:pPr marL="685800" lvl="1"/>
            <a:r>
              <a:rPr lang="en-US" sz="2100" dirty="0" smtClean="0"/>
              <a:t>Those </a:t>
            </a:r>
            <a:r>
              <a:rPr lang="en-US" sz="2100" dirty="0"/>
              <a:t>who want to access non-participating content </a:t>
            </a:r>
            <a:r>
              <a:rPr lang="en-US" sz="2100" dirty="0" smtClean="0"/>
              <a:t>will be </a:t>
            </a:r>
            <a:r>
              <a:rPr lang="en-US" sz="2100" dirty="0"/>
              <a:t>charged at a higher rate than those who want to access </a:t>
            </a:r>
            <a:r>
              <a:rPr lang="en-US" sz="2100" dirty="0" smtClean="0"/>
              <a:t>participating content.</a:t>
            </a:r>
          </a:p>
          <a:p>
            <a:pPr marL="685800" lvl="1"/>
            <a:endParaRPr lang="en-US" sz="2100" dirty="0"/>
          </a:p>
          <a:p>
            <a:pPr marL="285750"/>
            <a:r>
              <a:rPr lang="en-US" sz="2100" dirty="0"/>
              <a:t>Consumers may not experience the ‘full internet</a:t>
            </a:r>
            <a:r>
              <a:rPr lang="en-US" sz="2100" dirty="0" smtClean="0"/>
              <a:t>’.</a:t>
            </a:r>
            <a:endParaRPr lang="en-US" sz="2100" dirty="0"/>
          </a:p>
          <a:p>
            <a:pPr marL="685800" lvl="1"/>
            <a:endParaRPr lang="en-US" sz="2100" dirty="0"/>
          </a:p>
          <a:p>
            <a:r>
              <a:rPr lang="en-US" sz="2100" dirty="0" smtClean="0"/>
              <a:t>Differential </a:t>
            </a:r>
            <a:r>
              <a:rPr lang="en-US" sz="2100" dirty="0"/>
              <a:t>tariffs </a:t>
            </a:r>
            <a:r>
              <a:rPr lang="en-US" sz="2100" dirty="0" smtClean="0"/>
              <a:t>may disadvantage </a:t>
            </a:r>
            <a:r>
              <a:rPr lang="en-US" sz="2100" dirty="0"/>
              <a:t>small </a:t>
            </a:r>
            <a:r>
              <a:rPr lang="en-US" sz="2100" dirty="0" smtClean="0"/>
              <a:t>content providers </a:t>
            </a:r>
            <a:r>
              <a:rPr lang="en-US" sz="2100" dirty="0"/>
              <a:t>who may not be able to participate in such schemes</a:t>
            </a:r>
            <a:r>
              <a:rPr lang="en-US" sz="2100" dirty="0" smtClean="0"/>
              <a:t>.</a:t>
            </a:r>
          </a:p>
          <a:p>
            <a:pPr lvl="1"/>
            <a:r>
              <a:rPr lang="en-US" sz="2100" dirty="0" smtClean="0"/>
              <a:t>This </a:t>
            </a:r>
            <a:r>
              <a:rPr lang="en-US" sz="2100" dirty="0"/>
              <a:t>may </a:t>
            </a:r>
            <a:r>
              <a:rPr lang="en-US" sz="2100" dirty="0" smtClean="0"/>
              <a:t>create </a:t>
            </a:r>
            <a:r>
              <a:rPr lang="en-US" sz="2100" dirty="0"/>
              <a:t>entry barriers and non-level playing field for these players </a:t>
            </a:r>
            <a:r>
              <a:rPr lang="en-US" sz="2100" dirty="0" smtClean="0"/>
              <a:t>.</a:t>
            </a:r>
          </a:p>
          <a:p>
            <a:pPr lvl="1"/>
            <a:r>
              <a:rPr lang="en-US" sz="2100" dirty="0" smtClean="0"/>
              <a:t>It may stifle innovation.</a:t>
            </a:r>
          </a:p>
          <a:p>
            <a:pPr marL="457200" lvl="1" indent="0">
              <a:buNone/>
            </a:pPr>
            <a:endParaRPr lang="en-US" sz="1400" dirty="0"/>
          </a:p>
          <a:p>
            <a:r>
              <a:rPr lang="en-US" sz="2100" dirty="0" smtClean="0"/>
              <a:t>TSPs </a:t>
            </a:r>
            <a:r>
              <a:rPr lang="en-US" sz="2100" dirty="0"/>
              <a:t>may start promoting their own </a:t>
            </a:r>
            <a:r>
              <a:rPr lang="en-US" sz="2100" dirty="0" smtClean="0"/>
              <a:t>web-sites/ apps/ services/ </a:t>
            </a:r>
            <a:r>
              <a:rPr lang="en-US" sz="2100" dirty="0"/>
              <a:t>platforms by </a:t>
            </a:r>
            <a:r>
              <a:rPr lang="en-US" sz="2100" dirty="0" smtClean="0"/>
              <a:t>way of discounted or zero tariff.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203899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2590801"/>
          </a:xfrm>
        </p:spPr>
        <p:txBody>
          <a:bodyPr/>
          <a:lstStyle/>
          <a:p>
            <a:pPr marL="0" indent="0" algn="ctr"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Consultation process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on the issue of differential tariffs for data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286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Consultation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TRAI issued a </a:t>
            </a:r>
            <a:r>
              <a:rPr lang="en-US" sz="2200" b="1" dirty="0" smtClean="0"/>
              <a:t>Consultation </a:t>
            </a:r>
            <a:r>
              <a:rPr lang="en-US" sz="2200" b="1" dirty="0"/>
              <a:t>Paper on Differential Pricing for Data </a:t>
            </a:r>
            <a:r>
              <a:rPr lang="en-US" sz="2200" b="1" dirty="0" smtClean="0"/>
              <a:t>Services</a:t>
            </a:r>
            <a:r>
              <a:rPr lang="en-US" sz="2200" dirty="0" smtClean="0"/>
              <a:t> on 9</a:t>
            </a:r>
            <a:r>
              <a:rPr lang="en-US" sz="2200" baseline="30000" dirty="0" smtClean="0"/>
              <a:t>th</a:t>
            </a:r>
            <a:r>
              <a:rPr lang="en-US" sz="2200" dirty="0" smtClean="0"/>
              <a:t> December, 2015.</a:t>
            </a:r>
          </a:p>
          <a:p>
            <a:endParaRPr lang="en-US" sz="2200" dirty="0"/>
          </a:p>
          <a:p>
            <a:r>
              <a:rPr lang="en-US" sz="2200" dirty="0" smtClean="0"/>
              <a:t>Requested stakeholders to </a:t>
            </a:r>
            <a:r>
              <a:rPr lang="en-US" sz="2200" dirty="0"/>
              <a:t>provide their written </a:t>
            </a:r>
            <a:r>
              <a:rPr lang="en-US" sz="2200" dirty="0" smtClean="0"/>
              <a:t>comments on the following issues: </a:t>
            </a:r>
          </a:p>
          <a:p>
            <a:pPr marL="0" indent="0">
              <a:buNone/>
            </a:pPr>
            <a:endParaRPr lang="en-US" sz="2200" dirty="0" smtClean="0"/>
          </a:p>
          <a:p>
            <a:pPr marL="457200" lvl="1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Question-1</a:t>
            </a:r>
            <a:r>
              <a:rPr lang="en-US" sz="2200" dirty="0" smtClean="0">
                <a:solidFill>
                  <a:srgbClr val="FF0000"/>
                </a:solidFill>
              </a:rPr>
              <a:t>:</a:t>
            </a:r>
            <a:r>
              <a:rPr lang="en-US" sz="2200" dirty="0" smtClean="0"/>
              <a:t> Should </a:t>
            </a:r>
            <a:r>
              <a:rPr lang="en-US" sz="2200" dirty="0"/>
              <a:t>the TSPs be allowed to have differential pricing </a:t>
            </a:r>
            <a:r>
              <a:rPr lang="en-US" sz="2200" dirty="0" smtClean="0"/>
              <a:t>for data </a:t>
            </a:r>
            <a:r>
              <a:rPr lang="en-US" sz="2200" dirty="0"/>
              <a:t>usage for accessing different websites, applications or platforms</a:t>
            </a:r>
            <a:r>
              <a:rPr lang="en-US" sz="2200" dirty="0" smtClean="0"/>
              <a:t>?</a:t>
            </a:r>
          </a:p>
          <a:p>
            <a:pPr lvl="1"/>
            <a:endParaRPr lang="en-US" sz="2200" dirty="0"/>
          </a:p>
          <a:p>
            <a:pPr marL="457200" lvl="1" indent="0">
              <a:buNone/>
            </a:pPr>
            <a:r>
              <a:rPr lang="en-US" sz="2200" b="1" dirty="0" smtClean="0">
                <a:solidFill>
                  <a:srgbClr val="FF0000"/>
                </a:solidFill>
              </a:rPr>
              <a:t>Question-2</a:t>
            </a:r>
            <a:r>
              <a:rPr lang="en-US" sz="2200" dirty="0"/>
              <a:t>: If differential pricing for data usage is permitted, </a:t>
            </a:r>
            <a:r>
              <a:rPr lang="en-US" sz="2200" dirty="0" smtClean="0"/>
              <a:t>what measures </a:t>
            </a:r>
            <a:r>
              <a:rPr lang="en-US" sz="2200" dirty="0"/>
              <a:t>should be adopted to ensure that the principles of nondiscrimination</a:t>
            </a:r>
            <a:r>
              <a:rPr lang="en-US" sz="2200" dirty="0" smtClean="0"/>
              <a:t>, transparency</a:t>
            </a:r>
            <a:r>
              <a:rPr lang="en-US" sz="2200" dirty="0"/>
              <a:t>, affordable internet access, </a:t>
            </a:r>
            <a:r>
              <a:rPr lang="en-US" sz="2200" dirty="0" smtClean="0"/>
              <a:t>competition and </a:t>
            </a:r>
            <a:r>
              <a:rPr lang="en-US" sz="2200" dirty="0"/>
              <a:t>market entry and innovation are addressed</a:t>
            </a:r>
            <a:r>
              <a:rPr lang="en-US" sz="2200" dirty="0" smtClean="0"/>
              <a:t>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441194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Consultation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>
            <a:noAutofit/>
          </a:bodyPr>
          <a:lstStyle/>
          <a:p>
            <a:r>
              <a:rPr lang="en-US" sz="2200" b="1" dirty="0" smtClean="0">
                <a:solidFill>
                  <a:srgbClr val="FF0000"/>
                </a:solidFill>
              </a:rPr>
              <a:t>Question-3</a:t>
            </a:r>
            <a:r>
              <a:rPr lang="en-US" sz="2200" dirty="0" smtClean="0"/>
              <a:t>:  </a:t>
            </a:r>
            <a:r>
              <a:rPr lang="en-US" sz="2200" dirty="0"/>
              <a:t>Are there alternative </a:t>
            </a:r>
            <a:r>
              <a:rPr lang="en-US" sz="2200" dirty="0" smtClean="0"/>
              <a:t>methods/ technologies/ business models</a:t>
            </a:r>
            <a:r>
              <a:rPr lang="en-US" sz="2200" dirty="0"/>
              <a:t>, other than differentiated tariff plans, available to achieve </a:t>
            </a:r>
            <a:r>
              <a:rPr lang="en-US" sz="2200" dirty="0" smtClean="0"/>
              <a:t>the objective </a:t>
            </a:r>
            <a:r>
              <a:rPr lang="en-US" sz="2200" dirty="0"/>
              <a:t>of providing free internet access to the consumers? If yes</a:t>
            </a:r>
            <a:r>
              <a:rPr lang="en-US" sz="2200" dirty="0" smtClean="0"/>
              <a:t>, please </a:t>
            </a:r>
            <a:r>
              <a:rPr lang="en-US" sz="2200" dirty="0"/>
              <a:t>suggest</a:t>
            </a:r>
            <a:r>
              <a:rPr lang="en-US" sz="2200" dirty="0" smtClean="0"/>
              <a:t>/ describe </a:t>
            </a:r>
            <a:r>
              <a:rPr lang="en-US" sz="2200" dirty="0"/>
              <a:t>these methods</a:t>
            </a:r>
            <a:r>
              <a:rPr lang="en-US" sz="2200" dirty="0" smtClean="0"/>
              <a:t>/ technologies/ business </a:t>
            </a:r>
            <a:r>
              <a:rPr lang="en-US" sz="2200" dirty="0"/>
              <a:t>models</a:t>
            </a:r>
            <a:r>
              <a:rPr lang="en-US" sz="2200" dirty="0" smtClean="0"/>
              <a:t>. Also</a:t>
            </a:r>
            <a:r>
              <a:rPr lang="en-US" sz="2200" dirty="0"/>
              <a:t>, describe the potential benefits and disadvantages associated </a:t>
            </a:r>
            <a:r>
              <a:rPr lang="en-US" sz="2200" dirty="0" smtClean="0"/>
              <a:t>with such </a:t>
            </a:r>
            <a:r>
              <a:rPr lang="en-US" sz="2200" dirty="0"/>
              <a:t>methods</a:t>
            </a:r>
            <a:r>
              <a:rPr lang="en-US" sz="2200" dirty="0" smtClean="0"/>
              <a:t>/ technologies/ business </a:t>
            </a:r>
            <a:r>
              <a:rPr lang="en-US" sz="2200" dirty="0"/>
              <a:t>models</a:t>
            </a:r>
            <a:r>
              <a:rPr lang="en-US" sz="2200" dirty="0" smtClean="0"/>
              <a:t>?</a:t>
            </a:r>
          </a:p>
          <a:p>
            <a:endParaRPr lang="en-US" sz="2200" dirty="0"/>
          </a:p>
          <a:p>
            <a:r>
              <a:rPr lang="en-US" sz="2200" b="1" dirty="0">
                <a:solidFill>
                  <a:srgbClr val="FF0000"/>
                </a:solidFill>
              </a:rPr>
              <a:t>Question-4</a:t>
            </a:r>
            <a:r>
              <a:rPr lang="en-US" sz="2200" dirty="0"/>
              <a:t>: Is there any other issue that should be considered in </a:t>
            </a:r>
            <a:r>
              <a:rPr lang="en-US" sz="2200" dirty="0" smtClean="0"/>
              <a:t>the present </a:t>
            </a:r>
            <a:r>
              <a:rPr lang="en-US" sz="2200" dirty="0"/>
              <a:t>consultation on differential pricing for data services</a:t>
            </a:r>
            <a:r>
              <a:rPr lang="en-US" sz="22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180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Consultation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200" cy="4525963"/>
          </a:xfrm>
        </p:spPr>
        <p:txBody>
          <a:bodyPr>
            <a:noAutofit/>
          </a:bodyPr>
          <a:lstStyle/>
          <a:p>
            <a:r>
              <a:rPr lang="en-US" sz="2200" dirty="0" smtClean="0"/>
              <a:t>TRAI received </a:t>
            </a:r>
            <a:r>
              <a:rPr lang="en-US" sz="2200" dirty="0"/>
              <a:t>a large </a:t>
            </a:r>
            <a:r>
              <a:rPr lang="en-US" sz="2200" dirty="0" smtClean="0"/>
              <a:t>number of written responses from stakeholders. </a:t>
            </a:r>
          </a:p>
          <a:p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comments and the </a:t>
            </a:r>
            <a:r>
              <a:rPr lang="en-US" sz="2200" dirty="0" smtClean="0"/>
              <a:t>counter-comments received </a:t>
            </a:r>
            <a:r>
              <a:rPr lang="en-US" sz="2200" dirty="0"/>
              <a:t>from the stakeholders were placed on the TRAI's </a:t>
            </a:r>
            <a:r>
              <a:rPr lang="en-US" sz="2200" dirty="0" smtClean="0"/>
              <a:t>web-site (www.trai.gov.in). </a:t>
            </a:r>
          </a:p>
          <a:p>
            <a:endParaRPr lang="en-US" sz="2200" dirty="0" smtClean="0"/>
          </a:p>
          <a:p>
            <a:r>
              <a:rPr lang="en-US" sz="2200" dirty="0" smtClean="0"/>
              <a:t>TRAI also conducted </a:t>
            </a:r>
            <a:r>
              <a:rPr lang="en-US" sz="2200" dirty="0"/>
              <a:t>an Open House Discussion (</a:t>
            </a:r>
            <a:r>
              <a:rPr lang="en-US" sz="2200" dirty="0" smtClean="0"/>
              <a:t>OHD) wherein a large number of stakeholders </a:t>
            </a:r>
            <a:r>
              <a:rPr lang="en-US" sz="2200" dirty="0"/>
              <a:t>expressed their </a:t>
            </a:r>
            <a:r>
              <a:rPr lang="en-US" sz="2200" dirty="0" smtClean="0"/>
              <a:t>views on </a:t>
            </a:r>
            <a:r>
              <a:rPr lang="en-US" sz="2200" dirty="0"/>
              <a:t>the issues </a:t>
            </a:r>
            <a:r>
              <a:rPr lang="en-US" sz="2200" dirty="0" smtClean="0"/>
              <a:t>raised in the Consultation Paper.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9454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581"/>
            <a:ext cx="8229600" cy="737419"/>
          </a:xfrm>
        </p:spPr>
        <p:txBody>
          <a:bodyPr>
            <a:normAutofit fontScale="90000"/>
          </a:bodyPr>
          <a:lstStyle/>
          <a:p>
            <a:pPr marL="0" indent="0"/>
            <a:r>
              <a:rPr lang="en-US" sz="3100" dirty="0" smtClean="0">
                <a:solidFill>
                  <a:srgbClr val="C00000"/>
                </a:solidFill>
              </a:rPr>
              <a:t/>
            </a:r>
            <a:br>
              <a:rPr lang="en-US" sz="3100" dirty="0" smtClean="0">
                <a:solidFill>
                  <a:srgbClr val="C00000"/>
                </a:solidFill>
              </a:rPr>
            </a:br>
            <a:r>
              <a:rPr lang="en-US" sz="3100" dirty="0" smtClean="0">
                <a:solidFill>
                  <a:srgbClr val="C00000"/>
                </a:solidFill>
              </a:rPr>
              <a:t>Consultation process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Views against differential tariffs for data services</a:t>
            </a:r>
          </a:p>
          <a:p>
            <a:pPr marL="0" indent="0">
              <a:buNone/>
            </a:pPr>
            <a:r>
              <a:rPr lang="en-US" sz="2200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2200" dirty="0" smtClean="0"/>
              <a:t>Differential pricing for data services is -</a:t>
            </a:r>
          </a:p>
          <a:p>
            <a:pPr lvl="1"/>
            <a:r>
              <a:rPr lang="en-US" sz="2200" dirty="0"/>
              <a:t>	</a:t>
            </a:r>
            <a:r>
              <a:rPr lang="en-US" sz="2200" dirty="0" smtClean="0"/>
              <a:t>anti-competitive </a:t>
            </a:r>
          </a:p>
          <a:p>
            <a:pPr lvl="1"/>
            <a:r>
              <a:rPr lang="en-US" sz="2200" dirty="0"/>
              <a:t>	</a:t>
            </a:r>
            <a:r>
              <a:rPr lang="en-US" sz="2200" dirty="0" smtClean="0"/>
              <a:t>non-transparent </a:t>
            </a:r>
          </a:p>
          <a:p>
            <a:pPr lvl="1"/>
            <a:r>
              <a:rPr lang="en-US" sz="2200" dirty="0"/>
              <a:t>	</a:t>
            </a:r>
            <a:r>
              <a:rPr lang="en-US" sz="2200" dirty="0" smtClean="0"/>
              <a:t>discriminatory</a:t>
            </a:r>
          </a:p>
          <a:p>
            <a:pPr lvl="1"/>
            <a:r>
              <a:rPr lang="en-US" sz="2200" dirty="0"/>
              <a:t>	</a:t>
            </a:r>
            <a:r>
              <a:rPr lang="en-US" sz="2200" dirty="0" smtClean="0"/>
              <a:t>against </a:t>
            </a:r>
            <a:r>
              <a:rPr lang="en-US" sz="2200" dirty="0"/>
              <a:t>content innovation. </a:t>
            </a:r>
            <a:endParaRPr lang="en-US" sz="220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TSPs are custodians of public </a:t>
            </a:r>
            <a:r>
              <a:rPr lang="en-US" sz="2200" dirty="0" smtClean="0"/>
              <a:t>resource infrastructure </a:t>
            </a:r>
            <a:r>
              <a:rPr lang="en-US" sz="2200" dirty="0"/>
              <a:t>that should be made available without </a:t>
            </a:r>
            <a:r>
              <a:rPr lang="en-US" sz="2200" dirty="0" smtClean="0"/>
              <a:t>discrimination</a:t>
            </a:r>
            <a:r>
              <a:rPr lang="en-US" sz="2200" dirty="0"/>
              <a:t>.</a:t>
            </a:r>
            <a:endParaRPr lang="en-US" sz="2200" dirty="0" smtClean="0"/>
          </a:p>
          <a:p>
            <a:pPr marL="685800" lvl="1"/>
            <a:r>
              <a:rPr lang="en-US" sz="2200" dirty="0" smtClean="0"/>
              <a:t>With differential </a:t>
            </a:r>
            <a:r>
              <a:rPr lang="en-US" sz="2200" dirty="0"/>
              <a:t>pricing, the basic principle of internet as a neutral </a:t>
            </a:r>
            <a:r>
              <a:rPr lang="en-US" sz="2200" dirty="0" smtClean="0"/>
              <a:t>end-to-end carrier </a:t>
            </a:r>
            <a:r>
              <a:rPr lang="en-US" sz="2200" dirty="0"/>
              <a:t>of information is violated and make the TSPs as gatekeepers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200" dirty="0" smtClean="0"/>
              <a:t> It restricts </a:t>
            </a:r>
            <a:r>
              <a:rPr lang="en-US" sz="2200" dirty="0"/>
              <a:t>consumer </a:t>
            </a:r>
            <a:r>
              <a:rPr lang="en-US" sz="2200" dirty="0" smtClean="0"/>
              <a:t>choice.</a:t>
            </a:r>
          </a:p>
          <a:p>
            <a:r>
              <a:rPr lang="en-US" sz="2200" dirty="0" smtClean="0"/>
              <a:t>It </a:t>
            </a:r>
            <a:r>
              <a:rPr lang="en-US" sz="2200" dirty="0"/>
              <a:t>is against the freedom of speech/ expression and media pluralism. </a:t>
            </a:r>
          </a:p>
        </p:txBody>
      </p:sp>
    </p:spTree>
    <p:extLst>
      <p:ext uri="{BB962C8B-B14F-4D97-AF65-F5344CB8AC3E}">
        <p14:creationId xmlns:p14="http://schemas.microsoft.com/office/powerpoint/2010/main" val="371926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Consultation process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Views in support of differential tariffs</a:t>
            </a:r>
          </a:p>
          <a:p>
            <a:pPr marL="0" indent="0">
              <a:buNone/>
            </a:pPr>
            <a:endParaRPr lang="en-US" sz="1200" dirty="0" smtClean="0">
              <a:solidFill>
                <a:srgbClr val="FF0000"/>
              </a:solidFill>
            </a:endParaRPr>
          </a:p>
          <a:p>
            <a:pPr lvl="1"/>
            <a:r>
              <a:rPr lang="en-US" sz="2200" dirty="0"/>
              <a:t>I</a:t>
            </a:r>
            <a:r>
              <a:rPr lang="en-US" sz="2200" dirty="0" smtClean="0"/>
              <a:t>t </a:t>
            </a:r>
            <a:r>
              <a:rPr lang="en-US" sz="2200" dirty="0"/>
              <a:t>helps </a:t>
            </a:r>
            <a:r>
              <a:rPr lang="en-US" sz="2200" dirty="0" smtClean="0"/>
              <a:t>in product </a:t>
            </a:r>
            <a:r>
              <a:rPr lang="en-US" sz="2200" dirty="0"/>
              <a:t>innovation, competition and brings more customers on the </a:t>
            </a:r>
            <a:r>
              <a:rPr lang="en-US" sz="2200" dirty="0" smtClean="0"/>
              <a:t>internet and thus enhances </a:t>
            </a:r>
            <a:r>
              <a:rPr lang="en-US" sz="2200" dirty="0"/>
              <a:t>consumer welfare</a:t>
            </a:r>
            <a:r>
              <a:rPr lang="en-US" sz="2200" dirty="0" smtClean="0"/>
              <a:t>.</a:t>
            </a:r>
          </a:p>
          <a:p>
            <a:pPr marL="457200" lvl="1" indent="0">
              <a:buNone/>
            </a:pPr>
            <a:endParaRPr lang="en-US" sz="1200" dirty="0" smtClean="0"/>
          </a:p>
          <a:p>
            <a:pPr lvl="1"/>
            <a:r>
              <a:rPr lang="en-US" sz="2200" dirty="0" smtClean="0"/>
              <a:t>No </a:t>
            </a:r>
            <a:r>
              <a:rPr lang="en-US" sz="2200" dirty="0"/>
              <a:t>evidence of </a:t>
            </a:r>
            <a:r>
              <a:rPr lang="en-US" sz="2200" dirty="0" smtClean="0"/>
              <a:t>harm to </a:t>
            </a:r>
            <a:r>
              <a:rPr lang="en-US" sz="2200" dirty="0"/>
              <a:t>the </a:t>
            </a:r>
            <a:r>
              <a:rPr lang="en-US" sz="2200" dirty="0" smtClean="0"/>
              <a:t>stakeholders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lvl="1"/>
            <a:r>
              <a:rPr lang="en-US" sz="2200" dirty="0" smtClean="0"/>
              <a:t>Helps </a:t>
            </a:r>
            <a:r>
              <a:rPr lang="en-US" sz="2200" dirty="0"/>
              <a:t>in garnering investment to </a:t>
            </a:r>
            <a:r>
              <a:rPr lang="en-US" sz="2200" dirty="0" smtClean="0"/>
              <a:t>build networks</a:t>
            </a:r>
          </a:p>
          <a:p>
            <a:pPr marL="457200" lvl="1" indent="0">
              <a:buNone/>
            </a:pPr>
            <a:endParaRPr lang="en-US" sz="1400" dirty="0" smtClean="0"/>
          </a:p>
          <a:p>
            <a:pPr marL="457200" lvl="1" indent="0">
              <a:buNone/>
            </a:pPr>
            <a:endParaRPr lang="en-US" sz="1100" dirty="0"/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View supporting a middle path</a:t>
            </a:r>
          </a:p>
          <a:p>
            <a:pPr marL="0" indent="0"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 lvl="1"/>
            <a:r>
              <a:rPr lang="en-US" sz="2200" dirty="0" smtClean="0"/>
              <a:t>differential </a:t>
            </a:r>
            <a:r>
              <a:rPr lang="en-US" sz="2200" dirty="0"/>
              <a:t>pricing should be allowed on a </a:t>
            </a:r>
            <a:r>
              <a:rPr lang="en-US" sz="2200" dirty="0" smtClean="0"/>
              <a:t>case-to-case basis.</a:t>
            </a:r>
          </a:p>
          <a:p>
            <a:pPr lvl="1"/>
            <a:endParaRPr lang="en-US" sz="1200" dirty="0" smtClean="0"/>
          </a:p>
          <a:p>
            <a:pPr lvl="1"/>
            <a:r>
              <a:rPr lang="en-US" sz="2200" dirty="0" smtClean="0"/>
              <a:t>Lower </a:t>
            </a:r>
            <a:r>
              <a:rPr lang="en-US" sz="2200" dirty="0"/>
              <a:t>prices for locally-peered </a:t>
            </a:r>
            <a:r>
              <a:rPr lang="en-US" sz="2200" dirty="0" smtClean="0"/>
              <a:t>content</a:t>
            </a:r>
          </a:p>
          <a:p>
            <a:pPr lvl="1"/>
            <a:endParaRPr lang="en-US" sz="1200" dirty="0"/>
          </a:p>
          <a:p>
            <a:pPr lvl="1"/>
            <a:r>
              <a:rPr lang="en-US" sz="2200" dirty="0" smtClean="0"/>
              <a:t>Free web-access, </a:t>
            </a:r>
            <a:r>
              <a:rPr lang="en-US" sz="2200" dirty="0"/>
              <a:t>in exchange </a:t>
            </a:r>
            <a:r>
              <a:rPr lang="en-US" sz="2200" dirty="0" smtClean="0"/>
              <a:t>of advertisements, should be allowed.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1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2314930"/>
            <a:ext cx="8763000" cy="14933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Regulations on </a:t>
            </a:r>
          </a:p>
          <a:p>
            <a:pPr algn="ctr">
              <a:lnSpc>
                <a:spcPct val="150000"/>
              </a:lnSpc>
            </a:pPr>
            <a:r>
              <a:rPr lang="en-US" sz="3200" dirty="0" smtClean="0">
                <a:solidFill>
                  <a:srgbClr val="C00000"/>
                </a:solidFill>
              </a:rPr>
              <a:t>prohibition of discriminatory tariffs for data services</a:t>
            </a:r>
          </a:p>
        </p:txBody>
      </p:sp>
    </p:spTree>
    <p:extLst>
      <p:ext uri="{BB962C8B-B14F-4D97-AF65-F5344CB8AC3E}">
        <p14:creationId xmlns:p14="http://schemas.microsoft.com/office/powerpoint/2010/main" val="1454073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68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Regulations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79120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300" dirty="0" smtClean="0">
                <a:solidFill>
                  <a:srgbClr val="FF0000"/>
                </a:solidFill>
              </a:rPr>
              <a:t>Prohibition of Discriminatory Tariffs for Data Services Regulations, 2016</a:t>
            </a:r>
          </a:p>
          <a:p>
            <a:pPr>
              <a:lnSpc>
                <a:spcPct val="170000"/>
              </a:lnSpc>
            </a:pPr>
            <a:r>
              <a:rPr lang="en-US" sz="2100" b="1" dirty="0" smtClean="0"/>
              <a:t>No service provider shall offer or charge discriminatory tariffs for data services on the basis of content.</a:t>
            </a:r>
          </a:p>
          <a:p>
            <a:pPr>
              <a:lnSpc>
                <a:spcPct val="170000"/>
              </a:lnSpc>
            </a:pPr>
            <a:endParaRPr lang="en-US" sz="2100" b="1" dirty="0" smtClean="0"/>
          </a:p>
          <a:p>
            <a:pPr>
              <a:lnSpc>
                <a:spcPct val="150000"/>
              </a:lnSpc>
            </a:pPr>
            <a:r>
              <a:rPr lang="en-US" sz="1900" u="sng" dirty="0" smtClean="0"/>
              <a:t>Exemption </a:t>
            </a:r>
            <a:r>
              <a:rPr lang="en-US" sz="1900" u="sng" dirty="0"/>
              <a:t>for certain </a:t>
            </a:r>
            <a:r>
              <a:rPr lang="en-US" sz="1900" u="sng" dirty="0" smtClean="0"/>
              <a:t>content</a:t>
            </a:r>
            <a:r>
              <a:rPr lang="en-US" sz="1900" dirty="0" smtClean="0"/>
              <a:t> – </a:t>
            </a:r>
          </a:p>
          <a:p>
            <a:pPr marL="339725" indent="0">
              <a:lnSpc>
                <a:spcPct val="150000"/>
              </a:lnSpc>
              <a:buNone/>
            </a:pPr>
            <a:r>
              <a:rPr lang="en-US" sz="1900" dirty="0" smtClean="0"/>
              <a:t>A </a:t>
            </a:r>
            <a:r>
              <a:rPr lang="en-US" sz="1900" dirty="0"/>
              <a:t>service provider may reduce tariff for accessing or </a:t>
            </a:r>
            <a:r>
              <a:rPr lang="en-US" sz="1900" dirty="0" smtClean="0"/>
              <a:t>providing emergency    services</a:t>
            </a:r>
            <a:r>
              <a:rPr lang="en-US" sz="1900" dirty="0"/>
              <a:t>, or at times of grave public emergency: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1900" i="1" dirty="0" smtClean="0"/>
              <a:t>	Provided </a:t>
            </a:r>
            <a:r>
              <a:rPr lang="en-US" sz="1900" dirty="0"/>
              <a:t>that such tariff shall be reported to the Authority </a:t>
            </a:r>
            <a:r>
              <a:rPr lang="en-US" sz="1900" dirty="0" smtClean="0"/>
              <a:t>within 	seven working </a:t>
            </a:r>
            <a:r>
              <a:rPr lang="en-US" sz="1900" dirty="0"/>
              <a:t>days from the date of implementation of </a:t>
            </a:r>
            <a:r>
              <a:rPr lang="en-US" sz="1900" dirty="0" smtClean="0"/>
              <a:t>the </a:t>
            </a:r>
            <a:r>
              <a:rPr lang="en-US" sz="1900" dirty="0"/>
              <a:t>reduced </a:t>
            </a:r>
            <a:r>
              <a:rPr lang="en-US" sz="1900" dirty="0" smtClean="0"/>
              <a:t>	tariff </a:t>
            </a:r>
            <a:r>
              <a:rPr lang="en-US" sz="1900" dirty="0"/>
              <a:t>and </a:t>
            </a:r>
            <a:r>
              <a:rPr lang="en-US" sz="1900" dirty="0" smtClean="0"/>
              <a:t>the decision </a:t>
            </a:r>
            <a:r>
              <a:rPr lang="en-US" sz="1900" dirty="0"/>
              <a:t>of the Authority as to </a:t>
            </a:r>
            <a:r>
              <a:rPr lang="en-US" sz="1900" dirty="0" smtClean="0"/>
              <a:t>whether </a:t>
            </a:r>
            <a:r>
              <a:rPr lang="en-US" sz="1900" dirty="0"/>
              <a:t>such reduced </a:t>
            </a:r>
            <a:r>
              <a:rPr lang="en-US" sz="1900" dirty="0" smtClean="0"/>
              <a:t>	tariff </a:t>
            </a:r>
            <a:r>
              <a:rPr lang="en-US" sz="1900" dirty="0"/>
              <a:t>qualifies </a:t>
            </a:r>
            <a:r>
              <a:rPr lang="en-US" sz="1900" dirty="0" smtClean="0"/>
              <a:t>under this </a:t>
            </a:r>
            <a:r>
              <a:rPr lang="en-US" sz="1900" dirty="0"/>
              <a:t>regulation shall </a:t>
            </a:r>
            <a:r>
              <a:rPr lang="en-US" sz="1900" dirty="0" smtClean="0"/>
              <a:t> be </a:t>
            </a:r>
            <a:r>
              <a:rPr lang="en-US" sz="1900" dirty="0"/>
              <a:t>final and binding</a:t>
            </a:r>
            <a:r>
              <a:rPr lang="en-US" sz="1900" dirty="0" smtClean="0"/>
              <a:t>.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56557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Index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610600" cy="4525963"/>
          </a:xfrm>
        </p:spPr>
        <p:txBody>
          <a:bodyPr>
            <a:normAutofit/>
          </a:bodyPr>
          <a:lstStyle/>
          <a:p>
            <a:r>
              <a:rPr lang="en-US" sz="2200" dirty="0"/>
              <a:t>T</a:t>
            </a:r>
            <a:r>
              <a:rPr lang="en-US" sz="2200" dirty="0" smtClean="0"/>
              <a:t>elecommunication services sector in India at a glance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</a:p>
          <a:p>
            <a:r>
              <a:rPr lang="en-US" sz="2200" dirty="0" smtClean="0"/>
              <a:t>Tariff framework for telecommunication services in India</a:t>
            </a:r>
          </a:p>
          <a:p>
            <a:endParaRPr lang="en-US" sz="2200" dirty="0"/>
          </a:p>
          <a:p>
            <a:r>
              <a:rPr lang="en-US" sz="2200" dirty="0" smtClean="0"/>
              <a:t>Recent developments on differential tariffs for data services</a:t>
            </a:r>
          </a:p>
          <a:p>
            <a:endParaRPr lang="en-US" sz="2200" dirty="0"/>
          </a:p>
          <a:p>
            <a:r>
              <a:rPr lang="en-US" sz="2200" dirty="0" smtClean="0"/>
              <a:t>Consultation process </a:t>
            </a:r>
          </a:p>
          <a:p>
            <a:endParaRPr lang="en-US" sz="2200" dirty="0"/>
          </a:p>
          <a:p>
            <a:r>
              <a:rPr lang="en-US" sz="2200" dirty="0" smtClean="0"/>
              <a:t>Regulations on prohibition of discriminatory tariffs for data services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1016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55"/>
            <a:ext cx="8229600" cy="88244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C00000"/>
                </a:solidFill>
              </a:rPr>
              <a:t>Regulations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7150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Rationale:</a:t>
            </a:r>
          </a:p>
          <a:p>
            <a:pPr marL="0" indent="0">
              <a:buNone/>
            </a:pPr>
            <a:endParaRPr lang="en-US" sz="2600" dirty="0" smtClean="0">
              <a:solidFill>
                <a:srgbClr val="FF0000"/>
              </a:solidFill>
            </a:endParaRPr>
          </a:p>
          <a:p>
            <a:r>
              <a:rPr lang="en-US" sz="2600" dirty="0" smtClean="0"/>
              <a:t>Unified License Agreement -  </a:t>
            </a:r>
          </a:p>
          <a:p>
            <a:pPr marL="339725" indent="-339725">
              <a:buNone/>
            </a:pPr>
            <a:r>
              <a:rPr lang="en-US" sz="2600" dirty="0" smtClean="0"/>
              <a:t>     “</a:t>
            </a:r>
            <a:r>
              <a:rPr lang="en-US" sz="2600" u="sng" dirty="0" smtClean="0"/>
              <a:t>The subscriber shall have unrestricted access to all the contents available on the Internet </a:t>
            </a:r>
            <a:r>
              <a:rPr lang="en-US" sz="2600" dirty="0" smtClean="0"/>
              <a:t>except for such content which is restricted by the Licensor/ designated Authority under Law.”</a:t>
            </a:r>
          </a:p>
          <a:p>
            <a:pPr marL="339725" indent="-339725">
              <a:buNone/>
            </a:pPr>
            <a:r>
              <a:rPr lang="en-US" sz="2600" dirty="0"/>
              <a:t>	</a:t>
            </a:r>
            <a:endParaRPr lang="en-US" sz="2600" dirty="0" smtClean="0"/>
          </a:p>
          <a:p>
            <a:pPr lvl="1" indent="-342900"/>
            <a:r>
              <a:rPr lang="en-US" sz="2600" dirty="0" smtClean="0"/>
              <a:t>Restriction can take many forms e.g. price-based differentiation</a:t>
            </a:r>
          </a:p>
          <a:p>
            <a:pPr marL="339725" indent="-339725">
              <a:buNone/>
            </a:pPr>
            <a:endParaRPr lang="en-US" sz="2600" dirty="0"/>
          </a:p>
          <a:p>
            <a:r>
              <a:rPr lang="en-US" sz="2600" dirty="0" smtClean="0"/>
              <a:t>Telecommunication Tariff Order, 1999 – </a:t>
            </a:r>
          </a:p>
          <a:p>
            <a:pPr marL="339725" indent="-339725">
              <a:buNone/>
            </a:pPr>
            <a:r>
              <a:rPr lang="en-US" sz="2600" dirty="0"/>
              <a:t> </a:t>
            </a:r>
            <a:r>
              <a:rPr lang="en-US" sz="2600" dirty="0" smtClean="0"/>
              <a:t>     The service providers are prohibited from discriminating between subscribers of the same class and any classification of subscribers should not be arbitrary.</a:t>
            </a:r>
          </a:p>
          <a:p>
            <a:pPr marL="339725" indent="-339725">
              <a:buNone/>
            </a:pPr>
            <a:endParaRPr lang="en-US" sz="2600" dirty="0" smtClean="0"/>
          </a:p>
          <a:p>
            <a:pPr lvl="1"/>
            <a:r>
              <a:rPr lang="en-US" sz="2600" dirty="0" smtClean="0"/>
              <a:t>Tariff differentiation on the basis of content accessed is discriminatory.</a:t>
            </a:r>
          </a:p>
          <a:p>
            <a:endParaRPr lang="en-US" sz="2600" dirty="0"/>
          </a:p>
          <a:p>
            <a:r>
              <a:rPr lang="en-US" sz="2600" dirty="0" smtClean="0"/>
              <a:t>Right to free speech under Constitution of India</a:t>
            </a:r>
          </a:p>
          <a:p>
            <a:pPr marL="0" indent="0">
              <a:buNone/>
            </a:pPr>
            <a:endParaRPr lang="en-US" sz="2600" dirty="0" smtClean="0"/>
          </a:p>
          <a:p>
            <a:pPr marL="685800" lvl="1"/>
            <a:r>
              <a:rPr lang="en-US" sz="2600" dirty="0"/>
              <a:t> </a:t>
            </a:r>
            <a:r>
              <a:rPr lang="en-US" sz="2600" dirty="0" smtClean="0"/>
              <a:t> includes right to receive information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79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4600"/>
            <a:ext cx="8229600" cy="2971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800" dirty="0" smtClean="0">
                <a:solidFill>
                  <a:srgbClr val="C00000"/>
                </a:solidFill>
              </a:rPr>
              <a:t>Thank you</a:t>
            </a:r>
            <a:endParaRPr lang="en-US" sz="3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1772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25146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Telecommunication services </a:t>
            </a:r>
            <a:r>
              <a:rPr lang="en-US" dirty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ector in India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at a glance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094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C00000"/>
                </a:solidFill>
              </a:rPr>
              <a:t>Telecommunication Services Sector in India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r>
              <a:rPr lang="en-US" sz="2200" dirty="0" smtClean="0"/>
              <a:t>Tele-density  of  82</a:t>
            </a:r>
          </a:p>
          <a:p>
            <a:endParaRPr lang="en-US" sz="2200" dirty="0" smtClean="0"/>
          </a:p>
          <a:p>
            <a:r>
              <a:rPr lang="en-US" sz="2200" dirty="0" smtClean="0"/>
              <a:t>1036 </a:t>
            </a:r>
            <a:r>
              <a:rPr lang="en-US" sz="2200" dirty="0"/>
              <a:t>million telephone subscribers</a:t>
            </a:r>
          </a:p>
          <a:p>
            <a:pPr lvl="1"/>
            <a:r>
              <a:rPr lang="en-US" sz="2200" dirty="0" smtClean="0"/>
              <a:t>1011 million wireless subscribers</a:t>
            </a:r>
          </a:p>
          <a:p>
            <a:pPr lvl="1"/>
            <a:r>
              <a:rPr lang="en-US" sz="2200" dirty="0" smtClean="0"/>
              <a:t>     25 million wireline subscribers</a:t>
            </a:r>
          </a:p>
          <a:p>
            <a:endParaRPr lang="en-US" sz="2200" dirty="0"/>
          </a:p>
          <a:p>
            <a:r>
              <a:rPr lang="en-US" sz="2200" dirty="0" smtClean="0"/>
              <a:t>325 million Internet subscribers</a:t>
            </a:r>
          </a:p>
          <a:p>
            <a:pPr marL="685800" lvl="1"/>
            <a:r>
              <a:rPr lang="en-US" sz="2200" dirty="0" smtClean="0"/>
              <a:t>121 million broadband Internet subscribers</a:t>
            </a:r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23850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1752600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Tariff framework for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telecommunication services in India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6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8915400" cy="685800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Tariff framework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077200" cy="40386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200" dirty="0" smtClean="0">
                <a:solidFill>
                  <a:srgbClr val="FF0000"/>
                </a:solidFill>
              </a:rPr>
              <a:t>Tariff under forbearance 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</a:p>
          <a:p>
            <a:pPr marL="457200" indent="-457200"/>
            <a:r>
              <a:rPr lang="en-US" sz="2200" dirty="0" smtClean="0"/>
              <a:t>Only a few services under tariff regulation -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 smtClean="0"/>
              <a:t>national roaming service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/>
              <a:t>l</a:t>
            </a:r>
            <a:r>
              <a:rPr lang="en-US" sz="2200" dirty="0" smtClean="0"/>
              <a:t>eased circuits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/>
              <a:t>r</a:t>
            </a:r>
            <a:r>
              <a:rPr lang="en-US" sz="2200" dirty="0" smtClean="0"/>
              <a:t>ural wireline service</a:t>
            </a:r>
          </a:p>
          <a:p>
            <a:pPr marL="339725" indent="0">
              <a:buSzPct val="50000"/>
              <a:buNone/>
            </a:pPr>
            <a:endParaRPr lang="en-US" sz="2200" dirty="0" smtClean="0"/>
          </a:p>
          <a:p>
            <a:pPr marL="457200" indent="-457200">
              <a:buSzPct val="100000"/>
            </a:pPr>
            <a:endParaRPr lang="en-US" sz="2200" dirty="0"/>
          </a:p>
          <a:p>
            <a:pPr marL="457200" indent="-457200">
              <a:buSzPct val="100000"/>
            </a:pPr>
            <a:endParaRPr lang="en-US" sz="22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39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39" y="381000"/>
            <a:ext cx="8915400" cy="685800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Tariff framework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>
            <a:normAutofit/>
          </a:bodyPr>
          <a:lstStyle/>
          <a:p>
            <a:pPr marL="457200" indent="-457200"/>
            <a:r>
              <a:rPr lang="en-US" sz="2400" dirty="0" smtClean="0">
                <a:solidFill>
                  <a:srgbClr val="FF0000"/>
                </a:solidFill>
              </a:rPr>
              <a:t>Regulatory oversight</a:t>
            </a:r>
          </a:p>
          <a:p>
            <a:pPr marL="685800" lvl="1"/>
            <a:r>
              <a:rPr lang="en-US" sz="2200" dirty="0" smtClean="0"/>
              <a:t>The licensed telecom service providers (TSPs) must report their tariffs to TRAI within seven working days from the date of launch.</a:t>
            </a:r>
          </a:p>
          <a:p>
            <a:pPr marL="0" indent="0">
              <a:buNone/>
            </a:pPr>
            <a:endParaRPr lang="en-US" sz="2000" dirty="0" smtClean="0"/>
          </a:p>
          <a:p>
            <a:pPr marL="457200" indent="-457200"/>
            <a:r>
              <a:rPr lang="en-US" sz="2200" dirty="0" smtClean="0"/>
              <a:t>The tariff must fulfil the broad </a:t>
            </a:r>
            <a:r>
              <a:rPr lang="en-US" sz="2200" u="sng" dirty="0" smtClean="0"/>
              <a:t>regulatory principles</a:t>
            </a:r>
            <a:r>
              <a:rPr lang="en-US" sz="2200" dirty="0" smtClean="0"/>
              <a:t> -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/>
              <a:t>N</a:t>
            </a:r>
            <a:r>
              <a:rPr lang="en-US" sz="2200" dirty="0" smtClean="0"/>
              <a:t>on-discriminatory </a:t>
            </a:r>
            <a:r>
              <a:rPr lang="en-US" sz="2200" dirty="0"/>
              <a:t>tariff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/>
              <a:t>Transparency in tariff </a:t>
            </a:r>
            <a:r>
              <a:rPr lang="en-US" sz="2200" dirty="0" smtClean="0"/>
              <a:t>offerings</a:t>
            </a:r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/>
              <a:t>Not </a:t>
            </a:r>
            <a:r>
              <a:rPr lang="en-US" sz="2200" dirty="0" smtClean="0"/>
              <a:t>anti-competitive</a:t>
            </a:r>
            <a:endParaRPr lang="en-US" sz="2200" dirty="0"/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 smtClean="0"/>
              <a:t>Non-predatory</a:t>
            </a:r>
            <a:endParaRPr lang="en-US" sz="2200" dirty="0"/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 smtClean="0"/>
              <a:t>Non-ambiguous</a:t>
            </a:r>
            <a:endParaRPr lang="en-US" sz="2200" dirty="0"/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r>
              <a:rPr lang="en-US" sz="2200" dirty="0" smtClean="0"/>
              <a:t>Not misleading</a:t>
            </a:r>
            <a:endParaRPr lang="en-US" sz="2200" dirty="0"/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endParaRPr lang="en-US" sz="2200" dirty="0"/>
          </a:p>
          <a:p>
            <a:pPr marL="796925" indent="-339725">
              <a:buSzPct val="50000"/>
              <a:buFont typeface="Wingdings" panose="05000000000000000000" pitchFamily="2" charset="2"/>
              <a:buChar char="q"/>
            </a:pPr>
            <a:endParaRPr lang="en-US" sz="2200" dirty="0" smtClean="0"/>
          </a:p>
          <a:p>
            <a:pPr marL="457200" indent="-457200"/>
            <a:endParaRPr lang="en-US" sz="2200" dirty="0"/>
          </a:p>
          <a:p>
            <a:pPr marL="457200" indent="-45720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9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2286000"/>
          </a:xfrm>
        </p:spPr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Recent developments on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dirty="0" smtClean="0">
                <a:solidFill>
                  <a:srgbClr val="C00000"/>
                </a:solidFill>
              </a:rPr>
              <a:t>differential tariffs for data services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293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457200"/>
            <a:ext cx="8839200" cy="685800"/>
          </a:xfrm>
        </p:spPr>
        <p:txBody>
          <a:bodyPr>
            <a:normAutofit/>
          </a:bodyPr>
          <a:lstStyle/>
          <a:p>
            <a:pPr marL="0" indent="0"/>
            <a:r>
              <a:rPr lang="en-US" sz="2800" dirty="0" smtClean="0">
                <a:solidFill>
                  <a:srgbClr val="C00000"/>
                </a:solidFill>
              </a:rPr>
              <a:t>Recent developments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382000" cy="4038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/>
              <a:t>Several offers with zero or discounted tariffs for accessing certain web-sites/ applications/ platforms were reported to TRAI.</a:t>
            </a:r>
          </a:p>
          <a:p>
            <a:pPr>
              <a:lnSpc>
                <a:spcPct val="150000"/>
              </a:lnSpc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733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C46AA3D3265C409A01CAC4F5ECBA64" ma:contentTypeVersion="1" ma:contentTypeDescription="Create a new document." ma:contentTypeScope="" ma:versionID="e4acedbeec850417f9fe57f7977b9f6d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345722d146e7751d163e781f97691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207DDCB-A441-458A-AE11-EBA00D9D412A}"/>
</file>

<file path=customXml/itemProps2.xml><?xml version="1.0" encoding="utf-8"?>
<ds:datastoreItem xmlns:ds="http://schemas.openxmlformats.org/officeDocument/2006/customXml" ds:itemID="{2720F324-5A37-4D1E-8A32-F6D8D5EFB7D3}"/>
</file>

<file path=customXml/itemProps3.xml><?xml version="1.0" encoding="utf-8"?>
<ds:datastoreItem xmlns:ds="http://schemas.openxmlformats.org/officeDocument/2006/customXml" ds:itemID="{A6E7D603-1338-4336-83AA-1DE3B4B58CC8}"/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877</Words>
  <Application>Microsoft Office PowerPoint</Application>
  <PresentationFormat>On-screen Show (4:3)</PresentationFormat>
  <Paragraphs>161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Office Theme</vt:lpstr>
      <vt:lpstr>Differential pricing of Data Services</vt:lpstr>
      <vt:lpstr>Index</vt:lpstr>
      <vt:lpstr>PowerPoint Presentation</vt:lpstr>
      <vt:lpstr>Telecommunication Services Sector in India</vt:lpstr>
      <vt:lpstr>PowerPoint Presentation</vt:lpstr>
      <vt:lpstr>Tariff framework</vt:lpstr>
      <vt:lpstr>Tariff framework</vt:lpstr>
      <vt:lpstr>PowerPoint Presentation</vt:lpstr>
      <vt:lpstr>Recent developments</vt:lpstr>
      <vt:lpstr>Recent developments</vt:lpstr>
      <vt:lpstr>Recent developments</vt:lpstr>
      <vt:lpstr>PowerPoint Presentation</vt:lpstr>
      <vt:lpstr>Consultation process</vt:lpstr>
      <vt:lpstr>Consultation process</vt:lpstr>
      <vt:lpstr>Consultation process</vt:lpstr>
      <vt:lpstr> Consultation process </vt:lpstr>
      <vt:lpstr>Consultation process</vt:lpstr>
      <vt:lpstr>PowerPoint Presentation</vt:lpstr>
      <vt:lpstr>Regulations</vt:lpstr>
      <vt:lpstr>Regulations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OTT Experience in India Recent developments on differential tariffs</dc:title>
  <dc:creator>Aryaman Trivedi</dc:creator>
  <cp:lastModifiedBy>Labare, Emmanuelle</cp:lastModifiedBy>
  <cp:revision>41</cp:revision>
  <dcterms:created xsi:type="dcterms:W3CDTF">2016-02-21T08:13:32Z</dcterms:created>
  <dcterms:modified xsi:type="dcterms:W3CDTF">2016-02-24T10:27:25Z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0x010100F3C46AA3D3265C409A01CAC4F5ECBA64</vt:lpwstr>
  </property>
</Properties>
</file>