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25.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handoutMasterIdLst>
    <p:handoutMasterId r:id="rId32"/>
  </p:handoutMasterIdLst>
  <p:sldIdLst>
    <p:sldId id="547" r:id="rId2"/>
    <p:sldId id="548" r:id="rId3"/>
    <p:sldId id="557" r:id="rId4"/>
    <p:sldId id="595" r:id="rId5"/>
    <p:sldId id="563" r:id="rId6"/>
    <p:sldId id="549" r:id="rId7"/>
    <p:sldId id="550" r:id="rId8"/>
    <p:sldId id="553" r:id="rId9"/>
    <p:sldId id="555" r:id="rId10"/>
    <p:sldId id="554" r:id="rId11"/>
    <p:sldId id="560" r:id="rId12"/>
    <p:sldId id="593" r:id="rId13"/>
    <p:sldId id="565" r:id="rId14"/>
    <p:sldId id="572" r:id="rId15"/>
    <p:sldId id="564" r:id="rId16"/>
    <p:sldId id="578" r:id="rId17"/>
    <p:sldId id="566" r:id="rId18"/>
    <p:sldId id="574" r:id="rId19"/>
    <p:sldId id="579" r:id="rId20"/>
    <p:sldId id="577" r:id="rId21"/>
    <p:sldId id="568" r:id="rId22"/>
    <p:sldId id="571" r:id="rId23"/>
    <p:sldId id="594" r:id="rId24"/>
    <p:sldId id="590" r:id="rId25"/>
    <p:sldId id="596" r:id="rId26"/>
    <p:sldId id="597" r:id="rId27"/>
    <p:sldId id="592" r:id="rId28"/>
    <p:sldId id="591" r:id="rId29"/>
    <p:sldId id="542" r:id="rId30"/>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 M" initials="AM" lastIdx="1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8AE70"/>
    <a:srgbClr val="BBD18F"/>
    <a:srgbClr val="CCFF99"/>
    <a:srgbClr val="8DCADB"/>
    <a:srgbClr val="F9B67F"/>
    <a:srgbClr val="FFEC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1774" autoAdjust="0"/>
    <p:restoredTop sz="86447" autoAdjust="0"/>
  </p:normalViewPr>
  <p:slideViewPr>
    <p:cSldViewPr snapToGrid="0" snapToObjects="1" showGuides="1">
      <p:cViewPr varScale="1">
        <p:scale>
          <a:sx n="74" d="100"/>
          <a:sy n="74" d="100"/>
        </p:scale>
        <p:origin x="-1422" y="-90"/>
      </p:cViewPr>
      <p:guideLst>
        <p:guide orient="horz" pos="2160"/>
        <p:guide pos="2880"/>
      </p:guideLst>
    </p:cSldViewPr>
  </p:slideViewPr>
  <p:outlineViewPr>
    <p:cViewPr>
      <p:scale>
        <a:sx n="33" d="100"/>
        <a:sy n="33" d="100"/>
      </p:scale>
      <p:origin x="0" y="51498"/>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0" d="100"/>
          <a:sy n="110" d="100"/>
        </p:scale>
        <p:origin x="64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pPr/>
              <a:t>2/25/2016</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pPr/>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pPr/>
              <a:t>2/25/2016</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pPr/>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
        <p:nvSpPr>
          <p:cNvPr id="5" name="Rectangle 4"/>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
        <p:nvSpPr>
          <p:cNvPr id="5" name="Rectangle 4"/>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a:t>
            </a:fld>
            <a:endParaRPr lang="en-US"/>
          </a:p>
        </p:txBody>
      </p:sp>
      <p:sp>
        <p:nvSpPr>
          <p:cNvPr id="3" name="Rectangle 2"/>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a:t>
            </a:fld>
            <a:endParaRPr lang="en-US"/>
          </a:p>
        </p:txBody>
      </p:sp>
      <p:sp>
        <p:nvSpPr>
          <p:cNvPr id="3" name="Rectangle 2"/>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
        <p:nvSpPr>
          <p:cNvPr id="6" name="Rectangle 5"/>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
        <p:nvSpPr>
          <p:cNvPr id="6" name="Rectangle 5"/>
          <p:cNvSpPr/>
          <p:nvPr userDrawn="1"/>
        </p:nvSpPr>
        <p:spPr>
          <a:xfrm>
            <a:off x="0" y="60325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41294"/>
            <a:ext cx="8229600" cy="77267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
        <p:nvSpPr>
          <p:cNvPr id="5" name="Rectangle 4"/>
          <p:cNvSpPr/>
          <p:nvPr userDrawn="1"/>
        </p:nvSpPr>
        <p:spPr>
          <a:xfrm>
            <a:off x="12700" y="6019800"/>
            <a:ext cx="2044700" cy="825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28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14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ctrTitle" sz="quarter"/>
          </p:nvPr>
        </p:nvSpPr>
        <p:spPr>
          <a:xfrm>
            <a:off x="1060450" y="2753619"/>
            <a:ext cx="7021513" cy="1323439"/>
          </a:xfrm>
        </p:spPr>
        <p:txBody>
          <a:bodyPr/>
          <a:lstStyle/>
          <a:p>
            <a:r>
              <a:rPr lang="en-GB" sz="4000" b="0" dirty="0"/>
              <a:t>Economic impact of </a:t>
            </a:r>
            <a:r>
              <a:rPr lang="en-GB" sz="4000" b="0" dirty="0" smtClean="0"/>
              <a:t/>
            </a:r>
            <a:br>
              <a:rPr lang="en-GB" sz="4000" b="0" dirty="0" smtClean="0"/>
            </a:br>
            <a:r>
              <a:rPr lang="en-GB" sz="4000" b="0" dirty="0" smtClean="0"/>
              <a:t>Over-the-Top </a:t>
            </a:r>
            <a:r>
              <a:rPr lang="en-GB" sz="4000" b="0" dirty="0"/>
              <a:t>(OTT) </a:t>
            </a:r>
            <a:r>
              <a:rPr lang="en-GB" sz="4000" b="0" dirty="0" smtClean="0"/>
              <a:t>services</a:t>
            </a:r>
            <a:endParaRPr lang="en-GB" sz="2000" b="0" noProof="0" dirty="0" smtClean="0"/>
          </a:p>
        </p:txBody>
      </p:sp>
      <p:sp>
        <p:nvSpPr>
          <p:cNvPr id="2" name="Subtitle 1"/>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89109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GB" sz="2400" smtClean="0"/>
              <a:t>Trends suggest </a:t>
            </a:r>
            <a:r>
              <a:rPr lang="en-GB" sz="2400" noProof="0" dirty="0" smtClean="0"/>
              <a:t>substitution of online messaging </a:t>
            </a:r>
            <a:r>
              <a:rPr lang="en-GB" sz="2400" noProof="0" smtClean="0"/>
              <a:t>for SMS</a:t>
            </a:r>
            <a:endParaRPr lang="en-GB" sz="2400" noProof="0" dirty="0"/>
          </a:p>
        </p:txBody>
      </p:sp>
      <p:pic>
        <p:nvPicPr>
          <p:cNvPr id="4" name="Picture 27" descr="Figure 1: Messages sent via mobile handsets by service type, worldwide, 2010–2018 [Source: Analysys Mason, 2014]"/>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714101" y="2311974"/>
            <a:ext cx="5715798" cy="3143689"/>
          </a:xfrm>
          <a:prstGeom prst="rect">
            <a:avLst/>
          </a:prstGeom>
          <a:noFill/>
          <a:ln>
            <a:solidFill>
              <a:schemeClr val="accent1"/>
            </a:solidFill>
          </a:ln>
        </p:spPr>
      </p:pic>
      <p:sp>
        <p:nvSpPr>
          <p:cNvPr id="5" name="Text Box 4"/>
          <p:cNvSpPr txBox="1">
            <a:spLocks noChangeArrowheads="1"/>
          </p:cNvSpPr>
          <p:nvPr/>
        </p:nvSpPr>
        <p:spPr bwMode="auto">
          <a:xfrm>
            <a:off x="3180660" y="5528522"/>
            <a:ext cx="2762038" cy="307777"/>
          </a:xfrm>
          <a:prstGeom prst="rect">
            <a:avLst/>
          </a:prstGeom>
          <a:noFill/>
          <a:ln w="9525">
            <a:noFill/>
            <a:miter lim="800000"/>
            <a:headEnd/>
            <a:tailEnd/>
          </a:ln>
        </p:spPr>
        <p:txBody>
          <a:bodyPr wrap="none">
            <a:spAutoFit/>
          </a:bodyPr>
          <a:lstStyle/>
          <a:p>
            <a:pPr algn="ctr"/>
            <a:r>
              <a:rPr lang="de-DE" sz="1400" dirty="0"/>
              <a:t>Source: Analysys Mason </a:t>
            </a:r>
            <a:r>
              <a:rPr lang="de-DE" sz="1400" dirty="0" smtClean="0"/>
              <a:t>(2014) </a:t>
            </a:r>
            <a:endParaRPr lang="de-DE" sz="1400" dirty="0"/>
          </a:p>
        </p:txBody>
      </p:sp>
    </p:spTree>
    <p:extLst>
      <p:ext uri="{BB962C8B-B14F-4D97-AF65-F5344CB8AC3E}">
        <p14:creationId xmlns:p14="http://schemas.microsoft.com/office/powerpoint/2010/main" val="3828960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smtClean="0"/>
              <a:t>Trends suggest substitution </a:t>
            </a:r>
            <a:r>
              <a:rPr lang="en-GB" sz="2400" dirty="0"/>
              <a:t>of </a:t>
            </a:r>
            <a:r>
              <a:rPr lang="en-GB" sz="2400" dirty="0" smtClean="0"/>
              <a:t>VoIP for </a:t>
            </a:r>
            <a:r>
              <a:rPr lang="en-GB" sz="2400" smtClean="0"/>
              <a:t>international calls</a:t>
            </a:r>
            <a:endParaRPr lang="en-GB" sz="2400" dirty="0"/>
          </a:p>
        </p:txBody>
      </p:sp>
      <p:pic>
        <p:nvPicPr>
          <p:cNvPr id="5" name="Picture 2" descr="http://www.telegeography.com/products/commsupdate/assets/comms_update/images/assets/news20140115-1.gif"/>
          <p:cNvPicPr>
            <a:picLocks noGrp="1" noChangeAspect="1" noChangeArrowheads="1"/>
          </p:cNvPicPr>
          <p:nvPr>
            <p:ph idx="1"/>
          </p:nvPr>
        </p:nvPicPr>
        <p:blipFill>
          <a:blip r:embed="rId2"/>
          <a:stretch>
            <a:fillRect/>
          </a:stretch>
        </p:blipFill>
        <p:spPr bwMode="auto">
          <a:xfrm>
            <a:off x="2343150" y="2216944"/>
            <a:ext cx="4457700" cy="3333750"/>
          </a:xfrm>
          <a:prstGeom prst="rect">
            <a:avLst/>
          </a:prstGeom>
          <a:noFill/>
        </p:spPr>
      </p:pic>
      <p:sp>
        <p:nvSpPr>
          <p:cNvPr id="4" name="Slide Number Placeholder 3"/>
          <p:cNvSpPr>
            <a:spLocks noGrp="1"/>
          </p:cNvSpPr>
          <p:nvPr>
            <p:ph type="sldNum" sz="quarter" idx="12"/>
          </p:nvPr>
        </p:nvSpPr>
        <p:spPr/>
        <p:txBody>
          <a:bodyPr/>
          <a:lstStyle/>
          <a:p>
            <a:fld id="{283C63E4-F9BE-C24A-B4FF-309EB18BA564}" type="slidenum">
              <a:rPr lang="en-US" smtClean="0"/>
              <a:pPr/>
              <a:t>11</a:t>
            </a:fld>
            <a:endParaRPr lang="en-US"/>
          </a:p>
        </p:txBody>
      </p:sp>
    </p:spTree>
    <p:extLst>
      <p:ext uri="{BB962C8B-B14F-4D97-AF65-F5344CB8AC3E}">
        <p14:creationId xmlns:p14="http://schemas.microsoft.com/office/powerpoint/2010/main" val="1008226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Opportunites and impacts associated with OTT services</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12</a:t>
            </a:fld>
            <a:endParaRPr lang="en-US"/>
          </a:p>
        </p:txBody>
      </p:sp>
    </p:spTree>
    <p:extLst>
      <p:ext uri="{BB962C8B-B14F-4D97-AF65-F5344CB8AC3E}">
        <p14:creationId xmlns:p14="http://schemas.microsoft.com/office/powerpoint/2010/main" val="1740358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rtl="0" eaLnBrk="1" latinLnBrk="0" hangingPunct="1"/>
            <a:r>
              <a:rPr lang="en-GB" sz="2800" b="1" i="0" kern="1200" smtClean="0">
                <a:solidFill>
                  <a:schemeClr val="tx2">
                    <a:lumMod val="60000"/>
                    <a:lumOff val="40000"/>
                  </a:schemeClr>
                </a:solidFill>
                <a:effectLst/>
                <a:latin typeface="Calibri"/>
                <a:ea typeface="+mj-ea"/>
                <a:cs typeface="Calibri"/>
              </a:rPr>
              <a:t>Benefits of OTT services</a:t>
            </a:r>
            <a:endParaRPr lang="en-US"/>
          </a:p>
        </p:txBody>
      </p:sp>
      <p:sp>
        <p:nvSpPr>
          <p:cNvPr id="3" name="Inhaltsplatzhalter 2"/>
          <p:cNvSpPr>
            <a:spLocks noGrp="1"/>
          </p:cNvSpPr>
          <p:nvPr>
            <p:ph idx="1"/>
          </p:nvPr>
        </p:nvSpPr>
        <p:spPr/>
        <p:txBody>
          <a:bodyPr>
            <a:normAutofit/>
          </a:bodyPr>
          <a:lstStyle/>
          <a:p>
            <a:r>
              <a:rPr lang="en-GB" dirty="0"/>
              <a:t>Historically, </a:t>
            </a:r>
            <a:r>
              <a:rPr lang="en-GB" dirty="0" smtClean="0"/>
              <a:t>the benefits of the economic transformation driven by online </a:t>
            </a:r>
            <a:r>
              <a:rPr lang="en-GB" dirty="0"/>
              <a:t>and OTT services </a:t>
            </a:r>
            <a:r>
              <a:rPr lang="en-GB" dirty="0" smtClean="0"/>
              <a:t>tended </a:t>
            </a:r>
            <a:r>
              <a:rPr lang="en-GB" dirty="0"/>
              <a:t>to be concentrated in developed </a:t>
            </a:r>
            <a:r>
              <a:rPr lang="en-GB" dirty="0" smtClean="0"/>
              <a:t>countries.</a:t>
            </a:r>
          </a:p>
          <a:p>
            <a:r>
              <a:rPr lang="en-GB" dirty="0" smtClean="0"/>
              <a:t>As </a:t>
            </a:r>
            <a:r>
              <a:rPr lang="en-GB" dirty="0"/>
              <a:t>the process of digitisation accelerates, and as more and more people worldwide are connected to the Internet, these benefits accrue to developed and developing countries alike</a:t>
            </a:r>
            <a:r>
              <a:rPr lang="en-GB" dirty="0" smtClean="0"/>
              <a:t>.</a:t>
            </a:r>
          </a:p>
          <a:p>
            <a:r>
              <a:rPr lang="en-GB" dirty="0" smtClean="0"/>
              <a:t>Positive effects flow down </a:t>
            </a:r>
            <a:r>
              <a:rPr lang="en-GB" dirty="0"/>
              <a:t>to small businesses and to </a:t>
            </a:r>
            <a:r>
              <a:rPr lang="en-GB" dirty="0" smtClean="0"/>
              <a:t>individuals.</a:t>
            </a:r>
          </a:p>
          <a:p>
            <a:r>
              <a:rPr lang="de-DE" dirty="0" smtClean="0"/>
              <a:t>At the same time, OTT services disrupt many traditional arrangements.</a:t>
            </a:r>
            <a:endParaRPr lang="en-GB" dirty="0" smtClean="0"/>
          </a:p>
        </p:txBody>
      </p:sp>
      <p:sp>
        <p:nvSpPr>
          <p:cNvPr id="4" name="Foliennummernplatzhalter 3"/>
          <p:cNvSpPr>
            <a:spLocks noGrp="1"/>
          </p:cNvSpPr>
          <p:nvPr>
            <p:ph type="sldNum" sz="quarter" idx="12"/>
          </p:nvPr>
        </p:nvSpPr>
        <p:spPr/>
        <p:txBody>
          <a:bodyPr/>
          <a:lstStyle/>
          <a:p>
            <a:fld id="{283C63E4-F9BE-C24A-B4FF-309EB18BA564}" type="slidenum">
              <a:rPr lang="en-US" smtClean="0"/>
              <a:pPr/>
              <a:t>13</a:t>
            </a:fld>
            <a:endParaRPr lang="en-US"/>
          </a:p>
        </p:txBody>
      </p:sp>
    </p:spTree>
    <p:extLst>
      <p:ext uri="{BB962C8B-B14F-4D97-AF65-F5344CB8AC3E}">
        <p14:creationId xmlns:p14="http://schemas.microsoft.com/office/powerpoint/2010/main" val="729758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Benefits of OTT services</a:t>
            </a:r>
            <a:endParaRPr lang="en-US"/>
          </a:p>
        </p:txBody>
      </p:sp>
      <p:sp>
        <p:nvSpPr>
          <p:cNvPr id="3" name="Inhaltsplatzhalter 2"/>
          <p:cNvSpPr>
            <a:spLocks noGrp="1"/>
          </p:cNvSpPr>
          <p:nvPr>
            <p:ph idx="1"/>
          </p:nvPr>
        </p:nvSpPr>
        <p:spPr/>
        <p:txBody>
          <a:bodyPr/>
          <a:lstStyle/>
          <a:p>
            <a:r>
              <a:rPr lang="en-GB" dirty="0" smtClean="0"/>
              <a:t>OTT applications may substitute to some degree for traditional telephony and broadcasting, but they also offer many capabilities that go well beyond traditional services.</a:t>
            </a:r>
          </a:p>
          <a:p>
            <a:pPr lvl="1"/>
            <a:r>
              <a:rPr lang="en-GB" dirty="0" smtClean="0"/>
              <a:t>A VoIP service such as Skype, for instance, is not only a telephony substitute, but also a means of enjoying rich videoconferencing.</a:t>
            </a:r>
          </a:p>
          <a:p>
            <a:pPr lvl="1"/>
            <a:r>
              <a:rPr lang="en-GB" dirty="0" smtClean="0"/>
              <a:t>Instant messaging services can provide far richer services than the traditional SMS services that they are to some extent supplanting.</a:t>
            </a:r>
          </a:p>
          <a:p>
            <a:pPr lvl="1"/>
            <a:r>
              <a:rPr lang="en-GB" dirty="0" smtClean="0"/>
              <a:t>OTT video services such as YouTube provide not only access to professionally produced content, but also to user-generated content, thus simplifying and enriching interactions for end-users.</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14</a:t>
            </a:fld>
            <a:endParaRPr lang="en-US"/>
          </a:p>
        </p:txBody>
      </p:sp>
    </p:spTree>
    <p:extLst>
      <p:ext uri="{BB962C8B-B14F-4D97-AF65-F5344CB8AC3E}">
        <p14:creationId xmlns:p14="http://schemas.microsoft.com/office/powerpoint/2010/main" val="306649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rtl="0" eaLnBrk="1" latinLnBrk="0" hangingPunct="1"/>
            <a:r>
              <a:rPr lang="en-GB" sz="2800" b="1" i="0" kern="1200" dirty="0" smtClean="0">
                <a:solidFill>
                  <a:schemeClr val="tx2">
                    <a:lumMod val="60000"/>
                    <a:lumOff val="40000"/>
                  </a:schemeClr>
                </a:solidFill>
                <a:effectLst/>
                <a:latin typeface="Calibri"/>
                <a:ea typeface="+mj-ea"/>
                <a:cs typeface="Calibri"/>
              </a:rPr>
              <a:t>Improved (mobile) broadband, handsets and tablets are major drivers of demand for online and OTT services</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15</a:t>
            </a:fld>
            <a:endParaRPr lang="en-US"/>
          </a:p>
        </p:txBody>
      </p:sp>
      <p:pic>
        <p:nvPicPr>
          <p:cNvPr id="5" name="Inhaltsplatzhalt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2247" y="3068686"/>
            <a:ext cx="5427894" cy="2612520"/>
          </a:xfrm>
          <a:prstGeom prst="rect">
            <a:avLst/>
          </a:prstGeom>
          <a:noFill/>
          <a:ln>
            <a:noFill/>
          </a:ln>
        </p:spPr>
      </p:pic>
      <p:sp>
        <p:nvSpPr>
          <p:cNvPr id="6" name="Text Box 4"/>
          <p:cNvSpPr txBox="1">
            <a:spLocks noChangeArrowheads="1"/>
          </p:cNvSpPr>
          <p:nvPr/>
        </p:nvSpPr>
        <p:spPr bwMode="auto">
          <a:xfrm>
            <a:off x="3775759" y="5587137"/>
            <a:ext cx="1571841" cy="307777"/>
          </a:xfrm>
          <a:prstGeom prst="rect">
            <a:avLst/>
          </a:prstGeom>
          <a:noFill/>
          <a:ln w="9525">
            <a:noFill/>
            <a:miter lim="800000"/>
            <a:headEnd/>
            <a:tailEnd/>
          </a:ln>
        </p:spPr>
        <p:txBody>
          <a:bodyPr wrap="none">
            <a:spAutoFit/>
          </a:bodyPr>
          <a:lstStyle/>
          <a:p>
            <a:pPr algn="ctr"/>
            <a:r>
              <a:rPr lang="de-DE" sz="1400" dirty="0"/>
              <a:t>Source: </a:t>
            </a:r>
            <a:r>
              <a:rPr lang="de-DE" sz="1400" dirty="0" smtClean="0"/>
              <a:t>ITU (2015) </a:t>
            </a:r>
            <a:endParaRPr lang="de-DE" sz="1400" dirty="0"/>
          </a:p>
        </p:txBody>
      </p:sp>
      <p:sp>
        <p:nvSpPr>
          <p:cNvPr id="7" name="Textplatzhalter 6"/>
          <p:cNvSpPr>
            <a:spLocks noGrp="1"/>
          </p:cNvSpPr>
          <p:nvPr>
            <p:ph type="body" idx="4294967295"/>
          </p:nvPr>
        </p:nvSpPr>
        <p:spPr/>
        <p:txBody>
          <a:bodyPr/>
          <a:lstStyle/>
          <a:p>
            <a:r>
              <a:rPr lang="de-DE" dirty="0" smtClean="0"/>
              <a:t>In many countries, broadband is affordable and widely available.</a:t>
            </a:r>
          </a:p>
          <a:p>
            <a:r>
              <a:rPr lang="de-DE" dirty="0" smtClean="0"/>
              <a:t>Nonetheless, gaps persist between developing and developed countries.</a:t>
            </a:r>
            <a:endParaRPr lang="en-US" dirty="0"/>
          </a:p>
        </p:txBody>
      </p:sp>
      <p:sp>
        <p:nvSpPr>
          <p:cNvPr id="8" name="Textfeld 7"/>
          <p:cNvSpPr txBox="1"/>
          <p:nvPr/>
        </p:nvSpPr>
        <p:spPr>
          <a:xfrm>
            <a:off x="2601427" y="2746246"/>
            <a:ext cx="3938835" cy="369332"/>
          </a:xfrm>
          <a:prstGeom prst="rect">
            <a:avLst/>
          </a:prstGeom>
          <a:noFill/>
        </p:spPr>
        <p:txBody>
          <a:bodyPr wrap="none" rtlCol="0">
            <a:spAutoFit/>
          </a:bodyPr>
          <a:lstStyle/>
          <a:p>
            <a:r>
              <a:rPr lang="de-DE" b="1" dirty="0" smtClean="0"/>
              <a:t>Mobile broadband subscriptions (2015)</a:t>
            </a:r>
            <a:endParaRPr lang="en-US" b="1" dirty="0"/>
          </a:p>
        </p:txBody>
      </p:sp>
    </p:spTree>
    <p:extLst>
      <p:ext uri="{BB962C8B-B14F-4D97-AF65-F5344CB8AC3E}">
        <p14:creationId xmlns:p14="http://schemas.microsoft.com/office/powerpoint/2010/main" val="1733803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The </a:t>
            </a:r>
            <a:r>
              <a:rPr lang="en-GB" dirty="0" smtClean="0"/>
              <a:t>impact </a:t>
            </a:r>
            <a:r>
              <a:rPr lang="en-GB" dirty="0"/>
              <a:t>of OTT services on societal welfare</a:t>
            </a:r>
            <a:endParaRPr lang="en-US" dirty="0"/>
          </a:p>
        </p:txBody>
      </p:sp>
      <p:sp>
        <p:nvSpPr>
          <p:cNvPr id="3" name="Inhaltsplatzhalter 2"/>
          <p:cNvSpPr>
            <a:spLocks noGrp="1"/>
          </p:cNvSpPr>
          <p:nvPr>
            <p:ph idx="1"/>
          </p:nvPr>
        </p:nvSpPr>
        <p:spPr/>
        <p:txBody>
          <a:bodyPr/>
          <a:lstStyle/>
          <a:p>
            <a:r>
              <a:rPr lang="en-GB" dirty="0" smtClean="0"/>
              <a:t>Concerns are often raised about disruption caused by OTT services. </a:t>
            </a:r>
          </a:p>
          <a:p>
            <a:pPr lvl="1"/>
            <a:r>
              <a:rPr lang="en-GB" dirty="0" smtClean="0"/>
              <a:t>lost </a:t>
            </a:r>
            <a:r>
              <a:rPr lang="en-GB" dirty="0"/>
              <a:t>revenues to service </a:t>
            </a:r>
            <a:r>
              <a:rPr lang="en-GB" dirty="0" smtClean="0"/>
              <a:t>providers due </a:t>
            </a:r>
            <a:r>
              <a:rPr lang="en-GB" dirty="0" err="1" smtClean="0"/>
              <a:t>espeically</a:t>
            </a:r>
            <a:r>
              <a:rPr lang="en-GB" dirty="0" smtClean="0"/>
              <a:t> to substitution,</a:t>
            </a:r>
          </a:p>
          <a:p>
            <a:pPr lvl="1"/>
            <a:r>
              <a:rPr lang="en-GB" dirty="0" smtClean="0"/>
              <a:t>increased </a:t>
            </a:r>
            <a:r>
              <a:rPr lang="en-GB" dirty="0"/>
              <a:t>costs to service </a:t>
            </a:r>
            <a:r>
              <a:rPr lang="en-GB" dirty="0" smtClean="0"/>
              <a:t>providers due especially to increased traffic,</a:t>
            </a:r>
          </a:p>
          <a:p>
            <a:pPr lvl="1"/>
            <a:r>
              <a:rPr lang="en-GB" dirty="0" smtClean="0"/>
              <a:t>lost </a:t>
            </a:r>
            <a:r>
              <a:rPr lang="en-GB" dirty="0"/>
              <a:t>tax revenues to national governments, and </a:t>
            </a:r>
            <a:endParaRPr lang="en-GB" dirty="0" smtClean="0"/>
          </a:p>
          <a:p>
            <a:pPr lvl="1"/>
            <a:r>
              <a:rPr lang="en-GB" dirty="0" smtClean="0"/>
              <a:t>transfers </a:t>
            </a:r>
            <a:r>
              <a:rPr lang="en-GB" dirty="0"/>
              <a:t>of welfare between different countries</a:t>
            </a:r>
            <a:r>
              <a:rPr lang="en-GB" dirty="0" smtClean="0"/>
              <a:t>.</a:t>
            </a:r>
          </a:p>
          <a:p>
            <a:r>
              <a:rPr lang="en-GB" dirty="0" smtClean="0"/>
              <a:t>The very considerable gains to consumer welfare are often forgotten.</a:t>
            </a:r>
          </a:p>
          <a:p>
            <a:pPr lvl="1"/>
            <a:r>
              <a:rPr lang="en-GB" dirty="0"/>
              <a:t>Online services tend to intensify competition, and thus to reduce the spread between cost and price (i.e. the profit margin</a:t>
            </a:r>
            <a:r>
              <a:rPr lang="en-GB" dirty="0" smtClean="0"/>
              <a:t>).</a:t>
            </a:r>
          </a:p>
          <a:p>
            <a:pPr lvl="1"/>
            <a:r>
              <a:rPr lang="en-GB" dirty="0" smtClean="0"/>
              <a:t>They </a:t>
            </a:r>
            <a:r>
              <a:rPr lang="en-GB" dirty="0"/>
              <a:t>reduce market inefficiencies caused by imperfectly informed consumers</a:t>
            </a:r>
            <a:r>
              <a:rPr lang="en-GB" dirty="0" smtClean="0"/>
              <a:t>. </a:t>
            </a:r>
          </a:p>
          <a:p>
            <a:r>
              <a:rPr lang="de-DE" dirty="0" smtClean="0"/>
              <a:t>Societal welfare is generally defined as the sum of producer welfare and consumer welfare.</a:t>
            </a:r>
            <a:endParaRPr lang="en-US" dirty="0"/>
          </a:p>
          <a:p>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16</a:t>
            </a:fld>
            <a:endParaRPr lang="en-US"/>
          </a:p>
        </p:txBody>
      </p:sp>
    </p:spTree>
    <p:extLst>
      <p:ext uri="{BB962C8B-B14F-4D97-AF65-F5344CB8AC3E}">
        <p14:creationId xmlns:p14="http://schemas.microsoft.com/office/powerpoint/2010/main" val="279448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rtl="0" eaLnBrk="1" latinLnBrk="0" hangingPunct="1"/>
            <a:r>
              <a:rPr lang="en-GB" sz="2800" b="1" i="0" kern="1200" smtClean="0">
                <a:solidFill>
                  <a:schemeClr val="tx2">
                    <a:lumMod val="60000"/>
                    <a:lumOff val="40000"/>
                  </a:schemeClr>
                </a:solidFill>
                <a:effectLst/>
                <a:latin typeface="Calibri"/>
                <a:ea typeface="+mj-ea"/>
                <a:cs typeface="Calibri"/>
              </a:rPr>
              <a:t>Impact on traditional service revenues</a:t>
            </a:r>
            <a:endParaRPr lang="en-US"/>
          </a:p>
        </p:txBody>
      </p:sp>
      <p:sp>
        <p:nvSpPr>
          <p:cNvPr id="3" name="Inhaltsplatzhalter 2"/>
          <p:cNvSpPr>
            <a:spLocks noGrp="1"/>
          </p:cNvSpPr>
          <p:nvPr>
            <p:ph idx="1"/>
          </p:nvPr>
        </p:nvSpPr>
        <p:spPr/>
        <p:txBody>
          <a:bodyPr/>
          <a:lstStyle/>
          <a:p>
            <a:r>
              <a:rPr lang="en-GB" dirty="0" smtClean="0"/>
              <a:t>There </a:t>
            </a:r>
            <a:r>
              <a:rPr lang="en-GB" dirty="0"/>
              <a:t>seems to be little doubt that revenue is declining for a number of traditional services, </a:t>
            </a:r>
            <a:r>
              <a:rPr lang="en-GB" dirty="0" smtClean="0"/>
              <a:t>and especially </a:t>
            </a:r>
            <a:r>
              <a:rPr lang="en-GB" dirty="0"/>
              <a:t>for </a:t>
            </a:r>
            <a:r>
              <a:rPr lang="en-GB" dirty="0" smtClean="0"/>
              <a:t>SMS.</a:t>
            </a:r>
          </a:p>
          <a:p>
            <a:r>
              <a:rPr lang="en-GB" dirty="0" smtClean="0"/>
              <a:t>The </a:t>
            </a:r>
            <a:r>
              <a:rPr lang="en-GB" dirty="0"/>
              <a:t>cause is not proven, but </a:t>
            </a:r>
            <a:r>
              <a:rPr lang="en-GB" dirty="0" smtClean="0"/>
              <a:t>the usage </a:t>
            </a:r>
            <a:r>
              <a:rPr lang="en-GB" dirty="0"/>
              <a:t>trends </a:t>
            </a:r>
            <a:r>
              <a:rPr lang="en-GB" dirty="0" smtClean="0"/>
              <a:t>already noted are suggestive </a:t>
            </a:r>
            <a:r>
              <a:rPr lang="en-GB" dirty="0"/>
              <a:t>of substitution that is consistent with </a:t>
            </a:r>
            <a:r>
              <a:rPr lang="en-GB" dirty="0" smtClean="0"/>
              <a:t>these concerns.</a:t>
            </a:r>
            <a:endParaRPr lang="en-GB"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17</a:t>
            </a:fld>
            <a:endParaRPr lang="en-US"/>
          </a:p>
        </p:txBody>
      </p:sp>
      <p:pic>
        <p:nvPicPr>
          <p:cNvPr id="5" name="Inhaltsplatzhalter 5" descr="http://www.informa.com/Global/Media%20Centre/Press%20releases/ITM-SMS-web.jp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73494" y="3467637"/>
            <a:ext cx="5005525" cy="2405319"/>
          </a:xfrm>
          <a:prstGeom prst="rect">
            <a:avLst/>
          </a:prstGeom>
          <a:noFill/>
          <a:ln>
            <a:noFill/>
          </a:ln>
        </p:spPr>
      </p:pic>
    </p:spTree>
    <p:extLst>
      <p:ext uri="{BB962C8B-B14F-4D97-AF65-F5344CB8AC3E}">
        <p14:creationId xmlns:p14="http://schemas.microsoft.com/office/powerpoint/2010/main" val="4056853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800" b="1" i="0" kern="1200" smtClean="0">
                <a:solidFill>
                  <a:schemeClr val="tx2">
                    <a:lumMod val="60000"/>
                    <a:lumOff val="40000"/>
                  </a:schemeClr>
                </a:solidFill>
                <a:effectLst/>
                <a:latin typeface="Calibri"/>
                <a:ea typeface="+mj-ea"/>
                <a:cs typeface="Calibri"/>
              </a:rPr>
              <a:t>Impact on traditional service revenues</a:t>
            </a:r>
            <a:endParaRPr lang="en-US"/>
          </a:p>
        </p:txBody>
      </p:sp>
      <p:sp>
        <p:nvSpPr>
          <p:cNvPr id="3" name="Inhaltsplatzhalter 2"/>
          <p:cNvSpPr>
            <a:spLocks noGrp="1"/>
          </p:cNvSpPr>
          <p:nvPr>
            <p:ph idx="1"/>
          </p:nvPr>
        </p:nvSpPr>
        <p:spPr>
          <a:xfrm>
            <a:off x="457200" y="1968500"/>
            <a:ext cx="8377518" cy="3831167"/>
          </a:xfrm>
        </p:spPr>
        <p:txBody>
          <a:bodyPr>
            <a:normAutofit/>
          </a:bodyPr>
          <a:lstStyle/>
          <a:p>
            <a:r>
              <a:rPr lang="en-GB" dirty="0" smtClean="0"/>
              <a:t>The policy implications of possible substitution are subject </a:t>
            </a:r>
            <a:r>
              <a:rPr lang="en-GB" dirty="0"/>
              <a:t>to multiple </a:t>
            </a:r>
            <a:r>
              <a:rPr lang="en-GB" dirty="0" smtClean="0"/>
              <a:t>interpretations.</a:t>
            </a:r>
          </a:p>
          <a:p>
            <a:r>
              <a:rPr lang="en-GB" dirty="0" smtClean="0"/>
              <a:t>One </a:t>
            </a:r>
            <a:r>
              <a:rPr lang="en-GB" dirty="0"/>
              <a:t>can argue that technological progress inevitably implies the existence, not only of winners, but also of </a:t>
            </a:r>
            <a:r>
              <a:rPr lang="en-GB" dirty="0" smtClean="0"/>
              <a:t>losers.</a:t>
            </a:r>
          </a:p>
          <a:p>
            <a:pPr lvl="1"/>
            <a:r>
              <a:rPr lang="en-GB" dirty="0" smtClean="0"/>
              <a:t>Firms </a:t>
            </a:r>
            <a:r>
              <a:rPr lang="en-GB" dirty="0"/>
              <a:t>that operated steamship lines did not necessarily benefit from the introduction of steam-based </a:t>
            </a:r>
            <a:r>
              <a:rPr lang="en-GB" dirty="0" smtClean="0"/>
              <a:t>locomotives.</a:t>
            </a:r>
          </a:p>
          <a:p>
            <a:pPr lvl="1"/>
            <a:r>
              <a:rPr lang="en-GB" dirty="0"/>
              <a:t>F</a:t>
            </a:r>
            <a:r>
              <a:rPr lang="en-GB" dirty="0" smtClean="0"/>
              <a:t>irms </a:t>
            </a:r>
            <a:r>
              <a:rPr lang="en-GB" dirty="0"/>
              <a:t>dependent on horse-drawn transportation did not necessarily benefit from the introduction of automobiles powered by internal combustion </a:t>
            </a:r>
            <a:r>
              <a:rPr lang="en-GB" dirty="0" smtClean="0"/>
              <a:t>engines.</a:t>
            </a:r>
          </a:p>
          <a:p>
            <a:r>
              <a:rPr lang="de-DE" dirty="0"/>
              <a:t>One can </a:t>
            </a:r>
            <a:r>
              <a:rPr lang="de-DE" dirty="0" smtClean="0"/>
              <a:t>alternatively argue </a:t>
            </a:r>
            <a:r>
              <a:rPr lang="de-DE" dirty="0"/>
              <a:t>that </a:t>
            </a:r>
            <a:r>
              <a:rPr lang="en-GB" dirty="0"/>
              <a:t>OTT services are effectively pumping money out of the network operators at the very moment when substantial investments in fibre-based infrastructure </a:t>
            </a:r>
            <a:r>
              <a:rPr lang="en-GB" dirty="0" smtClean="0"/>
              <a:t>and LTE are </a:t>
            </a:r>
            <a:r>
              <a:rPr lang="en-GB" dirty="0"/>
              <a:t>required.</a:t>
            </a:r>
          </a:p>
          <a:p>
            <a:endParaRPr lang="en-GB" dirty="0" smtClean="0"/>
          </a:p>
        </p:txBody>
      </p:sp>
      <p:sp>
        <p:nvSpPr>
          <p:cNvPr id="4" name="Foliennummernplatzhalter 3"/>
          <p:cNvSpPr>
            <a:spLocks noGrp="1"/>
          </p:cNvSpPr>
          <p:nvPr>
            <p:ph type="sldNum" sz="quarter" idx="12"/>
          </p:nvPr>
        </p:nvSpPr>
        <p:spPr/>
        <p:txBody>
          <a:bodyPr/>
          <a:lstStyle/>
          <a:p>
            <a:fld id="{283C63E4-F9BE-C24A-B4FF-309EB18BA564}" type="slidenum">
              <a:rPr lang="en-US" smtClean="0"/>
              <a:pPr/>
              <a:t>18</a:t>
            </a:fld>
            <a:endParaRPr lang="en-US"/>
          </a:p>
        </p:txBody>
      </p:sp>
    </p:spTree>
    <p:extLst>
      <p:ext uri="{BB962C8B-B14F-4D97-AF65-F5344CB8AC3E}">
        <p14:creationId xmlns:p14="http://schemas.microsoft.com/office/powerpoint/2010/main" val="367358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Impact on network operators</a:t>
            </a:r>
            <a:endParaRPr lang="en-US"/>
          </a:p>
        </p:txBody>
      </p:sp>
      <p:sp>
        <p:nvSpPr>
          <p:cNvPr id="3" name="Inhaltsplatzhalter 2"/>
          <p:cNvSpPr>
            <a:spLocks noGrp="1"/>
          </p:cNvSpPr>
          <p:nvPr>
            <p:ph idx="1"/>
          </p:nvPr>
        </p:nvSpPr>
        <p:spPr/>
        <p:txBody>
          <a:bodyPr>
            <a:noAutofit/>
          </a:bodyPr>
          <a:lstStyle/>
          <a:p>
            <a:r>
              <a:rPr lang="en-GB" dirty="0" smtClean="0"/>
              <a:t>OTT </a:t>
            </a:r>
            <a:r>
              <a:rPr lang="en-GB" dirty="0"/>
              <a:t>services </a:t>
            </a:r>
            <a:r>
              <a:rPr lang="en-GB" dirty="0" smtClean="0"/>
              <a:t>have complex effects on network operator costs, revenue, traffic, and profits – many different things </a:t>
            </a:r>
            <a:r>
              <a:rPr lang="en-GB" dirty="0"/>
              <a:t>are happening at </a:t>
            </a:r>
            <a:r>
              <a:rPr lang="en-GB" dirty="0" smtClean="0"/>
              <a:t>once.</a:t>
            </a:r>
          </a:p>
          <a:p>
            <a:pPr lvl="1"/>
            <a:r>
              <a:rPr lang="de-DE" dirty="0"/>
              <a:t>Traffic growth is respectable, but the rate of growth is not out of control.</a:t>
            </a:r>
          </a:p>
          <a:p>
            <a:pPr lvl="1"/>
            <a:r>
              <a:rPr lang="en-GB" dirty="0" smtClean="0"/>
              <a:t>Substitution </a:t>
            </a:r>
            <a:r>
              <a:rPr lang="en-GB" dirty="0"/>
              <a:t>results in lower effective prices to consumers, which not only transfers gain to consumers, but also motivates them to consume more service – </a:t>
            </a:r>
            <a:r>
              <a:rPr lang="en-GB" dirty="0" smtClean="0"/>
              <a:t>this not only benefits the consumers</a:t>
            </a:r>
            <a:r>
              <a:rPr lang="en-GB" dirty="0"/>
              <a:t>, but also </a:t>
            </a:r>
            <a:r>
              <a:rPr lang="en-GB" dirty="0" smtClean="0"/>
              <a:t>generates </a:t>
            </a:r>
            <a:r>
              <a:rPr lang="en-GB" dirty="0"/>
              <a:t>new revenue for network </a:t>
            </a:r>
            <a:r>
              <a:rPr lang="en-GB" dirty="0" smtClean="0"/>
              <a:t>operators.</a:t>
            </a:r>
          </a:p>
          <a:p>
            <a:pPr lvl="1"/>
            <a:r>
              <a:rPr lang="en-GB" dirty="0" smtClean="0"/>
              <a:t>Globally</a:t>
            </a:r>
            <a:r>
              <a:rPr lang="en-GB" dirty="0"/>
              <a:t>, the number of </a:t>
            </a:r>
            <a:r>
              <a:rPr lang="en-GB" dirty="0" smtClean="0"/>
              <a:t>network </a:t>
            </a:r>
            <a:r>
              <a:rPr lang="en-GB" dirty="0"/>
              <a:t>users continues to increase, due in part to improving price/performance, thus also driving new </a:t>
            </a:r>
            <a:r>
              <a:rPr lang="en-GB" dirty="0" smtClean="0"/>
              <a:t>revenues.</a:t>
            </a:r>
          </a:p>
          <a:p>
            <a:pPr lvl="1"/>
            <a:r>
              <a:rPr lang="en-GB" dirty="0" smtClean="0"/>
              <a:t>At </a:t>
            </a:r>
            <a:r>
              <a:rPr lang="en-GB" dirty="0"/>
              <a:t>the same time, the steady improvement in the price/performance of network and computing equipment lowers unit costs for network </a:t>
            </a:r>
            <a:r>
              <a:rPr lang="en-GB" dirty="0" smtClean="0"/>
              <a:t>operators.</a:t>
            </a:r>
          </a:p>
          <a:p>
            <a:r>
              <a:rPr lang="en-GB" dirty="0" smtClean="0"/>
              <a:t>The </a:t>
            </a:r>
            <a:r>
              <a:rPr lang="en-GB" dirty="0"/>
              <a:t>relative magnitudes </a:t>
            </a:r>
            <a:r>
              <a:rPr lang="en-GB" dirty="0" smtClean="0"/>
              <a:t>differ </a:t>
            </a:r>
            <a:r>
              <a:rPr lang="en-GB" dirty="0"/>
              <a:t>from case to </a:t>
            </a:r>
            <a:r>
              <a:rPr lang="en-GB" dirty="0" smtClean="0"/>
              <a:t>case, but the news for network operators is by no means all bad.</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19</a:t>
            </a:fld>
            <a:endParaRPr lang="en-US"/>
          </a:p>
        </p:txBody>
      </p:sp>
    </p:spTree>
    <p:extLst>
      <p:ext uri="{BB962C8B-B14F-4D97-AF65-F5344CB8AC3E}">
        <p14:creationId xmlns:p14="http://schemas.microsoft.com/office/powerpoint/2010/main" val="3950353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normAutofit/>
          </a:bodyPr>
          <a:lstStyle/>
          <a:p>
            <a:r>
              <a:rPr lang="en-GB" dirty="0"/>
              <a:t>Economic impact of </a:t>
            </a:r>
            <a:r>
              <a:rPr lang="en-GB" dirty="0" smtClean="0"/>
              <a:t> Over-the-Top </a:t>
            </a:r>
            <a:r>
              <a:rPr lang="en-GB" dirty="0"/>
              <a:t>(OTT) </a:t>
            </a:r>
            <a:r>
              <a:rPr lang="en-GB" dirty="0" smtClean="0"/>
              <a:t>services</a:t>
            </a:r>
            <a:endParaRPr lang="en-GB" noProof="0" dirty="0" smtClean="0"/>
          </a:p>
        </p:txBody>
      </p:sp>
      <p:sp>
        <p:nvSpPr>
          <p:cNvPr id="21506" name="Rectangle 3"/>
          <p:cNvSpPr>
            <a:spLocks noGrp="1" noChangeArrowheads="1"/>
          </p:cNvSpPr>
          <p:nvPr>
            <p:ph idx="1"/>
          </p:nvPr>
        </p:nvSpPr>
        <p:spPr/>
        <p:txBody>
          <a:bodyPr>
            <a:normAutofit/>
          </a:bodyPr>
          <a:lstStyle/>
          <a:p>
            <a:pPr marL="342900" indent="-342900">
              <a:defRPr/>
            </a:pPr>
            <a:r>
              <a:rPr lang="en-GB" dirty="0" smtClean="0"/>
              <a:t>SG-3 has committed to a work item on the economic impact of </a:t>
            </a:r>
            <a:r>
              <a:rPr lang="en-GB" i="1" dirty="0" smtClean="0"/>
              <a:t>over-the-top (OTT) services</a:t>
            </a:r>
            <a:r>
              <a:rPr lang="en-GB" dirty="0" smtClean="0"/>
              <a:t>.</a:t>
            </a:r>
          </a:p>
          <a:p>
            <a:pPr marL="342900" indent="-342900">
              <a:defRPr/>
            </a:pPr>
            <a:r>
              <a:rPr lang="de-DE" dirty="0" smtClean="0"/>
              <a:t>The resultant draft report was posted in advance of this meeting.</a:t>
            </a:r>
          </a:p>
          <a:p>
            <a:pPr marL="342900" indent="-342900">
              <a:defRPr/>
            </a:pPr>
            <a:r>
              <a:rPr lang="de-DE" dirty="0" smtClean="0"/>
              <a:t>A key threshold question has been to establish a working definition of OTT services so as to establish bounds to the scope of the study.</a:t>
            </a:r>
          </a:p>
          <a:p>
            <a:pPr marL="342900" indent="-342900">
              <a:defRPr/>
            </a:pPr>
            <a:r>
              <a:rPr lang="de-DE" dirty="0" smtClean="0"/>
              <a:t>With that established, the draft studies seeks to objectively present:</a:t>
            </a:r>
          </a:p>
          <a:p>
            <a:pPr lvl="1" indent="-342900">
              <a:defRPr/>
            </a:pPr>
            <a:r>
              <a:rPr lang="de-DE" dirty="0" smtClean="0"/>
              <a:t>Opportunities and impacts associated with OTT services</a:t>
            </a:r>
          </a:p>
          <a:p>
            <a:pPr lvl="1" indent="-342900">
              <a:defRPr/>
            </a:pPr>
            <a:r>
              <a:rPr lang="de-DE" dirty="0" smtClean="0"/>
              <a:t>Policy challenges</a:t>
            </a:r>
          </a:p>
          <a:p>
            <a:pPr lvl="1" indent="-342900">
              <a:defRPr/>
            </a:pPr>
            <a:r>
              <a:rPr lang="de-DE" dirty="0" smtClean="0"/>
              <a:t>Policy approaches attempted or taken in various parts of the world</a:t>
            </a:r>
          </a:p>
          <a:p>
            <a:pPr lvl="1" indent="-342900">
              <a:defRPr/>
            </a:pPr>
            <a:endParaRPr lang="de-DE" dirty="0" smtClean="0"/>
          </a:p>
        </p:txBody>
      </p:sp>
    </p:spTree>
    <p:extLst>
      <p:ext uri="{BB962C8B-B14F-4D97-AF65-F5344CB8AC3E}">
        <p14:creationId xmlns:p14="http://schemas.microsoft.com/office/powerpoint/2010/main" val="2551677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800" b="1" i="0" kern="1200" dirty="0" smtClean="0">
                <a:solidFill>
                  <a:schemeClr val="tx2">
                    <a:lumMod val="60000"/>
                    <a:lumOff val="40000"/>
                  </a:schemeClr>
                </a:solidFill>
                <a:effectLst/>
                <a:latin typeface="Calibri"/>
                <a:ea typeface="+mj-ea"/>
                <a:cs typeface="Calibri"/>
              </a:rPr>
              <a:t>Network usage</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20</a:t>
            </a:fld>
            <a:endParaRPr lang="en-US"/>
          </a:p>
        </p:txBody>
      </p:sp>
      <p:grpSp>
        <p:nvGrpSpPr>
          <p:cNvPr id="5" name="Gruppieren 4"/>
          <p:cNvGrpSpPr/>
          <p:nvPr/>
        </p:nvGrpSpPr>
        <p:grpSpPr>
          <a:xfrm>
            <a:off x="663264" y="2189409"/>
            <a:ext cx="8108575" cy="3365940"/>
            <a:chOff x="0" y="0"/>
            <a:chExt cx="7005099" cy="2234316"/>
          </a:xfrm>
        </p:grpSpPr>
        <p:pic>
          <p:nvPicPr>
            <p:cNvPr id="6" name="Picture 2"/>
            <p:cNvPicPr>
              <a:picLocks noGrp="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260035" cy="2234316"/>
            </a:xfrm>
            <a:prstGeom prst="rect">
              <a:avLst/>
            </a:prstGeom>
            <a:noFill/>
            <a:ln>
              <a:noFill/>
            </a:ln>
            <a:effectLst/>
            <a:extLst/>
          </p:spPr>
        </p:pic>
        <p:pic>
          <p:nvPicPr>
            <p:cNvPr id="7" name="Picture 3"/>
            <p:cNvPicPr>
              <a:picLocks noGrp="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98574" y="0"/>
              <a:ext cx="3506525" cy="2234316"/>
            </a:xfrm>
            <a:prstGeom prst="rect">
              <a:avLst/>
            </a:prstGeom>
            <a:noFill/>
            <a:ln>
              <a:noFill/>
            </a:ln>
            <a:effectLst/>
            <a:extLst/>
          </p:spPr>
        </p:pic>
      </p:grpSp>
      <p:sp>
        <p:nvSpPr>
          <p:cNvPr id="8" name="Text Box 4"/>
          <p:cNvSpPr txBox="1">
            <a:spLocks noChangeArrowheads="1"/>
          </p:cNvSpPr>
          <p:nvPr/>
        </p:nvSpPr>
        <p:spPr bwMode="auto">
          <a:xfrm>
            <a:off x="2390700" y="5528522"/>
            <a:ext cx="4341959" cy="307777"/>
          </a:xfrm>
          <a:prstGeom prst="rect">
            <a:avLst/>
          </a:prstGeom>
          <a:noFill/>
          <a:ln w="9525">
            <a:noFill/>
            <a:miter lim="800000"/>
            <a:headEnd/>
            <a:tailEnd/>
          </a:ln>
        </p:spPr>
        <p:txBody>
          <a:bodyPr wrap="none">
            <a:spAutoFit/>
          </a:bodyPr>
          <a:lstStyle/>
          <a:p>
            <a:pPr algn="ctr"/>
            <a:r>
              <a:rPr lang="de-DE" sz="1400" dirty="0"/>
              <a:t>Source</a:t>
            </a:r>
            <a:r>
              <a:rPr lang="de-DE" sz="1400" dirty="0" smtClean="0"/>
              <a:t>: </a:t>
            </a:r>
            <a:r>
              <a:rPr lang="en-GB" sz="1400" dirty="0"/>
              <a:t>Cisco VNI (2014</a:t>
            </a:r>
            <a:r>
              <a:rPr lang="en-GB" sz="1400" dirty="0" smtClean="0"/>
              <a:t>) data, </a:t>
            </a:r>
            <a:r>
              <a:rPr lang="en-GB" sz="1400" dirty="0"/>
              <a:t>WIK / Marcus calculations</a:t>
            </a:r>
            <a:r>
              <a:rPr lang="de-DE" sz="1400" dirty="0" smtClean="0"/>
              <a:t> </a:t>
            </a:r>
            <a:endParaRPr lang="de-DE" sz="1400" dirty="0"/>
          </a:p>
        </p:txBody>
      </p:sp>
      <p:sp>
        <p:nvSpPr>
          <p:cNvPr id="3" name="TextBox 2"/>
          <p:cNvSpPr txBox="1"/>
          <p:nvPr/>
        </p:nvSpPr>
        <p:spPr>
          <a:xfrm>
            <a:off x="2047741" y="1708108"/>
            <a:ext cx="1298882" cy="369332"/>
          </a:xfrm>
          <a:prstGeom prst="rect">
            <a:avLst/>
          </a:prstGeom>
          <a:noFill/>
        </p:spPr>
        <p:txBody>
          <a:bodyPr wrap="none" rtlCol="0">
            <a:spAutoFit/>
          </a:bodyPr>
          <a:lstStyle/>
          <a:p>
            <a:r>
              <a:rPr lang="de-DE" dirty="0" smtClean="0"/>
              <a:t>Fixed Traffic</a:t>
            </a:r>
            <a:endParaRPr lang="en-GB" dirty="0"/>
          </a:p>
        </p:txBody>
      </p:sp>
      <p:sp>
        <p:nvSpPr>
          <p:cNvPr id="9" name="TextBox 8"/>
          <p:cNvSpPr txBox="1"/>
          <p:nvPr/>
        </p:nvSpPr>
        <p:spPr>
          <a:xfrm>
            <a:off x="5989921" y="1708108"/>
            <a:ext cx="1418786" cy="369332"/>
          </a:xfrm>
          <a:prstGeom prst="rect">
            <a:avLst/>
          </a:prstGeom>
          <a:noFill/>
        </p:spPr>
        <p:txBody>
          <a:bodyPr wrap="none" rtlCol="0">
            <a:spAutoFit/>
          </a:bodyPr>
          <a:lstStyle/>
          <a:p>
            <a:r>
              <a:rPr lang="de-DE" dirty="0" smtClean="0"/>
              <a:t>MobileTraffic</a:t>
            </a:r>
            <a:endParaRPr lang="en-GB" dirty="0"/>
          </a:p>
        </p:txBody>
      </p:sp>
    </p:spTree>
    <p:extLst>
      <p:ext uri="{BB962C8B-B14F-4D97-AF65-F5344CB8AC3E}">
        <p14:creationId xmlns:p14="http://schemas.microsoft.com/office/powerpoint/2010/main" val="2704972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Network </a:t>
            </a:r>
            <a:r>
              <a:rPr lang="en-GB" dirty="0"/>
              <a:t>infrastructure cost and investment</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21</a:t>
            </a:fld>
            <a:endParaRPr lang="en-US"/>
          </a:p>
        </p:txBody>
      </p:sp>
      <p:sp>
        <p:nvSpPr>
          <p:cNvPr id="5" name="Text Box 4"/>
          <p:cNvSpPr txBox="1">
            <a:spLocks noChangeArrowheads="1"/>
          </p:cNvSpPr>
          <p:nvPr/>
        </p:nvSpPr>
        <p:spPr bwMode="auto">
          <a:xfrm>
            <a:off x="2430842" y="5528522"/>
            <a:ext cx="4261679" cy="307777"/>
          </a:xfrm>
          <a:prstGeom prst="rect">
            <a:avLst/>
          </a:prstGeom>
          <a:noFill/>
          <a:ln w="9525">
            <a:noFill/>
            <a:miter lim="800000"/>
            <a:headEnd/>
            <a:tailEnd/>
          </a:ln>
        </p:spPr>
        <p:txBody>
          <a:bodyPr wrap="none">
            <a:spAutoFit/>
          </a:bodyPr>
          <a:lstStyle/>
          <a:p>
            <a:pPr algn="ctr"/>
            <a:r>
              <a:rPr lang="de-DE" sz="1400"/>
              <a:t>Source</a:t>
            </a:r>
            <a:r>
              <a:rPr lang="de-DE" sz="1400" smtClean="0"/>
              <a:t>: Dell‘Oro data</a:t>
            </a:r>
            <a:r>
              <a:rPr lang="en-GB" sz="1400" smtClean="0"/>
              <a:t> </a:t>
            </a:r>
            <a:r>
              <a:rPr lang="en-GB" sz="1400"/>
              <a:t>(2014), WIK / Marcus calculations</a:t>
            </a:r>
            <a:r>
              <a:rPr lang="de-DE" sz="1400" smtClean="0"/>
              <a:t> </a:t>
            </a:r>
            <a:endParaRPr lang="de-DE" sz="1400" dirty="0"/>
          </a:p>
        </p:txBody>
      </p:sp>
      <p:pic>
        <p:nvPicPr>
          <p:cNvPr id="6" name="Picture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42581" y="1766012"/>
            <a:ext cx="7258838" cy="3617051"/>
          </a:xfrm>
          <a:prstGeom prst="rect">
            <a:avLst/>
          </a:prstGeom>
          <a:noFill/>
          <a:ln>
            <a:noFill/>
          </a:ln>
          <a:effectLst/>
          <a:extLst/>
        </p:spPr>
      </p:pic>
    </p:spTree>
    <p:extLst>
      <p:ext uri="{BB962C8B-B14F-4D97-AF65-F5344CB8AC3E}">
        <p14:creationId xmlns:p14="http://schemas.microsoft.com/office/powerpoint/2010/main" val="14294483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rtl="0" eaLnBrk="1" latinLnBrk="0" hangingPunct="1"/>
            <a:r>
              <a:rPr lang="en-GB" sz="2800" b="1" i="0" kern="1200" smtClean="0">
                <a:solidFill>
                  <a:schemeClr val="tx2">
                    <a:lumMod val="60000"/>
                    <a:lumOff val="40000"/>
                  </a:schemeClr>
                </a:solidFill>
                <a:effectLst/>
                <a:latin typeface="Calibri"/>
                <a:ea typeface="+mj-ea"/>
                <a:cs typeface="Calibri"/>
              </a:rPr>
              <a:t>Opportunities and challenges for national economies</a:t>
            </a:r>
            <a:endParaRPr lang="en-US" smtClean="0">
              <a:effectLst/>
            </a:endParaRPr>
          </a:p>
          <a:p>
            <a:endParaRPr lang="en-US"/>
          </a:p>
        </p:txBody>
      </p:sp>
      <p:sp>
        <p:nvSpPr>
          <p:cNvPr id="4" name="Foliennummernplatzhalter 3"/>
          <p:cNvSpPr>
            <a:spLocks noGrp="1"/>
          </p:cNvSpPr>
          <p:nvPr>
            <p:ph type="sldNum" sz="quarter" idx="12"/>
          </p:nvPr>
        </p:nvSpPr>
        <p:spPr/>
        <p:txBody>
          <a:bodyPr/>
          <a:lstStyle/>
          <a:p>
            <a:fld id="{283C63E4-F9BE-C24A-B4FF-309EB18BA564}" type="slidenum">
              <a:rPr lang="en-US" smtClean="0"/>
              <a:pPr/>
              <a:t>22</a:t>
            </a:fld>
            <a:endParaRPr lang="en-US"/>
          </a:p>
        </p:txBody>
      </p:sp>
      <p:pic>
        <p:nvPicPr>
          <p:cNvPr id="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4855" y="1334298"/>
            <a:ext cx="7105951" cy="4518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4"/>
          <p:cNvSpPr txBox="1">
            <a:spLocks noChangeArrowheads="1"/>
          </p:cNvSpPr>
          <p:nvPr/>
        </p:nvSpPr>
        <p:spPr bwMode="auto">
          <a:xfrm>
            <a:off x="3886877" y="5528522"/>
            <a:ext cx="1349600" cy="307777"/>
          </a:xfrm>
          <a:prstGeom prst="rect">
            <a:avLst/>
          </a:prstGeom>
          <a:noFill/>
          <a:ln w="9525">
            <a:noFill/>
            <a:miter lim="800000"/>
            <a:headEnd/>
            <a:tailEnd/>
          </a:ln>
        </p:spPr>
        <p:txBody>
          <a:bodyPr wrap="none">
            <a:spAutoFit/>
          </a:bodyPr>
          <a:lstStyle/>
          <a:p>
            <a:pPr algn="ctr"/>
            <a:r>
              <a:rPr lang="de-DE" sz="1400" dirty="0"/>
              <a:t>Source</a:t>
            </a:r>
            <a:r>
              <a:rPr lang="de-DE" sz="1400" dirty="0" smtClean="0"/>
              <a:t>: </a:t>
            </a:r>
            <a:r>
              <a:rPr lang="en-GB" sz="1400" dirty="0" smtClean="0"/>
              <a:t>Marcus</a:t>
            </a:r>
            <a:r>
              <a:rPr lang="de-DE" sz="1400" dirty="0" smtClean="0"/>
              <a:t> </a:t>
            </a:r>
            <a:endParaRPr lang="de-DE" sz="1400" dirty="0"/>
          </a:p>
        </p:txBody>
      </p:sp>
    </p:spTree>
    <p:extLst>
      <p:ext uri="{BB962C8B-B14F-4D97-AF65-F5344CB8AC3E}">
        <p14:creationId xmlns:p14="http://schemas.microsoft.com/office/powerpoint/2010/main" val="3358217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Policy challenges</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283C63E4-F9BE-C24A-B4FF-309EB18BA564}" type="slidenum">
              <a:rPr lang="en-US" smtClean="0"/>
              <a:pPr/>
              <a:t>23</a:t>
            </a:fld>
            <a:endParaRPr lang="en-US"/>
          </a:p>
        </p:txBody>
      </p:sp>
    </p:spTree>
    <p:extLst>
      <p:ext uri="{BB962C8B-B14F-4D97-AF65-F5344CB8AC3E}">
        <p14:creationId xmlns:p14="http://schemas.microsoft.com/office/powerpoint/2010/main" val="1883936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Competitive neutrality (the level playing field)</a:t>
            </a:r>
            <a:endParaRPr lang="en-US"/>
          </a:p>
        </p:txBody>
      </p:sp>
      <p:sp>
        <p:nvSpPr>
          <p:cNvPr id="3" name="Inhaltsplatzhalter 2"/>
          <p:cNvSpPr>
            <a:spLocks noGrp="1"/>
          </p:cNvSpPr>
          <p:nvPr>
            <p:ph idx="1"/>
          </p:nvPr>
        </p:nvSpPr>
        <p:spPr/>
        <p:txBody>
          <a:bodyPr>
            <a:normAutofit/>
          </a:bodyPr>
          <a:lstStyle/>
          <a:p>
            <a:r>
              <a:rPr lang="en-GB"/>
              <a:t>There are few who would disagree with the general proposition that similar services that are similarly situated, and that compete with one another, should be subject to obligations that are similar (to the extent that doing so is practical</a:t>
            </a:r>
            <a:r>
              <a:rPr lang="en-GB" smtClean="0"/>
              <a:t>).</a:t>
            </a:r>
          </a:p>
          <a:p>
            <a:r>
              <a:rPr lang="en-GB" smtClean="0"/>
              <a:t>This </a:t>
            </a:r>
            <a:r>
              <a:rPr lang="en-GB"/>
              <a:t>seemingly straightforward principle is difficult to apply in </a:t>
            </a:r>
            <a:r>
              <a:rPr lang="en-GB" smtClean="0"/>
              <a:t>practice.</a:t>
            </a:r>
          </a:p>
          <a:p>
            <a:pPr lvl="1"/>
            <a:r>
              <a:rPr lang="en-GB" smtClean="0"/>
              <a:t>Are </a:t>
            </a:r>
            <a:r>
              <a:rPr lang="en-GB"/>
              <a:t>the new services really effective substitutes, are they imperfect substitutes, are they economic complements, or are they something </a:t>
            </a:r>
            <a:r>
              <a:rPr lang="en-GB" smtClean="0"/>
              <a:t>else?</a:t>
            </a:r>
          </a:p>
          <a:p>
            <a:pPr lvl="1"/>
            <a:r>
              <a:rPr lang="en-GB" smtClean="0"/>
              <a:t>Is </a:t>
            </a:r>
            <a:r>
              <a:rPr lang="en-GB"/>
              <a:t>the original rationale for the original regulatory obligation really relevant to the online service that competes with </a:t>
            </a:r>
            <a:r>
              <a:rPr lang="en-GB" smtClean="0"/>
              <a:t>it?</a:t>
            </a:r>
          </a:p>
          <a:p>
            <a:pPr lvl="1"/>
            <a:r>
              <a:rPr lang="en-GB" smtClean="0"/>
              <a:t>How </a:t>
            </a:r>
            <a:r>
              <a:rPr lang="en-GB"/>
              <a:t>practical and proportionate is it to impose the traditional obligation on a new service – does it impose unreasonably high costs</a:t>
            </a:r>
            <a:r>
              <a:rPr lang="en-GB" smtClean="0"/>
              <a:t>?</a:t>
            </a:r>
            <a:endParaRPr lang="en-GB"/>
          </a:p>
        </p:txBody>
      </p:sp>
      <p:sp>
        <p:nvSpPr>
          <p:cNvPr id="4" name="Foliennummernplatzhalter 3"/>
          <p:cNvSpPr>
            <a:spLocks noGrp="1"/>
          </p:cNvSpPr>
          <p:nvPr>
            <p:ph type="sldNum" sz="quarter" idx="12"/>
          </p:nvPr>
        </p:nvSpPr>
        <p:spPr/>
        <p:txBody>
          <a:bodyPr/>
          <a:lstStyle/>
          <a:p>
            <a:fld id="{283C63E4-F9BE-C24A-B4FF-309EB18BA564}" type="slidenum">
              <a:rPr lang="en-US" smtClean="0"/>
              <a:pPr/>
              <a:t>24</a:t>
            </a:fld>
            <a:endParaRPr lang="en-US"/>
          </a:p>
        </p:txBody>
      </p:sp>
    </p:spTree>
    <p:extLst>
      <p:ext uri="{BB962C8B-B14F-4D97-AF65-F5344CB8AC3E}">
        <p14:creationId xmlns:p14="http://schemas.microsoft.com/office/powerpoint/2010/main" val="97139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 range of challenges</a:t>
            </a:r>
            <a:endParaRPr lang="en-GB" dirty="0"/>
          </a:p>
        </p:txBody>
      </p:sp>
      <p:sp>
        <p:nvSpPr>
          <p:cNvPr id="3" name="Content Placeholder 2"/>
          <p:cNvSpPr>
            <a:spLocks noGrp="1"/>
          </p:cNvSpPr>
          <p:nvPr>
            <p:ph idx="1"/>
          </p:nvPr>
        </p:nvSpPr>
        <p:spPr/>
        <p:txBody>
          <a:bodyPr>
            <a:normAutofit/>
          </a:bodyPr>
          <a:lstStyle/>
          <a:p>
            <a:r>
              <a:rPr lang="en-GB" b="1" dirty="0" smtClean="0"/>
              <a:t>Authorisation and licensing: </a:t>
            </a:r>
            <a:r>
              <a:rPr lang="en-GB" dirty="0" smtClean="0"/>
              <a:t>To which services should these apply?</a:t>
            </a:r>
          </a:p>
          <a:p>
            <a:r>
              <a:rPr lang="en-GB" b="1" dirty="0" smtClean="0"/>
              <a:t>Country of jurisdiction: </a:t>
            </a:r>
            <a:r>
              <a:rPr lang="en-GB" dirty="0" smtClean="0"/>
              <a:t>Whose rules govern? The country of origin, or the country of consumption?</a:t>
            </a:r>
          </a:p>
          <a:p>
            <a:r>
              <a:rPr lang="en-GB" b="1" dirty="0" smtClean="0"/>
              <a:t>Competition law and economics: </a:t>
            </a:r>
            <a:r>
              <a:rPr lang="en-GB" dirty="0" smtClean="0"/>
              <a:t>Are current rules appropriate for OTTs?</a:t>
            </a:r>
          </a:p>
          <a:p>
            <a:r>
              <a:rPr lang="en-GB" b="1" dirty="0" smtClean="0"/>
              <a:t>Quality of Service (</a:t>
            </a:r>
            <a:r>
              <a:rPr lang="en-GB" b="1" dirty="0" err="1" smtClean="0"/>
              <a:t>QoS</a:t>
            </a:r>
            <a:r>
              <a:rPr lang="en-GB" b="1" dirty="0" smtClean="0"/>
              <a:t>) : </a:t>
            </a:r>
            <a:r>
              <a:rPr lang="en-GB" dirty="0" smtClean="0"/>
              <a:t>Providers of OTT services are rarely subject to equivalent obligations, and may not be able to assure </a:t>
            </a:r>
            <a:r>
              <a:rPr lang="en-GB" dirty="0" err="1" smtClean="0"/>
              <a:t>QoS</a:t>
            </a:r>
            <a:r>
              <a:rPr lang="en-GB" dirty="0" smtClean="0"/>
              <a:t> anyway.</a:t>
            </a:r>
          </a:p>
          <a:p>
            <a:r>
              <a:rPr lang="en-GB" b="1" dirty="0" smtClean="0"/>
              <a:t>Promoting the creation, operation and use of OTT and related online services: </a:t>
            </a:r>
            <a:r>
              <a:rPr lang="en-GB" dirty="0" smtClean="0"/>
              <a:t>Ubiquitous access is clearly important.</a:t>
            </a:r>
          </a:p>
          <a:p>
            <a:r>
              <a:rPr lang="en-GB" b="1" dirty="0" smtClean="0"/>
              <a:t>Security and privacy: </a:t>
            </a:r>
            <a:r>
              <a:rPr lang="en-GB" dirty="0" smtClean="0"/>
              <a:t>OTT services  raise issues in these complicated areas, but not necessarily the same issues as traditional services.</a:t>
            </a:r>
          </a:p>
          <a:p>
            <a:r>
              <a:rPr lang="en-GB" b="1" dirty="0" smtClean="0"/>
              <a:t>VoIP caller ID “spoofing”, OTT bypass, and other forms of VoIP abuse.</a:t>
            </a:r>
          </a:p>
          <a:p>
            <a:pPr>
              <a:buFont typeface="Wingdings" panose="05000000000000000000" pitchFamily="2" charset="2"/>
              <a:buChar char="Ø"/>
            </a:pPr>
            <a:endParaRPr lang="en-GB" i="1" dirty="0" smtClean="0"/>
          </a:p>
          <a:p>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25</a:t>
            </a:fld>
            <a:endParaRPr lang="en-US"/>
          </a:p>
        </p:txBody>
      </p:sp>
    </p:spTree>
    <p:extLst>
      <p:ext uri="{BB962C8B-B14F-4D97-AF65-F5344CB8AC3E}">
        <p14:creationId xmlns:p14="http://schemas.microsoft.com/office/powerpoint/2010/main" val="327561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de-DE" dirty="0" smtClean="0"/>
              <a:t>Policy approaches taken; concluding remarks</a:t>
            </a:r>
            <a:endParaRPr lang="en-GB" dirty="0"/>
          </a:p>
        </p:txBody>
      </p:sp>
      <p:sp>
        <p:nvSpPr>
          <p:cNvPr id="6" name="Text Placeholder 5"/>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283C63E4-F9BE-C24A-B4FF-309EB18BA564}" type="slidenum">
              <a:rPr lang="en-US" smtClean="0"/>
              <a:pPr/>
              <a:t>26</a:t>
            </a:fld>
            <a:endParaRPr lang="en-US"/>
          </a:p>
        </p:txBody>
      </p:sp>
    </p:spTree>
    <p:extLst>
      <p:ext uri="{BB962C8B-B14F-4D97-AF65-F5344CB8AC3E}">
        <p14:creationId xmlns:p14="http://schemas.microsoft.com/office/powerpoint/2010/main" val="3941336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smtClean="0"/>
              <a:t>Policy </a:t>
            </a:r>
            <a:r>
              <a:rPr lang="en-GB"/>
              <a:t>approaches attempted or taken in various parts of the </a:t>
            </a:r>
            <a:r>
              <a:rPr lang="en-GB" smtClean="0"/>
              <a:t>world</a:t>
            </a:r>
            <a:endParaRPr lang="en-US"/>
          </a:p>
        </p:txBody>
      </p:sp>
      <p:sp>
        <p:nvSpPr>
          <p:cNvPr id="3" name="Inhaltsplatzhalter 2"/>
          <p:cNvSpPr>
            <a:spLocks noGrp="1"/>
          </p:cNvSpPr>
          <p:nvPr>
            <p:ph idx="1"/>
          </p:nvPr>
        </p:nvSpPr>
        <p:spPr/>
        <p:txBody>
          <a:bodyPr>
            <a:normAutofit/>
          </a:bodyPr>
          <a:lstStyle/>
          <a:p>
            <a:r>
              <a:rPr lang="en-GB" dirty="0"/>
              <a:t>Policy approaches taken or proposed vary widely, and among multiple dimensions, from one country to the next, even among countries in the same </a:t>
            </a:r>
            <a:r>
              <a:rPr lang="en-GB" dirty="0" smtClean="0"/>
              <a:t>region.</a:t>
            </a:r>
          </a:p>
          <a:p>
            <a:r>
              <a:rPr lang="en-GB" dirty="0" smtClean="0"/>
              <a:t>The report discusses noteworthy </a:t>
            </a:r>
            <a:r>
              <a:rPr lang="en-GB" dirty="0"/>
              <a:t>approaches taken on multiple continents, representing large countries and small, and including some countries that are developed and others that are arguably still developing</a:t>
            </a:r>
            <a:r>
              <a:rPr lang="en-GB" dirty="0" smtClean="0"/>
              <a:t>.</a:t>
            </a:r>
          </a:p>
          <a:p>
            <a:r>
              <a:rPr lang="en-GB" dirty="0" smtClean="0"/>
              <a:t>Countries and regions covered in the draft report today are Brazil, India, Oman, the UAE, South Korea, the European Union, and the United States.</a:t>
            </a:r>
          </a:p>
          <a:p>
            <a:r>
              <a:rPr lang="de-DE" dirty="0" smtClean="0"/>
              <a:t>We would welcome suggestions for additional case studies.</a:t>
            </a:r>
            <a:endParaRPr lang="en-US" dirty="0"/>
          </a:p>
        </p:txBody>
      </p:sp>
      <p:sp>
        <p:nvSpPr>
          <p:cNvPr id="4" name="Foliennummernplatzhalter 3"/>
          <p:cNvSpPr>
            <a:spLocks noGrp="1"/>
          </p:cNvSpPr>
          <p:nvPr>
            <p:ph type="sldNum" sz="quarter" idx="12"/>
          </p:nvPr>
        </p:nvSpPr>
        <p:spPr/>
        <p:txBody>
          <a:bodyPr/>
          <a:lstStyle/>
          <a:p>
            <a:fld id="{283C63E4-F9BE-C24A-B4FF-309EB18BA564}" type="slidenum">
              <a:rPr lang="en-US" smtClean="0"/>
              <a:pPr/>
              <a:t>27</a:t>
            </a:fld>
            <a:endParaRPr lang="en-US"/>
          </a:p>
        </p:txBody>
      </p:sp>
    </p:spTree>
    <p:extLst>
      <p:ext uri="{BB962C8B-B14F-4D97-AF65-F5344CB8AC3E}">
        <p14:creationId xmlns:p14="http://schemas.microsoft.com/office/powerpoint/2010/main" val="29133745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Concluding remarks</a:t>
            </a:r>
            <a:endParaRPr lang="en-US"/>
          </a:p>
        </p:txBody>
      </p:sp>
      <p:sp>
        <p:nvSpPr>
          <p:cNvPr id="3" name="Inhaltsplatzhalter 2"/>
          <p:cNvSpPr>
            <a:spLocks noGrp="1"/>
          </p:cNvSpPr>
          <p:nvPr>
            <p:ph idx="1"/>
          </p:nvPr>
        </p:nvSpPr>
        <p:spPr/>
        <p:txBody>
          <a:bodyPr>
            <a:normAutofit/>
          </a:bodyPr>
          <a:lstStyle/>
          <a:p>
            <a:r>
              <a:rPr lang="en-GB" dirty="0" smtClean="0"/>
              <a:t>The draft </a:t>
            </a:r>
            <a:r>
              <a:rPr lang="en-GB" dirty="0"/>
              <a:t>report </a:t>
            </a:r>
            <a:r>
              <a:rPr lang="en-GB" dirty="0" smtClean="0"/>
              <a:t>seeks to </a:t>
            </a:r>
            <a:r>
              <a:rPr lang="en-GB" dirty="0"/>
              <a:t>explain the opportunities, the threats, and the various regulatory and policy measures that have been taken in order to address these challenges in various regions and countries and around the world that appear to be among the first to confront them.</a:t>
            </a:r>
          </a:p>
          <a:p>
            <a:r>
              <a:rPr lang="en-GB" dirty="0" smtClean="0"/>
              <a:t>OTT </a:t>
            </a:r>
            <a:r>
              <a:rPr lang="en-GB" dirty="0"/>
              <a:t>services are </a:t>
            </a:r>
            <a:r>
              <a:rPr lang="en-GB" dirty="0" smtClean="0"/>
              <a:t>clearly associated </a:t>
            </a:r>
            <a:r>
              <a:rPr lang="en-GB" dirty="0"/>
              <a:t>with significant opportunities for all; however, they are also associated with a number of new </a:t>
            </a:r>
            <a:r>
              <a:rPr lang="en-GB" dirty="0" smtClean="0"/>
              <a:t>threats.</a:t>
            </a:r>
          </a:p>
          <a:p>
            <a:r>
              <a:rPr lang="en-GB" dirty="0" smtClean="0"/>
              <a:t>Existing </a:t>
            </a:r>
            <a:r>
              <a:rPr lang="en-GB" dirty="0"/>
              <a:t>regulatory provisions that were developed for the switched telephone network tend to be ill-equipped to deal with today’s </a:t>
            </a:r>
            <a:r>
              <a:rPr lang="en-GB" dirty="0" smtClean="0"/>
              <a:t>challenges.</a:t>
            </a:r>
          </a:p>
          <a:p>
            <a:r>
              <a:rPr lang="en-GB" dirty="0" smtClean="0"/>
              <a:t>The issues are complex, and may not lend themselves to simple solutions.</a:t>
            </a:r>
          </a:p>
          <a:p>
            <a:r>
              <a:rPr lang="en-GB" dirty="0" smtClean="0"/>
              <a:t>In </a:t>
            </a:r>
            <a:r>
              <a:rPr lang="en-GB" dirty="0"/>
              <a:t>many cases, a global consensus as to what constitutes best practice has not yet emerged.</a:t>
            </a:r>
          </a:p>
        </p:txBody>
      </p:sp>
      <p:sp>
        <p:nvSpPr>
          <p:cNvPr id="4" name="Foliennummernplatzhalter 3"/>
          <p:cNvSpPr>
            <a:spLocks noGrp="1"/>
          </p:cNvSpPr>
          <p:nvPr>
            <p:ph type="sldNum" sz="quarter" idx="12"/>
          </p:nvPr>
        </p:nvSpPr>
        <p:spPr/>
        <p:txBody>
          <a:bodyPr/>
          <a:lstStyle/>
          <a:p>
            <a:fld id="{283C63E4-F9BE-C24A-B4FF-309EB18BA564}" type="slidenum">
              <a:rPr lang="en-US" smtClean="0"/>
              <a:pPr/>
              <a:t>28</a:t>
            </a:fld>
            <a:endParaRPr lang="en-US"/>
          </a:p>
        </p:txBody>
      </p:sp>
    </p:spTree>
    <p:extLst>
      <p:ext uri="{BB962C8B-B14F-4D97-AF65-F5344CB8AC3E}">
        <p14:creationId xmlns:p14="http://schemas.microsoft.com/office/powerpoint/2010/main" val="1061285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de-DE" sz="4800" dirty="0" smtClean="0"/>
              <a:t>Your views?</a:t>
            </a:r>
            <a:endParaRPr lang="en-GB" sz="4800" dirty="0"/>
          </a:p>
        </p:txBody>
      </p:sp>
      <p:sp>
        <p:nvSpPr>
          <p:cNvPr id="6" name="Subtitle 5"/>
          <p:cNvSpPr>
            <a:spLocks noGrp="1"/>
          </p:cNvSpPr>
          <p:nvPr>
            <p:ph type="subTitle" idx="1"/>
          </p:nvPr>
        </p:nvSpPr>
        <p:spPr/>
        <p:txBody>
          <a:bodyPr/>
          <a:lstStyle/>
          <a:p>
            <a:endParaRPr lang="en-GB"/>
          </a:p>
        </p:txBody>
      </p:sp>
      <p:sp>
        <p:nvSpPr>
          <p:cNvPr id="4" name="Slide Number Placeholder 3"/>
          <p:cNvSpPr>
            <a:spLocks noGrp="1"/>
          </p:cNvSpPr>
          <p:nvPr>
            <p:ph type="sldNum" sz="quarter" idx="12"/>
          </p:nvPr>
        </p:nvSpPr>
        <p:spPr/>
        <p:txBody>
          <a:bodyPr/>
          <a:lstStyle/>
          <a:p>
            <a:fld id="{283C63E4-F9BE-C24A-B4FF-309EB18BA564}" type="slidenum">
              <a:rPr lang="en-US" smtClean="0"/>
              <a:pPr/>
              <a:t>29</a:t>
            </a:fld>
            <a:endParaRPr lang="en-US"/>
          </a:p>
        </p:txBody>
      </p:sp>
    </p:spTree>
    <p:extLst>
      <p:ext uri="{BB962C8B-B14F-4D97-AF65-F5344CB8AC3E}">
        <p14:creationId xmlns:p14="http://schemas.microsoft.com/office/powerpoint/2010/main" val="3032185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Structure and topics addressed in the draft report</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1.	</a:t>
            </a:r>
            <a:r>
              <a:rPr lang="en-GB" dirty="0" smtClean="0"/>
              <a:t>Introduction</a:t>
            </a:r>
            <a:endParaRPr lang="en-GB" dirty="0"/>
          </a:p>
          <a:p>
            <a:pPr marL="457200" indent="-457200">
              <a:buAutoNum type="arabicPeriod" startAt="2"/>
            </a:pPr>
            <a:r>
              <a:rPr lang="en-GB" dirty="0" smtClean="0"/>
              <a:t>What </a:t>
            </a:r>
            <a:r>
              <a:rPr lang="en-GB" dirty="0"/>
              <a:t>are OTT services, and how do they differ from other online services</a:t>
            </a:r>
            <a:r>
              <a:rPr lang="en-GB" dirty="0" smtClean="0"/>
              <a:t>?</a:t>
            </a:r>
          </a:p>
          <a:p>
            <a:pPr lvl="1">
              <a:buFont typeface="Wingdings" panose="05000000000000000000" pitchFamily="2" charset="2"/>
              <a:buChar char="§"/>
            </a:pPr>
            <a:r>
              <a:rPr lang="de-DE" dirty="0" smtClean="0"/>
              <a:t>Working definitions for purposes of this report</a:t>
            </a:r>
          </a:p>
          <a:p>
            <a:pPr lvl="1">
              <a:buFont typeface="Wingdings" panose="05000000000000000000" pitchFamily="2" charset="2"/>
              <a:buChar char="§"/>
            </a:pPr>
            <a:r>
              <a:rPr lang="de-DE" dirty="0" smtClean="0"/>
              <a:t>Examples of OTT </a:t>
            </a:r>
            <a:r>
              <a:rPr lang="de-DE" dirty="0"/>
              <a:t>services for purposes of this report</a:t>
            </a:r>
            <a:endParaRPr lang="de-DE" dirty="0" smtClean="0"/>
          </a:p>
          <a:p>
            <a:pPr lvl="1">
              <a:buFont typeface="Wingdings" panose="05000000000000000000" pitchFamily="2" charset="2"/>
              <a:buChar char="§"/>
            </a:pPr>
            <a:r>
              <a:rPr lang="de-DE" dirty="0" smtClean="0"/>
              <a:t>Examples of online non-OTT </a:t>
            </a:r>
            <a:r>
              <a:rPr lang="de-DE" dirty="0"/>
              <a:t>services for purposes of this report</a:t>
            </a:r>
            <a:endParaRPr lang="en-GB" dirty="0"/>
          </a:p>
          <a:p>
            <a:pPr marL="0" indent="0">
              <a:buNone/>
            </a:pPr>
            <a:r>
              <a:rPr lang="en-GB" dirty="0" smtClean="0"/>
              <a:t>3</a:t>
            </a:r>
            <a:r>
              <a:rPr lang="en-GB" dirty="0"/>
              <a:t>.	</a:t>
            </a:r>
            <a:r>
              <a:rPr lang="en-GB" dirty="0" smtClean="0"/>
              <a:t>Opportunities and impacts associated with OTT services</a:t>
            </a:r>
            <a:endParaRPr lang="en-GB" dirty="0"/>
          </a:p>
          <a:p>
            <a:pPr marL="0" indent="0">
              <a:buNone/>
            </a:pPr>
            <a:r>
              <a:rPr lang="en-GB" dirty="0" smtClean="0"/>
              <a:t>4.</a:t>
            </a:r>
            <a:r>
              <a:rPr lang="en-GB" dirty="0"/>
              <a:t>	</a:t>
            </a:r>
            <a:r>
              <a:rPr lang="en-GB" dirty="0" smtClean="0"/>
              <a:t>Policy challenges</a:t>
            </a:r>
          </a:p>
          <a:p>
            <a:pPr marL="457200" indent="-457200">
              <a:buAutoNum type="arabicPeriod" startAt="5"/>
            </a:pPr>
            <a:r>
              <a:rPr lang="de-DE" dirty="0" smtClean="0"/>
              <a:t>Policy approaches </a:t>
            </a:r>
            <a:r>
              <a:rPr lang="en-GB" dirty="0"/>
              <a:t>attempted or taken in various parts of the </a:t>
            </a:r>
            <a:r>
              <a:rPr lang="en-GB" dirty="0" smtClean="0"/>
              <a:t>world</a:t>
            </a:r>
          </a:p>
          <a:p>
            <a:pPr marL="685800" lvl="1">
              <a:buFont typeface="Wingdings" panose="05000000000000000000" pitchFamily="2" charset="2"/>
              <a:buChar char="§"/>
            </a:pPr>
            <a:r>
              <a:rPr lang="en-GB" dirty="0" smtClean="0"/>
              <a:t>Brazil, </a:t>
            </a:r>
            <a:r>
              <a:rPr lang="de-DE" dirty="0" smtClean="0"/>
              <a:t>India, Oman, the UAE, South Korea, the EU, the US</a:t>
            </a:r>
          </a:p>
          <a:p>
            <a:pPr marL="457200" indent="-457200">
              <a:buAutoNum type="arabicPeriod" startAt="5"/>
            </a:pPr>
            <a:r>
              <a:rPr lang="de-DE" dirty="0" smtClean="0"/>
              <a:t>Concluding remarks</a:t>
            </a:r>
          </a:p>
        </p:txBody>
      </p:sp>
    </p:spTree>
    <p:extLst>
      <p:ext uri="{BB962C8B-B14F-4D97-AF65-F5344CB8AC3E}">
        <p14:creationId xmlns:p14="http://schemas.microsoft.com/office/powerpoint/2010/main" val="1734637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What are OTT services?</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283C63E4-F9BE-C24A-B4FF-309EB18BA564}" type="slidenum">
              <a:rPr lang="en-US" smtClean="0"/>
              <a:pPr/>
              <a:t>4</a:t>
            </a:fld>
            <a:endParaRPr lang="en-US"/>
          </a:p>
        </p:txBody>
      </p:sp>
    </p:spTree>
    <p:extLst>
      <p:ext uri="{BB962C8B-B14F-4D97-AF65-F5344CB8AC3E}">
        <p14:creationId xmlns:p14="http://schemas.microsoft.com/office/powerpoint/2010/main" val="2752183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What are OTT services, and how do they differ from other online services?</a:t>
            </a:r>
            <a:endParaRPr lang="en-GB" dirty="0"/>
          </a:p>
        </p:txBody>
      </p:sp>
      <p:sp>
        <p:nvSpPr>
          <p:cNvPr id="3" name="Content Placeholder 2"/>
          <p:cNvSpPr>
            <a:spLocks noGrp="1"/>
          </p:cNvSpPr>
          <p:nvPr>
            <p:ph idx="1"/>
          </p:nvPr>
        </p:nvSpPr>
        <p:spPr>
          <a:xfrm>
            <a:off x="457200" y="1968500"/>
            <a:ext cx="8229600" cy="3988547"/>
          </a:xfrm>
        </p:spPr>
        <p:txBody>
          <a:bodyPr>
            <a:normAutofit/>
          </a:bodyPr>
          <a:lstStyle/>
          <a:p>
            <a:r>
              <a:rPr lang="de-DE" dirty="0" smtClean="0"/>
              <a:t>A definition of </a:t>
            </a:r>
            <a:r>
              <a:rPr lang="de-DE" i="1" dirty="0" smtClean="0"/>
              <a:t>OTT services </a:t>
            </a:r>
            <a:r>
              <a:rPr lang="de-DE" dirty="0" smtClean="0"/>
              <a:t>might be relevant for two distinct reasons:</a:t>
            </a:r>
          </a:p>
          <a:p>
            <a:pPr lvl="1"/>
            <a:r>
              <a:rPr lang="de-DE" dirty="0" smtClean="0"/>
              <a:t>If policy or regulatory measures were ever required, it might be necessary to have a definition in order to determine to which services they apply.</a:t>
            </a:r>
          </a:p>
          <a:p>
            <a:pPr lvl="1"/>
            <a:r>
              <a:rPr lang="de-DE" dirty="0" smtClean="0"/>
              <a:t>For this study itself, a definition is necessary in order to bound the scope.</a:t>
            </a:r>
          </a:p>
          <a:p>
            <a:r>
              <a:rPr lang="de-DE" dirty="0" smtClean="0"/>
              <a:t>Since this is a technical study, it is neither necessary nor appropriate to arrive at a single, recommended definition for regulatory or policy purposes; rather, the study seeks to identify any relevant definitions that are in use, and note the strengths and weaknesses of each.</a:t>
            </a:r>
          </a:p>
          <a:p>
            <a:r>
              <a:rPr lang="de-DE" dirty="0" smtClean="0"/>
              <a:t>In terms of establishing and bounding the scope of the study itself, however, it is necessary to develop at least a rough working definition.</a:t>
            </a:r>
          </a:p>
          <a:p>
            <a:r>
              <a:rPr lang="de-DE" dirty="0" smtClean="0"/>
              <a:t>If a regulatory definition is ever needed, it need not be the same as the definition used to scope this study.</a:t>
            </a:r>
          </a:p>
        </p:txBody>
      </p:sp>
      <p:sp>
        <p:nvSpPr>
          <p:cNvPr id="4" name="Slide Number Placeholder 3"/>
          <p:cNvSpPr>
            <a:spLocks noGrp="1"/>
          </p:cNvSpPr>
          <p:nvPr>
            <p:ph type="sldNum" sz="quarter" idx="12"/>
          </p:nvPr>
        </p:nvSpPr>
        <p:spPr/>
        <p:txBody>
          <a:bodyPr/>
          <a:lstStyle/>
          <a:p>
            <a:fld id="{283C63E4-F9BE-C24A-B4FF-309EB18BA564}" type="slidenum">
              <a:rPr lang="en-US" smtClean="0"/>
              <a:pPr/>
              <a:t>5</a:t>
            </a:fld>
            <a:endParaRPr lang="en-US"/>
          </a:p>
        </p:txBody>
      </p:sp>
    </p:spTree>
    <p:extLst>
      <p:ext uri="{BB962C8B-B14F-4D97-AF65-F5344CB8AC3E}">
        <p14:creationId xmlns:p14="http://schemas.microsoft.com/office/powerpoint/2010/main" val="2202288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36638" y="544401"/>
            <a:ext cx="7053262" cy="738664"/>
          </a:xfrm>
        </p:spPr>
        <p:txBody>
          <a:bodyPr>
            <a:normAutofit fontScale="90000"/>
          </a:bodyPr>
          <a:lstStyle/>
          <a:p>
            <a:r>
              <a:rPr lang="en-GB"/>
              <a:t>What are OTT services, and how do they differ from other online </a:t>
            </a:r>
            <a:r>
              <a:rPr lang="en-GB" smtClean="0"/>
              <a:t>services?</a:t>
            </a:r>
            <a:endParaRPr lang="en-GB" dirty="0"/>
          </a:p>
        </p:txBody>
      </p:sp>
      <p:sp>
        <p:nvSpPr>
          <p:cNvPr id="10" name="Content Placeholder 9"/>
          <p:cNvSpPr>
            <a:spLocks noGrp="1"/>
          </p:cNvSpPr>
          <p:nvPr>
            <p:ph idx="1"/>
          </p:nvPr>
        </p:nvSpPr>
        <p:spPr>
          <a:xfrm>
            <a:off x="1050722" y="1336675"/>
            <a:ext cx="7053262" cy="1231106"/>
          </a:xfrm>
        </p:spPr>
        <p:txBody>
          <a:bodyPr>
            <a:normAutofit/>
          </a:bodyPr>
          <a:lstStyle/>
          <a:p>
            <a:r>
              <a:rPr lang="en-GB" dirty="0" smtClean="0"/>
              <a:t>There are a great many distinct online services.</a:t>
            </a:r>
          </a:p>
          <a:p>
            <a:r>
              <a:rPr lang="en-GB" dirty="0" smtClean="0"/>
              <a:t>In one recent study, only the first two groupings of online services should be viewed as being OTT services.</a:t>
            </a:r>
            <a:endParaRPr lang="en-GB"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951" y="2434106"/>
            <a:ext cx="6068098" cy="3411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Box 4"/>
          <p:cNvSpPr txBox="1">
            <a:spLocks noChangeArrowheads="1"/>
          </p:cNvSpPr>
          <p:nvPr/>
        </p:nvSpPr>
        <p:spPr bwMode="auto">
          <a:xfrm>
            <a:off x="1773223" y="5925869"/>
            <a:ext cx="5576911" cy="523220"/>
          </a:xfrm>
          <a:prstGeom prst="rect">
            <a:avLst/>
          </a:prstGeom>
          <a:noFill/>
          <a:ln w="9525">
            <a:noFill/>
            <a:miter lim="800000"/>
            <a:headEnd/>
            <a:tailEnd/>
          </a:ln>
        </p:spPr>
        <p:txBody>
          <a:bodyPr wrap="none">
            <a:spAutoFit/>
          </a:bodyPr>
          <a:lstStyle/>
          <a:p>
            <a:pPr algn="ctr"/>
            <a:r>
              <a:rPr lang="de-DE" sz="1400" dirty="0" smtClean="0"/>
              <a:t>Source: </a:t>
            </a:r>
            <a:r>
              <a:rPr lang="en-GB" sz="1400" dirty="0" smtClean="0"/>
              <a:t>Baldry</a:t>
            </a:r>
            <a:r>
              <a:rPr lang="en-GB" sz="1400" dirty="0"/>
              <a:t>, </a:t>
            </a:r>
            <a:r>
              <a:rPr lang="en-GB" sz="1400" dirty="0" err="1"/>
              <a:t>Steingröver</a:t>
            </a:r>
            <a:r>
              <a:rPr lang="en-GB" sz="1400" dirty="0"/>
              <a:t>, and </a:t>
            </a:r>
            <a:r>
              <a:rPr lang="en-GB" sz="1400" dirty="0" err="1"/>
              <a:t>Hessler</a:t>
            </a:r>
            <a:r>
              <a:rPr lang="en-GB" sz="1400" dirty="0"/>
              <a:t> (2013), “The rise of OTT players – </a:t>
            </a:r>
            <a:endParaRPr lang="en-GB" sz="1400" dirty="0" smtClean="0"/>
          </a:p>
          <a:p>
            <a:pPr algn="ctr"/>
            <a:r>
              <a:rPr lang="en-GB" sz="1400" dirty="0" smtClean="0"/>
              <a:t>what </a:t>
            </a:r>
            <a:r>
              <a:rPr lang="en-GB" sz="1400" dirty="0"/>
              <a:t>is the appropriate regulatory response?”</a:t>
            </a:r>
            <a:r>
              <a:rPr lang="de-DE" sz="1400" dirty="0" smtClean="0"/>
              <a:t> (see also TRAI India)</a:t>
            </a:r>
            <a:endParaRPr lang="de-DE" sz="1400" dirty="0"/>
          </a:p>
        </p:txBody>
      </p:sp>
    </p:spTree>
    <p:extLst>
      <p:ext uri="{BB962C8B-B14F-4D97-AF65-F5344CB8AC3E}">
        <p14:creationId xmlns:p14="http://schemas.microsoft.com/office/powerpoint/2010/main" val="2043856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638" y="556712"/>
            <a:ext cx="7053262" cy="738664"/>
          </a:xfrm>
        </p:spPr>
        <p:txBody>
          <a:bodyPr>
            <a:normAutofit fontScale="90000"/>
          </a:bodyPr>
          <a:lstStyle/>
          <a:p>
            <a:r>
              <a:rPr lang="en-GB"/>
              <a:t>What are OTT services, and how do they differ from other online services?</a:t>
            </a:r>
            <a:endParaRPr lang="en-GB" dirty="0"/>
          </a:p>
        </p:txBody>
      </p:sp>
      <p:sp>
        <p:nvSpPr>
          <p:cNvPr id="3" name="Content Placeholder 2"/>
          <p:cNvSpPr>
            <a:spLocks noGrp="1"/>
          </p:cNvSpPr>
          <p:nvPr>
            <p:ph idx="1"/>
          </p:nvPr>
        </p:nvSpPr>
        <p:spPr>
          <a:xfrm>
            <a:off x="1050721" y="1336675"/>
            <a:ext cx="7167155" cy="2991588"/>
          </a:xfrm>
        </p:spPr>
        <p:txBody>
          <a:bodyPr>
            <a:noAutofit/>
          </a:bodyPr>
          <a:lstStyle/>
          <a:p>
            <a:r>
              <a:rPr lang="en-GB" dirty="0" smtClean="0"/>
              <a:t>“OTT </a:t>
            </a:r>
            <a:r>
              <a:rPr lang="en-GB" dirty="0"/>
              <a:t>Communication refers to services whose primary applications lie in communications </a:t>
            </a:r>
            <a:r>
              <a:rPr lang="en-GB" dirty="0" smtClean="0"/>
              <a:t>but use </a:t>
            </a:r>
            <a:r>
              <a:rPr lang="en-GB" dirty="0"/>
              <a:t>the internet as the transport </a:t>
            </a:r>
            <a:r>
              <a:rPr lang="en-GB" dirty="0" smtClean="0"/>
              <a:t>medium. This </a:t>
            </a:r>
            <a:r>
              <a:rPr lang="en-GB" dirty="0"/>
              <a:t>is especially relevant to telecom </a:t>
            </a:r>
            <a:r>
              <a:rPr lang="en-GB" dirty="0" smtClean="0"/>
              <a:t>operators since </a:t>
            </a:r>
            <a:r>
              <a:rPr lang="en-GB" dirty="0"/>
              <a:t>these services operate in a similar space as traditional voice and messaging services</a:t>
            </a:r>
            <a:r>
              <a:rPr lang="en-GB" dirty="0" smtClean="0"/>
              <a:t>.”</a:t>
            </a:r>
          </a:p>
          <a:p>
            <a:pPr marL="0" indent="0" algn="r">
              <a:buNone/>
            </a:pPr>
            <a:r>
              <a:rPr lang="en-GB" sz="1600" dirty="0" smtClean="0"/>
              <a:t>- </a:t>
            </a:r>
            <a:r>
              <a:rPr lang="en-GB" sz="1600" dirty="0" err="1" smtClean="0"/>
              <a:t>Detecon</a:t>
            </a:r>
            <a:r>
              <a:rPr lang="en-GB" sz="1600" dirty="0" smtClean="0"/>
              <a:t>(2013</a:t>
            </a:r>
            <a:r>
              <a:rPr lang="en-GB" sz="1600" dirty="0"/>
              <a:t>), “The rise of OTT players – </a:t>
            </a:r>
            <a:r>
              <a:rPr lang="en-GB" sz="1600" dirty="0" smtClean="0"/>
              <a:t>what </a:t>
            </a:r>
            <a:r>
              <a:rPr lang="en-GB" sz="1600" dirty="0"/>
              <a:t>is the appropriate regulatory response</a:t>
            </a:r>
            <a:r>
              <a:rPr lang="en-GB" sz="1600" dirty="0" smtClean="0"/>
              <a:t>?”</a:t>
            </a:r>
          </a:p>
          <a:p>
            <a:r>
              <a:rPr lang="en-GB" dirty="0" smtClean="0"/>
              <a:t>“OTT </a:t>
            </a:r>
            <a:r>
              <a:rPr lang="en-GB" dirty="0"/>
              <a:t>services </a:t>
            </a:r>
            <a:r>
              <a:rPr lang="en-GB" dirty="0" smtClean="0"/>
              <a:t>[consist]of </a:t>
            </a:r>
            <a:r>
              <a:rPr lang="en-GB" dirty="0"/>
              <a:t>(a) OTT-0 services, which are OTT services that qualify </a:t>
            </a:r>
            <a:r>
              <a:rPr lang="en-GB" dirty="0" smtClean="0"/>
              <a:t>as [</a:t>
            </a:r>
            <a:r>
              <a:rPr lang="en-GB" dirty="0"/>
              <a:t>regulated</a:t>
            </a:r>
            <a:r>
              <a:rPr lang="en-GB" dirty="0" smtClean="0"/>
              <a:t>] ECS, </a:t>
            </a:r>
            <a:r>
              <a:rPr lang="en-GB" dirty="0"/>
              <a:t>(b) OTT-1 services, which are OTT services that do not </a:t>
            </a:r>
            <a:r>
              <a:rPr lang="en-GB" dirty="0" smtClean="0"/>
              <a:t>qualify </a:t>
            </a:r>
            <a:r>
              <a:rPr lang="en-GB" dirty="0"/>
              <a:t>as </a:t>
            </a:r>
            <a:r>
              <a:rPr lang="en-GB" dirty="0" smtClean="0"/>
              <a:t>ECS </a:t>
            </a:r>
            <a:r>
              <a:rPr lang="en-GB" dirty="0"/>
              <a:t>but </a:t>
            </a:r>
            <a:r>
              <a:rPr lang="en-GB" dirty="0" smtClean="0"/>
              <a:t>… potentially </a:t>
            </a:r>
            <a:r>
              <a:rPr lang="en-GB" dirty="0"/>
              <a:t>compete with ECSs and </a:t>
            </a:r>
            <a:r>
              <a:rPr lang="en-GB" dirty="0" smtClean="0"/>
              <a:t>(</a:t>
            </a:r>
            <a:r>
              <a:rPr lang="en-GB" dirty="0"/>
              <a:t>c) OTT-2 </a:t>
            </a:r>
            <a:r>
              <a:rPr lang="en-GB" dirty="0" smtClean="0"/>
              <a:t>services [the rest.]”</a:t>
            </a:r>
          </a:p>
          <a:p>
            <a:pPr marL="0" indent="0" algn="r">
              <a:buNone/>
            </a:pPr>
            <a:r>
              <a:rPr lang="en-GB" sz="1600" dirty="0" smtClean="0"/>
              <a:t>- BEREC (2015), </a:t>
            </a:r>
            <a:r>
              <a:rPr lang="en-GB" sz="1600" dirty="0"/>
              <a:t>“Report on OTT services”</a:t>
            </a:r>
            <a:r>
              <a:rPr lang="en-GB" sz="1600" dirty="0" smtClean="0"/>
              <a:t> </a:t>
            </a:r>
            <a:endParaRPr lang="en-GB" sz="1600" dirty="0"/>
          </a:p>
          <a:p>
            <a:r>
              <a:rPr lang="en-GB" dirty="0" smtClean="0"/>
              <a:t>OTT services are online </a:t>
            </a:r>
            <a:r>
              <a:rPr lang="en-GB" dirty="0"/>
              <a:t>services that compete to some degree with traditional telecommunications or broadcasting services</a:t>
            </a:r>
            <a:r>
              <a:rPr lang="en-GB" dirty="0" smtClean="0"/>
              <a:t>.</a:t>
            </a:r>
          </a:p>
          <a:p>
            <a:pPr marL="0" indent="0" algn="r">
              <a:buNone/>
            </a:pPr>
            <a:r>
              <a:rPr lang="de-DE" sz="1600" dirty="0" smtClean="0"/>
              <a:t>- WIK/TNO </a:t>
            </a:r>
            <a:r>
              <a:rPr lang="de-DE" sz="1600" dirty="0"/>
              <a:t>(2015), </a:t>
            </a:r>
            <a:r>
              <a:rPr lang="en-GB" sz="1600" dirty="0"/>
              <a:t>“Over-the-Top (OTT) players: Market </a:t>
            </a:r>
            <a:r>
              <a:rPr lang="en-GB" sz="1600" dirty="0" smtClean="0"/>
              <a:t>dynamics …”</a:t>
            </a:r>
            <a:endParaRPr lang="en-GB" sz="1600" dirty="0"/>
          </a:p>
          <a:p>
            <a:endParaRPr lang="en-GB" sz="1600" dirty="0"/>
          </a:p>
        </p:txBody>
      </p:sp>
    </p:spTree>
    <p:extLst>
      <p:ext uri="{BB962C8B-B14F-4D97-AF65-F5344CB8AC3E}">
        <p14:creationId xmlns:p14="http://schemas.microsoft.com/office/powerpoint/2010/main" val="1797172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t>What are OTT services, and how do they differ from other online </a:t>
            </a:r>
            <a:r>
              <a:rPr lang="en-GB" smtClean="0"/>
              <a:t>services?</a:t>
            </a:r>
            <a:endParaRPr lang="en-GB" dirty="0"/>
          </a:p>
        </p:txBody>
      </p:sp>
      <p:sp>
        <p:nvSpPr>
          <p:cNvPr id="3" name="Content Placeholder 2"/>
          <p:cNvSpPr>
            <a:spLocks noGrp="1"/>
          </p:cNvSpPr>
          <p:nvPr>
            <p:ph idx="1"/>
          </p:nvPr>
        </p:nvSpPr>
        <p:spPr>
          <a:xfrm>
            <a:off x="457200" y="1968500"/>
            <a:ext cx="8229600" cy="3961653"/>
          </a:xfrm>
        </p:spPr>
        <p:txBody>
          <a:bodyPr>
            <a:normAutofit/>
          </a:bodyPr>
          <a:lstStyle/>
          <a:p>
            <a:r>
              <a:rPr lang="de-DE" dirty="0" smtClean="0"/>
              <a:t>Competition with traditional telecommunications and/or broadcasting services features prominently in most definitions of OTT services.</a:t>
            </a:r>
          </a:p>
          <a:p>
            <a:r>
              <a:rPr lang="de-DE" dirty="0"/>
              <a:t>In principle, the degree to which one service can function as an </a:t>
            </a:r>
            <a:r>
              <a:rPr lang="de-DE" i="1" dirty="0"/>
              <a:t>economic substitute </a:t>
            </a:r>
            <a:r>
              <a:rPr lang="de-DE" dirty="0"/>
              <a:t>for another </a:t>
            </a:r>
            <a:r>
              <a:rPr lang="de-DE" dirty="0" smtClean="0"/>
              <a:t>(i.e. the degree of competition) could be measured using  econometric techniques – a useful property.</a:t>
            </a:r>
          </a:p>
          <a:p>
            <a:r>
              <a:rPr lang="de-DE" dirty="0" smtClean="0"/>
              <a:t>In practice, determining whether substitution is taking place can be tricky.</a:t>
            </a:r>
          </a:p>
          <a:p>
            <a:r>
              <a:rPr lang="de-DE" dirty="0" smtClean="0"/>
              <a:t>For purposes of the draft report, we </a:t>
            </a:r>
            <a:r>
              <a:rPr lang="de-DE" dirty="0"/>
              <a:t>have taken competition </a:t>
            </a:r>
            <a:r>
              <a:rPr lang="de-DE" dirty="0" smtClean="0"/>
              <a:t>with traditional </a:t>
            </a:r>
            <a:r>
              <a:rPr lang="de-DE" dirty="0"/>
              <a:t>telecommunications and/or broadcasting services </a:t>
            </a:r>
            <a:r>
              <a:rPr lang="de-DE" dirty="0" smtClean="0"/>
              <a:t>to be the </a:t>
            </a:r>
            <a:r>
              <a:rPr lang="de-DE" dirty="0"/>
              <a:t>characteristic that </a:t>
            </a:r>
            <a:r>
              <a:rPr lang="de-DE" dirty="0" smtClean="0"/>
              <a:t>distinguishes OTT services from other online services.</a:t>
            </a:r>
            <a:endParaRPr lang="en-GB" dirty="0"/>
          </a:p>
        </p:txBody>
      </p:sp>
    </p:spTree>
    <p:extLst>
      <p:ext uri="{BB962C8B-B14F-4D97-AF65-F5344CB8AC3E}">
        <p14:creationId xmlns:p14="http://schemas.microsoft.com/office/powerpoint/2010/main" val="30885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mtClean="0"/>
              <a:t>Possible exmaples of OTT services</a:t>
            </a:r>
            <a:endParaRPr lang="en-GB" dirty="0"/>
          </a:p>
        </p:txBody>
      </p:sp>
      <p:sp>
        <p:nvSpPr>
          <p:cNvPr id="3" name="Content Placeholder 2"/>
          <p:cNvSpPr>
            <a:spLocks noGrp="1"/>
          </p:cNvSpPr>
          <p:nvPr>
            <p:ph idx="1"/>
          </p:nvPr>
        </p:nvSpPr>
        <p:spPr/>
        <p:txBody>
          <a:bodyPr>
            <a:normAutofit lnSpcReduction="10000"/>
          </a:bodyPr>
          <a:lstStyle/>
          <a:p>
            <a:r>
              <a:rPr lang="en-GB" dirty="0" smtClean="0"/>
              <a:t>There are many IP-based </a:t>
            </a:r>
            <a:r>
              <a:rPr lang="en-GB" dirty="0"/>
              <a:t>services </a:t>
            </a:r>
            <a:r>
              <a:rPr lang="en-GB" dirty="0" smtClean="0"/>
              <a:t>that appear to compete </a:t>
            </a:r>
            <a:r>
              <a:rPr lang="en-GB" dirty="0"/>
              <a:t>with </a:t>
            </a:r>
            <a:r>
              <a:rPr lang="en-GB" dirty="0" smtClean="0"/>
              <a:t>existing, traditional </a:t>
            </a:r>
            <a:r>
              <a:rPr lang="en-GB" dirty="0"/>
              <a:t>telecommunications or broadcasting </a:t>
            </a:r>
            <a:r>
              <a:rPr lang="en-GB" dirty="0" smtClean="0"/>
              <a:t>services</a:t>
            </a:r>
            <a:r>
              <a:rPr lang="en-GB" dirty="0"/>
              <a:t> </a:t>
            </a:r>
            <a:r>
              <a:rPr lang="en-GB" dirty="0" smtClean="0"/>
              <a:t>such as:</a:t>
            </a:r>
          </a:p>
          <a:p>
            <a:pPr lvl="1"/>
            <a:r>
              <a:rPr lang="en-GB" dirty="0" smtClean="0"/>
              <a:t>Voice services</a:t>
            </a:r>
          </a:p>
          <a:p>
            <a:pPr lvl="1"/>
            <a:r>
              <a:rPr lang="en-GB" dirty="0" smtClean="0"/>
              <a:t>SMS services</a:t>
            </a:r>
          </a:p>
          <a:p>
            <a:pPr lvl="1"/>
            <a:r>
              <a:rPr lang="en-GB" dirty="0" smtClean="0"/>
              <a:t>Teleconferencing</a:t>
            </a:r>
          </a:p>
          <a:p>
            <a:pPr lvl="1"/>
            <a:r>
              <a:rPr lang="en-GB" dirty="0"/>
              <a:t>Broadcast (linear) </a:t>
            </a:r>
            <a:r>
              <a:rPr lang="en-GB" dirty="0" smtClean="0"/>
              <a:t>video</a:t>
            </a:r>
          </a:p>
          <a:p>
            <a:pPr lvl="1"/>
            <a:r>
              <a:rPr lang="en-GB" dirty="0"/>
              <a:t>Video on demand</a:t>
            </a:r>
            <a:endParaRPr lang="en-GB" dirty="0" smtClean="0"/>
          </a:p>
          <a:p>
            <a:r>
              <a:rPr lang="en-US" dirty="0"/>
              <a:t>“The best known examples of OTT are Skype, Viber, WhatsApp, Chat On, Snapchat, Instagram, </a:t>
            </a:r>
            <a:r>
              <a:rPr lang="en-US" dirty="0" err="1"/>
              <a:t>Kik</a:t>
            </a:r>
            <a:r>
              <a:rPr lang="en-US" dirty="0"/>
              <a:t>, Google Talk, Hike, Line, WeChat, Tango, ecommerce sites (Amazon, Flipkart etc.), Ola, Facebook messenger, Black Berry Messenger, </a:t>
            </a:r>
            <a:r>
              <a:rPr lang="en-US" dirty="0" err="1"/>
              <a:t>iMessage</a:t>
            </a:r>
            <a:r>
              <a:rPr lang="en-US" dirty="0"/>
              <a:t>, online video games and movies (Netflix, Pandora).”</a:t>
            </a:r>
          </a:p>
          <a:p>
            <a:pPr marL="0" indent="0" algn="r">
              <a:buNone/>
            </a:pPr>
            <a:r>
              <a:rPr lang="en-US" sz="1400" dirty="0"/>
              <a:t> - India TRAI (2015), </a:t>
            </a:r>
            <a:r>
              <a:rPr lang="en-GB" sz="1400" dirty="0"/>
              <a:t>Regulatory Framework for Over-the-top (OTT) services</a:t>
            </a:r>
          </a:p>
          <a:p>
            <a:pPr>
              <a:buFont typeface="Arial" panose="020B0604020202020204" pitchFamily="34" charset="0"/>
              <a:buChar char="•"/>
            </a:pPr>
            <a:endParaRPr lang="en-US" dirty="0"/>
          </a:p>
          <a:p>
            <a:endParaRPr lang="en-GB" dirty="0" smtClean="0"/>
          </a:p>
        </p:txBody>
      </p:sp>
    </p:spTree>
    <p:extLst>
      <p:ext uri="{BB962C8B-B14F-4D97-AF65-F5344CB8AC3E}">
        <p14:creationId xmlns:p14="http://schemas.microsoft.com/office/powerpoint/2010/main" val="1522563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C46AA3D3265C409A01CAC4F5ECBA64" ma:contentTypeVersion="1" ma:contentTypeDescription="Create a new document." ma:contentTypeScope="" ma:versionID="e4acedbeec850417f9fe57f7977b9f6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DD11E4-D600-472D-9F98-06CEE42D869A}"/>
</file>

<file path=customXml/itemProps2.xml><?xml version="1.0" encoding="utf-8"?>
<ds:datastoreItem xmlns:ds="http://schemas.openxmlformats.org/officeDocument/2006/customXml" ds:itemID="{9F990CFD-57C8-4E08-9B89-C6FC7A45FE99}"/>
</file>

<file path=customXml/itemProps3.xml><?xml version="1.0" encoding="utf-8"?>
<ds:datastoreItem xmlns:ds="http://schemas.openxmlformats.org/officeDocument/2006/customXml" ds:itemID="{C89BE6A5-AC45-4F53-AD24-80A23528C6F4}"/>
</file>

<file path=docProps/app.xml><?xml version="1.0" encoding="utf-8"?>
<Properties xmlns="http://schemas.openxmlformats.org/officeDocument/2006/extended-properties" xmlns:vt="http://schemas.openxmlformats.org/officeDocument/2006/docPropsVTypes">
  <TotalTime>427</TotalTime>
  <Words>2029</Words>
  <Application>Microsoft Office PowerPoint</Application>
  <PresentationFormat>On-screen Show (4:3)</PresentationFormat>
  <Paragraphs>156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Wingdings</vt:lpstr>
      <vt:lpstr>Office Theme</vt:lpstr>
      <vt:lpstr>Economic impact of  Over-the-Top (OTT) services</vt:lpstr>
      <vt:lpstr>Economic impact of  Over-the-Top (OTT) services</vt:lpstr>
      <vt:lpstr>Structure and topics addressed in the draft report</vt:lpstr>
      <vt:lpstr>What are OTT services?</vt:lpstr>
      <vt:lpstr>What are OTT services, and how do they differ from other online services?</vt:lpstr>
      <vt:lpstr>What are OTT services, and how do they differ from other online services?</vt:lpstr>
      <vt:lpstr>What are OTT services, and how do they differ from other online services?</vt:lpstr>
      <vt:lpstr>What are OTT services, and how do they differ from other online services?</vt:lpstr>
      <vt:lpstr>Possible exmaples of OTT services</vt:lpstr>
      <vt:lpstr>Trends suggest substitution of online messaging for SMS</vt:lpstr>
      <vt:lpstr>Trends suggest substitution of VoIP for international calls</vt:lpstr>
      <vt:lpstr>Opportunites and impacts associated with OTT services</vt:lpstr>
      <vt:lpstr>Benefits of OTT services</vt:lpstr>
      <vt:lpstr>Benefits of OTT services</vt:lpstr>
      <vt:lpstr>Improved (mobile) broadband, handsets and tablets are major drivers of demand for online and OTT services</vt:lpstr>
      <vt:lpstr>The impact of OTT services on societal welfare</vt:lpstr>
      <vt:lpstr>Impact on traditional service revenues</vt:lpstr>
      <vt:lpstr>Impact on traditional service revenues</vt:lpstr>
      <vt:lpstr>Impact on network operators</vt:lpstr>
      <vt:lpstr>Network usage</vt:lpstr>
      <vt:lpstr>Network infrastructure cost and investment</vt:lpstr>
      <vt:lpstr>Opportunities and challenges for national economies </vt:lpstr>
      <vt:lpstr>Policy challenges</vt:lpstr>
      <vt:lpstr>Competitive neutrality (the level playing field)</vt:lpstr>
      <vt:lpstr>A range of challenges</vt:lpstr>
      <vt:lpstr>Policy approaches taken; concluding remarks</vt:lpstr>
      <vt:lpstr>Policy approaches attempted or taken in various parts of the world</vt:lpstr>
      <vt:lpstr>Concluding remarks</vt:lpstr>
      <vt:lpstr>Your views?</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Labare, Emmanuelle</cp:lastModifiedBy>
  <cp:revision>502</cp:revision>
  <cp:lastPrinted>2015-01-19T16:17:40Z</cp:lastPrinted>
  <dcterms:created xsi:type="dcterms:W3CDTF">2014-09-01T15:38:30Z</dcterms:created>
  <dcterms:modified xsi:type="dcterms:W3CDTF">2016-02-25T09:40:27Z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0x010100F3C46AA3D3265C409A01CAC4F5ECBA64</vt:lpwstr>
  </property>
</Properties>
</file>