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328" r:id="rId5"/>
    <p:sldId id="368" r:id="rId6"/>
    <p:sldId id="369" r:id="rId7"/>
    <p:sldId id="377" r:id="rId8"/>
    <p:sldId id="378" r:id="rId9"/>
    <p:sldId id="379" r:id="rId10"/>
    <p:sldId id="380" r:id="rId11"/>
    <p:sldId id="346" r:id="rId12"/>
    <p:sldId id="383" r:id="rId13"/>
    <p:sldId id="376" r:id="rId14"/>
    <p:sldId id="381" r:id="rId15"/>
    <p:sldId id="371" r:id="rId16"/>
    <p:sldId id="372" r:id="rId17"/>
    <p:sldId id="347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DE5"/>
    <a:srgbClr val="7298C4"/>
    <a:srgbClr val="9DDCED"/>
    <a:srgbClr val="558ED5"/>
    <a:srgbClr val="70AD47"/>
    <a:srgbClr val="FFD243"/>
    <a:srgbClr val="FFC000"/>
    <a:srgbClr val="91C46E"/>
    <a:srgbClr val="65A2D9"/>
    <a:srgbClr val="338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86191" autoAdjust="0"/>
  </p:normalViewPr>
  <p:slideViewPr>
    <p:cSldViewPr snapToGrid="0" snapToObjects="1" showGuides="1">
      <p:cViewPr varScale="1">
        <p:scale>
          <a:sx n="92" d="100"/>
          <a:sy n="92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0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5AE4F17-12AE-4C33-83D5-82615346FBA8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164DE61-85F6-4586-84CC-159E0A05F1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98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74823002-95C9-45A0-BDF6-EE76D45B35B4}" type="datetimeFigureOut">
              <a:rPr lang="es-ES_tradnl" smtClean="0"/>
              <a:t>12/12/2018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CD7E8BF-8033-4799-ABA6-673929CB1C93}" type="slidenum">
              <a:rPr lang="es-ES_tradnl" smtClean="0"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3149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278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s-ES_tradnl" baseline="0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este estudio de caso se detalla la ambiciosa y ejemplificadora transformación de Dubái en ciudad inteligente: una aventura que otras aspirantes a ciudad inteligente del mundo deberían seguir</a:t>
            </a: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defTabSz="915772">
              <a:defRPr/>
            </a:pPr>
            <a:r>
              <a:rPr lang="es-ES_tradnl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principios de los IFR son</a:t>
            </a:r>
            <a:r>
              <a:rPr lang="es-ES_tradnl" baseline="0" noProof="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Globalidad: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conjunto de indicadores debe comprender todos los aspectos de las SSC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Disponibilidad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IFR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cuantitativos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los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presentes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pasados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fácilmente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obtener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Independencia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IFR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mismo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tipo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independientes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ortogonales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decir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debe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evitarse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lo más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solapamiento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entre IFR.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Sencillez: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concepto de cada indicador debe ser simple y de fácil comprensión para los actores urbanos.</a:t>
            </a:r>
            <a:b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Puntualidad: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refiere a la capacidad de crear IFR para todo lo que pueda surgir durante la construcción de las SSC.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5054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2241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4072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0952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A5C2-D2A0-45CE-A5DC-2274D3AE8381}" type="slidenum">
              <a:rPr lang="es-ES_tradnl" smtClean="0"/>
              <a:t>14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21378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67493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2234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810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17624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19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9961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996A4-968D-4FA7-A625-7DD5FD0F28B4}" type="slidenum">
              <a:rPr lang="es-ES_tradnl" smtClean="0"/>
              <a:t>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78167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0778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90696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22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63418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4778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9082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8104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26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8229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F8FE5-CC6A-4D8B-B315-7D63070FA11F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687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242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6916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295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75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09C2B-8D66-4659-ACDF-6C8509E14DCA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016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7E8BF-8033-4799-ABA6-673929CB1C93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577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82083"/>
            <a:ext cx="27432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82083"/>
            <a:ext cx="80264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3250"/>
            <a:ext cx="4011084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603251"/>
            <a:ext cx="6815667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tu.int/go/U4SS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://itu.int/go/ITU-T-SSC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10" y="992188"/>
            <a:ext cx="6885992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ES_tradnl" sz="4900" dirty="0" smtClean="0">
                <a:latin typeface="Segoe Script" panose="020B05040200000000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Hacer que nuestras ciudades sean más inteligentes y sostenibles</a:t>
            </a:r>
            <a:endParaRPr lang="es-ES_tradnl" sz="4900" dirty="0">
              <a:solidFill>
                <a:schemeClr val="bg1"/>
              </a:solidFill>
              <a:latin typeface="Segoe Script" panose="020B05040200000000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9" t="15627" r="12381" b="9245"/>
          <a:stretch/>
        </p:blipFill>
        <p:spPr>
          <a:xfrm>
            <a:off x="8818419" y="3757451"/>
            <a:ext cx="1642909" cy="1692196"/>
          </a:xfrm>
          <a:prstGeom prst="rect">
            <a:avLst/>
          </a:prstGeom>
          <a:noFill/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485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6845"/>
            <a:ext cx="10972800" cy="617537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Estructura de los IFR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73188" y="2805525"/>
            <a:ext cx="2406768" cy="576000"/>
          </a:xfrm>
          <a:prstGeom prst="roundRect">
            <a:avLst/>
          </a:prstGeom>
          <a:solidFill>
            <a:srgbClr val="47AAC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Economía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73188" y="3601121"/>
            <a:ext cx="2494062" cy="2577747"/>
          </a:xfrm>
          <a:prstGeom prst="roundRect">
            <a:avLst/>
          </a:prstGeom>
          <a:solidFill>
            <a:srgbClr val="6DBC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spc="-3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Infraestructura de las 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Canalizaciones y alcantarillado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Drenaje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Suministro eléctrico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Transporte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Sector público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Innovación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Empleo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Inmuebles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Planificación urbana</a:t>
            </a:r>
            <a:endParaRPr lang="es-ES_tradnl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_tradnl" sz="1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85344" y="2805525"/>
            <a:ext cx="2408400" cy="576000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Medio ambiente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6502" y="3563458"/>
            <a:ext cx="2437241" cy="1961818"/>
          </a:xfrm>
          <a:prstGeom prst="roundRect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Calidad del aire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Canalizaciones y alcantarillado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Residuos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Calidad medioambiental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Espacios públicos y naturaleza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Energía</a:t>
            </a:r>
            <a:endParaRPr lang="es-ES_tradnl" sz="13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37645" y="2805525"/>
            <a:ext cx="2408400" cy="576000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Sociedad y cultura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94758" y="3548642"/>
            <a:ext cx="2408400" cy="1976634"/>
          </a:xfrm>
          <a:prstGeom prst="roundRect">
            <a:avLst/>
          </a:prstGeom>
          <a:solidFill>
            <a:srgbClr val="F796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Educación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Cultura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Alojamiento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Inclusión social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Seguridad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Seguridad alimenta</a:t>
            </a:r>
            <a:r>
              <a:rPr lang="es-ES_tradnl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ria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2924248"/>
            <a:ext cx="1288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Dimensión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3812775"/>
            <a:ext cx="1296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Categoría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2998970" y="673669"/>
            <a:ext cx="6336000" cy="526598"/>
          </a:xfrm>
          <a:prstGeom prst="roundRect">
            <a:avLst>
              <a:gd name="adj" fmla="val 16667"/>
            </a:avLst>
          </a:prstGeom>
          <a:solidFill>
            <a:srgbClr val="2B6395"/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54 Indicadores básicos + 37 indicadores avanzados</a:t>
            </a:r>
            <a:endParaRPr kumimoji="0" lang="es-ES_tradnl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998970" y="1321847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_tradnl" alt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inteligencia + 32 estructura + 39 sostenibilidad</a:t>
            </a:r>
            <a:endParaRPr kumimoji="0" lang="es-ES_tradnl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11030"/>
            <a:ext cx="1435100" cy="1310824"/>
          </a:xfrm>
          <a:prstGeom prst="rect">
            <a:avLst/>
          </a:prstGeom>
          <a:solidFill>
            <a:srgbClr val="3AAA3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Mida los progresos de su ciudad</a:t>
            </a:r>
            <a:endParaRPr lang="es-ES_trad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2998970" y="1975953"/>
            <a:ext cx="6336000" cy="526598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38100">
            <a:solidFill>
              <a:schemeClr val="bg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132</a:t>
            </a:r>
            <a:r>
              <a:rPr kumimoji="0" lang="es-ES_tradnl" altLang="en-US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datos que recopilar</a:t>
            </a:r>
            <a:endParaRPr kumimoji="0" lang="es-ES_tradnl" alt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8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D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3" y="590550"/>
            <a:ext cx="11142134" cy="62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Aplicación de los indicadores fundamentales de rendimiento para ciudades inteligentes y sostenibles en el mundo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174456" y="4884420"/>
            <a:ext cx="2743200" cy="1678965"/>
          </a:xfrm>
          <a:prstGeom prst="snip2SameRect">
            <a:avLst/>
          </a:prstGeom>
          <a:solidFill>
            <a:srgbClr val="F89D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U4SSC da la bienvenida a todas las ciudades que quieran iniciar su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transformación SSC</a:t>
            </a:r>
            <a:endParaRPr lang="es-ES_tradnl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0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78370" y="0"/>
            <a:ext cx="4782999" cy="6858000"/>
          </a:xfrm>
          <a:prstGeom prst="rect">
            <a:avLst/>
          </a:prstGeom>
          <a:solidFill>
            <a:srgbClr val="0E13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ounded Rectangle 4"/>
          <p:cNvSpPr/>
          <p:nvPr/>
        </p:nvSpPr>
        <p:spPr>
          <a:xfrm>
            <a:off x="3983093" y="5101924"/>
            <a:ext cx="4519484" cy="975983"/>
          </a:xfrm>
          <a:prstGeom prst="roundRect">
            <a:avLst/>
          </a:prstGeom>
          <a:solidFill>
            <a:srgbClr val="39455F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 desea más información, diríjase a:</a:t>
            </a:r>
          </a:p>
          <a:p>
            <a:pPr algn="ctr"/>
            <a:r>
              <a:rPr lang="es-ES_tradn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u4ssc@itu.int   </a:t>
            </a:r>
            <a:endParaRPr lang="es-ES_trad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4616" y="2261995"/>
            <a:ext cx="417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Gracias</a:t>
            </a:r>
            <a:endParaRPr lang="es-ES_tradnl" sz="4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1"/>
          <a:stretch/>
        </p:blipFill>
        <p:spPr>
          <a:xfrm>
            <a:off x="-59405" y="0"/>
            <a:ext cx="398370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0"/>
          <a:stretch/>
        </p:blipFill>
        <p:spPr>
          <a:xfrm>
            <a:off x="8561369" y="0"/>
            <a:ext cx="3630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1287"/>
            <a:ext cx="10972800" cy="1143000"/>
          </a:xfrm>
        </p:spPr>
        <p:txBody>
          <a:bodyPr/>
          <a:lstStyle/>
          <a:p>
            <a:r>
              <a:rPr lang="es-ES_tradnl" dirty="0" smtClean="0"/>
              <a:t>Información adicional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3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4960" y="5557520"/>
            <a:ext cx="1692476" cy="1198880"/>
          </a:xfrm>
          <a:prstGeom prst="rect">
            <a:avLst/>
          </a:prstGeom>
          <a:solidFill>
            <a:srgbClr val="478B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737190" y="868500"/>
            <a:ext cx="11260347" cy="497940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60" y="-210705"/>
            <a:ext cx="10972800" cy="1143000"/>
          </a:xfrm>
        </p:spPr>
        <p:txBody>
          <a:bodyPr/>
          <a:lstStyle/>
          <a:p>
            <a:r>
              <a:rPr lang="es-ES_tradnl" dirty="0" smtClean="0"/>
              <a:t>Principios de los IFR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476" y="891695"/>
            <a:ext cx="7033405" cy="458757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endParaRPr lang="en-US" b="1" cap="all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Globalidad: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conjunto de indicadores debe comprender todos los aspectos de las SSC. 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Disponibilidad: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Los IFR deben ser cuantitativos y los datos, presentes y pasados, deben estar fácilmente disponibles y ser sencillos de obtener.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Sencillez: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concepto de cada indicador debe ser simple y de fácil comprensión para los actores urbanos. </a:t>
            </a:r>
            <a:b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s-ES_tradnl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>
              <a:buFont typeface="Wingdings" panose="05000000000000000000" pitchFamily="2" charset="2"/>
              <a:buChar char="§"/>
            </a:pPr>
            <a:r>
              <a:rPr lang="es-ES_tradnl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Puntualidad:</a:t>
            </a:r>
            <a:r>
              <a:rPr lang="es-ES_tradnl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ES_tradnl" sz="8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refiere a la capacidad de crear IFR para todo lo que pueda surgir durante la construcción de las SSC.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99" y="1260661"/>
            <a:ext cx="4142991" cy="38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TIC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Acceso a Internet desde el hogar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con acceso a Internet</a:t>
            </a:r>
            <a:r>
              <a:rPr lang="en-CA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Abonos a la banda ancha fija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hogares con banda ancha fija (alámbrica)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Abonos a la banda ancha inalámbrica</a:t>
            </a:r>
            <a:r>
              <a:rPr lang="en-US" sz="1100" b="1" dirty="0" smtClean="0">
                <a:solidFill>
                  <a:schemeClr val="tx1"/>
                </a:solidFill>
              </a:rPr>
              <a:t/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Abonos a la banda ancha inalámbrica por 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100 000 habitantes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Contadores de agua inteligentes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contadores de agua inteligentes instalados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Contadores de electricidad inteligentes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contadores de electricidad inteligentes instalados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Cobertura de banda ancha inalámbrica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ciudad con cobertura de banda ancha inalámbrica (3G y 4G)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80362" y="1169179"/>
            <a:ext cx="2472963" cy="12977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Información dinámica sobre transporte público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Porcentaje de paradas de transporte público urbano cuya información los usuarios pueden obtener dinámicamente en tiempo real.</a:t>
            </a:r>
            <a:endParaRPr lang="es-ES_tradnl" sz="105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2739" y="3309828"/>
            <a:ext cx="245058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tr</a:t>
            </a:r>
            <a:r>
              <a:rPr lang="en-CA" sz="1600" b="1" dirty="0" smtClean="0">
                <a:solidFill>
                  <a:schemeClr val="tx1"/>
                </a:solidFill>
              </a:rPr>
              <a:t>áfico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vías principales supervisadas con TIC. </a:t>
            </a:r>
            <a:endParaRPr lang="es-ES_tradn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TIC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77686" y="221865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Datos abiertos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y número de conjuntos de datos abiertos inventariados que se han publicado. </a:t>
            </a:r>
          </a:p>
          <a:p>
            <a:pPr algn="ctr"/>
            <a:r>
              <a:rPr lang="en-CA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7686" y="356624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Cibergobierno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Número de servicios públicos prestados por medios electrónicos.</a:t>
            </a:r>
            <a:endParaRPr lang="es-ES_tradnl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7686" y="491383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Cibercompras del sector públi</a:t>
            </a:r>
            <a:r>
              <a:rPr lang="en-GB" sz="1600" b="1" dirty="0" smtClean="0">
                <a:solidFill>
                  <a:schemeClr val="tx1"/>
                </a:solidFill>
              </a:rPr>
              <a:t>co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licitaciones públicas realizadas por medios electrónicos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6614" y="2191639"/>
            <a:ext cx="245193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suministro de agua por TIC</a:t>
            </a:r>
            <a:r>
              <a:rPr lang="en-CA" sz="1200" dirty="0" smtClean="0">
                <a:solidFill>
                  <a:schemeClr val="tx1"/>
                </a:solidFill>
              </a:rPr>
              <a:t/>
            </a:r>
            <a:br>
              <a:rPr lang="en-CA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del sistema de distribución hídrica supervisado por TIC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5150" y="3503095"/>
            <a:ext cx="243486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s-ES_tradnl" sz="1600" b="1" dirty="0" smtClean="0">
                <a:solidFill>
                  <a:prstClr val="black"/>
                </a:solidFill>
              </a:rPr>
              <a:t>Supervisión del sistema de drenaje/sumideros por</a:t>
            </a:r>
            <a:r>
              <a:rPr lang="en-GB" sz="1600" b="1" dirty="0" smtClean="0">
                <a:solidFill>
                  <a:prstClr val="black"/>
                </a:solidFill>
              </a:rPr>
              <a:t> TIC</a:t>
            </a:r>
            <a:r>
              <a:rPr lang="en-CA" sz="1050" dirty="0">
                <a:solidFill>
                  <a:prstClr val="black"/>
                </a:solidFill>
              </a:rPr>
              <a:t/>
            </a:r>
            <a:br>
              <a:rPr lang="en-CA" sz="1050" dirty="0">
                <a:solidFill>
                  <a:prstClr val="black"/>
                </a:solidFill>
              </a:rPr>
            </a:br>
            <a:r>
              <a:rPr lang="es-ES_tradnl" sz="1400" dirty="0" smtClean="0">
                <a:solidFill>
                  <a:prstClr val="black"/>
                </a:solidFill>
              </a:rPr>
              <a:t>Porcentaje del sistema de drenaje/sumideros supervisado por</a:t>
            </a:r>
            <a:r>
              <a:rPr lang="en-US" sz="1400" dirty="0" smtClean="0">
                <a:solidFill>
                  <a:prstClr val="black"/>
                </a:solidFill>
              </a:rPr>
              <a:t> TIC.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5356" y="4913838"/>
            <a:ext cx="24531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Supervisión del suministro eléctrico por T</a:t>
            </a:r>
            <a:r>
              <a:rPr lang="en-GB" sz="1600" b="1" dirty="0" smtClean="0">
                <a:solidFill>
                  <a:schemeClr val="tx1"/>
                </a:solidFill>
              </a:rPr>
              <a:t>IC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del sistema de suministro eléctrico supervisado por TIC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95356" y="883893"/>
            <a:ext cx="24531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Control de intersecciones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intersecciones viales que disponen control adaptable del tráfico o medidas de priorización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686" y="88389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Disponibilidad de WIFI en zonas públicas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Número de puntos de acceso WIFI públicos en la ciudad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83040" y="882287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Penetración de respuesta a la demanda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usuarios de electricidad con capacidad de respuesta a la demanda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Productividad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Gasto en I+D</a:t>
            </a:r>
            <a:r>
              <a:rPr lang="en-US" sz="1200" dirty="0" smtClean="0">
                <a:solidFill>
                  <a:schemeClr val="tx1"/>
                </a:solidFill>
              </a:rPr>
              <a:t/>
            </a:r>
            <a:br>
              <a:rPr lang="en-US" sz="12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Gasto en investigación y desarrollo, en porcentaje del PIB de la ciudad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Patentes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Número de patentes concedidas por 100 000 habitantes, por año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3871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Pequeñas y medianas empresas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pequeñas y medianas empresas (PYME)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2" y="1177602"/>
            <a:ext cx="2338387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Tasa de desempleo</a:t>
            </a:r>
            <a:endParaRPr lang="en-CA" sz="1200" b="1" dirty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mano de obra total de la ciudad en paro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80363" y="2547071"/>
            <a:ext cx="234913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Tasa de desempleo joven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joven de la ciudad en paro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911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Empleo en el 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sector turístico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de la ciudad empleada en el sector turístico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3871" y="4398248"/>
            <a:ext cx="10199914" cy="277164"/>
          </a:xfrm>
          <a:prstGeom prst="rect">
            <a:avLst/>
          </a:prstGeom>
          <a:solidFill>
            <a:srgbClr val="65A2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Productividad – Indicadores avanzados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70913" y="533787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Empleo en el 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sector de las TIC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mano de obra de la ciudad empleada en el sector de las TIC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Infraestructura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Suministro de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agua básico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hogares con acceso al suministro de agua básico.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Suministro de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agua potable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Porcentaje de hogares con servicio de agua potable seguro.</a:t>
            </a:r>
            <a:r>
              <a:rPr lang="en-GB" sz="1400" dirty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1456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Pérdidas en el suministro de agua</a:t>
            </a:r>
            <a:r>
              <a:rPr lang="en-US" sz="1100" b="1" dirty="0" smtClean="0">
                <a:solidFill>
                  <a:schemeClr val="tx1"/>
                </a:solidFill>
              </a:rPr>
              <a:t/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pérdidas en el sistema de distribución de agua.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Recogida de aguas residuales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hogares con servicio de recogida de aguas residuales.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Alcantarillado doméstico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hogares con acceso al alcantarillado.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Frecuencia de interrupciones del sistema eléctrico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Media de cortes eléctricos por cliente y año.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Red de transporte público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Longitud de la red de trasnporte público por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Duración de las interrupciones del sistema eléctrico</a:t>
            </a:r>
            <a:r>
              <a:rPr lang="en-CA" sz="1200" b="1" dirty="0" smtClean="0">
                <a:solidFill>
                  <a:schemeClr val="tx1"/>
                </a:solidFill>
              </a:rPr>
              <a:t/>
            </a:r>
            <a:br>
              <a:rPr lang="en-CA" sz="1200" b="1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Duración media de los cortes eléctricos.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1511" y="390418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Acceso a la electricidad</a:t>
            </a:r>
            <a:r>
              <a:rPr lang="en-CA" sz="1400" b="1" dirty="0">
                <a:solidFill>
                  <a:schemeClr val="tx1"/>
                </a:solidFill>
              </a:rPr>
              <a:t/>
            </a:r>
            <a:br>
              <a:rPr lang="en-CA" sz="14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hogares con acceso autorizado a la electricidad.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0715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Red de bicicletas</a:t>
            </a:r>
            <a:r>
              <a:rPr lang="es-ES_tradnl" sz="1200" b="1" dirty="0" smtClean="0">
                <a:solidFill>
                  <a:schemeClr val="tx1"/>
                </a:solidFill>
              </a:rPr>
              <a:t/>
            </a:r>
            <a:br>
              <a:rPr lang="es-ES_tradnl" sz="1200" b="1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Longitud de las vías y carriles para bicicletas por 100 000 habitantes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20715" y="3916540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Recogida de </a:t>
            </a:r>
          </a:p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residuos sólidos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con recogida periódica de residuos sólidos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9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7686" y="193339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3383C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ECONOMÍA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65A2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Infraestructura – Indicadores avanzados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5" y="1189956"/>
            <a:ext cx="2479094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Comodidad de la red de transporte público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100" dirty="0" smtClean="0">
                <a:solidFill>
                  <a:schemeClr val="tx1"/>
                </a:solidFill>
              </a:rPr>
              <a:t>Porcentaje de la población urbana con acceso cómodo (radio de 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0,5 km) al transporte público.</a:t>
            </a:r>
            <a:endParaRPr lang="en-CA" sz="11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6" y="2547071"/>
            <a:ext cx="2479093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Cuota de medio de transporte</a:t>
            </a:r>
          </a:p>
          <a:p>
            <a:pPr algn="ctr"/>
            <a:r>
              <a:rPr lang="es-ES_tradnl" sz="1000" dirty="0" smtClean="0">
                <a:solidFill>
                  <a:schemeClr val="tx1"/>
                </a:solidFill>
              </a:rPr>
              <a:t>Porcentaje de personas que utiliza diversos modos de transporte para ir al trabajo (transporte público, vehículos privados, bicicletas, andando, paratránsito).</a:t>
            </a:r>
            <a:endParaRPr lang="es-ES_tradnl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1512" y="1189956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Bicicletas compartidas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bicicletas compartidas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25692" y="1177602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Infraestructura peatonal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zonas urbanas peatonales/prohibidas a la circulación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25692" y="2547071"/>
            <a:ext cx="244878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Desarrollo urbano y planificación espacial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Existencia de estrategias o documentos de desarrollo urbano y planificación espacial en la ciudad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Sostenibilidad de inmuebles públicos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000" dirty="0" smtClean="0">
                <a:solidFill>
                  <a:schemeClr val="tx1"/>
                </a:solidFill>
              </a:rPr>
              <a:t>Porcentaje de inmuebles públicos cuya sostenibilidad está certificada para el funcionamiento corriente</a:t>
            </a:r>
            <a:r>
              <a:rPr lang="es-ES_tradnl" sz="1400" dirty="0" smtClean="0">
                <a:solidFill>
                  <a:schemeClr val="tx1"/>
                </a:solidFill>
              </a:rPr>
              <a:t>.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61510" y="2547071"/>
            <a:ext cx="244879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Vehículos </a:t>
            </a:r>
            <a:r>
              <a:rPr lang="es-ES_tradnl" sz="1600" b="1" dirty="0" err="1" smtClean="0">
                <a:solidFill>
                  <a:schemeClr val="tx1"/>
                </a:solidFill>
              </a:rPr>
              <a:t>comp</a:t>
            </a:r>
            <a:r>
              <a:rPr lang="en-US" sz="1600" b="1" dirty="0" err="1" smtClean="0">
                <a:solidFill>
                  <a:schemeClr val="tx1"/>
                </a:solidFill>
              </a:rPr>
              <a:t>artidos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vehículos</a:t>
            </a:r>
            <a:r>
              <a:rPr lang="en-US" sz="1400" dirty="0" smtClean="0">
                <a:solidFill>
                  <a:schemeClr val="tx1"/>
                </a:solidFill>
              </a:rPr>
              <a:t> compartidos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1510" y="3904188"/>
            <a:ext cx="244879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Vehículos de pasajeros con baja emisión de carbono</a:t>
            </a:r>
          </a:p>
          <a:p>
            <a:pPr algn="ctr"/>
            <a:r>
              <a:rPr lang="es-ES_tradnl" sz="1200" dirty="0" smtClean="0">
                <a:solidFill>
                  <a:schemeClr val="tx1"/>
                </a:solidFill>
              </a:rPr>
              <a:t>Porcentaje de vehículos de pasajeros con baja emisión de carbono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2307" y="3904188"/>
            <a:ext cx="247909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Índice</a:t>
            </a:r>
            <a:r>
              <a:rPr lang="en-GB" sz="1600" b="1" dirty="0" smtClean="0">
                <a:solidFill>
                  <a:schemeClr val="tx1"/>
                </a:solidFill>
              </a:rPr>
              <a:t> de la </a:t>
            </a:r>
            <a:r>
              <a:rPr lang="en-GB" sz="1600" b="1" dirty="0" err="1" smtClean="0">
                <a:solidFill>
                  <a:schemeClr val="tx1"/>
                </a:solidFill>
              </a:rPr>
              <a:t>duración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de </a:t>
            </a:r>
            <a:r>
              <a:rPr lang="en-GB" sz="1600" b="1" dirty="0" err="1" smtClean="0">
                <a:solidFill>
                  <a:schemeClr val="tx1"/>
                </a:solidFill>
              </a:rPr>
              <a:t>traslados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Relación</a:t>
            </a:r>
            <a:r>
              <a:rPr lang="en-GB" sz="1200" dirty="0" smtClean="0">
                <a:solidFill>
                  <a:schemeClr val="tx1"/>
                </a:solidFill>
              </a:rPr>
              <a:t> de la </a:t>
            </a:r>
            <a:r>
              <a:rPr lang="en-GB" sz="1200" dirty="0" err="1" smtClean="0">
                <a:solidFill>
                  <a:schemeClr val="tx1"/>
                </a:solidFill>
              </a:rPr>
              <a:t>duración</a:t>
            </a:r>
            <a:r>
              <a:rPr lang="en-GB" sz="1200" dirty="0" smtClean="0">
                <a:solidFill>
                  <a:schemeClr val="tx1"/>
                </a:solidFill>
              </a:rPr>
              <a:t> de los </a:t>
            </a:r>
            <a:r>
              <a:rPr lang="en-GB" sz="1200" dirty="0" err="1" smtClean="0">
                <a:solidFill>
                  <a:schemeClr val="tx1"/>
                </a:solidFill>
              </a:rPr>
              <a:t>traslados</a:t>
            </a:r>
            <a:r>
              <a:rPr lang="en-GB" sz="1200" dirty="0" smtClean="0">
                <a:solidFill>
                  <a:schemeClr val="tx1"/>
                </a:solidFill>
              </a:rPr>
              <a:t> en hora </a:t>
            </a:r>
            <a:r>
              <a:rPr lang="en-GB" sz="1200" dirty="0" err="1" smtClean="0">
                <a:solidFill>
                  <a:schemeClr val="tx1"/>
                </a:solidFill>
              </a:rPr>
              <a:t>punta</a:t>
            </a:r>
            <a:r>
              <a:rPr lang="en-GB" sz="1200" dirty="0" smtClean="0">
                <a:solidFill>
                  <a:schemeClr val="tx1"/>
                </a:solidFill>
              </a:rPr>
              <a:t> y en hora </a:t>
            </a:r>
            <a:r>
              <a:rPr lang="en-GB" sz="1200" dirty="0" err="1" smtClean="0">
                <a:solidFill>
                  <a:schemeClr val="tx1"/>
                </a:solidFill>
              </a:rPr>
              <a:t>baja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0716" y="2547070"/>
            <a:ext cx="2194560" cy="1188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200" b="1" dirty="0" err="1" smtClean="0">
                <a:solidFill>
                  <a:schemeClr val="tx1"/>
                </a:solidFill>
              </a:rPr>
              <a:t>Sistemas</a:t>
            </a:r>
            <a:r>
              <a:rPr lang="en-CA" sz="1200" b="1" dirty="0" smtClean="0">
                <a:solidFill>
                  <a:schemeClr val="tx1"/>
                </a:solidFill>
              </a:rPr>
              <a:t> de </a:t>
            </a:r>
            <a:r>
              <a:rPr lang="en-CA" sz="1200" b="1" dirty="0" err="1" smtClean="0">
                <a:solidFill>
                  <a:schemeClr val="tx1"/>
                </a:solidFill>
              </a:rPr>
              <a:t>gestión</a:t>
            </a:r>
            <a:r>
              <a:rPr lang="en-CA" sz="1200" b="1" dirty="0" smtClean="0">
                <a:solidFill>
                  <a:schemeClr val="tx1"/>
                </a:solidFill>
              </a:rPr>
              <a:t> de inmuebles </a:t>
            </a:r>
            <a:r>
              <a:rPr lang="en-CA" sz="1200" b="1" dirty="0" err="1" smtClean="0">
                <a:solidFill>
                  <a:schemeClr val="tx1"/>
                </a:solidFill>
              </a:rPr>
              <a:t>integrados</a:t>
            </a:r>
            <a:r>
              <a:rPr lang="en-CA" sz="1200" b="1" dirty="0" smtClean="0">
                <a:solidFill>
                  <a:schemeClr val="tx1"/>
                </a:solidFill>
              </a:rPr>
              <a:t> en </a:t>
            </a:r>
            <a:r>
              <a:rPr lang="en-CA" sz="1200" b="1" dirty="0" err="1" smtClean="0">
                <a:solidFill>
                  <a:schemeClr val="tx1"/>
                </a:solidFill>
              </a:rPr>
              <a:t>edificios</a:t>
            </a:r>
            <a:r>
              <a:rPr lang="en-CA" sz="1200" b="1" dirty="0" smtClean="0">
                <a:solidFill>
                  <a:schemeClr val="tx1"/>
                </a:solidFill>
              </a:rPr>
              <a:t> públicos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000" dirty="0" smtClean="0">
                <a:solidFill>
                  <a:schemeClr val="tx1"/>
                </a:solidFill>
              </a:rPr>
              <a:t>Porcentaje de edificios públicos que utilizan sistemas de TIC integrados para su gestión automatizada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  <a:endParaRPr lang="en-CA" sz="10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87" y="8641"/>
            <a:ext cx="12309987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1925" y="149061"/>
            <a:ext cx="11906250" cy="2746539"/>
          </a:xfrm>
          <a:solidFill>
            <a:srgbClr val="9DDCED"/>
          </a:solidFill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558ED5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Definición de ciudad inteligente y sostenible</a:t>
            </a:r>
            <a: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3200" dirty="0" smtClean="0">
                <a:solidFill>
                  <a:schemeClr val="accent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_tradnl" sz="1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ES_tradnl" sz="1600" dirty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r>
              <a:rPr lang="es-ES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</a:t>
            </a:r>
            <a:r>
              <a:rPr lang="es-ES" sz="20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ciudad inteligente y sostenible es una ciudad innovadora que utiliza las tecnologías de la información y la comunicación (TIC), además de otros medios, para mejorar la calidad de vida, la eficacia del funcionamiento y los servicios urbanos, y la competitividad al tiempo que garantiza la satisfacción de las necesidades económicas, sociales, medioambientales y culturales de las generaciones presentes y futuras</a:t>
            </a:r>
            <a:r>
              <a:rPr lang="es-ES" sz="2000" b="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GB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"</a:t>
            </a:r>
            <a:endParaRPr lang="es-ES_tradnl" sz="2000" b="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50140" y="6025299"/>
            <a:ext cx="5340995" cy="545184"/>
          </a:xfrm>
          <a:prstGeom prst="rect">
            <a:avLst/>
          </a:prstGeom>
          <a:solidFill>
            <a:srgbClr val="9DDCE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s-ES_tradnl" sz="2400" dirty="0"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Ciudades inteligentes y sostenibles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96321" y="5586238"/>
            <a:ext cx="1632751" cy="1271762"/>
          </a:xfrm>
          <a:prstGeom prst="rect">
            <a:avLst/>
          </a:prstGeom>
          <a:solidFill>
            <a:srgbClr val="9D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18" y="5689322"/>
            <a:ext cx="841483" cy="9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 – Indicadores básicos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5" y="1189956"/>
            <a:ext cx="241242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Contaminación del aire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200" dirty="0" smtClean="0">
                <a:solidFill>
                  <a:schemeClr val="tx1"/>
                </a:solidFill>
              </a:rPr>
              <a:t>Índice de calidad del aire basado en los siguientes valores: Partículas finas (PM2.5); NO2 (dióxido de nitrógeno); SO2 (dióxido de azufre); y O3 (ozono). </a:t>
            </a:r>
          </a:p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2307" y="2547071"/>
            <a:ext cx="241241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Emisiones de GEI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Emisiones de gases con efecto invernadero (GEI) per cápita.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2307" y="3954008"/>
            <a:ext cx="241241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Exposición a campos electromagnéticos (EMF)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Porcentaje de antenas de red móvil conformes con las directrices de exposición a EMF.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79920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Zonas verdes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Zonas verdes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1510" y="1189956"/>
            <a:ext cx="2271861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err="1" smtClean="0">
                <a:solidFill>
                  <a:schemeClr val="tx1"/>
                </a:solidFill>
              </a:rPr>
              <a:t>Calidad</a:t>
            </a:r>
            <a:r>
              <a:rPr lang="en-CA" sz="1600" b="1" dirty="0" smtClean="0">
                <a:solidFill>
                  <a:schemeClr val="tx1"/>
                </a:solidFill>
              </a:rPr>
              <a:t> del agua potable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hogares sujetos a un plan de seguridad del agua auditado.</a:t>
            </a:r>
            <a:endParaRPr lang="es-ES_tradnl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61511" y="3953273"/>
            <a:ext cx="22718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agua </a:t>
            </a:r>
            <a:r>
              <a:rPr lang="en-CA" sz="1600" b="1" dirty="0" err="1" smtClean="0">
                <a:solidFill>
                  <a:schemeClr val="tx1"/>
                </a:solidFill>
              </a:rPr>
              <a:t>dulce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Consumo de agua dulce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61511" y="2547071"/>
            <a:ext cx="22718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agua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Consumo de agua per cápita</a:t>
            </a:r>
            <a:r>
              <a:rPr lang="en-GB" sz="1100" dirty="0" smtClean="0">
                <a:solidFill>
                  <a:schemeClr val="tx1"/>
                </a:solidFill>
              </a:rPr>
              <a:t>.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59366" y="2547071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Tratamiento de residuos sólidos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residuos sólidos.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593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Tratamiento de aguas residuales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aguas residuales tratadas.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4566" y="208423"/>
            <a:ext cx="10199914" cy="324395"/>
          </a:xfrm>
          <a:prstGeom prst="rect">
            <a:avLst/>
          </a:prstGeom>
          <a:solidFill>
            <a:srgbClr val="70AD47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MEDIO AMBIENTE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4566" y="713647"/>
            <a:ext cx="10199914" cy="277164"/>
          </a:xfrm>
          <a:prstGeom prst="rect">
            <a:avLst/>
          </a:prstGeom>
          <a:solidFill>
            <a:srgbClr val="91C46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Medio ambiente – Indicadores avanzados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74567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Exposición al ruido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habitanes </a:t>
            </a:r>
            <a:r>
              <a:rPr lang="en-US" sz="1400" dirty="0" err="1" smtClean="0">
                <a:solidFill>
                  <a:schemeClr val="tx1"/>
                </a:solidFill>
              </a:rPr>
              <a:t>expuesto</a:t>
            </a:r>
            <a:r>
              <a:rPr lang="en-US" sz="1400" dirty="0" smtClean="0">
                <a:solidFill>
                  <a:schemeClr val="tx1"/>
                </a:solidFill>
              </a:rPr>
              <a:t> a niveles de ruido excesivo.</a:t>
            </a:r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61512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Accesibilidad a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zonas verdes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habitantes con accesibilidad a zonas verdes.</a:t>
            </a:r>
            <a:r>
              <a:rPr lang="en-GB" sz="1400" dirty="0" smtClean="0">
                <a:solidFill>
                  <a:schemeClr val="tx1"/>
                </a:solidFill>
              </a:rPr>
              <a:t> 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0716" y="140613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Zonas naturales protegidas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Porcentaje de zonas naturales protegidas en la zona urbana.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82075" y="1406134"/>
            <a:ext cx="229240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Instalaciones recreativas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Área total de las instalaciones recreativas públicas por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137582"/>
            <a:ext cx="10199914" cy="739691"/>
            <a:chOff x="838200" y="213744"/>
            <a:chExt cx="7620000" cy="868762"/>
          </a:xfrm>
        </p:grpSpPr>
        <p:sp>
          <p:nvSpPr>
            <p:cNvPr id="3" name="Rectangle 2"/>
            <p:cNvSpPr/>
            <p:nvPr/>
          </p:nvSpPr>
          <p:spPr>
            <a:xfrm>
              <a:off x="838200" y="213744"/>
              <a:ext cx="7620000" cy="381000"/>
            </a:xfrm>
            <a:prstGeom prst="rect">
              <a:avLst/>
            </a:prstGeom>
            <a:solidFill>
              <a:srgbClr val="70AD47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MEDIO AMBIENTE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91C46E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Energía – Indicadores básicos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Consumo de energías renovables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energías renovables consumidas en la ciudad.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energía de inmuebles públicos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Consumo energético de los edificios públicos.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1511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eléctrico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Consumo eléctrico per cápita.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20716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Consumo de energía térmica residencial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CA" sz="1400" dirty="0" smtClean="0">
                <a:solidFill>
                  <a:schemeClr val="tx1"/>
                </a:solidFill>
              </a:rPr>
              <a:t>Consumo de energía térmica residencial per cápita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Educación, sanidad y cultura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Acceso de los estudiantes a las TIC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Porcentaje de estudiantes con acceso a instalaciones de TIC en las aulas.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Gasto en cultura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gasto en el patrimonio cultural.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91113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Esperanza de vida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Esperanza de vida media.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2306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Escolarización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la población en edad escolar escolarizada.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2306" y="4057294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Educación superior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Grados de educación superior por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2306" y="5490963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Alfabetización de adultos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Tasa de alfabetización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 adultos</a:t>
            </a:r>
            <a:r>
              <a:rPr lang="en-GB" sz="1400" dirty="0" smtClean="0">
                <a:solidFill>
                  <a:schemeClr val="tx1"/>
                </a:solidFill>
              </a:rPr>
              <a:t>.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7243" y="2623625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Tasa de mortalidad materna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Número de madres muertas por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nacidos vivos.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7243" y="4069648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Médicos</a:t>
            </a:r>
            <a:r>
              <a:rPr lang="en-CA" sz="1200" b="1" dirty="0">
                <a:solidFill>
                  <a:schemeClr val="tx1"/>
                </a:solidFill>
              </a:rPr>
              <a:t/>
            </a:r>
            <a:br>
              <a:rPr lang="en-CA" sz="1200" b="1" dirty="0">
                <a:solidFill>
                  <a:schemeClr val="tx1"/>
                </a:solidFill>
              </a:rPr>
            </a:br>
            <a:r>
              <a:rPr lang="en-GB" sz="1400" dirty="0" smtClean="0">
                <a:solidFill>
                  <a:schemeClr val="tx1"/>
                </a:solidFill>
              </a:rPr>
              <a:t>Número de medicos por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Educación, sanidad y cultura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0230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Expedientes sanitarios electrónicos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Porcentaje de habitantes de la ciudad con expedientes sanitarios electrónicos.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9920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Infraestructura cultural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instituciones culturales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61511" y="117760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Camas hospitalarias</a:t>
            </a:r>
            <a:endParaRPr lang="en-GB" sz="1400" dirty="0" smtClean="0"/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Número de camas en los hospitales públicos por 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 </a:t>
            </a:r>
            <a:r>
              <a:rPr lang="en-GB" sz="1400" dirty="0">
                <a:solidFill>
                  <a:schemeClr val="tx1"/>
                </a:solidFill>
              </a:rPr>
              <a:t>000 </a:t>
            </a:r>
            <a:r>
              <a:rPr lang="en-GB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3650" y="1148320"/>
            <a:ext cx="236220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Seguro medico/cobertura sanitaria pública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200" dirty="0" smtClean="0">
                <a:solidFill>
                  <a:schemeClr val="tx1"/>
                </a:solidFill>
              </a:rPr>
              <a:t>Porcentaje de habitantes cubiertos por un seguro sanitario básico o un sistema sanitario público.</a:t>
            </a:r>
            <a:endParaRPr lang="en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_tradnl" dirty="0" smtClean="0">
                  <a:solidFill>
                    <a:schemeClr val="bg1"/>
                  </a:solidFill>
                </a:rPr>
                <a:t>Seguridad, alojamiento e inclusión social – Indicadores básicos</a:t>
              </a:r>
              <a:endParaRPr lang="es-ES_tradn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99860" y="1189956"/>
            <a:ext cx="245301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Asentamientos informales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Porcentaje de habitantes en tugurios, asentamientos informales o alojamientos inadecuados.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8200" y="1223120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Mortalidad por catástrofes naturales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decesos por catástrofe natural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30732" y="1168355"/>
            <a:ext cx="2355917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Igualdad de ingresos entre hombres y mujeres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Relación de ingresos medios por hora entre hombres y mujeres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0733" y="3970669"/>
            <a:ext cx="235591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Pobreza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habitantes pobres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0733" y="2578171"/>
            <a:ext cx="235591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Coeficiente</a:t>
            </a:r>
            <a:r>
              <a:rPr lang="en-GB" sz="1600" b="1" dirty="0" smtClean="0">
                <a:solidFill>
                  <a:schemeClr val="tx1"/>
                </a:solidFill>
              </a:rPr>
              <a:t> Gini</a:t>
            </a:r>
            <a:endParaRPr lang="en-GB" sz="1400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Distribución de ingresos de acuerdo con el coeficiente G</a:t>
            </a:r>
            <a:r>
              <a:rPr lang="en-US" sz="1400" dirty="0" err="1" smtClean="0">
                <a:solidFill>
                  <a:schemeClr val="tx1"/>
                </a:solidFill>
              </a:rPr>
              <a:t>ini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8200" y="2604375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Pérdidas </a:t>
            </a:r>
            <a:r>
              <a:rPr lang="en-GB" sz="1600" b="1" dirty="0" err="1" smtClean="0">
                <a:solidFill>
                  <a:schemeClr val="tx1"/>
                </a:solidFill>
              </a:rPr>
              <a:t>económicas</a:t>
            </a:r>
            <a:r>
              <a:rPr lang="en-GB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por catástrofes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CA" sz="1400" dirty="0" err="1" smtClean="0">
                <a:solidFill>
                  <a:schemeClr val="tx1"/>
                </a:solidFill>
              </a:rPr>
              <a:t>Pérdidas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económicas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causadas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por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una</a:t>
            </a:r>
            <a:r>
              <a:rPr lang="en-CA" sz="1400" dirty="0" smtClean="0">
                <a:solidFill>
                  <a:schemeClr val="tx1"/>
                </a:solidFill>
              </a:rPr>
              <a:t> </a:t>
            </a:r>
            <a:r>
              <a:rPr lang="en-CA" sz="1400" dirty="0" err="1" smtClean="0">
                <a:solidFill>
                  <a:schemeClr val="tx1"/>
                </a:solidFill>
              </a:rPr>
              <a:t>catástrofe</a:t>
            </a:r>
            <a:r>
              <a:rPr lang="en-CA" sz="1400" dirty="0" smtClean="0">
                <a:solidFill>
                  <a:schemeClr val="tx1"/>
                </a:solidFill>
              </a:rPr>
              <a:t> en </a:t>
            </a:r>
            <a:r>
              <a:rPr lang="en-CA" sz="1400" dirty="0" err="1" smtClean="0">
                <a:solidFill>
                  <a:schemeClr val="tx1"/>
                </a:solidFill>
              </a:rPr>
              <a:t>porcentaje</a:t>
            </a:r>
            <a:r>
              <a:rPr lang="en-CA" sz="1400" dirty="0" smtClean="0">
                <a:solidFill>
                  <a:schemeClr val="tx1"/>
                </a:solidFill>
              </a:rPr>
              <a:t> del PIB </a:t>
            </a:r>
            <a:r>
              <a:rPr lang="en-CA" sz="1400" dirty="0" err="1" smtClean="0">
                <a:solidFill>
                  <a:schemeClr val="tx1"/>
                </a:solidFill>
              </a:rPr>
              <a:t>urbano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99861" y="2554899"/>
            <a:ext cx="2453014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Servicio de </a:t>
            </a:r>
            <a:r>
              <a:rPr lang="en-GB" sz="1600" b="1" dirty="0" err="1" smtClean="0">
                <a:solidFill>
                  <a:schemeClr val="tx1"/>
                </a:solidFill>
              </a:rPr>
              <a:t>policía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policías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00533" y="3975076"/>
            <a:ext cx="2452342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</a:rPr>
              <a:t>Servicio de </a:t>
            </a:r>
            <a:r>
              <a:rPr lang="en-GB" sz="1600" b="1" dirty="0" err="1" smtClean="0">
                <a:solidFill>
                  <a:schemeClr val="tx1"/>
                </a:solidFill>
              </a:rPr>
              <a:t>bomberos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Número de </a:t>
            </a:r>
            <a:r>
              <a:rPr lang="en-US" sz="1400" dirty="0" err="1" smtClean="0">
                <a:solidFill>
                  <a:schemeClr val="tx1"/>
                </a:solidFill>
              </a:rPr>
              <a:t>bomberos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78319" y="5343227"/>
            <a:ext cx="247455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 err="1" smtClean="0">
                <a:solidFill>
                  <a:schemeClr val="tx1"/>
                </a:solidFill>
              </a:rPr>
              <a:t>Tasa</a:t>
            </a:r>
            <a:r>
              <a:rPr lang="en-GB" sz="1600" b="1" dirty="0" smtClean="0">
                <a:solidFill>
                  <a:schemeClr val="tx1"/>
                </a:solidFill>
              </a:rPr>
              <a:t> de </a:t>
            </a:r>
            <a:r>
              <a:rPr lang="en-GB" sz="1600" b="1" dirty="0" err="1" smtClean="0">
                <a:solidFill>
                  <a:schemeClr val="tx1"/>
                </a:solidFill>
              </a:rPr>
              <a:t>criminalidad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Tasa de </a:t>
            </a:r>
            <a:r>
              <a:rPr lang="en-US" sz="1400" dirty="0" err="1" smtClean="0">
                <a:solidFill>
                  <a:schemeClr val="tx1"/>
                </a:solidFill>
              </a:rPr>
              <a:t>criminalidad</a:t>
            </a:r>
            <a:r>
              <a:rPr lang="en-US" sz="1400" dirty="0" smtClean="0">
                <a:solidFill>
                  <a:schemeClr val="tx1"/>
                </a:solidFill>
              </a:rPr>
              <a:t> por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1503" y="5367545"/>
            <a:ext cx="234514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Participación</a:t>
            </a:r>
            <a:r>
              <a:rPr lang="en-US" sz="1600" b="1" dirty="0" smtClean="0">
                <a:solidFill>
                  <a:schemeClr val="tx1"/>
                </a:solidFill>
              </a:rPr>
              <a:t> electoral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s-ES_tradnl" sz="1400" dirty="0" smtClean="0">
                <a:solidFill>
                  <a:schemeClr val="tx1"/>
                </a:solidFill>
              </a:rPr>
              <a:t>Porcentaje de la población en edad de votar que participó en las últimas elecciones municipales</a:t>
            </a:r>
            <a:r>
              <a:rPr lang="en-US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58201" y="5376363"/>
            <a:ext cx="2541048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err="1" smtClean="0">
                <a:solidFill>
                  <a:schemeClr val="tx1"/>
                </a:solidFill>
              </a:rPr>
              <a:t>Mortalidad</a:t>
            </a:r>
            <a:r>
              <a:rPr lang="en-CA" sz="1600" b="1" dirty="0" smtClean="0">
                <a:solidFill>
                  <a:schemeClr val="tx1"/>
                </a:solidFill>
              </a:rPr>
              <a:t> de </a:t>
            </a:r>
            <a:r>
              <a:rPr lang="en-CA" sz="1600" b="1" dirty="0" err="1" smtClean="0">
                <a:solidFill>
                  <a:schemeClr val="tx1"/>
                </a:solidFill>
              </a:rPr>
              <a:t>tráfico</a:t>
            </a:r>
            <a:endParaRPr lang="en-CA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Número de decesos por </a:t>
            </a:r>
            <a:r>
              <a:rPr lang="en-US" sz="1400" dirty="0" err="1" smtClean="0">
                <a:solidFill>
                  <a:schemeClr val="tx1"/>
                </a:solidFill>
              </a:rPr>
              <a:t>accidentes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tráfico</a:t>
            </a:r>
            <a:r>
              <a:rPr lang="en-US" sz="1400" dirty="0" smtClean="0">
                <a:solidFill>
                  <a:schemeClr val="tx1"/>
                </a:solidFill>
              </a:rPr>
              <a:t> por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100 </a:t>
            </a:r>
            <a:r>
              <a:rPr lang="en-US" sz="1400" dirty="0">
                <a:solidFill>
                  <a:schemeClr val="tx1"/>
                </a:solidFill>
              </a:rPr>
              <a:t>000 </a:t>
            </a:r>
            <a:r>
              <a:rPr lang="en-US" sz="1400" dirty="0" smtClean="0">
                <a:solidFill>
                  <a:schemeClr val="tx1"/>
                </a:solidFill>
              </a:rPr>
              <a:t>habitantes.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8200" y="3940020"/>
            <a:ext cx="24979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Tiempo de intervención de los servicios de </a:t>
            </a:r>
            <a:r>
              <a:rPr lang="es-ES" sz="1600" b="1" dirty="0" smtClean="0">
                <a:solidFill>
                  <a:schemeClr val="tx1"/>
                </a:solidFill>
              </a:rPr>
              <a:t>emergencia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Tiempo medio de intervención de los servicios de </a:t>
            </a:r>
            <a:r>
              <a:rPr lang="es-ES" sz="1400" dirty="0" smtClean="0">
                <a:solidFill>
                  <a:schemeClr val="tx1"/>
                </a:solidFill>
              </a:rPr>
              <a:t>emergencia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4566" y="215110"/>
            <a:ext cx="10199914" cy="662163"/>
            <a:chOff x="838200" y="304800"/>
            <a:chExt cx="7620000" cy="777706"/>
          </a:xfrm>
        </p:grpSpPr>
        <p:sp>
          <p:nvSpPr>
            <p:cNvPr id="3" name="Rectangle 2"/>
            <p:cNvSpPr/>
            <p:nvPr/>
          </p:nvSpPr>
          <p:spPr>
            <a:xfrm>
              <a:off x="838200" y="304800"/>
              <a:ext cx="7620000" cy="381000"/>
            </a:xfrm>
            <a:prstGeom prst="rect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Sociedad y cultura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756979"/>
              <a:ext cx="7620000" cy="325527"/>
            </a:xfrm>
            <a:prstGeom prst="rect">
              <a:avLst/>
            </a:prstGeom>
            <a:solidFill>
              <a:srgbClr val="FFD243"/>
            </a:solidFill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Seguridad, alojamiento e inclusión social – Indicadores avanzados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74566" y="1189956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Gasto </a:t>
            </a:r>
            <a:r>
              <a:rPr lang="es-ES_tradnl" sz="1600" b="1" dirty="0" smtClean="0">
                <a:solidFill>
                  <a:schemeClr val="tx1"/>
                </a:solidFill>
              </a:rPr>
              <a:t>en</a:t>
            </a:r>
            <a:r>
              <a:rPr lang="en-CA" sz="1600" b="1" dirty="0" smtClean="0">
                <a:solidFill>
                  <a:schemeClr val="tx1"/>
                </a:solidFill>
              </a:rPr>
              <a:t> </a:t>
            </a:r>
            <a:r>
              <a:rPr lang="es-ES_tradnl" sz="1600" b="1" dirty="0" smtClean="0">
                <a:solidFill>
                  <a:schemeClr val="tx1"/>
                </a:solidFill>
              </a:rPr>
              <a:t>alojamiento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los ingresos destinado al alojamiento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  <a:endParaRPr lang="en-CA" sz="1400" dirty="0">
              <a:solidFill>
                <a:schemeClr val="tx1"/>
              </a:solidFill>
            </a:endParaRPr>
          </a:p>
          <a:p>
            <a:pPr algn="ctr"/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1234" y="1189956"/>
            <a:ext cx="2437165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1600" b="1" dirty="0" smtClean="0">
                <a:solidFill>
                  <a:schemeClr val="tx1"/>
                </a:solidFill>
              </a:rPr>
              <a:t>Planes de resiliencia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Realización de evaluaciones de riesgos y vulnerabilidades para la mitigación de catástrofes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1234" y="2728782"/>
            <a:ext cx="2437166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Población en </a:t>
            </a:r>
          </a:p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zonas de riesgo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la población que habita zonas de riesgo n</a:t>
            </a:r>
            <a:r>
              <a:rPr lang="en-US" sz="1400" dirty="0" smtClean="0">
                <a:solidFill>
                  <a:schemeClr val="tx1"/>
                </a:solidFill>
              </a:rPr>
              <a:t>atural.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47928" y="1189956"/>
            <a:ext cx="2643721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Producción alimentaria local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alimentos cuya procedencia se encuentra en un radio de 100 km de la zona urbana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566" y="2728782"/>
            <a:ext cx="219456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1600" b="1" dirty="0" smtClean="0">
                <a:solidFill>
                  <a:schemeClr val="tx1"/>
                </a:solidFill>
              </a:rPr>
              <a:t>Disponibilidad de cuidados infantiles</a:t>
            </a:r>
          </a:p>
          <a:p>
            <a:pPr algn="ctr"/>
            <a:r>
              <a:rPr lang="es-ES_tradnl" sz="1400" dirty="0" smtClean="0">
                <a:solidFill>
                  <a:schemeClr val="tx1"/>
                </a:solidFill>
              </a:rPr>
              <a:t>Porcentaje de preescolares (0-3 años) en guarderías (públicas o privadas)</a:t>
            </a:r>
            <a:r>
              <a:rPr lang="en-CA" sz="1400" dirty="0" smtClean="0">
                <a:solidFill>
                  <a:schemeClr val="tx1"/>
                </a:solidFill>
              </a:rPr>
              <a:t>.</a:t>
            </a:r>
            <a:r>
              <a:rPr lang="en-CA" sz="1050" dirty="0">
                <a:solidFill>
                  <a:schemeClr val="tx1"/>
                </a:solidFill>
              </a:rPr>
              <a:t/>
            </a:r>
            <a:br>
              <a:rPr lang="en-CA" sz="1050" dirty="0">
                <a:solidFill>
                  <a:schemeClr val="tx1"/>
                </a:solidFill>
              </a:rPr>
            </a:br>
            <a:endParaRPr lang="en-US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 descr="https://encrypted-tbn0.gstatic.com/images?q=tbn:ANd9GcTKCXrLNDc5aEJIYYBJRTpeKpChSxgHg3HArbAtatXyS1pUNmrmu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13607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/>
              <a:t>"</a:t>
            </a:r>
            <a:r>
              <a:rPr lang="es-ES_tradnl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sustentar las futuras estrategias urbanas, tenemos que entender los beneficios que reportan las tecnologías ubicuas integradas y la evolución de las ciudades inteligentes a nuestra vida cotidiana</a:t>
            </a:r>
            <a:r>
              <a:rPr lang="en-US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i="1" dirty="0" smtClean="0"/>
              <a:t>"</a:t>
            </a:r>
            <a:endParaRPr lang="en-US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5674"/>
            <a:ext cx="12192000" cy="2392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4" name="Rounded Rectangle 3"/>
          <p:cNvSpPr/>
          <p:nvPr/>
        </p:nvSpPr>
        <p:spPr>
          <a:xfrm>
            <a:off x="861237" y="1456660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Rectangle 2"/>
          <p:cNvSpPr/>
          <p:nvPr/>
        </p:nvSpPr>
        <p:spPr>
          <a:xfrm>
            <a:off x="10891520" y="5778672"/>
            <a:ext cx="1300480" cy="1079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Unidos por las ciudades inteligentes </a:t>
            </a:r>
            <a:b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sostenibles (U4SSC)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15" descr="http://www.fi.ibimet.cnr.it/resolveuid/f42d519e799a4251a113b2b47e4dae2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086" y="5849767"/>
            <a:ext cx="898314" cy="8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://www.greenpolicy360.net/mw/images/Unfccc_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5" r="10808"/>
          <a:stretch/>
        </p:blipFill>
        <p:spPr bwMode="auto">
          <a:xfrm>
            <a:off x="3064081" y="6071142"/>
            <a:ext cx="748499" cy="6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bs.twimg.com/profile_images/599214175697686528/4Wgx-eA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r="16296"/>
          <a:stretch/>
        </p:blipFill>
        <p:spPr bwMode="auto">
          <a:xfrm>
            <a:off x="1828440" y="5935324"/>
            <a:ext cx="813367" cy="76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00" y="5109802"/>
            <a:ext cx="1434916" cy="388736"/>
          </a:xfrm>
          <a:prstGeom prst="rect">
            <a:avLst/>
          </a:prstGeom>
        </p:spPr>
      </p:pic>
      <p:pic>
        <p:nvPicPr>
          <p:cNvPr id="11" name="Picture 9" descr="Risultati immagini per f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304" r="50470" b="-1304"/>
          <a:stretch/>
        </p:blipFill>
        <p:spPr bwMode="auto">
          <a:xfrm>
            <a:off x="3535297" y="5104506"/>
            <a:ext cx="645151" cy="5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s://donate.unwomen.org/assets/images/UNwomen-Logo-Blue-TransparentBackground-e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4" y="6127778"/>
            <a:ext cx="1222326" cy="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planetearthinstitute.org.uk/wp-content/uploads/2013/11/UNE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09" y="4873073"/>
            <a:ext cx="975170" cy="8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78" y="4995802"/>
            <a:ext cx="593891" cy="615927"/>
          </a:xfrm>
          <a:prstGeom prst="rect">
            <a:avLst/>
          </a:prstGeom>
        </p:spPr>
      </p:pic>
      <p:pic>
        <p:nvPicPr>
          <p:cNvPr id="16" name="Picture 4" descr="https://www.itu.int/en/ITU-T/ssc/united/PublishingImages/Logos-partners-UN/UN%20Environment%20logo%2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" y="5985795"/>
            <a:ext cx="830287" cy="7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www.itu.int/en/ITU-T/ssc/united/PublishingImages/Logos-partners-UN/cbd-logo-en-gree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0" y="5046756"/>
            <a:ext cx="1486503" cy="56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www.itu.int/en/ITU-T/ssc/united/PublishingImages/Logos-partners-UN/UNDP_En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4" y="4792864"/>
            <a:ext cx="589501" cy="102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www.itu.int/en/ITU-T/ssc/united/PublishingImages/Logos-partners-UN/Unido_E_logo_light_blu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64862"/>
            <a:ext cx="757867" cy="6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www.itu.int/en/ITU-T/ssc/united/PublishingImages/Colour%20image%20UNH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86" y="6226532"/>
            <a:ext cx="1703063" cy="33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www.itu.int/en/ITU-T/ssc/united/PublishingImages/Logos-partners-UN/UNU-EGOV-Logo-3%20Colours-resize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14" y="5952362"/>
            <a:ext cx="1386289" cy="7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78166" y="1556284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653850" y="1382802"/>
            <a:ext cx="6852350" cy="273304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23"/>
          <p:cNvSpPr txBox="1"/>
          <p:nvPr/>
        </p:nvSpPr>
        <p:spPr>
          <a:xfrm>
            <a:off x="4902200" y="1660864"/>
            <a:ext cx="6099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es una iniciativa de las Naciones Unidas, coordinada por la UIT, la CEPE </a:t>
            </a:r>
            <a:r>
              <a:rPr lang="es-ES_tradnl" sz="1600" b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ONU-Hábitat</a:t>
            </a:r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 aboga por la política pública para fomentar la utilización de las TIC a fin de facilitar y propiciar la transición a las ciudades inteligentes y sostenibles</a:t>
            </a:r>
            <a:r>
              <a:rPr lang="en-GB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sz="1600" dirty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3290" y="2978926"/>
            <a:ext cx="621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U4SSC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contribuye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al </a:t>
            </a:r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logro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del </a:t>
            </a:r>
            <a:r>
              <a:rPr lang="en-GB" sz="1600" b="1" dirty="0" err="1" smtClean="0">
                <a:solidFill>
                  <a:schemeClr val="bg1"/>
                </a:solidFill>
              </a:rPr>
              <a:t>Objetivo</a:t>
            </a:r>
            <a:r>
              <a:rPr lang="en-GB" sz="1600" b="1" dirty="0" smtClean="0">
                <a:solidFill>
                  <a:schemeClr val="bg1"/>
                </a:solidFill>
              </a:rPr>
              <a:t> de </a:t>
            </a:r>
            <a:r>
              <a:rPr lang="en-GB" sz="1600" b="1" dirty="0" err="1" smtClean="0">
                <a:solidFill>
                  <a:schemeClr val="bg1"/>
                </a:solidFill>
              </a:rPr>
              <a:t>Desarrollo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</a:rPr>
              <a:t>Sostenible</a:t>
            </a:r>
            <a:r>
              <a:rPr lang="en-GB" sz="1600" b="1" dirty="0" smtClean="0">
                <a:solidFill>
                  <a:schemeClr val="bg1"/>
                </a:solidFill>
              </a:rPr>
              <a:t> </a:t>
            </a:r>
            <a:r>
              <a:rPr lang="en-GB" sz="1600" b="1" dirty="0">
                <a:solidFill>
                  <a:schemeClr val="bg1"/>
                </a:solidFill>
              </a:rPr>
              <a:t>11: </a:t>
            </a:r>
            <a:r>
              <a:rPr lang="en-GB" sz="1600" b="1" dirty="0" smtClean="0">
                <a:solidFill>
                  <a:schemeClr val="bg1"/>
                </a:solidFill>
              </a:rPr>
              <a:t>"</a:t>
            </a:r>
            <a:r>
              <a:rPr lang="en-GB" sz="1600" b="1" dirty="0" err="1" smtClean="0">
                <a:solidFill>
                  <a:schemeClr val="bg1"/>
                </a:solidFill>
              </a:rPr>
              <a:t>Lograr</a:t>
            </a:r>
            <a:r>
              <a:rPr lang="en-GB" sz="1600" b="1" dirty="0" smtClean="0">
                <a:solidFill>
                  <a:schemeClr val="bg1"/>
                </a:solidFill>
              </a:rPr>
              <a:t> que las ciudades y los asentamientos humanos sean inclusivos, seguros, resilientes y sostenibles".</a:t>
            </a:r>
            <a:endParaRPr lang="es-ES_tradnl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55" y="4551946"/>
            <a:ext cx="205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 el apoyo de:</a:t>
            </a:r>
            <a:endParaRPr lang="es-ES_tradnl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Picture 4" descr="https://www.itu.int/en/ITU-T/ssc/united/PublishingImages/Logos-partners-UN/itu-logo-resize-RU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00" y="4896803"/>
            <a:ext cx="778264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itu.int/en/ITU-T/ssc/united/PublishingImages/Logos-partners-UN/unesco_logo_en-blue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449" y="4758653"/>
            <a:ext cx="1005133" cy="8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6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61237" y="1987942"/>
            <a:ext cx="2951343" cy="287183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Labor actual de la U4SSC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13495" r="13072" b="11618"/>
          <a:stretch/>
        </p:blipFill>
        <p:spPr>
          <a:xfrm>
            <a:off x="965466" y="2065549"/>
            <a:ext cx="2716624" cy="27166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525742" y="1576252"/>
            <a:ext cx="6852350" cy="441524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4" name="TextBox 23"/>
          <p:cNvSpPr txBox="1"/>
          <p:nvPr/>
        </p:nvSpPr>
        <p:spPr>
          <a:xfrm>
            <a:off x="4589417" y="1660327"/>
            <a:ext cx="664464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U4SSC está preparando lo siguiente: </a:t>
            </a:r>
            <a:endParaRPr lang="es-ES_tradnl" sz="16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Directrices sobre herramientas y mecanismos de financiación de proyectos de SSC      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Directrices sobre estrategias urbanas circulares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Marco de aplicación de las ciencias urbanas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Principios rectores de la inteligencia artificial en las ciudades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Tecnología de bloques para las ciudades</a:t>
            </a:r>
          </a:p>
          <a:p>
            <a:pPr marL="285750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Grupo Temático sobre “Los efectos de las tecnologías de vanguardia en las ciudades”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Efectos de las tecnologías de detección en las ciudades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Efectos de la inteligencia artificial y la computación cognitiva en las ciudades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s-ES_tradn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Efectos del procesamiento de datos y la computación en las ciudades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s-ES_tradnl" sz="1600" dirty="0" smtClean="0">
              <a:solidFill>
                <a:schemeClr val="accent1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466" y="5925747"/>
            <a:ext cx="9696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Únase a la U4SSC y participe en los debates en línea</a:t>
            </a:r>
            <a:endParaRPr lang="es-ES_tradnl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37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/>
          <a:lstStyle/>
          <a:p>
            <a:r>
              <a:rPr lang="es-ES_tradnl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Publicaciones de la U4SSC</a:t>
            </a:r>
            <a:endParaRPr lang="es-ES_tradnl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718231"/>
            <a:ext cx="10096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 gratuitamente en el sitio web de la U4SSC: 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http://itu.int/go/U4SSC</a:t>
            </a:r>
            <a:r>
              <a:rPr lang="es-ES_tradnl" sz="2800" dirty="0" smtClean="0">
                <a:solidFill>
                  <a:srgbClr val="4F81B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2800" dirty="0">
              <a:solidFill>
                <a:srgbClr val="4F81BD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94" y="1600200"/>
            <a:ext cx="2676006" cy="377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58" y="1600200"/>
            <a:ext cx="2699409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602522"/>
            <a:ext cx="2657589" cy="37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059142" y="2233584"/>
            <a:ext cx="6852350" cy="3176615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s-ES_tradnl" sz="3800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Indicadores fundamentales de rendimiento de la U4SSC para ciudades inteligentes y sostenibles</a:t>
            </a:r>
            <a:endParaRPr lang="es-ES_tradnl" sz="3800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1" y="1768362"/>
            <a:ext cx="3176111" cy="4457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1300" y="2852395"/>
            <a:ext cx="642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Iniciativa U4SSC ha elaborado una serie de </a:t>
            </a:r>
            <a:r>
              <a:rPr lang="es-ES_tradnl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indicadores fundamentales de rendimiento (IFR) para ciudades inteligentes y sostenibles (SSC) </a:t>
            </a:r>
            <a:r>
              <a:rPr lang="es-ES_tradnl" sz="2000" dirty="0" smtClean="0">
                <a:solidFill>
                  <a:srgbClr val="B9CD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internacionales a fin de establecer los criterios de evaluación de la contribución de las TIC a que las ciudades sean más inteligentes y sostenibles; y para dar a las ciudades los medios de autoevaluarse</a:t>
            </a:r>
            <a:r>
              <a:rPr lang="en-GB" sz="2000" dirty="0" smtClean="0">
                <a:solidFill>
                  <a:srgbClr val="B9CDE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sz="2000" dirty="0">
                <a:solidFill>
                  <a:srgbClr val="7298C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s-ES_tradnl" sz="2000" dirty="0">
              <a:solidFill>
                <a:srgbClr val="7298C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86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860937" y="2970891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Maldonado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10226" y="4923860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Guangshan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4661" y="424293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Wuxi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923" y="1376679"/>
            <a:ext cx="4172141" cy="5240923"/>
          </a:xfrm>
          <a:prstGeom prst="roundRect">
            <a:avLst/>
          </a:prstGeom>
          <a:solidFill>
            <a:srgbClr val="2340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180316" y="2458642"/>
            <a:ext cx="2517059" cy="30398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Dubái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08429" y="364601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Manizales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80163" y="2405379"/>
            <a:ext cx="2127380" cy="330512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Montevideo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62041" y="6053606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 muchas más…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75" y="236067"/>
            <a:ext cx="1173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Proyecto IFR para que las ciudades inteligentes y sostenibles alcancen los ODS</a:t>
            </a:r>
            <a:endParaRPr lang="es-ES_tradnl" sz="24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3837" y="3078178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Singapur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6458" y="3723599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Valencia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79335" y="41799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Pully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12" y="3431745"/>
            <a:ext cx="38353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que las ciudades apliquen y utilicen los IFR-SSC</a:t>
            </a:r>
            <a:r>
              <a:rPr lang="en-GB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GB" altLang="en-US" sz="1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probar y verificar la aplicabilidad de los IFR-SSC en diversas ciudades del mundo</a:t>
            </a:r>
            <a:r>
              <a:rPr lang="en-CA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CA" altLang="en-US" sz="18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altLang="en-US" sz="1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457200">
              <a:buFont typeface="Wingdings" panose="05000000000000000000" pitchFamily="2" charset="2"/>
              <a:buChar char="§"/>
            </a:pPr>
            <a:r>
              <a:rPr lang="es-ES_tradnl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 elaborar un </a:t>
            </a:r>
            <a:r>
              <a:rPr lang="es-ES_tradnl" altLang="en-US" sz="18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Índice de ciudades inteligentes y sostenibles</a:t>
            </a:r>
            <a:r>
              <a:rPr lang="en-CA" altLang="en-US" sz="18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s-ES_tradnl" altLang="en-US" sz="2800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51" y="2146700"/>
            <a:ext cx="3575565" cy="2528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25" y="1580177"/>
            <a:ext cx="2542536" cy="179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6157451" y="4858863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Foshan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33685" y="5405645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Kairouan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972306" y="5414087"/>
            <a:ext cx="2127380" cy="324000"/>
          </a:xfrm>
          <a:prstGeom prst="rect">
            <a:avLst/>
          </a:prstGeom>
          <a:solidFill>
            <a:srgbClr val="77787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Moscú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23064" y="932185"/>
            <a:ext cx="5926138" cy="1019175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Más de </a:t>
            </a:r>
            <a:r>
              <a:rPr lang="es-ES_tradnl" sz="2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 ciudades </a:t>
            </a:r>
          </a:p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participan en el proyecto</a:t>
            </a:r>
            <a:endParaRPr lang="es-ES_trad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869"/>
            <a:ext cx="10972800" cy="1143000"/>
          </a:xfrm>
        </p:spPr>
        <p:txBody>
          <a:bodyPr>
            <a:noAutofit/>
          </a:bodyPr>
          <a:lstStyle/>
          <a:p>
            <a:r>
              <a:rPr lang="es-ES_tradn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Aplicación de las normas internacionales del UIT-T para crear ciudades inteligentes y sostenibles</a:t>
            </a:r>
            <a:endParaRPr lang="es-ES_tradnl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4826" y="1333500"/>
            <a:ext cx="2377712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caso de Dubái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57571" y="1333500"/>
            <a:ext cx="2559231" cy="4320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 caso de Singapur</a:t>
            </a:r>
            <a:endParaRPr lang="es-ES_tradnl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931" y="1935715"/>
            <a:ext cx="2208512" cy="3106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4" y="1956069"/>
            <a:ext cx="2190495" cy="3106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71475" y="5524500"/>
            <a:ext cx="10658475" cy="819150"/>
          </a:xfrm>
          <a:prstGeom prst="roundRect">
            <a:avLst/>
          </a:prstGeom>
          <a:solidFill>
            <a:srgbClr val="70AD4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 estos estudios de caso se muestra la transformación de Dubái, Singapur y Moscú en ciudades más inteligentes y sostenibles</a:t>
            </a:r>
            <a:endParaRPr lang="es-ES_trad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3234" y="6387337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Disponibles gratuitamente en el sitio web SSC del UIT-T: 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itu.int/go/ITU-T-SSC</a:t>
            </a:r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s-ES_tradnl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149" y="2004681"/>
            <a:ext cx="2206943" cy="3115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310" y="1313869"/>
            <a:ext cx="2658086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Blue Background.potx" id="{733D8C06-5C87-4534-8240-6CA22E669E0A}" vid="{D4095E0B-5F57-4BE2-834B-575F769D70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25582F0AD90A4E8D54E708610A2869" ma:contentTypeVersion="2" ma:contentTypeDescription="Create a new document." ma:contentTypeScope="" ma:versionID="30c9a5d6c42fd95392bfe0f14bf1beae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8a8ff9c92d9ddaac1039a72028d14d00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6DDEB-2A68-4D37-8B6E-162B42C506D6}"/>
</file>

<file path=customXml/itemProps2.xml><?xml version="1.0" encoding="utf-8"?>
<ds:datastoreItem xmlns:ds="http://schemas.openxmlformats.org/officeDocument/2006/customXml" ds:itemID="{FAE36AE7-B5FF-4ABA-9AA9-0D276CB224B6}"/>
</file>

<file path=customXml/itemProps3.xml><?xml version="1.0" encoding="utf-8"?>
<ds:datastoreItem xmlns:ds="http://schemas.openxmlformats.org/officeDocument/2006/customXml" ds:itemID="{DC959A1C-3A78-4395-BAD7-DD9088603D93}"/>
</file>

<file path=docProps/app.xml><?xml version="1.0" encoding="utf-8"?>
<Properties xmlns="http://schemas.openxmlformats.org/officeDocument/2006/extended-properties" xmlns:vt="http://schemas.openxmlformats.org/officeDocument/2006/docPropsVTypes">
  <Template>ITU Blue Background</Template>
  <TotalTime>3698</TotalTime>
  <Words>1465</Words>
  <Application>Microsoft Office PowerPoint</Application>
  <PresentationFormat>Widescreen</PresentationFormat>
  <Paragraphs>305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Segoe Script</vt:lpstr>
      <vt:lpstr>Segoe UI</vt:lpstr>
      <vt:lpstr>Wingdings</vt:lpstr>
      <vt:lpstr>Office Theme</vt:lpstr>
      <vt:lpstr> Hacer que nuestras ciudades sean más inteligentes y sostenibles</vt:lpstr>
      <vt:lpstr>Definición de ciudad inteligente y sostenible  "Una ciudad inteligente y sostenible es una ciudad innovadora que utiliza las tecnologías de la información y la comunicación (TIC), además de otros medios, para mejorar la calidad de vida, la eficacia del funcionamiento y los servicios urbanos, y la competitividad al tiempo que garantiza la satisfacción de las necesidades económicas, sociales, medioambientales y culturales de las generaciones presentes y futuras."</vt:lpstr>
      <vt:lpstr>PowerPoint Presentation</vt:lpstr>
      <vt:lpstr>Unidos por las ciudades inteligentes  y sostenibles (U4SSC)</vt:lpstr>
      <vt:lpstr>Labor actual de la U4SSC</vt:lpstr>
      <vt:lpstr>Publicaciones de la U4SSC</vt:lpstr>
      <vt:lpstr>Indicadores fundamentales de rendimiento de la U4SSC para ciudades inteligentes y sostenibles</vt:lpstr>
      <vt:lpstr>PowerPoint Presentation</vt:lpstr>
      <vt:lpstr>Aplicación de las normas internacionales del UIT-T para crear ciudades inteligentes y sostenibles</vt:lpstr>
      <vt:lpstr>Estructura de los IFR</vt:lpstr>
      <vt:lpstr>Aplicación de los indicadores fundamentales de rendimiento para ciudades inteligentes y sostenibles en el mundo</vt:lpstr>
      <vt:lpstr>PowerPoint Presentation</vt:lpstr>
      <vt:lpstr>Información adicional</vt:lpstr>
      <vt:lpstr>Principios de los IFR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TSB-RU</dc:creator>
  <cp:lastModifiedBy>TSB SG5</cp:lastModifiedBy>
  <cp:revision>349</cp:revision>
  <cp:lastPrinted>2018-11-23T09:30:08Z</cp:lastPrinted>
  <dcterms:created xsi:type="dcterms:W3CDTF">2017-05-31T13:36:49Z</dcterms:created>
  <dcterms:modified xsi:type="dcterms:W3CDTF">2018-12-12T15:44:53Z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0x0101001D25582F0AD90A4E8D54E708610A2869</vt:lpwstr>
  </property>
</Properties>
</file>