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28" r:id="rId5"/>
    <p:sldId id="368" r:id="rId6"/>
    <p:sldId id="369" r:id="rId7"/>
    <p:sldId id="377" r:id="rId8"/>
    <p:sldId id="378" r:id="rId9"/>
    <p:sldId id="379" r:id="rId10"/>
    <p:sldId id="380" r:id="rId11"/>
    <p:sldId id="346" r:id="rId12"/>
    <p:sldId id="383" r:id="rId13"/>
    <p:sldId id="376" r:id="rId14"/>
    <p:sldId id="381" r:id="rId15"/>
    <p:sldId id="371" r:id="rId16"/>
    <p:sldId id="372" r:id="rId17"/>
    <p:sldId id="347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FD243"/>
    <a:srgbClr val="FFC000"/>
    <a:srgbClr val="91C46E"/>
    <a:srgbClr val="65A2D9"/>
    <a:srgbClr val="3383CB"/>
    <a:srgbClr val="FFCD2D"/>
    <a:srgbClr val="24BC4D"/>
    <a:srgbClr val="2B718D"/>
    <a:srgbClr val="458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5799" autoAdjust="0"/>
  </p:normalViewPr>
  <p:slideViewPr>
    <p:cSldViewPr snapToGrid="0" snapToObjects="1" showGuides="1">
      <p:cViewPr>
        <p:scale>
          <a:sx n="100" d="100"/>
          <a:sy n="100" d="100"/>
        </p:scale>
        <p:origin x="288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20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E4F17-12AE-4C33-83D5-82615346FBA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4DE61-85F6-4586-84CC-159E0A05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98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23002-95C9-45A0-BDF6-EE76D45B35B4}" type="datetimeFigureOut">
              <a:rPr lang="es-ES_tradnl" smtClean="0"/>
              <a:t>12/12/2018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8BF-8033-4799-ABA6-673929CB1C9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149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278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6A4-968D-4FA7-A625-7DD5FD0F28B4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816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F8FE5-CC6A-4D8B-B315-7D63070FA11F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687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09C2B-8D66-4659-ACDF-6C8509E14DCA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0164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This case study details Dubai’s ambitious and trailblazing journey towards becoming a smart city, a venture worthy of emulation by other aspiring smart cities around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n-GB" baseline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principle of the KPIs are: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Comprehensiveness: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set of indicators should cover all the aspects of SSC. </a:t>
            </a:r>
            <a:b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Availability: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KPIs should be quantitative and the historic and current data should be either available or easy to collect.</a:t>
            </a:r>
            <a:b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Independence: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KPIs in the same dimension should be independent or almost-orthogonal i.e., overlap of the KPIs should be avoided as much as possible.</a:t>
            </a:r>
            <a:b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Simplicity: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concept of each indicator should be simple and easy to understand for the urban stakeholders. </a:t>
            </a:r>
            <a:b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Timeliness: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This refers to the ability to produce KPIs with respect to emerging issues in SSC construction.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A5C2-D2A0-45CE-A5DC-2274D3AE8381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0544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0726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A5C2-D2A0-45CE-A5DC-2274D3AE8381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1378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2234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81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82083"/>
            <a:ext cx="27432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82083"/>
            <a:ext cx="80264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50"/>
            <a:ext cx="4011084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3251"/>
            <a:ext cx="6815667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09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1"/>
            <a:ext cx="109728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176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2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image" Target="../media/image7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itu.int/go/U4SS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itu.int/go/ITU-T-SS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9199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10" y="992188"/>
            <a:ext cx="6885992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4900" dirty="0">
                <a:solidFill>
                  <a:schemeClr val="bg1"/>
                </a:solidFill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Making Our Cities Smarter and More Sustainable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5627" r="12381" b="9245"/>
          <a:stretch/>
        </p:blipFill>
        <p:spPr>
          <a:xfrm>
            <a:off x="8818419" y="3757451"/>
            <a:ext cx="1642909" cy="1692196"/>
          </a:xfrm>
          <a:prstGeom prst="rect">
            <a:avLst/>
          </a:prstGeom>
          <a:noFill/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5485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6845"/>
            <a:ext cx="10972800" cy="617537"/>
          </a:xfrm>
        </p:spPr>
        <p:txBody>
          <a:bodyPr>
            <a:noAutofit/>
          </a:bodyPr>
          <a:lstStyle/>
          <a:p>
            <a:r>
              <a:rPr lang="es-ES_tradnl" sz="3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KPIs</a:t>
            </a:r>
            <a:r>
              <a:rPr lang="es-ES_tradn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3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s-ES_tradnl" sz="3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tructure</a:t>
            </a:r>
            <a:endParaRPr lang="es-ES_tradnl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73188" y="2805525"/>
            <a:ext cx="2406768" cy="576000"/>
          </a:xfrm>
          <a:prstGeom prst="roundRect">
            <a:avLst/>
          </a:prstGeom>
          <a:solidFill>
            <a:srgbClr val="47AAC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Economy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73188" y="3601121"/>
            <a:ext cx="2406768" cy="2577747"/>
          </a:xfrm>
          <a:prstGeom prst="roundRect">
            <a:avLst/>
          </a:prstGeom>
          <a:solidFill>
            <a:srgbClr val="6DBC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ICT </a:t>
            </a: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Infrastructure</a:t>
            </a: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Water</a:t>
            </a: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s-ES_tradnl" sz="1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anitation</a:t>
            </a: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Drainage</a:t>
            </a: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Electricity</a:t>
            </a: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Supply</a:t>
            </a: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Transport</a:t>
            </a: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</a:t>
            </a: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Sector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Innovation</a:t>
            </a: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Employment</a:t>
            </a: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Waste</a:t>
            </a: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Buildings</a:t>
            </a: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Urban</a:t>
            </a: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Planning</a:t>
            </a:r>
            <a:endParaRPr lang="es-ES_tradnl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85344" y="2805525"/>
            <a:ext cx="2408400" cy="576000"/>
          </a:xfrm>
          <a:prstGeom prst="round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Environment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6502" y="3563458"/>
            <a:ext cx="2437241" cy="1961818"/>
          </a:xfrm>
          <a:prstGeom prst="round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Air </a:t>
            </a: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Quality</a:t>
            </a: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Water</a:t>
            </a: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Sanitation</a:t>
            </a: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Waste</a:t>
            </a: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Environmental</a:t>
            </a: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Quality</a:t>
            </a: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</a:t>
            </a: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1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pace</a:t>
            </a: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Nature</a:t>
            </a: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</a:t>
            </a:r>
            <a:endParaRPr lang="es-ES_tradnl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37645" y="2805525"/>
            <a:ext cx="2408400" cy="576000"/>
          </a:xfrm>
          <a:prstGeom prst="roundRect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Society</a:t>
            </a:r>
            <a:r>
              <a:rPr lang="es-ES_tradnl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Culture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94758" y="3548642"/>
            <a:ext cx="2408400" cy="1976634"/>
          </a:xfrm>
          <a:prstGeom prst="roundRect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Education</a:t>
            </a: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Health</a:t>
            </a: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Culture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Housing</a:t>
            </a: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Social </a:t>
            </a: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Inclusion</a:t>
            </a: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Safety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Food</a:t>
            </a: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ecurity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924248"/>
            <a:ext cx="128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Dimension</a:t>
            </a:r>
            <a:endParaRPr lang="es-ES_tradnl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812775"/>
            <a:ext cx="1296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Category</a:t>
            </a:r>
            <a:endParaRPr lang="es-ES_tradnl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2998970" y="673669"/>
            <a:ext cx="6336000" cy="526598"/>
          </a:xfrm>
          <a:prstGeom prst="roundRect">
            <a:avLst>
              <a:gd name="adj" fmla="val 16667"/>
            </a:avLst>
          </a:prstGeom>
          <a:solidFill>
            <a:srgbClr val="2B6395"/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54 Core Indicators + 37 advanced Indicators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998970" y="1321847"/>
            <a:ext cx="6336000" cy="526598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 Smart + 32 Structural + 39 Sustainable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11030"/>
            <a:ext cx="1435100" cy="1310824"/>
          </a:xfrm>
          <a:prstGeom prst="rect">
            <a:avLst/>
          </a:prstGeom>
          <a:solidFill>
            <a:srgbClr val="3AAA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Measure your city’s progress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2998970" y="1975953"/>
            <a:ext cx="6336000" cy="526598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132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Data Collection Points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3" y="590550"/>
            <a:ext cx="11142134" cy="626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s-ES_tradnl" sz="38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Implementing</a:t>
            </a:r>
            <a:r>
              <a:rPr lang="es-ES_tradnl" sz="3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Key Performance </a:t>
            </a:r>
            <a:r>
              <a:rPr lang="es-ES_tradnl" sz="3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s-ES_tradnl" sz="38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ndicators</a:t>
            </a:r>
            <a:r>
              <a:rPr lang="es-ES_tradnl" sz="3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38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es-ES_tradnl" sz="3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Smart </a:t>
            </a:r>
            <a:r>
              <a:rPr lang="es-ES_tradnl" sz="38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Sustainable</a:t>
            </a:r>
            <a:r>
              <a:rPr lang="es-ES_tradnl" sz="3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38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Cities</a:t>
            </a:r>
            <a:r>
              <a:rPr lang="es-ES_tradnl" sz="3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38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Worldwide</a:t>
            </a:r>
            <a:endParaRPr lang="es-ES_tradnl" sz="3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174456" y="4884420"/>
            <a:ext cx="2743200" cy="1678965"/>
          </a:xfrm>
          <a:prstGeom prst="snip2SameRect">
            <a:avLst/>
          </a:prstGeom>
          <a:solidFill>
            <a:srgbClr val="F89D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U4SSC 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welcomes 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all cities that would like to start their SSC journey!</a:t>
            </a:r>
          </a:p>
        </p:txBody>
      </p:sp>
    </p:spTree>
    <p:extLst>
      <p:ext uri="{BB962C8B-B14F-4D97-AF65-F5344CB8AC3E}">
        <p14:creationId xmlns:p14="http://schemas.microsoft.com/office/powerpoint/2010/main" val="303920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78370" y="0"/>
            <a:ext cx="4782999" cy="6858000"/>
          </a:xfrm>
          <a:prstGeom prst="rect">
            <a:avLst/>
          </a:prstGeom>
          <a:solidFill>
            <a:srgbClr val="0E13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ounded Rectangle 4"/>
          <p:cNvSpPr/>
          <p:nvPr/>
        </p:nvSpPr>
        <p:spPr>
          <a:xfrm>
            <a:off x="3983093" y="5101924"/>
            <a:ext cx="4519484" cy="975983"/>
          </a:xfrm>
          <a:prstGeom prst="roundRect">
            <a:avLst/>
          </a:prstGeom>
          <a:solidFill>
            <a:srgbClr val="39455F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more </a:t>
            </a:r>
            <a:r>
              <a:rPr lang="es-ES_tradnl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information</a:t>
            </a:r>
            <a:r>
              <a:rPr lang="es-ES_trad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s-ES_tradnl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please</a:t>
            </a:r>
            <a:r>
              <a:rPr lang="es-ES_trad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contact</a:t>
            </a:r>
            <a:r>
              <a:rPr lang="es-ES_trad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ctr"/>
            <a:r>
              <a:rPr lang="es-ES_trad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u4ssc@itu.int   </a:t>
            </a:r>
            <a:endParaRPr lang="es-ES_tradn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4616" y="2261995"/>
            <a:ext cx="417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Thank</a:t>
            </a:r>
            <a:r>
              <a:rPr lang="es-ES_tradnl" sz="4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48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lang="es-ES_tradnl" sz="4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es-ES_tradnl" sz="4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1"/>
          <a:stretch/>
        </p:blipFill>
        <p:spPr>
          <a:xfrm>
            <a:off x="-59405" y="0"/>
            <a:ext cx="398370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0"/>
          <a:stretch/>
        </p:blipFill>
        <p:spPr>
          <a:xfrm>
            <a:off x="8561369" y="0"/>
            <a:ext cx="3630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1287"/>
            <a:ext cx="10972800" cy="1143000"/>
          </a:xfrm>
        </p:spPr>
        <p:txBody>
          <a:bodyPr/>
          <a:lstStyle/>
          <a:p>
            <a:r>
              <a:rPr lang="en-US" dirty="0" smtClean="0"/>
              <a:t>Additional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4960" y="5557520"/>
            <a:ext cx="1692476" cy="1198880"/>
          </a:xfrm>
          <a:prstGeom prst="rect">
            <a:avLst/>
          </a:prstGeom>
          <a:solidFill>
            <a:srgbClr val="478B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ounded Rectangle 3"/>
          <p:cNvSpPr/>
          <p:nvPr/>
        </p:nvSpPr>
        <p:spPr>
          <a:xfrm>
            <a:off x="737190" y="868500"/>
            <a:ext cx="11260347" cy="497940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60" y="-210705"/>
            <a:ext cx="10972800" cy="1143000"/>
          </a:xfrm>
        </p:spPr>
        <p:txBody>
          <a:bodyPr/>
          <a:lstStyle/>
          <a:p>
            <a:r>
              <a:rPr lang="en-US" dirty="0" smtClean="0"/>
              <a:t>KPIs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02" y="1260335"/>
            <a:ext cx="7033405" cy="4587574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endParaRPr lang="en-US" b="1" cap="all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8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Comprehensiveness:</a:t>
            </a: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set of indicators should cover all the aspects of SSC. </a:t>
            </a:r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Availability</a:t>
            </a:r>
            <a:r>
              <a:rPr lang="en-US" sz="8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KPIs should be quantitative and the historic and current data </a:t>
            </a:r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should either be available </a:t>
            </a:r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 easy to collect</a:t>
            </a:r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b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Simplicity: </a:t>
            </a:r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concept of each indicator should be simple and easy to understand for the urban stakeholders. </a:t>
            </a:r>
            <a:b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Timeliness</a:t>
            </a:r>
            <a:r>
              <a:rPr lang="en-US" sz="8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This refers to the ability to produce KPIs with respect to emerging issues in SSC construction.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99" y="1260661"/>
            <a:ext cx="4142991" cy="38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ICT – Core Indicators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Household Internet Access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CA" sz="1400" dirty="0">
                <a:solidFill>
                  <a:schemeClr val="tx1"/>
                </a:solidFill>
              </a:rPr>
              <a:t>Percentage of households with Internet </a:t>
            </a:r>
            <a:r>
              <a:rPr lang="en-CA" sz="1400" dirty="0" smtClean="0">
                <a:solidFill>
                  <a:schemeClr val="tx1"/>
                </a:solidFill>
              </a:rPr>
              <a:t>access.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Fixed </a:t>
            </a:r>
            <a:r>
              <a:rPr lang="en-US" sz="1600" b="1" dirty="0" smtClean="0">
                <a:solidFill>
                  <a:schemeClr val="tx1"/>
                </a:solidFill>
              </a:rPr>
              <a:t>Broadband Subscriptions</a:t>
            </a:r>
          </a:p>
          <a:p>
            <a:pPr algn="ctr"/>
            <a:r>
              <a:rPr lang="en-CA" sz="1400" dirty="0" smtClean="0">
                <a:solidFill>
                  <a:schemeClr val="tx1"/>
                </a:solidFill>
              </a:rPr>
              <a:t>Percentage of households with fixed (wired) broadband.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1456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Wireless </a:t>
            </a:r>
            <a:r>
              <a:rPr lang="en-US" sz="1600" b="1" dirty="0" smtClean="0">
                <a:solidFill>
                  <a:schemeClr val="tx1"/>
                </a:solidFill>
              </a:rPr>
              <a:t>Broadband </a:t>
            </a:r>
            <a:r>
              <a:rPr lang="en-US" sz="1600" b="1" dirty="0">
                <a:solidFill>
                  <a:schemeClr val="tx1"/>
                </a:solidFill>
              </a:rPr>
              <a:t>S</a:t>
            </a:r>
            <a:r>
              <a:rPr lang="en-US" sz="1600" b="1" dirty="0" smtClean="0">
                <a:solidFill>
                  <a:schemeClr val="tx1"/>
                </a:solidFill>
              </a:rPr>
              <a:t>ubscriptions</a:t>
            </a:r>
            <a:r>
              <a:rPr lang="en-US" sz="1100" b="1" dirty="0" smtClean="0">
                <a:solidFill>
                  <a:schemeClr val="tx1"/>
                </a:solidFill>
              </a:rPr>
              <a:t/>
            </a:r>
            <a:br>
              <a:rPr lang="en-US" sz="1100" b="1" dirty="0" smtClean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Wireless broadband subscriptions per 100 000 inhabitants.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Smart </a:t>
            </a:r>
            <a:r>
              <a:rPr lang="en-CA" sz="1600" b="1" dirty="0">
                <a:solidFill>
                  <a:schemeClr val="tx1"/>
                </a:solidFill>
              </a:rPr>
              <a:t>W</a:t>
            </a:r>
            <a:r>
              <a:rPr lang="en-CA" sz="1600" b="1" dirty="0" smtClean="0">
                <a:solidFill>
                  <a:schemeClr val="tx1"/>
                </a:solidFill>
              </a:rPr>
              <a:t>ater </a:t>
            </a:r>
            <a:r>
              <a:rPr lang="en-CA" sz="1600" b="1" dirty="0">
                <a:solidFill>
                  <a:schemeClr val="tx1"/>
                </a:solidFill>
              </a:rPr>
              <a:t>M</a:t>
            </a:r>
            <a:r>
              <a:rPr lang="en-CA" sz="1600" b="1" dirty="0" smtClean="0">
                <a:solidFill>
                  <a:schemeClr val="tx1"/>
                </a:solidFill>
              </a:rPr>
              <a:t>eters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Percentage implementation of smart water meters.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79920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Smart </a:t>
            </a:r>
            <a:r>
              <a:rPr lang="en-CA" sz="1600" b="1" dirty="0">
                <a:solidFill>
                  <a:schemeClr val="tx1"/>
                </a:solidFill>
              </a:rPr>
              <a:t>E</a:t>
            </a:r>
            <a:r>
              <a:rPr lang="en-CA" sz="1600" b="1" dirty="0" smtClean="0">
                <a:solidFill>
                  <a:schemeClr val="tx1"/>
                </a:solidFill>
              </a:rPr>
              <a:t>lectricity </a:t>
            </a:r>
            <a:r>
              <a:rPr lang="en-CA" sz="1600" b="1" dirty="0">
                <a:solidFill>
                  <a:schemeClr val="tx1"/>
                </a:solidFill>
              </a:rPr>
              <a:t>M</a:t>
            </a:r>
            <a:r>
              <a:rPr lang="en-CA" sz="1600" b="1" dirty="0" smtClean="0">
                <a:solidFill>
                  <a:schemeClr val="tx1"/>
                </a:solidFill>
              </a:rPr>
              <a:t>eters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CA" sz="1400" dirty="0" smtClean="0">
                <a:solidFill>
                  <a:schemeClr val="tx1"/>
                </a:solidFill>
              </a:rPr>
              <a:t>Percentage implementation of smart </a:t>
            </a:r>
            <a:r>
              <a:rPr lang="en-CA" sz="1400" dirty="0">
                <a:solidFill>
                  <a:schemeClr val="tx1"/>
                </a:solidFill>
              </a:rPr>
              <a:t>electricity meters.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3871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Wireless Broadband Coverage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Percentage </a:t>
            </a:r>
            <a:r>
              <a:rPr lang="en-US" sz="1400" dirty="0">
                <a:solidFill>
                  <a:schemeClr val="tx1"/>
                </a:solidFill>
              </a:rPr>
              <a:t>of the city served by wireless broadband </a:t>
            </a:r>
            <a:r>
              <a:rPr lang="en-US" sz="1400" dirty="0" smtClean="0">
                <a:solidFill>
                  <a:schemeClr val="tx1"/>
                </a:solidFill>
              </a:rPr>
              <a:t>(3G and 4G).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80363" y="1169179"/>
            <a:ext cx="2194560" cy="12977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Dynamic Public Transport Information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Percentage of urban public transport stops for which traveller information is dynamically available to the public in real time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2739" y="254567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Traffic Monitoring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Percentage of </a:t>
            </a:r>
            <a:endParaRPr lang="en-CA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major </a:t>
            </a:r>
            <a:r>
              <a:rPr lang="en-GB" sz="1400" dirty="0">
                <a:solidFill>
                  <a:schemeClr val="tx1"/>
                </a:solidFill>
              </a:rPr>
              <a:t>streets monitored by  </a:t>
            </a:r>
            <a:r>
              <a:rPr lang="en-GB" sz="1400" dirty="0" smtClean="0">
                <a:solidFill>
                  <a:schemeClr val="tx1"/>
                </a:solidFill>
              </a:rPr>
              <a:t>ICT.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ICT – Advanced Indicators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77686" y="221865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Open Data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Percentage and number of inventoried open datasets that are published. </a:t>
            </a:r>
            <a:endParaRPr lang="en-CA" sz="1400" dirty="0">
              <a:solidFill>
                <a:schemeClr val="tx1"/>
              </a:solidFill>
            </a:endParaRPr>
          </a:p>
          <a:p>
            <a:pPr algn="ctr"/>
            <a:r>
              <a:rPr lang="en-CA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7686" y="356624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e- </a:t>
            </a:r>
            <a:r>
              <a:rPr lang="en-GB" sz="1600" b="1" dirty="0" smtClean="0">
                <a:solidFill>
                  <a:schemeClr val="tx1"/>
                </a:solidFill>
              </a:rPr>
              <a:t>Government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Number of public services delivered through electronic </a:t>
            </a:r>
            <a:r>
              <a:rPr lang="en-GB" sz="1400" dirty="0" smtClean="0">
                <a:solidFill>
                  <a:schemeClr val="tx1"/>
                </a:solidFill>
              </a:rPr>
              <a:t>means.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7686" y="491383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Public Sector e-Procurement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Percentage of public sector procurement activities that are  conducted </a:t>
            </a:r>
            <a:r>
              <a:rPr lang="en-US" sz="1200" dirty="0" smtClean="0">
                <a:solidFill>
                  <a:schemeClr val="tx1"/>
                </a:solidFill>
              </a:rPr>
              <a:t>electronically.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0363" y="219163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Water Supply ICT Monitoring</a:t>
            </a:r>
            <a:r>
              <a:rPr lang="en-CA" sz="1200" dirty="0" smtClean="0">
                <a:solidFill>
                  <a:schemeClr val="tx1"/>
                </a:solidFill>
              </a:rPr>
              <a:t/>
            </a:r>
            <a:br>
              <a:rPr lang="en-CA" sz="12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Percentage of the water distribution system monitored by ICT.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0363" y="349938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dirty="0">
                <a:solidFill>
                  <a:prstClr val="black"/>
                </a:solidFill>
              </a:rPr>
              <a:t>Drainage / Storm Water  </a:t>
            </a:r>
            <a:r>
              <a:rPr lang="en-GB" sz="1600" b="1" dirty="0" smtClean="0">
                <a:solidFill>
                  <a:prstClr val="black"/>
                </a:solidFill>
              </a:rPr>
              <a:t>System </a:t>
            </a:r>
            <a:r>
              <a:rPr lang="en-GB" sz="1600" b="1" dirty="0">
                <a:solidFill>
                  <a:prstClr val="black"/>
                </a:solidFill>
              </a:rPr>
              <a:t>ICT Monitoring</a:t>
            </a:r>
            <a:r>
              <a:rPr lang="en-CA" sz="1050" dirty="0">
                <a:solidFill>
                  <a:prstClr val="black"/>
                </a:solidFill>
              </a:rPr>
              <a:t/>
            </a:r>
            <a:br>
              <a:rPr lang="en-CA" sz="105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Percentage of drainage / storm water system monitored by </a:t>
            </a:r>
            <a:r>
              <a:rPr lang="en-US" sz="1400" dirty="0" smtClean="0">
                <a:solidFill>
                  <a:prstClr val="black"/>
                </a:solidFill>
              </a:rPr>
              <a:t>ICT.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0363" y="480713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Electricity Supply ICT </a:t>
            </a:r>
            <a:r>
              <a:rPr lang="en-GB" sz="1600" b="1" dirty="0">
                <a:solidFill>
                  <a:schemeClr val="tx1"/>
                </a:solidFill>
              </a:rPr>
              <a:t>Monitoring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Percentage </a:t>
            </a:r>
            <a:r>
              <a:rPr lang="en-US" sz="1400" dirty="0">
                <a:solidFill>
                  <a:schemeClr val="tx1"/>
                </a:solidFill>
              </a:rPr>
              <a:t>of </a:t>
            </a:r>
            <a:r>
              <a:rPr lang="en-US" sz="1400" dirty="0" smtClean="0">
                <a:solidFill>
                  <a:schemeClr val="tx1"/>
                </a:solidFill>
              </a:rPr>
              <a:t>electricity supply system </a:t>
            </a:r>
            <a:r>
              <a:rPr lang="en-US" sz="1400" dirty="0">
                <a:solidFill>
                  <a:schemeClr val="tx1"/>
                </a:solidFill>
              </a:rPr>
              <a:t>monitored by </a:t>
            </a:r>
            <a:r>
              <a:rPr lang="en-US" sz="1400" dirty="0" smtClean="0">
                <a:solidFill>
                  <a:schemeClr val="tx1"/>
                </a:solidFill>
              </a:rPr>
              <a:t>ICT.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80363" y="88389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Intersection Control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Percentage of road intersections using adaptive traffic </a:t>
            </a:r>
            <a:r>
              <a:rPr lang="en-GB" sz="1400" dirty="0" smtClean="0">
                <a:solidFill>
                  <a:schemeClr val="tx1"/>
                </a:solidFill>
              </a:rPr>
              <a:t>control or prioritization measures.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7686" y="88389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Availability of WIFI in Public Areas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CA" sz="1400" dirty="0">
                <a:solidFill>
                  <a:schemeClr val="tx1"/>
                </a:solidFill>
              </a:rPr>
              <a:t>Number of public WIFI hotspots in the </a:t>
            </a:r>
            <a:r>
              <a:rPr lang="en-CA" sz="1400" dirty="0" smtClean="0">
                <a:solidFill>
                  <a:schemeClr val="tx1"/>
                </a:solidFill>
              </a:rPr>
              <a:t>city.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83040" y="882287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Demand Response Penetration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Percentage of electricity customers with demand response </a:t>
            </a:r>
            <a:r>
              <a:rPr lang="en-GB" sz="1400" dirty="0" smtClean="0">
                <a:solidFill>
                  <a:schemeClr val="tx1"/>
                </a:solidFill>
              </a:rPr>
              <a:t>capabilities.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Productivity – Core Indicators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R&amp;D Expenditure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Research and Development  expenditure as a percentage of city </a:t>
            </a:r>
            <a:r>
              <a:rPr lang="en-GB" sz="1400" dirty="0" smtClean="0">
                <a:solidFill>
                  <a:schemeClr val="tx1"/>
                </a:solidFill>
              </a:rPr>
              <a:t>GDP.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Patents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Number of new patents granted per 100 000 inhabitants per </a:t>
            </a:r>
            <a:r>
              <a:rPr lang="en-GB" sz="1400" dirty="0" smtClean="0">
                <a:solidFill>
                  <a:schemeClr val="tx1"/>
                </a:solidFill>
              </a:rPr>
              <a:t>year.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3871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Small and Medium-Sized Enterprises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Percentage </a:t>
            </a:r>
            <a:r>
              <a:rPr lang="en-GB" sz="1400" dirty="0" smtClean="0">
                <a:solidFill>
                  <a:schemeClr val="tx1"/>
                </a:solidFill>
              </a:rPr>
              <a:t>of </a:t>
            </a:r>
            <a:r>
              <a:rPr lang="en-GB" sz="1400" dirty="0">
                <a:solidFill>
                  <a:schemeClr val="tx1"/>
                </a:solidFill>
              </a:rPr>
              <a:t>small and medium-sized enterprises (SMEs</a:t>
            </a:r>
            <a:r>
              <a:rPr lang="en-GB" sz="1400" dirty="0" smtClean="0">
                <a:solidFill>
                  <a:schemeClr val="tx1"/>
                </a:solidFill>
              </a:rPr>
              <a:t>).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1113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Unemployment Rate</a:t>
            </a:r>
            <a:endParaRPr lang="en-CA" sz="1200" b="1" dirty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Percentage of the total city labour force that is unemployed.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80363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Youth Unemployment Rate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Percentage of the city youth labour force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that is unemployed.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91113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Tourism Sector Employment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Percentage of </a:t>
            </a:r>
            <a:r>
              <a:rPr lang="en-GB" sz="1400" dirty="0" smtClean="0">
                <a:solidFill>
                  <a:schemeClr val="tx1"/>
                </a:solidFill>
              </a:rPr>
              <a:t>the city </a:t>
            </a:r>
            <a:r>
              <a:rPr lang="en-GB" sz="1400" dirty="0">
                <a:solidFill>
                  <a:schemeClr val="tx1"/>
                </a:solidFill>
              </a:rPr>
              <a:t>labour force working in the tourism </a:t>
            </a:r>
            <a:r>
              <a:rPr lang="en-GB" sz="1400" dirty="0" smtClean="0">
                <a:solidFill>
                  <a:schemeClr val="tx1"/>
                </a:solidFill>
              </a:rPr>
              <a:t>sector.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3871" y="4398248"/>
            <a:ext cx="10199914" cy="277164"/>
          </a:xfrm>
          <a:prstGeom prst="rect">
            <a:avLst/>
          </a:prstGeom>
          <a:solidFill>
            <a:srgbClr val="65A2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Productivity – Advanced Indicators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0913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ICT Sector Employment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Percentage </a:t>
            </a:r>
            <a:r>
              <a:rPr lang="en-US" sz="1400" dirty="0" smtClean="0">
                <a:solidFill>
                  <a:schemeClr val="tx1"/>
                </a:solidFill>
              </a:rPr>
              <a:t>of the city </a:t>
            </a:r>
            <a:r>
              <a:rPr lang="en-US" sz="1400" dirty="0" err="1" smtClean="0">
                <a:solidFill>
                  <a:schemeClr val="tx1"/>
                </a:solidFill>
              </a:rPr>
              <a:t>labour</a:t>
            </a:r>
            <a:r>
              <a:rPr lang="en-US" sz="1400" dirty="0" smtClean="0">
                <a:solidFill>
                  <a:schemeClr val="tx1"/>
                </a:solidFill>
              </a:rPr>
              <a:t> force working in the ICT sector.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Infrastructure – Core Indicators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Basic Water Supply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Percentage of households with access to </a:t>
            </a:r>
            <a:r>
              <a:rPr lang="en-GB" sz="1400" dirty="0" smtClean="0">
                <a:solidFill>
                  <a:schemeClr val="tx1"/>
                </a:solidFill>
              </a:rPr>
              <a:t>basic </a:t>
            </a:r>
            <a:r>
              <a:rPr lang="en-GB" sz="1400" dirty="0">
                <a:solidFill>
                  <a:schemeClr val="tx1"/>
                </a:solidFill>
              </a:rPr>
              <a:t>water </a:t>
            </a:r>
            <a:r>
              <a:rPr lang="en-GB" sz="1400" dirty="0" smtClean="0">
                <a:solidFill>
                  <a:schemeClr val="tx1"/>
                </a:solidFill>
              </a:rPr>
              <a:t>supply.</a:t>
            </a:r>
            <a:endParaRPr lang="en-CA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Potable Water Supply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Percentage of households </a:t>
            </a:r>
            <a:r>
              <a:rPr lang="en-GB" sz="1400" dirty="0" smtClean="0">
                <a:solidFill>
                  <a:schemeClr val="tx1"/>
                </a:solidFill>
              </a:rPr>
              <a:t>with a safely managed drinking water service.</a:t>
            </a:r>
            <a:r>
              <a:rPr lang="en-GB" sz="1400" dirty="0">
                <a:solidFill>
                  <a:schemeClr val="tx1"/>
                </a:solidFill>
              </a:rPr>
              <a:t> 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1456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Water Supply Loss</a:t>
            </a:r>
            <a:r>
              <a:rPr lang="en-US" sz="1100" b="1" dirty="0" smtClean="0">
                <a:solidFill>
                  <a:schemeClr val="tx1"/>
                </a:solidFill>
              </a:rPr>
              <a:t/>
            </a:r>
            <a:br>
              <a:rPr lang="en-US" sz="1100" b="1" dirty="0" smtClean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Percentage of water loss in the water distribution system.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Wastewater Collection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Percentage </a:t>
            </a:r>
            <a:r>
              <a:rPr lang="en-US" sz="1400" dirty="0">
                <a:solidFill>
                  <a:schemeClr val="tx1"/>
                </a:solidFill>
              </a:rPr>
              <a:t>of households served by wastewater </a:t>
            </a:r>
            <a:r>
              <a:rPr lang="en-US" sz="1400" dirty="0" smtClean="0">
                <a:solidFill>
                  <a:schemeClr val="tx1"/>
                </a:solidFill>
              </a:rPr>
              <a:t>collection.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Household Sanitation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Percentage </a:t>
            </a:r>
            <a:r>
              <a:rPr lang="en-US" sz="1400" dirty="0" smtClean="0">
                <a:solidFill>
                  <a:schemeClr val="tx1"/>
                </a:solidFill>
              </a:rPr>
              <a:t>of </a:t>
            </a:r>
            <a:r>
              <a:rPr lang="en-US" sz="1400" dirty="0">
                <a:solidFill>
                  <a:schemeClr val="tx1"/>
                </a:solidFill>
              </a:rPr>
              <a:t>households with access to basic  sanitation </a:t>
            </a:r>
            <a:r>
              <a:rPr lang="en-US" sz="1400" dirty="0" smtClean="0">
                <a:solidFill>
                  <a:schemeClr val="tx1"/>
                </a:solidFill>
              </a:rPr>
              <a:t>facilities.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151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Electricity System Outage Frequency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Average number of electrical interruptions per customer per </a:t>
            </a:r>
            <a:r>
              <a:rPr lang="en-US" sz="1400" dirty="0" smtClean="0">
                <a:solidFill>
                  <a:schemeClr val="tx1"/>
                </a:solidFill>
              </a:rPr>
              <a:t>year.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0716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Public Transport Network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Length of public </a:t>
            </a:r>
            <a:r>
              <a:rPr lang="en-GB" sz="1400" dirty="0" smtClean="0">
                <a:solidFill>
                  <a:schemeClr val="tx1"/>
                </a:solidFill>
              </a:rPr>
              <a:t>transport  network </a:t>
            </a:r>
            <a:r>
              <a:rPr lang="en-GB" sz="1400" dirty="0">
                <a:solidFill>
                  <a:schemeClr val="tx1"/>
                </a:solidFill>
              </a:rPr>
              <a:t>per 100 000 </a:t>
            </a:r>
            <a:r>
              <a:rPr lang="en-GB" sz="1400" dirty="0" smtClean="0">
                <a:solidFill>
                  <a:schemeClr val="tx1"/>
                </a:solidFill>
              </a:rPr>
              <a:t>inhabitants.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1511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Electricity System Outage Time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Average length of electrical </a:t>
            </a:r>
            <a:r>
              <a:rPr lang="en-GB" sz="1400" dirty="0" smtClean="0">
                <a:solidFill>
                  <a:schemeClr val="tx1"/>
                </a:solidFill>
              </a:rPr>
              <a:t>interruptions.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1511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Access to Electricity </a:t>
            </a:r>
            <a:r>
              <a:rPr lang="en-CA" sz="1400" b="1" dirty="0">
                <a:solidFill>
                  <a:schemeClr val="tx1"/>
                </a:solidFill>
              </a:rPr>
              <a:t/>
            </a:r>
            <a:br>
              <a:rPr lang="en-CA" sz="1400" b="1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Percentage of households  with authorized access to </a:t>
            </a:r>
            <a:r>
              <a:rPr lang="en-GB" sz="1400" dirty="0" smtClean="0">
                <a:solidFill>
                  <a:schemeClr val="tx1"/>
                </a:solidFill>
              </a:rPr>
              <a:t>electricity.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0715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Bicycle Network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Length of bicycle paths and lanes per 100 000 </a:t>
            </a:r>
            <a:r>
              <a:rPr lang="en-GB" sz="1400" dirty="0" smtClean="0">
                <a:solidFill>
                  <a:schemeClr val="tx1"/>
                </a:solidFill>
              </a:rPr>
              <a:t>population.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20715" y="391654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Solid Waste Collection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Percentage of households with regular solid waste collection.</a:t>
            </a:r>
            <a:endParaRPr lang="en-C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Infrastructure – Advanced Indicators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Public Transport Network Convenience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Percentage of </a:t>
            </a:r>
            <a:r>
              <a:rPr lang="en-GB" sz="1100" dirty="0" smtClean="0">
                <a:solidFill>
                  <a:schemeClr val="tx1"/>
                </a:solidFill>
              </a:rPr>
              <a:t>the city population that has convenient access (within 0.5 km) to public transport.</a:t>
            </a:r>
            <a:endParaRPr lang="en-CA" sz="11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Transportation Mode Share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Percentage </a:t>
            </a:r>
            <a:r>
              <a:rPr lang="en-GB" sz="1000" dirty="0">
                <a:solidFill>
                  <a:schemeClr val="tx1"/>
                </a:solidFill>
              </a:rPr>
              <a:t>of people using various forms of transportation to travel to work (public transportation, personal vehicles, bicycles, walking, </a:t>
            </a:r>
            <a:r>
              <a:rPr lang="en-GB" sz="1000" dirty="0" smtClean="0">
                <a:solidFill>
                  <a:schemeClr val="tx1"/>
                </a:solidFill>
              </a:rPr>
              <a:t>paratransit)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1512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Shared Bicycles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Number </a:t>
            </a:r>
            <a:r>
              <a:rPr lang="en-US" sz="1400" dirty="0">
                <a:solidFill>
                  <a:schemeClr val="tx1"/>
                </a:solidFill>
              </a:rPr>
              <a:t>of </a:t>
            </a:r>
            <a:r>
              <a:rPr lang="en-US" sz="1400" dirty="0" smtClean="0">
                <a:solidFill>
                  <a:schemeClr val="tx1"/>
                </a:solidFill>
              </a:rPr>
              <a:t>shared </a:t>
            </a:r>
            <a:r>
              <a:rPr lang="en-US" sz="1400" dirty="0">
                <a:solidFill>
                  <a:schemeClr val="tx1"/>
                </a:solidFill>
              </a:rPr>
              <a:t>bicycles  </a:t>
            </a:r>
            <a:r>
              <a:rPr lang="en-US" sz="1400" dirty="0" smtClean="0">
                <a:solidFill>
                  <a:schemeClr val="tx1"/>
                </a:solidFill>
              </a:rPr>
              <a:t> per 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inhabitants.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Pedestrian Infrastructure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Percentage of the city designated as </a:t>
            </a:r>
            <a:r>
              <a:rPr lang="en-US" sz="1400" dirty="0" smtClean="0">
                <a:solidFill>
                  <a:schemeClr val="tx1"/>
                </a:solidFill>
              </a:rPr>
              <a:t>a </a:t>
            </a:r>
            <a:r>
              <a:rPr lang="en-US" sz="1400" dirty="0">
                <a:solidFill>
                  <a:schemeClr val="tx1"/>
                </a:solidFill>
              </a:rPr>
              <a:t>pedestrian / car </a:t>
            </a:r>
            <a:r>
              <a:rPr lang="en-US" sz="1400" dirty="0" smtClean="0">
                <a:solidFill>
                  <a:schemeClr val="tx1"/>
                </a:solidFill>
              </a:rPr>
              <a:t>free zone.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Urban Development and Spatial Planning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Existence of urban development and spatial planning strategies or documents at the city level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0716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Public Building Sustainability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000" dirty="0" smtClean="0">
                <a:solidFill>
                  <a:schemeClr val="tx1"/>
                </a:solidFill>
              </a:rPr>
              <a:t>Percentage area of public buildings with recognized sustainability certifications for ongoing operations</a:t>
            </a:r>
            <a:r>
              <a:rPr lang="en-GB" sz="1400" dirty="0" smtClean="0">
                <a:solidFill>
                  <a:schemeClr val="tx1"/>
                </a:solidFill>
              </a:rPr>
              <a:t>. </a:t>
            </a:r>
            <a:endParaRPr lang="en-CA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61510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Shared Vehicles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Number of </a:t>
            </a:r>
            <a:r>
              <a:rPr lang="en-US" sz="1400" dirty="0">
                <a:solidFill>
                  <a:schemeClr val="tx1"/>
                </a:solidFill>
              </a:rPr>
              <a:t>shared </a:t>
            </a:r>
            <a:r>
              <a:rPr lang="en-US" sz="1400" dirty="0" smtClean="0">
                <a:solidFill>
                  <a:schemeClr val="tx1"/>
                </a:solidFill>
              </a:rPr>
              <a:t>vehicles  per </a:t>
            </a:r>
            <a:r>
              <a:rPr lang="en-US" sz="1400" dirty="0">
                <a:solidFill>
                  <a:schemeClr val="tx1"/>
                </a:solidFill>
              </a:rPr>
              <a:t>100 000 </a:t>
            </a:r>
            <a:r>
              <a:rPr lang="en-US" sz="1400" dirty="0" smtClean="0">
                <a:solidFill>
                  <a:schemeClr val="tx1"/>
                </a:solidFill>
              </a:rPr>
              <a:t>inhabitants.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1510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Low-Carbon Emission </a:t>
            </a:r>
            <a:r>
              <a:rPr lang="en-GB" sz="1600" b="1" dirty="0">
                <a:solidFill>
                  <a:schemeClr val="tx1"/>
                </a:solidFill>
              </a:rPr>
              <a:t>Passenger </a:t>
            </a:r>
            <a:r>
              <a:rPr lang="en-GB" sz="1600" b="1" dirty="0" smtClean="0">
                <a:solidFill>
                  <a:schemeClr val="tx1"/>
                </a:solidFill>
              </a:rPr>
              <a:t>Vehicles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Percentage of </a:t>
            </a:r>
            <a:r>
              <a:rPr lang="en-US" sz="1400" dirty="0" smtClean="0">
                <a:solidFill>
                  <a:schemeClr val="tx1"/>
                </a:solidFill>
              </a:rPr>
              <a:t>low-carbon </a:t>
            </a:r>
            <a:r>
              <a:rPr lang="en-US" sz="1400" dirty="0">
                <a:solidFill>
                  <a:schemeClr val="tx1"/>
                </a:solidFill>
              </a:rPr>
              <a:t>emission passenger </a:t>
            </a:r>
            <a:r>
              <a:rPr lang="en-US" sz="1400" dirty="0" smtClean="0">
                <a:solidFill>
                  <a:schemeClr val="tx1"/>
                </a:solidFill>
              </a:rPr>
              <a:t>vehicles.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2307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Travel Time Index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Ratio of the travel time during the peak periods to travel time at free flow periods.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0716" y="2547070"/>
            <a:ext cx="2194560" cy="1188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Integrated Building Management </a:t>
            </a:r>
            <a:r>
              <a:rPr lang="en-CA" sz="1200" b="1" dirty="0" smtClean="0">
                <a:solidFill>
                  <a:schemeClr val="tx1"/>
                </a:solidFill>
              </a:rPr>
              <a:t>Systems in Public Buildings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Percentage area of public buildings using integrated ICT systems to automate building management</a:t>
            </a:r>
            <a:endParaRPr lang="en-CA" sz="10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47" y="0"/>
            <a:ext cx="1230998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80918" y="5576907"/>
            <a:ext cx="1632751" cy="1271762"/>
          </a:xfrm>
          <a:prstGeom prst="rect">
            <a:avLst/>
          </a:prstGeom>
          <a:solidFill>
            <a:srgbClr val="9D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18" y="5689322"/>
            <a:ext cx="841483" cy="9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ENVIRONMENT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91C46E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Environment – Core Indicators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5" y="1189956"/>
            <a:ext cx="231717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Air Pollution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050" dirty="0" smtClean="0">
                <a:solidFill>
                  <a:schemeClr val="tx1"/>
                </a:solidFill>
              </a:rPr>
              <a:t>Air Quality Index based on reported value for: Particulate matter (PM2.5</a:t>
            </a:r>
            <a:r>
              <a:rPr lang="en-US" sz="1050" dirty="0">
                <a:solidFill>
                  <a:schemeClr val="tx1"/>
                </a:solidFill>
              </a:rPr>
              <a:t>) </a:t>
            </a:r>
            <a:r>
              <a:rPr lang="en-US" sz="1050" dirty="0" smtClean="0">
                <a:solidFill>
                  <a:schemeClr val="tx1"/>
                </a:solidFill>
              </a:rPr>
              <a:t>; </a:t>
            </a:r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NO2 (nitrogen dioxide</a:t>
            </a:r>
            <a:r>
              <a:rPr lang="en-US" sz="1050" dirty="0" smtClean="0">
                <a:solidFill>
                  <a:schemeClr val="tx1"/>
                </a:solidFill>
              </a:rPr>
              <a:t>); </a:t>
            </a:r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SO2 (</a:t>
            </a:r>
            <a:r>
              <a:rPr lang="en-US" sz="1050" dirty="0" err="1">
                <a:solidFill>
                  <a:schemeClr val="tx1"/>
                </a:solidFill>
              </a:rPr>
              <a:t>sulphur</a:t>
            </a:r>
            <a:r>
              <a:rPr lang="en-US" sz="1050" dirty="0">
                <a:solidFill>
                  <a:schemeClr val="tx1"/>
                </a:solidFill>
              </a:rPr>
              <a:t> dioxide); and,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O3 (ozone). </a:t>
            </a:r>
            <a:endParaRPr lang="en-CA" sz="1050" dirty="0">
              <a:solidFill>
                <a:schemeClr val="tx1"/>
              </a:solidFill>
            </a:endParaRPr>
          </a:p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31716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GHG Emissions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Greenhouse gas (GHG) emissions per capita. 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2307" y="3954008"/>
            <a:ext cx="231716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EMF Exposure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Percentage of mobile network antenna sites in compliance with </a:t>
            </a:r>
            <a:r>
              <a:rPr lang="en-US" sz="1200" dirty="0" smtClean="0">
                <a:solidFill>
                  <a:schemeClr val="tx1"/>
                </a:solidFill>
              </a:rPr>
              <a:t>EMF </a:t>
            </a:r>
            <a:r>
              <a:rPr lang="en-US" sz="1200" dirty="0">
                <a:solidFill>
                  <a:schemeClr val="tx1"/>
                </a:solidFill>
              </a:rPr>
              <a:t>exposure guidelines.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Green Areas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G</a:t>
            </a:r>
            <a:r>
              <a:rPr lang="en-US" sz="1400" dirty="0" smtClean="0">
                <a:solidFill>
                  <a:schemeClr val="tx1"/>
                </a:solidFill>
              </a:rPr>
              <a:t>reen areas </a:t>
            </a:r>
            <a:r>
              <a:rPr lang="en-US" sz="1400" dirty="0">
                <a:solidFill>
                  <a:schemeClr val="tx1"/>
                </a:solidFill>
              </a:rPr>
              <a:t>per 100 000 inhabitants.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6151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Drinking Water Quality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Percentage of households covered by an audited Water Safety </a:t>
            </a:r>
            <a:r>
              <a:rPr lang="en-US" sz="1400" dirty="0" smtClean="0">
                <a:solidFill>
                  <a:schemeClr val="tx1"/>
                </a:solidFill>
              </a:rPr>
              <a:t>Plan.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61511" y="395327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Freshwater </a:t>
            </a:r>
            <a:r>
              <a:rPr lang="en-CA" sz="1600" b="1" dirty="0">
                <a:solidFill>
                  <a:schemeClr val="tx1"/>
                </a:solidFill>
              </a:rPr>
              <a:t>Consumption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Freshwater consumption.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1511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Water Consumption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W</a:t>
            </a:r>
            <a:r>
              <a:rPr lang="en-US" sz="1400" dirty="0" smtClean="0">
                <a:solidFill>
                  <a:schemeClr val="tx1"/>
                </a:solidFill>
              </a:rPr>
              <a:t>ater </a:t>
            </a:r>
            <a:r>
              <a:rPr lang="en-US" sz="1400" dirty="0">
                <a:solidFill>
                  <a:schemeClr val="tx1"/>
                </a:solidFill>
              </a:rPr>
              <a:t>consumption per capita</a:t>
            </a:r>
            <a:r>
              <a:rPr lang="en-GB" sz="1100" dirty="0" smtClean="0">
                <a:solidFill>
                  <a:schemeClr val="tx1"/>
                </a:solidFill>
              </a:rPr>
              <a:t>.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59366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Solid Waste Treatment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Percentage of solid waste.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5936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Wastewater Treatment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Percentage </a:t>
            </a:r>
            <a:r>
              <a:rPr lang="en-US" sz="1400" dirty="0">
                <a:solidFill>
                  <a:schemeClr val="tx1"/>
                </a:solidFill>
              </a:rPr>
              <a:t>of wastewater receiving </a:t>
            </a:r>
            <a:r>
              <a:rPr lang="en-US" sz="1400" dirty="0" smtClean="0">
                <a:solidFill>
                  <a:schemeClr val="tx1"/>
                </a:solidFill>
              </a:rPr>
              <a:t>treatment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4566" y="208423"/>
            <a:ext cx="10199914" cy="324395"/>
          </a:xfrm>
          <a:prstGeom prst="rect">
            <a:avLst/>
          </a:prstGeom>
          <a:solidFill>
            <a:srgbClr val="70AD4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ENVIRONMENT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4566" y="713647"/>
            <a:ext cx="10199914" cy="277164"/>
          </a:xfrm>
          <a:prstGeom prst="rect">
            <a:avLst/>
          </a:prstGeom>
          <a:solidFill>
            <a:srgbClr val="91C46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Environment – Advanced Indicators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4567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Noise Exposure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Percentage </a:t>
            </a:r>
            <a:r>
              <a:rPr lang="en-US" sz="1400" dirty="0" smtClean="0">
                <a:solidFill>
                  <a:schemeClr val="tx1"/>
                </a:solidFill>
              </a:rPr>
              <a:t>of </a:t>
            </a:r>
            <a:r>
              <a:rPr lang="en-US" sz="1400" dirty="0">
                <a:solidFill>
                  <a:schemeClr val="tx1"/>
                </a:solidFill>
              </a:rPr>
              <a:t>inhabitants exposed to excessive noise </a:t>
            </a:r>
            <a:r>
              <a:rPr lang="en-US" sz="1400" dirty="0" smtClean="0">
                <a:solidFill>
                  <a:schemeClr val="tx1"/>
                </a:solidFill>
              </a:rPr>
              <a:t>levels. </a:t>
            </a:r>
            <a:r>
              <a:rPr lang="en-GB" sz="1400" dirty="0" smtClean="0">
                <a:solidFill>
                  <a:schemeClr val="tx1"/>
                </a:solidFill>
              </a:rPr>
              <a:t> 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61512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Green Area </a:t>
            </a:r>
            <a:r>
              <a:rPr lang="en-GB" sz="1600" b="1" dirty="0" smtClean="0">
                <a:solidFill>
                  <a:schemeClr val="tx1"/>
                </a:solidFill>
              </a:rPr>
              <a:t>Accessibility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Percentage of inhabitants with accessibility to green </a:t>
            </a:r>
            <a:r>
              <a:rPr lang="en-US" sz="1400" dirty="0" smtClean="0">
                <a:solidFill>
                  <a:schemeClr val="tx1"/>
                </a:solidFill>
              </a:rPr>
              <a:t>areas.</a:t>
            </a:r>
            <a:r>
              <a:rPr lang="en-GB" sz="1400" dirty="0" smtClean="0">
                <a:solidFill>
                  <a:schemeClr val="tx1"/>
                </a:solidFill>
              </a:rPr>
              <a:t> 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20716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Protected Natural Areas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Percentage of city area protected as natural </a:t>
            </a:r>
            <a:r>
              <a:rPr lang="en-US" sz="1400" dirty="0" smtClean="0">
                <a:solidFill>
                  <a:schemeClr val="tx1"/>
                </a:solidFill>
              </a:rPr>
              <a:t>sites.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79920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Recreational Facilities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Area of total public recreational facilities per 100 000 inhabitants.</a:t>
            </a:r>
            <a:endParaRPr lang="en-C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137582"/>
            <a:ext cx="10199914" cy="739691"/>
            <a:chOff x="838200" y="213744"/>
            <a:chExt cx="7620000" cy="868762"/>
          </a:xfrm>
        </p:grpSpPr>
        <p:sp>
          <p:nvSpPr>
            <p:cNvPr id="3" name="Rectangle 2"/>
            <p:cNvSpPr/>
            <p:nvPr/>
          </p:nvSpPr>
          <p:spPr>
            <a:xfrm>
              <a:off x="838200" y="213744"/>
              <a:ext cx="7620000" cy="381000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ENVIRONMENT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91C46E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Energy – Core Indicators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Renewable Energy Consumption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Percentage of renewable energy consumed in the city.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Public Building Energy Consumption 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Energy consumption of public </a:t>
            </a:r>
            <a:r>
              <a:rPr lang="en-US" sz="1400" dirty="0" smtClean="0">
                <a:solidFill>
                  <a:schemeClr val="tx1"/>
                </a:solidFill>
              </a:rPr>
              <a:t>buildings.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151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Electricity Consumption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Electricity consumption per </a:t>
            </a:r>
            <a:r>
              <a:rPr lang="en-US" sz="1400" dirty="0" smtClean="0">
                <a:solidFill>
                  <a:schemeClr val="tx1"/>
                </a:solidFill>
              </a:rPr>
              <a:t>capita.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0716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Residential Thermal Energy Consumption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CA" sz="1400" dirty="0">
                <a:solidFill>
                  <a:schemeClr val="tx1"/>
                </a:solidFill>
              </a:rPr>
              <a:t>Residential</a:t>
            </a:r>
            <a:r>
              <a:rPr lang="en-CA" sz="12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hermal </a:t>
            </a:r>
            <a:r>
              <a:rPr lang="en-US" sz="1400" dirty="0">
                <a:solidFill>
                  <a:schemeClr val="tx1"/>
                </a:solidFill>
              </a:rPr>
              <a:t>energy consumption per </a:t>
            </a:r>
            <a:r>
              <a:rPr lang="en-US" sz="1400" dirty="0" smtClean="0">
                <a:solidFill>
                  <a:schemeClr val="tx1"/>
                </a:solidFill>
              </a:rPr>
              <a:t>capita.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Society and Culture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Education, Health and Culture  – Core Indicators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Student ICT Access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Percentage of </a:t>
            </a:r>
            <a:r>
              <a:rPr lang="en-GB" sz="1400" dirty="0" smtClean="0">
                <a:solidFill>
                  <a:schemeClr val="tx1"/>
                </a:solidFill>
              </a:rPr>
              <a:t>students with </a:t>
            </a:r>
            <a:r>
              <a:rPr lang="en-GB" sz="1400" dirty="0">
                <a:solidFill>
                  <a:schemeClr val="tx1"/>
                </a:solidFill>
              </a:rPr>
              <a:t>classroom access to ICT </a:t>
            </a:r>
            <a:r>
              <a:rPr lang="en-GB" sz="1400" dirty="0" smtClean="0">
                <a:solidFill>
                  <a:schemeClr val="tx1"/>
                </a:solidFill>
              </a:rPr>
              <a:t>facilities. </a:t>
            </a:r>
            <a:endParaRPr lang="en-CA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Cultural Expenditure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Percentage expenditure on cultural </a:t>
            </a:r>
            <a:r>
              <a:rPr lang="en-US" sz="1400" dirty="0" smtClean="0">
                <a:solidFill>
                  <a:schemeClr val="tx1"/>
                </a:solidFill>
              </a:rPr>
              <a:t>heritage.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1113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Life Expectancy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Average life expectancy.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2306" y="262362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 Enrollment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Percentage </a:t>
            </a:r>
            <a:r>
              <a:rPr lang="en-US" sz="1400" dirty="0" smtClean="0">
                <a:solidFill>
                  <a:schemeClr val="tx1"/>
                </a:solidFill>
              </a:rPr>
              <a:t>of school-aged </a:t>
            </a:r>
            <a:r>
              <a:rPr lang="en-US" sz="1400" dirty="0">
                <a:solidFill>
                  <a:schemeClr val="tx1"/>
                </a:solidFill>
              </a:rPr>
              <a:t>population enrolled in </a:t>
            </a:r>
            <a:r>
              <a:rPr lang="en-US" sz="1400" dirty="0" smtClean="0">
                <a:solidFill>
                  <a:schemeClr val="tx1"/>
                </a:solidFill>
              </a:rPr>
              <a:t>schools.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2306" y="405729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Higher Education Degrees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Higher level education degrees per 100 000 </a:t>
            </a:r>
            <a:r>
              <a:rPr lang="en-GB" sz="1400" dirty="0" smtClean="0">
                <a:solidFill>
                  <a:schemeClr val="tx1"/>
                </a:solidFill>
              </a:rPr>
              <a:t>inhabitants.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2306" y="549096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Adult Literacy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Adult literacy rate.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7243" y="262362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Maternal Mortality Rate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Maternal deaths per 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live </a:t>
            </a:r>
            <a:r>
              <a:rPr lang="en-GB" sz="1400" dirty="0" smtClean="0">
                <a:solidFill>
                  <a:schemeClr val="tx1"/>
                </a:solidFill>
              </a:rPr>
              <a:t>births.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7243" y="406964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Physicians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Number of </a:t>
            </a:r>
            <a:r>
              <a:rPr lang="en-GB" sz="1400" dirty="0" smtClean="0">
                <a:solidFill>
                  <a:schemeClr val="tx1"/>
                </a:solidFill>
              </a:rPr>
              <a:t>physicians </a:t>
            </a:r>
            <a:r>
              <a:rPr lang="en-GB" sz="1400" dirty="0">
                <a:solidFill>
                  <a:schemeClr val="tx1"/>
                </a:solidFill>
              </a:rPr>
              <a:t>per 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inhabitants.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Society and Culture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Education, Health and Culture  – Advanced Indicators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Electronic Health Records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P</a:t>
            </a:r>
            <a:r>
              <a:rPr lang="en-GB" sz="1200" dirty="0" smtClean="0">
                <a:solidFill>
                  <a:schemeClr val="tx1"/>
                </a:solidFill>
              </a:rPr>
              <a:t>ercentage </a:t>
            </a:r>
            <a:r>
              <a:rPr lang="en-GB" sz="1200" dirty="0">
                <a:solidFill>
                  <a:schemeClr val="tx1"/>
                </a:solidFill>
              </a:rPr>
              <a:t>of city inhabitants  </a:t>
            </a:r>
            <a:r>
              <a:rPr lang="en-GB" sz="1200" dirty="0" smtClean="0">
                <a:solidFill>
                  <a:schemeClr val="tx1"/>
                </a:solidFill>
              </a:rPr>
              <a:t>with electronic health records.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Cultural Infrastructure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Number of the cultural </a:t>
            </a:r>
            <a:r>
              <a:rPr lang="en-US" sz="1400" dirty="0" smtClean="0">
                <a:solidFill>
                  <a:schemeClr val="tx1"/>
                </a:solidFill>
              </a:rPr>
              <a:t>institutions </a:t>
            </a:r>
            <a:r>
              <a:rPr lang="en-US" sz="1400" dirty="0">
                <a:solidFill>
                  <a:schemeClr val="tx1"/>
                </a:solidFill>
              </a:rPr>
              <a:t>per 100 000 </a:t>
            </a:r>
            <a:r>
              <a:rPr lang="en-US" sz="1400" dirty="0" smtClean="0">
                <a:solidFill>
                  <a:schemeClr val="tx1"/>
                </a:solidFill>
              </a:rPr>
              <a:t>inhabitants.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1511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In–Patient Hospital Beds</a:t>
            </a:r>
            <a:r>
              <a:rPr lang="en-GB" sz="1400" dirty="0"/>
              <a:t> </a:t>
            </a:r>
            <a:endParaRPr lang="en-GB" sz="1400" dirty="0" smtClean="0"/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Number of in-patient </a:t>
            </a:r>
            <a:r>
              <a:rPr lang="en-GB" sz="1400" dirty="0">
                <a:solidFill>
                  <a:schemeClr val="tx1"/>
                </a:solidFill>
              </a:rPr>
              <a:t>public hospital beds per 100 000 </a:t>
            </a:r>
            <a:r>
              <a:rPr lang="en-GB" sz="1400" dirty="0" smtClean="0">
                <a:solidFill>
                  <a:schemeClr val="tx1"/>
                </a:solidFill>
              </a:rPr>
              <a:t>inhabitants.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0716" y="114832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Health </a:t>
            </a:r>
            <a:r>
              <a:rPr lang="en-US" sz="1400" b="1" dirty="0" smtClean="0">
                <a:solidFill>
                  <a:schemeClr val="tx1"/>
                </a:solidFill>
              </a:rPr>
              <a:t>Insurance/Public Health Coverage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150" dirty="0" smtClean="0">
                <a:solidFill>
                  <a:schemeClr val="tx1"/>
                </a:solidFill>
              </a:rPr>
              <a:t>Percentage of inhabitants covered by basic health insurance or a public health system.</a:t>
            </a:r>
            <a:endParaRPr lang="en-CA" sz="1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Society and Culture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Safety, Housing and Social Inclusion</a:t>
              </a:r>
              <a:r>
                <a:rPr lang="en-GB" b="1" dirty="0" smtClean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– Core Indicators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49986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Informal Settlements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Percentage </a:t>
            </a:r>
            <a:r>
              <a:rPr lang="en-US" sz="1400" dirty="0" smtClean="0">
                <a:solidFill>
                  <a:schemeClr val="tx1"/>
                </a:solidFill>
              </a:rPr>
              <a:t>of </a:t>
            </a:r>
            <a:r>
              <a:rPr lang="en-US" sz="1400" dirty="0">
                <a:solidFill>
                  <a:schemeClr val="tx1"/>
                </a:solidFill>
              </a:rPr>
              <a:t>inhabitants living in slums, informal settlements or inadequate </a:t>
            </a:r>
            <a:r>
              <a:rPr lang="en-US" sz="1400" dirty="0" smtClean="0">
                <a:solidFill>
                  <a:schemeClr val="tx1"/>
                </a:solidFill>
              </a:rPr>
              <a:t>housing.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1605" y="122312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Natural Disaster Related Deaths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Number of natural disaster related deaths per 100 000 inhabitants.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0733" y="116835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Gender Income </a:t>
            </a:r>
            <a:r>
              <a:rPr lang="en-GB" sz="1600" b="1" dirty="0" smtClean="0">
                <a:solidFill>
                  <a:schemeClr val="tx1"/>
                </a:solidFill>
              </a:rPr>
              <a:t>Equity</a:t>
            </a:r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Ratio of average hourly earnings of female to </a:t>
            </a:r>
            <a:r>
              <a:rPr lang="en-US" sz="1400" dirty="0" smtClean="0">
                <a:solidFill>
                  <a:schemeClr val="tx1"/>
                </a:solidFill>
              </a:rPr>
              <a:t>male workers.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0733" y="397066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Poverty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Percentage of inhabitants living in poverty. 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0733" y="25781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Gini Coefficient</a:t>
            </a:r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Income distribution in accordance with Gini coefficient.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61605" y="260437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Disaster Related Economic Losses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CA" sz="1200" dirty="0" smtClean="0">
                <a:solidFill>
                  <a:schemeClr val="tx1"/>
                </a:solidFill>
              </a:rPr>
              <a:t>Natural disaster related </a:t>
            </a:r>
            <a:r>
              <a:rPr lang="en-US" sz="1200" dirty="0" smtClean="0">
                <a:solidFill>
                  <a:schemeClr val="tx1"/>
                </a:solidFill>
              </a:rPr>
              <a:t>economic losses as </a:t>
            </a:r>
            <a:r>
              <a:rPr lang="en-US" sz="1200" dirty="0">
                <a:solidFill>
                  <a:schemeClr val="tx1"/>
                </a:solidFill>
              </a:rPr>
              <a:t>a percentage of the </a:t>
            </a:r>
            <a:r>
              <a:rPr lang="en-US" sz="1200" dirty="0" smtClean="0">
                <a:solidFill>
                  <a:schemeClr val="tx1"/>
                </a:solidFill>
              </a:rPr>
              <a:t>city’s GDP.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99861" y="255489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Police Service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Number </a:t>
            </a:r>
            <a:r>
              <a:rPr lang="en-US" sz="1400" dirty="0">
                <a:solidFill>
                  <a:schemeClr val="tx1"/>
                </a:solidFill>
              </a:rPr>
              <a:t>of police officers per 100 000 </a:t>
            </a:r>
            <a:r>
              <a:rPr lang="en-US" sz="1400" dirty="0" smtClean="0">
                <a:solidFill>
                  <a:schemeClr val="tx1"/>
                </a:solidFill>
              </a:rPr>
              <a:t>inhabitants.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0533" y="397507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Fire </a:t>
            </a:r>
            <a:r>
              <a:rPr lang="en-GB" sz="1600" b="1" dirty="0">
                <a:solidFill>
                  <a:schemeClr val="tx1"/>
                </a:solidFill>
              </a:rPr>
              <a:t>Service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Number </a:t>
            </a:r>
            <a:r>
              <a:rPr lang="en-US" sz="1400" dirty="0" smtClean="0">
                <a:solidFill>
                  <a:schemeClr val="tx1"/>
                </a:solidFill>
              </a:rPr>
              <a:t>of firefighters per </a:t>
            </a:r>
            <a:r>
              <a:rPr lang="en-US" sz="1400" dirty="0">
                <a:solidFill>
                  <a:schemeClr val="tx1"/>
                </a:solidFill>
              </a:rPr>
              <a:t>100 000 </a:t>
            </a:r>
            <a:r>
              <a:rPr lang="en-US" sz="1400" dirty="0" smtClean="0">
                <a:solidFill>
                  <a:schemeClr val="tx1"/>
                </a:solidFill>
              </a:rPr>
              <a:t>inhabitants.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8319" y="5343227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Violent Crime Rate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Violent crime rate per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inhabitants.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1503" y="536754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Voter Participation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Percentage of the eligible population that voted during the last municipal </a:t>
            </a:r>
            <a:r>
              <a:rPr lang="en-US" sz="1400" dirty="0" smtClean="0">
                <a:solidFill>
                  <a:schemeClr val="tx1"/>
                </a:solidFill>
              </a:rPr>
              <a:t>election. 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04688" y="537636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Traffic Fatalities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Traffic fatalities per 100 000 </a:t>
            </a:r>
            <a:r>
              <a:rPr lang="en-US" sz="1400" dirty="0" smtClean="0">
                <a:solidFill>
                  <a:schemeClr val="tx1"/>
                </a:solidFill>
              </a:rPr>
              <a:t>inhabitants.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605" y="3975076"/>
            <a:ext cx="221913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Society and Culture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Safety, Housing and Social Inclusion – Advanced Indicators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7456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Housing Expenditure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Percentage expenditure of income </a:t>
            </a:r>
            <a:r>
              <a:rPr lang="en-GB" sz="1400" dirty="0">
                <a:solidFill>
                  <a:schemeClr val="tx1"/>
                </a:solidFill>
              </a:rPr>
              <a:t>for </a:t>
            </a:r>
            <a:r>
              <a:rPr lang="en-GB" sz="1400" dirty="0" smtClean="0">
                <a:solidFill>
                  <a:schemeClr val="tx1"/>
                </a:solidFill>
              </a:rPr>
              <a:t>housing. </a:t>
            </a:r>
            <a:endParaRPr lang="en-CA" sz="1400" dirty="0">
              <a:solidFill>
                <a:schemeClr val="tx1"/>
              </a:solidFill>
            </a:endParaRPr>
          </a:p>
          <a:p>
            <a:pPr algn="ctr"/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1235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Resilience Plans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Implementation of risk and vulnerability </a:t>
            </a:r>
            <a:r>
              <a:rPr lang="en-US" sz="1400" dirty="0" smtClean="0">
                <a:solidFill>
                  <a:schemeClr val="tx1"/>
                </a:solidFill>
              </a:rPr>
              <a:t>assessments</a:t>
            </a:r>
            <a:r>
              <a:rPr lang="en-US" sz="1400" dirty="0">
                <a:solidFill>
                  <a:schemeClr val="tx1"/>
                </a:solidFill>
              </a:rPr>
              <a:t> </a:t>
            </a:r>
            <a:r>
              <a:rPr lang="en-US" sz="1400" dirty="0" smtClean="0">
                <a:solidFill>
                  <a:schemeClr val="tx1"/>
                </a:solidFill>
              </a:rPr>
              <a:t>for disaster mitigation.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1235" y="272878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Population Living in Disaster Prone Areas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Percentage of inhabitants living in a zone subject to natural </a:t>
            </a:r>
            <a:r>
              <a:rPr lang="en-US" sz="1400" dirty="0" smtClean="0">
                <a:solidFill>
                  <a:schemeClr val="tx1"/>
                </a:solidFill>
              </a:rPr>
              <a:t>hazards.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7904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Local Food Production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Percentage of local food supplied from within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km </a:t>
            </a:r>
            <a:r>
              <a:rPr lang="en-US" sz="1400" dirty="0" smtClean="0">
                <a:solidFill>
                  <a:schemeClr val="tx1"/>
                </a:solidFill>
              </a:rPr>
              <a:t>of the urban area.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4566" y="272878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Child Care Availability</a:t>
            </a:r>
          </a:p>
          <a:p>
            <a:pPr algn="ctr"/>
            <a:r>
              <a:rPr lang="en-CA" sz="1400" dirty="0">
                <a:solidFill>
                  <a:schemeClr val="tx1"/>
                </a:solidFill>
              </a:rPr>
              <a:t>Percentage of pre-school age </a:t>
            </a:r>
            <a:r>
              <a:rPr lang="en-CA" sz="1400" dirty="0" smtClean="0">
                <a:solidFill>
                  <a:schemeClr val="tx1"/>
                </a:solidFill>
              </a:rPr>
              <a:t>children (0-3) covered by (public and private) </a:t>
            </a:r>
          </a:p>
          <a:p>
            <a:pPr algn="ctr"/>
            <a:r>
              <a:rPr lang="en-CA" sz="1400" dirty="0" smtClean="0">
                <a:solidFill>
                  <a:schemeClr val="tx1"/>
                </a:solidFill>
              </a:rPr>
              <a:t>day-care centres.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 descr="https://encrypted-tbn0.gstatic.com/images?q=tbn:ANd9GcTKCXrLNDc5aEJIYYBJRTpeKpChSxgHg3HArbAtatXyS1pUNmrmu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13607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“To support future city strategies, we need to understand the benefits of the embedded ubiquitous technologies and smart city developments in our everyday </a:t>
            </a:r>
            <a:r>
              <a:rPr lang="en-US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lives”</a:t>
            </a:r>
            <a:endParaRPr lang="en-US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65674"/>
            <a:ext cx="12192000" cy="2392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ounded Rectangle 3"/>
          <p:cNvSpPr/>
          <p:nvPr/>
        </p:nvSpPr>
        <p:spPr>
          <a:xfrm>
            <a:off x="861237" y="1456660"/>
            <a:ext cx="2951343" cy="28718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91520" y="5778672"/>
            <a:ext cx="1300480" cy="1079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/>
          <a:lstStyle/>
          <a:p>
            <a:r>
              <a:rPr lang="es-ES_tradnl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United</a:t>
            </a:r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4 Smart </a:t>
            </a:r>
            <a:r>
              <a:rPr lang="es-ES_tradnl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Sustainable</a:t>
            </a:r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Cities</a:t>
            </a:r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(U4SSC)</a:t>
            </a:r>
            <a:endParaRPr lang="es-ES_tradnl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15" descr="http://www.fi.ibimet.cnr.it/resolveuid/f42d519e799a4251a113b2b47e4dae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086" y="5849767"/>
            <a:ext cx="898314" cy="8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http://www.greenpolicy360.net/mw/images/Unfccc_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r="10808"/>
          <a:stretch/>
        </p:blipFill>
        <p:spPr bwMode="auto">
          <a:xfrm>
            <a:off x="3064081" y="6071142"/>
            <a:ext cx="748499" cy="6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bs.twimg.com/profile_images/599214175697686528/4Wgx-eA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r="16296"/>
          <a:stretch/>
        </p:blipFill>
        <p:spPr bwMode="auto">
          <a:xfrm>
            <a:off x="1828440" y="5935324"/>
            <a:ext cx="813367" cy="76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00" y="5109802"/>
            <a:ext cx="1434916" cy="388736"/>
          </a:xfrm>
          <a:prstGeom prst="rect">
            <a:avLst/>
          </a:prstGeom>
        </p:spPr>
      </p:pic>
      <p:pic>
        <p:nvPicPr>
          <p:cNvPr id="11" name="Picture 9" descr="Risultati immagini per fa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1304" r="50470" b="-1304"/>
          <a:stretch/>
        </p:blipFill>
        <p:spPr bwMode="auto">
          <a:xfrm>
            <a:off x="3535297" y="5104506"/>
            <a:ext cx="645151" cy="5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https://donate.unwomen.org/assets/images/UNwomen-Logo-Blue-TransparentBackground-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314" y="6127778"/>
            <a:ext cx="1222326" cy="32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planetearthinstitute.org.uk/wp-content/uploads/2013/11/UNEC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09" y="4873073"/>
            <a:ext cx="975170" cy="8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78" y="4995802"/>
            <a:ext cx="593891" cy="615927"/>
          </a:xfrm>
          <a:prstGeom prst="rect">
            <a:avLst/>
          </a:prstGeom>
        </p:spPr>
      </p:pic>
      <p:pic>
        <p:nvPicPr>
          <p:cNvPr id="16" name="Picture 4" descr="https://www.itu.int/en/ITU-T/ssc/united/PublishingImages/Logos-partners-UN/UN%20Environment%20logo%20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3" y="5985795"/>
            <a:ext cx="830287" cy="73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www.itu.int/en/ITU-T/ssc/united/PublishingImages/Logos-partners-UN/cbd-logo-en-gree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0" y="5046756"/>
            <a:ext cx="1486503" cy="5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www.itu.int/en/ITU-T/ssc/united/PublishingImages/Logos-partners-UN/UNDP_En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34" y="4792864"/>
            <a:ext cx="589501" cy="102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www.itu.int/en/ITU-T/ssc/united/PublishingImages/Logos-partners-UN/Unido_E_logo_light_blu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64862"/>
            <a:ext cx="757867" cy="6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s://www.itu.int/en/ITU-T/ssc/united/PublishingImages/Colour%20image%20UNH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86" y="6226532"/>
            <a:ext cx="1703063" cy="3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itu.int/en/ITU-T/ssc/united/PublishingImages/Logos-partners-UN/UNU-EGOV-Logo-3%20Colours-resiz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14" y="5952362"/>
            <a:ext cx="1386289" cy="7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13495" r="13072" b="11618"/>
          <a:stretch/>
        </p:blipFill>
        <p:spPr>
          <a:xfrm>
            <a:off x="978166" y="1556284"/>
            <a:ext cx="2716624" cy="271662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653850" y="1382802"/>
            <a:ext cx="6852350" cy="273304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TextBox 23"/>
          <p:cNvSpPr txBox="1"/>
          <p:nvPr/>
        </p:nvSpPr>
        <p:spPr>
          <a:xfrm>
            <a:off x="4902200" y="1660864"/>
            <a:ext cx="6099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 </a:t>
            </a:r>
            <a:r>
              <a:rPr lang="es-ES_tradnl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es-ES_tradnl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United </a:t>
            </a:r>
            <a:r>
              <a:rPr lang="es-ES_tradnl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Nations</a:t>
            </a:r>
            <a:r>
              <a:rPr lang="es-ES_tradnl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Initiative</a:t>
            </a:r>
            <a:r>
              <a:rPr lang="es-ES_tradnl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coordinated</a:t>
            </a:r>
            <a:r>
              <a:rPr lang="es-ES_tradnl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by</a:t>
            </a:r>
            <a:r>
              <a:rPr lang="es-ES_tradnl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ITU, UNECE and UN-</a:t>
            </a:r>
            <a:r>
              <a:rPr lang="es-ES_tradnl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Habitat</a:t>
            </a:r>
            <a:r>
              <a:rPr lang="es-ES_tradnl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es-ES_tradn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advocates</a:t>
            </a:r>
            <a:r>
              <a:rPr lang="es-ES_tradn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public policy to encourage the use of ICTs to facilitate and ease the transition to smart sustainable cities</a:t>
            </a:r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ES_tradnl" dirty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3290" y="2978926"/>
            <a:ext cx="6218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contributes to the achievement of the </a:t>
            </a:r>
            <a:r>
              <a:rPr lang="en-GB" b="1" dirty="0">
                <a:solidFill>
                  <a:schemeClr val="bg1"/>
                </a:solidFill>
              </a:rPr>
              <a:t>Sustainable Development Goal 11: "Make cities and human settlements inclusive, safe, resilient and sustainable</a:t>
            </a:r>
            <a:endParaRPr lang="es-ES_tradnl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355" y="4551946"/>
            <a:ext cx="205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Supported</a:t>
            </a:r>
            <a:r>
              <a:rPr lang="es-ES_tradnl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14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by</a:t>
            </a:r>
            <a:r>
              <a:rPr lang="es-ES_tradnl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s-ES_tradnl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8" name="Picture 4" descr="https://www.itu.int/en/ITU-T/ssc/united/PublishingImages/Logos-partners-UN/itu-logo-resize-RU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00" y="4896803"/>
            <a:ext cx="778264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www.itu.int/en/ITU-T/ssc/united/PublishingImages/Logos-partners-UN/unesco_logo_en-blue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449" y="4758653"/>
            <a:ext cx="1005133" cy="88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6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61237" y="1987942"/>
            <a:ext cx="2951343" cy="28718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 </a:t>
            </a:r>
            <a:r>
              <a:rPr lang="es-ES_tradnl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current</a:t>
            </a:r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</a:t>
            </a:r>
            <a:endParaRPr lang="es-ES_tradnl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13495" r="13072" b="11618"/>
          <a:stretch/>
        </p:blipFill>
        <p:spPr>
          <a:xfrm>
            <a:off x="965466" y="2065549"/>
            <a:ext cx="2716624" cy="271662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285596" y="1438390"/>
            <a:ext cx="7555422" cy="418655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TextBox 23"/>
          <p:cNvSpPr txBox="1"/>
          <p:nvPr/>
        </p:nvSpPr>
        <p:spPr>
          <a:xfrm>
            <a:off x="4461165" y="1616057"/>
            <a:ext cx="7204362" cy="442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 </a:t>
            </a:r>
            <a:r>
              <a:rPr lang="es-ES_tradnl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es-ES_tradnl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currently</a:t>
            </a:r>
            <a:r>
              <a:rPr lang="es-ES_tradnl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working</a:t>
            </a:r>
            <a:r>
              <a:rPr lang="es-ES_tradnl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</a:t>
            </a:r>
            <a:r>
              <a:rPr lang="es-ES_tradnl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following</a:t>
            </a:r>
            <a:r>
              <a:rPr lang="es-ES_tradnl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deliverables</a:t>
            </a:r>
            <a:r>
              <a:rPr lang="es-ES_tradnl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endParaRPr lang="es-ES_tradnl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Guidelines on tools and mechanisms to finance SSC projects        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Guidelines on strategies for circular cities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City science application framework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Guiding principles for artificial intelligence in cities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Blockchain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4 </a:t>
            </a:r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cities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Thematic 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Group on "The Impact of Frontier Technologies in </a:t>
            </a:r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Cities“: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GB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impact of Sensing technologies and </a:t>
            </a:r>
            <a:r>
              <a:rPr lang="en-GB" sz="1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IoT</a:t>
            </a:r>
            <a:r>
              <a:rPr lang="en-GB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Cities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GB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impact of Artificial Intelligence and Cognitive Computing in Cities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GB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impact of Data Processing and Computation in Cities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GB" sz="1600" dirty="0" smtClean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s-ES_tradnl" dirty="0" smtClean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634" y="5703106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Join</a:t>
            </a:r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U4SSC </a:t>
            </a:r>
            <a:r>
              <a:rPr lang="es-ES_tradnl" sz="32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now</a:t>
            </a:r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s-ES_tradnl" sz="32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participate</a:t>
            </a:r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es-ES_tradnl" sz="32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online </a:t>
            </a:r>
            <a:r>
              <a:rPr lang="es-ES_tradnl" sz="32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discussions</a:t>
            </a:r>
            <a:endParaRPr lang="es-ES_tradnl" sz="3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37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 </a:t>
            </a:r>
            <a:r>
              <a:rPr lang="es-ES_tradnl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publications</a:t>
            </a:r>
            <a:endParaRPr lang="es-ES_tradnl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634" y="571823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Available</a:t>
            </a:r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free </a:t>
            </a:r>
            <a:r>
              <a:rPr lang="es-ES_tradnl" sz="32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</a:t>
            </a:r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U4SSC </a:t>
            </a:r>
            <a:r>
              <a:rPr lang="es-ES_tradnl" sz="32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website</a:t>
            </a:r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ES_tradnl" sz="2800" dirty="0" smtClean="0">
                <a:solidFill>
                  <a:srgbClr val="4F8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http://itu.int/go/U4SSC</a:t>
            </a:r>
            <a:r>
              <a:rPr lang="es-ES_tradnl" sz="2800" dirty="0" smtClean="0">
                <a:solidFill>
                  <a:srgbClr val="4F8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ES_tradnl" sz="2800" dirty="0">
              <a:solidFill>
                <a:srgbClr val="4F81B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94" y="1600200"/>
            <a:ext cx="2676006" cy="3773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58" y="1600200"/>
            <a:ext cx="2699409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1602522"/>
            <a:ext cx="2657589" cy="37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3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59142" y="2233584"/>
            <a:ext cx="6852350" cy="317661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ES_tradnl" sz="3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 Key performance </a:t>
            </a:r>
            <a:r>
              <a:rPr lang="es-ES_tradnl" sz="38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indicators</a:t>
            </a:r>
            <a:r>
              <a:rPr lang="es-ES_tradnl" sz="3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38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es-ES_tradnl" sz="3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Smart </a:t>
            </a:r>
            <a:r>
              <a:rPr lang="es-ES_tradnl" sz="38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Sustainable</a:t>
            </a:r>
            <a:r>
              <a:rPr lang="es-ES_tradnl" sz="3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38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Cities</a:t>
            </a:r>
            <a:endParaRPr lang="es-ES_tradnl" sz="3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51" y="1768362"/>
            <a:ext cx="3176111" cy="445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1300" y="2852395"/>
            <a:ext cx="642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U4SSC Initiative has developed a set of international 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 performance indicators (KPIs) for Smart sustainable cities (SSC) </a:t>
            </a: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establish the criteria to evaluate ICT´s contributions in making cities smarter and more sustainable, and to provide cities with the means for </a:t>
            </a:r>
            <a:r>
              <a:rPr lang="en-GB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self-assessments</a:t>
            </a: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 </a:t>
            </a:r>
            <a:endParaRPr lang="es-ES_tradnl" sz="2000" dirty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86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9860937" y="2970891"/>
            <a:ext cx="2127380" cy="33051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Maldonado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10226" y="4923860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Guangshan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34661" y="4242939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Wuxi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2923" y="1376679"/>
            <a:ext cx="4172141" cy="5240923"/>
          </a:xfrm>
          <a:prstGeom prst="roundRect">
            <a:avLst/>
          </a:prstGeom>
          <a:solidFill>
            <a:srgbClr val="2340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80316" y="2458642"/>
            <a:ext cx="2517059" cy="30398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Dubai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708429" y="3646015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Manizales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80163" y="2405379"/>
            <a:ext cx="2127380" cy="33051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Montevideo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62041" y="6053606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many others…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737" y="236067"/>
            <a:ext cx="11241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KPIs Project for Smart Sustainable Cities to Reach SDGs</a:t>
            </a:r>
            <a:endParaRPr lang="en-US" sz="2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03837" y="3078178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Singapore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6458" y="3723599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Valencia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679335" y="4179963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Pully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612" y="3431745"/>
            <a:ext cx="38353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 defTabSz="457200"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support cities in the implementation and use of the SSC KPIs</a:t>
            </a:r>
            <a:br>
              <a:rPr lang="en-GB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GB" altLang="en-US" sz="18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457200">
              <a:buFont typeface="Wingdings" panose="05000000000000000000" pitchFamily="2" charset="2"/>
              <a:buChar char="§"/>
            </a:pPr>
            <a:r>
              <a:rPr lang="en-CA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test and verify the applicability of </a:t>
            </a:r>
            <a:r>
              <a:rPr lang="en-US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SSC-KPIs</a:t>
            </a:r>
            <a:r>
              <a:rPr lang="en-CA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several cities of the world.</a:t>
            </a:r>
            <a:br>
              <a:rPr lang="en-CA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altLang="en-US" sz="18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457200">
              <a:buFont typeface="Wingdings" panose="05000000000000000000" pitchFamily="2" charset="2"/>
              <a:buChar char="§"/>
            </a:pPr>
            <a:r>
              <a:rPr lang="en-CA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develop a global </a:t>
            </a:r>
            <a:r>
              <a:rPr lang="en-CA" altLang="en-US" sz="18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Smart Sustainable Cities (SSC) Index</a:t>
            </a:r>
            <a:r>
              <a:rPr lang="en-CA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ES_tradnl" altLang="en-US" sz="28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51" y="2146700"/>
            <a:ext cx="3575565" cy="2528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5" y="1580177"/>
            <a:ext cx="2542536" cy="1796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/>
          <p:cNvSpPr/>
          <p:nvPr/>
        </p:nvSpPr>
        <p:spPr>
          <a:xfrm>
            <a:off x="6157451" y="4858863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Foshan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33685" y="5405645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Kairouan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72306" y="5414087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Moscow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23064" y="932185"/>
            <a:ext cx="5926138" cy="1019175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More </a:t>
            </a:r>
            <a:r>
              <a:rPr lang="es-ES_tradnl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than</a:t>
            </a:r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 </a:t>
            </a:r>
            <a:r>
              <a:rPr lang="es-ES_tradnl" sz="26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cities</a:t>
            </a:r>
            <a:r>
              <a:rPr lang="es-ES_tradnl" sz="2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are </a:t>
            </a:r>
            <a:r>
              <a:rPr lang="es-ES_tradnl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participating</a:t>
            </a:r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es-ES_tradnl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</a:t>
            </a:r>
            <a:endParaRPr lang="es-ES_tradnl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869"/>
            <a:ext cx="10972800" cy="1143000"/>
          </a:xfrm>
        </p:spPr>
        <p:txBody>
          <a:bodyPr>
            <a:noAutofit/>
          </a:bodyPr>
          <a:lstStyle/>
          <a:p>
            <a:r>
              <a:rPr lang="es-ES_tradnl" sz="3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Implementing</a:t>
            </a:r>
            <a:r>
              <a:rPr lang="es-ES_tradn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ITU-T International </a:t>
            </a:r>
            <a:r>
              <a:rPr lang="es-ES_tradnl" sz="3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Standards</a:t>
            </a:r>
            <a:r>
              <a:rPr lang="es-ES_tradn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es-ES_tradnl" sz="3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Shape</a:t>
            </a:r>
            <a:r>
              <a:rPr lang="es-ES_tradn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Smart </a:t>
            </a:r>
            <a:r>
              <a:rPr lang="es-ES_tradnl" sz="3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Sustainable</a:t>
            </a:r>
            <a:r>
              <a:rPr lang="es-ES_tradn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3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Cities</a:t>
            </a:r>
            <a:r>
              <a:rPr lang="es-ES_tradn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ES_tradnl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4825" y="1333500"/>
            <a:ext cx="2847975" cy="432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ES_tradnl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case of </a:t>
            </a:r>
            <a:r>
              <a:rPr lang="es-ES_tradnl" sz="20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Dubai</a:t>
            </a:r>
            <a:endParaRPr lang="es-ES_tradnl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76912" y="1303869"/>
            <a:ext cx="2847600" cy="432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ES_tradnl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case of </a:t>
            </a:r>
            <a:r>
              <a:rPr lang="es-ES_tradnl" sz="20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Singapore</a:t>
            </a:r>
            <a:endParaRPr lang="es-ES_tradnl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456" y="1956069"/>
            <a:ext cx="2208512" cy="3106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64" y="1956069"/>
            <a:ext cx="2190495" cy="3106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1475" y="5524500"/>
            <a:ext cx="10658475" cy="819150"/>
          </a:xfrm>
          <a:prstGeom prst="roundRect">
            <a:avLst/>
          </a:prstGeom>
          <a:solidFill>
            <a:srgbClr val="70AD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These</a:t>
            </a:r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case </a:t>
            </a:r>
            <a:r>
              <a:rPr lang="es-ES_tradnl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studies</a:t>
            </a:r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show </a:t>
            </a:r>
            <a:r>
              <a:rPr lang="es-ES_tradnl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Dubai’s</a:t>
            </a:r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s-ES_tradnl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Singapore’s</a:t>
            </a:r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s-ES_tradnl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Moscow’s</a:t>
            </a:r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journeys</a:t>
            </a:r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towards</a:t>
            </a:r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becoming</a:t>
            </a:r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s-ES_tradnl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Smarter</a:t>
            </a:r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more </a:t>
            </a:r>
            <a:r>
              <a:rPr lang="es-ES_tradnl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s-ES_tradnl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ustainable</a:t>
            </a:r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City</a:t>
            </a:r>
            <a:endParaRPr lang="es-ES_tradnl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234" y="6387337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Available</a:t>
            </a:r>
            <a:r>
              <a:rPr lang="es-ES_tradnl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es-ES_tradnl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free </a:t>
            </a:r>
            <a:r>
              <a:rPr lang="es-ES_tradnl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</a:t>
            </a:r>
            <a:r>
              <a:rPr lang="es-ES_tradnl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ES_tradnl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ITU-T SSC </a:t>
            </a:r>
            <a:r>
              <a:rPr lang="es-ES_tradnl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website</a:t>
            </a:r>
            <a:r>
              <a:rPr lang="es-ES_tradnl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600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hlinkClick r:id="rId4"/>
              </a:rPr>
              <a:t>itu.int/go/ITU-T-SSC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s-ES_tradnl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44224" y="1303869"/>
            <a:ext cx="2847600" cy="432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ES_tradnl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case of </a:t>
            </a:r>
            <a:r>
              <a:rPr lang="es-ES_tradnl" sz="20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Moscow</a:t>
            </a:r>
            <a:endParaRPr lang="es-ES_tradnl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https://www.itu.int/en/ITU-T/climatechange/PublishingImages/Publications/Moscow-cover-p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68" y="1912381"/>
            <a:ext cx="2208512" cy="311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8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Blue Background.potx" id="{733D8C06-5C87-4534-8240-6CA22E669E0A}" vid="{D4095E0B-5F57-4BE2-834B-575F769D70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25582F0AD90A4E8D54E708610A2869" ma:contentTypeVersion="2" ma:contentTypeDescription="Create a new document." ma:contentTypeScope="" ma:versionID="30c9a5d6c42fd95392bfe0f14bf1beae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8a8ff9c92d9ddaac1039a72028d14d00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BF0783-B030-4E9A-9049-6D2E37E6A5CC}"/>
</file>

<file path=customXml/itemProps2.xml><?xml version="1.0" encoding="utf-8"?>
<ds:datastoreItem xmlns:ds="http://schemas.openxmlformats.org/officeDocument/2006/customXml" ds:itemID="{FAE36AE7-B5FF-4ABA-9AA9-0D276CB224B6}"/>
</file>

<file path=customXml/itemProps3.xml><?xml version="1.0" encoding="utf-8"?>
<ds:datastoreItem xmlns:ds="http://schemas.openxmlformats.org/officeDocument/2006/customXml" ds:itemID="{DC959A1C-3A78-4395-BAD7-DD9088603D93}"/>
</file>

<file path=docProps/app.xml><?xml version="1.0" encoding="utf-8"?>
<Properties xmlns="http://schemas.openxmlformats.org/officeDocument/2006/extended-properties" xmlns:vt="http://schemas.openxmlformats.org/officeDocument/2006/docPropsVTypes">
  <Template>ITU Blue Background</Template>
  <TotalTime>3170</TotalTime>
  <Words>1146</Words>
  <Application>Microsoft Office PowerPoint</Application>
  <PresentationFormat>Widescreen</PresentationFormat>
  <Paragraphs>266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Segoe Script</vt:lpstr>
      <vt:lpstr>Segoe UI</vt:lpstr>
      <vt:lpstr>Wingdings</vt:lpstr>
      <vt:lpstr>Office Theme</vt:lpstr>
      <vt:lpstr> Making Our Cities Smarter and More Sustainable </vt:lpstr>
      <vt:lpstr>PowerPoint Presentation</vt:lpstr>
      <vt:lpstr>PowerPoint Presentation</vt:lpstr>
      <vt:lpstr>United 4 Smart Sustainable Cities (U4SSC)</vt:lpstr>
      <vt:lpstr>U4SSC current work</vt:lpstr>
      <vt:lpstr>U4SSC publications</vt:lpstr>
      <vt:lpstr>U4SSC Key performance indicators for Smart Sustainable Cities</vt:lpstr>
      <vt:lpstr>PowerPoint Presentation</vt:lpstr>
      <vt:lpstr>Implementing ITU-T International Standards to Shape Smart Sustainable Cities </vt:lpstr>
      <vt:lpstr>KPIs Structure</vt:lpstr>
      <vt:lpstr>Implementing Key Performance Indicators for Smart Sustainable Cities Worldwide</vt:lpstr>
      <vt:lpstr>PowerPoint Presentation</vt:lpstr>
      <vt:lpstr>Additional Information </vt:lpstr>
      <vt:lpstr>KPIs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TSB-RU</dc:creator>
  <cp:lastModifiedBy>TSB SG5</cp:lastModifiedBy>
  <cp:revision>293</cp:revision>
  <dcterms:created xsi:type="dcterms:W3CDTF">2017-05-31T13:36:49Z</dcterms:created>
  <dcterms:modified xsi:type="dcterms:W3CDTF">2018-12-12T15:45:03Z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0x0101001D25582F0AD90A4E8D54E708610A2869</vt:lpwstr>
  </property>
</Properties>
</file>