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328" r:id="rId2"/>
    <p:sldId id="368" r:id="rId3"/>
    <p:sldId id="369" r:id="rId4"/>
    <p:sldId id="377" r:id="rId5"/>
    <p:sldId id="378" r:id="rId6"/>
    <p:sldId id="379" r:id="rId7"/>
    <p:sldId id="380" r:id="rId8"/>
    <p:sldId id="346" r:id="rId9"/>
    <p:sldId id="384" r:id="rId10"/>
    <p:sldId id="376" r:id="rId11"/>
    <p:sldId id="381" r:id="rId12"/>
    <p:sldId id="371" r:id="rId13"/>
    <p:sldId id="372" r:id="rId14"/>
    <p:sldId id="347"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3CB"/>
    <a:srgbClr val="65A2D9"/>
    <a:srgbClr val="9DDCED"/>
    <a:srgbClr val="FFCD2D"/>
    <a:srgbClr val="70AD47"/>
    <a:srgbClr val="FFD243"/>
    <a:srgbClr val="FFC000"/>
    <a:srgbClr val="91C46E"/>
    <a:srgbClr val="24BC4D"/>
    <a:srgbClr val="2B7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6331" autoAdjust="0"/>
  </p:normalViewPr>
  <p:slideViewPr>
    <p:cSldViewPr snapToGrid="0" snapToObjects="1" showGuides="1">
      <p:cViewPr varScale="1">
        <p:scale>
          <a:sx n="92" d="100"/>
          <a:sy n="92" d="100"/>
        </p:scale>
        <p:origin x="606" y="90"/>
      </p:cViewPr>
      <p:guideLst>
        <p:guide orient="horz" pos="2160"/>
        <p:guide pos="3840"/>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100" d="100"/>
        <a:sy n="100" d="100"/>
      </p:scale>
      <p:origin x="0" y="-978"/>
    </p:cViewPr>
  </p:sorterViewPr>
  <p:notesViewPr>
    <p:cSldViewPr snapToGrid="0" snapToObjects="1">
      <p:cViewPr varScale="1">
        <p:scale>
          <a:sx n="66" d="100"/>
          <a:sy n="6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A5AE4F17-12AE-4C33-83D5-82615346FBA8}" type="datetimeFigureOut">
              <a:rPr lang="en-US" smtClean="0"/>
              <a:t>12/12/2018</a:t>
            </a:fld>
            <a:endParaRPr lang="en-US"/>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27829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74823002-95C9-45A0-BDF6-EE76D45B35B4}" type="datetimeFigureOut">
              <a:rPr lang="es-ES_tradnl" smtClean="0"/>
              <a:t>12/12/2018</a:t>
            </a:fld>
            <a:endParaRPr lang="es-ES_tradnl"/>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BCD7E8BF-8033-4799-ABA6-673929CB1C93}" type="slidenum">
              <a:rPr lang="es-ES_tradnl" smtClean="0"/>
              <a:t>‹#›</a:t>
            </a:fld>
            <a:endParaRPr lang="es-ES_tradnl"/>
          </a:p>
        </p:txBody>
      </p:sp>
    </p:spTree>
    <p:extLst>
      <p:ext uri="{BB962C8B-B14F-4D97-AF65-F5344CB8AC3E}">
        <p14:creationId xmlns:p14="http://schemas.microsoft.com/office/powerpoint/2010/main" val="35244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a:t>
            </a:fld>
            <a:endParaRPr lang="es-ES_tradnl"/>
          </a:p>
        </p:txBody>
      </p:sp>
    </p:spTree>
    <p:extLst>
      <p:ext uri="{BB962C8B-B14F-4D97-AF65-F5344CB8AC3E}">
        <p14:creationId xmlns:p14="http://schemas.microsoft.com/office/powerpoint/2010/main" val="67673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11</a:t>
            </a:fld>
            <a:endParaRPr lang="es-ES_tradnl"/>
          </a:p>
        </p:txBody>
      </p:sp>
    </p:spTree>
    <p:extLst>
      <p:ext uri="{BB962C8B-B14F-4D97-AF65-F5344CB8AC3E}">
        <p14:creationId xmlns:p14="http://schemas.microsoft.com/office/powerpoint/2010/main" val="363970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12</a:t>
            </a:fld>
            <a:endParaRPr lang="es-ES_tradnl"/>
          </a:p>
        </p:txBody>
      </p:sp>
    </p:spTree>
    <p:extLst>
      <p:ext uri="{BB962C8B-B14F-4D97-AF65-F5344CB8AC3E}">
        <p14:creationId xmlns:p14="http://schemas.microsoft.com/office/powerpoint/2010/main" val="41763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13</a:t>
            </a:fld>
            <a:endParaRPr lang="es-ES_tradnl"/>
          </a:p>
        </p:txBody>
      </p:sp>
    </p:spTree>
    <p:extLst>
      <p:ext uri="{BB962C8B-B14F-4D97-AF65-F5344CB8AC3E}">
        <p14:creationId xmlns:p14="http://schemas.microsoft.com/office/powerpoint/2010/main" val="160937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58A5C2-D2A0-45CE-A5DC-2274D3AE8381}" type="slidenum">
              <a:rPr lang="es-ES_tradnl" smtClean="0"/>
              <a:t>14</a:t>
            </a:fld>
            <a:endParaRPr lang="es-ES_tradnl"/>
          </a:p>
        </p:txBody>
      </p:sp>
    </p:spTree>
    <p:extLst>
      <p:ext uri="{BB962C8B-B14F-4D97-AF65-F5344CB8AC3E}">
        <p14:creationId xmlns:p14="http://schemas.microsoft.com/office/powerpoint/2010/main" val="655782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15</a:t>
            </a:fld>
            <a:endParaRPr lang="es-ES_tradnl"/>
          </a:p>
        </p:txBody>
      </p:sp>
    </p:spTree>
    <p:extLst>
      <p:ext uri="{BB962C8B-B14F-4D97-AF65-F5344CB8AC3E}">
        <p14:creationId xmlns:p14="http://schemas.microsoft.com/office/powerpoint/2010/main" val="114041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16</a:t>
            </a:fld>
            <a:endParaRPr lang="es-ES_tradnl"/>
          </a:p>
        </p:txBody>
      </p:sp>
    </p:spTree>
    <p:extLst>
      <p:ext uri="{BB962C8B-B14F-4D97-AF65-F5344CB8AC3E}">
        <p14:creationId xmlns:p14="http://schemas.microsoft.com/office/powerpoint/2010/main" val="409266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17</a:t>
            </a:fld>
            <a:endParaRPr lang="es-ES_tradnl"/>
          </a:p>
        </p:txBody>
      </p:sp>
    </p:spTree>
    <p:extLst>
      <p:ext uri="{BB962C8B-B14F-4D97-AF65-F5344CB8AC3E}">
        <p14:creationId xmlns:p14="http://schemas.microsoft.com/office/powerpoint/2010/main" val="30428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18</a:t>
            </a:fld>
            <a:endParaRPr lang="es-ES_tradnl"/>
          </a:p>
        </p:txBody>
      </p:sp>
    </p:spTree>
    <p:extLst>
      <p:ext uri="{BB962C8B-B14F-4D97-AF65-F5344CB8AC3E}">
        <p14:creationId xmlns:p14="http://schemas.microsoft.com/office/powerpoint/2010/main" val="380174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19</a:t>
            </a:fld>
            <a:endParaRPr lang="es-ES_tradnl"/>
          </a:p>
        </p:txBody>
      </p:sp>
    </p:spTree>
    <p:extLst>
      <p:ext uri="{BB962C8B-B14F-4D97-AF65-F5344CB8AC3E}">
        <p14:creationId xmlns:p14="http://schemas.microsoft.com/office/powerpoint/2010/main" val="261220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20</a:t>
            </a:fld>
            <a:endParaRPr lang="es-ES_tradnl"/>
          </a:p>
        </p:txBody>
      </p:sp>
    </p:spTree>
    <p:extLst>
      <p:ext uri="{BB962C8B-B14F-4D97-AF65-F5344CB8AC3E}">
        <p14:creationId xmlns:p14="http://schemas.microsoft.com/office/powerpoint/2010/main" val="21506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endParaRPr lang="en-US" altLang="zh-CN" sz="1200" b="0" i="0" kern="1200" dirty="0" smtClean="0">
              <a:solidFill>
                <a:schemeClr val="tx1"/>
              </a:solidFill>
              <a:effectLst/>
              <a:latin typeface="+mn-lt"/>
              <a:ea typeface="+mn-ea"/>
              <a:cs typeface="+mn-cs"/>
            </a:endParaRPr>
          </a:p>
          <a:p>
            <a:pPr algn="ctr" rtl="0"/>
            <a:r>
              <a:rPr lang="zh-CN" altLang="en-US" sz="1200" b="1" i="0" u="none" kern="1200" dirty="0" smtClean="0">
                <a:solidFill>
                  <a:schemeClr val="tx1"/>
                </a:solidFill>
                <a:effectLst/>
                <a:latin typeface="+mn-lt"/>
                <a:ea typeface="+mn-ea"/>
                <a:cs typeface="+mn-cs"/>
              </a:rPr>
              <a:t>智慧</a:t>
            </a:r>
            <a:r>
              <a:rPr lang="zh-CN" altLang="en-US" sz="1200" b="1" i="0" u="none" kern="1200" dirty="0" smtClean="0">
                <a:solidFill>
                  <a:srgbClr val="FF0000"/>
                </a:solidFill>
                <a:effectLst/>
                <a:latin typeface="+mn-lt"/>
                <a:ea typeface="+mn-ea"/>
                <a:cs typeface="+mn-cs"/>
              </a:rPr>
              <a:t>可持续发展</a:t>
            </a:r>
            <a:r>
              <a:rPr lang="zh-CN" altLang="en-US" sz="1200" b="1" i="0" kern="1200" dirty="0" smtClean="0">
                <a:solidFill>
                  <a:schemeClr val="tx1"/>
                </a:solidFill>
                <a:effectLst/>
                <a:latin typeface="+mn-lt"/>
                <a:ea typeface="+mn-ea"/>
                <a:cs typeface="+mn-cs"/>
              </a:rPr>
              <a:t>城市</a:t>
            </a:r>
            <a:endParaRPr lang="en-US" b="1" dirty="0"/>
          </a:p>
        </p:txBody>
      </p:sp>
      <p:sp>
        <p:nvSpPr>
          <p:cNvPr id="4" name="Slide Number Placeholder 3"/>
          <p:cNvSpPr>
            <a:spLocks noGrp="1"/>
          </p:cNvSpPr>
          <p:nvPr>
            <p:ph type="sldNum" sz="quarter" idx="10"/>
          </p:nvPr>
        </p:nvSpPr>
        <p:spPr/>
        <p:txBody>
          <a:bodyPr/>
          <a:lstStyle/>
          <a:p>
            <a:fld id="{2DF996A4-968D-4FA7-A625-7DD5FD0F28B4}" type="slidenum">
              <a:rPr lang="es-ES_tradnl" smtClean="0"/>
              <a:t>2</a:t>
            </a:fld>
            <a:endParaRPr lang="es-ES_tradnl" dirty="0"/>
          </a:p>
        </p:txBody>
      </p:sp>
    </p:spTree>
    <p:extLst>
      <p:ext uri="{BB962C8B-B14F-4D97-AF65-F5344CB8AC3E}">
        <p14:creationId xmlns:p14="http://schemas.microsoft.com/office/powerpoint/2010/main" val="62680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21</a:t>
            </a:fld>
            <a:endParaRPr lang="es-ES_tradnl"/>
          </a:p>
        </p:txBody>
      </p:sp>
    </p:spTree>
    <p:extLst>
      <p:ext uri="{BB962C8B-B14F-4D97-AF65-F5344CB8AC3E}">
        <p14:creationId xmlns:p14="http://schemas.microsoft.com/office/powerpoint/2010/main" val="2967826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22</a:t>
            </a:fld>
            <a:endParaRPr lang="es-ES_tradnl"/>
          </a:p>
        </p:txBody>
      </p:sp>
    </p:spTree>
    <p:extLst>
      <p:ext uri="{BB962C8B-B14F-4D97-AF65-F5344CB8AC3E}">
        <p14:creationId xmlns:p14="http://schemas.microsoft.com/office/powerpoint/2010/main" val="192665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23</a:t>
            </a:fld>
            <a:endParaRPr lang="es-ES_tradnl"/>
          </a:p>
        </p:txBody>
      </p:sp>
    </p:spTree>
    <p:extLst>
      <p:ext uri="{BB962C8B-B14F-4D97-AF65-F5344CB8AC3E}">
        <p14:creationId xmlns:p14="http://schemas.microsoft.com/office/powerpoint/2010/main" val="306428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24</a:t>
            </a:fld>
            <a:endParaRPr lang="es-ES_tradnl"/>
          </a:p>
        </p:txBody>
      </p:sp>
    </p:spTree>
    <p:extLst>
      <p:ext uri="{BB962C8B-B14F-4D97-AF65-F5344CB8AC3E}">
        <p14:creationId xmlns:p14="http://schemas.microsoft.com/office/powerpoint/2010/main" val="2213452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25</a:t>
            </a:fld>
            <a:endParaRPr lang="es-ES_tradnl"/>
          </a:p>
        </p:txBody>
      </p:sp>
    </p:spTree>
    <p:extLst>
      <p:ext uri="{BB962C8B-B14F-4D97-AF65-F5344CB8AC3E}">
        <p14:creationId xmlns:p14="http://schemas.microsoft.com/office/powerpoint/2010/main" val="3164818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26</a:t>
            </a:fld>
            <a:endParaRPr lang="es-ES_tradnl"/>
          </a:p>
        </p:txBody>
      </p:sp>
    </p:spTree>
    <p:extLst>
      <p:ext uri="{BB962C8B-B14F-4D97-AF65-F5344CB8AC3E}">
        <p14:creationId xmlns:p14="http://schemas.microsoft.com/office/powerpoint/2010/main" val="291183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F8FE5-CC6A-4D8B-B315-7D63070FA11F}" type="slidenum">
              <a:rPr lang="es-ES_tradnl" smtClean="0"/>
              <a:t>3</a:t>
            </a:fld>
            <a:endParaRPr lang="es-ES_tradnl"/>
          </a:p>
        </p:txBody>
      </p:sp>
    </p:spTree>
    <p:extLst>
      <p:ext uri="{BB962C8B-B14F-4D97-AF65-F5344CB8AC3E}">
        <p14:creationId xmlns:p14="http://schemas.microsoft.com/office/powerpoint/2010/main" val="203586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4</a:t>
            </a:fld>
            <a:endParaRPr lang="es-ES_tradnl"/>
          </a:p>
        </p:txBody>
      </p:sp>
    </p:spTree>
    <p:extLst>
      <p:ext uri="{BB962C8B-B14F-4D97-AF65-F5344CB8AC3E}">
        <p14:creationId xmlns:p14="http://schemas.microsoft.com/office/powerpoint/2010/main" val="253607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5</a:t>
            </a:fld>
            <a:endParaRPr lang="es-ES_tradnl"/>
          </a:p>
        </p:txBody>
      </p:sp>
    </p:spTree>
    <p:extLst>
      <p:ext uri="{BB962C8B-B14F-4D97-AF65-F5344CB8AC3E}">
        <p14:creationId xmlns:p14="http://schemas.microsoft.com/office/powerpoint/2010/main" val="305237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6</a:t>
            </a:fld>
            <a:endParaRPr lang="es-ES_tradnl"/>
          </a:p>
        </p:txBody>
      </p:sp>
    </p:spTree>
    <p:extLst>
      <p:ext uri="{BB962C8B-B14F-4D97-AF65-F5344CB8AC3E}">
        <p14:creationId xmlns:p14="http://schemas.microsoft.com/office/powerpoint/2010/main" val="326048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7E8BF-8033-4799-ABA6-673929CB1C93}" type="slidenum">
              <a:rPr lang="es-ES_tradnl" smtClean="0"/>
              <a:t>7</a:t>
            </a:fld>
            <a:endParaRPr lang="es-ES_tradnl"/>
          </a:p>
        </p:txBody>
      </p:sp>
    </p:spTree>
    <p:extLst>
      <p:ext uri="{BB962C8B-B14F-4D97-AF65-F5344CB8AC3E}">
        <p14:creationId xmlns:p14="http://schemas.microsoft.com/office/powerpoint/2010/main" val="63695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baseline="0" noProof="0" dirty="0" smtClean="0"/>
          </a:p>
        </p:txBody>
      </p:sp>
      <p:sp>
        <p:nvSpPr>
          <p:cNvPr id="4" name="Slide Number Placeholder 3"/>
          <p:cNvSpPr>
            <a:spLocks noGrp="1"/>
          </p:cNvSpPr>
          <p:nvPr>
            <p:ph type="sldNum" sz="quarter" idx="10"/>
          </p:nvPr>
        </p:nvSpPr>
        <p:spPr/>
        <p:txBody>
          <a:bodyPr/>
          <a:lstStyle/>
          <a:p>
            <a:fld id="{B1F09C2B-8D66-4659-ACDF-6C8509E14DCA}" type="slidenum">
              <a:rPr lang="es-ES_tradnl" smtClean="0"/>
              <a:t>8</a:t>
            </a:fld>
            <a:endParaRPr lang="es-ES_tradnl"/>
          </a:p>
        </p:txBody>
      </p:sp>
    </p:spTree>
    <p:extLst>
      <p:ext uri="{BB962C8B-B14F-4D97-AF65-F5344CB8AC3E}">
        <p14:creationId xmlns:p14="http://schemas.microsoft.com/office/powerpoint/2010/main" val="303880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此案例详细阐述了迪拜在建设智慧城市方面所走过的雄心勃勃的开创之旅，该探险之旅值得世界其它满怀抱负的智慧城市效仿。</a:t>
            </a:r>
            <a:endPar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KPI</a:t>
            </a:r>
            <a:r>
              <a:rPr lang="zh-CN" alt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的原则是：</a:t>
            </a:r>
            <a:endParaRPr lang="en-GB"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全面性</a:t>
            </a:r>
            <a:r>
              <a:rPr lang="zh-CN" altLang="en-US" sz="1200" b="0"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：指标集应涵盖</a:t>
            </a:r>
            <a:r>
              <a:rPr lang="en-US" altLang="zh-CN" sz="1200" b="0"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SSC</a:t>
            </a:r>
            <a:r>
              <a:rPr lang="zh-CN" altLang="en-US" sz="1200" b="0"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的各个方面。</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可用性：</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应量化，历史和当前数据或者已有，或者易于收集。</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独立性：</a:t>
            </a:r>
            <a:r>
              <a:rPr lang="zh-CN" altLang="en-US" sz="1200" b="0"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同一维度的</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的相互独立或“接近正交”，即尽量避免</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的重叠。</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简单性：</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对于城市利益攸关方而言，每个指标的概念应简单易懂。</a:t>
            </a:r>
            <a: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12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及时性：</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指根据</a:t>
            </a:r>
            <a:r>
              <a:rPr lang="en-US" altLang="zh-CN"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SSC</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建设过程中的新问题制定</a:t>
            </a:r>
            <a:r>
              <a:rPr lang="en-US" altLang="zh-CN"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的能力。</a:t>
            </a:r>
            <a:endParaRPr lang="en-US" sz="12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s-ES_tradnl"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10</a:t>
            </a:fld>
            <a:endParaRPr lang="es-ES_tradnl"/>
          </a:p>
        </p:txBody>
      </p:sp>
    </p:spTree>
    <p:extLst>
      <p:ext uri="{BB962C8B-B14F-4D97-AF65-F5344CB8AC3E}">
        <p14:creationId xmlns:p14="http://schemas.microsoft.com/office/powerpoint/2010/main" val="404320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bg1"/>
          </a:solidFill>
          <a:latin typeface="Calibri" panose="020F0502020204030204"/>
          <a:ea typeface="+mj-ea"/>
          <a:cs typeface="Calibri" panose="020F0502020204030204"/>
        </a:defRPr>
      </a:lvl1pPr>
    </p:titleStyle>
    <p:bodyStyle>
      <a:lvl1pPr marL="342900" indent="-342900" algn="l" defTabSz="457200" rtl="0" eaLnBrk="1" latinLnBrk="0" hangingPunct="1">
        <a:spcBef>
          <a:spcPct val="20000"/>
        </a:spcBef>
        <a:buFont typeface="Arial" panose="020B0604020202020204"/>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GIF"/><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2.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tu.int/go/U4SS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itu.int/go/ITU-T-SS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 y="0"/>
            <a:ext cx="12191999" cy="6858000"/>
          </a:xfrm>
          <a:prstGeom prst="rect">
            <a:avLst/>
          </a:prstGeom>
        </p:spPr>
      </p:pic>
      <p:sp>
        <p:nvSpPr>
          <p:cNvPr id="4" name="Title 3"/>
          <p:cNvSpPr>
            <a:spLocks noGrp="1"/>
          </p:cNvSpPr>
          <p:nvPr>
            <p:ph type="ctrTitle"/>
          </p:nvPr>
        </p:nvSpPr>
        <p:spPr>
          <a:xfrm>
            <a:off x="3110" y="992188"/>
            <a:ext cx="6885992" cy="1470025"/>
          </a:xfrm>
        </p:spPr>
        <p:txBody>
          <a:bodyPr>
            <a:normAutofit fontScale="90000"/>
          </a:bodyPr>
          <a:lstStyle/>
          <a:p>
            <a:pPr algn="r"/>
            <a:r>
              <a:rPr lang="en-US" dirty="0">
                <a:solidFill>
                  <a:schemeClr val="bg1"/>
                </a:solidFill>
              </a:rPr>
              <a:t> </a:t>
            </a:r>
            <a:r>
              <a:rPr lang="zh-CN" altLang="en-US" sz="4800" b="0" dirty="0"/>
              <a:t>让我们的</a:t>
            </a:r>
            <a:r>
              <a:rPr lang="zh-CN" altLang="en-US" sz="4800" b="0" dirty="0" smtClean="0"/>
              <a:t>城市更加智慧，</a:t>
            </a:r>
            <a:r>
              <a:rPr lang="en-US" altLang="zh-CN" sz="4800" b="0" dirty="0" smtClean="0"/>
              <a:t/>
            </a:r>
            <a:br>
              <a:rPr lang="en-US" altLang="zh-CN" sz="4800" b="0" dirty="0" smtClean="0"/>
            </a:br>
            <a:r>
              <a:rPr lang="zh-CN" altLang="en-US" sz="4800" b="0" dirty="0" smtClean="0"/>
              <a:t>更加可持续</a:t>
            </a:r>
            <a:endParaRPr lang="en-US" sz="4900" dirty="0">
              <a:solidFill>
                <a:schemeClr val="bg1"/>
              </a:solidFill>
              <a:latin typeface="Segoe Script" panose="020B05040200000000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679" t="15627" r="12381" b="9245"/>
          <a:stretch>
            <a:fillRect/>
          </a:stretch>
        </p:blipFill>
        <p:spPr>
          <a:xfrm>
            <a:off x="8818419" y="3757451"/>
            <a:ext cx="1642909" cy="1692196"/>
          </a:xfrm>
          <a:prstGeom prst="rect">
            <a:avLst/>
          </a:prstGeom>
          <a:noFill/>
          <a:ln w="38100">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6845"/>
            <a:ext cx="10972800" cy="617537"/>
          </a:xfrm>
        </p:spPr>
        <p:txBody>
          <a:bodyPr>
            <a:noAutofit/>
          </a:bodyPr>
          <a:lstStyle/>
          <a:p>
            <a:r>
              <a:rPr lang="es-ES_tradnl" sz="3200" dirty="0" smtClean="0">
                <a:latin typeface="Segoe UI" panose="020B0502040204020203" pitchFamily="34" charset="0"/>
                <a:ea typeface="Segoe UI" panose="020B0502040204020203" pitchFamily="34" charset="0"/>
                <a:cs typeface="Segoe UI" panose="020B0502040204020203" pitchFamily="34" charset="0"/>
              </a:rPr>
              <a:t>KPI</a:t>
            </a:r>
            <a:r>
              <a:rPr lang="zh-CN" altLang="en-US" sz="3200" dirty="0" smtClean="0">
                <a:latin typeface="Segoe UI" panose="020B0502040204020203" pitchFamily="34" charset="0"/>
                <a:ea typeface="Segoe UI" panose="020B0502040204020203" pitchFamily="34" charset="0"/>
                <a:cs typeface="Segoe UI" panose="020B0502040204020203" pitchFamily="34" charset="0"/>
              </a:rPr>
              <a:t>的结构</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2173188" y="2805525"/>
            <a:ext cx="2406768" cy="576000"/>
          </a:xfrm>
          <a:prstGeom prst="roundRect">
            <a:avLst/>
          </a:prstGeom>
          <a:solidFill>
            <a:srgbClr val="47AAC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latin typeface="Segoe UI" panose="020B0502040204020203" pitchFamily="34" charset="0"/>
                <a:ea typeface="Segoe UI" panose="020B0502040204020203" pitchFamily="34" charset="0"/>
                <a:cs typeface="Segoe UI" panose="020B0502040204020203" pitchFamily="34" charset="0"/>
              </a:rPr>
              <a:t>经济</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2173188" y="3601121"/>
            <a:ext cx="2406768" cy="2577747"/>
          </a:xfrm>
          <a:prstGeom prst="roundRect">
            <a:avLst/>
          </a:prstGeom>
          <a:solidFill>
            <a:srgbClr val="6DBCD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s-ES_tradnl" sz="1400" dirty="0" smtClean="0">
                <a:latin typeface="Segoe UI" panose="020B0502040204020203" pitchFamily="34" charset="0"/>
                <a:ea typeface="Segoe UI" panose="020B0502040204020203" pitchFamily="34" charset="0"/>
                <a:cs typeface="Segoe UI" panose="020B0502040204020203" pitchFamily="34" charset="0"/>
              </a:rPr>
              <a:t>ICT</a:t>
            </a:r>
            <a:r>
              <a:rPr lang="zh-CN" altLang="en-US" sz="1400" dirty="0" smtClean="0">
                <a:latin typeface="Segoe UI" panose="020B0502040204020203" pitchFamily="34" charset="0"/>
                <a:ea typeface="Segoe UI" panose="020B0502040204020203" pitchFamily="34" charset="0"/>
                <a:cs typeface="Segoe UI" panose="020B0502040204020203" pitchFamily="34" charset="0"/>
              </a:rPr>
              <a:t>基础设施</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水和卫生</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排水系统</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电力供应</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交通</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公共部门</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创新</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就业</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废物</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建筑物</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城市规划</a:t>
            </a:r>
            <a:endParaRPr lang="es-ES_tradnl"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5685344" y="2805525"/>
            <a:ext cx="2408400" cy="576000"/>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latin typeface="Segoe UI" panose="020B0502040204020203" pitchFamily="34" charset="0"/>
                <a:ea typeface="Segoe UI" panose="020B0502040204020203" pitchFamily="34" charset="0"/>
                <a:cs typeface="Segoe UI" panose="020B0502040204020203" pitchFamily="34" charset="0"/>
              </a:rPr>
              <a:t>环境</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9"/>
          <p:cNvSpPr/>
          <p:nvPr/>
        </p:nvSpPr>
        <p:spPr>
          <a:xfrm>
            <a:off x="5656502" y="3563458"/>
            <a:ext cx="2437241" cy="1961818"/>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空气质量</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水和卫生</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废物</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环境质量</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公共空间和自然环境</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能源</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0"/>
          <p:cNvSpPr/>
          <p:nvPr/>
        </p:nvSpPr>
        <p:spPr>
          <a:xfrm>
            <a:off x="9037645" y="2805525"/>
            <a:ext cx="2408400" cy="576000"/>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latin typeface="Segoe UI" panose="020B0502040204020203" pitchFamily="34" charset="0"/>
                <a:ea typeface="Segoe UI" panose="020B0502040204020203" pitchFamily="34" charset="0"/>
                <a:cs typeface="Segoe UI" panose="020B0502040204020203" pitchFamily="34" charset="0"/>
              </a:rPr>
              <a:t>社会和文化</a:t>
            </a:r>
            <a:endParaRPr lang="es-ES_tradnl" b="1"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ounded Rectangle 12"/>
          <p:cNvSpPr/>
          <p:nvPr/>
        </p:nvSpPr>
        <p:spPr>
          <a:xfrm>
            <a:off x="8994758" y="3548642"/>
            <a:ext cx="2408400" cy="1976634"/>
          </a:xfrm>
          <a:prstGeom prst="round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教育</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卫生</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文化</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住房</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社会包容性</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安全</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zh-CN" altLang="en-US" sz="1400" dirty="0" smtClean="0">
                <a:latin typeface="Segoe UI" panose="020B0502040204020203" pitchFamily="34" charset="0"/>
                <a:ea typeface="Segoe UI" panose="020B0502040204020203" pitchFamily="34" charset="0"/>
                <a:cs typeface="Segoe UI" panose="020B0502040204020203" pitchFamily="34" charset="0"/>
              </a:rPr>
              <a:t>食品安全</a:t>
            </a:r>
            <a:endParaRPr lang="es-ES_tradnl" sz="1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0" y="2924248"/>
            <a:ext cx="1288612" cy="338554"/>
          </a:xfrm>
          <a:prstGeom prst="rect">
            <a:avLst/>
          </a:prstGeom>
          <a:noFill/>
        </p:spPr>
        <p:txBody>
          <a:bodyPr wrap="square" rtlCol="0">
            <a:spAutoFit/>
          </a:bodyPr>
          <a:lstStyle/>
          <a:p>
            <a:pPr algn="ct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维度</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0" y="3812775"/>
            <a:ext cx="1296530" cy="338554"/>
          </a:xfrm>
          <a:prstGeom prst="rect">
            <a:avLst/>
          </a:prstGeom>
          <a:noFill/>
        </p:spPr>
        <p:txBody>
          <a:bodyPr wrap="square" rtlCol="0">
            <a:spAutoFit/>
          </a:bodyPr>
          <a:lstStyle/>
          <a:p>
            <a:pPr algn="ct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类别</a:t>
            </a:r>
            <a:endParaRPr lang="es-ES_tradnl"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AutoShape 18"/>
          <p:cNvSpPr>
            <a:spLocks noChangeArrowheads="1"/>
          </p:cNvSpPr>
          <p:nvPr/>
        </p:nvSpPr>
        <p:spPr bwMode="auto">
          <a:xfrm>
            <a:off x="2998970" y="673669"/>
            <a:ext cx="6336000" cy="526598"/>
          </a:xfrm>
          <a:prstGeom prst="roundRect">
            <a:avLst>
              <a:gd name="adj" fmla="val 16667"/>
            </a:avLst>
          </a:prstGeom>
          <a:solidFill>
            <a:srgbClr val="2B6395"/>
          </a:solidFill>
          <a:ln w="38100">
            <a:solidFill>
              <a:schemeClr val="bg1"/>
            </a:solidFill>
          </a:ln>
          <a:effectLst/>
        </p:spPr>
        <p:txBody>
          <a:bodyPr vert="horz" wrap="square" lIns="36576" tIns="36576" rIns="36576" bIns="36576" numCol="1" anchor="ctr" anchorCtr="0" compatLnSpc="1"/>
          <a:lstStyle/>
          <a:p>
            <a:pPr marL="0" marR="0" lvl="0" indent="0" algn="ctr" defTabSz="914400" eaLnBrk="0" fontAlgn="base" latinLnBrk="0" hangingPunct="0">
              <a:lnSpc>
                <a:spcPct val="100000"/>
              </a:lnSpc>
              <a:spcBef>
                <a:spcPct val="0"/>
              </a:spcBef>
              <a:spcAft>
                <a:spcPct val="0"/>
              </a:spcAft>
              <a:buClrTx/>
              <a:buSzTx/>
              <a:buFontTx/>
              <a:buNone/>
            </a:pP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54</a:t>
            </a: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项核心指标</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+ 37</a:t>
            </a: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高级指标</a:t>
            </a:r>
            <a:endParaRPr kumimoji="0" lang="en-US" altLang="en-US" sz="16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7" name="AutoShape 18"/>
          <p:cNvSpPr>
            <a:spLocks noChangeArrowheads="1"/>
          </p:cNvSpPr>
          <p:nvPr/>
        </p:nvSpPr>
        <p:spPr bwMode="auto">
          <a:xfrm>
            <a:off x="2998970" y="1321847"/>
            <a:ext cx="6336000" cy="526598"/>
          </a:xfrm>
          <a:prstGeom prst="roundRect">
            <a:avLst>
              <a:gd name="adj" fmla="val 16667"/>
            </a:avLst>
          </a:prstGeom>
          <a:solidFill>
            <a:schemeClr val="accent4">
              <a:lumMod val="75000"/>
            </a:schemeClr>
          </a:solidFill>
          <a:ln w="38100">
            <a:solidFill>
              <a:schemeClr val="bg1"/>
            </a:solidFill>
          </a:ln>
          <a:effectLst/>
        </p:spPr>
        <p:txBody>
          <a:bodyPr vert="horz" wrap="square" lIns="36576" tIns="36576" rIns="36576" bIns="36576" numCol="1" anchor="ctr" anchorCtr="0" compatLnSpc="1"/>
          <a:lstStyle/>
          <a:p>
            <a:pPr marL="0" marR="0" lvl="0" indent="0" algn="ctr" defTabSz="914400" eaLnBrk="0" fontAlgn="base" latinLnBrk="0" hangingPunct="0">
              <a:lnSpc>
                <a:spcPct val="100000"/>
              </a:lnSpc>
              <a:spcBef>
                <a:spcPct val="0"/>
              </a:spcBef>
              <a:spcAft>
                <a:spcPct val="0"/>
              </a:spcAft>
              <a:buClrTx/>
              <a:buSzTx/>
              <a:buFontTx/>
              <a:buNone/>
            </a:pP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20</a:t>
            </a: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项智慧</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+ 32</a:t>
            </a: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项结构性</a:t>
            </a:r>
            <a:r>
              <a:rPr lang="en-US"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+ 39</a:t>
            </a:r>
            <a:r>
              <a:rPr lang="zh-CN" alt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项可持续</a:t>
            </a:r>
            <a:endParaRPr kumimoji="0" lang="en-US" altLang="en-US" sz="16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0" y="-11030"/>
            <a:ext cx="1435100" cy="1310824"/>
          </a:xfrm>
          <a:prstGeom prst="rect">
            <a:avLst/>
          </a:prstGeom>
          <a:solidFill>
            <a:srgbClr val="3AAA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dirty="0" smtClean="0">
                <a:latin typeface="Segoe UI" panose="020B0502040204020203" pitchFamily="34" charset="0"/>
                <a:ea typeface="Segoe UI" panose="020B0502040204020203" pitchFamily="34" charset="0"/>
                <a:cs typeface="Segoe UI" panose="020B0502040204020203" pitchFamily="34" charset="0"/>
              </a:rPr>
              <a:t>衡量您所在城市的进展</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AutoShape 18"/>
          <p:cNvSpPr>
            <a:spLocks noChangeArrowheads="1"/>
          </p:cNvSpPr>
          <p:nvPr/>
        </p:nvSpPr>
        <p:spPr bwMode="auto">
          <a:xfrm>
            <a:off x="2998970" y="1975953"/>
            <a:ext cx="6336000" cy="526598"/>
          </a:xfrm>
          <a:prstGeom prst="roundRect">
            <a:avLst>
              <a:gd name="adj" fmla="val 16667"/>
            </a:avLst>
          </a:prstGeom>
          <a:solidFill>
            <a:schemeClr val="bg2">
              <a:lumMod val="50000"/>
            </a:schemeClr>
          </a:solidFill>
          <a:ln w="38100">
            <a:solidFill>
              <a:schemeClr val="bg1"/>
            </a:solidFill>
          </a:ln>
          <a:effectLst/>
        </p:spPr>
        <p:txBody>
          <a:bodyPr vert="horz" wrap="square" lIns="36576" tIns="36576" rIns="36576" bIns="36576" numCol="1" anchor="ctr" anchorCtr="0" compatLnSpc="1"/>
          <a:lstStyle/>
          <a:p>
            <a:pPr marL="0" marR="0" lvl="0" indent="0" algn="ctr" defTabSz="91440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132</a:t>
            </a:r>
            <a:r>
              <a:rPr kumimoji="0" lang="zh-CN" altLang="en-US" sz="16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个数据采集点</a:t>
            </a:r>
            <a:endParaRPr kumimoji="0" lang="en-US" altLang="en-US" sz="16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A4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p:cNvPicPr>
            <a:picLocks noChangeAspect="1"/>
          </p:cNvPicPr>
          <p:nvPr/>
        </p:nvPicPr>
        <p:blipFill>
          <a:blip r:embed="rId3"/>
          <a:stretch>
            <a:fillRect/>
          </a:stretch>
        </p:blipFill>
        <p:spPr>
          <a:xfrm>
            <a:off x="524933" y="590550"/>
            <a:ext cx="11142134" cy="6267450"/>
          </a:xfrm>
          <a:prstGeom prst="rect">
            <a:avLst/>
          </a:prstGeom>
        </p:spPr>
      </p:pic>
      <p:sp>
        <p:nvSpPr>
          <p:cNvPr id="2" name="Title 1"/>
          <p:cNvSpPr>
            <a:spLocks noGrp="1"/>
          </p:cNvSpPr>
          <p:nvPr>
            <p:ph type="title"/>
          </p:nvPr>
        </p:nvSpPr>
        <p:spPr>
          <a:xfrm>
            <a:off x="0" y="0"/>
            <a:ext cx="12192000" cy="1143000"/>
          </a:xfrm>
          <a:solidFill>
            <a:schemeClr val="accent1"/>
          </a:solidFill>
        </p:spPr>
        <p:txBody>
          <a:bodyPr>
            <a:noAutofit/>
          </a:bodyPr>
          <a:lstStyle/>
          <a:p>
            <a:r>
              <a:rPr lang="zh-CN" altLang="en-US" sz="3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在全球</a:t>
            </a:r>
            <a:r>
              <a:rPr lang="zh-CN" altLang="en-US" sz="3800" dirty="0" smtClean="0">
                <a:latin typeface="Segoe UI" panose="020B0502040204020203" pitchFamily="34" charset="0"/>
                <a:ea typeface="Segoe UI" panose="020B0502040204020203" pitchFamily="34" charset="0"/>
                <a:cs typeface="Segoe UI" panose="020B0502040204020203" pitchFamily="34" charset="0"/>
              </a:rPr>
              <a:t>实施</a:t>
            </a:r>
            <a:r>
              <a:rPr lang="zh-CN" altLang="en-US" sz="4000" dirty="0" smtClean="0">
                <a:ea typeface="宋体" panose="02010600030101010101" pitchFamily="2" charset="-122"/>
                <a:cs typeface="Segoe UI" panose="020B0502040204020203" pitchFamily="34" charset="0"/>
              </a:rPr>
              <a:t>智慧可持续发展城市关键绩效指标</a:t>
            </a:r>
            <a:endParaRPr lang="es-ES_tradnl" sz="3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nip Same Side Corner Rectangle 9"/>
          <p:cNvSpPr/>
          <p:nvPr/>
        </p:nvSpPr>
        <p:spPr>
          <a:xfrm>
            <a:off x="174456" y="4884420"/>
            <a:ext cx="2743200" cy="1678965"/>
          </a:xfrm>
          <a:prstGeom prst="snip2SameRect">
            <a:avLst/>
          </a:prstGeom>
          <a:solidFill>
            <a:srgbClr val="F89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U4SSC</a:t>
            </a:r>
            <a:r>
              <a:rPr lang="zh-CN" altLang="en-US" b="1" dirty="0" smtClean="0">
                <a:latin typeface="Segoe UI" panose="020B0502040204020203" pitchFamily="34" charset="0"/>
                <a:ea typeface="Segoe UI" panose="020B0502040204020203" pitchFamily="34" charset="0"/>
                <a:cs typeface="Segoe UI" panose="020B0502040204020203" pitchFamily="34" charset="0"/>
              </a:rPr>
              <a:t>欢迎各个城市开启自己的</a:t>
            </a:r>
            <a:r>
              <a:rPr lang="en-US" b="1" dirty="0" smtClean="0">
                <a:latin typeface="Segoe UI" panose="020B0502040204020203" pitchFamily="34" charset="0"/>
                <a:ea typeface="Segoe UI" panose="020B0502040204020203" pitchFamily="34" charset="0"/>
                <a:cs typeface="Segoe UI" panose="020B0502040204020203" pitchFamily="34" charset="0"/>
              </a:rPr>
              <a:t>SSC</a:t>
            </a:r>
            <a:r>
              <a:rPr lang="zh-CN" altLang="en-US" b="1" dirty="0" smtClean="0">
                <a:latin typeface="Segoe UI" panose="020B0502040204020203" pitchFamily="34" charset="0"/>
                <a:ea typeface="Segoe UI" panose="020B0502040204020203" pitchFamily="34" charset="0"/>
                <a:cs typeface="Segoe UI" panose="020B0502040204020203" pitchFamily="34" charset="0"/>
              </a:rPr>
              <a:t>旅途！</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8370" y="0"/>
            <a:ext cx="4782999" cy="6858000"/>
          </a:xfrm>
          <a:prstGeom prst="rect">
            <a:avLst/>
          </a:prstGeom>
          <a:solidFill>
            <a:srgbClr val="0E131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Rounded Rectangle 4"/>
          <p:cNvSpPr/>
          <p:nvPr/>
        </p:nvSpPr>
        <p:spPr>
          <a:xfrm>
            <a:off x="3983093" y="5101924"/>
            <a:ext cx="4519484" cy="975983"/>
          </a:xfrm>
          <a:prstGeom prst="roundRect">
            <a:avLst/>
          </a:prstGeom>
          <a:solidFill>
            <a:srgbClr val="39455F">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欲获取更多信息，请联系：</a:t>
            </a:r>
            <a:endParaRPr lang="es-ES_tradnl" dirty="0" smtClean="0">
              <a:latin typeface="Segoe UI" panose="020B0502040204020203" pitchFamily="34" charset="0"/>
              <a:ea typeface="Segoe UI" panose="020B0502040204020203" pitchFamily="34" charset="0"/>
              <a:cs typeface="Segoe UI" panose="020B0502040204020203" pitchFamily="34" charset="0"/>
            </a:endParaRPr>
          </a:p>
          <a:p>
            <a:pPr algn="ctr"/>
            <a:r>
              <a:rPr lang="es-ES_tradnl" dirty="0" smtClean="0">
                <a:latin typeface="Segoe UI" panose="020B0502040204020203" pitchFamily="34" charset="0"/>
                <a:ea typeface="Segoe UI" panose="020B0502040204020203" pitchFamily="34" charset="0"/>
                <a:cs typeface="Segoe UI" panose="020B0502040204020203" pitchFamily="34" charset="0"/>
              </a:rPr>
              <a:t>u4ssc@itu.int   </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4154616" y="2261995"/>
            <a:ext cx="4176437" cy="830997"/>
          </a:xfrm>
          <a:prstGeom prst="rect">
            <a:avLst/>
          </a:prstGeom>
          <a:noFill/>
        </p:spPr>
        <p:txBody>
          <a:bodyPr wrap="square" rtlCol="0">
            <a:spAutoFit/>
          </a:bodyPr>
          <a:lstStyle/>
          <a:p>
            <a:pPr algn="ctr"/>
            <a:r>
              <a:rPr lang="zh-CN" altLang="en-US" sz="4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谢谢！</a:t>
            </a:r>
            <a:endParaRPr lang="es-ES_tradnl" sz="4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7391"/>
          <a:stretch>
            <a:fillRect/>
          </a:stretch>
        </p:blipFill>
        <p:spPr>
          <a:xfrm>
            <a:off x="-59405" y="0"/>
            <a:ext cx="3983706"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2570"/>
          <a:stretch>
            <a:fillRect/>
          </a:stretch>
        </p:blipFill>
        <p:spPr>
          <a:xfrm>
            <a:off x="8561369" y="0"/>
            <a:ext cx="3630631"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1287"/>
            <a:ext cx="10972800" cy="1143000"/>
          </a:xfrm>
        </p:spPr>
        <p:txBody>
          <a:bodyPr/>
          <a:lstStyle/>
          <a:p>
            <a:r>
              <a:rPr lang="zh-CN" altLang="en-US" dirty="0" smtClean="0"/>
              <a:t>补充信息</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4960" y="5557520"/>
            <a:ext cx="1692476" cy="1198880"/>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Rounded Rectangle 3"/>
          <p:cNvSpPr/>
          <p:nvPr/>
        </p:nvSpPr>
        <p:spPr>
          <a:xfrm>
            <a:off x="737190" y="868500"/>
            <a:ext cx="11260347" cy="497940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4660" y="-210705"/>
            <a:ext cx="10972800" cy="1143000"/>
          </a:xfrm>
        </p:spPr>
        <p:txBody>
          <a:bodyPr/>
          <a:lstStyle/>
          <a:p>
            <a:r>
              <a:rPr lang="en-US" dirty="0" smtClean="0"/>
              <a:t>KPI</a:t>
            </a:r>
            <a:r>
              <a:rPr lang="zh-CN" altLang="en-US" dirty="0" smtClean="0"/>
              <a:t>原则</a:t>
            </a:r>
            <a:endParaRPr lang="en-US" dirty="0"/>
          </a:p>
        </p:txBody>
      </p:sp>
      <p:sp>
        <p:nvSpPr>
          <p:cNvPr id="3" name="Content Placeholder 2"/>
          <p:cNvSpPr>
            <a:spLocks noGrp="1"/>
          </p:cNvSpPr>
          <p:nvPr>
            <p:ph idx="1"/>
          </p:nvPr>
        </p:nvSpPr>
        <p:spPr>
          <a:xfrm>
            <a:off x="961476" y="891695"/>
            <a:ext cx="7033405" cy="4587574"/>
          </a:xfrm>
        </p:spPr>
        <p:txBody>
          <a:bodyPr>
            <a:normAutofit fontScale="32500" lnSpcReduction="20000"/>
          </a:bodyPr>
          <a:lstStyle/>
          <a:p>
            <a:pPr marL="0" indent="0" fontAlgn="base">
              <a:buNone/>
            </a:pPr>
            <a:endParaRPr lang="en-US" b="1" cap="all" dirty="0" smtClean="0"/>
          </a:p>
          <a:p>
            <a:pPr marL="0" indent="0" fontAlgn="base">
              <a:buNone/>
            </a:pPr>
            <a:endParaRPr lang="en-US" b="1" cap="all" dirty="0"/>
          </a:p>
          <a:p>
            <a:pPr marL="0" lvl="0" indent="0" defTabSz="914400">
              <a:spcBef>
                <a:spcPts val="0"/>
              </a:spcBef>
              <a:buNone/>
              <a:defRP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80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全面性</a:t>
            </a:r>
            <a:r>
              <a:rPr lang="zh-CN" altLang="en-US" sz="8000"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指标集应涵盖</a:t>
            </a:r>
            <a:r>
              <a:rPr lang="en-US" altLang="zh-CN"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SSC</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的各个方面。</a:t>
            </a:r>
            <a: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80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可用性：</a:t>
            </a:r>
            <a: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应量化，历史和当前数据或者已有，或者易于收集。</a:t>
            </a:r>
            <a: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8000" b="1" dirty="0" smtClean="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简单性</a:t>
            </a:r>
            <a:r>
              <a:rPr lang="zh-CN" altLang="en-US" sz="80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对于城市利益攸关方而言，每个指标的概念应简单易懂。</a:t>
            </a:r>
            <a: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r>
            <a:br>
              <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br>
            <a:endPar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fontAlgn="base">
              <a:buFont typeface="Wingdings" panose="05000000000000000000" pitchFamily="2" charset="2"/>
              <a:buChar char="§"/>
            </a:pPr>
            <a:r>
              <a:rPr lang="zh-CN" altLang="en-US" sz="80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及时性：</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这指的是根据</a:t>
            </a:r>
            <a:r>
              <a:rPr lang="en-US" altLang="zh-CN"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SSC</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建设过程中的</a:t>
            </a:r>
            <a:r>
              <a:rPr lang="zh-CN" altLang="en-US" sz="80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新问题</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制定</a:t>
            </a:r>
            <a:r>
              <a:rPr lang="en-US" altLang="zh-CN"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KPI</a:t>
            </a:r>
            <a:r>
              <a:rPr lang="zh-CN" alt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的能力。</a:t>
            </a:r>
            <a:endParaRPr lang="en-US" sz="8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endParaRPr lang="en-US" sz="37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999" y="1260661"/>
            <a:ext cx="4142991" cy="386463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经济</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ICT –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家庭互联网接入</a:t>
            </a:r>
            <a:r>
              <a:rPr lang="en-US" sz="1200" dirty="0" smtClean="0">
                <a:solidFill>
                  <a:schemeClr val="tx1"/>
                </a:solidFill>
              </a:rPr>
              <a:t/>
            </a:r>
            <a:br>
              <a:rPr lang="en-US" sz="1200" dirty="0" smtClean="0">
                <a:solidFill>
                  <a:schemeClr val="tx1"/>
                </a:solidFill>
              </a:rPr>
            </a:br>
            <a:r>
              <a:rPr lang="zh-CN" altLang="en-US" sz="1400" dirty="0" smtClean="0">
                <a:solidFill>
                  <a:schemeClr val="tx1"/>
                </a:solidFill>
              </a:rPr>
              <a:t>可接入互联网的家庭比例。</a:t>
            </a:r>
            <a:r>
              <a:rPr lang="en-CA" sz="1400" dirty="0" smtClean="0">
                <a:solidFill>
                  <a:schemeClr val="tx1"/>
                </a:solidFill>
              </a:rPr>
              <a:t> </a:t>
            </a: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固定宽带用户数</a:t>
            </a:r>
            <a:endParaRPr lang="en-US" sz="1600" b="1" dirty="0" smtClean="0">
              <a:solidFill>
                <a:schemeClr val="tx1"/>
              </a:solidFill>
            </a:endParaRPr>
          </a:p>
          <a:p>
            <a:pPr algn="ctr"/>
            <a:r>
              <a:rPr lang="zh-CN" altLang="en-US" sz="1400" dirty="0" smtClean="0">
                <a:solidFill>
                  <a:schemeClr val="tx1"/>
                </a:solidFill>
              </a:rPr>
              <a:t>安装固定（有线）宽带的家庭比例</a:t>
            </a:r>
            <a:endParaRPr lang="en-US" sz="1400" dirty="0">
              <a:solidFill>
                <a:schemeClr val="tx1"/>
              </a:solidFill>
            </a:endParaRPr>
          </a:p>
        </p:txBody>
      </p:sp>
      <p:sp>
        <p:nvSpPr>
          <p:cNvPr id="11" name="Rectangle 10"/>
          <p:cNvSpPr/>
          <p:nvPr/>
        </p:nvSpPr>
        <p:spPr>
          <a:xfrm>
            <a:off x="1101456"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无线宽带用户数</a:t>
            </a:r>
            <a:r>
              <a:rPr lang="en-US" sz="1100" b="1" dirty="0" smtClean="0">
                <a:solidFill>
                  <a:schemeClr val="tx1"/>
                </a:solidFill>
              </a:rPr>
              <a:t/>
            </a:r>
            <a:br>
              <a:rPr lang="en-US" sz="1100" b="1" dirty="0" smtClean="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万个居民的无线宽带用户数量</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智能水表</a:t>
            </a:r>
            <a:r>
              <a:rPr lang="en-CA" sz="1050" dirty="0">
                <a:solidFill>
                  <a:schemeClr val="tx1"/>
                </a:solidFill>
              </a:rPr>
              <a:t/>
            </a:r>
            <a:br>
              <a:rPr lang="en-CA" sz="1050" dirty="0">
                <a:solidFill>
                  <a:schemeClr val="tx1"/>
                </a:solidFill>
              </a:rPr>
            </a:br>
            <a:r>
              <a:rPr lang="zh-CN" altLang="en-US" sz="1400" dirty="0" smtClean="0">
                <a:solidFill>
                  <a:schemeClr val="tx1"/>
                </a:solidFill>
              </a:rPr>
              <a:t>采用智能水表的比例</a:t>
            </a:r>
            <a:endParaRPr lang="en-US" sz="1400" dirty="0">
              <a:solidFill>
                <a:schemeClr val="tx1"/>
              </a:solidFill>
            </a:endParaRPr>
          </a:p>
        </p:txBody>
      </p:sp>
      <p:sp>
        <p:nvSpPr>
          <p:cNvPr id="13" name="Rectangle 12"/>
          <p:cNvSpPr/>
          <p:nvPr/>
        </p:nvSpPr>
        <p:spPr>
          <a:xfrm>
            <a:off x="907992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智能电表</a:t>
            </a:r>
            <a:r>
              <a:rPr lang="en-CA" sz="1200" b="1" dirty="0">
                <a:solidFill>
                  <a:schemeClr val="tx1"/>
                </a:solidFill>
              </a:rPr>
              <a:t/>
            </a:r>
            <a:br>
              <a:rPr lang="en-CA" sz="1200" b="1" dirty="0">
                <a:solidFill>
                  <a:schemeClr val="tx1"/>
                </a:solidFill>
              </a:rPr>
            </a:br>
            <a:r>
              <a:rPr lang="zh-CN" altLang="en-US" sz="1400" dirty="0" smtClean="0">
                <a:solidFill>
                  <a:schemeClr val="tx1"/>
                </a:solidFill>
              </a:rPr>
              <a:t>采用智能电表的比例</a:t>
            </a:r>
            <a:endParaRPr lang="en-US" sz="1400" dirty="0">
              <a:solidFill>
                <a:schemeClr val="tx1"/>
              </a:solidFill>
            </a:endParaRPr>
          </a:p>
        </p:txBody>
      </p:sp>
      <p:sp>
        <p:nvSpPr>
          <p:cNvPr id="14" name="Rectangle 13"/>
          <p:cNvSpPr/>
          <p:nvPr/>
        </p:nvSpPr>
        <p:spPr>
          <a:xfrm>
            <a:off x="1073871"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无线宽带覆盖</a:t>
            </a:r>
            <a:endParaRPr lang="en-CA" sz="1600" b="1" dirty="0" smtClean="0">
              <a:solidFill>
                <a:schemeClr val="tx1"/>
              </a:solidFill>
            </a:endParaRPr>
          </a:p>
          <a:p>
            <a:pPr algn="ctr"/>
            <a:r>
              <a:rPr lang="zh-CN" altLang="en-US" sz="1400" dirty="0" smtClean="0">
                <a:solidFill>
                  <a:schemeClr val="tx1"/>
                </a:solidFill>
              </a:rPr>
              <a:t>城市由无线宽带（</a:t>
            </a:r>
            <a:r>
              <a:rPr lang="en-US" sz="1400" dirty="0">
                <a:solidFill>
                  <a:schemeClr val="tx1"/>
                </a:solidFill>
              </a:rPr>
              <a:t> </a:t>
            </a:r>
            <a:r>
              <a:rPr lang="en-US" sz="1400" dirty="0" smtClean="0">
                <a:solidFill>
                  <a:schemeClr val="tx1"/>
                </a:solidFill>
              </a:rPr>
              <a:t>3G</a:t>
            </a:r>
            <a:r>
              <a:rPr lang="zh-CN" altLang="en-US" sz="1400" dirty="0" smtClean="0">
                <a:solidFill>
                  <a:schemeClr val="tx1"/>
                </a:solidFill>
              </a:rPr>
              <a:t>和</a:t>
            </a:r>
            <a:r>
              <a:rPr lang="en-US" sz="1400" dirty="0" smtClean="0">
                <a:solidFill>
                  <a:schemeClr val="tx1"/>
                </a:solidFill>
              </a:rPr>
              <a:t>4G </a:t>
            </a:r>
            <a:r>
              <a:rPr lang="zh-CN" altLang="en-US" sz="1400" dirty="0" smtClean="0">
                <a:solidFill>
                  <a:schemeClr val="tx1"/>
                </a:solidFill>
              </a:rPr>
              <a:t>）提供服务的比例</a:t>
            </a:r>
            <a:endParaRPr lang="en-US" sz="1100" dirty="0">
              <a:solidFill>
                <a:schemeClr val="tx1"/>
              </a:solidFill>
            </a:endParaRPr>
          </a:p>
        </p:txBody>
      </p:sp>
      <p:sp>
        <p:nvSpPr>
          <p:cNvPr id="15" name="Rectangle 14"/>
          <p:cNvSpPr/>
          <p:nvPr/>
        </p:nvSpPr>
        <p:spPr>
          <a:xfrm>
            <a:off x="5080363" y="1169179"/>
            <a:ext cx="2194560" cy="129779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动态公共交通信息</a:t>
            </a:r>
            <a:r>
              <a:rPr lang="en-CA" sz="1200" b="1" dirty="0">
                <a:solidFill>
                  <a:schemeClr val="tx1"/>
                </a:solidFill>
              </a:rPr>
              <a:t/>
            </a:r>
            <a:br>
              <a:rPr lang="en-CA" sz="1200" b="1" dirty="0">
                <a:solidFill>
                  <a:schemeClr val="tx1"/>
                </a:solidFill>
              </a:rPr>
            </a:br>
            <a:r>
              <a:rPr lang="zh-CN" altLang="en-US" sz="1400" dirty="0" smtClean="0">
                <a:solidFill>
                  <a:schemeClr val="tx1"/>
                </a:solidFill>
              </a:rPr>
              <a:t>可实时向公众动态</a:t>
            </a:r>
            <a:r>
              <a:rPr lang="zh-CN" altLang="en-US" sz="1400" dirty="0">
                <a:solidFill>
                  <a:schemeClr val="tx1"/>
                </a:solidFill>
              </a:rPr>
              <a:t>提供旅行者信息的城市</a:t>
            </a:r>
            <a:r>
              <a:rPr lang="zh-CN" altLang="en-US" sz="1400" dirty="0" smtClean="0">
                <a:solidFill>
                  <a:schemeClr val="tx1"/>
                </a:solidFill>
              </a:rPr>
              <a:t>公共汽车站的比例</a:t>
            </a:r>
            <a:r>
              <a:rPr lang="en-GB" sz="1400" dirty="0" smtClean="0">
                <a:solidFill>
                  <a:schemeClr val="tx1"/>
                </a:solidFill>
              </a:rPr>
              <a:t> </a:t>
            </a:r>
            <a:endParaRPr lang="en-US" sz="1400" dirty="0">
              <a:solidFill>
                <a:schemeClr val="tx1"/>
              </a:solidFill>
            </a:endParaRPr>
          </a:p>
        </p:txBody>
      </p:sp>
      <p:sp>
        <p:nvSpPr>
          <p:cNvPr id="16" name="Rectangle 15"/>
          <p:cNvSpPr/>
          <p:nvPr/>
        </p:nvSpPr>
        <p:spPr>
          <a:xfrm>
            <a:off x="5102739" y="254567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交通监控</a:t>
            </a:r>
            <a:r>
              <a:rPr lang="en-CA" sz="1200" b="1" dirty="0">
                <a:solidFill>
                  <a:schemeClr val="tx1"/>
                </a:solidFill>
              </a:rPr>
              <a:t/>
            </a:r>
            <a:br>
              <a:rPr lang="en-CA" sz="1200" b="1" dirty="0">
                <a:solidFill>
                  <a:schemeClr val="tx1"/>
                </a:solidFill>
              </a:rPr>
            </a:br>
            <a:r>
              <a:rPr lang="zh-CN" altLang="en-US" sz="1400" dirty="0" smtClean="0">
                <a:solidFill>
                  <a:schemeClr val="tx1"/>
                </a:solidFill>
              </a:rPr>
              <a:t>通过</a:t>
            </a:r>
            <a:r>
              <a:rPr lang="en-US" altLang="zh-CN" sz="1400" dirty="0" smtClean="0">
                <a:solidFill>
                  <a:schemeClr val="tx1"/>
                </a:solidFill>
              </a:rPr>
              <a:t>ICT</a:t>
            </a:r>
            <a:r>
              <a:rPr lang="zh-CN" altLang="en-US" sz="1400" dirty="0">
                <a:solidFill>
                  <a:schemeClr val="tx1"/>
                </a:solidFill>
              </a:rPr>
              <a:t>进行</a:t>
            </a:r>
            <a:r>
              <a:rPr lang="zh-CN" altLang="en-US" sz="1400" dirty="0" smtClean="0">
                <a:solidFill>
                  <a:schemeClr val="tx1"/>
                </a:solidFill>
              </a:rPr>
              <a:t>监控的主要街道的比例</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经济</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ICT – </a:t>
              </a:r>
              <a:r>
                <a:rPr lang="zh-CN" altLang="en-US" dirty="0" smtClean="0">
                  <a:solidFill>
                    <a:schemeClr val="bg1"/>
                  </a:solidFill>
                </a:rPr>
                <a:t>高级指标</a:t>
              </a:r>
              <a:endParaRPr lang="en-US" dirty="0">
                <a:solidFill>
                  <a:schemeClr val="bg1"/>
                </a:solidFill>
              </a:endParaRPr>
            </a:p>
          </p:txBody>
        </p:sp>
      </p:grpSp>
      <p:sp>
        <p:nvSpPr>
          <p:cNvPr id="8" name="Rectangle 7"/>
          <p:cNvSpPr/>
          <p:nvPr/>
        </p:nvSpPr>
        <p:spPr>
          <a:xfrm>
            <a:off x="1077686" y="221865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开放数据</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对外公开的在编开放数据集的比例和数量</a:t>
            </a:r>
            <a:r>
              <a:rPr lang="en-GB" sz="1400" dirty="0" smtClean="0">
                <a:solidFill>
                  <a:schemeClr val="tx1"/>
                </a:solidFill>
              </a:rPr>
              <a:t> </a:t>
            </a:r>
            <a:endParaRPr lang="en-CA" sz="1400" dirty="0">
              <a:solidFill>
                <a:schemeClr val="tx1"/>
              </a:solidFill>
            </a:endParaRPr>
          </a:p>
          <a:p>
            <a:pPr algn="ctr"/>
            <a:r>
              <a:rPr lang="en-CA" sz="1100" dirty="0" smtClean="0">
                <a:solidFill>
                  <a:schemeClr val="tx1"/>
                </a:solidFill>
              </a:rPr>
              <a:t> </a:t>
            </a:r>
            <a:endParaRPr lang="en-US" sz="1100" dirty="0">
              <a:solidFill>
                <a:schemeClr val="tx1"/>
              </a:solidFill>
            </a:endParaRPr>
          </a:p>
        </p:txBody>
      </p:sp>
      <p:sp>
        <p:nvSpPr>
          <p:cNvPr id="10" name="Rectangle 9"/>
          <p:cNvSpPr/>
          <p:nvPr/>
        </p:nvSpPr>
        <p:spPr>
          <a:xfrm>
            <a:off x="1077686" y="356624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电子政务</a:t>
            </a:r>
            <a:endParaRPr lang="en-GB" sz="1600" b="1" dirty="0" smtClean="0">
              <a:solidFill>
                <a:schemeClr val="tx1"/>
              </a:solidFill>
            </a:endParaRPr>
          </a:p>
          <a:p>
            <a:pPr algn="ctr"/>
            <a:r>
              <a:rPr lang="zh-CN" altLang="en-US" sz="1400" dirty="0" smtClean="0">
                <a:solidFill>
                  <a:schemeClr val="tx1"/>
                </a:solidFill>
              </a:rPr>
              <a:t>通过电子方式提供的公共服务的数量</a:t>
            </a:r>
            <a:endParaRPr lang="en-US" sz="1400" dirty="0">
              <a:solidFill>
                <a:schemeClr val="tx1"/>
              </a:solidFill>
            </a:endParaRPr>
          </a:p>
        </p:txBody>
      </p:sp>
      <p:sp>
        <p:nvSpPr>
          <p:cNvPr id="11" name="Rectangle 10"/>
          <p:cNvSpPr/>
          <p:nvPr/>
        </p:nvSpPr>
        <p:spPr>
          <a:xfrm>
            <a:off x="1077686" y="491383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公共部门电子采购</a:t>
            </a:r>
            <a:r>
              <a:rPr lang="en-US" sz="1400" b="1" dirty="0" smtClean="0">
                <a:solidFill>
                  <a:schemeClr val="tx1"/>
                </a:solidFill>
              </a:rPr>
              <a:t/>
            </a:r>
            <a:br>
              <a:rPr lang="en-US" sz="1400" b="1" dirty="0" smtClean="0">
                <a:solidFill>
                  <a:schemeClr val="tx1"/>
                </a:solidFill>
              </a:rPr>
            </a:br>
            <a:r>
              <a:rPr lang="zh-CN" altLang="en-US" sz="1400" dirty="0" smtClean="0">
                <a:solidFill>
                  <a:schemeClr val="tx1"/>
                </a:solidFill>
              </a:rPr>
              <a:t>公共部门通过电子方式进行采购活动的比例</a:t>
            </a:r>
            <a:endParaRPr lang="en-US" sz="1400" dirty="0">
              <a:solidFill>
                <a:schemeClr val="tx1"/>
              </a:solidFill>
            </a:endParaRPr>
          </a:p>
        </p:txBody>
      </p:sp>
      <p:sp>
        <p:nvSpPr>
          <p:cNvPr id="12" name="Rectangle 11"/>
          <p:cNvSpPr/>
          <p:nvPr/>
        </p:nvSpPr>
        <p:spPr>
          <a:xfrm>
            <a:off x="5080363" y="2191639"/>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供水</a:t>
            </a:r>
            <a:r>
              <a:rPr lang="en-GB" sz="1600" b="1" dirty="0" smtClean="0">
                <a:solidFill>
                  <a:schemeClr val="tx1"/>
                </a:solidFill>
              </a:rPr>
              <a:t>ICT</a:t>
            </a:r>
            <a:r>
              <a:rPr lang="zh-CN" altLang="en-US" sz="1600" b="1" dirty="0" smtClean="0">
                <a:solidFill>
                  <a:schemeClr val="tx1"/>
                </a:solidFill>
              </a:rPr>
              <a:t>监控</a:t>
            </a:r>
            <a:r>
              <a:rPr lang="en-CA" sz="1200" dirty="0" smtClean="0">
                <a:solidFill>
                  <a:schemeClr val="tx1"/>
                </a:solidFill>
              </a:rPr>
              <a:t/>
            </a:r>
            <a:br>
              <a:rPr lang="en-CA" sz="1200" dirty="0" smtClean="0">
                <a:solidFill>
                  <a:schemeClr val="tx1"/>
                </a:solidFill>
              </a:rPr>
            </a:br>
            <a:r>
              <a:rPr lang="zh-CN" altLang="en-US" sz="1400" dirty="0" smtClean="0">
                <a:solidFill>
                  <a:schemeClr val="tx1"/>
                </a:solidFill>
              </a:rPr>
              <a:t>通过</a:t>
            </a:r>
            <a:r>
              <a:rPr lang="en-US" altLang="zh-CN" sz="1400" dirty="0" smtClean="0">
                <a:solidFill>
                  <a:schemeClr val="tx1"/>
                </a:solidFill>
              </a:rPr>
              <a:t>ICT</a:t>
            </a:r>
            <a:r>
              <a:rPr lang="zh-CN" altLang="en-US" sz="1400" dirty="0" smtClean="0">
                <a:solidFill>
                  <a:schemeClr val="tx1"/>
                </a:solidFill>
              </a:rPr>
              <a:t>对供水系统进行监控的比例</a:t>
            </a:r>
            <a:endParaRPr lang="en-US" sz="1400" dirty="0">
              <a:solidFill>
                <a:schemeClr val="tx1"/>
              </a:solidFill>
            </a:endParaRPr>
          </a:p>
        </p:txBody>
      </p:sp>
      <p:sp>
        <p:nvSpPr>
          <p:cNvPr id="13" name="Rectangle 12"/>
          <p:cNvSpPr/>
          <p:nvPr/>
        </p:nvSpPr>
        <p:spPr>
          <a:xfrm>
            <a:off x="5080363" y="349938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zh-CN" altLang="en-US" sz="1600" b="1" dirty="0" smtClean="0">
                <a:solidFill>
                  <a:prstClr val="black"/>
                </a:solidFill>
              </a:rPr>
              <a:t>排水</a:t>
            </a:r>
            <a:r>
              <a:rPr lang="en-US" altLang="zh-CN" sz="1600" b="1" dirty="0" smtClean="0">
                <a:solidFill>
                  <a:prstClr val="black"/>
                </a:solidFill>
              </a:rPr>
              <a:t>/</a:t>
            </a:r>
            <a:r>
              <a:rPr lang="zh-CN" altLang="en-US" sz="1600" b="1" dirty="0" smtClean="0">
                <a:solidFill>
                  <a:prstClr val="black"/>
                </a:solidFill>
              </a:rPr>
              <a:t>雨水系统的</a:t>
            </a:r>
            <a:r>
              <a:rPr lang="en-US" altLang="zh-CN" sz="1600" b="1" dirty="0" smtClean="0">
                <a:solidFill>
                  <a:prstClr val="black"/>
                </a:solidFill>
              </a:rPr>
              <a:t>ICT</a:t>
            </a:r>
            <a:r>
              <a:rPr lang="zh-CN" altLang="en-US" sz="1600" b="1" dirty="0" smtClean="0">
                <a:solidFill>
                  <a:prstClr val="black"/>
                </a:solidFill>
              </a:rPr>
              <a:t>监控</a:t>
            </a:r>
            <a:r>
              <a:rPr lang="en-CA" sz="1050" dirty="0">
                <a:solidFill>
                  <a:prstClr val="black"/>
                </a:solidFill>
              </a:rPr>
              <a:t/>
            </a:r>
            <a:br>
              <a:rPr lang="en-CA" sz="1050" dirty="0">
                <a:solidFill>
                  <a:prstClr val="black"/>
                </a:solidFill>
              </a:rPr>
            </a:br>
            <a:r>
              <a:rPr lang="zh-CN" altLang="en-US" sz="1400" dirty="0">
                <a:solidFill>
                  <a:prstClr val="black"/>
                </a:solidFill>
              </a:rPr>
              <a:t>通过</a:t>
            </a:r>
            <a:r>
              <a:rPr lang="en-US" altLang="zh-CN" sz="1400" dirty="0">
                <a:solidFill>
                  <a:prstClr val="black"/>
                </a:solidFill>
              </a:rPr>
              <a:t>ICT</a:t>
            </a:r>
            <a:r>
              <a:rPr lang="zh-CN" altLang="en-US" sz="1400" dirty="0">
                <a:solidFill>
                  <a:prstClr val="black"/>
                </a:solidFill>
              </a:rPr>
              <a:t>对排水</a:t>
            </a:r>
            <a:r>
              <a:rPr lang="en-US" altLang="zh-CN" sz="1400" dirty="0">
                <a:solidFill>
                  <a:prstClr val="black"/>
                </a:solidFill>
              </a:rPr>
              <a:t>/</a:t>
            </a:r>
            <a:r>
              <a:rPr lang="zh-CN" altLang="en-US" sz="1400" dirty="0">
                <a:solidFill>
                  <a:prstClr val="black"/>
                </a:solidFill>
              </a:rPr>
              <a:t>雨水系统进行监控的</a:t>
            </a:r>
            <a:r>
              <a:rPr lang="zh-CN" altLang="en-US" sz="1400" dirty="0" smtClean="0">
                <a:solidFill>
                  <a:prstClr val="black"/>
                </a:solidFill>
              </a:rPr>
              <a:t>比例</a:t>
            </a:r>
            <a:endParaRPr lang="en-US" sz="1200" dirty="0">
              <a:solidFill>
                <a:prstClr val="black"/>
              </a:solidFill>
            </a:endParaRPr>
          </a:p>
        </p:txBody>
      </p:sp>
      <p:sp>
        <p:nvSpPr>
          <p:cNvPr id="16" name="Rectangle 15"/>
          <p:cNvSpPr/>
          <p:nvPr/>
        </p:nvSpPr>
        <p:spPr>
          <a:xfrm>
            <a:off x="5080363" y="480713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供电的</a:t>
            </a:r>
            <a:r>
              <a:rPr lang="en-GB" sz="1600" b="1" dirty="0" smtClean="0">
                <a:solidFill>
                  <a:schemeClr val="tx1"/>
                </a:solidFill>
              </a:rPr>
              <a:t>ICT</a:t>
            </a:r>
            <a:r>
              <a:rPr lang="zh-CN" altLang="en-US" sz="1600" b="1" dirty="0" smtClean="0">
                <a:solidFill>
                  <a:schemeClr val="tx1"/>
                </a:solidFill>
              </a:rPr>
              <a:t>监控</a:t>
            </a:r>
            <a:r>
              <a:rPr lang="en-CA" sz="1050" dirty="0">
                <a:solidFill>
                  <a:schemeClr val="tx1"/>
                </a:solidFill>
              </a:rPr>
              <a:t/>
            </a:r>
            <a:br>
              <a:rPr lang="en-CA" sz="1050" dirty="0">
                <a:solidFill>
                  <a:schemeClr val="tx1"/>
                </a:solidFill>
              </a:rPr>
            </a:br>
            <a:r>
              <a:rPr lang="zh-CN" altLang="en-US" sz="1400" dirty="0" smtClean="0">
                <a:solidFill>
                  <a:schemeClr val="tx1"/>
                </a:solidFill>
              </a:rPr>
              <a:t>通过</a:t>
            </a:r>
            <a:r>
              <a:rPr lang="en-US" altLang="zh-CN" sz="1400" dirty="0" smtClean="0">
                <a:solidFill>
                  <a:schemeClr val="tx1"/>
                </a:solidFill>
              </a:rPr>
              <a:t>ICT</a:t>
            </a:r>
            <a:r>
              <a:rPr lang="zh-CN" altLang="en-US" sz="1400" dirty="0" smtClean="0">
                <a:solidFill>
                  <a:schemeClr val="tx1"/>
                </a:solidFill>
              </a:rPr>
              <a:t>对供电系统进行监控的比例</a:t>
            </a:r>
            <a:endParaRPr lang="en-US" sz="1400" dirty="0">
              <a:solidFill>
                <a:schemeClr val="tx1"/>
              </a:solidFill>
            </a:endParaRPr>
          </a:p>
        </p:txBody>
      </p:sp>
      <p:sp>
        <p:nvSpPr>
          <p:cNvPr id="17" name="Rectangle 16"/>
          <p:cNvSpPr/>
          <p:nvPr/>
        </p:nvSpPr>
        <p:spPr>
          <a:xfrm>
            <a:off x="5080363" y="88389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交叉路口控制</a:t>
            </a:r>
            <a:endParaRPr lang="en-GB" sz="1600" b="1" dirty="0" smtClean="0">
              <a:solidFill>
                <a:schemeClr val="tx1"/>
              </a:solidFill>
            </a:endParaRPr>
          </a:p>
          <a:p>
            <a:pPr algn="ctr"/>
            <a:r>
              <a:rPr lang="zh-CN" altLang="en-US" sz="1400" dirty="0" smtClean="0">
                <a:solidFill>
                  <a:schemeClr val="tx1"/>
                </a:solidFill>
              </a:rPr>
              <a:t>采用自适应交通控制或设定不同优先权的交叉路口比例</a:t>
            </a:r>
            <a:endParaRPr lang="en-CA" sz="1400" dirty="0">
              <a:solidFill>
                <a:schemeClr val="tx1"/>
              </a:solidFill>
            </a:endParaRPr>
          </a:p>
        </p:txBody>
      </p:sp>
      <p:sp>
        <p:nvSpPr>
          <p:cNvPr id="14" name="Rectangle 13"/>
          <p:cNvSpPr/>
          <p:nvPr/>
        </p:nvSpPr>
        <p:spPr>
          <a:xfrm>
            <a:off x="1077686" y="88389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公共空间</a:t>
            </a:r>
            <a:r>
              <a:rPr lang="en-CA" sz="1600" b="1" dirty="0" smtClean="0">
                <a:solidFill>
                  <a:schemeClr val="tx1"/>
                </a:solidFill>
              </a:rPr>
              <a:t>WIFI</a:t>
            </a:r>
            <a:r>
              <a:rPr lang="zh-CN" altLang="en-US" sz="1600" b="1" dirty="0" smtClean="0">
                <a:solidFill>
                  <a:schemeClr val="tx1"/>
                </a:solidFill>
              </a:rPr>
              <a:t>的可用性</a:t>
            </a:r>
            <a:r>
              <a:rPr lang="en-CA" sz="1200" b="1" dirty="0">
                <a:solidFill>
                  <a:schemeClr val="tx1"/>
                </a:solidFill>
              </a:rPr>
              <a:t/>
            </a:r>
            <a:br>
              <a:rPr lang="en-CA" sz="1200" b="1" dirty="0">
                <a:solidFill>
                  <a:schemeClr val="tx1"/>
                </a:solidFill>
              </a:rPr>
            </a:br>
            <a:r>
              <a:rPr lang="zh-CN" altLang="en-US" sz="1400" dirty="0">
                <a:solidFill>
                  <a:schemeClr val="tx1"/>
                </a:solidFill>
              </a:rPr>
              <a:t>城市中</a:t>
            </a:r>
            <a:r>
              <a:rPr lang="en-CA" sz="1400" dirty="0">
                <a:solidFill>
                  <a:schemeClr val="tx1"/>
                </a:solidFill>
              </a:rPr>
              <a:t>WIFI </a:t>
            </a:r>
            <a:r>
              <a:rPr lang="zh-CN" altLang="en-US" sz="1400" dirty="0">
                <a:solidFill>
                  <a:schemeClr val="tx1"/>
                </a:solidFill>
              </a:rPr>
              <a:t>热点</a:t>
            </a:r>
            <a:r>
              <a:rPr lang="zh-CN" altLang="en-US" sz="1400" dirty="0" smtClean="0">
                <a:solidFill>
                  <a:schemeClr val="tx1"/>
                </a:solidFill>
              </a:rPr>
              <a:t>的数量</a:t>
            </a:r>
            <a:endParaRPr lang="en-US" sz="1400" dirty="0">
              <a:solidFill>
                <a:schemeClr val="tx1"/>
              </a:solidFill>
            </a:endParaRPr>
          </a:p>
        </p:txBody>
      </p:sp>
      <p:sp>
        <p:nvSpPr>
          <p:cNvPr id="18" name="Rectangle 17"/>
          <p:cNvSpPr/>
          <p:nvPr/>
        </p:nvSpPr>
        <p:spPr>
          <a:xfrm>
            <a:off x="9083040" y="882287"/>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需求响应普及率</a:t>
            </a:r>
            <a:r>
              <a:rPr lang="en-CA" sz="1050" dirty="0">
                <a:solidFill>
                  <a:schemeClr val="tx1"/>
                </a:solidFill>
              </a:rPr>
              <a:t/>
            </a:r>
            <a:br>
              <a:rPr lang="en-CA" sz="1050" dirty="0">
                <a:solidFill>
                  <a:schemeClr val="tx1"/>
                </a:solidFill>
              </a:rPr>
            </a:br>
            <a:r>
              <a:rPr lang="zh-CN" altLang="en-US" sz="1400" dirty="0" smtClean="0">
                <a:solidFill>
                  <a:schemeClr val="tx1"/>
                </a:solidFill>
              </a:rPr>
              <a:t>电力用户具备需求响应能力的比例</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经济</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生产力 </a:t>
              </a:r>
              <a:r>
                <a:rPr lang="en-US" altLang="zh-CN" dirty="0" smtClean="0">
                  <a:solidFill>
                    <a:schemeClr val="bg1"/>
                  </a:solidFill>
                </a:rPr>
                <a:t>–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研发支出</a:t>
            </a:r>
            <a:r>
              <a:rPr lang="en-US" sz="1200" dirty="0" smtClean="0">
                <a:solidFill>
                  <a:schemeClr val="tx1"/>
                </a:solidFill>
              </a:rPr>
              <a:t/>
            </a:r>
            <a:br>
              <a:rPr lang="en-US" sz="1200" dirty="0" smtClean="0">
                <a:solidFill>
                  <a:schemeClr val="tx1"/>
                </a:solidFill>
              </a:rPr>
            </a:br>
            <a:r>
              <a:rPr lang="zh-CN" altLang="en-US" sz="1400" dirty="0" smtClean="0">
                <a:solidFill>
                  <a:schemeClr val="tx1"/>
                </a:solidFill>
              </a:rPr>
              <a:t>研发支出在城市</a:t>
            </a:r>
            <a:r>
              <a:rPr lang="en-GB" sz="1400" dirty="0" smtClean="0">
                <a:solidFill>
                  <a:schemeClr val="tx1"/>
                </a:solidFill>
              </a:rPr>
              <a:t>GDP</a:t>
            </a:r>
            <a:r>
              <a:rPr lang="zh-CN" altLang="en-US" sz="1400" dirty="0" smtClean="0">
                <a:solidFill>
                  <a:schemeClr val="tx1"/>
                </a:solidFill>
              </a:rPr>
              <a:t>中的比例</a:t>
            </a:r>
            <a:r>
              <a:rPr lang="en-GB" sz="1400" dirty="0" smtClean="0">
                <a:solidFill>
                  <a:schemeClr val="tx1"/>
                </a:solidFill>
              </a:rPr>
              <a:t> </a:t>
            </a: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专利</a:t>
            </a:r>
            <a:endParaRPr lang="en-US" sz="1600" b="1" dirty="0" smtClean="0">
              <a:solidFill>
                <a:schemeClr val="tx1"/>
              </a:solidFill>
            </a:endParaRPr>
          </a:p>
          <a:p>
            <a:pPr algn="ctr"/>
            <a:r>
              <a:rPr lang="zh-CN" altLang="en-US" sz="1400" dirty="0" smtClean="0">
                <a:solidFill>
                  <a:schemeClr val="tx1"/>
                </a:solidFill>
              </a:rPr>
              <a:t>每年每</a:t>
            </a:r>
            <a:r>
              <a:rPr lang="en-US" altLang="zh-CN" sz="1400" dirty="0" smtClean="0">
                <a:solidFill>
                  <a:schemeClr val="tx1"/>
                </a:solidFill>
              </a:rPr>
              <a:t>10</a:t>
            </a:r>
            <a:r>
              <a:rPr lang="zh-CN" altLang="en-US" sz="1400" dirty="0" smtClean="0">
                <a:solidFill>
                  <a:schemeClr val="tx1"/>
                </a:solidFill>
              </a:rPr>
              <a:t>万个居民中授予的新专利数量</a:t>
            </a:r>
            <a:endParaRPr lang="en-US" sz="1400" dirty="0">
              <a:solidFill>
                <a:schemeClr val="tx1"/>
              </a:solidFill>
            </a:endParaRPr>
          </a:p>
        </p:txBody>
      </p:sp>
      <p:sp>
        <p:nvSpPr>
          <p:cNvPr id="14" name="Rectangle 13"/>
          <p:cNvSpPr/>
          <p:nvPr/>
        </p:nvSpPr>
        <p:spPr>
          <a:xfrm>
            <a:off x="1073871"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中小企业</a:t>
            </a:r>
            <a:endParaRPr lang="en-CA" sz="1600" b="1" dirty="0" smtClean="0">
              <a:solidFill>
                <a:schemeClr val="tx1"/>
              </a:solidFill>
            </a:endParaRPr>
          </a:p>
          <a:p>
            <a:pPr algn="ctr"/>
            <a:r>
              <a:rPr lang="zh-CN" altLang="en-US" sz="1400" dirty="0" smtClean="0">
                <a:solidFill>
                  <a:schemeClr val="tx1"/>
                </a:solidFill>
              </a:rPr>
              <a:t>中小企业（</a:t>
            </a:r>
            <a:r>
              <a:rPr lang="en-GB" sz="1400" dirty="0">
                <a:solidFill>
                  <a:schemeClr val="tx1"/>
                </a:solidFill>
              </a:rPr>
              <a:t>SME</a:t>
            </a:r>
            <a:r>
              <a:rPr lang="zh-CN" altLang="en-US" sz="1400" dirty="0" smtClean="0">
                <a:solidFill>
                  <a:schemeClr val="tx1"/>
                </a:solidFill>
              </a:rPr>
              <a:t>）的比例</a:t>
            </a:r>
            <a:r>
              <a:rPr lang="en-GB" sz="1400" dirty="0" smtClean="0">
                <a:solidFill>
                  <a:schemeClr val="tx1"/>
                </a:solidFill>
              </a:rPr>
              <a:t>.</a:t>
            </a:r>
            <a:endParaRPr lang="en-US" sz="1100" dirty="0">
              <a:solidFill>
                <a:schemeClr val="tx1"/>
              </a:solidFill>
            </a:endParaRPr>
          </a:p>
        </p:txBody>
      </p:sp>
      <p:sp>
        <p:nvSpPr>
          <p:cNvPr id="15" name="Rectangle 14"/>
          <p:cNvSpPr/>
          <p:nvPr/>
        </p:nvSpPr>
        <p:spPr>
          <a:xfrm>
            <a:off x="5091113"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失业率</a:t>
            </a:r>
            <a:endParaRPr lang="en-CA" sz="1200" b="1" dirty="0">
              <a:solidFill>
                <a:schemeClr val="tx1"/>
              </a:solidFill>
            </a:endParaRPr>
          </a:p>
          <a:p>
            <a:pPr algn="ctr"/>
            <a:r>
              <a:rPr lang="zh-CN" altLang="en-US" sz="1400" dirty="0" smtClean="0">
                <a:solidFill>
                  <a:schemeClr val="tx1"/>
                </a:solidFill>
              </a:rPr>
              <a:t>整个城市劳动力的失业比例</a:t>
            </a:r>
            <a:endParaRPr lang="en-GB" sz="1400" dirty="0" smtClean="0">
              <a:solidFill>
                <a:schemeClr val="tx1"/>
              </a:solidFill>
            </a:endParaRPr>
          </a:p>
        </p:txBody>
      </p:sp>
      <p:sp>
        <p:nvSpPr>
          <p:cNvPr id="16" name="Rectangle 15"/>
          <p:cNvSpPr/>
          <p:nvPr/>
        </p:nvSpPr>
        <p:spPr>
          <a:xfrm>
            <a:off x="5080363"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青年失业率</a:t>
            </a:r>
            <a:r>
              <a:rPr lang="en-CA" sz="1200" b="1" dirty="0">
                <a:solidFill>
                  <a:schemeClr val="tx1"/>
                </a:solidFill>
              </a:rPr>
              <a:t/>
            </a:r>
            <a:br>
              <a:rPr lang="en-CA" sz="1200" b="1" dirty="0">
                <a:solidFill>
                  <a:schemeClr val="tx1"/>
                </a:solidFill>
              </a:rPr>
            </a:br>
            <a:r>
              <a:rPr lang="zh-CN" altLang="en-US" sz="1400" dirty="0" smtClean="0">
                <a:solidFill>
                  <a:schemeClr val="tx1"/>
                </a:solidFill>
              </a:rPr>
              <a:t>城市劳动力中青年的失业比例</a:t>
            </a:r>
            <a:endParaRPr lang="en-US" sz="1400" dirty="0">
              <a:solidFill>
                <a:schemeClr val="tx1"/>
              </a:solidFill>
            </a:endParaRPr>
          </a:p>
        </p:txBody>
      </p:sp>
      <p:sp>
        <p:nvSpPr>
          <p:cNvPr id="17" name="Rectangle 16"/>
          <p:cNvSpPr/>
          <p:nvPr/>
        </p:nvSpPr>
        <p:spPr>
          <a:xfrm>
            <a:off x="5091113"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旅游行业的就业</a:t>
            </a:r>
            <a:r>
              <a:rPr lang="en-CA" sz="1200" b="1" dirty="0">
                <a:solidFill>
                  <a:schemeClr val="tx1"/>
                </a:solidFill>
              </a:rPr>
              <a:t/>
            </a:r>
            <a:br>
              <a:rPr lang="en-CA" sz="1200" b="1" dirty="0">
                <a:solidFill>
                  <a:schemeClr val="tx1"/>
                </a:solidFill>
              </a:rPr>
            </a:br>
            <a:r>
              <a:rPr lang="zh-CN" altLang="en-US" sz="1400" dirty="0" smtClean="0">
                <a:solidFill>
                  <a:schemeClr val="tx1"/>
                </a:solidFill>
              </a:rPr>
              <a:t>城市劳动力在旅游行业就业的比例</a:t>
            </a:r>
            <a:endParaRPr lang="en-US" sz="1400" dirty="0">
              <a:solidFill>
                <a:schemeClr val="tx1"/>
              </a:solidFill>
            </a:endParaRPr>
          </a:p>
        </p:txBody>
      </p:sp>
      <p:sp>
        <p:nvSpPr>
          <p:cNvPr id="18" name="Rectangle 17"/>
          <p:cNvSpPr/>
          <p:nvPr/>
        </p:nvSpPr>
        <p:spPr>
          <a:xfrm>
            <a:off x="1073871" y="4398248"/>
            <a:ext cx="10199914" cy="277164"/>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生产力 </a:t>
            </a:r>
            <a:r>
              <a:rPr lang="en-US" altLang="zh-CN" dirty="0" smtClean="0">
                <a:solidFill>
                  <a:schemeClr val="bg1"/>
                </a:solidFill>
              </a:rPr>
              <a:t>– </a:t>
            </a:r>
            <a:r>
              <a:rPr lang="zh-CN" altLang="en-US" dirty="0" smtClean="0">
                <a:solidFill>
                  <a:schemeClr val="bg1"/>
                </a:solidFill>
              </a:rPr>
              <a:t>高级指标</a:t>
            </a:r>
            <a:endParaRPr lang="en-US" dirty="0">
              <a:solidFill>
                <a:schemeClr val="bg1"/>
              </a:solidFill>
            </a:endParaRPr>
          </a:p>
        </p:txBody>
      </p:sp>
      <p:sp>
        <p:nvSpPr>
          <p:cNvPr id="12" name="Rectangle 11"/>
          <p:cNvSpPr/>
          <p:nvPr/>
        </p:nvSpPr>
        <p:spPr>
          <a:xfrm>
            <a:off x="8570913" y="533787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600" b="1" dirty="0" smtClean="0">
                <a:solidFill>
                  <a:schemeClr val="tx1"/>
                </a:solidFill>
              </a:rPr>
              <a:t>ICT</a:t>
            </a:r>
            <a:r>
              <a:rPr lang="zh-CN" altLang="en-US" sz="1600" b="1" dirty="0" smtClean="0">
                <a:solidFill>
                  <a:schemeClr val="tx1"/>
                </a:solidFill>
              </a:rPr>
              <a:t>行业的就业</a:t>
            </a:r>
            <a:r>
              <a:rPr lang="en-CA" sz="1200" b="1" dirty="0">
                <a:solidFill>
                  <a:schemeClr val="tx1"/>
                </a:solidFill>
              </a:rPr>
              <a:t/>
            </a:r>
            <a:br>
              <a:rPr lang="en-CA" sz="1200" b="1" dirty="0">
                <a:solidFill>
                  <a:schemeClr val="tx1"/>
                </a:solidFill>
              </a:rPr>
            </a:br>
            <a:r>
              <a:rPr lang="zh-CN" altLang="en-US" sz="1400" dirty="0">
                <a:solidFill>
                  <a:schemeClr val="tx1"/>
                </a:solidFill>
              </a:rPr>
              <a:t>城市劳动力</a:t>
            </a:r>
            <a:r>
              <a:rPr lang="zh-CN" altLang="en-US" sz="1400" dirty="0" smtClean="0">
                <a:solidFill>
                  <a:schemeClr val="tx1"/>
                </a:solidFill>
              </a:rPr>
              <a:t>在</a:t>
            </a:r>
            <a:r>
              <a:rPr lang="en-US" altLang="zh-CN" sz="1400" dirty="0" smtClean="0">
                <a:solidFill>
                  <a:schemeClr val="tx1"/>
                </a:solidFill>
              </a:rPr>
              <a:t>ICT</a:t>
            </a:r>
            <a:r>
              <a:rPr lang="zh-CN" altLang="en-US" sz="1400" dirty="0" smtClean="0">
                <a:solidFill>
                  <a:schemeClr val="tx1"/>
                </a:solidFill>
              </a:rPr>
              <a:t>行业</a:t>
            </a:r>
            <a:r>
              <a:rPr lang="zh-CN" altLang="en-US" sz="1400" dirty="0">
                <a:solidFill>
                  <a:schemeClr val="tx1"/>
                </a:solidFill>
              </a:rPr>
              <a:t>就业的比例</a:t>
            </a:r>
            <a:endParaRPr lang="en-US" sz="1400" dirty="0">
              <a:solidFill>
                <a:schemeClr val="tx1"/>
              </a:solidFill>
            </a:endParaRPr>
          </a:p>
          <a:p>
            <a:pPr algn="ctr"/>
            <a:r>
              <a:rPr lang="en-US" sz="1400" dirty="0" smtClean="0">
                <a:solidFill>
                  <a:schemeClr val="tx1"/>
                </a:solidFill>
              </a:rPr>
              <a:t> </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经济</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基础设施 </a:t>
              </a:r>
              <a:r>
                <a:rPr lang="en-US" altLang="zh-CN" dirty="0" smtClean="0">
                  <a:solidFill>
                    <a:schemeClr val="bg1"/>
                  </a:solidFill>
                </a:rPr>
                <a:t>–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基本供水</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可获得基本供水的家庭比例</a:t>
            </a:r>
            <a:endParaRPr lang="en-CA" sz="1400" dirty="0">
              <a:solidFill>
                <a:schemeClr val="tx1"/>
              </a:solidFill>
            </a:endParaRPr>
          </a:p>
          <a:p>
            <a:pPr algn="ct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可饮用水供应</a:t>
            </a:r>
            <a:endParaRPr lang="en-US" sz="1600" b="1" dirty="0" smtClean="0">
              <a:solidFill>
                <a:schemeClr val="tx1"/>
              </a:solidFill>
            </a:endParaRPr>
          </a:p>
          <a:p>
            <a:pPr algn="ctr"/>
            <a:r>
              <a:rPr lang="zh-CN" altLang="en-US" sz="1400" dirty="0" smtClean="0">
                <a:solidFill>
                  <a:schemeClr val="tx1"/>
                </a:solidFill>
              </a:rPr>
              <a:t>享有安全饮用水供应的家庭比例</a:t>
            </a:r>
            <a:r>
              <a:rPr lang="en-GB" sz="1400" dirty="0">
                <a:solidFill>
                  <a:schemeClr val="tx1"/>
                </a:solidFill>
              </a:rPr>
              <a:t> </a:t>
            </a:r>
            <a:endParaRPr lang="en-US" sz="1400" dirty="0">
              <a:solidFill>
                <a:schemeClr val="tx1"/>
              </a:solidFill>
            </a:endParaRPr>
          </a:p>
        </p:txBody>
      </p:sp>
      <p:sp>
        <p:nvSpPr>
          <p:cNvPr id="11" name="Rectangle 10"/>
          <p:cNvSpPr/>
          <p:nvPr/>
        </p:nvSpPr>
        <p:spPr>
          <a:xfrm>
            <a:off x="1101456"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供水损耗</a:t>
            </a:r>
            <a:r>
              <a:rPr lang="en-US" sz="1100" b="1" dirty="0" smtClean="0">
                <a:solidFill>
                  <a:schemeClr val="tx1"/>
                </a:solidFill>
              </a:rPr>
              <a:t/>
            </a:r>
            <a:br>
              <a:rPr lang="en-US" sz="1100" b="1" dirty="0" smtClean="0">
                <a:solidFill>
                  <a:schemeClr val="tx1"/>
                </a:solidFill>
              </a:rPr>
            </a:br>
            <a:r>
              <a:rPr lang="zh-CN" altLang="en-US" sz="1400" dirty="0" smtClean="0">
                <a:solidFill>
                  <a:schemeClr val="tx1"/>
                </a:solidFill>
              </a:rPr>
              <a:t>供水</a:t>
            </a:r>
            <a:r>
              <a:rPr lang="zh-CN" altLang="en-US" sz="1400" dirty="0">
                <a:solidFill>
                  <a:schemeClr val="tx1"/>
                </a:solidFill>
              </a:rPr>
              <a:t>系统中水损耗的比例</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污水收集</a:t>
            </a:r>
            <a:r>
              <a:rPr lang="en-CA" sz="1050" dirty="0">
                <a:solidFill>
                  <a:schemeClr val="tx1"/>
                </a:solidFill>
              </a:rPr>
              <a:t/>
            </a:r>
            <a:br>
              <a:rPr lang="en-CA" sz="1050" dirty="0">
                <a:solidFill>
                  <a:schemeClr val="tx1"/>
                </a:solidFill>
              </a:rPr>
            </a:br>
            <a:r>
              <a:rPr lang="zh-CN" altLang="en-US" sz="1400" dirty="0" smtClean="0">
                <a:solidFill>
                  <a:schemeClr val="tx1"/>
                </a:solidFill>
              </a:rPr>
              <a:t>污水</a:t>
            </a:r>
            <a:r>
              <a:rPr lang="zh-CN" altLang="en-US" sz="1400" dirty="0">
                <a:solidFill>
                  <a:schemeClr val="tx1"/>
                </a:solidFill>
              </a:rPr>
              <a:t>可收集的</a:t>
            </a:r>
            <a:r>
              <a:rPr lang="zh-CN" altLang="en-US" sz="1400" dirty="0" smtClean="0">
                <a:solidFill>
                  <a:schemeClr val="tx1"/>
                </a:solidFill>
              </a:rPr>
              <a:t>家庭比例</a:t>
            </a:r>
            <a:endParaRPr lang="en-US" sz="1400" dirty="0">
              <a:solidFill>
                <a:schemeClr val="tx1"/>
              </a:solidFill>
            </a:endParaRPr>
          </a:p>
        </p:txBody>
      </p:sp>
      <p:sp>
        <p:nvSpPr>
          <p:cNvPr id="13" name="Rectangle 12"/>
          <p:cNvSpPr/>
          <p:nvPr/>
        </p:nvSpPr>
        <p:spPr>
          <a:xfrm>
            <a:off x="907992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家庭卫生</a:t>
            </a:r>
            <a:r>
              <a:rPr lang="en-CA" sz="1200" b="1" dirty="0">
                <a:solidFill>
                  <a:schemeClr val="tx1"/>
                </a:solidFill>
              </a:rPr>
              <a:t/>
            </a:r>
            <a:br>
              <a:rPr lang="en-CA" sz="1200" b="1" dirty="0">
                <a:solidFill>
                  <a:schemeClr val="tx1"/>
                </a:solidFill>
              </a:rPr>
            </a:br>
            <a:r>
              <a:rPr lang="zh-CN" altLang="en-US" sz="1400" dirty="0" smtClean="0">
                <a:solidFill>
                  <a:schemeClr val="tx1"/>
                </a:solidFill>
              </a:rPr>
              <a:t>具有基本卫生设施的家庭比例</a:t>
            </a:r>
            <a:endParaRPr lang="en-US" sz="1400" dirty="0">
              <a:solidFill>
                <a:schemeClr val="tx1"/>
              </a:solidFill>
            </a:endParaRP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电力系统故障率</a:t>
            </a:r>
            <a:r>
              <a:rPr lang="en-CA" sz="1200" b="1" dirty="0">
                <a:solidFill>
                  <a:schemeClr val="tx1"/>
                </a:solidFill>
              </a:rPr>
              <a:t/>
            </a:r>
            <a:br>
              <a:rPr lang="en-CA" sz="1200" b="1" dirty="0">
                <a:solidFill>
                  <a:schemeClr val="tx1"/>
                </a:solidFill>
              </a:rPr>
            </a:br>
            <a:r>
              <a:rPr lang="zh-CN" altLang="en-US" sz="1400" dirty="0" smtClean="0">
                <a:solidFill>
                  <a:schemeClr val="tx1"/>
                </a:solidFill>
              </a:rPr>
              <a:t>每个</a:t>
            </a:r>
            <a:r>
              <a:rPr lang="zh-CN" altLang="en-US" sz="1400" dirty="0">
                <a:solidFill>
                  <a:schemeClr val="tx1"/>
                </a:solidFill>
              </a:rPr>
              <a:t>用户年均电力故障次数</a:t>
            </a:r>
            <a:endParaRPr lang="en-US" sz="1100" dirty="0">
              <a:solidFill>
                <a:schemeClr val="tx1"/>
              </a:solidFill>
            </a:endParaRPr>
          </a:p>
        </p:txBody>
      </p:sp>
      <p:sp>
        <p:nvSpPr>
          <p:cNvPr id="16" name="Rectangle 15"/>
          <p:cNvSpPr/>
          <p:nvPr/>
        </p:nvSpPr>
        <p:spPr>
          <a:xfrm>
            <a:off x="6420716"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公共交通网络</a:t>
            </a:r>
            <a:r>
              <a:rPr lang="en-CA" sz="1200" b="1" dirty="0">
                <a:solidFill>
                  <a:schemeClr val="tx1"/>
                </a:solidFill>
              </a:rPr>
              <a:t/>
            </a:r>
            <a:br>
              <a:rPr lang="en-CA" sz="1200" b="1"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万居民的公共交通网络长度</a:t>
            </a:r>
            <a:endParaRPr lang="en-US" sz="1400" dirty="0">
              <a:solidFill>
                <a:schemeClr val="tx1"/>
              </a:solidFill>
            </a:endParaRPr>
          </a:p>
        </p:txBody>
      </p:sp>
      <p:sp>
        <p:nvSpPr>
          <p:cNvPr id="17" name="Rectangle 16"/>
          <p:cNvSpPr/>
          <p:nvPr/>
        </p:nvSpPr>
        <p:spPr>
          <a:xfrm>
            <a:off x="3761511"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电力系统故障时间</a:t>
            </a:r>
            <a:r>
              <a:rPr lang="en-CA" sz="1200" b="1" dirty="0">
                <a:solidFill>
                  <a:schemeClr val="tx1"/>
                </a:solidFill>
              </a:rPr>
              <a:t/>
            </a:r>
            <a:br>
              <a:rPr lang="en-CA" sz="1200" b="1" dirty="0">
                <a:solidFill>
                  <a:schemeClr val="tx1"/>
                </a:solidFill>
              </a:rPr>
            </a:br>
            <a:r>
              <a:rPr lang="zh-CN" altLang="en-US" sz="1400" dirty="0" smtClean="0">
                <a:solidFill>
                  <a:schemeClr val="tx1"/>
                </a:solidFill>
              </a:rPr>
              <a:t>电力故障的平均持续时间</a:t>
            </a:r>
            <a:endParaRPr lang="en-CA" sz="1400" dirty="0">
              <a:solidFill>
                <a:schemeClr val="tx1"/>
              </a:solidFill>
            </a:endParaRPr>
          </a:p>
        </p:txBody>
      </p:sp>
      <p:sp>
        <p:nvSpPr>
          <p:cNvPr id="18" name="Rectangle 17"/>
          <p:cNvSpPr/>
          <p:nvPr/>
        </p:nvSpPr>
        <p:spPr>
          <a:xfrm>
            <a:off x="3761511"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供电</a:t>
            </a:r>
            <a:r>
              <a:rPr lang="en-CA" sz="1600" b="1" dirty="0" smtClean="0">
                <a:solidFill>
                  <a:schemeClr val="tx1"/>
                </a:solidFill>
              </a:rPr>
              <a:t> </a:t>
            </a:r>
            <a:r>
              <a:rPr lang="en-CA" sz="1400" b="1" dirty="0">
                <a:solidFill>
                  <a:schemeClr val="tx1"/>
                </a:solidFill>
              </a:rPr>
              <a:t/>
            </a:r>
            <a:br>
              <a:rPr lang="en-CA" sz="1400" b="1" dirty="0">
                <a:solidFill>
                  <a:schemeClr val="tx1"/>
                </a:solidFill>
              </a:rPr>
            </a:br>
            <a:r>
              <a:rPr lang="zh-CN" altLang="en-US" sz="1400" dirty="0" smtClean="0">
                <a:solidFill>
                  <a:schemeClr val="tx1"/>
                </a:solidFill>
              </a:rPr>
              <a:t>可合法用电的家庭比例</a:t>
            </a:r>
            <a:endParaRPr lang="en-US" sz="1400" dirty="0">
              <a:solidFill>
                <a:schemeClr val="tx1"/>
              </a:solidFill>
            </a:endParaRPr>
          </a:p>
        </p:txBody>
      </p:sp>
      <p:sp>
        <p:nvSpPr>
          <p:cNvPr id="19" name="Rectangle 18"/>
          <p:cNvSpPr/>
          <p:nvPr/>
        </p:nvSpPr>
        <p:spPr>
          <a:xfrm>
            <a:off x="6420715"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自行车网络</a:t>
            </a:r>
            <a:r>
              <a:rPr lang="en-CA" sz="1200" b="1" dirty="0">
                <a:solidFill>
                  <a:schemeClr val="tx1"/>
                </a:solidFill>
              </a:rPr>
              <a:t/>
            </a:r>
            <a:br>
              <a:rPr lang="en-CA" sz="1200" b="1" dirty="0">
                <a:solidFill>
                  <a:schemeClr val="tx1"/>
                </a:solidFill>
              </a:rPr>
            </a:br>
            <a:r>
              <a:rPr lang="zh-CN" altLang="en-US" sz="1400" dirty="0">
                <a:solidFill>
                  <a:schemeClr val="tx1"/>
                </a:solidFill>
              </a:rPr>
              <a:t>每</a:t>
            </a:r>
            <a:r>
              <a:rPr lang="en-US" altLang="zh-CN" sz="1400" dirty="0">
                <a:solidFill>
                  <a:schemeClr val="tx1"/>
                </a:solidFill>
              </a:rPr>
              <a:t>10</a:t>
            </a:r>
            <a:r>
              <a:rPr lang="zh-CN" altLang="en-US" sz="1400" dirty="0" smtClean="0">
                <a:solidFill>
                  <a:schemeClr val="tx1"/>
                </a:solidFill>
              </a:rPr>
              <a:t>万人口的自行车道长度</a:t>
            </a:r>
            <a:r>
              <a:rPr lang="zh-CN" altLang="en-US" sz="1400" strike="sngStrike" dirty="0" smtClean="0">
                <a:solidFill>
                  <a:schemeClr val="tx1"/>
                </a:solidFill>
              </a:rPr>
              <a:t>和车道数量</a:t>
            </a:r>
            <a:endParaRPr lang="en-US" sz="1400" strike="sngStrike" dirty="0">
              <a:solidFill>
                <a:schemeClr val="tx1"/>
              </a:solidFill>
            </a:endParaRPr>
          </a:p>
        </p:txBody>
      </p:sp>
      <p:sp>
        <p:nvSpPr>
          <p:cNvPr id="20" name="Rectangle 19"/>
          <p:cNvSpPr/>
          <p:nvPr/>
        </p:nvSpPr>
        <p:spPr>
          <a:xfrm>
            <a:off x="6420715" y="391654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固体废物收集</a:t>
            </a:r>
            <a:r>
              <a:rPr lang="en-CA" sz="1200" b="1" dirty="0">
                <a:solidFill>
                  <a:schemeClr val="tx1"/>
                </a:solidFill>
              </a:rPr>
              <a:t/>
            </a:r>
            <a:br>
              <a:rPr lang="en-CA" sz="1200" b="1" dirty="0">
                <a:solidFill>
                  <a:schemeClr val="tx1"/>
                </a:solidFill>
              </a:rPr>
            </a:br>
            <a:r>
              <a:rPr lang="zh-CN" altLang="en-US" sz="1400" dirty="0" smtClean="0">
                <a:solidFill>
                  <a:schemeClr val="tx1"/>
                </a:solidFill>
              </a:rPr>
              <a:t>定期收集固体废物的家庭比例</a:t>
            </a:r>
            <a:endParaRPr lang="en-CA" sz="1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7686" y="193339"/>
            <a:ext cx="10199914" cy="662163"/>
            <a:chOff x="838200" y="304800"/>
            <a:chExt cx="7620000" cy="777706"/>
          </a:xfrm>
        </p:grpSpPr>
        <p:sp>
          <p:nvSpPr>
            <p:cNvPr id="3" name="Rectangle 2"/>
            <p:cNvSpPr/>
            <p:nvPr/>
          </p:nvSpPr>
          <p:spPr>
            <a:xfrm>
              <a:off x="838200" y="304800"/>
              <a:ext cx="7620000" cy="381000"/>
            </a:xfrm>
            <a:prstGeom prst="rect">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经济</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65A2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基础设施 </a:t>
              </a:r>
              <a:r>
                <a:rPr lang="en-US" altLang="zh-CN" dirty="0" smtClean="0">
                  <a:solidFill>
                    <a:schemeClr val="bg1"/>
                  </a:solidFill>
                </a:rPr>
                <a:t>– </a:t>
              </a:r>
              <a:r>
                <a:rPr lang="zh-CN" altLang="en-US" dirty="0" smtClean="0">
                  <a:solidFill>
                    <a:schemeClr val="bg1"/>
                  </a:solidFill>
                </a:rPr>
                <a:t>高级指标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公共交通网络便利性</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城市居民可轻松接驳公共交通（</a:t>
            </a:r>
            <a:r>
              <a:rPr lang="en-US" altLang="zh-CN" sz="1400" dirty="0" smtClean="0">
                <a:solidFill>
                  <a:schemeClr val="tx1"/>
                </a:solidFill>
              </a:rPr>
              <a:t>0.5</a:t>
            </a:r>
            <a:r>
              <a:rPr lang="zh-CN" altLang="en-US" sz="1400" dirty="0" smtClean="0">
                <a:solidFill>
                  <a:schemeClr val="tx1"/>
                </a:solidFill>
              </a:rPr>
              <a:t>公里以内）的比例</a:t>
            </a:r>
            <a:endParaRPr lang="en-CA" sz="1400" dirty="0">
              <a:solidFill>
                <a:schemeClr val="tx1"/>
              </a:solidFill>
            </a:endParaRPr>
          </a:p>
          <a:p>
            <a:pPr algn="ctr"/>
            <a:endParaRPr lang="en-US" sz="1400" dirty="0">
              <a:solidFill>
                <a:schemeClr val="tx1"/>
              </a:solidFill>
            </a:endParaRPr>
          </a:p>
        </p:txBody>
      </p:sp>
      <p:sp>
        <p:nvSpPr>
          <p:cNvPr id="10" name="Rectangle 9"/>
          <p:cNvSpPr/>
          <p:nvPr/>
        </p:nvSpPr>
        <p:spPr>
          <a:xfrm>
            <a:off x="1102307"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交通方式共享</a:t>
            </a:r>
            <a:endParaRPr lang="en-US" sz="1600" b="1" dirty="0" smtClean="0">
              <a:solidFill>
                <a:schemeClr val="tx1"/>
              </a:solidFill>
            </a:endParaRPr>
          </a:p>
          <a:p>
            <a:pPr algn="ctr"/>
            <a:r>
              <a:rPr lang="zh-CN" altLang="en-US" sz="1400" dirty="0" smtClean="0">
                <a:solidFill>
                  <a:schemeClr val="tx1"/>
                </a:solidFill>
              </a:rPr>
              <a:t>人们采用各种交通方式上班（公共交通、私车、自行车、步行、辅助客运）的比例</a:t>
            </a:r>
            <a:endParaRPr lang="en-US" sz="1400" dirty="0">
              <a:solidFill>
                <a:schemeClr val="tx1"/>
              </a:solidFill>
            </a:endParaRPr>
          </a:p>
        </p:txBody>
      </p:sp>
      <p:sp>
        <p:nvSpPr>
          <p:cNvPr id="11" name="Rectangle 10"/>
          <p:cNvSpPr/>
          <p:nvPr/>
        </p:nvSpPr>
        <p:spPr>
          <a:xfrm>
            <a:off x="3761512"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共享单车</a:t>
            </a:r>
            <a:endParaRPr lang="en-US" sz="1600" dirty="0" smtClean="0">
              <a:solidFill>
                <a:schemeClr val="tx1"/>
              </a:solidFill>
            </a:endParaRPr>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万居民的共享单车数量</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人行道</a:t>
            </a:r>
            <a:r>
              <a:rPr lang="en-CA" sz="1600" b="1" dirty="0" smtClean="0">
                <a:solidFill>
                  <a:schemeClr val="tx1"/>
                </a:solidFill>
              </a:rPr>
              <a:t> </a:t>
            </a:r>
            <a:r>
              <a:rPr lang="zh-CN" altLang="en-US" sz="1600" b="1" dirty="0" smtClean="0">
                <a:solidFill>
                  <a:schemeClr val="tx1"/>
                </a:solidFill>
              </a:rPr>
              <a:t>基础设施</a:t>
            </a:r>
            <a:r>
              <a:rPr lang="en-CA" sz="1050" dirty="0">
                <a:solidFill>
                  <a:schemeClr val="tx1"/>
                </a:solidFill>
              </a:rPr>
              <a:t/>
            </a:r>
            <a:br>
              <a:rPr lang="en-CA" sz="1050" dirty="0">
                <a:solidFill>
                  <a:schemeClr val="tx1"/>
                </a:solidFill>
              </a:rPr>
            </a:br>
            <a:r>
              <a:rPr lang="zh-CN" altLang="en-US" sz="1400" dirty="0" smtClean="0">
                <a:solidFill>
                  <a:schemeClr val="tx1"/>
                </a:solidFill>
              </a:rPr>
              <a:t>城市中作为人行道</a:t>
            </a:r>
            <a:r>
              <a:rPr lang="en-US" altLang="zh-CN" sz="1400" dirty="0" smtClean="0">
                <a:solidFill>
                  <a:schemeClr val="tx1"/>
                </a:solidFill>
              </a:rPr>
              <a:t>/</a:t>
            </a:r>
            <a:r>
              <a:rPr lang="zh-CN" altLang="en-US" sz="1400" dirty="0" smtClean="0">
                <a:solidFill>
                  <a:schemeClr val="tx1"/>
                </a:solidFill>
              </a:rPr>
              <a:t>汽车禁行区的比例</a:t>
            </a:r>
            <a:endParaRPr lang="en-US" sz="1400" dirty="0">
              <a:solidFill>
                <a:schemeClr val="tx1"/>
              </a:solidFill>
            </a:endParaRPr>
          </a:p>
        </p:txBody>
      </p:sp>
      <p:sp>
        <p:nvSpPr>
          <p:cNvPr id="13" name="Rectangle 12"/>
          <p:cNvSpPr/>
          <p:nvPr/>
        </p:nvSpPr>
        <p:spPr>
          <a:xfrm>
            <a:off x="907992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城市发展和空间规划</a:t>
            </a:r>
            <a:r>
              <a:rPr lang="en-CA" sz="1200" b="1" dirty="0">
                <a:solidFill>
                  <a:schemeClr val="tx1"/>
                </a:solidFill>
              </a:rPr>
              <a:t/>
            </a:r>
            <a:br>
              <a:rPr lang="en-CA" sz="1200" b="1" dirty="0">
                <a:solidFill>
                  <a:schemeClr val="tx1"/>
                </a:solidFill>
              </a:rPr>
            </a:br>
            <a:r>
              <a:rPr lang="zh-CN" altLang="en-US" sz="1400" dirty="0" smtClean="0">
                <a:solidFill>
                  <a:schemeClr val="tx1"/>
                </a:solidFill>
              </a:rPr>
              <a:t>是否已在城市层面制定了城市发展和空间规划战略或文件</a:t>
            </a:r>
            <a:r>
              <a:rPr lang="en-GB" sz="1200" dirty="0" smtClean="0">
                <a:solidFill>
                  <a:schemeClr val="tx1"/>
                </a:solidFill>
              </a:rPr>
              <a:t> </a:t>
            </a:r>
            <a:endParaRPr lang="en-US" sz="1200" dirty="0">
              <a:solidFill>
                <a:schemeClr val="tx1"/>
              </a:solidFill>
            </a:endParaRPr>
          </a:p>
        </p:txBody>
      </p:sp>
      <p:sp>
        <p:nvSpPr>
          <p:cNvPr id="16" name="Rectangle 15"/>
          <p:cNvSpPr/>
          <p:nvPr/>
        </p:nvSpPr>
        <p:spPr>
          <a:xfrm>
            <a:off x="6420716"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公共建筑物的可持续性</a:t>
            </a:r>
            <a:r>
              <a:rPr lang="en-CA" sz="1200" b="1" dirty="0">
                <a:solidFill>
                  <a:schemeClr val="tx1"/>
                </a:solidFill>
              </a:rPr>
              <a:t/>
            </a:r>
            <a:br>
              <a:rPr lang="en-CA" sz="1200" b="1" dirty="0">
                <a:solidFill>
                  <a:schemeClr val="tx1"/>
                </a:solidFill>
              </a:rPr>
            </a:br>
            <a:r>
              <a:rPr lang="zh-CN" altLang="en-US" sz="1400" dirty="0" smtClean="0">
                <a:solidFill>
                  <a:schemeClr val="tx1"/>
                </a:solidFill>
              </a:rPr>
              <a:t>公共建筑物面积中获得</a:t>
            </a:r>
            <a:r>
              <a:rPr lang="zh-CN" altLang="en-US" sz="1400" dirty="0">
                <a:solidFill>
                  <a:schemeClr val="tx1"/>
                </a:solidFill>
              </a:rPr>
              <a:t>长久运营可</a:t>
            </a:r>
            <a:r>
              <a:rPr lang="zh-CN" altLang="en-US" sz="1400" dirty="0" smtClean="0">
                <a:solidFill>
                  <a:schemeClr val="tx1"/>
                </a:solidFill>
              </a:rPr>
              <a:t>持续认证的比例</a:t>
            </a:r>
            <a:r>
              <a:rPr lang="en-GB" sz="1400" dirty="0" smtClean="0">
                <a:solidFill>
                  <a:schemeClr val="tx1"/>
                </a:solidFill>
              </a:rPr>
              <a:t> </a:t>
            </a:r>
            <a:endParaRPr lang="en-CA" sz="1400" dirty="0">
              <a:solidFill>
                <a:schemeClr val="tx1"/>
              </a:solidFill>
            </a:endParaRPr>
          </a:p>
          <a:p>
            <a:pPr algn="ctr"/>
            <a:endParaRPr lang="en-US" sz="1400" dirty="0">
              <a:solidFill>
                <a:schemeClr val="tx1"/>
              </a:solidFill>
            </a:endParaRPr>
          </a:p>
        </p:txBody>
      </p:sp>
      <p:sp>
        <p:nvSpPr>
          <p:cNvPr id="21" name="Rectangle 20"/>
          <p:cNvSpPr/>
          <p:nvPr/>
        </p:nvSpPr>
        <p:spPr>
          <a:xfrm>
            <a:off x="3761510"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共享汽车</a:t>
            </a:r>
            <a:endParaRPr lang="en-US" sz="1600" dirty="0" smtClean="0">
              <a:solidFill>
                <a:schemeClr val="tx1"/>
              </a:solidFill>
            </a:endParaRPr>
          </a:p>
          <a:p>
            <a:pPr algn="ctr"/>
            <a:r>
              <a:rPr lang="zh-CN" altLang="en-US" sz="1400" dirty="0">
                <a:solidFill>
                  <a:schemeClr val="tx1"/>
                </a:solidFill>
              </a:rPr>
              <a:t>每</a:t>
            </a:r>
            <a:r>
              <a:rPr lang="en-US" altLang="zh-CN" sz="1400" dirty="0">
                <a:solidFill>
                  <a:schemeClr val="tx1"/>
                </a:solidFill>
              </a:rPr>
              <a:t>10</a:t>
            </a:r>
            <a:r>
              <a:rPr lang="zh-CN" altLang="en-US" sz="1400" dirty="0">
                <a:solidFill>
                  <a:schemeClr val="tx1"/>
                </a:solidFill>
              </a:rPr>
              <a:t>万居民的</a:t>
            </a:r>
            <a:r>
              <a:rPr lang="zh-CN" altLang="en-US" sz="1400" dirty="0" smtClean="0">
                <a:solidFill>
                  <a:schemeClr val="tx1"/>
                </a:solidFill>
              </a:rPr>
              <a:t>共享汽车数量</a:t>
            </a:r>
            <a:endParaRPr lang="en-US" sz="1400" dirty="0">
              <a:solidFill>
                <a:schemeClr val="tx1"/>
              </a:solidFill>
            </a:endParaRPr>
          </a:p>
        </p:txBody>
      </p:sp>
      <p:sp>
        <p:nvSpPr>
          <p:cNvPr id="22" name="Rectangle 21"/>
          <p:cNvSpPr/>
          <p:nvPr/>
        </p:nvSpPr>
        <p:spPr>
          <a:xfrm>
            <a:off x="3761510"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低碳排放乘用车</a:t>
            </a:r>
            <a:endParaRPr lang="en-GB" sz="1600" b="1" dirty="0" smtClean="0">
              <a:solidFill>
                <a:schemeClr val="tx1"/>
              </a:solidFill>
            </a:endParaRPr>
          </a:p>
          <a:p>
            <a:pPr algn="ctr"/>
            <a:r>
              <a:rPr lang="zh-CN" altLang="en-US" sz="1400" dirty="0" smtClean="0">
                <a:solidFill>
                  <a:schemeClr val="tx1"/>
                </a:solidFill>
              </a:rPr>
              <a:t>低</a:t>
            </a:r>
            <a:r>
              <a:rPr lang="zh-CN" altLang="en-US" sz="1400" dirty="0">
                <a:solidFill>
                  <a:schemeClr val="tx1"/>
                </a:solidFill>
              </a:rPr>
              <a:t>碳排放乘用</a:t>
            </a:r>
            <a:r>
              <a:rPr lang="zh-CN" altLang="en-US" sz="1400" dirty="0" smtClean="0">
                <a:solidFill>
                  <a:schemeClr val="tx1"/>
                </a:solidFill>
              </a:rPr>
              <a:t>车的比例</a:t>
            </a:r>
            <a:endParaRPr lang="en-US" sz="1400" dirty="0">
              <a:solidFill>
                <a:schemeClr val="tx1"/>
              </a:solidFill>
            </a:endParaRPr>
          </a:p>
        </p:txBody>
      </p:sp>
      <p:sp>
        <p:nvSpPr>
          <p:cNvPr id="14" name="Rectangle 13"/>
          <p:cNvSpPr/>
          <p:nvPr/>
        </p:nvSpPr>
        <p:spPr>
          <a:xfrm>
            <a:off x="1102307" y="390418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通勤时间指数</a:t>
            </a:r>
            <a:endParaRPr lang="en-GB" sz="1600" b="1" dirty="0" smtClean="0">
              <a:solidFill>
                <a:schemeClr val="tx1"/>
              </a:solidFill>
            </a:endParaRPr>
          </a:p>
          <a:p>
            <a:pPr algn="ctr"/>
            <a:r>
              <a:rPr lang="zh-CN" altLang="en-US" sz="1400" dirty="0" smtClean="0">
                <a:solidFill>
                  <a:schemeClr val="tx1"/>
                </a:solidFill>
              </a:rPr>
              <a:t>高峰期与平时通勤时间之比</a:t>
            </a:r>
            <a:endParaRPr lang="en-CA" sz="1400" dirty="0">
              <a:solidFill>
                <a:schemeClr val="tx1"/>
              </a:solidFill>
            </a:endParaRPr>
          </a:p>
        </p:txBody>
      </p:sp>
      <p:sp>
        <p:nvSpPr>
          <p:cNvPr id="15" name="Rectangle 14"/>
          <p:cNvSpPr/>
          <p:nvPr/>
        </p:nvSpPr>
        <p:spPr>
          <a:xfrm>
            <a:off x="6420716" y="2547070"/>
            <a:ext cx="2194560" cy="118872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200" b="1" dirty="0" smtClean="0">
                <a:solidFill>
                  <a:schemeClr val="tx1"/>
                </a:solidFill>
              </a:rPr>
              <a:t>公共建筑物中集成建筑物管理系统</a:t>
            </a:r>
            <a:r>
              <a:rPr lang="en-CA" sz="1200" b="1" dirty="0" smtClean="0">
                <a:solidFill>
                  <a:schemeClr val="tx1"/>
                </a:solidFill>
              </a:rPr>
              <a:t> </a:t>
            </a:r>
            <a:r>
              <a:rPr lang="en-CA" sz="1200" b="1" dirty="0">
                <a:solidFill>
                  <a:schemeClr val="tx1"/>
                </a:solidFill>
              </a:rPr>
              <a:t/>
            </a:r>
            <a:br>
              <a:rPr lang="en-CA" sz="1200" b="1" dirty="0">
                <a:solidFill>
                  <a:schemeClr val="tx1"/>
                </a:solidFill>
              </a:rPr>
            </a:br>
            <a:r>
              <a:rPr lang="zh-CN" altLang="en-US" sz="1400" dirty="0" smtClean="0">
                <a:solidFill>
                  <a:schemeClr val="tx1"/>
                </a:solidFill>
              </a:rPr>
              <a:t>公共建筑物面积中采用集成</a:t>
            </a:r>
            <a:r>
              <a:rPr lang="en-US" altLang="zh-CN" sz="1400" dirty="0" smtClean="0">
                <a:solidFill>
                  <a:schemeClr val="tx1"/>
                </a:solidFill>
              </a:rPr>
              <a:t>ICT</a:t>
            </a:r>
            <a:r>
              <a:rPr lang="zh-CN" altLang="en-US" sz="1400" dirty="0" smtClean="0">
                <a:solidFill>
                  <a:schemeClr val="tx1"/>
                </a:solidFill>
              </a:rPr>
              <a:t>系统进行自动化建筑物管理的比例</a:t>
            </a:r>
            <a:endParaRPr lang="en-CA" sz="1400" dirty="0">
              <a:solidFill>
                <a:schemeClr val="tx1"/>
              </a:solidFill>
            </a:endParaRPr>
          </a:p>
          <a:p>
            <a:pPr algn="ct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0"/>
            <a:ext cx="12309987" cy="6858000"/>
          </a:xfrm>
          <a:prstGeom prst="rect">
            <a:avLst/>
          </a:prstGeom>
        </p:spPr>
      </p:pic>
      <p:sp>
        <p:nvSpPr>
          <p:cNvPr id="6" name="Title 1"/>
          <p:cNvSpPr>
            <a:spLocks noGrp="1"/>
          </p:cNvSpPr>
          <p:nvPr>
            <p:ph type="title"/>
          </p:nvPr>
        </p:nvSpPr>
        <p:spPr>
          <a:xfrm>
            <a:off x="7038" y="-1109"/>
            <a:ext cx="12192000" cy="2767688"/>
          </a:xfrm>
          <a:solidFill>
            <a:srgbClr val="9DDCED"/>
          </a:solidFill>
        </p:spPr>
        <p:txBody>
          <a:bodyPr>
            <a:normAutofit fontScale="90000"/>
          </a:bodyPr>
          <a:lstStyle/>
          <a:p>
            <a:r>
              <a:rPr lang="zh-CN" altLang="en-US" sz="3600" u="sng" dirty="0" smtClean="0">
                <a:solidFill>
                  <a:srgbClr val="3383CB"/>
                </a:solidFill>
                <a:effectLst>
                  <a:outerShdw blurRad="38100" dist="38100" dir="2700000" algn="tl">
                    <a:srgbClr val="000000">
                      <a:alpha val="43137"/>
                    </a:srgbClr>
                  </a:outerShdw>
                </a:effectLst>
              </a:rPr>
              <a:t>智慧可持续发展城市的定义</a:t>
            </a:r>
            <a:r>
              <a:rPr lang="en-US" altLang="zh-CN" sz="3600" dirty="0">
                <a:solidFill>
                  <a:srgbClr val="65A2D9"/>
                </a:solidFill>
              </a:rPr>
              <a:t/>
            </a:r>
            <a:br>
              <a:rPr lang="en-US" altLang="zh-CN" sz="3600" dirty="0">
                <a:solidFill>
                  <a:srgbClr val="65A2D9"/>
                </a:solidFill>
              </a:rPr>
            </a:br>
            <a:r>
              <a:rPr lang="es-ES_tradnl" sz="3200" dirty="0" smtClean="0">
                <a:solidFill>
                  <a:schemeClr val="accent1"/>
                </a:solidFill>
                <a:latin typeface="+mn-lt"/>
                <a:ea typeface="Segoe UI" panose="020B0502040204020203" pitchFamily="34" charset="0"/>
                <a:cs typeface="Segoe UI" panose="020B0502040204020203" pitchFamily="34" charset="0"/>
              </a:rPr>
              <a:t/>
            </a:r>
            <a:br>
              <a:rPr lang="es-ES_tradnl" sz="3200" dirty="0" smtClean="0">
                <a:solidFill>
                  <a:schemeClr val="accent1"/>
                </a:solidFill>
                <a:latin typeface="+mn-lt"/>
                <a:ea typeface="Segoe UI" panose="020B0502040204020203" pitchFamily="34" charset="0"/>
                <a:cs typeface="Segoe UI" panose="020B0502040204020203" pitchFamily="34" charset="0"/>
              </a:rPr>
            </a:br>
            <a:r>
              <a:rPr lang="es-ES_tradnl"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
            </a:r>
            <a:br>
              <a:rPr lang="es-ES_tradnl"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s-ES_tradnl"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
            </a:r>
            <a:br>
              <a:rPr lang="es-ES_tradnl"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zh-CN" altLang="en-US" sz="3600" i="1" dirty="0">
                <a:solidFill>
                  <a:schemeClr val="bg2">
                    <a:lumMod val="25000"/>
                  </a:schemeClr>
                </a:solidFill>
              </a:rPr>
              <a:t>“</a:t>
            </a:r>
            <a:r>
              <a:rPr lang="zh-CN" altLang="en-US" sz="2400" u="sng" dirty="0" smtClean="0">
                <a:solidFill>
                  <a:schemeClr val="tx1">
                    <a:lumMod val="65000"/>
                    <a:lumOff val="35000"/>
                  </a:schemeClr>
                </a:solidFill>
              </a:rPr>
              <a:t>智</a:t>
            </a:r>
            <a:r>
              <a:rPr lang="zh-CN" altLang="en-US" sz="2400" u="sng" dirty="0">
                <a:solidFill>
                  <a:schemeClr val="tx1">
                    <a:lumMod val="65000"/>
                    <a:lumOff val="35000"/>
                  </a:schemeClr>
                </a:solidFill>
              </a:rPr>
              <a:t>慧可持续发展</a:t>
            </a:r>
            <a:r>
              <a:rPr lang="zh-CN" altLang="en-US" sz="2400" b="0" dirty="0">
                <a:solidFill>
                  <a:schemeClr val="tx1">
                    <a:lumMod val="65000"/>
                    <a:lumOff val="35000"/>
                  </a:schemeClr>
                </a:solidFill>
              </a:rPr>
              <a:t>城市（</a:t>
            </a:r>
            <a:r>
              <a:rPr lang="en-US" altLang="zh-CN" sz="2400" b="0" dirty="0">
                <a:solidFill>
                  <a:schemeClr val="tx1">
                    <a:lumMod val="65000"/>
                    <a:lumOff val="35000"/>
                  </a:schemeClr>
                </a:solidFill>
              </a:rPr>
              <a:t>SSC</a:t>
            </a:r>
            <a:r>
              <a:rPr lang="zh-CN" altLang="en-US" sz="2400" b="0" dirty="0">
                <a:solidFill>
                  <a:schemeClr val="tx1">
                    <a:lumMod val="65000"/>
                    <a:lumOff val="35000"/>
                  </a:schemeClr>
                </a:solidFill>
              </a:rPr>
              <a:t>）是</a:t>
            </a:r>
            <a:r>
              <a:rPr lang="zh-CN" altLang="en-US" sz="2400" i="1" u="sng" dirty="0">
                <a:solidFill>
                  <a:schemeClr val="tx1">
                    <a:lumMod val="65000"/>
                    <a:lumOff val="35000"/>
                  </a:schemeClr>
                </a:solidFill>
              </a:rPr>
              <a:t>一个</a:t>
            </a:r>
            <a:r>
              <a:rPr lang="zh-CN" altLang="en-US" sz="2400" b="0" dirty="0">
                <a:solidFill>
                  <a:schemeClr val="tx1">
                    <a:lumMod val="65000"/>
                    <a:lumOff val="35000"/>
                  </a:schemeClr>
                </a:solidFill>
              </a:rPr>
              <a:t>创新城市，它在利用信息通信技术（</a:t>
            </a:r>
            <a:r>
              <a:rPr lang="en-US" altLang="zh-CN" sz="2400" b="0" dirty="0">
                <a:solidFill>
                  <a:schemeClr val="tx1">
                    <a:lumMod val="65000"/>
                    <a:lumOff val="35000"/>
                  </a:schemeClr>
                </a:solidFill>
              </a:rPr>
              <a:t>ICT</a:t>
            </a:r>
            <a:r>
              <a:rPr lang="zh-CN" altLang="en-US" sz="2400" b="0" dirty="0">
                <a:solidFill>
                  <a:schemeClr val="tx1">
                    <a:lumMod val="65000"/>
                    <a:lumOff val="35000"/>
                  </a:schemeClr>
                </a:solidFill>
              </a:rPr>
              <a:t>）和其它手段改善生活质量、提高城市运作和服务效率并加强竞争力的同时，确保人们当前和未来的经济、社会、环境</a:t>
            </a:r>
            <a:r>
              <a:rPr lang="zh-CN" altLang="en-US" sz="2400" u="sng" dirty="0">
                <a:solidFill>
                  <a:schemeClr val="tx1">
                    <a:lumMod val="65000"/>
                    <a:lumOff val="35000"/>
                  </a:schemeClr>
                </a:solidFill>
              </a:rPr>
              <a:t>和文化</a:t>
            </a:r>
            <a:r>
              <a:rPr lang="zh-CN" altLang="en-US" sz="2400" b="0" dirty="0">
                <a:solidFill>
                  <a:schemeClr val="tx1">
                    <a:lumMod val="65000"/>
                    <a:lumOff val="35000"/>
                  </a:schemeClr>
                </a:solidFill>
              </a:rPr>
              <a:t>需求得以满足。”</a:t>
            </a:r>
            <a:endParaRPr lang="en-US" altLang="zh-CN" sz="2400" b="0" dirty="0">
              <a:solidFill>
                <a:schemeClr val="tx1">
                  <a:lumMod val="65000"/>
                  <a:lumOff val="35000"/>
                </a:schemeClr>
              </a:solidFill>
            </a:endParaRPr>
          </a:p>
        </p:txBody>
      </p:sp>
      <p:sp>
        <p:nvSpPr>
          <p:cNvPr id="5" name="Rectangle 4"/>
          <p:cNvSpPr/>
          <p:nvPr/>
        </p:nvSpPr>
        <p:spPr>
          <a:xfrm>
            <a:off x="10566287" y="5586238"/>
            <a:ext cx="1632751" cy="1271762"/>
          </a:xfrm>
          <a:prstGeom prst="rect">
            <a:avLst/>
          </a:prstGeom>
          <a:solidFill>
            <a:srgbClr val="9DD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818" y="5689322"/>
            <a:ext cx="841483" cy="92755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bg1"/>
                  </a:solidFill>
                </a:rPr>
                <a:t>环境</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solidFill>
                    <a:schemeClr val="bg1"/>
                  </a:solidFill>
                </a:rPr>
                <a:t>环境</a:t>
              </a:r>
              <a:r>
                <a:rPr lang="en-US" dirty="0" smtClean="0">
                  <a:solidFill>
                    <a:schemeClr val="bg1"/>
                  </a:solidFill>
                </a:rPr>
                <a:t> –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5" y="1189956"/>
            <a:ext cx="231717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空气污染</a:t>
            </a:r>
            <a:r>
              <a:rPr lang="en-US" sz="1400" dirty="0" smtClean="0">
                <a:solidFill>
                  <a:schemeClr val="tx1"/>
                </a:solidFill>
              </a:rPr>
              <a:t/>
            </a:r>
            <a:br>
              <a:rPr lang="en-US" sz="1400" dirty="0" smtClean="0">
                <a:solidFill>
                  <a:schemeClr val="tx1"/>
                </a:solidFill>
              </a:rPr>
            </a:br>
            <a:r>
              <a:rPr lang="zh-CN" altLang="en-US" sz="1200" dirty="0" smtClean="0">
                <a:solidFill>
                  <a:schemeClr val="tx1"/>
                </a:solidFill>
              </a:rPr>
              <a:t>根据所报颗粒物（</a:t>
            </a:r>
            <a:r>
              <a:rPr lang="en-US" sz="1200" dirty="0">
                <a:solidFill>
                  <a:schemeClr val="tx1"/>
                </a:solidFill>
              </a:rPr>
              <a:t> PM2.5 </a:t>
            </a:r>
            <a:r>
              <a:rPr lang="zh-CN" altLang="en-US" sz="1200" dirty="0" smtClean="0">
                <a:solidFill>
                  <a:schemeClr val="tx1"/>
                </a:solidFill>
              </a:rPr>
              <a:t>）、二氧化氮（</a:t>
            </a:r>
            <a:r>
              <a:rPr lang="en-US" sz="1200" dirty="0">
                <a:solidFill>
                  <a:schemeClr val="tx1"/>
                </a:solidFill>
              </a:rPr>
              <a:t> NO2 </a:t>
            </a:r>
            <a:r>
              <a:rPr lang="zh-CN" altLang="en-US" sz="1200" dirty="0" smtClean="0">
                <a:solidFill>
                  <a:schemeClr val="tx1"/>
                </a:solidFill>
              </a:rPr>
              <a:t>）、二氧化硫（</a:t>
            </a:r>
            <a:r>
              <a:rPr lang="en-US" sz="1200" dirty="0">
                <a:solidFill>
                  <a:schemeClr val="tx1"/>
                </a:solidFill>
              </a:rPr>
              <a:t> SO2 </a:t>
            </a:r>
            <a:r>
              <a:rPr lang="zh-CN" altLang="en-US" sz="1200" dirty="0" smtClean="0">
                <a:solidFill>
                  <a:schemeClr val="tx1"/>
                </a:solidFill>
              </a:rPr>
              <a:t>）</a:t>
            </a:r>
            <a:r>
              <a:rPr lang="zh-CN" altLang="en-US" sz="1200" dirty="0">
                <a:solidFill>
                  <a:schemeClr val="tx1"/>
                </a:solidFill>
              </a:rPr>
              <a:t>，</a:t>
            </a:r>
            <a:r>
              <a:rPr lang="zh-CN" altLang="en-US" sz="1200" dirty="0" smtClean="0">
                <a:solidFill>
                  <a:schemeClr val="tx1"/>
                </a:solidFill>
              </a:rPr>
              <a:t>以及</a:t>
            </a:r>
            <a:r>
              <a:rPr lang="en-US" altLang="zh-CN" sz="1200" dirty="0" smtClean="0">
                <a:solidFill>
                  <a:schemeClr val="tx1"/>
                </a:solidFill>
              </a:rPr>
              <a:t>O3 </a:t>
            </a:r>
            <a:r>
              <a:rPr lang="en-US" altLang="zh-CN" sz="1200" dirty="0">
                <a:solidFill>
                  <a:schemeClr val="tx1"/>
                </a:solidFill>
              </a:rPr>
              <a:t>(ozone</a:t>
            </a:r>
            <a:r>
              <a:rPr lang="en-US" altLang="zh-CN" sz="1200" dirty="0" smtClean="0">
                <a:solidFill>
                  <a:schemeClr val="tx1"/>
                </a:solidFill>
              </a:rPr>
              <a:t>)</a:t>
            </a:r>
            <a:endParaRPr lang="en-CA" altLang="zh-CN" sz="1200" dirty="0">
              <a:solidFill>
                <a:schemeClr val="tx1"/>
              </a:solidFill>
            </a:endParaRPr>
          </a:p>
          <a:p>
            <a:pPr algn="ctr"/>
            <a:r>
              <a:rPr lang="zh-CN" altLang="en-US" sz="1200" dirty="0" smtClean="0">
                <a:solidFill>
                  <a:schemeClr val="tx1"/>
                </a:solidFill>
              </a:rPr>
              <a:t>数值确定的空气质量指数</a:t>
            </a:r>
            <a:endParaRPr lang="en-US" sz="1050" dirty="0">
              <a:solidFill>
                <a:schemeClr val="tx1"/>
              </a:solidFill>
            </a:endParaRPr>
          </a:p>
        </p:txBody>
      </p:sp>
      <p:sp>
        <p:nvSpPr>
          <p:cNvPr id="10" name="Rectangle 9"/>
          <p:cNvSpPr/>
          <p:nvPr/>
        </p:nvSpPr>
        <p:spPr>
          <a:xfrm>
            <a:off x="1102307" y="2547071"/>
            <a:ext cx="23171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温室气体排放</a:t>
            </a:r>
            <a:endParaRPr lang="en-US" sz="1600" b="1" dirty="0" smtClean="0">
              <a:solidFill>
                <a:schemeClr val="tx1"/>
              </a:solidFill>
            </a:endParaRPr>
          </a:p>
          <a:p>
            <a:pPr algn="ctr"/>
            <a:r>
              <a:rPr lang="zh-CN" altLang="en-US" sz="1400" dirty="0" smtClean="0">
                <a:solidFill>
                  <a:schemeClr val="tx1"/>
                </a:solidFill>
              </a:rPr>
              <a:t>人均温室气体（</a:t>
            </a:r>
            <a:r>
              <a:rPr lang="en-GB" sz="1400" dirty="0">
                <a:solidFill>
                  <a:schemeClr val="tx1"/>
                </a:solidFill>
              </a:rPr>
              <a:t> GHG </a:t>
            </a:r>
            <a:r>
              <a:rPr lang="zh-CN" altLang="en-US" sz="1400" dirty="0" smtClean="0">
                <a:solidFill>
                  <a:schemeClr val="tx1"/>
                </a:solidFill>
              </a:rPr>
              <a:t>）排放</a:t>
            </a:r>
            <a:endParaRPr lang="en-US" sz="1400" dirty="0">
              <a:solidFill>
                <a:schemeClr val="tx1"/>
              </a:solidFill>
            </a:endParaRPr>
          </a:p>
        </p:txBody>
      </p:sp>
      <p:sp>
        <p:nvSpPr>
          <p:cNvPr id="12" name="Rectangle 11"/>
          <p:cNvSpPr/>
          <p:nvPr/>
        </p:nvSpPr>
        <p:spPr>
          <a:xfrm>
            <a:off x="1102307" y="3954008"/>
            <a:ext cx="2317168"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电磁场暴露</a:t>
            </a:r>
            <a:r>
              <a:rPr lang="en-CA" sz="1050" dirty="0">
                <a:solidFill>
                  <a:schemeClr val="tx1"/>
                </a:solidFill>
              </a:rPr>
              <a:t/>
            </a:r>
            <a:br>
              <a:rPr lang="en-CA" sz="1050" dirty="0">
                <a:solidFill>
                  <a:schemeClr val="tx1"/>
                </a:solidFill>
              </a:rPr>
            </a:br>
            <a:r>
              <a:rPr lang="zh-CN" altLang="en-US" sz="1200" dirty="0" smtClean="0">
                <a:solidFill>
                  <a:schemeClr val="tx1"/>
                </a:solidFill>
              </a:rPr>
              <a:t>移动网络天线站址遵守</a:t>
            </a:r>
            <a:r>
              <a:rPr lang="en-US" altLang="zh-CN" sz="1200" dirty="0" smtClean="0">
                <a:solidFill>
                  <a:schemeClr val="tx1"/>
                </a:solidFill>
              </a:rPr>
              <a:t>EMF</a:t>
            </a:r>
            <a:r>
              <a:rPr lang="zh-CN" altLang="en-US" sz="1200" dirty="0" smtClean="0">
                <a:solidFill>
                  <a:schemeClr val="tx1"/>
                </a:solidFill>
              </a:rPr>
              <a:t>暴露导则的比例</a:t>
            </a:r>
            <a:endParaRPr lang="en-US" sz="1300" dirty="0">
              <a:solidFill>
                <a:schemeClr val="tx1"/>
              </a:solidFill>
            </a:endParaRPr>
          </a:p>
        </p:txBody>
      </p:sp>
      <p:sp>
        <p:nvSpPr>
          <p:cNvPr id="13" name="Rectangle 12"/>
          <p:cNvSpPr/>
          <p:nvPr/>
        </p:nvSpPr>
        <p:spPr>
          <a:xfrm>
            <a:off x="9079920"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绿地</a:t>
            </a:r>
            <a:endParaRPr lang="en-CA" sz="1600" b="1" dirty="0" smtClean="0">
              <a:solidFill>
                <a:schemeClr val="tx1"/>
              </a:solidFill>
            </a:endParaRPr>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万人的绿地面积</a:t>
            </a:r>
            <a:endParaRPr lang="en-US" sz="1400" dirty="0">
              <a:solidFill>
                <a:schemeClr val="tx1"/>
              </a:solidFill>
            </a:endParaRP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饮用水质量</a:t>
            </a:r>
            <a:r>
              <a:rPr lang="en-CA" sz="1200" b="1" dirty="0">
                <a:solidFill>
                  <a:schemeClr val="tx1"/>
                </a:solidFill>
              </a:rPr>
              <a:t/>
            </a:r>
            <a:br>
              <a:rPr lang="en-CA" sz="1200" b="1" dirty="0">
                <a:solidFill>
                  <a:schemeClr val="tx1"/>
                </a:solidFill>
              </a:rPr>
            </a:br>
            <a:r>
              <a:rPr lang="zh-CN" altLang="en-US" sz="1400" dirty="0" smtClean="0">
                <a:solidFill>
                  <a:schemeClr val="tx1"/>
                </a:solidFill>
              </a:rPr>
              <a:t>由经过评审的水安全规划所涵盖的家庭比例</a:t>
            </a:r>
            <a:endParaRPr lang="en-US" sz="1100" dirty="0">
              <a:solidFill>
                <a:schemeClr val="tx1"/>
              </a:solidFill>
            </a:endParaRPr>
          </a:p>
        </p:txBody>
      </p:sp>
      <p:sp>
        <p:nvSpPr>
          <p:cNvPr id="16" name="Rectangle 15"/>
          <p:cNvSpPr/>
          <p:nvPr/>
        </p:nvSpPr>
        <p:spPr>
          <a:xfrm>
            <a:off x="3761511" y="395327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洁净用水量</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zh-CN" altLang="en-US" sz="1200" dirty="0" smtClean="0">
                <a:solidFill>
                  <a:schemeClr val="tx1"/>
                </a:solidFill>
              </a:rPr>
              <a:t>洁净用水量</a:t>
            </a:r>
            <a:endParaRPr lang="en-US" sz="1400" dirty="0">
              <a:solidFill>
                <a:schemeClr val="tx1"/>
              </a:solidFill>
            </a:endParaRPr>
          </a:p>
        </p:txBody>
      </p:sp>
      <p:sp>
        <p:nvSpPr>
          <p:cNvPr id="17" name="Rectangle 16"/>
          <p:cNvSpPr/>
          <p:nvPr/>
        </p:nvSpPr>
        <p:spPr>
          <a:xfrm>
            <a:off x="3761511"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用水</a:t>
            </a:r>
            <a:r>
              <a:rPr lang="en-CA" sz="1600" b="1" dirty="0" smtClean="0">
                <a:solidFill>
                  <a:schemeClr val="tx1"/>
                </a:solidFill>
              </a:rPr>
              <a:t> </a:t>
            </a:r>
            <a:r>
              <a:rPr lang="en-CA" sz="1200" b="1" dirty="0">
                <a:solidFill>
                  <a:schemeClr val="tx1"/>
                </a:solidFill>
              </a:rPr>
              <a:t/>
            </a:r>
            <a:br>
              <a:rPr lang="en-CA" sz="1200" b="1" dirty="0">
                <a:solidFill>
                  <a:schemeClr val="tx1"/>
                </a:solidFill>
              </a:rPr>
            </a:br>
            <a:r>
              <a:rPr lang="zh-CN" altLang="en-US" sz="1400" dirty="0" smtClean="0">
                <a:solidFill>
                  <a:schemeClr val="tx1"/>
                </a:solidFill>
              </a:rPr>
              <a:t>人均用水量</a:t>
            </a:r>
            <a:r>
              <a:rPr lang="en-GB" sz="1100" dirty="0" smtClean="0">
                <a:solidFill>
                  <a:schemeClr val="tx1"/>
                </a:solidFill>
              </a:rPr>
              <a:t> </a:t>
            </a:r>
            <a:endParaRPr lang="en-US" sz="1100" dirty="0">
              <a:solidFill>
                <a:schemeClr val="tx1"/>
              </a:solidFill>
            </a:endParaRPr>
          </a:p>
        </p:txBody>
      </p:sp>
      <p:sp>
        <p:nvSpPr>
          <p:cNvPr id="19" name="Rectangle 18"/>
          <p:cNvSpPr/>
          <p:nvPr/>
        </p:nvSpPr>
        <p:spPr>
          <a:xfrm>
            <a:off x="6459366" y="25470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固体废物处理</a:t>
            </a:r>
            <a:r>
              <a:rPr lang="en-CA" sz="1200" b="1" dirty="0">
                <a:solidFill>
                  <a:schemeClr val="tx1"/>
                </a:solidFill>
              </a:rPr>
              <a:t/>
            </a:r>
            <a:br>
              <a:rPr lang="en-CA" sz="1200" b="1" dirty="0">
                <a:solidFill>
                  <a:schemeClr val="tx1"/>
                </a:solidFill>
              </a:rPr>
            </a:br>
            <a:r>
              <a:rPr lang="zh-CN" altLang="en-US" sz="1200" dirty="0" smtClean="0">
                <a:solidFill>
                  <a:schemeClr val="tx1"/>
                </a:solidFill>
              </a:rPr>
              <a:t>固体废物的比例</a:t>
            </a:r>
            <a:endParaRPr lang="en-US" sz="1400" dirty="0">
              <a:solidFill>
                <a:schemeClr val="tx1"/>
              </a:solidFill>
            </a:endParaRPr>
          </a:p>
        </p:txBody>
      </p:sp>
      <p:sp>
        <p:nvSpPr>
          <p:cNvPr id="18" name="Rectangle 17"/>
          <p:cNvSpPr/>
          <p:nvPr/>
        </p:nvSpPr>
        <p:spPr>
          <a:xfrm>
            <a:off x="645936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废水处理</a:t>
            </a:r>
            <a:r>
              <a:rPr lang="en-CA" sz="1200" b="1" dirty="0">
                <a:solidFill>
                  <a:schemeClr val="tx1"/>
                </a:solidFill>
              </a:rPr>
              <a:t/>
            </a:r>
            <a:br>
              <a:rPr lang="en-CA" sz="1200" b="1" dirty="0">
                <a:solidFill>
                  <a:schemeClr val="tx1"/>
                </a:solidFill>
              </a:rPr>
            </a:br>
            <a:r>
              <a:rPr lang="zh-CN" altLang="en-US" sz="1400" dirty="0" smtClean="0">
                <a:solidFill>
                  <a:schemeClr val="tx1"/>
                </a:solidFill>
              </a:rPr>
              <a:t>可处理废水的比例</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4566" y="208423"/>
            <a:ext cx="10199914" cy="324395"/>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bg1"/>
                </a:solidFill>
              </a:rPr>
              <a:t>环境</a:t>
            </a:r>
            <a:endParaRPr lang="en-US" dirty="0">
              <a:solidFill>
                <a:schemeClr val="bg1"/>
              </a:solidFill>
            </a:endParaRPr>
          </a:p>
        </p:txBody>
      </p:sp>
      <p:sp>
        <p:nvSpPr>
          <p:cNvPr id="21" name="Rectangle 20"/>
          <p:cNvSpPr/>
          <p:nvPr/>
        </p:nvSpPr>
        <p:spPr>
          <a:xfrm>
            <a:off x="1074566" y="713647"/>
            <a:ext cx="10199914" cy="277164"/>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solidFill>
                  <a:schemeClr val="bg1"/>
                </a:solidFill>
              </a:rPr>
              <a:t>环境</a:t>
            </a:r>
            <a:r>
              <a:rPr lang="en-US" dirty="0" smtClean="0">
                <a:solidFill>
                  <a:schemeClr val="bg1"/>
                </a:solidFill>
              </a:rPr>
              <a:t> – </a:t>
            </a:r>
            <a:r>
              <a:rPr lang="zh-CN" altLang="en-US" dirty="0" smtClean="0">
                <a:solidFill>
                  <a:schemeClr val="bg1"/>
                </a:solidFill>
              </a:rPr>
              <a:t>高级指标</a:t>
            </a:r>
            <a:endParaRPr lang="en-US" dirty="0">
              <a:solidFill>
                <a:schemeClr val="bg1"/>
              </a:solidFill>
            </a:endParaRPr>
          </a:p>
        </p:txBody>
      </p:sp>
      <p:sp>
        <p:nvSpPr>
          <p:cNvPr id="23" name="Rectangle 22"/>
          <p:cNvSpPr/>
          <p:nvPr/>
        </p:nvSpPr>
        <p:spPr>
          <a:xfrm>
            <a:off x="1074567"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噪音</a:t>
            </a:r>
            <a:endParaRPr lang="en-US" sz="1600" b="1" dirty="0" smtClean="0">
              <a:solidFill>
                <a:schemeClr val="tx1"/>
              </a:solidFill>
            </a:endParaRPr>
          </a:p>
          <a:p>
            <a:pPr algn="ctr"/>
            <a:r>
              <a:rPr lang="zh-CN" altLang="en-US" sz="1400" dirty="0" smtClean="0">
                <a:solidFill>
                  <a:schemeClr val="tx1"/>
                </a:solidFill>
              </a:rPr>
              <a:t>居民暴露于过量噪音的比例</a:t>
            </a:r>
            <a:r>
              <a:rPr lang="en-US" sz="1400" dirty="0" smtClean="0">
                <a:solidFill>
                  <a:schemeClr val="tx1"/>
                </a:solidFill>
              </a:rPr>
              <a:t> </a:t>
            </a:r>
            <a:r>
              <a:rPr lang="en-GB" sz="1400" dirty="0" smtClean="0">
                <a:solidFill>
                  <a:schemeClr val="tx1"/>
                </a:solidFill>
              </a:rPr>
              <a:t> </a:t>
            </a:r>
            <a:endParaRPr lang="en-US" sz="1400" dirty="0">
              <a:solidFill>
                <a:schemeClr val="tx1"/>
              </a:solidFill>
            </a:endParaRPr>
          </a:p>
        </p:txBody>
      </p:sp>
      <p:sp>
        <p:nvSpPr>
          <p:cNvPr id="24" name="Rectangle 23"/>
          <p:cNvSpPr/>
          <p:nvPr/>
        </p:nvSpPr>
        <p:spPr>
          <a:xfrm>
            <a:off x="3761512"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可用绿地</a:t>
            </a:r>
            <a:endParaRPr lang="en-GB" sz="1600" b="1" dirty="0" smtClean="0">
              <a:solidFill>
                <a:schemeClr val="tx1"/>
              </a:solidFill>
            </a:endParaRPr>
          </a:p>
          <a:p>
            <a:pPr algn="ctr"/>
            <a:r>
              <a:rPr lang="zh-CN" altLang="en-US" sz="1400" dirty="0" smtClean="0">
                <a:solidFill>
                  <a:schemeClr val="tx1"/>
                </a:solidFill>
              </a:rPr>
              <a:t>可享受绿地的居民比例</a:t>
            </a:r>
            <a:endParaRPr lang="en-US" sz="1400" dirty="0">
              <a:solidFill>
                <a:schemeClr val="tx1"/>
              </a:solidFill>
            </a:endParaRPr>
          </a:p>
        </p:txBody>
      </p:sp>
      <p:sp>
        <p:nvSpPr>
          <p:cNvPr id="25" name="Rectangle 24"/>
          <p:cNvSpPr/>
          <p:nvPr/>
        </p:nvSpPr>
        <p:spPr>
          <a:xfrm>
            <a:off x="6420716"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自然保护区</a:t>
            </a:r>
            <a:endParaRPr lang="en-GB" sz="1600" b="1" dirty="0" smtClean="0">
              <a:solidFill>
                <a:schemeClr val="tx1"/>
              </a:solidFill>
            </a:endParaRPr>
          </a:p>
          <a:p>
            <a:pPr algn="ctr"/>
            <a:r>
              <a:rPr lang="zh-CN" altLang="en-US" sz="1400" dirty="0" smtClean="0">
                <a:solidFill>
                  <a:schemeClr val="tx1"/>
                </a:solidFill>
              </a:rPr>
              <a:t>城市面积中自然保护地的比例</a:t>
            </a:r>
            <a:endParaRPr lang="en-US" sz="1400" dirty="0">
              <a:solidFill>
                <a:schemeClr val="tx1"/>
              </a:solidFill>
            </a:endParaRPr>
          </a:p>
        </p:txBody>
      </p:sp>
      <p:sp>
        <p:nvSpPr>
          <p:cNvPr id="26" name="Rectangle 25"/>
          <p:cNvSpPr/>
          <p:nvPr/>
        </p:nvSpPr>
        <p:spPr>
          <a:xfrm>
            <a:off x="9079920" y="140613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娱乐设施</a:t>
            </a:r>
            <a:endParaRPr lang="en-GB" sz="1600" b="1" dirty="0" smtClean="0">
              <a:solidFill>
                <a:schemeClr val="tx1"/>
              </a:solidFill>
            </a:endParaRPr>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万居民的公共娱乐设施总面积</a:t>
            </a:r>
            <a:endParaRPr lang="en-CA" sz="1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137582"/>
            <a:ext cx="10199914" cy="739691"/>
            <a:chOff x="838200" y="213744"/>
            <a:chExt cx="7620000" cy="868762"/>
          </a:xfrm>
        </p:grpSpPr>
        <p:sp>
          <p:nvSpPr>
            <p:cNvPr id="3" name="Rectangle 2"/>
            <p:cNvSpPr/>
            <p:nvPr/>
          </p:nvSpPr>
          <p:spPr>
            <a:xfrm>
              <a:off x="838200" y="213744"/>
              <a:ext cx="7620000" cy="381000"/>
            </a:xfrm>
            <a:prstGeom prst="rect">
              <a:avLst/>
            </a:prstGeom>
            <a:solidFill>
              <a:srgbClr val="70AD47"/>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solidFill>
                    <a:schemeClr val="bg1"/>
                  </a:solidFill>
                </a:rPr>
                <a:t>环境</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91C46E"/>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solidFill>
                    <a:schemeClr val="bg1"/>
                  </a:solidFill>
                </a:rPr>
                <a:t>能源</a:t>
              </a:r>
              <a:r>
                <a:rPr lang="en-US" dirty="0" smtClean="0">
                  <a:solidFill>
                    <a:schemeClr val="bg1"/>
                  </a:solidFill>
                </a:rPr>
                <a:t> –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可再生能源消耗</a:t>
            </a: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r>
              <a:rPr lang="zh-CN" altLang="en-US" sz="1400" dirty="0" smtClean="0">
                <a:solidFill>
                  <a:schemeClr val="tx1"/>
                </a:solidFill>
              </a:rPr>
              <a:t>城市可再生能源的消耗比例</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公共建筑物能耗</a:t>
            </a:r>
            <a:r>
              <a:rPr lang="en-CA" sz="1050" dirty="0">
                <a:solidFill>
                  <a:schemeClr val="tx1"/>
                </a:solidFill>
              </a:rPr>
              <a:t/>
            </a:r>
            <a:br>
              <a:rPr lang="en-CA" sz="1050" dirty="0">
                <a:solidFill>
                  <a:schemeClr val="tx1"/>
                </a:solidFill>
              </a:rPr>
            </a:br>
            <a:r>
              <a:rPr lang="zh-CN" altLang="en-US" sz="1400" dirty="0" smtClean="0">
                <a:solidFill>
                  <a:schemeClr val="tx1"/>
                </a:solidFill>
              </a:rPr>
              <a:t>公共建筑物的能耗</a:t>
            </a:r>
            <a:endParaRPr lang="en-US" sz="1300" dirty="0">
              <a:solidFill>
                <a:schemeClr val="tx1"/>
              </a:solidFill>
            </a:endParaRPr>
          </a:p>
        </p:txBody>
      </p:sp>
      <p:sp>
        <p:nvSpPr>
          <p:cNvPr id="15" name="Rectangle 14"/>
          <p:cNvSpPr/>
          <p:nvPr/>
        </p:nvSpPr>
        <p:spPr>
          <a:xfrm>
            <a:off x="376151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用电</a:t>
            </a:r>
            <a:r>
              <a:rPr lang="en-CA" sz="1200" b="1" dirty="0">
                <a:solidFill>
                  <a:schemeClr val="tx1"/>
                </a:solidFill>
              </a:rPr>
              <a:t/>
            </a:r>
            <a:br>
              <a:rPr lang="en-CA" sz="1200" b="1" dirty="0">
                <a:solidFill>
                  <a:schemeClr val="tx1"/>
                </a:solidFill>
              </a:rPr>
            </a:br>
            <a:r>
              <a:rPr lang="zh-CN" altLang="en-US" sz="1400" dirty="0" smtClean="0">
                <a:solidFill>
                  <a:schemeClr val="tx1"/>
                </a:solidFill>
              </a:rPr>
              <a:t>人均用电量</a:t>
            </a:r>
            <a:endParaRPr lang="en-US" sz="1100" dirty="0">
              <a:solidFill>
                <a:schemeClr val="tx1"/>
              </a:solidFill>
            </a:endParaRPr>
          </a:p>
        </p:txBody>
      </p:sp>
      <p:sp>
        <p:nvSpPr>
          <p:cNvPr id="16" name="Rectangle 15"/>
          <p:cNvSpPr/>
          <p:nvPr/>
        </p:nvSpPr>
        <p:spPr>
          <a:xfrm>
            <a:off x="6420716"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居民热能消耗</a:t>
            </a:r>
            <a:r>
              <a:rPr lang="en-CA" sz="1200" b="1" dirty="0">
                <a:solidFill>
                  <a:schemeClr val="tx1"/>
                </a:solidFill>
              </a:rPr>
              <a:t/>
            </a:r>
            <a:br>
              <a:rPr lang="en-CA" sz="1200" b="1" dirty="0">
                <a:solidFill>
                  <a:schemeClr val="tx1"/>
                </a:solidFill>
              </a:rPr>
            </a:br>
            <a:r>
              <a:rPr lang="zh-CN" altLang="en-US" sz="1400" dirty="0" smtClean="0">
                <a:solidFill>
                  <a:schemeClr val="tx1"/>
                </a:solidFill>
              </a:rPr>
              <a:t>居民人均热能消耗</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smtClean="0">
                  <a:solidFill>
                    <a:schemeClr val="bg1"/>
                  </a:solidFill>
                </a:rPr>
                <a:t>社会和文化</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smtClean="0">
                  <a:solidFill>
                    <a:schemeClr val="bg1"/>
                  </a:solidFill>
                </a:rPr>
                <a:t>教育、卫生和文化</a:t>
              </a:r>
              <a:r>
                <a:rPr lang="en-US" dirty="0" smtClean="0">
                  <a:solidFill>
                    <a:schemeClr val="bg1"/>
                  </a:solidFill>
                </a:rPr>
                <a:t>  –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学生获取</a:t>
            </a:r>
            <a:r>
              <a:rPr lang="en-US" sz="1600" b="1" dirty="0" smtClean="0">
                <a:solidFill>
                  <a:schemeClr val="tx1"/>
                </a:solidFill>
              </a:rPr>
              <a:t>ICT</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学生可在教室使用</a:t>
            </a:r>
            <a:r>
              <a:rPr lang="en-US" altLang="zh-CN" sz="1400" dirty="0" smtClean="0">
                <a:solidFill>
                  <a:schemeClr val="tx1"/>
                </a:solidFill>
              </a:rPr>
              <a:t>ICT</a:t>
            </a:r>
            <a:r>
              <a:rPr lang="zh-CN" altLang="en-US" sz="1400" dirty="0" smtClean="0">
                <a:solidFill>
                  <a:schemeClr val="tx1"/>
                </a:solidFill>
              </a:rPr>
              <a:t>设施的比例</a:t>
            </a:r>
            <a:r>
              <a:rPr lang="en-GB" sz="1400" dirty="0" smtClean="0">
                <a:solidFill>
                  <a:schemeClr val="tx1"/>
                </a:solidFill>
              </a:rPr>
              <a:t> </a:t>
            </a:r>
            <a:endParaRPr lang="en-CA" sz="1400" dirty="0">
              <a:solidFill>
                <a:schemeClr val="tx1"/>
              </a:solidFill>
            </a:endParaRPr>
          </a:p>
          <a:p>
            <a:pPr algn="ct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文化开支</a:t>
            </a:r>
            <a:r>
              <a:rPr lang="en-CA" sz="1050" dirty="0">
                <a:solidFill>
                  <a:schemeClr val="tx1"/>
                </a:solidFill>
              </a:rPr>
              <a:t/>
            </a:r>
            <a:br>
              <a:rPr lang="en-CA" sz="1050" dirty="0">
                <a:solidFill>
                  <a:schemeClr val="tx1"/>
                </a:solidFill>
              </a:rPr>
            </a:br>
            <a:r>
              <a:rPr lang="zh-CN" altLang="en-US" sz="1400" dirty="0" smtClean="0">
                <a:solidFill>
                  <a:schemeClr val="tx1"/>
                </a:solidFill>
              </a:rPr>
              <a:t>文化遗产开支所占比例</a:t>
            </a:r>
            <a:endParaRPr lang="en-US" sz="1300" dirty="0">
              <a:solidFill>
                <a:schemeClr val="tx1"/>
              </a:solidFill>
            </a:endParaRPr>
          </a:p>
        </p:txBody>
      </p:sp>
      <p:sp>
        <p:nvSpPr>
          <p:cNvPr id="15" name="Rectangle 14"/>
          <p:cNvSpPr/>
          <p:nvPr/>
        </p:nvSpPr>
        <p:spPr>
          <a:xfrm>
            <a:off x="5091113"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预期寿命</a:t>
            </a:r>
            <a:endParaRPr lang="en-CA" sz="1600" b="1" dirty="0" smtClean="0">
              <a:solidFill>
                <a:schemeClr val="tx1"/>
              </a:solidFill>
            </a:endParaRPr>
          </a:p>
          <a:p>
            <a:pPr algn="ctr"/>
            <a:r>
              <a:rPr lang="zh-CN" altLang="en-US" sz="1400" dirty="0" smtClean="0">
                <a:solidFill>
                  <a:schemeClr val="tx1"/>
                </a:solidFill>
              </a:rPr>
              <a:t>人均预期寿命</a:t>
            </a:r>
            <a:r>
              <a:rPr lang="en-CA" sz="1200" b="1" dirty="0">
                <a:solidFill>
                  <a:schemeClr val="tx1"/>
                </a:solidFill>
              </a:rPr>
              <a:t/>
            </a:r>
            <a:br>
              <a:rPr lang="en-CA" sz="1200" b="1" dirty="0">
                <a:solidFill>
                  <a:schemeClr val="tx1"/>
                </a:solidFill>
              </a:rPr>
            </a:br>
            <a:endParaRPr lang="en-US" sz="1100" dirty="0">
              <a:solidFill>
                <a:schemeClr val="tx1"/>
              </a:solidFill>
            </a:endParaRPr>
          </a:p>
        </p:txBody>
      </p:sp>
      <p:sp>
        <p:nvSpPr>
          <p:cNvPr id="9" name="Rectangle 8"/>
          <p:cNvSpPr/>
          <p:nvPr/>
        </p:nvSpPr>
        <p:spPr>
          <a:xfrm>
            <a:off x="1102306" y="262362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入学</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适龄儿童入学比例</a:t>
            </a:r>
            <a:endParaRPr lang="en-US" sz="1400" dirty="0">
              <a:solidFill>
                <a:schemeClr val="tx1"/>
              </a:solidFill>
            </a:endParaRPr>
          </a:p>
        </p:txBody>
      </p:sp>
      <p:sp>
        <p:nvSpPr>
          <p:cNvPr id="11" name="Rectangle 10"/>
          <p:cNvSpPr/>
          <p:nvPr/>
        </p:nvSpPr>
        <p:spPr>
          <a:xfrm>
            <a:off x="1102306" y="4057294"/>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高等教育</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万居民中受过高等教育的人数</a:t>
            </a:r>
            <a:endParaRPr lang="en-CA" sz="1400" dirty="0">
              <a:solidFill>
                <a:schemeClr val="tx1"/>
              </a:solidFill>
            </a:endParaRPr>
          </a:p>
        </p:txBody>
      </p:sp>
      <p:sp>
        <p:nvSpPr>
          <p:cNvPr id="13" name="Rectangle 12"/>
          <p:cNvSpPr/>
          <p:nvPr/>
        </p:nvSpPr>
        <p:spPr>
          <a:xfrm>
            <a:off x="1102306" y="549096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成人扫盲</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成人识字率</a:t>
            </a:r>
            <a:endParaRPr lang="en-CA" sz="1400" dirty="0">
              <a:solidFill>
                <a:schemeClr val="tx1"/>
              </a:solidFill>
            </a:endParaRPr>
          </a:p>
        </p:txBody>
      </p:sp>
      <p:sp>
        <p:nvSpPr>
          <p:cNvPr id="14" name="Rectangle 13"/>
          <p:cNvSpPr/>
          <p:nvPr/>
        </p:nvSpPr>
        <p:spPr>
          <a:xfrm>
            <a:off x="5077243" y="262362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出生死亡率</a:t>
            </a:r>
            <a:endParaRPr lang="en-US" sz="1600" b="1" dirty="0" smtClean="0">
              <a:solidFill>
                <a:schemeClr val="tx1"/>
              </a:solidFill>
            </a:endParaRPr>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万新生儿的出生死亡率</a:t>
            </a:r>
            <a:endParaRPr lang="en-US" sz="1400" dirty="0">
              <a:solidFill>
                <a:schemeClr val="tx1"/>
              </a:solidFill>
            </a:endParaRPr>
          </a:p>
        </p:txBody>
      </p:sp>
      <p:sp>
        <p:nvSpPr>
          <p:cNvPr id="17" name="Rectangle 16"/>
          <p:cNvSpPr/>
          <p:nvPr/>
        </p:nvSpPr>
        <p:spPr>
          <a:xfrm>
            <a:off x="5077243" y="4069648"/>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医生</a:t>
            </a:r>
            <a:r>
              <a:rPr lang="en-CA" sz="1200" b="1" dirty="0">
                <a:solidFill>
                  <a:schemeClr val="tx1"/>
                </a:solidFill>
              </a:rPr>
              <a:t/>
            </a:r>
            <a:br>
              <a:rPr lang="en-CA" sz="1200" b="1"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万居民拥有的医生数量</a:t>
            </a:r>
            <a:endParaRPr lang="en-US" sz="11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smtClean="0">
                  <a:solidFill>
                    <a:schemeClr val="bg1"/>
                  </a:solidFill>
                </a:rPr>
                <a:t>社会和文化</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solidFill>
                    <a:schemeClr val="bg1"/>
                  </a:solidFill>
                </a:rPr>
                <a:t>教育、卫生和</a:t>
              </a:r>
              <a:r>
                <a:rPr lang="zh-CN" altLang="en-US" dirty="0" smtClean="0">
                  <a:solidFill>
                    <a:schemeClr val="bg1"/>
                  </a:solidFill>
                </a:rPr>
                <a:t>文化</a:t>
              </a:r>
              <a:r>
                <a:rPr lang="en-US" dirty="0" smtClean="0">
                  <a:solidFill>
                    <a:schemeClr val="bg1"/>
                  </a:solidFill>
                </a:rPr>
                <a:t>  – </a:t>
              </a:r>
              <a:r>
                <a:rPr lang="zh-CN" altLang="en-US" dirty="0" smtClean="0">
                  <a:solidFill>
                    <a:schemeClr val="bg1"/>
                  </a:solidFill>
                </a:rPr>
                <a:t>高级指标</a:t>
              </a:r>
              <a:endParaRPr lang="en-US" dirty="0">
                <a:solidFill>
                  <a:schemeClr val="bg1"/>
                </a:solidFill>
              </a:endParaRPr>
            </a:p>
          </p:txBody>
        </p:sp>
      </p:grpSp>
      <p:sp>
        <p:nvSpPr>
          <p:cNvPr id="8" name="Rectangle 7"/>
          <p:cNvSpPr/>
          <p:nvPr/>
        </p:nvSpPr>
        <p:spPr>
          <a:xfrm>
            <a:off x="110230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电子病历</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拥有</a:t>
            </a:r>
            <a:r>
              <a:rPr lang="zh-CN" altLang="en-US" sz="1200" dirty="0" smtClean="0">
                <a:solidFill>
                  <a:schemeClr val="tx1"/>
                </a:solidFill>
              </a:rPr>
              <a:t>电子病历的城市居民比例</a:t>
            </a:r>
            <a:endParaRPr lang="en-US" sz="1400" dirty="0">
              <a:solidFill>
                <a:schemeClr val="tx1"/>
              </a:solidFill>
            </a:endParaRPr>
          </a:p>
        </p:txBody>
      </p:sp>
      <p:sp>
        <p:nvSpPr>
          <p:cNvPr id="12" name="Rectangle 11"/>
          <p:cNvSpPr/>
          <p:nvPr/>
        </p:nvSpPr>
        <p:spPr>
          <a:xfrm>
            <a:off x="9079920"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文化基础设施</a:t>
            </a:r>
            <a:r>
              <a:rPr lang="en-CA" sz="1050" dirty="0">
                <a:solidFill>
                  <a:schemeClr val="tx1"/>
                </a:solidFill>
              </a:rPr>
              <a:t/>
            </a:r>
            <a:br>
              <a:rPr lang="en-CA" sz="1050"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万居民拥有的文化机构数量</a:t>
            </a:r>
            <a:endParaRPr lang="en-US" sz="1300" dirty="0">
              <a:solidFill>
                <a:schemeClr val="tx1"/>
              </a:solidFill>
            </a:endParaRPr>
          </a:p>
        </p:txBody>
      </p:sp>
      <p:sp>
        <p:nvSpPr>
          <p:cNvPr id="9" name="Rectangle 8"/>
          <p:cNvSpPr/>
          <p:nvPr/>
        </p:nvSpPr>
        <p:spPr>
          <a:xfrm>
            <a:off x="3761511" y="117760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门诊病床</a:t>
            </a:r>
            <a:endParaRPr lang="en-GB" sz="1400" dirty="0" smtClean="0"/>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万居民的公共医院门诊病床数量</a:t>
            </a:r>
            <a:endParaRPr lang="en-US" sz="1400" dirty="0">
              <a:solidFill>
                <a:schemeClr val="tx1"/>
              </a:solidFill>
            </a:endParaRPr>
          </a:p>
        </p:txBody>
      </p:sp>
      <p:sp>
        <p:nvSpPr>
          <p:cNvPr id="11" name="Rectangle 10"/>
          <p:cNvSpPr/>
          <p:nvPr/>
        </p:nvSpPr>
        <p:spPr>
          <a:xfrm>
            <a:off x="6420716" y="114832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smtClean="0">
                <a:solidFill>
                  <a:schemeClr val="tx1"/>
                </a:solidFill>
              </a:rPr>
              <a:t>医疗保险</a:t>
            </a:r>
            <a:r>
              <a:rPr lang="en-US" sz="1400" b="1" dirty="0" smtClean="0">
                <a:solidFill>
                  <a:schemeClr val="tx1"/>
                </a:solidFill>
              </a:rPr>
              <a:t>/</a:t>
            </a:r>
            <a:r>
              <a:rPr lang="zh-CN" altLang="en-US" sz="1400" b="1" dirty="0" smtClean="0">
                <a:solidFill>
                  <a:schemeClr val="tx1"/>
                </a:solidFill>
              </a:rPr>
              <a:t>公共医疗覆盖</a:t>
            </a:r>
            <a:r>
              <a:rPr lang="en-US" sz="1400" dirty="0" smtClean="0">
                <a:solidFill>
                  <a:schemeClr val="tx1"/>
                </a:solidFill>
              </a:rPr>
              <a:t/>
            </a:r>
            <a:br>
              <a:rPr lang="en-US" sz="1400" dirty="0" smtClean="0">
                <a:solidFill>
                  <a:schemeClr val="tx1"/>
                </a:solidFill>
              </a:rPr>
            </a:br>
            <a:r>
              <a:rPr lang="zh-CN" altLang="en-US" sz="1150" dirty="0" smtClean="0">
                <a:solidFill>
                  <a:schemeClr val="tx1"/>
                </a:solidFill>
              </a:rPr>
              <a:t>基本医疗保险或公共医疗体系所覆盖的居民比例</a:t>
            </a:r>
            <a:endParaRPr lang="en-CA" sz="115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a:solidFill>
                    <a:schemeClr val="bg1"/>
                  </a:solidFill>
                </a:rPr>
                <a:t>社会和文化</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smtClean="0">
                  <a:solidFill>
                    <a:schemeClr val="bg1"/>
                  </a:solidFill>
                </a:rPr>
                <a:t>安全、住房和社会包容性</a:t>
              </a:r>
              <a:r>
                <a:rPr lang="en-GB" b="1" dirty="0" smtClean="0">
                  <a:solidFill>
                    <a:schemeClr val="bg1"/>
                  </a:solidFill>
                </a:rPr>
                <a:t> </a:t>
              </a:r>
              <a:r>
                <a:rPr lang="en-US" dirty="0" smtClean="0">
                  <a:solidFill>
                    <a:schemeClr val="bg1"/>
                  </a:solidFill>
                </a:rPr>
                <a:t>– </a:t>
              </a:r>
              <a:r>
                <a:rPr lang="zh-CN" altLang="en-US" dirty="0" smtClean="0">
                  <a:solidFill>
                    <a:schemeClr val="bg1"/>
                  </a:solidFill>
                </a:rPr>
                <a:t>核心指标</a:t>
              </a:r>
              <a:endParaRPr lang="en-US" dirty="0">
                <a:solidFill>
                  <a:schemeClr val="bg1"/>
                </a:solidFill>
              </a:endParaRPr>
            </a:p>
          </p:txBody>
        </p:sp>
      </p:grpSp>
      <p:sp>
        <p:nvSpPr>
          <p:cNvPr id="8" name="Rectangle 7"/>
          <p:cNvSpPr/>
          <p:nvPr/>
        </p:nvSpPr>
        <p:spPr>
          <a:xfrm>
            <a:off x="1499861"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非正式居所</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居住在贫民窟、非正式居所或住房不足的居民比例</a:t>
            </a:r>
            <a:endParaRPr lang="en-US" sz="1400" dirty="0">
              <a:solidFill>
                <a:schemeClr val="tx1"/>
              </a:solidFill>
            </a:endParaRPr>
          </a:p>
        </p:txBody>
      </p:sp>
      <p:sp>
        <p:nvSpPr>
          <p:cNvPr id="12" name="Rectangle 11"/>
          <p:cNvSpPr/>
          <p:nvPr/>
        </p:nvSpPr>
        <p:spPr>
          <a:xfrm>
            <a:off x="8761605" y="1223120"/>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与自然灾害有关的死亡</a:t>
            </a:r>
            <a:r>
              <a:rPr lang="en-CA" sz="1050" dirty="0">
                <a:solidFill>
                  <a:schemeClr val="tx1"/>
                </a:solidFill>
              </a:rPr>
              <a:t/>
            </a:r>
            <a:br>
              <a:rPr lang="en-CA" sz="1050"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万居民中与自然灾害有关的死亡数量</a:t>
            </a:r>
            <a:endParaRPr lang="en-US" sz="1300" dirty="0">
              <a:solidFill>
                <a:schemeClr val="tx1"/>
              </a:solidFill>
            </a:endParaRPr>
          </a:p>
        </p:txBody>
      </p:sp>
      <p:sp>
        <p:nvSpPr>
          <p:cNvPr id="9" name="Rectangle 8"/>
          <p:cNvSpPr/>
          <p:nvPr/>
        </p:nvSpPr>
        <p:spPr>
          <a:xfrm>
            <a:off x="5130733" y="116835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收入性别平等</a:t>
            </a:r>
            <a:endParaRPr lang="en-GB" sz="1400" b="1" dirty="0" smtClean="0">
              <a:solidFill>
                <a:schemeClr val="tx1"/>
              </a:solidFill>
            </a:endParaRPr>
          </a:p>
          <a:p>
            <a:pPr algn="ctr"/>
            <a:r>
              <a:rPr lang="zh-CN" altLang="en-US" sz="1400" dirty="0" smtClean="0">
                <a:solidFill>
                  <a:schemeClr val="tx1"/>
                </a:solidFill>
              </a:rPr>
              <a:t>女性与男性工人每小时平均收入之比</a:t>
            </a:r>
            <a:endParaRPr lang="en-US" sz="1400" dirty="0">
              <a:solidFill>
                <a:schemeClr val="tx1"/>
              </a:solidFill>
            </a:endParaRPr>
          </a:p>
        </p:txBody>
      </p:sp>
      <p:sp>
        <p:nvSpPr>
          <p:cNvPr id="11" name="Rectangle 10"/>
          <p:cNvSpPr/>
          <p:nvPr/>
        </p:nvSpPr>
        <p:spPr>
          <a:xfrm>
            <a:off x="5130733" y="3970669"/>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贫困</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贫困人口的比例</a:t>
            </a:r>
            <a:endParaRPr lang="en-CA" sz="1400" dirty="0">
              <a:solidFill>
                <a:schemeClr val="tx1"/>
              </a:solidFill>
            </a:endParaRPr>
          </a:p>
        </p:txBody>
      </p:sp>
      <p:sp>
        <p:nvSpPr>
          <p:cNvPr id="10" name="Rectangle 9"/>
          <p:cNvSpPr/>
          <p:nvPr/>
        </p:nvSpPr>
        <p:spPr>
          <a:xfrm>
            <a:off x="5130733" y="2578171"/>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基尼系数</a:t>
            </a:r>
            <a:endParaRPr lang="en-GB" sz="1400" b="1" dirty="0" smtClean="0">
              <a:solidFill>
                <a:schemeClr val="tx1"/>
              </a:solidFill>
            </a:endParaRPr>
          </a:p>
          <a:p>
            <a:pPr algn="ctr"/>
            <a:r>
              <a:rPr lang="zh-CN" altLang="en-US" sz="1400" dirty="0" smtClean="0">
                <a:solidFill>
                  <a:schemeClr val="tx1"/>
                </a:solidFill>
              </a:rPr>
              <a:t>收入</a:t>
            </a:r>
            <a:r>
              <a:rPr lang="zh-CN" altLang="en-US" sz="1400" dirty="0">
                <a:solidFill>
                  <a:schemeClr val="tx1"/>
                </a:solidFill>
              </a:rPr>
              <a:t>的基尼系数分布</a:t>
            </a:r>
            <a:endParaRPr lang="en-US" sz="1400" dirty="0">
              <a:solidFill>
                <a:schemeClr val="tx1"/>
              </a:solidFill>
            </a:endParaRPr>
          </a:p>
        </p:txBody>
      </p:sp>
      <p:sp>
        <p:nvSpPr>
          <p:cNvPr id="13" name="Rectangle 12"/>
          <p:cNvSpPr/>
          <p:nvPr/>
        </p:nvSpPr>
        <p:spPr>
          <a:xfrm>
            <a:off x="8761605" y="260437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a:solidFill>
                  <a:schemeClr val="tx1"/>
                </a:solidFill>
              </a:rPr>
              <a:t>与自然灾害有关</a:t>
            </a:r>
            <a:r>
              <a:rPr lang="zh-CN" altLang="en-US" sz="1600" b="1" dirty="0" smtClean="0">
                <a:solidFill>
                  <a:schemeClr val="tx1"/>
                </a:solidFill>
              </a:rPr>
              <a:t>的经济损失</a:t>
            </a:r>
            <a:r>
              <a:rPr lang="en-CA" sz="1050" dirty="0">
                <a:solidFill>
                  <a:schemeClr val="tx1"/>
                </a:solidFill>
              </a:rPr>
              <a:t/>
            </a:r>
            <a:br>
              <a:rPr lang="en-CA" sz="1050" dirty="0">
                <a:solidFill>
                  <a:schemeClr val="tx1"/>
                </a:solidFill>
              </a:rPr>
            </a:br>
            <a:r>
              <a:rPr lang="zh-CN" altLang="en-US" sz="1400" dirty="0" smtClean="0">
                <a:solidFill>
                  <a:schemeClr val="tx1"/>
                </a:solidFill>
              </a:rPr>
              <a:t>自然灾害造成的经济损失在该城市</a:t>
            </a:r>
            <a:r>
              <a:rPr lang="en-US" altLang="zh-CN" sz="1400" dirty="0" smtClean="0">
                <a:solidFill>
                  <a:schemeClr val="tx1"/>
                </a:solidFill>
              </a:rPr>
              <a:t>GDP</a:t>
            </a:r>
            <a:r>
              <a:rPr lang="zh-CN" altLang="en-US" sz="1400" dirty="0" smtClean="0">
                <a:solidFill>
                  <a:schemeClr val="tx1"/>
                </a:solidFill>
              </a:rPr>
              <a:t>中所占比例</a:t>
            </a:r>
            <a:r>
              <a:rPr lang="en-US" sz="1400" dirty="0" smtClean="0">
                <a:solidFill>
                  <a:schemeClr val="tx1"/>
                </a:solidFill>
              </a:rPr>
              <a:t> </a:t>
            </a:r>
            <a:endParaRPr lang="en-US" sz="1400" dirty="0">
              <a:solidFill>
                <a:schemeClr val="tx1"/>
              </a:solidFill>
            </a:endParaRPr>
          </a:p>
        </p:txBody>
      </p:sp>
      <p:sp>
        <p:nvSpPr>
          <p:cNvPr id="14" name="Rectangle 13"/>
          <p:cNvSpPr/>
          <p:nvPr/>
        </p:nvSpPr>
        <p:spPr>
          <a:xfrm>
            <a:off x="1499861" y="2554899"/>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警务</a:t>
            </a:r>
            <a:r>
              <a:rPr lang="en-CA" sz="1050" dirty="0">
                <a:solidFill>
                  <a:schemeClr val="tx1"/>
                </a:solidFill>
              </a:rPr>
              <a:t/>
            </a:r>
            <a:br>
              <a:rPr lang="en-CA" sz="1050"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万居民的警员数量</a:t>
            </a:r>
            <a:endParaRPr lang="en-US" sz="1300" dirty="0">
              <a:solidFill>
                <a:schemeClr val="tx1"/>
              </a:solidFill>
            </a:endParaRPr>
          </a:p>
        </p:txBody>
      </p:sp>
      <p:sp>
        <p:nvSpPr>
          <p:cNvPr id="16" name="Rectangle 15"/>
          <p:cNvSpPr/>
          <p:nvPr/>
        </p:nvSpPr>
        <p:spPr>
          <a:xfrm>
            <a:off x="1500533" y="397507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消防</a:t>
            </a:r>
            <a:r>
              <a:rPr lang="en-CA" sz="1050" dirty="0">
                <a:solidFill>
                  <a:schemeClr val="tx1"/>
                </a:solidFill>
              </a:rPr>
              <a:t/>
            </a:r>
            <a:br>
              <a:rPr lang="en-CA" sz="1050" dirty="0">
                <a:solidFill>
                  <a:schemeClr val="tx1"/>
                </a:solidFill>
              </a:rPr>
            </a:br>
            <a:r>
              <a:rPr lang="zh-CN" altLang="en-US" sz="1200" dirty="0" smtClean="0">
                <a:solidFill>
                  <a:schemeClr val="tx1"/>
                </a:solidFill>
              </a:rPr>
              <a:t>每</a:t>
            </a:r>
            <a:r>
              <a:rPr lang="en-US" altLang="zh-CN" sz="1200" dirty="0">
                <a:solidFill>
                  <a:schemeClr val="tx1"/>
                </a:solidFill>
              </a:rPr>
              <a:t>10</a:t>
            </a:r>
            <a:r>
              <a:rPr lang="zh-CN" altLang="en-US" sz="1200" dirty="0">
                <a:solidFill>
                  <a:schemeClr val="tx1"/>
                </a:solidFill>
              </a:rPr>
              <a:t>万居民</a:t>
            </a:r>
            <a:r>
              <a:rPr lang="zh-CN" altLang="en-US" sz="1200" dirty="0" smtClean="0">
                <a:solidFill>
                  <a:schemeClr val="tx1"/>
                </a:solidFill>
              </a:rPr>
              <a:t>的消防员数量</a:t>
            </a:r>
            <a:endParaRPr lang="en-US" sz="1300" dirty="0">
              <a:solidFill>
                <a:schemeClr val="tx1"/>
              </a:solidFill>
            </a:endParaRPr>
          </a:p>
        </p:txBody>
      </p:sp>
      <p:sp>
        <p:nvSpPr>
          <p:cNvPr id="17" name="Rectangle 16"/>
          <p:cNvSpPr/>
          <p:nvPr/>
        </p:nvSpPr>
        <p:spPr>
          <a:xfrm>
            <a:off x="1478319" y="5343227"/>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恶性犯罪率</a:t>
            </a:r>
            <a:r>
              <a:rPr lang="en-CA" sz="1050" dirty="0">
                <a:solidFill>
                  <a:schemeClr val="tx1"/>
                </a:solidFill>
              </a:rPr>
              <a:t/>
            </a:r>
            <a:br>
              <a:rPr lang="en-CA" sz="1050" dirty="0">
                <a:solidFill>
                  <a:schemeClr val="tx1"/>
                </a:solidFill>
              </a:rPr>
            </a:b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万居民的恶性犯罪率</a:t>
            </a:r>
            <a:endParaRPr lang="en-US" sz="1300" dirty="0">
              <a:solidFill>
                <a:schemeClr val="tx1"/>
              </a:solidFill>
            </a:endParaRPr>
          </a:p>
        </p:txBody>
      </p:sp>
      <p:sp>
        <p:nvSpPr>
          <p:cNvPr id="18" name="Rectangle 17"/>
          <p:cNvSpPr/>
          <p:nvPr/>
        </p:nvSpPr>
        <p:spPr>
          <a:xfrm>
            <a:off x="5141503" y="536754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投票参与度</a:t>
            </a:r>
            <a:r>
              <a:rPr lang="en-US" sz="1400" dirty="0" smtClean="0">
                <a:solidFill>
                  <a:schemeClr val="tx1"/>
                </a:solidFill>
              </a:rPr>
              <a:t/>
            </a:r>
            <a:br>
              <a:rPr lang="en-US" sz="1400" dirty="0" smtClean="0">
                <a:solidFill>
                  <a:schemeClr val="tx1"/>
                </a:solidFill>
              </a:rPr>
            </a:br>
            <a:r>
              <a:rPr lang="zh-CN" altLang="en-US" sz="1400" dirty="0" smtClean="0">
                <a:solidFill>
                  <a:schemeClr val="tx1"/>
                </a:solidFill>
              </a:rPr>
              <a:t>上次市政选举期间可投票人口的投票比例</a:t>
            </a:r>
            <a:endParaRPr lang="en-CA" sz="1400" dirty="0">
              <a:solidFill>
                <a:schemeClr val="tx1"/>
              </a:solidFill>
            </a:endParaRPr>
          </a:p>
        </p:txBody>
      </p:sp>
      <p:sp>
        <p:nvSpPr>
          <p:cNvPr id="15" name="Rectangle 14"/>
          <p:cNvSpPr/>
          <p:nvPr/>
        </p:nvSpPr>
        <p:spPr>
          <a:xfrm>
            <a:off x="8804688" y="5376363"/>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交通事故死亡率</a:t>
            </a:r>
            <a:endParaRPr lang="en-CA" sz="1600" b="1" dirty="0" smtClean="0">
              <a:solidFill>
                <a:schemeClr val="tx1"/>
              </a:solidFill>
            </a:endParaRPr>
          </a:p>
          <a:p>
            <a:pPr algn="ctr"/>
            <a:r>
              <a:rPr lang="zh-CN" altLang="en-US" sz="1400" dirty="0" smtClean="0">
                <a:solidFill>
                  <a:schemeClr val="tx1"/>
                </a:solidFill>
              </a:rPr>
              <a:t>每</a:t>
            </a:r>
            <a:r>
              <a:rPr lang="en-US" altLang="zh-CN" sz="1400" dirty="0" smtClean="0">
                <a:solidFill>
                  <a:schemeClr val="tx1"/>
                </a:solidFill>
              </a:rPr>
              <a:t>10</a:t>
            </a:r>
            <a:r>
              <a:rPr lang="zh-CN" altLang="en-US" sz="1400" dirty="0" smtClean="0">
                <a:solidFill>
                  <a:schemeClr val="tx1"/>
                </a:solidFill>
              </a:rPr>
              <a:t>万居民的交通事故死亡人数</a:t>
            </a:r>
            <a:endParaRPr lang="en-US" sz="1400" dirty="0">
              <a:solidFill>
                <a:schemeClr val="tx1"/>
              </a:solidFill>
            </a:endParaRPr>
          </a:p>
        </p:txBody>
      </p:sp>
      <p:sp>
        <p:nvSpPr>
          <p:cNvPr id="19" name="Rectangle 18"/>
          <p:cNvSpPr/>
          <p:nvPr/>
        </p:nvSpPr>
        <p:spPr>
          <a:xfrm>
            <a:off x="8804688" y="3945495"/>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smtClean="0">
                <a:solidFill>
                  <a:schemeClr val="tx1"/>
                </a:solidFill>
              </a:rPr>
              <a:t>应急服务响应时间</a:t>
            </a:r>
            <a:endParaRPr lang="en-US" altLang="zh-CN" sz="1400" b="1" dirty="0" smtClean="0">
              <a:solidFill>
                <a:schemeClr val="tx1"/>
              </a:solidFill>
            </a:endParaRPr>
          </a:p>
          <a:p>
            <a:pPr algn="ctr"/>
            <a:r>
              <a:rPr lang="zh-CN" altLang="en-US" sz="1400" dirty="0" smtClean="0">
                <a:solidFill>
                  <a:schemeClr val="tx1"/>
                </a:solidFill>
              </a:rPr>
              <a:t>应急服务平均响应时间</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4566" y="215110"/>
            <a:ext cx="10199914" cy="662163"/>
            <a:chOff x="838200" y="304800"/>
            <a:chExt cx="7620000" cy="777706"/>
          </a:xfrm>
        </p:grpSpPr>
        <p:sp>
          <p:nvSpPr>
            <p:cNvPr id="3" name="Rectangle 2"/>
            <p:cNvSpPr/>
            <p:nvPr/>
          </p:nvSpPr>
          <p:spPr>
            <a:xfrm>
              <a:off x="838200" y="304800"/>
              <a:ext cx="7620000" cy="3810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smtClean="0">
                  <a:solidFill>
                    <a:schemeClr val="bg1"/>
                  </a:solidFill>
                </a:rPr>
                <a:t>社会和文化</a:t>
              </a:r>
              <a:endParaRPr lang="en-US" dirty="0">
                <a:solidFill>
                  <a:schemeClr val="bg1"/>
                </a:solidFill>
              </a:endParaRPr>
            </a:p>
          </p:txBody>
        </p:sp>
        <p:sp>
          <p:nvSpPr>
            <p:cNvPr id="4" name="Rectangle 3"/>
            <p:cNvSpPr/>
            <p:nvPr/>
          </p:nvSpPr>
          <p:spPr>
            <a:xfrm>
              <a:off x="838200" y="756979"/>
              <a:ext cx="7620000" cy="325527"/>
            </a:xfrm>
            <a:prstGeom prst="rect">
              <a:avLst/>
            </a:prstGeom>
            <a:solidFill>
              <a:srgbClr val="FFD243"/>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solidFill>
                    <a:schemeClr val="bg1"/>
                  </a:solidFill>
                </a:rPr>
                <a:t>安全、住房和社会包容性</a:t>
              </a:r>
              <a:r>
                <a:rPr lang="en-GB" b="1" dirty="0">
                  <a:solidFill>
                    <a:schemeClr val="bg1"/>
                  </a:solidFill>
                </a:rPr>
                <a:t> </a:t>
              </a:r>
              <a:r>
                <a:rPr lang="en-US" dirty="0" smtClean="0">
                  <a:solidFill>
                    <a:schemeClr val="bg1"/>
                  </a:solidFill>
                </a:rPr>
                <a:t> – </a:t>
              </a:r>
              <a:r>
                <a:rPr lang="zh-CN" altLang="en-US" dirty="0" smtClean="0">
                  <a:solidFill>
                    <a:schemeClr val="bg1"/>
                  </a:solidFill>
                </a:rPr>
                <a:t>高级指标</a:t>
              </a:r>
              <a:endParaRPr lang="en-US" dirty="0">
                <a:solidFill>
                  <a:schemeClr val="bg1"/>
                </a:solidFill>
              </a:endParaRPr>
            </a:p>
          </p:txBody>
        </p:sp>
      </p:grpSp>
      <p:sp>
        <p:nvSpPr>
          <p:cNvPr id="10" name="Rectangle 9"/>
          <p:cNvSpPr/>
          <p:nvPr/>
        </p:nvSpPr>
        <p:spPr>
          <a:xfrm>
            <a:off x="1074566"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住房开支</a:t>
            </a:r>
            <a:endParaRPr lang="en-CA" sz="1600" b="1" dirty="0" smtClean="0">
              <a:solidFill>
                <a:schemeClr val="tx1"/>
              </a:solidFill>
            </a:endParaRPr>
          </a:p>
          <a:p>
            <a:pPr algn="ctr"/>
            <a:r>
              <a:rPr lang="zh-CN" altLang="en-US" sz="1400" dirty="0" smtClean="0">
                <a:solidFill>
                  <a:schemeClr val="tx1"/>
                </a:solidFill>
              </a:rPr>
              <a:t>收入中用于住房开支的比例</a:t>
            </a:r>
            <a:endParaRPr lang="en-CA" sz="1400" dirty="0">
              <a:solidFill>
                <a:schemeClr val="tx1"/>
              </a:solidFill>
            </a:endParaRPr>
          </a:p>
          <a:p>
            <a:pPr algn="ct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3" name="Rectangle 12"/>
          <p:cNvSpPr/>
          <p:nvPr/>
        </p:nvSpPr>
        <p:spPr>
          <a:xfrm>
            <a:off x="3811235"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重建规划</a:t>
            </a:r>
            <a:endParaRPr lang="en-CA" sz="1600" b="1" dirty="0" smtClean="0">
              <a:solidFill>
                <a:schemeClr val="tx1"/>
              </a:solidFill>
            </a:endParaRPr>
          </a:p>
          <a:p>
            <a:pPr algn="ctr"/>
            <a:r>
              <a:rPr lang="zh-CN" altLang="en-US" sz="1400" dirty="0" smtClean="0">
                <a:solidFill>
                  <a:schemeClr val="tx1"/>
                </a:solidFill>
              </a:rPr>
              <a:t>实施赈灾风险和薄弱环节评估</a:t>
            </a:r>
            <a:endParaRPr lang="en-US" dirty="0">
              <a:solidFill>
                <a:schemeClr val="tx1"/>
              </a:solidFill>
            </a:endParaRPr>
          </a:p>
        </p:txBody>
      </p:sp>
      <p:sp>
        <p:nvSpPr>
          <p:cNvPr id="14" name="Rectangle 13"/>
          <p:cNvSpPr/>
          <p:nvPr/>
        </p:nvSpPr>
        <p:spPr>
          <a:xfrm>
            <a:off x="3811235" y="272878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居住在易受灾地区的人口</a:t>
            </a:r>
            <a:endParaRPr lang="en-CA" sz="1600" b="1" dirty="0" smtClean="0">
              <a:solidFill>
                <a:schemeClr val="tx1"/>
              </a:solidFill>
            </a:endParaRPr>
          </a:p>
          <a:p>
            <a:pPr algn="ctr"/>
            <a:r>
              <a:rPr lang="zh-CN" altLang="en-US" sz="1400" dirty="0" smtClean="0">
                <a:solidFill>
                  <a:schemeClr val="tx1"/>
                </a:solidFill>
              </a:rPr>
              <a:t>居住在易遭受自然灾害侵袭地区的居民比例</a:t>
            </a: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6" name="Rectangle 15"/>
          <p:cNvSpPr/>
          <p:nvPr/>
        </p:nvSpPr>
        <p:spPr>
          <a:xfrm>
            <a:off x="6547904" y="1189956"/>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本地食品生产</a:t>
            </a:r>
            <a:endParaRPr lang="en-CA" sz="1600" b="1" dirty="0" smtClean="0">
              <a:solidFill>
                <a:schemeClr val="tx1"/>
              </a:solidFill>
            </a:endParaRPr>
          </a:p>
          <a:p>
            <a:pPr algn="ctr"/>
            <a:r>
              <a:rPr lang="zh-CN" altLang="en-US" sz="1400" dirty="0" smtClean="0">
                <a:solidFill>
                  <a:schemeClr val="tx1"/>
                </a:solidFill>
              </a:rPr>
              <a:t>可在城区</a:t>
            </a:r>
            <a:r>
              <a:rPr lang="en-US" altLang="zh-CN" sz="1400" dirty="0" smtClean="0">
                <a:solidFill>
                  <a:schemeClr val="tx1"/>
                </a:solidFill>
              </a:rPr>
              <a:t>100</a:t>
            </a:r>
            <a:r>
              <a:rPr lang="zh-CN" altLang="en-US" sz="1400" dirty="0" smtClean="0">
                <a:solidFill>
                  <a:schemeClr val="tx1"/>
                </a:solidFill>
              </a:rPr>
              <a:t>公里范围内提供本地食品的比例</a:t>
            </a:r>
            <a:r>
              <a:rPr lang="en-CA" sz="1050" dirty="0">
                <a:solidFill>
                  <a:schemeClr val="tx1"/>
                </a:solidFill>
              </a:rPr>
              <a:t/>
            </a:r>
            <a:br>
              <a:rPr lang="en-CA" sz="1050" dirty="0">
                <a:solidFill>
                  <a:schemeClr val="tx1"/>
                </a:solidFill>
              </a:rPr>
            </a:br>
            <a:endParaRPr lang="en-US" sz="1300" dirty="0">
              <a:solidFill>
                <a:schemeClr val="tx1"/>
              </a:solidFill>
            </a:endParaRPr>
          </a:p>
        </p:txBody>
      </p:sp>
      <p:sp>
        <p:nvSpPr>
          <p:cNvPr id="12" name="Rectangle 11"/>
          <p:cNvSpPr/>
          <p:nvPr/>
        </p:nvSpPr>
        <p:spPr>
          <a:xfrm>
            <a:off x="1074566" y="2728782"/>
            <a:ext cx="2194560" cy="11887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600" b="1" dirty="0" smtClean="0">
                <a:solidFill>
                  <a:schemeClr val="tx1"/>
                </a:solidFill>
              </a:rPr>
              <a:t>儿童</a:t>
            </a:r>
            <a:r>
              <a:rPr lang="zh-CN" altLang="en-US" sz="1600" b="1" dirty="0">
                <a:solidFill>
                  <a:schemeClr val="tx1"/>
                </a:solidFill>
              </a:rPr>
              <a:t>看护</a:t>
            </a:r>
            <a:r>
              <a:rPr lang="zh-CN" altLang="en-US" sz="1600" b="1" dirty="0" smtClean="0">
                <a:solidFill>
                  <a:schemeClr val="tx1"/>
                </a:solidFill>
              </a:rPr>
              <a:t>服务</a:t>
            </a:r>
            <a:endParaRPr lang="en-CA" sz="1600" b="1" dirty="0" smtClean="0">
              <a:solidFill>
                <a:schemeClr val="tx1"/>
              </a:solidFill>
            </a:endParaRPr>
          </a:p>
          <a:p>
            <a:pPr algn="ctr"/>
            <a:r>
              <a:rPr lang="zh-CN" altLang="en-US" sz="1400" dirty="0" smtClean="0">
                <a:solidFill>
                  <a:schemeClr val="tx1"/>
                </a:solidFill>
              </a:rPr>
              <a:t>（公共和私人）托儿所所涵盖学龄前儿童（</a:t>
            </a:r>
            <a:r>
              <a:rPr lang="en-US" altLang="zh-CN" sz="1400" dirty="0" smtClean="0">
                <a:solidFill>
                  <a:schemeClr val="tx1"/>
                </a:solidFill>
              </a:rPr>
              <a:t>0-3</a:t>
            </a:r>
            <a:r>
              <a:rPr lang="zh-CN" altLang="en-US" sz="1400" dirty="0" smtClean="0">
                <a:solidFill>
                  <a:schemeClr val="tx1"/>
                </a:solidFill>
              </a:rPr>
              <a:t>岁）的比例</a:t>
            </a:r>
            <a:endParaRPr lang="en-US" sz="13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descr="https://encrypted-tbn0.gstatic.com/images?q=tbn:ANd9GcTKCXrLNDc5aEJIYYBJRTpeKpChSxgHg3HArbAtatXyS1pUNmrmu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213607"/>
            <a:ext cx="12192000" cy="369332"/>
          </a:xfrm>
          <a:prstGeom prst="rect">
            <a:avLst/>
          </a:prstGeom>
          <a:solidFill>
            <a:schemeClr val="bg1"/>
          </a:solidFill>
        </p:spPr>
        <p:txBody>
          <a:bodyPr wrap="square" rtlCol="0">
            <a:spAutoFit/>
          </a:bodyPr>
          <a:lstStyle/>
          <a:p>
            <a:r>
              <a:rPr lang="zh-CN" altLang="en-US" dirty="0" smtClean="0">
                <a:latin typeface="华文楷体" panose="02010600040101010101" pitchFamily="2" charset="-122"/>
                <a:ea typeface="华文楷体" panose="02010600040101010101" pitchFamily="2" charset="-122"/>
                <a:cs typeface="Segoe UI" panose="020B0502040204020203" pitchFamily="34" charset="0"/>
              </a:rPr>
              <a:t>“要为未来城市战略提供支持，我们需要了解内置泛在技术及我们日常生活中智慧城市发展所带来的好处”</a:t>
            </a:r>
            <a:endParaRPr lang="en-US" dirty="0">
              <a:latin typeface="华文楷体" panose="02010600040101010101" pitchFamily="2" charset="-122"/>
              <a:ea typeface="华文楷体" panose="02010600040101010101" pitchFamily="2"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65674"/>
            <a:ext cx="12192000" cy="2392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Rounded Rectangle 3"/>
          <p:cNvSpPr/>
          <p:nvPr/>
        </p:nvSpPr>
        <p:spPr>
          <a:xfrm>
            <a:off x="861237" y="1456660"/>
            <a:ext cx="2951343" cy="287183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Rectangle 2"/>
          <p:cNvSpPr/>
          <p:nvPr/>
        </p:nvSpPr>
        <p:spPr>
          <a:xfrm>
            <a:off x="10891520" y="5778672"/>
            <a:ext cx="1300480" cy="107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normAutofit/>
          </a:bodyPr>
          <a:lstStyle/>
          <a:p>
            <a:r>
              <a:rPr lang="zh-CN" alt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共建智慧可持续发展城市（</a:t>
            </a:r>
            <a:r>
              <a:rPr lang="en-US" altLang="zh-CN" dirty="0">
                <a:solidFill>
                  <a:schemeClr val="accent1"/>
                </a:solidFill>
                <a:latin typeface="Segoe UI" panose="020B0502040204020203" pitchFamily="34" charset="0"/>
                <a:ea typeface="Segoe UI" panose="020B0502040204020203" pitchFamily="34" charset="0"/>
                <a:cs typeface="Segoe UI" panose="020B0502040204020203" pitchFamily="34" charset="0"/>
              </a:rPr>
              <a:t>U4SSC</a:t>
            </a:r>
            <a:r>
              <a:rPr lang="zh-CN" alt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049" y="4958289"/>
            <a:ext cx="726578" cy="720510"/>
          </a:xfrm>
          <a:prstGeom prst="rect">
            <a:avLst/>
          </a:prstGeom>
          <a:noFill/>
          <a:ln>
            <a:noFill/>
          </a:ln>
        </p:spPr>
      </p:pic>
      <p:pic>
        <p:nvPicPr>
          <p:cNvPr id="7" name="Picture 15" descr="http://www.fi.ibimet.cnr.it/resolveuid/f42d519e799a4251a113b2b47e4dae2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4086" y="5849767"/>
            <a:ext cx="898314" cy="870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http://www.greenpolicy360.net/mw/images/Unfccc_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18295" r="10808"/>
          <a:stretch>
            <a:fillRect/>
          </a:stretch>
        </p:blipFill>
        <p:spPr bwMode="auto">
          <a:xfrm>
            <a:off x="3064081" y="6071142"/>
            <a:ext cx="748499" cy="652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bs.twimg.com/profile_images/599214175697686528/4Wgx-eA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40" r="16296"/>
          <a:stretch>
            <a:fillRect/>
          </a:stretch>
        </p:blipFill>
        <p:spPr bwMode="auto">
          <a:xfrm>
            <a:off x="1828440" y="5935324"/>
            <a:ext cx="813367" cy="766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000" y="5109802"/>
            <a:ext cx="1434916" cy="388736"/>
          </a:xfrm>
          <a:prstGeom prst="rect">
            <a:avLst/>
          </a:prstGeom>
        </p:spPr>
      </p:pic>
      <p:pic>
        <p:nvPicPr>
          <p:cNvPr id="11" name="Picture 9" descr="Risultati immagini per fao"/>
          <p:cNvPicPr>
            <a:picLocks noChangeAspect="1" noChangeArrowheads="1"/>
          </p:cNvPicPr>
          <p:nvPr/>
        </p:nvPicPr>
        <p:blipFill rotWithShape="1">
          <a:blip r:embed="rId8">
            <a:extLst>
              <a:ext uri="{28A0092B-C50C-407E-A947-70E740481C1C}">
                <a14:useLocalDpi xmlns:a14="http://schemas.microsoft.com/office/drawing/2010/main" val="0"/>
              </a:ext>
            </a:extLst>
          </a:blip>
          <a:srcRect l="414" t="1304" r="50470" b="-1304"/>
          <a:stretch>
            <a:fillRect/>
          </a:stretch>
        </p:blipFill>
        <p:spPr bwMode="auto">
          <a:xfrm>
            <a:off x="3535297" y="5104506"/>
            <a:ext cx="645151" cy="5533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https://donate.unwomen.org/assets/images/UNwomen-Logo-Blue-TransparentBackground-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4314" y="6127778"/>
            <a:ext cx="1222326" cy="325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planetearthinstitute.org.uk/wp-content/uploads/2013/11/UNEC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6209" y="4873073"/>
            <a:ext cx="975170" cy="8613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6478" y="4995802"/>
            <a:ext cx="593891" cy="615927"/>
          </a:xfrm>
          <a:prstGeom prst="rect">
            <a:avLst/>
          </a:prstGeom>
        </p:spPr>
      </p:pic>
      <p:pic>
        <p:nvPicPr>
          <p:cNvPr id="16" name="Picture 4" descr="https://www.itu.int/en/ITU-T/ssc/united/PublishingImages/Logos-partners-UN/UN%20Environment%20logo%20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293" y="5985795"/>
            <a:ext cx="830287" cy="732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itu.int/en/ITU-T/ssc/united/PublishingImages/Logos-partners-UN/cbd-logo-en-gre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610" y="5046756"/>
            <a:ext cx="1486503" cy="56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www.itu.int/en/ITU-T/ssc/united/PublishingImages/Logos-partners-UN/UNDP_En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8134" y="4792864"/>
            <a:ext cx="589501" cy="1021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www.itu.int/en/ITU-T/ssc/united/PublishingImages/Logos-partners-UN/Unido_E_logo_light_blu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6064862"/>
            <a:ext cx="757867" cy="655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www.itu.int/en/ITU-T/ssc/united/PublishingImages/Colour%20image%20UNH.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6286" y="6226532"/>
            <a:ext cx="1703063" cy="3317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itu.int/en/ITU-T/ssc/united/PublishingImages/Logos-partners-UN/UNU-EGOV-Logo-3%20Colours-resiz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07914" y="5952362"/>
            <a:ext cx="1386289" cy="7088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8">
            <a:extLst>
              <a:ext uri="{28A0092B-C50C-407E-A947-70E740481C1C}">
                <a14:useLocalDpi xmlns:a14="http://schemas.microsoft.com/office/drawing/2010/main" val="0"/>
              </a:ext>
            </a:extLst>
          </a:blip>
          <a:srcRect l="12042" t="13495" r="13072" b="11618"/>
          <a:stretch>
            <a:fillRect/>
          </a:stretch>
        </p:blipFill>
        <p:spPr>
          <a:xfrm>
            <a:off x="978166" y="1556284"/>
            <a:ext cx="2716624" cy="2716625"/>
          </a:xfrm>
          <a:prstGeom prst="rect">
            <a:avLst/>
          </a:prstGeom>
        </p:spPr>
      </p:pic>
      <p:sp>
        <p:nvSpPr>
          <p:cNvPr id="23" name="Rounded Rectangle 22"/>
          <p:cNvSpPr/>
          <p:nvPr/>
        </p:nvSpPr>
        <p:spPr>
          <a:xfrm>
            <a:off x="4653850" y="1382802"/>
            <a:ext cx="6852350" cy="2733040"/>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23"/>
          <p:cNvSpPr txBox="1"/>
          <p:nvPr/>
        </p:nvSpPr>
        <p:spPr>
          <a:xfrm>
            <a:off x="4902200" y="1660864"/>
            <a:ext cx="6099434" cy="923330"/>
          </a:xfrm>
          <a:prstGeom prst="rect">
            <a:avLst/>
          </a:prstGeom>
          <a:noFill/>
        </p:spPr>
        <p:txBody>
          <a:bodyPr wrap="square" rtlCol="0">
            <a:spAutoFit/>
          </a:bodyPr>
          <a:lstStyle/>
          <a:p>
            <a:pPr algn="ctr"/>
            <a:r>
              <a:rPr lang="es-ES_tradnl"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a:t>
            </a:r>
            <a:r>
              <a:rPr lang="zh-CN"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是</a:t>
            </a:r>
            <a:r>
              <a:rPr lang="zh-CN"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一项由</a:t>
            </a:r>
            <a:r>
              <a:rPr lang="zh-CN"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国际电联、联合国欧洲经济委员会和联合国人居署协调开展的联合国</a:t>
            </a:r>
            <a:r>
              <a:rPr lang="zh-CN"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举措</a:t>
            </a:r>
            <a:r>
              <a:rPr lang="zh-CN"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zh-CN"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它倡议制定公共政策，鼓励利用信息通信技术推动向可持续智慧城市的转型。</a:t>
            </a:r>
            <a:endParaRPr lang="es-ES_tradnl" dirty="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4783290" y="2978926"/>
            <a:ext cx="6218344" cy="646331"/>
          </a:xfrm>
          <a:prstGeom prst="rect">
            <a:avLst/>
          </a:prstGeom>
          <a:noFill/>
        </p:spPr>
        <p:txBody>
          <a:bodyPr wrap="square" rtlCol="0">
            <a:spAutoFit/>
          </a:bodyPr>
          <a:lstStyle/>
          <a:p>
            <a:pPr algn="ctr"/>
            <a:r>
              <a:rPr lang="es-ES_tradnl"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U4SSC</a:t>
            </a:r>
            <a:r>
              <a:rPr lang="zh-CN" altLang="en-US"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有助于实现</a:t>
            </a:r>
            <a:r>
              <a:rPr lang="zh-CN" altLang="en-US" b="1"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可持续发展目标</a:t>
            </a:r>
            <a:r>
              <a:rPr lang="en-US" altLang="zh-CN" b="1"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11</a:t>
            </a:r>
            <a:r>
              <a:rPr lang="zh-CN" altLang="en-US" b="1" dirty="0">
                <a:solidFill>
                  <a:schemeClr val="bg1"/>
                </a:solidFill>
              </a:rPr>
              <a:t>“建设包容、安全、有抵御灾害能力和</a:t>
            </a:r>
            <a:r>
              <a:rPr lang="zh-CN" altLang="en-US" b="1" dirty="0" smtClean="0">
                <a:solidFill>
                  <a:schemeClr val="bg1"/>
                </a:solidFill>
              </a:rPr>
              <a:t>可持续发展的</a:t>
            </a:r>
            <a:r>
              <a:rPr lang="zh-CN" altLang="en-US" b="1" dirty="0">
                <a:solidFill>
                  <a:schemeClr val="bg1"/>
                </a:solidFill>
              </a:rPr>
              <a:t>城市和人类</a:t>
            </a:r>
            <a:r>
              <a:rPr lang="zh-CN" altLang="en-US" b="1" dirty="0" smtClean="0">
                <a:solidFill>
                  <a:schemeClr val="bg1"/>
                </a:solidFill>
              </a:rPr>
              <a:t>居住区”</a:t>
            </a:r>
            <a:endParaRPr lang="es-ES_tradnl" b="1" dirty="0">
              <a:solidFill>
                <a:schemeClr val="bg1"/>
              </a:solidFill>
            </a:endParaRPr>
          </a:p>
        </p:txBody>
      </p:sp>
      <p:sp>
        <p:nvSpPr>
          <p:cNvPr id="27" name="TextBox 26"/>
          <p:cNvSpPr txBox="1"/>
          <p:nvPr/>
        </p:nvSpPr>
        <p:spPr>
          <a:xfrm>
            <a:off x="89355" y="4551946"/>
            <a:ext cx="2056868" cy="307777"/>
          </a:xfrm>
          <a:prstGeom prst="rect">
            <a:avLst/>
          </a:prstGeom>
          <a:noFill/>
        </p:spPr>
        <p:txBody>
          <a:bodyPr wrap="square" rtlCol="0">
            <a:spAutoFit/>
          </a:bodyPr>
          <a:lstStyle/>
          <a:p>
            <a:r>
              <a:rPr lang="zh-CN" altLang="en-US" sz="1400" b="1" dirty="0" smtClean="0">
                <a:latin typeface="Segoe UI" panose="020B0502040204020203" pitchFamily="34" charset="0"/>
                <a:ea typeface="Segoe UI" panose="020B0502040204020203" pitchFamily="34" charset="0"/>
                <a:cs typeface="Segoe UI" panose="020B0502040204020203" pitchFamily="34" charset="0"/>
              </a:rPr>
              <a:t>支持单位：</a:t>
            </a:r>
            <a:endParaRPr lang="es-ES_tradnl" sz="14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8" name="Picture 2" descr="https://www.itu.int/en/ITU-T/ssc/united/PublishingImages/Logos-partners-UN/unesco_logo_en-blue.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33449" y="4758653"/>
            <a:ext cx="1005133" cy="881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61237" y="1987942"/>
            <a:ext cx="2951343" cy="287183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lstStyle/>
          <a:p>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U4SSC</a:t>
            </a:r>
            <a:r>
              <a:rPr lang="zh-CN" alt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当前工作</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2042" t="13495" r="13072" b="11618"/>
          <a:stretch>
            <a:fillRect/>
          </a:stretch>
        </p:blipFill>
        <p:spPr>
          <a:xfrm>
            <a:off x="965466" y="2065549"/>
            <a:ext cx="2716624" cy="2716625"/>
          </a:xfrm>
          <a:prstGeom prst="rect">
            <a:avLst/>
          </a:prstGeom>
        </p:spPr>
      </p:pic>
      <p:sp>
        <p:nvSpPr>
          <p:cNvPr id="23" name="Rounded Rectangle 22"/>
          <p:cNvSpPr/>
          <p:nvPr/>
        </p:nvSpPr>
        <p:spPr>
          <a:xfrm>
            <a:off x="4525742" y="1916084"/>
            <a:ext cx="6852350" cy="3176615"/>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TextBox 23"/>
          <p:cNvSpPr txBox="1"/>
          <p:nvPr/>
        </p:nvSpPr>
        <p:spPr>
          <a:xfrm>
            <a:off x="4902200" y="2013220"/>
            <a:ext cx="6099434" cy="3231654"/>
          </a:xfrm>
          <a:prstGeom prst="rect">
            <a:avLst/>
          </a:prstGeom>
          <a:noFill/>
        </p:spPr>
        <p:txBody>
          <a:bodyPr wrap="square" rtlCol="0">
            <a:spAutoFit/>
          </a:bodyPr>
          <a:lstStyle/>
          <a:p>
            <a:pPr algn="ctr"/>
            <a:r>
              <a:rPr lang="es-ES_tradnl"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a:t>
            </a:r>
            <a:r>
              <a:rPr lang="zh-CN"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目前正在就以下指导文件开展工作：</a:t>
            </a:r>
            <a:endParaRPr lang="es-ES_tradnl"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en-US" altLang="zh-CN"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SSC</a:t>
            </a: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项目融资的工具和机制导则</a:t>
            </a:r>
            <a:endPar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循环经济战略导则</a:t>
            </a:r>
            <a:endPar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城市科学应用框架</a:t>
            </a:r>
            <a:endPar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城市人工智能指导原则</a:t>
            </a:r>
            <a:endPar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城市区块链</a:t>
            </a:r>
            <a:endParaRPr lang="en-US" altLang="zh-CN"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800"/>
              </a:spcBef>
              <a:buFont typeface="Wingdings" panose="05000000000000000000" pitchFamily="2" charset="2"/>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“城市前言技术的影响”专题集</a:t>
            </a:r>
            <a:endParaRPr lang="en-US" altLang="zh-CN"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spcBef>
                <a:spcPts val="800"/>
              </a:spcBef>
              <a:buFont typeface="Arial" panose="020B0604020202020204" pitchFamily="34" charset="0"/>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城市感知技术和物联网的影响</a:t>
            </a:r>
            <a:endParaRPr lang="en-US" altLang="zh-CN"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spcBef>
                <a:spcPts val="800"/>
              </a:spcBef>
              <a:buFont typeface="Arial" panose="020B0604020202020204" pitchFamily="34" charset="0"/>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城市人工智能和认知计算的影响</a:t>
            </a:r>
            <a:endParaRPr lang="en-US" altLang="zh-CN"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spcBef>
                <a:spcPts val="800"/>
              </a:spcBef>
              <a:buFont typeface="Arial" panose="020B0604020202020204" pitchFamily="34" charset="0"/>
              <a:buChar char="•"/>
            </a:pPr>
            <a:r>
              <a:rPr lang="zh-CN" alt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城市数据处理和计算的影响</a:t>
            </a:r>
            <a:endParaRPr lang="es-ES_tradnl"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476634" y="5703106"/>
            <a:ext cx="8991600" cy="584775"/>
          </a:xfrm>
          <a:prstGeom prst="rect">
            <a:avLst/>
          </a:prstGeom>
          <a:noFill/>
        </p:spPr>
        <p:txBody>
          <a:bodyPr wrap="square" rtlCol="0">
            <a:spAutoFit/>
          </a:bodyPr>
          <a:lstStyle/>
          <a:p>
            <a:pPr algn="ctr"/>
            <a:r>
              <a:rPr lang="zh-CN" alt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欢迎</a:t>
            </a:r>
            <a:r>
              <a:rPr lang="zh-CN" alt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立即</a:t>
            </a:r>
            <a:r>
              <a:rPr lang="zh-CN" alt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加入</a:t>
            </a:r>
            <a:r>
              <a:rPr lang="es-ES_tradnl"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a:t>
            </a:r>
            <a:r>
              <a:rPr lang="zh-CN" alt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，参与在线讨论</a:t>
            </a:r>
            <a:endPar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chemeClr val="bg1"/>
          </a:solidFill>
        </p:spPr>
        <p:txBody>
          <a:bodyPr/>
          <a:lstStyle/>
          <a:p>
            <a:r>
              <a:rPr lang="es-ES_tradnl"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U4SSC</a:t>
            </a:r>
            <a:r>
              <a:rPr lang="zh-CN" alt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出版物</a:t>
            </a:r>
            <a:endParaRPr lang="es-ES_tradnl"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476634" y="5718231"/>
            <a:ext cx="8991600" cy="584775"/>
          </a:xfrm>
          <a:prstGeom prst="rect">
            <a:avLst/>
          </a:prstGeom>
          <a:noFill/>
        </p:spPr>
        <p:txBody>
          <a:bodyPr wrap="square" rtlCol="0">
            <a:spAutoFit/>
          </a:bodyPr>
          <a:lstStyle/>
          <a:p>
            <a:pPr algn="ctr"/>
            <a:r>
              <a:rPr lang="zh-CN" alt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可从</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U4SSC</a:t>
            </a:r>
            <a:r>
              <a:rPr lang="zh-CN" alt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网站免费获取：</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hlinkClick r:id="rId3"/>
              </a:rPr>
              <a:t>http://itu.int/go/U4SSC</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endParaRPr lang="es-ES_tradnl" sz="2800" dirty="0">
              <a:solidFill>
                <a:srgbClr val="4F81BD"/>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094" y="1600200"/>
            <a:ext cx="2676006" cy="37737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458" y="1600200"/>
            <a:ext cx="2699409" cy="3810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200" y="1602522"/>
            <a:ext cx="2657589" cy="37714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59142" y="2233584"/>
            <a:ext cx="6852350" cy="3176615"/>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chemeClr val="bg1"/>
          </a:solidFill>
        </p:spPr>
        <p:txBody>
          <a:bodyPr>
            <a:noAutofit/>
          </a:bodyPr>
          <a:lstStyle/>
          <a:p>
            <a:r>
              <a:rPr lang="es-ES_tradnl"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U4SSC </a:t>
            </a:r>
            <a:r>
              <a:rPr lang="zh-CN" altLang="en-US" sz="38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智慧可持续发展城市关键绩效指标</a:t>
            </a:r>
            <a:endParaRPr lang="es-ES_tradnl" sz="38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51" y="1768362"/>
            <a:ext cx="3176111" cy="4457700"/>
          </a:xfrm>
          <a:prstGeom prst="rect">
            <a:avLst/>
          </a:prstGeom>
        </p:spPr>
      </p:pic>
      <p:sp>
        <p:nvSpPr>
          <p:cNvPr id="8" name="TextBox 7"/>
          <p:cNvSpPr txBox="1"/>
          <p:nvPr/>
        </p:nvSpPr>
        <p:spPr>
          <a:xfrm>
            <a:off x="5321300" y="2852395"/>
            <a:ext cx="6426200" cy="1323439"/>
          </a:xfrm>
          <a:prstGeom prst="rect">
            <a:avLst/>
          </a:prstGeom>
          <a:noFill/>
        </p:spPr>
        <p:txBody>
          <a:bodyPr wrap="square" rtlCol="0">
            <a:spAutoFit/>
          </a:bodyPr>
          <a:lstStyle/>
          <a:p>
            <a:pPr algn="just"/>
            <a:r>
              <a:rPr lang="en-GB" sz="2000" dirty="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 </a:t>
            </a:r>
            <a:r>
              <a:rPr lang="en-GB"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U4SSC</a:t>
            </a:r>
            <a:r>
              <a:rPr lang="zh-CN" altLang="en-US" sz="2000" dirty="0" smtClean="0">
                <a:solidFill>
                  <a:schemeClr val="accent1">
                    <a:lumMod val="40000"/>
                    <a:lumOff val="60000"/>
                  </a:schemeClr>
                </a:solidFill>
                <a:latin typeface="Segoe UI" panose="020B0502040204020203" pitchFamily="34" charset="0"/>
                <a:ea typeface="Segoe UI" panose="020B0502040204020203" pitchFamily="34" charset="0"/>
                <a:cs typeface="Segoe UI" panose="020B0502040204020203" pitchFamily="34" charset="0"/>
              </a:rPr>
              <a:t>举措</a:t>
            </a:r>
            <a:r>
              <a:rPr lang="zh-CN" altLang="en-US" sz="2000" dirty="0" smtClean="0">
                <a:solidFill>
                  <a:schemeClr val="accent1">
                    <a:lumMod val="40000"/>
                    <a:lumOff val="60000"/>
                  </a:schemeClr>
                </a:solidFill>
                <a:ea typeface="宋体" panose="02010600030101010101" pitchFamily="2" charset="-122"/>
                <a:cs typeface="Segoe UI" panose="020B0502040204020203" pitchFamily="34" charset="0"/>
              </a:rPr>
              <a:t>制定</a:t>
            </a:r>
            <a:r>
              <a:rPr lang="zh-CN" altLang="en-US" sz="2000" dirty="0">
                <a:solidFill>
                  <a:schemeClr val="accent1">
                    <a:lumMod val="40000"/>
                    <a:lumOff val="60000"/>
                  </a:schemeClr>
                </a:solidFill>
                <a:ea typeface="宋体" panose="02010600030101010101" pitchFamily="2" charset="-122"/>
                <a:cs typeface="Segoe UI" panose="020B0502040204020203" pitchFamily="34" charset="0"/>
              </a:rPr>
              <a:t>了一套用</a:t>
            </a:r>
            <a:r>
              <a:rPr lang="zh-CN" altLang="en-US" sz="2000" dirty="0" smtClean="0">
                <a:solidFill>
                  <a:schemeClr val="accent1">
                    <a:lumMod val="40000"/>
                    <a:lumOff val="60000"/>
                  </a:schemeClr>
                </a:solidFill>
                <a:ea typeface="宋体" panose="02010600030101010101" pitchFamily="2" charset="-122"/>
                <a:cs typeface="Segoe UI" panose="020B0502040204020203" pitchFamily="34" charset="0"/>
              </a:rPr>
              <a:t>于</a:t>
            </a:r>
            <a:r>
              <a:rPr lang="zh-CN" altLang="en-US" sz="2000" b="1" dirty="0" smtClean="0">
                <a:solidFill>
                  <a:schemeClr val="bg1"/>
                </a:solidFill>
                <a:ea typeface="宋体" panose="02010600030101010101" pitchFamily="2" charset="-122"/>
                <a:cs typeface="Segoe UI" panose="020B0502040204020203" pitchFamily="34" charset="0"/>
              </a:rPr>
              <a:t>智慧可持续发展城市（</a:t>
            </a:r>
            <a:r>
              <a:rPr lang="en-US" altLang="zh-CN" sz="2000" b="1" dirty="0">
                <a:solidFill>
                  <a:schemeClr val="bg1"/>
                </a:solidFill>
                <a:ea typeface="宋体" panose="02010600030101010101" pitchFamily="2" charset="-122"/>
                <a:cs typeface="Segoe UI" panose="020B0502040204020203" pitchFamily="34" charset="0"/>
              </a:rPr>
              <a:t>SSC</a:t>
            </a:r>
            <a:r>
              <a:rPr lang="zh-CN" altLang="en-US" sz="2000" b="1" dirty="0" smtClean="0">
                <a:solidFill>
                  <a:schemeClr val="bg1"/>
                </a:solidFill>
                <a:ea typeface="宋体" panose="02010600030101010101" pitchFamily="2" charset="-122"/>
                <a:cs typeface="Segoe UI" panose="020B0502040204020203" pitchFamily="34" charset="0"/>
              </a:rPr>
              <a:t>）的</a:t>
            </a:r>
            <a:r>
              <a:rPr lang="zh-CN" altLang="en-US" sz="2000" b="1" dirty="0">
                <a:solidFill>
                  <a:schemeClr val="bg1"/>
                </a:solidFill>
                <a:ea typeface="宋体" panose="02010600030101010101" pitchFamily="2" charset="-122"/>
                <a:cs typeface="Segoe UI" panose="020B0502040204020203" pitchFamily="34" charset="0"/>
              </a:rPr>
              <a:t>国际关键绩效指标（</a:t>
            </a:r>
            <a:r>
              <a:rPr lang="en-US" sz="2000" b="1" dirty="0">
                <a:solidFill>
                  <a:schemeClr val="bg1"/>
                </a:solidFill>
                <a:ea typeface="宋体" panose="02010600030101010101" pitchFamily="2" charset="-122"/>
                <a:cs typeface="Segoe UI" panose="020B0502040204020203" pitchFamily="34" charset="0"/>
              </a:rPr>
              <a:t>KPI</a:t>
            </a:r>
            <a:r>
              <a:rPr lang="zh-CN" altLang="en-US" sz="2000" b="1" dirty="0">
                <a:solidFill>
                  <a:schemeClr val="bg1"/>
                </a:solidFill>
                <a:ea typeface="宋体" panose="02010600030101010101" pitchFamily="2" charset="-122"/>
                <a:cs typeface="Segoe UI" panose="020B0502040204020203" pitchFamily="34" charset="0"/>
              </a:rPr>
              <a:t>）</a:t>
            </a:r>
            <a:r>
              <a:rPr lang="zh-CN" altLang="en-US" sz="2000" dirty="0">
                <a:solidFill>
                  <a:schemeClr val="accent1">
                    <a:lumMod val="40000"/>
                    <a:lumOff val="60000"/>
                  </a:schemeClr>
                </a:solidFill>
                <a:ea typeface="宋体" panose="02010600030101010101" pitchFamily="2" charset="-122"/>
                <a:cs typeface="Segoe UI" panose="020B0502040204020203" pitchFamily="34" charset="0"/>
              </a:rPr>
              <a:t>，</a:t>
            </a:r>
            <a:r>
              <a:rPr lang="zh-CN" altLang="en-US" sz="2000" dirty="0" smtClean="0">
                <a:solidFill>
                  <a:schemeClr val="accent1">
                    <a:lumMod val="40000"/>
                    <a:lumOff val="60000"/>
                  </a:schemeClr>
                </a:solidFill>
                <a:ea typeface="宋体" panose="02010600030101010101" pitchFamily="2" charset="-122"/>
                <a:cs typeface="Segoe UI" panose="020B0502040204020203" pitchFamily="34" charset="0"/>
              </a:rPr>
              <a:t>以便制定</a:t>
            </a:r>
            <a:r>
              <a:rPr lang="zh-CN" altLang="en-US" sz="2000" dirty="0">
                <a:solidFill>
                  <a:schemeClr val="accent1">
                    <a:lumMod val="40000"/>
                    <a:lumOff val="60000"/>
                  </a:schemeClr>
                </a:solidFill>
                <a:ea typeface="宋体" panose="02010600030101010101" pitchFamily="2" charset="-122"/>
                <a:cs typeface="Segoe UI" panose="020B0502040204020203" pitchFamily="34" charset="0"/>
              </a:rPr>
              <a:t>标准，评估</a:t>
            </a:r>
            <a:r>
              <a:rPr lang="en-US" sz="2000" dirty="0">
                <a:solidFill>
                  <a:schemeClr val="accent1">
                    <a:lumMod val="40000"/>
                    <a:lumOff val="60000"/>
                  </a:schemeClr>
                </a:solidFill>
                <a:ea typeface="宋体" panose="02010600030101010101" pitchFamily="2" charset="-122"/>
                <a:cs typeface="Segoe UI" panose="020B0502040204020203" pitchFamily="34" charset="0"/>
              </a:rPr>
              <a:t>ICT</a:t>
            </a:r>
            <a:r>
              <a:rPr lang="zh-CN" altLang="en-US" sz="2000" dirty="0">
                <a:solidFill>
                  <a:schemeClr val="accent1">
                    <a:lumMod val="40000"/>
                    <a:lumOff val="60000"/>
                  </a:schemeClr>
                </a:solidFill>
                <a:ea typeface="宋体" panose="02010600030101010101" pitchFamily="2" charset="-122"/>
                <a:cs typeface="Segoe UI" panose="020B0502040204020203" pitchFamily="34" charset="0"/>
              </a:rPr>
              <a:t>在建设更为智慧、更可持续的城市过程中所做出的贡献，同时也为各城市的自我评定</a:t>
            </a:r>
            <a:r>
              <a:rPr lang="zh-CN" altLang="en-US" sz="2000" dirty="0" smtClean="0">
                <a:solidFill>
                  <a:schemeClr val="accent1">
                    <a:lumMod val="40000"/>
                    <a:lumOff val="60000"/>
                  </a:schemeClr>
                </a:solidFill>
                <a:ea typeface="宋体" panose="02010600030101010101" pitchFamily="2" charset="-122"/>
                <a:cs typeface="Segoe UI" panose="020B0502040204020203" pitchFamily="34" charset="0"/>
              </a:rPr>
              <a:t>提供</a:t>
            </a:r>
            <a:r>
              <a:rPr lang="zh-CN" altLang="en-US" sz="2000" dirty="0" smtClean="0">
                <a:solidFill>
                  <a:schemeClr val="tx2">
                    <a:lumMod val="20000"/>
                    <a:lumOff val="80000"/>
                  </a:schemeClr>
                </a:solidFill>
                <a:ea typeface="宋体" panose="02010600030101010101" pitchFamily="2" charset="-122"/>
                <a:cs typeface="Segoe UI" panose="020B0502040204020203" pitchFamily="34" charset="0"/>
              </a:rPr>
              <a:t>方法。</a:t>
            </a:r>
            <a:endParaRPr lang="es-ES_tradnl" sz="2000" dirty="0">
              <a:solidFill>
                <a:schemeClr val="tx2">
                  <a:lumMod val="20000"/>
                  <a:lumOff val="80000"/>
                </a:schemeClr>
              </a:solidFill>
              <a:ea typeface="宋体" panose="02010600030101010101" pitchFamily="2" charset="-122"/>
              <a:cs typeface="Segoe U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860937" y="2970891"/>
            <a:ext cx="2127380" cy="33051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Maldonado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9310226" y="4923860"/>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Guangshan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5734661" y="424293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无锡</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Rounded Rectangle 2"/>
          <p:cNvSpPr/>
          <p:nvPr/>
        </p:nvSpPr>
        <p:spPr>
          <a:xfrm>
            <a:off x="122923" y="1376679"/>
            <a:ext cx="4172141" cy="5240923"/>
          </a:xfrm>
          <a:prstGeom prst="roundRect">
            <a:avLst/>
          </a:prstGeom>
          <a:solidFill>
            <a:srgbClr val="23406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80316" y="2458642"/>
            <a:ext cx="2517059" cy="30398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迪拜</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9708429" y="3646015"/>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马尼萨莱斯</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9480163" y="2405379"/>
            <a:ext cx="2127380" cy="330512"/>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蒙得维的亚</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7862041" y="6053606"/>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及其他许多城市</a:t>
            </a:r>
            <a:r>
              <a:rPr lang="en-US" dirty="0" smtClean="0">
                <a:latin typeface="Segoe UI" panose="020B0502040204020203" pitchFamily="34" charset="0"/>
                <a:ea typeface="Segoe UI" panose="020B0502040204020203" pitchFamily="34" charset="0"/>
                <a:cs typeface="Segoe UI" panose="020B0502040204020203" pitchFamily="34" charset="0"/>
              </a:rPr>
              <a: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746737" y="236067"/>
            <a:ext cx="11241580" cy="523220"/>
          </a:xfrm>
          <a:prstGeom prst="rect">
            <a:avLst/>
          </a:prstGeom>
          <a:noFill/>
        </p:spPr>
        <p:txBody>
          <a:bodyPr wrap="square" rtlCol="0">
            <a:spAutoFit/>
          </a:bodyPr>
          <a:lstStyle/>
          <a:p>
            <a:pPr algn="ctr"/>
            <a:r>
              <a:rPr lang="zh-CN" altLang="en-US" sz="2800" b="1" dirty="0" smtClean="0">
                <a:solidFill>
                  <a:schemeClr val="bg1"/>
                </a:solidFill>
                <a:ea typeface="宋体" panose="02010600030101010101" pitchFamily="2" charset="-122"/>
                <a:cs typeface="Segoe UI" panose="020B0502040204020203" pitchFamily="34" charset="0"/>
              </a:rPr>
              <a:t>实现可持续发展目标的智慧可持续发展城市</a:t>
            </a:r>
            <a:r>
              <a:rPr lang="en-US" sz="2800" b="1" dirty="0" smtClean="0">
                <a:solidFill>
                  <a:schemeClr val="bg1"/>
                </a:solidFill>
                <a:ea typeface="宋体" panose="02010600030101010101" pitchFamily="2" charset="-122"/>
                <a:cs typeface="Segoe UI" panose="020B0502040204020203" pitchFamily="34" charset="0"/>
              </a:rPr>
              <a:t>KPI</a:t>
            </a:r>
            <a:r>
              <a:rPr lang="zh-CN" altLang="en-US" sz="2800" b="1" dirty="0" smtClean="0">
                <a:solidFill>
                  <a:schemeClr val="bg1"/>
                </a:solidFill>
                <a:ea typeface="宋体" panose="02010600030101010101" pitchFamily="2" charset="-122"/>
                <a:cs typeface="Segoe UI" panose="020B0502040204020203" pitchFamily="34" charset="0"/>
              </a:rPr>
              <a:t>项目</a:t>
            </a:r>
            <a:endParaRPr lang="en-US"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5303837" y="3078178"/>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新加坡</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5336458" y="3723599"/>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巴伦西亚</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9679335" y="417996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egoe UI" panose="020B0502040204020203" pitchFamily="34" charset="0"/>
                <a:ea typeface="Segoe UI" panose="020B0502040204020203" pitchFamily="34" charset="0"/>
                <a:cs typeface="Segoe UI" panose="020B0502040204020203" pitchFamily="34" charset="0"/>
              </a:rPr>
              <a:t>Pully</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51612" y="3431745"/>
            <a:ext cx="3835358" cy="2308324"/>
          </a:xfrm>
          <a:prstGeom prst="rect">
            <a:avLst/>
          </a:prstGeom>
          <a:noFill/>
        </p:spPr>
        <p:txBody>
          <a:bodyPr wrap="square">
            <a:spAutoFit/>
          </a:bodyPr>
          <a:lstStyle>
            <a:lvl1pPr marL="285750" indent="-285750">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pPr defTabSz="457200">
              <a:buFont typeface="Wingdings" panose="05000000000000000000" pitchFamily="2" charset="2"/>
              <a:buChar char="§"/>
            </a:pPr>
            <a:r>
              <a:rPr lang="zh-CN"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为城市实施并使用</a:t>
            </a:r>
            <a:r>
              <a:rPr lang="en-US" altLang="zh-CN"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SSC KPI</a:t>
            </a:r>
            <a:r>
              <a:rPr lang="zh-CN"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提供支持。</a:t>
            </a:r>
            <a:r>
              <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t/>
            </a:r>
            <a:br>
              <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br>
            <a:endParaRPr lang="en-GB"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r>
              <a:rPr lang="zh-CN"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在世界多个城市测试并验证</a:t>
            </a:r>
            <a:r>
              <a:rPr lang="en-US"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SSC-KPI</a:t>
            </a:r>
            <a:r>
              <a:rPr lang="zh-CN" altLang="en-US" sz="18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的可适用性。</a:t>
            </a:r>
            <a:r>
              <a:rPr lang="en-CA"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t/>
            </a:r>
            <a:br>
              <a:rPr lang="en-CA"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rPr>
            </a:br>
            <a:endParaRPr lang="en-US" altLang="en-US" sz="18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
            </a:pPr>
            <a:r>
              <a:rPr lang="zh-CN" alt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制定一个</a:t>
            </a:r>
            <a:r>
              <a:rPr lang="zh-CN" alt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全球性</a:t>
            </a:r>
            <a:r>
              <a:rPr lang="zh-CN" alt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的</a:t>
            </a:r>
            <a:r>
              <a:rPr lang="zh-CN" altLang="en-US" sz="1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智慧可持续发展城市（</a:t>
            </a:r>
            <a:r>
              <a:rPr lang="en-US" altLang="zh-CN" sz="1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SSC</a:t>
            </a:r>
            <a:r>
              <a:rPr lang="zh-CN" altLang="en-US" sz="1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）指数。</a:t>
            </a:r>
            <a:endParaRPr lang="es-ES_tradnl" alt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351" y="2146700"/>
            <a:ext cx="3575565" cy="252804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25" y="1580177"/>
            <a:ext cx="2542536" cy="1796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p:cNvSpPr/>
          <p:nvPr/>
        </p:nvSpPr>
        <p:spPr>
          <a:xfrm>
            <a:off x="6157451" y="4858863"/>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佛山</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6633685" y="5405645"/>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凯万</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8972306" y="5414087"/>
            <a:ext cx="2127380" cy="3240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atin typeface="Segoe UI" panose="020B0502040204020203" pitchFamily="34" charset="0"/>
                <a:ea typeface="Segoe UI" panose="020B0502040204020203" pitchFamily="34" charset="0"/>
                <a:cs typeface="Segoe UI" panose="020B0502040204020203" pitchFamily="34" charset="0"/>
              </a:rPr>
              <a:t>莫斯科</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5623064" y="932185"/>
            <a:ext cx="5926138" cy="1019175"/>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600" b="1" dirty="0" smtClean="0">
                <a:latin typeface="Segoe UI" panose="020B0502040204020203" pitchFamily="34" charset="0"/>
                <a:ea typeface="Segoe UI" panose="020B0502040204020203" pitchFamily="34" charset="0"/>
                <a:cs typeface="Segoe UI" panose="020B0502040204020203" pitchFamily="34" charset="0"/>
              </a:rPr>
              <a:t>50</a:t>
            </a:r>
            <a:r>
              <a:rPr lang="zh-CN" altLang="en-US" sz="2600" b="1" dirty="0" smtClean="0">
                <a:latin typeface="Segoe UI" panose="020B0502040204020203" pitchFamily="34" charset="0"/>
                <a:ea typeface="Segoe UI" panose="020B0502040204020203" pitchFamily="34" charset="0"/>
                <a:cs typeface="Segoe UI" panose="020B0502040204020203" pitchFamily="34" charset="0"/>
              </a:rPr>
              <a:t>个城市正在</a:t>
            </a:r>
            <a:r>
              <a:rPr lang="zh-CN" altLang="en-US" sz="2600" dirty="0" smtClean="0">
                <a:latin typeface="Segoe UI" panose="020B0502040204020203" pitchFamily="34" charset="0"/>
                <a:ea typeface="Segoe UI" panose="020B0502040204020203" pitchFamily="34" charset="0"/>
                <a:cs typeface="Segoe UI" panose="020B0502040204020203" pitchFamily="34" charset="0"/>
              </a:rPr>
              <a:t>参与该项目</a:t>
            </a:r>
            <a:endParaRPr lang="es-ES_tradnl" sz="24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869"/>
            <a:ext cx="10972800" cy="1143000"/>
          </a:xfrm>
        </p:spPr>
        <p:txBody>
          <a:bodyPr>
            <a:noAutofit/>
          </a:bodyPr>
          <a:lstStyle/>
          <a:p>
            <a:r>
              <a:rPr lang="zh-CN" altLang="en-US" sz="3200" dirty="0">
                <a:latin typeface="Segoe UI" panose="020B0502040204020203" pitchFamily="34" charset="0"/>
                <a:ea typeface="Segoe UI" panose="020B0502040204020203" pitchFamily="34" charset="0"/>
                <a:cs typeface="Segoe UI" panose="020B0502040204020203" pitchFamily="34" charset="0"/>
              </a:rPr>
              <a:t>实施</a:t>
            </a:r>
            <a:r>
              <a:rPr lang="es-ES_tradnl" sz="3200" dirty="0">
                <a:latin typeface="Segoe UI" panose="020B0502040204020203" pitchFamily="34" charset="0"/>
                <a:ea typeface="Segoe UI" panose="020B0502040204020203" pitchFamily="34" charset="0"/>
                <a:cs typeface="Segoe UI" panose="020B0502040204020203" pitchFamily="34" charset="0"/>
              </a:rPr>
              <a:t>ITU-T</a:t>
            </a:r>
            <a:r>
              <a:rPr lang="zh-CN" altLang="en-US" sz="3200" dirty="0">
                <a:latin typeface="Segoe UI" panose="020B0502040204020203" pitchFamily="34" charset="0"/>
                <a:ea typeface="Segoe UI" panose="020B0502040204020203" pitchFamily="34" charset="0"/>
                <a:cs typeface="Segoe UI" panose="020B0502040204020203" pitchFamily="34" charset="0"/>
              </a:rPr>
              <a:t>国际标准，建设智慧可持续发展城市</a:t>
            </a:r>
            <a:endParaRPr lang="es-ES_tradnl"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504825" y="1333500"/>
            <a:ext cx="2847975" cy="43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latin typeface="Segoe UI" panose="020B0502040204020203" pitchFamily="34" charset="0"/>
                <a:ea typeface="Segoe UI" panose="020B0502040204020203" pitchFamily="34" charset="0"/>
                <a:cs typeface="Segoe UI" panose="020B0502040204020203" pitchFamily="34" charset="0"/>
              </a:rPr>
              <a:t>迪拜案例</a:t>
            </a:r>
            <a:endParaRPr lang="es-ES_tradnl"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4276912" y="1303869"/>
            <a:ext cx="2847600" cy="43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a:latin typeface="Segoe UI" panose="020B0502040204020203" pitchFamily="34" charset="0"/>
                <a:ea typeface="Segoe UI" panose="020B0502040204020203" pitchFamily="34" charset="0"/>
                <a:cs typeface="Segoe UI" panose="020B0502040204020203" pitchFamily="34" charset="0"/>
              </a:rPr>
              <a:t>新加坡案例</a:t>
            </a:r>
            <a:endParaRPr lang="es-ES_tradnl"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4596456" y="1956069"/>
            <a:ext cx="2208512" cy="3106206"/>
          </a:xfrm>
          <a:prstGeom prst="rect">
            <a:avLst/>
          </a:prstGeom>
        </p:spPr>
      </p:pic>
      <p:pic>
        <p:nvPicPr>
          <p:cNvPr id="7" name="Picture 6"/>
          <p:cNvPicPr>
            <a:picLocks noChangeAspect="1"/>
          </p:cNvPicPr>
          <p:nvPr/>
        </p:nvPicPr>
        <p:blipFill>
          <a:blip r:embed="rId3"/>
          <a:stretch>
            <a:fillRect/>
          </a:stretch>
        </p:blipFill>
        <p:spPr>
          <a:xfrm>
            <a:off x="833564" y="1956069"/>
            <a:ext cx="2190495" cy="3106800"/>
          </a:xfrm>
          <a:prstGeom prst="rect">
            <a:avLst/>
          </a:prstGeom>
        </p:spPr>
      </p:pic>
      <p:sp>
        <p:nvSpPr>
          <p:cNvPr id="8" name="Rounded Rectangle 7"/>
          <p:cNvSpPr/>
          <p:nvPr/>
        </p:nvSpPr>
        <p:spPr>
          <a:xfrm>
            <a:off x="371475" y="5524500"/>
            <a:ext cx="10658475" cy="819150"/>
          </a:xfrm>
          <a:prstGeom prst="roundRect">
            <a:avLst/>
          </a:prstGeom>
          <a:solidFill>
            <a:srgbClr val="70AD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400" dirty="0">
                <a:latin typeface="Segoe UI" panose="020B0502040204020203" pitchFamily="34" charset="0"/>
                <a:ea typeface="Segoe UI" panose="020B0502040204020203" pitchFamily="34" charset="0"/>
                <a:cs typeface="Segoe UI" panose="020B0502040204020203" pitchFamily="34" charset="0"/>
              </a:rPr>
              <a:t>这些案例研究揭示了迪拜、新加坡和莫斯科迈向更加智慧，更加</a:t>
            </a:r>
            <a:r>
              <a:rPr lang="zh-CN" alt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可持续发展的征</a:t>
            </a:r>
            <a:r>
              <a:rPr lang="zh-CN" altLang="en-US" sz="2400" dirty="0">
                <a:latin typeface="Segoe UI" panose="020B0502040204020203" pitchFamily="34" charset="0"/>
                <a:ea typeface="Segoe UI" panose="020B0502040204020203" pitchFamily="34" charset="0"/>
                <a:cs typeface="Segoe UI" panose="020B0502040204020203" pitchFamily="34" charset="0"/>
              </a:rPr>
              <a:t>途</a:t>
            </a:r>
            <a:endParaRPr lang="es-ES_tradnl"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943234" y="6387337"/>
            <a:ext cx="8991600" cy="369332"/>
          </a:xfrm>
          <a:prstGeom prst="rect">
            <a:avLst/>
          </a:prstGeom>
          <a:noFill/>
        </p:spPr>
        <p:txBody>
          <a:bodyPr wrap="square" rtlCol="0">
            <a:spAutoFit/>
          </a:bodyPr>
          <a:lstStyle/>
          <a:p>
            <a:pPr algn="ctr"/>
            <a:r>
              <a:rPr lang="zh-CN"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可从</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ITU-T SSC</a:t>
            </a:r>
            <a:r>
              <a:rPr lang="zh-CN" altLang="en-US" dirty="0">
                <a:solidFill>
                  <a:schemeClr val="bg1"/>
                </a:solidFill>
                <a:latin typeface="Segoe UI" panose="020B0502040204020203" pitchFamily="34" charset="0"/>
                <a:ea typeface="Segoe UI" panose="020B0502040204020203" pitchFamily="34" charset="0"/>
                <a:cs typeface="Segoe UI" panose="020B0502040204020203" pitchFamily="34" charset="0"/>
              </a:rPr>
              <a:t>网站免费获取：</a:t>
            </a:r>
            <a:r>
              <a:rPr lang="en-US" dirty="0">
                <a:solidFill>
                  <a:schemeClr val="bg1"/>
                </a:solidFill>
                <a:hlinkClick r:id="rId4"/>
              </a:rPr>
              <a:t>http://itu.int/go/ITU-T-SSC</a:t>
            </a:r>
            <a:r>
              <a:rPr lang="en-US" dirty="0">
                <a:solidFill>
                  <a:schemeClr val="bg1"/>
                </a:solidFill>
              </a:rPr>
              <a:t> </a:t>
            </a:r>
            <a:endPar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7944224" y="1303869"/>
            <a:ext cx="2847600" cy="432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b="1" dirty="0" smtClean="0">
                <a:latin typeface="Segoe UI" panose="020B0502040204020203" pitchFamily="34" charset="0"/>
                <a:ea typeface="Segoe UI" panose="020B0502040204020203" pitchFamily="34" charset="0"/>
                <a:cs typeface="Segoe UI" panose="020B0502040204020203" pitchFamily="34" charset="0"/>
              </a:rPr>
              <a:t>莫斯科案例</a:t>
            </a:r>
            <a:endParaRPr lang="es-ES_tradnl"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https://www.itu.int/en/ITU-T/climatechange/PublishingImages/Publications/Moscow-cover-p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768" y="1912381"/>
            <a:ext cx="2208512" cy="311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08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5582F0AD90A4E8D54E708610A2869" ma:contentTypeVersion="2" ma:contentTypeDescription="Create a new document." ma:contentTypeScope="" ma:versionID="30c9a5d6c42fd95392bfe0f14bf1beae">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8a8ff9c92d9ddaac1039a72028d14d00"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E72E67-31EA-47A2-8DFA-2F5AAFE17C92}"/>
</file>

<file path=customXml/itemProps2.xml><?xml version="1.0" encoding="utf-8"?>
<ds:datastoreItem xmlns:ds="http://schemas.openxmlformats.org/officeDocument/2006/customXml" ds:itemID="{E55CFADC-0096-4BC2-8AB0-8F838D4B8109}"/>
</file>

<file path=customXml/itemProps3.xml><?xml version="1.0" encoding="utf-8"?>
<ds:datastoreItem xmlns:ds="http://schemas.openxmlformats.org/officeDocument/2006/customXml" ds:itemID="{4D89056C-869C-4095-BAEF-C18510808E3D}"/>
</file>

<file path=docProps/app.xml><?xml version="1.0" encoding="utf-8"?>
<Properties xmlns="http://schemas.openxmlformats.org/officeDocument/2006/extended-properties" xmlns:vt="http://schemas.openxmlformats.org/officeDocument/2006/docPropsVTypes">
  <Template>ITU Blue Background</Template>
  <TotalTime>311</TotalTime>
  <Words>1988</Words>
  <Application>Microsoft Office PowerPoint</Application>
  <PresentationFormat>Widescreen</PresentationFormat>
  <Paragraphs>282</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宋体</vt:lpstr>
      <vt:lpstr>Arial</vt:lpstr>
      <vt:lpstr>Calibri</vt:lpstr>
      <vt:lpstr>Segoe Script</vt:lpstr>
      <vt:lpstr>Segoe UI</vt:lpstr>
      <vt:lpstr>华文楷体</vt:lpstr>
      <vt:lpstr>Wingdings</vt:lpstr>
      <vt:lpstr>Office Theme</vt:lpstr>
      <vt:lpstr> 让我们的城市更加智慧， 更加可持续</vt:lpstr>
      <vt:lpstr>智慧可持续发展城市的定义    “智慧可持续发展城市（SSC）是一个创新城市，它在利用信息通信技术（ICT）和其它手段改善生活质量、提高城市运作和服务效率并加强竞争力的同时，确保人们当前和未来的经济、社会、环境和文化需求得以满足。”</vt:lpstr>
      <vt:lpstr>PowerPoint Presentation</vt:lpstr>
      <vt:lpstr>共建智慧可持续发展城市（U4SSC）</vt:lpstr>
      <vt:lpstr>U4SSC当前工作</vt:lpstr>
      <vt:lpstr>U4SSC出版物</vt:lpstr>
      <vt:lpstr>U4SSC 智慧可持续发展城市关键绩效指标</vt:lpstr>
      <vt:lpstr>PowerPoint Presentation</vt:lpstr>
      <vt:lpstr>实施ITU-T国际标准，建设智慧可持续发展城市</vt:lpstr>
      <vt:lpstr>KPI的结构</vt:lpstr>
      <vt:lpstr>在全球实施智慧可持续发展城市关键绩效指标</vt:lpstr>
      <vt:lpstr>PowerPoint Presentation</vt:lpstr>
      <vt:lpstr>补充信息</vt:lpstr>
      <vt:lpstr>KPI原则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TSB-RU</dc:creator>
  <cp:lastModifiedBy>TSB SG5</cp:lastModifiedBy>
  <cp:revision>349</cp:revision>
  <cp:lastPrinted>2018-01-15T14:46:00Z</cp:lastPrinted>
  <dcterms:created xsi:type="dcterms:W3CDTF">2017-05-31T13:36:00Z</dcterms:created>
  <dcterms:modified xsi:type="dcterms:W3CDTF">2018-12-12T15:43:17Z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0x0101001D25582F0AD90A4E8D54E708610A2869</vt:lpwstr>
  </property>
  <property fmtid="{D5CDD505-2E9C-101B-9397-08002B2CF9AE}" pid="3" name="KSOProductBuildVer">
    <vt:lpwstr>2052-10.1.0.7023</vt:lpwstr>
  </property>
</Properties>
</file>