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8" r:id="rId5"/>
    <p:sldId id="368" r:id="rId6"/>
    <p:sldId id="369" r:id="rId7"/>
    <p:sldId id="377" r:id="rId8"/>
    <p:sldId id="378" r:id="rId9"/>
    <p:sldId id="379" r:id="rId10"/>
    <p:sldId id="380" r:id="rId11"/>
    <p:sldId id="346" r:id="rId12"/>
    <p:sldId id="383" r:id="rId13"/>
    <p:sldId id="376" r:id="rId14"/>
    <p:sldId id="381" r:id="rId15"/>
    <p:sldId id="371" r:id="rId16"/>
    <p:sldId id="372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12192000" cy="6858000"/>
  <p:notesSz cx="99060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3CB"/>
    <a:srgbClr val="70AD47"/>
    <a:srgbClr val="FFD243"/>
    <a:srgbClr val="FFC000"/>
    <a:srgbClr val="91C46E"/>
    <a:srgbClr val="65A2D9"/>
    <a:srgbClr val="FFCD2D"/>
    <a:srgbClr val="24BC4D"/>
    <a:srgbClr val="2B718D"/>
    <a:srgbClr val="458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6586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21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0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9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3002-95C9-45A0-BDF6-EE76D45B35B4}" type="datetimeFigureOut">
              <a:rPr lang="es-ES_tradnl" smtClean="0"/>
              <a:t>12/12/2018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69853"/>
            <a:ext cx="792480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9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8BF-8033-4799-ABA6-673929CB1C9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78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تقدم دراسة الحالة هذه بالتفصيل مرحلة دبي الطموحة والرائدة للتحول إلى مدينة ذكية، وهو مشروع يستحق أن يحتذى به من جانب المدن الذكية الملهمة الأخرى حول العالم.</a:t>
            </a:r>
            <a:endParaRPr lang="ar-EG" sz="1400" dirty="0" smtClean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400" dirty="0" smtClean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S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الشمولية: 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ينبغي لمجموعة المؤشرات أن تغطي جميع جوانب المدن الذكية المستدامة.</a:t>
            </a:r>
            <a:endParaRPr lang="ar-EG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SA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التيسر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: 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ينبغي لمؤشرات الأداء الرئيسية أن تكون قابلة للتقدير الكمي وينبغي أن تكون البيانات التاريخية والمعاصرة متيسرة </a:t>
            </a:r>
            <a:r>
              <a:rPr lang="ar-EG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أو 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يسهل جمعها.</a:t>
            </a:r>
            <a:endParaRPr lang="ar-EG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S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الاستقلالية: 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ينبغي لمؤشرات الأداء الرئيسية في نفس البعد أن تكون مستقلة أو منفصلة عن بعضها تقريباً، بمعنى</a:t>
            </a:r>
            <a:r>
              <a:rPr lang="ar-EG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أنه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ينبغي تفادي التداخل بين مؤشرات الأداء الرئيسية بأقصى قدر ممكن.</a:t>
            </a:r>
            <a:endParaRPr lang="ar-EG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ar-SA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S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البساطة:</a:t>
            </a:r>
            <a:r>
              <a:rPr lang="ar-S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ينبغي أن يكون مفهوم كل مؤشر بسيطاً ويسهل فهمه من جانب أصحاب المصلحة </a:t>
            </a:r>
            <a:r>
              <a:rPr lang="ar-EG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في المدن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.</a:t>
            </a:r>
            <a:endParaRPr lang="ar-EG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ar-SA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ar-S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الأجل: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يشير ذلك إلى القدرة على إعداد مؤشرات أداء رئيسية فيما يتعلق بالقضايا الناشئة عند تشييد مدينة ذكية مستدامة.</a:t>
            </a:r>
            <a:endParaRPr lang="ar-EG" sz="14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s-ES_tradnl" sz="1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54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786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072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806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1378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76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23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81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1549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277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6A4-968D-4FA7-A625-7DD5FD0F28B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167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1870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59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2443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5140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556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752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096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5-CC6A-4D8B-B315-7D63070FA11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8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373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318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20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412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09C2B-8D66-4659-ACDF-6C8509E14DC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01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75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U4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itu.int/go/ITU-T-SSC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1951" y="1210302"/>
            <a:ext cx="6885992" cy="1470025"/>
          </a:xfrm>
        </p:spPr>
        <p:txBody>
          <a:bodyPr>
            <a:normAutofit fontScale="90000"/>
          </a:bodyPr>
          <a:lstStyle/>
          <a:p>
            <a:pPr rtl="1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73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جعــــل مدننــا أكــثر ذكاءً </a:t>
            </a:r>
            <a:r>
              <a:rPr lang="en-US" sz="73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/>
            </a:r>
            <a:br>
              <a:rPr lang="en-US" sz="73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</a:br>
            <a:r>
              <a:rPr lang="ar-SA" sz="73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وأكــثر استدامــة</a:t>
            </a:r>
            <a:r>
              <a:rPr lang="ar-SA" sz="73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7300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5627" r="12381" b="9245"/>
          <a:stretch/>
        </p:blipFill>
        <p:spPr>
          <a:xfrm>
            <a:off x="8818419" y="3757451"/>
            <a:ext cx="1642909" cy="169219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48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845"/>
            <a:ext cx="10972800" cy="617537"/>
          </a:xfrm>
        </p:spPr>
        <p:txBody>
          <a:bodyPr>
            <a:noAutofit/>
          </a:bodyPr>
          <a:lstStyle/>
          <a:p>
            <a:r>
              <a:rPr lang="ar-SA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هيكل مؤشرات الأداء الرئيسية بشأن المدن الذكية المستدامة</a:t>
            </a:r>
            <a:endParaRPr lang="es-ES_tradnl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3284" y="2805525"/>
            <a:ext cx="2406768" cy="576000"/>
          </a:xfrm>
          <a:prstGeom prst="roundRect">
            <a:avLst/>
          </a:prstGeom>
          <a:solidFill>
            <a:srgbClr val="47AA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الاقتصاد</a:t>
            </a:r>
            <a:endParaRPr lang="es-ES_tradnl" sz="2800" b="1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84" y="3601121"/>
            <a:ext cx="2406768" cy="2577747"/>
          </a:xfrm>
          <a:prstGeom prst="roundRect">
            <a:avLst/>
          </a:prstGeom>
          <a:solidFill>
            <a:srgbClr val="6DBC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kern="500" spc="-8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البنية التحتية لتكنولوجيا المعلومات والاتصالات </a:t>
            </a:r>
            <a:endParaRPr lang="ar-SA" sz="1400" kern="500" spc="-8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المياه والصرف الصحي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التصريف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مصادر الكهرباء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وسائل النقل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القطاع العام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الابتكار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التوظيف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المخلفات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المباني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التخطيط الحضري</a:t>
            </a:r>
            <a:endParaRPr lang="es-ES_tradnl" sz="1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5440" y="2805525"/>
            <a:ext cx="2408400" cy="5760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البيئة</a:t>
            </a:r>
            <a:endParaRPr lang="es-ES_tradnl" sz="2800" b="1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16598" y="3563458"/>
            <a:ext cx="2437241" cy="1961818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جودة الهواء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المياه </a:t>
            </a:r>
            <a:r>
              <a:rPr lang="ar-SA" sz="1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والصرف الصحي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المخلفات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الجودة البيئية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الأماكن العامة والطبيعة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الطاقة</a:t>
            </a:r>
            <a:endParaRPr lang="es-ES_tradnl" sz="1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97741" y="2805525"/>
            <a:ext cx="2408400" cy="576000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المجتمع والثقافة</a:t>
            </a:r>
            <a:endParaRPr lang="es-ES_tradnl" sz="2800" b="1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54854" y="3548642"/>
            <a:ext cx="2408400" cy="1976634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التعليم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الصحة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الثقافة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السكن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الاندماج الاجتماعي</a:t>
            </a:r>
            <a:endParaRPr lang="ar-EG" sz="1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EG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السلامة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1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الأمن الغذائي</a:t>
            </a:r>
            <a:endParaRPr lang="es-ES_tradnl" sz="14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96" y="2862692"/>
            <a:ext cx="78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الب</a:t>
            </a:r>
            <a:r>
              <a:rPr lang="ar-EG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ُ</a:t>
            </a:r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عــد</a:t>
            </a:r>
            <a:endParaRPr lang="es-ES_tradnl" sz="2400" b="1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878" y="3658900"/>
            <a:ext cx="67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الفئــة</a:t>
            </a:r>
            <a:endParaRPr lang="es-ES_tradnl" sz="2400" b="1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998970" y="673669"/>
            <a:ext cx="6336000" cy="526598"/>
          </a:xfrm>
          <a:prstGeom prst="roundRect">
            <a:avLst>
              <a:gd name="adj" fmla="val 16667"/>
            </a:avLst>
          </a:prstGeom>
          <a:solidFill>
            <a:srgbClr val="2B6395"/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chemeClr val="bg1"/>
                </a:solidFill>
                <a:latin typeface="+mj-lt"/>
                <a:ea typeface="+mj-ea"/>
                <a:cs typeface="Traditional Arabic" panose="02020603050405020304" pitchFamily="18" charset="-78"/>
              </a:rPr>
              <a:t>54</a:t>
            </a:r>
            <a:r>
              <a:rPr lang="ar-SA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مؤشراً أساسياً + 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  <a:ea typeface="+mj-ea"/>
                <a:cs typeface="Traditional Arabic" panose="02020603050405020304" pitchFamily="18" charset="-78"/>
              </a:rPr>
              <a:t>37</a:t>
            </a:r>
            <a:r>
              <a:rPr lang="ar-SA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مؤشراً متقدماً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998970" y="1321847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raditional Arabic" panose="02020603050405020304" pitchFamily="18" charset="-78"/>
              </a:rPr>
              <a:t>20</a:t>
            </a:r>
            <a:r>
              <a:rPr lang="ar-SA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للذكاء + 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raditional Arabic" panose="02020603050405020304" pitchFamily="18" charset="-78"/>
              </a:rPr>
              <a:t>32</a:t>
            </a:r>
            <a:r>
              <a:rPr lang="ar-SA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للهيكل + 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Traditional Arabic" panose="02020603050405020304" pitchFamily="18" charset="-78"/>
              </a:rPr>
              <a:t>39</a:t>
            </a:r>
            <a:r>
              <a:rPr lang="ar-SA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للاستدامة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1030"/>
            <a:ext cx="1435100" cy="1310824"/>
          </a:xfrm>
          <a:prstGeom prst="rect">
            <a:avLst/>
          </a:prstGeom>
          <a:solidFill>
            <a:srgbClr val="3AAA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ق</a:t>
            </a:r>
            <a:r>
              <a:rPr lang="ar-EG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ُ</a:t>
            </a:r>
            <a:r>
              <a:rPr lang="ar-SA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 </a:t>
            </a:r>
            <a:r>
              <a:rPr lang="ar-EG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ب</a:t>
            </a:r>
            <a:r>
              <a:rPr lang="ar-SA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قياس </a:t>
            </a:r>
            <a:r>
              <a:rPr lang="ar-EG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/>
            </a:r>
            <a:br>
              <a:rPr lang="ar-EG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</a:br>
            <a:r>
              <a:rPr lang="ar-SA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التقدم المحرز</a:t>
            </a:r>
            <a:r>
              <a:rPr lang="ar-EG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</a:t>
            </a:r>
            <a:br>
              <a:rPr lang="ar-EG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</a:br>
            <a:r>
              <a:rPr lang="ar-SA" sz="2400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في مدينتك</a:t>
            </a:r>
            <a:endParaRPr lang="en-US" sz="2400" dirty="0">
              <a:solidFill>
                <a:schemeClr val="bg1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998970" y="1975953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  <a:latin typeface="+mj-lt"/>
                <a:ea typeface="+mj-ea"/>
                <a:cs typeface="Traditional Arabic" panose="02020603050405020304" pitchFamily="18" charset="-78"/>
              </a:rPr>
              <a:t>132</a:t>
            </a:r>
            <a:r>
              <a:rPr lang="ar-SA" altLang="en-US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</a:t>
            </a:r>
            <a:r>
              <a:rPr lang="ar-SA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نقطة تجميع بيانات</a:t>
            </a:r>
            <a:endParaRPr lang="en-US" altLang="en-US" sz="2400" b="1" dirty="0">
              <a:solidFill>
                <a:schemeClr val="bg1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" y="590550"/>
            <a:ext cx="11142134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تنفيذ مؤشرات الأداء الرئيسية المتعلقة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بالمدن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الذكية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المستدامة</a:t>
            </a:r>
            <a:r>
              <a:rPr lang="ar-EG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جميع أنحاء العالم</a:t>
            </a:r>
            <a:endParaRPr lang="es-ES_tradnl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4456" y="4884420"/>
            <a:ext cx="2743200" cy="1678965"/>
          </a:xfrm>
          <a:prstGeom prst="snip2SameRect">
            <a:avLst/>
          </a:prstGeom>
          <a:solidFill>
            <a:srgbClr val="F89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ترحب المبادرة </a:t>
            </a:r>
            <a:r>
              <a:rPr lang="en-US" b="1" dirty="0" smtClean="0">
                <a:latin typeface="+mj-lt"/>
                <a:ea typeface="Segoe UI" panose="020B0502040204020203" pitchFamily="34" charset="0"/>
                <a:cs typeface="Traditional Arabic" panose="02020603050405020304" pitchFamily="18" charset="-78"/>
              </a:rPr>
              <a:t>U4SSC</a:t>
            </a:r>
            <a:r>
              <a:rPr lang="ar-SA" sz="24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بجميع المدن التي تود البدء في رحلتها </a:t>
            </a:r>
            <a:r>
              <a:rPr lang="ar-EG" sz="24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لتصبح </a:t>
            </a:r>
            <a:r>
              <a:rPr lang="ar-SA" sz="24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مدينة ذكية مستدامة</a:t>
            </a:r>
            <a:r>
              <a:rPr lang="en-US" sz="28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!</a:t>
            </a:r>
            <a:endParaRPr lang="en-US" sz="2800" b="1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20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8370" y="0"/>
            <a:ext cx="4782999" cy="6858000"/>
          </a:xfrm>
          <a:prstGeom prst="rect">
            <a:avLst/>
          </a:prstGeom>
          <a:solidFill>
            <a:srgbClr val="0E1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ounded Rectangle 4"/>
          <p:cNvSpPr/>
          <p:nvPr/>
        </p:nvSpPr>
        <p:spPr>
          <a:xfrm>
            <a:off x="3983093" y="5101924"/>
            <a:ext cx="4519484" cy="975983"/>
          </a:xfrm>
          <a:prstGeom prst="roundRect">
            <a:avLst/>
          </a:prstGeom>
          <a:solidFill>
            <a:srgbClr val="39455F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لمزيد من المعلومات، يرجى التواصل من خلال العنوان الإلكتروني:</a:t>
            </a:r>
            <a:endParaRPr lang="es-ES_tradnl" sz="2000" dirty="0" smtClean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ctr"/>
            <a:r>
              <a:rPr lang="es-ES_tradnl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u4ssc@itu.int</a:t>
            </a:r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es-ES_trad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616" y="2261995"/>
            <a:ext cx="41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72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شكراً لكم</a:t>
            </a:r>
            <a:r>
              <a:rPr lang="es-ES_tradnl" sz="72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!</a:t>
            </a:r>
            <a:endParaRPr lang="es-ES_tradnl" sz="7200" b="1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-59405" y="0"/>
            <a:ext cx="3983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0"/>
          <a:stretch/>
        </p:blipFill>
        <p:spPr>
          <a:xfrm>
            <a:off x="8561369" y="0"/>
            <a:ext cx="363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1287"/>
            <a:ext cx="12192000" cy="1143000"/>
          </a:xfrm>
        </p:spPr>
        <p:txBody>
          <a:bodyPr>
            <a:normAutofit/>
          </a:bodyPr>
          <a:lstStyle/>
          <a:p>
            <a:pPr rtl="1"/>
            <a:r>
              <a:rPr lang="ar-SA" sz="6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المزيد من المعلومات</a:t>
            </a:r>
            <a:endParaRPr lang="en-US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" y="5557520"/>
            <a:ext cx="1692476" cy="1198880"/>
          </a:xfrm>
          <a:prstGeom prst="rect">
            <a:avLst/>
          </a:prstGeom>
          <a:solidFill>
            <a:srgbClr val="478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737190" y="868500"/>
            <a:ext cx="11260347" cy="49794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60" y="-78419"/>
            <a:ext cx="10972800" cy="1143000"/>
          </a:xfrm>
        </p:spPr>
        <p:txBody>
          <a:bodyPr/>
          <a:lstStyle/>
          <a:p>
            <a:pPr rtl="1"/>
            <a:r>
              <a:rPr lang="ar-SA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مبادئ</a:t>
            </a:r>
            <a:r>
              <a:rPr lang="ar-E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بشأن</a:t>
            </a:r>
            <a:r>
              <a:rPr lang="ar-SA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مؤشرات الأداء الرئيسية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76" y="891695"/>
            <a:ext cx="7033405" cy="4956214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endParaRPr lang="en-US" b="1" cap="all" dirty="0"/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الشمولية: </a:t>
            </a:r>
            <a:r>
              <a:rPr lang="ar-SA" sz="60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ينبغي لمجموعة المؤشرات أن تغطي جميع جوانب المدن الذكية المستدامة.</a:t>
            </a:r>
            <a:endParaRPr lang="en-US" sz="6000" dirty="0" smtClean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التيسر: </a:t>
            </a:r>
            <a:r>
              <a:rPr lang="ar-SA" sz="60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ينبغي لمؤشرات الأداء الرئيسية أن تكون قابلة للتقدير الكمي وينبغي أن تكون البيانات التاريخية والمعاصرة متيسرة </a:t>
            </a:r>
            <a:r>
              <a:rPr lang="ar-EG" sz="60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أو </a:t>
            </a:r>
            <a:r>
              <a:rPr lang="ar-SA" sz="60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يسهل جمعها.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rtl="1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البساطة</a:t>
            </a:r>
            <a:r>
              <a:rPr lang="ar-SA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:</a:t>
            </a: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SA" sz="6000" dirty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ينبغي أن يكون مفهوم كل مؤشر بسيطاً ويسهل فهمه من جانب أصحاب المصلحة </a:t>
            </a:r>
            <a:r>
              <a:rPr lang="ar-EG" sz="60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في المدن</a:t>
            </a:r>
            <a:r>
              <a:rPr lang="ar-SA" sz="60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.</a:t>
            </a:r>
          </a:p>
          <a:p>
            <a:pPr algn="just" rtl="1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ar-SA" sz="6000" b="1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الأجل:</a:t>
            </a:r>
            <a:r>
              <a:rPr lang="ar-SA" sz="6000" spc="1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يشير ذلك إلى القدرة على إعداد مؤشرات أداء رئيسية فيما</a:t>
            </a:r>
            <a:r>
              <a:rPr lang="ar-EG" sz="6000" spc="1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ar-SA" sz="6000" spc="10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يتعلق بالقضايا الناشئة عند تشييد مدينة ذكية مستدامة.</a:t>
            </a:r>
            <a:endParaRPr lang="en-US" sz="6000" spc="100" dirty="0">
              <a:solidFill>
                <a:schemeClr val="tx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9" y="1260661"/>
            <a:ext cx="4142991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24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الاقتصاد</a:t>
              </a:r>
              <a:endParaRPr lang="en-US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الأساسية لتكنولوجيا المعلومات </a:t>
              </a:r>
              <a:r>
                <a:rPr lang="ar-SA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والاتصالات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6926" y="121073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نفاذ الأسر إلى الإنترنت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للأسر التي تتمتع بنفاذ إلى الإنترنت.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6927" y="25678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اشتراكات النطاق العريض الثابت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للأسر التي لديها نطاق عريض ثابت (سلكي).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2496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اشتراكات النطاق العريض اللاسلكي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الاشتراكات في النطاق العريض اللاسلكي في كل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100 000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3040" y="119837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عدادات المياه الذكية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لتنفيذ عدادات المياه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الذكية.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83040" y="25678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عدادات الكهرباء الذكية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لتنفيذ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عدادات الكهرباء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الذكية.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تغطية النطاق العريض اللاسلكي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المدينة التي تتمتع بخدمة النطاق العريض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اللاسلكي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(الجيلان الثالث والرابع).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4983" y="1189956"/>
            <a:ext cx="2194560" cy="1297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معلومات دينامية بشأن النقل العام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لمحطات النقل العام الحضرية المتاحة فيها المعلومات الخاصة بالركاب في الوقت الفعلي بصورة دينامية.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7359" y="256645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مراقبة حركة المرور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للشوارع الرئيس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المراقبة بتكنولوجيا المعلومات والاتصالات.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الاقتصاد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</a:t>
              </a:r>
              <a:r>
                <a:rPr lang="ar-SA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المتقدمة لتكنولوجيا </a:t>
              </a:r>
              <a:r>
                <a:rPr lang="ar-SA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المعلومات </a:t>
              </a:r>
              <a:r>
                <a:rPr lang="ar-SA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والاتصالات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7686" y="221865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البيانات المفتوحة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والعدد المسجل من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قواعد البيانات المفتوحة المنشورة.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86" y="356624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الحكومة الإلكترونية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الخدمات العامة المقدمة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عبر الوسائل الإلكترونية.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686" y="491383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المشتريات العامة للقطاع العام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لمشتريات القطاع العام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تجرى إلكترونياً.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0363" y="219163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مراقبة إمدادات المياه بتكنولوجيا المعلومات والاتصالات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توزيع المياه المراقبة بتكنولوجيا المعلومات والاتصالات.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0363" y="349938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مراقبة نظام مياه الصرف/السيول بتكنولوجيا المعلومات والاتصالات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مراقبة </a:t>
            </a:r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مياه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الصرف/السيول بتكنولوجيا المعلومات والاتصالات.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363" y="480713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مراقبة إمدادات الكهرباء بتكنولوجيا المعلومات والاتصالات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الإمداد بالكهرباء المراقب بتكنولوجيا </a:t>
            </a:r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المعلومات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والاتصالات.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363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التحكم في التقاطعات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تقاطعات الطرق التي تستخدم وسائل تحكم تكيفية في حركة السير أو تدابير لترتيب الأولوية.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686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توفر تكنولوجيا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WIFI</a:t>
            </a:r>
            <a:r>
              <a:rPr lang="ar-EG" sz="1100" b="1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 </a:t>
            </a:r>
            <a:br>
              <a:rPr lang="ar-EG" sz="1100" b="1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</a:br>
            <a:r>
              <a:rPr lang="ar-EG" sz="1600" b="1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في الأماكن العامة</a:t>
            </a:r>
            <a:endParaRPr lang="ar-SA" sz="1100" b="1" dirty="0">
              <a:solidFill>
                <a:schemeClr val="tx1"/>
              </a:solidFill>
              <a:latin typeface="+mj-lt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المواقع العامة في المدينة التي تتمتع بتكنولوجيا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WIFI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3040" y="88228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مدى انتشار </a:t>
            </a:r>
            <a:r>
              <a:rPr lang="ar-EG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إمكانيات </a:t>
            </a:r>
            <a:br>
              <a:rPr lang="ar-EG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الاستجابة للطلب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مستهلكي الكهرباء ذوي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إمكانيات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الاستجابة للطلب.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الاقتصاد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</a:t>
              </a:r>
              <a:r>
                <a:rPr lang="ar-SA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الأساسية للإنتاجية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النفقات في مجال البحث والتطوير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النفقات في مجال البحث والتطوير كنسبة مئوية من الناتج المحلي لإجمالي للمدينة.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براءات الاختراع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براءات الاختراع الجديدة الممنوحة لكل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100 000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 سنوياً.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الشركات الصغيرة والمتوسطة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للشركات الصغيرة والمتوسطة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(SME)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نسبة البطالة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من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إجمالي </a:t>
            </a:r>
            <a:r>
              <a:rPr lang="ar-EG" sz="1600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العاملة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المدينة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للذين يعانون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البطالة.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363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نسبة بطالة الشباب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من </a:t>
            </a:r>
            <a:r>
              <a:rPr lang="ar-EG" sz="1600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العاملة </a:t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الشباب في المدينة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للذين يعانون </a:t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البطالة.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11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العمالة في قطاع </a:t>
            </a: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السياحة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للقوة العاملة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المدينة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تعمل في قطاع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السياحة.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871" y="4398248"/>
            <a:ext cx="10199914" cy="277164"/>
          </a:xfrm>
          <a:prstGeom prst="rect">
            <a:avLst/>
          </a:prstGeom>
          <a:solidFill>
            <a:srgbClr val="65A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المؤشرات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المتقدمة للإنتاجية</a:t>
            </a:r>
            <a:endParaRPr lang="en-US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9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العمالة في قطاع تكنولوجيا المعلومات والاتصالات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للقوة العاملة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المدينة التي تعمل في قطاع تكنولوجيا </a:t>
            </a:r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المعلومات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والاتصالات.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الاقتصاد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الأساسية </a:t>
              </a:r>
              <a:r>
                <a:rPr lang="ar-SA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للبنية </a:t>
              </a:r>
              <a:r>
                <a:rPr lang="ar-EG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التحتية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موارد المياه الأساسية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لأسر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تحصل على مورد مياه أساسي.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موارد المياه الصالحة للشرب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لأسر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تتمتع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بخدمة مياه شرب آمنة.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الفاقد من موارد المياه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لفاقد في نظام توزيع المياه.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تجميع مياه الصرف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لأسر التي تتمتع بخدمة تجميع مياه الصرف.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الصرف الصحي للأسر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لأسر التي تتمتع بمرافق الصرف الصحي الأساسية.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وتيرة انقطاع نظام الكهرباء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العدد المتوسط لحالات انقطاع الكهرباء لكل عميل في السنة.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شبكة النقل العام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طول شبكة النقل العام لكل</a:t>
            </a:r>
            <a:b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مدة انقطاع نظام الكهرباء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الطول المتوسط لحالات انقطاع الكهرباء.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1511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الحصول على الكهرباء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لأسر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تحصل على الكهرباء بصورة مرخصة.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0715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شبكة الدراجات الهوائية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طول مسارات الدراجات الهوائية وممراتها الجانبية لكل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715" y="391654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تجميع المخلفات الصلبة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من الأسر التي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لديها وسيلة منتظمة لتجميع المخلفات الصلبة.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الاقتصاد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</a:t>
              </a:r>
              <a:r>
                <a:rPr lang="ar-SA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المتقدمة للبنية التحتية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سهولة الوصول إلى شبكة النقل العام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سكان المدينة الذين يتمكنون من الوصول بسهولة إلى وسائل النقل العام (في حدود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km 0,5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حصص أساليب النقل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الذين يستعملون وسائل نقل مختلفة للذهاب إلى العمل (نقل عام، مركبات شخصية، دراجات هوائية، سيراً، وسائل نقل المعوقين).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512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الدراجات الهوائية المشتركة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الدراجات الهوائية المشتركة </a:t>
            </a:r>
            <a:r>
              <a:rPr lang="en-US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100 000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البنية التحتية </a:t>
            </a:r>
            <a:r>
              <a:rPr lang="ar-EG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للمشاة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من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المدينة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للمنطقة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المحددة كمنطقة للمشاة/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بدون سيارات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التنمية الحضرية والتخطيط المكاني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وجود استراتيجيات للتنمية الحضرية والتخطيط المكاني على مستوى المدينة.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استدامة المباني العامة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مساحة المباني العامة التي لها شهادات استدامة معترف بها للعمليات الجارية.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51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المركبات المشتركة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المركبات المشتركة </a:t>
            </a:r>
            <a:r>
              <a:rPr lang="en-US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1510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مركبات نقل الركاب ذات الانبعاثات المنخفضة من الكربون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مركبات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نقل الركاب ذات الانبعاثات المنخفضة من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الكربون.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7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مؤشر زمن الرحلة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لزمن الرحلة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أثناء فترات الذروة إلى الزمن في الأوقات العادية.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0716" y="2547070"/>
            <a:ext cx="2194560" cy="11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الأنظمة المتكاملة لإدارة المباني في المباني العامة</a:t>
            </a:r>
            <a:endParaRPr lang="ar-SA" sz="15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</a:t>
            </a:r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المئوية </a:t>
            </a:r>
            <a:r>
              <a:rPr lang="ar-EG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مساحة </a:t>
            </a:r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المباني العامة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تستخدم أنظمة تكنولوجيا </a:t>
            </a:r>
            <a:r>
              <a:rPr lang="ar-EG" sz="1500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معلومات و</a:t>
            </a:r>
            <a:r>
              <a:rPr lang="ar-EG" sz="1500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اتصالات </a:t>
            </a:r>
            <a:r>
              <a:rPr lang="ar-EG" sz="1500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متكاملة لأتمتة إدارة المباني.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71437"/>
            <a:ext cx="12106275" cy="671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5934" y="304800"/>
            <a:ext cx="820768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3383C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المدينة </a:t>
            </a:r>
            <a:r>
              <a:rPr lang="ar-SA" sz="3600" b="1" dirty="0">
                <a:solidFill>
                  <a:srgbClr val="3383C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الذكية </a:t>
            </a:r>
            <a:r>
              <a:rPr lang="ar-SA" sz="3600" b="1" dirty="0" smtClean="0">
                <a:solidFill>
                  <a:srgbClr val="3383C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المستدامة</a:t>
            </a:r>
            <a:endParaRPr lang="en-US" sz="3600" b="1" dirty="0" smtClean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US" sz="3600" b="1" dirty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«المدينة الذكية المستدامة مدينة مبتكرة تستخدم تكنولوجيا المعلومات </a:t>
            </a:r>
            <a:r>
              <a:rPr lang="ar-SA" sz="2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والاتصالا</a:t>
            </a:r>
            <a:r>
              <a:rPr lang="ar-EG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EG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(ICT)</a:t>
            </a:r>
            <a:r>
              <a:rPr lang="ar-SA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ووسائل أخرى لتحسين </a:t>
            </a:r>
            <a:r>
              <a:rPr lang="ar-EG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مستوى</a:t>
            </a:r>
            <a:r>
              <a:rPr lang="ar-SA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المعيشة وكفاءة العمليات والخدمات الحضرية والمنافسة، مع ضمان تلبيتها لاحتياجات الأجيال المعاصرة والمقبلة فيما يتعلق بالجوانب الاقتصادية والاجتماعية والبيئية والثقافية»</a:t>
            </a:r>
            <a:r>
              <a:rPr lang="en-US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 smtClean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 smtClean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 smtClean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 smtClean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 smtClean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SA" sz="1400" b="1" i="1" dirty="0" smtClean="0">
              <a:solidFill>
                <a:srgbClr val="3383C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GB" sz="1400" b="1" i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1106" y="6087035"/>
            <a:ext cx="464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المدن الذكية المستدامة</a:t>
            </a:r>
            <a:endParaRPr lang="en-GB" sz="32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4932" y="5511590"/>
            <a:ext cx="1632751" cy="1271762"/>
          </a:xfrm>
          <a:prstGeom prst="rect">
            <a:avLst/>
          </a:prstGeom>
          <a:solidFill>
            <a:srgbClr val="9D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5689322"/>
            <a:ext cx="841483" cy="9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5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البيئة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8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EG" b="1" dirty="0" err="1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مؤشرات </a:t>
              </a:r>
              <a:r>
                <a:rPr lang="ar-EG" b="1" dirty="0" err="1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أساسية للبيئة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31717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تلوث الهواء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مؤشر لجودة الهواء استناداً إلى القيم المبلغ عنها من: الجسيمات الدقيقة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(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PM2.5)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ثاني أكسيد النيتروجين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(NO2)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  <a:r>
              <a:rPr lang="ar-SY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Y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Y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 أكسيد الكبريت </a:t>
            </a:r>
            <a:r>
              <a:rPr lang="fr-CH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(SO2)</a:t>
            </a:r>
            <a:r>
              <a:rPr lang="ar-SY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؛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الأوزون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(03)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انبعاثات غازات الاحتباس الحراري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انبعاثات غازات الاحتباس الحراري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فرد.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307" y="3954008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التعرض للمجالات الكهرمغنطيسية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لمواقع هوائيات شبكات الاتصالات المتنقلة الممتثلة للمبادئ التوجيهية الخاصة بالتعرض للمجالات الكهرمغنطيسية.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المناطق الخضراء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المناطق الخضراء لكل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جودة مياه الشرب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للأسر المغطاة بخطة مدققة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لسلامة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المياه.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511" y="395327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المياه النقية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المياه النقية.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المياه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المياه لكل فرد.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366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معالجة المخلفات الصلبة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للمخلفات الصلبة.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3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معالجة مياه الصرف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لمياه الصرف التي تحظى بالمعالجة.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566" y="208423"/>
            <a:ext cx="10199914" cy="324395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البيئة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566" y="713647"/>
            <a:ext cx="10199914" cy="277164"/>
          </a:xfrm>
          <a:prstGeom prst="rect">
            <a:avLst/>
          </a:prstGeom>
          <a:solidFill>
            <a:srgbClr val="91C46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المؤشرات المتقدمة للبيئة</a:t>
            </a:r>
            <a:endParaRPr lang="en-US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567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التعرض للضوضاء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المعرضين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لمستويات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مفرطة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الضوضاء.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1512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إمكانية الوصول </a:t>
            </a:r>
            <a:r>
              <a:rPr lang="ar-EG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المناطق الخضراء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الذين يتمتعون بإمكانية الوصول إلى المناطق الخضراء.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0716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المناطق الطبيعية المحمية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مساحة المدينة المحمية بوصفها مواقع طبيعية.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79920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المرافق الترفيهية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مساحة المرافق الترفيهية العامة الإجمالية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137582"/>
            <a:ext cx="10199914" cy="739691"/>
            <a:chOff x="838200" y="213744"/>
            <a:chExt cx="7620000" cy="868762"/>
          </a:xfrm>
        </p:grpSpPr>
        <p:sp>
          <p:nvSpPr>
            <p:cNvPr id="3" name="Rectangle 2"/>
            <p:cNvSpPr/>
            <p:nvPr/>
          </p:nvSpPr>
          <p:spPr>
            <a:xfrm>
              <a:off x="838200" y="213744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البيئة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الأساسية للطاقة 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الطاقة </a:t>
            </a: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المتجددة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نسبة الطاقة المتجددة المستهلكة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المدينة.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الطاقة في المباني العامة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الطاقة في المباني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العامة.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</a:t>
            </a: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الكهرباء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الكهرباء لكل فرد.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الطاقة </a:t>
            </a: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الحرارية السكانية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استهلاك الطاقة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الحرارية السكانية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فرد.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المجتمع والثقافة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الأساسية 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للتعليم والصحة والثقافة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نفاذ الطلبة إلى تكنولوجيا </a:t>
            </a:r>
            <a:r>
              <a:rPr lang="ar-SY" sz="1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Y" sz="1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المعلومات والاتصالات</a:t>
            </a:r>
            <a:endParaRPr lang="ar-SA" sz="15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لطلبة الذين لديهم وسيلة نفاذ إلى مرافق تكنولوجيا المعلومات والاتصالات في فصولهم الدراسية.</a:t>
            </a:r>
            <a:endParaRPr lang="ar-SA" sz="15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الإنفاق في المجال الثقافي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لإنفاق على </a:t>
            </a:r>
            <a:r>
              <a:rPr lang="ar-SY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Y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الموروث الثقافي.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العمر</a:t>
            </a:r>
            <a:r>
              <a:rPr lang="ar-SY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المتوقع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متوسط العمر</a:t>
            </a:r>
            <a:r>
              <a:rPr lang="ar-SY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المتوقع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306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التسجيل في المدارس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المسجلين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المدارس من بين من هم في سن الدراسة.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6" y="405729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شهادات التعليم العالي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شهادات التعليم العالي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</a:t>
            </a:r>
            <a:b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100  000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نسمة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306" y="54909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الإلمام بالقراءة والكتابة بين البالغين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نسبة إلمام البالغين بالقراءة والكتابة.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7243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معدل </a:t>
            </a:r>
            <a:r>
              <a:rPr lang="ar-EG" sz="16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وفيات </a:t>
            </a:r>
            <a:r>
              <a:rPr lang="ar-EG" sz="16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النفاسية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الوفيات </a:t>
            </a:r>
            <a:r>
              <a:rPr lang="ar-EG" sz="1600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النفاسية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</a:t>
            </a:r>
            <a:b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100  000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مولود حي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243" y="40696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الأطباء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الأطباء لكل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100  000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  <a:endParaRPr lang="ar-SA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المجتمع والثقافة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EG" b="1" dirty="0" err="1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مؤشرات </a:t>
              </a:r>
              <a:r>
                <a:rPr lang="ar-EG" b="1" dirty="0" err="1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متقدمة للتعليم </a:t>
              </a:r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والصحة 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والثقافة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السجلات الصحية الإلكترونية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سكان المدينة الذي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لديهم سجلات صحية إلكترونية.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البنية التحتية الثقافية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المؤسسات الثقافية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11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أسرة المرضى في المستشفيات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أسرة المرضى في المستشفيات العامة لكل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0716" y="11483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التأمين الصحي/التغطية الصحية العامة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المشمولين بتأمين صحي أساسي أو بنظام صحي عام.</a:t>
            </a:r>
            <a:endParaRPr lang="en-CA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المجتمع والثقافة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الأساسية للسلامة والإسكان والاندماج الاجتماعي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986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المستوطنات غير الرسمية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من السكان الذين يسكنون في الأحياء الفقيرة أو المستوطنات غير الرسمية أو المساكن غير المناسبة.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1605" y="12231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الوفيات المتعلقة بالكوارث الطبيعية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الوفيات المتعلقة بالكوارث الطبيعية لكل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733" y="116835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المساواة في الدخل بين الجنسين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بين متوسط الربح في الساعة بين الإناث والذكور.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733" y="397066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الفقر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الذين يعانون من الفقر.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733" y="25781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معامل جيني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توزيع الدخل طبقاً لمعامل جيني.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1605" y="260437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الخسائر الاقتصادية المتعلقة بالكوارث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الخسائر الاقتصادية المتعلقة بالكوارث كنسبة مئوية من الناتج المحلي الإجمالي للمدينة.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9861" y="255489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خدمة الشرطة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العاملين في الشرطة </a:t>
            </a:r>
            <a:b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0533" y="397507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خدمة الإطفاء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رجال الإطفاء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8319" y="534322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معدل جرائم العنف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معدل جرائم العنف لكل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نسمة.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503" y="536754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المشاركة في الانتخابات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الذين لهم حق التصويت وشاركوا في آخر انتخابات بلدية.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04688" y="53763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مرافق المرور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مرافق المرور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100  000</a:t>
            </a:r>
            <a:r>
              <a:rPr lang="ar-SA" sz="1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نسمة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35167" y="399510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زمن الاستجابة في خدمات الطوارئ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متوسط زمن الاستجابة في خدمات الطوارئ.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المجتمع والثقافة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المؤشرات 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المتقدمة للسلامة </a:t>
              </a:r>
              <a:r>
                <a:rPr lang="ar-SA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والإسكان والاندماج </a:t>
              </a:r>
              <a:r>
                <a:rPr lang="ar-SA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الاجتماعي</a:t>
              </a:r>
              <a:endParaRPr lang="en-US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5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النفقات في الإسكان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لنفقات في الإسكان من الدخل.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235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خطط القدرة على الصمود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تنفيذ تقييمات للمخاطر ومواطن الضعف من أجل التخفيف من آثار الكوارث.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1235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السكان الذين يعيشون في مناطق </a:t>
            </a:r>
            <a:r>
              <a:rPr lang="ar-EG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عرضة للكوارث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5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المئوية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لسكان الذين يعيشون في منطقة </a:t>
            </a:r>
            <a:r>
              <a:rPr lang="ar-EG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</a:t>
            </a:r>
            <a:r>
              <a:rPr lang="ar-SA" sz="15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رضة لأخطار طبيعية.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904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 المحلي للغذاء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المئوية 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لغذاء المحلي المورد من أماكن ضمن مسافة تبلغ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km 100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المنطقة الحضرية.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566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توفر الرعاية للأطفال</a:t>
            </a:r>
            <a:endParaRPr lang="ar-SA" sz="1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1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النسبة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المئوية للأطفال ممن هم دون سن الدراسة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Traditional Arabic" panose="02020603050405020304" pitchFamily="18" charset="-78"/>
              </a:rPr>
              <a:t>(3-0)</a:t>
            </a:r>
            <a:r>
              <a:rPr lang="ar-SA" sz="1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المشمولين بمر</a:t>
            </a:r>
            <a:r>
              <a:rPr lang="ar-SY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كز رعاية (عامة وخاصة) و</a:t>
            </a:r>
            <a:r>
              <a:rPr lang="ar-EG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</a:t>
            </a:r>
            <a:r>
              <a:rPr lang="ar-SA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 العمل.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https://encrypted-tbn0.gstatic.com/images?q=tbn:ANd9GcTKCXrLNDc5aEJIYYBJRTpeKpChSxgHg3HArbAtatXyS1pUNmrm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0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308903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2400" i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«لدعم استراتيجيات المدن المستقبلية، يجب أن نعي فوائد التكنولوجيات الشمولية المدمجة وتطورات المدن الذكية في حياتنا اليومية».</a:t>
            </a:r>
            <a:endParaRPr lang="en-GB" sz="2400" i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30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5674"/>
            <a:ext cx="12192000" cy="2392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861237" y="1456660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91520" y="5778672"/>
            <a:ext cx="1300480" cy="107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pPr rtl="1"/>
            <a:r>
              <a:rPr lang="ar-SA" dirty="0" smtClean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متحدون من أجل مدن ذكية مستدامة </a:t>
            </a:r>
            <a:r>
              <a:rPr lang="es-ES_tradnl" sz="3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(U4SSC)</a:t>
            </a:r>
            <a:endParaRPr lang="es-ES_tradnl" sz="36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86" y="5849767"/>
            <a:ext cx="898314" cy="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3064081" y="6071142"/>
            <a:ext cx="748499" cy="6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1828440" y="5935324"/>
            <a:ext cx="813367" cy="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00" y="5109802"/>
            <a:ext cx="1434916" cy="388736"/>
          </a:xfrm>
          <a:prstGeom prst="rect">
            <a:avLst/>
          </a:prstGeom>
        </p:spPr>
      </p:pic>
      <p:pic>
        <p:nvPicPr>
          <p:cNvPr id="11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3535297" y="5104506"/>
            <a:ext cx="645151" cy="5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4" y="6127778"/>
            <a:ext cx="1222326" cy="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9" y="4873073"/>
            <a:ext cx="975170" cy="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8" y="4995802"/>
            <a:ext cx="593891" cy="615927"/>
          </a:xfrm>
          <a:prstGeom prst="rect">
            <a:avLst/>
          </a:prstGeom>
        </p:spPr>
      </p:pic>
      <p:pic>
        <p:nvPicPr>
          <p:cNvPr id="16" name="Picture 4" descr="https://www.itu.int/en/ITU-T/ssc/united/PublishingImages/Logos-partners-UN/UN%20Environment%20logo%2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" y="5985795"/>
            <a:ext cx="830287" cy="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itu.int/en/ITU-T/ssc/united/PublishingImages/Logos-partners-UN/cbd-logo-en-gre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0" y="5046756"/>
            <a:ext cx="1486503" cy="5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itu.int/en/ITU-T/ssc/united/PublishingImages/Logos-partners-UN/UNDP_E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4" y="4792864"/>
            <a:ext cx="589501" cy="1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itu.int/en/ITU-T/ssc/united/PublishingImages/Logos-partners-UN/Unido_E_logo_light_blu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64862"/>
            <a:ext cx="757867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www.itu.int/en/ITU-T/ssc/united/PublishingImages/Colour%20image%20UNH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86" y="6226532"/>
            <a:ext cx="1703063" cy="3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tu.int/en/ITU-T/ssc/united/PublishingImages/Logos-partners-UN/UNU-EGOV-Logo-3%20Colours-resiz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4" y="5952362"/>
            <a:ext cx="1386289" cy="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78166" y="1556284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53850" y="1382802"/>
            <a:ext cx="6852350" cy="2733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902200" y="1660864"/>
            <a:ext cx="6099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مبادرة متحدون من أجل مدن ذكية مستدامة هي إحدى مبادرات الأمم المتحدة يتولى تنسيقها </a:t>
            </a:r>
            <a:r>
              <a:rPr lang="ar-EG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من </a:t>
            </a:r>
            <a:r>
              <a:rPr lang="ar-SA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الاتحاد</a:t>
            </a:r>
            <a:r>
              <a:rPr lang="ar-EG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الدولي للاتصالات</a:t>
            </a:r>
            <a:r>
              <a:rPr lang="ar-SA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لجنة الأمم المتحدة الاقتصادية لأوروبا</a:t>
            </a:r>
            <a:r>
              <a:rPr lang="ar-EG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وموئل الأمم المتحدة، و</a:t>
            </a:r>
            <a:r>
              <a:rPr lang="ar-SA" sz="2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تروج لسياسات عامة تشجع على استخدام تكنولوجيا</a:t>
            </a:r>
            <a:r>
              <a:rPr lang="ar-SA" sz="2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المعلومات والاتصالات</a:t>
            </a:r>
            <a:r>
              <a:rPr lang="ar-EG" sz="2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تيسير وتسهيل الانتقال إلى المدن الذكية المستدامة.</a:t>
            </a:r>
            <a:r>
              <a:rPr lang="ar-SA" sz="2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s-ES_tradnl" sz="2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3290" y="2978926"/>
            <a:ext cx="621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وتسهم هذه المبادرة</a:t>
            </a:r>
            <a:r>
              <a:rPr lang="ar-SA" sz="2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تحقيق</a:t>
            </a:r>
            <a:r>
              <a:rPr lang="ar-SA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الهدف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Traditional Arabic" panose="02020603050405020304" pitchFamily="18" charset="-78"/>
              </a:rPr>
              <a:t>11</a:t>
            </a:r>
            <a:r>
              <a:rPr lang="ar-EG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أهداف التنمية </a:t>
            </a:r>
            <a:r>
              <a:rPr lang="ar-EG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المستدامة: "جعل المدن والمستوطنات البشرية </a:t>
            </a:r>
            <a:r>
              <a:rPr lang="ar-EG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شاملة</a:t>
            </a:r>
            <a:r>
              <a:rPr lang="ar-EG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للجميع وآمنة وقادرة على الصمود ومستدامة". </a:t>
            </a:r>
            <a:endParaRPr lang="es-ES_tradnl" sz="2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62120" y="4448234"/>
            <a:ext cx="163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برعاية كل من:</a:t>
            </a:r>
            <a:endParaRPr lang="es-ES_tradnl" sz="2000" b="1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28" name="Picture 4" descr="https://www.itu.int/en/ITU-T/ssc/united/PublishingImages/Logos-partners-UN/itu-logo-resize-R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0" y="4896803"/>
            <a:ext cx="778264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ww.itu.int/en/ITU-T/ssc/united/PublishingImages/Logos-partners-UN/unesco_logo_en-blu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13" y="4873073"/>
            <a:ext cx="909987" cy="7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1237" y="1987942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pPr rtl="1"/>
            <a:r>
              <a:rPr lang="ar-SA" sz="5400" dirty="0" smtClean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الأعمال الحالية في إطار المبادرة</a:t>
            </a:r>
            <a:r>
              <a:rPr lang="ar-EG" sz="5400" dirty="0" smtClean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es-ES_tradnl" sz="4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”U4SSC”</a:t>
            </a:r>
            <a:endParaRPr lang="es-ES_tradnl" sz="4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65466" y="2065549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525742" y="19160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525742" y="1891290"/>
            <a:ext cx="677025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تعمل المبادرة حالياً </a:t>
            </a:r>
            <a:r>
              <a:rPr lang="ar-EG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من أجل إعداد النواتج التالية:</a:t>
            </a:r>
            <a:endParaRPr lang="ar-SA" sz="2800" b="1" dirty="0" smtClean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مبادئ توجيهية بشأن الأدوات والآليات اللازمة لتمويل مشاريع المدن الذكية المستدامة</a:t>
            </a: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EG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مبادئ توجيهية بشأن الاستراتيجيات</a:t>
            </a: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اللازمة للمدن القائمة على التدوير</a:t>
            </a: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إطار لتطبيق </a:t>
            </a:r>
            <a:r>
              <a:rPr lang="ar-EG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العلوم في</a:t>
            </a: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المدن</a:t>
            </a: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مبادئ توجيهية من أجل تطبيق الذكاء الاصطناعي في المدن</a:t>
            </a: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سلسلة كتل بيانات من أجل المدن</a:t>
            </a:r>
            <a:endParaRPr lang="ar-EG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285750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EG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المجموعة </a:t>
            </a:r>
            <a:r>
              <a:rPr lang="ar-EG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المواضيعية</a:t>
            </a:r>
            <a:r>
              <a:rPr lang="ar-EG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بشأن «أثر التكنولوجيات المتقدمة في المدن»:</a:t>
            </a: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marL="742950" lvl="1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E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أثر تكنولوجيات الاستشعار وإنترنت الأشياء في المدن</a:t>
            </a:r>
          </a:p>
          <a:p>
            <a:pPr marL="742950" lvl="1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E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أثر الذكاء الاصطناعي والحوسبة الإدراكية في المدن</a:t>
            </a:r>
          </a:p>
          <a:p>
            <a:pPr marL="742950" lvl="1" indent="-285750" algn="r" rtl="1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ar-E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أثر معالجة البيانات وحوسبتها في المدن</a:t>
            </a:r>
            <a:endParaRPr lang="en-GB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703106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انضم </a:t>
            </a:r>
            <a:r>
              <a:rPr lang="ar-SA" sz="36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</a:t>
            </a:r>
            <a:r>
              <a:rPr lang="ar-EG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آ</a:t>
            </a:r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ن إلى المبادرة وشارك في المناقشات على الخط</a:t>
            </a:r>
            <a:endParaRPr lang="ar-SA" sz="3600" b="1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  <a:p>
            <a:pPr algn="ctr"/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pPr rtl="1"/>
            <a:r>
              <a:rPr lang="ar-SA" sz="6600" dirty="0" smtClean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منشورات</a:t>
            </a:r>
            <a:r>
              <a:rPr lang="ar-EG" sz="6600" dirty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ar-EG" sz="6600" dirty="0" smtClean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المبادرة</a:t>
            </a: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”U4SSC” 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631518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متاح</a:t>
            </a:r>
            <a:r>
              <a:rPr lang="ar-EG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ة</a:t>
            </a:r>
            <a:r>
              <a:rPr lang="ar-SA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مجاناً </a:t>
            </a:r>
            <a:r>
              <a:rPr lang="ar-EG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في</a:t>
            </a:r>
            <a:r>
              <a:rPr lang="ar-SA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ar-EG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الموقع الإلكتروني للمبادرة</a:t>
            </a:r>
            <a:r>
              <a:rPr lang="ar-SA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ar-SA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 rtl="1"/>
            <a:r>
              <a:rPr lang="ar-SA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http://itu.int/go/U4SSC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2800" dirty="0">
              <a:solidFill>
                <a:srgbClr val="4F8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4" y="1600200"/>
            <a:ext cx="2676006" cy="377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8" y="1600200"/>
            <a:ext cx="269940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02522"/>
            <a:ext cx="2657589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59142" y="22335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rtl="1"/>
            <a:r>
              <a:rPr lang="ar-SA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r-SA" dirty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مؤشرات الأداء </a:t>
            </a:r>
            <a:r>
              <a:rPr lang="ar-SA" dirty="0" smtClean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الرئيسية للمبادرة </a:t>
            </a:r>
            <a:r>
              <a:rPr lang="es-ES_tradnl" sz="3600" dirty="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Traditional Arabic" panose="02020603050405020304" pitchFamily="18" charset="-78"/>
              </a:rPr>
              <a:t>U4SSC</a:t>
            </a:r>
            <a:r>
              <a:rPr lang="es-ES_tradnl" dirty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/>
            </a:r>
            <a:br>
              <a:rPr lang="es-ES_tradnl" dirty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</a:br>
            <a:r>
              <a:rPr lang="ar-SA" dirty="0">
                <a:solidFill>
                  <a:schemeClr val="accent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والمتعلقة بالمدن الذكية المستدامة</a:t>
            </a:r>
            <a:endParaRPr lang="es-ES_tradnl" dirty="0">
              <a:solidFill>
                <a:schemeClr val="accent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1" y="1768362"/>
            <a:ext cx="3176111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1300" y="2852395"/>
            <a:ext cx="642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وضعت المبادرة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raditional Arabic" panose="02020603050405020304" pitchFamily="18" charset="-78"/>
              </a:rPr>
              <a:t>U4SSC</a:t>
            </a:r>
            <a:r>
              <a:rPr lang="ar-SA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مجموعة </a:t>
            </a:r>
            <a:r>
              <a:rPr lang="ar-DZ" sz="28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مؤشرات الأداء الرئيسية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raditional Arabic" panose="02020603050405020304" pitchFamily="18" charset="-78"/>
              </a:rPr>
              <a:t>(KPI)</a:t>
            </a:r>
            <a:r>
              <a:rPr lang="ar-EG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الدولية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بشأن </a:t>
            </a:r>
            <a:r>
              <a:rPr lang="ar-EG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المدن الذكية </a:t>
            </a:r>
            <a:r>
              <a:rPr lang="ar-EG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المستدامة </a:t>
            </a:r>
            <a:r>
              <a:rPr lang="en-US" sz="2000" b="1" dirty="0" smtClean="0">
                <a:solidFill>
                  <a:prstClr val="white"/>
                </a:solidFill>
                <a:cs typeface="Traditional Arabic" panose="02020603050405020304" pitchFamily="18" charset="-78"/>
              </a:rPr>
              <a:t>(SSC)</a:t>
            </a:r>
            <a:r>
              <a:rPr lang="ar-EG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بهدف </a:t>
            </a:r>
            <a:r>
              <a:rPr lang="ar-SA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</a:t>
            </a:r>
            <a:r>
              <a:rPr lang="ar-EG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المعايير</a:t>
            </a:r>
            <a:r>
              <a:rPr lang="ar-SA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اللازمة </a:t>
            </a:r>
            <a:r>
              <a:rPr lang="ar-EG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لتقييم </a:t>
            </a:r>
            <a:r>
              <a:rPr lang="ar-EG" sz="28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إسهامات تكنولوجيات المعلومات والاتصالات في جعل المدن أكثر ذكاءً وأكثر استدامةً، وبهدف تزويد المدن بالوسائل التي تسمح لها بالتقييم الذاتي.</a:t>
            </a:r>
            <a:endParaRPr lang="en-GB" sz="28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s-ES_tradnl" sz="20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860937" y="2970891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مالدونادو</a:t>
            </a:r>
            <a:endParaRPr lang="en-US" sz="2400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0226" y="4923860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غوانغشان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661" y="424293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ووكسي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23" y="1376679"/>
            <a:ext cx="4172141" cy="5240923"/>
          </a:xfrm>
          <a:prstGeom prst="roundRect">
            <a:avLst/>
          </a:prstGeom>
          <a:solidFill>
            <a:srgbClr val="23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0316" y="2458642"/>
            <a:ext cx="2517059" cy="30398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دبي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8429" y="364601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مانيزاليس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0163" y="2405379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مونتيفيديو</a:t>
            </a:r>
            <a:endParaRPr lang="en-US" sz="2400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041" y="6053606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ومدن</a:t>
            </a:r>
            <a:r>
              <a:rPr lang="ar-SA" sz="24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أخرى</a:t>
            </a:r>
            <a:r>
              <a:rPr lang="ar-EG" sz="2400" b="1" dirty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ar-EG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عديدة</a:t>
            </a:r>
            <a:r>
              <a:rPr lang="ar-SA" sz="24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...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963" y="272454"/>
            <a:ext cx="1124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مشروع مؤشرات </a:t>
            </a:r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الأداء الرئيسية </a:t>
            </a:r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للمدن الذكية المستدامة لتحقيق أهداف التنمية المستدامة</a:t>
            </a:r>
            <a:endParaRPr lang="en-US" sz="3600" b="1" dirty="0">
              <a:solidFill>
                <a:schemeClr val="bg1"/>
              </a:solidFill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837" y="3078178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سنغافورة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458" y="372359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فالينسيا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9335" y="41799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بوللي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68" y="3640293"/>
            <a:ext cx="38353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ar-SA" altLang="en-US" dirty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لدعم المدن في تنفيذ </a:t>
            </a:r>
            <a:r>
              <a:rPr lang="ar-SA" dirty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مؤشرات الأداء الرئيسية للمدن الذكية المستدامة </a:t>
            </a:r>
            <a:r>
              <a:rPr lang="ar-SA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واستخدامها</a:t>
            </a:r>
          </a:p>
          <a:p>
            <a:pPr marL="0" indent="0" algn="r" rtl="1"/>
            <a:endParaRPr lang="ar-SA" altLang="en-US" dirty="0" smtClean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للاختبار والتحقق من إمكانية </a:t>
            </a:r>
            <a:r>
              <a:rPr lang="ar-SA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تطبيقه </a:t>
            </a:r>
            <a:r>
              <a:rPr lang="ar-SA" dirty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في العديد من مدن العالم</a:t>
            </a:r>
            <a:r>
              <a:rPr lang="en-GB" altLang="en-US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altLang="en-US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لوضع رقم قياسي عالمي من أجل </a:t>
            </a:r>
            <a:r>
              <a:rPr lang="ar-SA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المدن الذكية المستدامة</a:t>
            </a:r>
            <a:r>
              <a:rPr lang="ar-EG" altLang="en-US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</a:t>
            </a: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  <a:cs typeface="Traditional Arabic" panose="02020603050405020304" pitchFamily="18" charset="-78"/>
              </a:rPr>
              <a:t>(SSC)</a:t>
            </a:r>
            <a:endParaRPr lang="ar-SA" altLang="en-US" sz="2800" b="1" dirty="0" smtClean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1" y="2146700"/>
            <a:ext cx="3575565" cy="252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580177"/>
            <a:ext cx="2542536" cy="179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6157451" y="48588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فوشان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3685" y="540564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القيروان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2306" y="5414087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موسكو</a:t>
            </a:r>
            <a:endParaRPr lang="en-US" sz="24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44187" y="1092346"/>
            <a:ext cx="5926138" cy="101917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6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ت</a:t>
            </a:r>
            <a:r>
              <a:rPr lang="ar-SA" sz="36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شارك أكثر من </a:t>
            </a:r>
            <a:r>
              <a:rPr lang="en-US" sz="2500" b="1" dirty="0" smtClean="0">
                <a:latin typeface="+mj-lt"/>
                <a:ea typeface="Segoe UI" panose="020B0502040204020203" pitchFamily="34" charset="0"/>
                <a:cs typeface="Traditional Arabic" panose="02020603050405020304" pitchFamily="18" charset="-78"/>
              </a:rPr>
              <a:t>50</a:t>
            </a:r>
            <a:r>
              <a:rPr lang="ar-SA" sz="3600" b="1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 مدينة </a:t>
            </a:r>
            <a:r>
              <a:rPr lang="ar-SA" sz="3600" dirty="0" smtClean="0">
                <a:latin typeface="Traditional Arabic" panose="02020603050405020304" pitchFamily="18" charset="-78"/>
                <a:ea typeface="Segoe UI" panose="020B0502040204020203" pitchFamily="34" charset="0"/>
                <a:cs typeface="Traditional Arabic" panose="02020603050405020304" pitchFamily="18" charset="-78"/>
              </a:rPr>
              <a:t>في المشروع</a:t>
            </a:r>
            <a:endParaRPr lang="es-ES_tradnl" sz="3600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869"/>
            <a:ext cx="10972800" cy="1143000"/>
          </a:xfrm>
        </p:spPr>
        <p:txBody>
          <a:bodyPr>
            <a:noAutofit/>
          </a:bodyPr>
          <a:lstStyle/>
          <a:p>
            <a:r>
              <a:rPr lang="ar-SA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 معايير الاتحاد الدولي للاتصالات لتصميم مدن ذكية مستدامة</a:t>
            </a:r>
            <a:endParaRPr lang="es-ES_tradnl" dirty="0">
              <a:latin typeface="Traditional Arabic" panose="02020603050405020304" pitchFamily="18" charset="-78"/>
              <a:ea typeface="Segoe UI" panose="020B0502040204020203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841" y="1333500"/>
            <a:ext cx="2190495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حالة دبي</a:t>
            </a:r>
            <a:endParaRPr lang="es-ES_tradnl" sz="2800" b="1" dirty="0">
              <a:solidFill>
                <a:schemeClr val="bg1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53450" y="1322390"/>
            <a:ext cx="2208512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حالة سنغافورة</a:t>
            </a:r>
            <a:endParaRPr lang="es-ES_tradnl" sz="2800" b="1" dirty="0">
              <a:solidFill>
                <a:schemeClr val="bg1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450" y="1956663"/>
            <a:ext cx="2208512" cy="310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41" y="2004681"/>
            <a:ext cx="2190495" cy="3106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75" y="5337880"/>
            <a:ext cx="10658475" cy="819150"/>
          </a:xfrm>
          <a:prstGeom prst="round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تعرض دراس</a:t>
            </a:r>
            <a:r>
              <a:rPr lang="ar-EG" sz="30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ات</a:t>
            </a:r>
            <a:r>
              <a:rPr lang="ar-SA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الحالة ه</a:t>
            </a:r>
            <a:r>
              <a:rPr lang="ar-EG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ذه</a:t>
            </a:r>
            <a:r>
              <a:rPr lang="ar-SA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رحل</a:t>
            </a:r>
            <a:r>
              <a:rPr lang="ar-EG" sz="30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ات</a:t>
            </a:r>
            <a:r>
              <a:rPr lang="ar-SA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دبي وسنغافورة</a:t>
            </a:r>
            <a:r>
              <a:rPr lang="ar-EG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وموسكو</a:t>
            </a:r>
            <a:r>
              <a:rPr lang="ar-SA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للتحول إلى مد</a:t>
            </a:r>
            <a:r>
              <a:rPr lang="ar-EG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</a:t>
            </a:r>
            <a:r>
              <a:rPr lang="ar-SA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أكثر ذكاءً وأكثر استدامة</a:t>
            </a:r>
            <a:endParaRPr lang="ar-SA" sz="3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34" y="6256703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>
                <a:solidFill>
                  <a:schemeClr val="l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متاحتان </a:t>
            </a:r>
            <a:r>
              <a:rPr lang="ar-EG" sz="2000" dirty="0" smtClean="0">
                <a:solidFill>
                  <a:schemeClr val="l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مجاناً في</a:t>
            </a:r>
            <a:r>
              <a:rPr lang="ar-SA" sz="2000" dirty="0" smtClean="0">
                <a:solidFill>
                  <a:schemeClr val="l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الموقع الإلكتروني لقطاع تقييس الاتصالات المتعلق بالمدن الذكية المستدامة</a:t>
            </a:r>
            <a:r>
              <a:rPr lang="ar-SA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sz="1600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hlinkClick r:id="rId5"/>
              </a:rPr>
              <a:t>itu.int/go/ITU-T-SSC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 descr="https://www.itu.int/en/ITU-T/climatechange/PublishingImages/Publications/Moscow-cover-p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8" y="1912381"/>
            <a:ext cx="2208512" cy="31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263768" y="1319866"/>
            <a:ext cx="2208512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حالة </a:t>
            </a:r>
            <a:r>
              <a:rPr lang="ar-SY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موسكو</a:t>
            </a:r>
            <a:endParaRPr lang="es-ES_tradnl" sz="2800" b="1" dirty="0">
              <a:solidFill>
                <a:schemeClr val="bg1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5582F0AD90A4E8D54E708610A2869" ma:contentTypeVersion="2" ma:contentTypeDescription="Create a new document." ma:contentTypeScope="" ma:versionID="30c9a5d6c42fd95392bfe0f14bf1beae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8a8ff9c92d9ddaac1039a72028d14d00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584ED-90F3-440D-916B-C4E4713E1E4F}"/>
</file>

<file path=customXml/itemProps2.xml><?xml version="1.0" encoding="utf-8"?>
<ds:datastoreItem xmlns:ds="http://schemas.openxmlformats.org/officeDocument/2006/customXml" ds:itemID="{FAE36AE7-B5FF-4ABA-9AA9-0D276CB224B6}"/>
</file>

<file path=customXml/itemProps3.xml><?xml version="1.0" encoding="utf-8"?>
<ds:datastoreItem xmlns:ds="http://schemas.openxmlformats.org/officeDocument/2006/customXml" ds:itemID="{DC959A1C-3A78-4395-BAD7-DD9088603D93}"/>
</file>

<file path=docProps/app.xml><?xml version="1.0" encoding="utf-8"?>
<Properties xmlns="http://schemas.openxmlformats.org/officeDocument/2006/extended-properties" xmlns:vt="http://schemas.openxmlformats.org/officeDocument/2006/docPropsVTypes">
  <Template>ITU Blue Background</Template>
  <TotalTime>6354</TotalTime>
  <Words>2005</Words>
  <Application>Microsoft Office PowerPoint</Application>
  <PresentationFormat>Widescreen</PresentationFormat>
  <Paragraphs>356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Segoe UI</vt:lpstr>
      <vt:lpstr>Traditional Arabic</vt:lpstr>
      <vt:lpstr>Wingdings</vt:lpstr>
      <vt:lpstr>Office Theme</vt:lpstr>
      <vt:lpstr> جعــــل مدننــا أكــثر ذكاءً  وأكــثر استدامــة </vt:lpstr>
      <vt:lpstr>PowerPoint Presentation</vt:lpstr>
      <vt:lpstr>PowerPoint Presentation</vt:lpstr>
      <vt:lpstr>متحدون من أجل مدن ذكية مستدامة (U4SSC)</vt:lpstr>
      <vt:lpstr>الأعمال الحالية في إطار المبادرة ”U4SSC”</vt:lpstr>
      <vt:lpstr>منشورات المبادرة”U4SSC” </vt:lpstr>
      <vt:lpstr> مؤشرات الأداء الرئيسية للمبادرة U4SSC والمتعلقة بالمدن الذكية المستدامة</vt:lpstr>
      <vt:lpstr>PowerPoint Presentation</vt:lpstr>
      <vt:lpstr>تطبيق معايير الاتحاد الدولي للاتصالات لتصميم مدن ذكية مستدامة</vt:lpstr>
      <vt:lpstr>هيكل مؤشرات الأداء الرئيسية بشأن المدن الذكية المستدامة</vt:lpstr>
      <vt:lpstr>تنفيذ مؤشرات الأداء الرئيسية المتعلقة بالمدن الذكية المستدامة في جميع أنحاء العالم</vt:lpstr>
      <vt:lpstr>PowerPoint Presentation</vt:lpstr>
      <vt:lpstr>المزيد من المعلومات</vt:lpstr>
      <vt:lpstr>مبادئ بشأن مؤشرات الأداء الرئيسية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TSB-RU</dc:creator>
  <cp:lastModifiedBy>TSB SG5</cp:lastModifiedBy>
  <cp:revision>579</cp:revision>
  <cp:lastPrinted>2018-01-23T14:17:03Z</cp:lastPrinted>
  <dcterms:created xsi:type="dcterms:W3CDTF">2017-05-31T13:36:49Z</dcterms:created>
  <dcterms:modified xsi:type="dcterms:W3CDTF">2018-12-12T15:04:12Z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0x0101001D25582F0AD90A4E8D54E708610A2869</vt:lpwstr>
  </property>
</Properties>
</file>