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28" r:id="rId5"/>
    <p:sldId id="368" r:id="rId6"/>
    <p:sldId id="369" r:id="rId7"/>
    <p:sldId id="377" r:id="rId8"/>
    <p:sldId id="378" r:id="rId9"/>
    <p:sldId id="379" r:id="rId10"/>
    <p:sldId id="380" r:id="rId11"/>
    <p:sldId id="346" r:id="rId12"/>
    <p:sldId id="383" r:id="rId13"/>
    <p:sldId id="376" r:id="rId14"/>
    <p:sldId id="381" r:id="rId15"/>
    <p:sldId id="371" r:id="rId16"/>
    <p:sldId id="372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CED"/>
    <a:srgbClr val="7CE5F0"/>
    <a:srgbClr val="70AD47"/>
    <a:srgbClr val="FFD243"/>
    <a:srgbClr val="FFC000"/>
    <a:srgbClr val="91C46E"/>
    <a:srgbClr val="65A2D9"/>
    <a:srgbClr val="3383CB"/>
    <a:srgbClr val="FFCD2D"/>
    <a:srgbClr val="24B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5833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32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37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5AE4F17-12AE-4C33-83D5-82615346FBA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164DE61-85F6-4586-84CC-159E0A05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4823002-95C9-45A0-BDF6-EE76D45B35B4}" type="datetimeFigureOut">
              <a:rPr lang="es-ES_tradnl" smtClean="0"/>
              <a:t>12/12/2018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CD7E8BF-8033-4799-ABA6-673929CB1C9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149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784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279993"/>
          </a:xfrm>
        </p:spPr>
        <p:txBody>
          <a:bodyPr/>
          <a:lstStyle/>
          <a:p>
            <a:pPr defTabSz="915772">
              <a:defRPr/>
            </a:pP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этом исследовании дается подробное описание масштабных и новаторских усилий Дубая по превращению в "умный" город – усилий, которые достойны того, чтобы служить примером для подражания для других стремящихся стать "умными" городов по всему миру. </a:t>
            </a:r>
          </a:p>
          <a:p>
            <a:pPr defTabSz="915772">
              <a:defRPr/>
            </a:pPr>
            <a:r>
              <a:rPr lang="ru-RU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основываются на следующих принципах:</a:t>
            </a:r>
            <a:endParaRPr lang="ru-RU" baseline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915772">
              <a:defRPr/>
            </a:pPr>
            <a:endParaRPr lang="en-GB" baseline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Комплексность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Комплекс показателей должен охватывать все аспекты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Доступность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должны поддаваться количественному измерению, а данные за прошлые и текущий периоды должны иметься в наличии или же их должно быть легко собрать.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Автономность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 одной области должны быть автономны или почти независимы, т. е. следует по мере возможности избегать частичного совпадения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Простота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Концепция каждого показателя должна быть простой и доступной пониманию заинтересованных сторон города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Своевременность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Здесь имеется в виду способность представлять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 вопросам, возникающим при формировании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_tradn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054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0726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1378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234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81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6A4-968D-4FA7-A625-7DD5FD0F28B4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816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F8FE5-CC6A-4D8B-B315-7D63070FA11F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687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5067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55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526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821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09C2B-8D66-4659-ACDF-6C8509E14DCA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016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045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2083"/>
            <a:ext cx="27432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2083"/>
            <a:ext cx="80264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50"/>
            <a:ext cx="4011084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3251"/>
            <a:ext cx="6815667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u.int/go/U4SS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itu.int/go/ITU-T-SSC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648" y="400980"/>
            <a:ext cx="6216386" cy="202690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ru-RU" sz="4000" dirty="0"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Делая наши города более "умными" </a:t>
            </a:r>
            <a:r>
              <a:rPr lang="en-GB" sz="4000" dirty="0" smtClean="0"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4000" dirty="0" smtClean="0"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000" dirty="0" smtClean="0"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устойчивыми</a:t>
            </a:r>
            <a:endParaRPr lang="en-US" sz="4000" dirty="0">
              <a:solidFill>
                <a:schemeClr val="bg1"/>
              </a:solidFill>
              <a:latin typeface="Segoe Script" panose="020B05040200000000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5627" r="12381" b="9245"/>
          <a:stretch/>
        </p:blipFill>
        <p:spPr>
          <a:xfrm>
            <a:off x="8818419" y="3757451"/>
            <a:ext cx="1642909" cy="1692196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5485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6845"/>
            <a:ext cx="10972800" cy="617537"/>
          </a:xfrm>
        </p:spPr>
        <p:txBody>
          <a:bodyPr>
            <a:noAutofit/>
          </a:bodyPr>
          <a:lstStyle/>
          <a:p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Структура </a:t>
            </a:r>
            <a:r>
              <a:rPr lang="es-ES_tradnl" sz="3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endParaRPr lang="es-ES_tradnl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3188" y="2805525"/>
            <a:ext cx="2753536" cy="576000"/>
          </a:xfrm>
          <a:prstGeom prst="roundRect">
            <a:avLst/>
          </a:prstGeom>
          <a:solidFill>
            <a:srgbClr val="47AAC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Экономика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3188" y="3601121"/>
            <a:ext cx="2753536" cy="2577747"/>
          </a:xfrm>
          <a:prstGeom prst="roundRect">
            <a:avLst/>
          </a:prstGeom>
          <a:solidFill>
            <a:srgbClr val="6DBC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Инфраструктура </a:t>
            </a: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ИКТ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Водоснабжение и </a:t>
            </a: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санитария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Дренаж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Электроснабжение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Транспорт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Государственный сектор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Инновации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Занятость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Отходы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Здания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Градостроительство</a:t>
            </a:r>
            <a:endParaRPr lang="es-ES_tradnl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85343" y="2805525"/>
            <a:ext cx="2749209" cy="576000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Окружающая среда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6502" y="3563458"/>
            <a:ext cx="2778050" cy="1961818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Качество воздуха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Водоснабжение и санитария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Отходы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Качество окружающей среды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Общественные пространства и природа</a:t>
            </a:r>
            <a:r>
              <a:rPr lang="es-ES_tradnl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Энергетика</a:t>
            </a:r>
            <a:endParaRPr lang="es-ES_tradnl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65171" y="2763836"/>
            <a:ext cx="2664373" cy="576000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Общество и культура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65171" y="3548642"/>
            <a:ext cx="2664373" cy="1976634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Образование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Здравоохранение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Культура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Жилищные условия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Социальная </a:t>
            </a: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интеграция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Безопасность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Продовольственная безопасность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924248"/>
            <a:ext cx="128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Область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812775"/>
            <a:ext cx="1296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Категория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2998970" y="673669"/>
            <a:ext cx="6336000" cy="526598"/>
          </a:xfrm>
          <a:prstGeom prst="roundRect">
            <a:avLst>
              <a:gd name="adj" fmla="val 16667"/>
            </a:avLst>
          </a:prstGeom>
          <a:solidFill>
            <a:srgbClr val="2B6395"/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54 основных показателя + 37 дополнительных показателей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998970" y="1321847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"умных" + 32 структурных + 39 устойчивых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11030"/>
            <a:ext cx="1435100" cy="1310824"/>
          </a:xfrm>
          <a:prstGeom prst="rect">
            <a:avLst/>
          </a:prstGeom>
          <a:solidFill>
            <a:srgbClr val="3AAA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Измерение прогресса вашего города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2998970" y="1975953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132 пункта сбора данных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590550"/>
            <a:ext cx="11142134" cy="626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3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Реализуя ключевые показатели деятельности по "умным" устойчивым городам во всем мире</a:t>
            </a:r>
            <a:endParaRPr lang="es-ES_tradnl" sz="3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174456" y="4884420"/>
            <a:ext cx="2743200" cy="1678965"/>
          </a:xfrm>
          <a:prstGeom prst="snip2SameRect">
            <a:avLst/>
          </a:prstGeom>
          <a:solidFill>
            <a:srgbClr val="F89D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приветствует все города, которые хотят начать свой путь к </a:t>
            </a:r>
            <a:r>
              <a:rPr lang="ru-RU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0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78370" y="0"/>
            <a:ext cx="4782999" cy="6858000"/>
          </a:xfrm>
          <a:prstGeom prst="rect">
            <a:avLst/>
          </a:prstGeom>
          <a:solidFill>
            <a:srgbClr val="0E13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ounded Rectangle 4"/>
          <p:cNvSpPr/>
          <p:nvPr/>
        </p:nvSpPr>
        <p:spPr>
          <a:xfrm>
            <a:off x="3983093" y="5101924"/>
            <a:ext cx="4519484" cy="975983"/>
          </a:xfrm>
          <a:prstGeom prst="roundRect">
            <a:avLst/>
          </a:prstGeom>
          <a:solidFill>
            <a:srgbClr val="39455F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Обращайтесь за дополнительной информацией по адресу</a:t>
            </a:r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ctr"/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u4ssc@itu.int   </a:t>
            </a:r>
            <a:endParaRPr lang="es-ES_tradn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616" y="2261995"/>
            <a:ext cx="417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</a:t>
            </a:r>
            <a:r>
              <a:rPr lang="es-ES_tradnl" sz="4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s-ES_tradnl" sz="4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1"/>
          <a:stretch/>
        </p:blipFill>
        <p:spPr>
          <a:xfrm>
            <a:off x="-59405" y="0"/>
            <a:ext cx="398370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0"/>
          <a:stretch/>
        </p:blipFill>
        <p:spPr>
          <a:xfrm>
            <a:off x="8561369" y="0"/>
            <a:ext cx="363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1287"/>
            <a:ext cx="10972800" cy="1143000"/>
          </a:xfrm>
        </p:spPr>
        <p:txBody>
          <a:bodyPr/>
          <a:lstStyle/>
          <a:p>
            <a:r>
              <a:rPr lang="ru-RU" dirty="0"/>
              <a:t>Дополнительная информация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960" y="5557520"/>
            <a:ext cx="1692476" cy="1198880"/>
          </a:xfrm>
          <a:prstGeom prst="rect">
            <a:avLst/>
          </a:prstGeom>
          <a:solidFill>
            <a:srgbClr val="478B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ounded Rectangle 3"/>
          <p:cNvSpPr/>
          <p:nvPr/>
        </p:nvSpPr>
        <p:spPr>
          <a:xfrm>
            <a:off x="737190" y="868500"/>
            <a:ext cx="11260347" cy="497940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25" y="-110359"/>
            <a:ext cx="10972800" cy="1042654"/>
          </a:xfrm>
        </p:spPr>
        <p:txBody>
          <a:bodyPr/>
          <a:lstStyle/>
          <a:p>
            <a:r>
              <a:rPr lang="ru-RU" dirty="0"/>
              <a:t>Принципы </a:t>
            </a:r>
            <a:r>
              <a:rPr lang="en-US" dirty="0" err="1"/>
              <a:t>KPI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476" y="1260661"/>
            <a:ext cx="6748931" cy="4296859"/>
          </a:xfrm>
        </p:spPr>
        <p:txBody>
          <a:bodyPr>
            <a:noAutofit/>
          </a:bodyPr>
          <a:lstStyle/>
          <a:p>
            <a:pPr fontAlgn="base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Комплексность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Комплекс показателей должен охватывать все аспекты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fontAlgn="base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Доступность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должны поддаваться количественному измерению, а данные за прошлые и текущий периоды должны иметься в наличии или же их должно быть легко собрать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Простота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Концепция каждого показателя должна быть простой и доступной пониманию заинтересованных сторон города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Своевременность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Здесь имеется в виду способность представлять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 вопросам, возникающим при формировании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99" y="1260661"/>
            <a:ext cx="4142991" cy="38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ЭКОНОМИКА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ИКТ – 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Доступ домохозяйств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 </a:t>
            </a:r>
            <a:r>
              <a:rPr lang="ru-RU" sz="1200" b="1" dirty="0">
                <a:solidFill>
                  <a:schemeClr val="tx1"/>
                </a:solidFill>
              </a:rPr>
              <a:t>интернету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домохозяйств, имеющих доступ к интернету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r>
              <a:rPr lang="en-CA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Контракты на фиксированную широкополосную </a:t>
            </a:r>
            <a:r>
              <a:rPr lang="ru-RU" sz="1200" b="1" dirty="0" smtClean="0">
                <a:solidFill>
                  <a:schemeClr val="tx1"/>
                </a:solidFill>
              </a:rPr>
              <a:t>связь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домохозяйств, пользующихся фиксированной (проводной) широкополосной </a:t>
            </a:r>
            <a:r>
              <a:rPr lang="ru-RU" sz="1200" dirty="0" smtClean="0">
                <a:solidFill>
                  <a:schemeClr val="tx1"/>
                </a:solidFill>
              </a:rPr>
              <a:t>связью</a:t>
            </a:r>
            <a:r>
              <a:rPr lang="en-CA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1456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Контракты на беспроводную широкополосную </a:t>
            </a:r>
            <a:r>
              <a:rPr lang="ru-RU" sz="1200" b="1" dirty="0" smtClean="0">
                <a:solidFill>
                  <a:schemeClr val="tx1"/>
                </a:solidFill>
              </a:rPr>
              <a:t>связь</a:t>
            </a:r>
            <a:r>
              <a:rPr lang="en-US" sz="1200" b="1" dirty="0" smtClean="0">
                <a:solidFill>
                  <a:schemeClr val="tx1"/>
                </a:solidFill>
              </a:rPr>
              <a:t/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контрактов на беспроводную </a:t>
            </a:r>
            <a:r>
              <a:rPr lang="ru-RU" sz="1200" dirty="0" err="1" smtClean="0">
                <a:solidFill>
                  <a:schemeClr val="tx1"/>
                </a:solidFill>
              </a:rPr>
              <a:t>широкополос-ную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связь на 100 000 человек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"Умные" счетчики воды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Доля внедрения "умных" счетчиков воды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"Умные" электрические счетчики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Доля внедрения "умных" электрических счетчиков</a:t>
            </a:r>
            <a:r>
              <a:rPr lang="en-CA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3871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Покрытие беспроводной широкополосной </a:t>
            </a:r>
            <a:r>
              <a:rPr lang="ru-RU" sz="1200" b="1" dirty="0" smtClean="0">
                <a:solidFill>
                  <a:schemeClr val="tx1"/>
                </a:solidFill>
              </a:rPr>
              <a:t>связью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города, </a:t>
            </a:r>
            <a:r>
              <a:rPr lang="ru-RU" sz="1200" dirty="0" smtClean="0">
                <a:solidFill>
                  <a:schemeClr val="tx1"/>
                </a:solidFill>
              </a:rPr>
              <a:t>обслуживаемая </a:t>
            </a:r>
            <a:r>
              <a:rPr lang="ru-RU" sz="1200" dirty="0">
                <a:solidFill>
                  <a:schemeClr val="tx1"/>
                </a:solidFill>
              </a:rPr>
              <a:t>беспроводной широкополосной связью 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ru-RU" sz="1200" dirty="0" err="1">
                <a:solidFill>
                  <a:schemeClr val="tx1"/>
                </a:solidFill>
              </a:rPr>
              <a:t>3G</a:t>
            </a:r>
            <a:r>
              <a:rPr lang="ru-RU" sz="1200" dirty="0">
                <a:solidFill>
                  <a:schemeClr val="tx1"/>
                </a:solidFill>
              </a:rPr>
              <a:t> и </a:t>
            </a:r>
            <a:r>
              <a:rPr lang="ru-RU" sz="1200" dirty="0" err="1">
                <a:solidFill>
                  <a:schemeClr val="tx1"/>
                </a:solidFill>
              </a:rPr>
              <a:t>4G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0363" y="1169179"/>
            <a:ext cx="2194560" cy="12977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Динамическая информация об общественном транспорте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Процентная доля остановок муниципального общественного транспорта, по которым </a:t>
            </a:r>
            <a:r>
              <a:rPr lang="ru-RU" sz="1000" dirty="0" err="1" smtClean="0">
                <a:solidFill>
                  <a:schemeClr val="tx1"/>
                </a:solidFill>
              </a:rPr>
              <a:t>информа-ция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динамически доступна </a:t>
            </a:r>
            <a:r>
              <a:rPr lang="ru-RU" sz="1000" dirty="0" err="1" smtClean="0">
                <a:solidFill>
                  <a:schemeClr val="tx1"/>
                </a:solidFill>
              </a:rPr>
              <a:t>населе-нию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в режиме реального </a:t>
            </a:r>
            <a:r>
              <a:rPr lang="ru-RU" sz="1000" dirty="0" smtClean="0">
                <a:solidFill>
                  <a:schemeClr val="tx1"/>
                </a:solidFill>
              </a:rPr>
              <a:t>времени.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2739" y="254567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Контроль за дорожным </a:t>
            </a:r>
            <a:r>
              <a:rPr lang="ru-RU" sz="1200" b="1" dirty="0" smtClean="0">
                <a:solidFill>
                  <a:schemeClr val="tx1"/>
                </a:solidFill>
              </a:rPr>
              <a:t>движением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магистралей, контролируемых с помощью </a:t>
            </a:r>
            <a:r>
              <a:rPr lang="ru-RU" sz="1200" dirty="0" smtClean="0">
                <a:solidFill>
                  <a:schemeClr val="tx1"/>
                </a:solidFill>
              </a:rPr>
              <a:t>ИКТ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ЭКОНОМИКА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ИКТ – дополнительные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77686" y="221865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Открытые данные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и число учитываемых комплексов открытых данных, которые публикуются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CA" sz="1200" dirty="0">
              <a:solidFill>
                <a:schemeClr val="tx1"/>
              </a:solidFill>
            </a:endParaRPr>
          </a:p>
          <a:p>
            <a:pPr algn="ctr"/>
            <a:r>
              <a:rPr lang="en-CA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7686" y="356624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Электронное </a:t>
            </a:r>
            <a:r>
              <a:rPr lang="ru-RU" sz="1200" b="1" dirty="0" smtClean="0">
                <a:solidFill>
                  <a:schemeClr val="tx1"/>
                </a:solidFill>
              </a:rPr>
              <a:t>правительство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Число государственных услуг, предоставляемых электронными способами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7686" y="491383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Электронные закупки в государственном секторе </a:t>
            </a:r>
            <a:r>
              <a:rPr lang="en-US" sz="1200" b="1" dirty="0" smtClean="0">
                <a:solidFill>
                  <a:schemeClr val="tx1"/>
                </a:solidFill>
              </a:rPr>
              <a:t/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Процентная доля деятельности по закупкам в государственном секторе, которая осуществляется в электронной форме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0363" y="219163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Контроль за водоснабжением с помощью ИКТ </a:t>
            </a:r>
            <a:r>
              <a:rPr lang="en-CA" sz="1200" dirty="0" smtClean="0">
                <a:solidFill>
                  <a:schemeClr val="tx1"/>
                </a:solidFill>
              </a:rPr>
              <a:t/>
            </a:r>
            <a:br>
              <a:rPr lang="en-CA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</a:t>
            </a:r>
            <a:r>
              <a:rPr lang="ru-RU" sz="1200" dirty="0" smtClean="0">
                <a:solidFill>
                  <a:schemeClr val="tx1"/>
                </a:solidFill>
              </a:rPr>
              <a:t>водопроводных </a:t>
            </a:r>
            <a:r>
              <a:rPr lang="ru-RU" sz="1200" dirty="0">
                <a:solidFill>
                  <a:schemeClr val="tx1"/>
                </a:solidFill>
              </a:rPr>
              <a:t>систем, </a:t>
            </a:r>
            <a:r>
              <a:rPr lang="ru-RU" sz="1200" dirty="0" smtClean="0">
                <a:solidFill>
                  <a:schemeClr val="tx1"/>
                </a:solidFill>
              </a:rPr>
              <a:t>контролируемых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с </a:t>
            </a:r>
            <a:r>
              <a:rPr lang="ru-RU" sz="1200" dirty="0">
                <a:solidFill>
                  <a:schemeClr val="tx1"/>
                </a:solidFill>
              </a:rPr>
              <a:t>помощью ИКТ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0363" y="349938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Контроль систем стоков/ливневых вод с помощью ИКТ </a:t>
            </a:r>
            <a:r>
              <a:rPr lang="en-CA" sz="1200" dirty="0">
                <a:solidFill>
                  <a:prstClr val="black"/>
                </a:solidFill>
              </a:rPr>
              <a:t/>
            </a:r>
            <a:br>
              <a:rPr lang="en-CA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Процентная доля систем стоков/ливневых вод, </a:t>
            </a:r>
            <a:r>
              <a:rPr lang="ru-RU" sz="1200" dirty="0" err="1" smtClean="0">
                <a:solidFill>
                  <a:prstClr val="black"/>
                </a:solidFill>
              </a:rPr>
              <a:t>контро-лируемых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с помощью ИКТ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363" y="480713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Контроль за электроснабжением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 </a:t>
            </a:r>
            <a:r>
              <a:rPr lang="ru-RU" sz="1200" b="1" dirty="0">
                <a:solidFill>
                  <a:schemeClr val="tx1"/>
                </a:solidFill>
              </a:rPr>
              <a:t>помощью ИКТ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систем электроснабжения, </a:t>
            </a:r>
            <a:r>
              <a:rPr lang="ru-RU" sz="1200" dirty="0" err="1" smtClean="0">
                <a:solidFill>
                  <a:schemeClr val="tx1"/>
                </a:solidFill>
              </a:rPr>
              <a:t>контро-лируемых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с помощью ИКТ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0363" y="88389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Контроль за </a:t>
            </a:r>
            <a:r>
              <a:rPr lang="ru-RU" sz="1200" b="1" dirty="0" smtClean="0">
                <a:solidFill>
                  <a:schemeClr val="tx1"/>
                </a:solidFill>
              </a:rPr>
              <a:t>перекрестками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Процентная доля дорожных перекрестков, на которых используется адаптивный дорожный контроль или меры по установлению приоритетов</a:t>
            </a:r>
            <a:r>
              <a:rPr lang="en-GB" sz="1100" dirty="0" smtClean="0">
                <a:solidFill>
                  <a:schemeClr val="tx1"/>
                </a:solidFill>
              </a:rPr>
              <a:t>.</a:t>
            </a:r>
            <a:endParaRPr lang="en-CA" sz="11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686" y="88389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Наличие </a:t>
            </a:r>
            <a:r>
              <a:rPr lang="ru-RU" sz="1200" b="1" dirty="0" err="1">
                <a:solidFill>
                  <a:schemeClr val="tx1"/>
                </a:solidFill>
              </a:rPr>
              <a:t>WiFi</a:t>
            </a:r>
            <a:r>
              <a:rPr lang="ru-RU" sz="1200" b="1" dirty="0">
                <a:solidFill>
                  <a:schemeClr val="tx1"/>
                </a:solidFill>
              </a:rPr>
              <a:t> в общественных местах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точек доступа к общедоступным сетям </a:t>
            </a:r>
            <a:r>
              <a:rPr lang="ru-RU" sz="1200" dirty="0" err="1">
                <a:solidFill>
                  <a:schemeClr val="tx1"/>
                </a:solidFill>
              </a:rPr>
              <a:t>WiFi</a:t>
            </a:r>
            <a:r>
              <a:rPr lang="ru-RU" sz="1200" dirty="0">
                <a:solidFill>
                  <a:schemeClr val="tx1"/>
                </a:solidFill>
              </a:rPr>
              <a:t> в городе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83040" y="882287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Распространение регулирования спроса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потребителей электричества, имеющих возможность регулировать спрос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ЭКОНОМИКА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Производительность – </a:t>
              </a:r>
              <a:r>
                <a:rPr lang="ru-RU" dirty="0" smtClean="0">
                  <a:solidFill>
                    <a:schemeClr val="bg1"/>
                  </a:solidFill>
                </a:rPr>
                <a:t>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3074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Расходы на </a:t>
            </a:r>
            <a:r>
              <a:rPr lang="ru-RU" sz="1200" b="1" dirty="0" err="1">
                <a:solidFill>
                  <a:schemeClr val="tx1"/>
                </a:solidFill>
              </a:rPr>
              <a:t>НИОКР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Расходы на научно-исследовательские и опытно-конструкторские работы как процентная доля ВВП города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0742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Патенты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Число новых патентов, выдаваемых 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населения </a:t>
            </a:r>
            <a:r>
              <a:rPr lang="ru-RU" sz="1200" dirty="0">
                <a:solidFill>
                  <a:schemeClr val="tx1"/>
                </a:solidFill>
              </a:rPr>
              <a:t>в год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2306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Малые и средние </a:t>
            </a:r>
            <a:r>
              <a:rPr lang="ru-RU" sz="1200" b="1" dirty="0" smtClean="0">
                <a:solidFill>
                  <a:schemeClr val="tx1"/>
                </a:solidFill>
              </a:rPr>
              <a:t>предприятия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малых и средних предприятий (</a:t>
            </a:r>
            <a:r>
              <a:rPr lang="ru-RU" sz="1200" dirty="0" err="1">
                <a:solidFill>
                  <a:schemeClr val="tx1"/>
                </a:solidFill>
              </a:rPr>
              <a:t>МСП</a:t>
            </a:r>
            <a:r>
              <a:rPr lang="ru-RU" sz="1200" dirty="0">
                <a:solidFill>
                  <a:schemeClr val="tx1"/>
                </a:solidFill>
              </a:rPr>
              <a:t>).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19548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Уровень </a:t>
            </a:r>
            <a:r>
              <a:rPr lang="ru-RU" sz="1200" b="1" dirty="0" smtClean="0">
                <a:solidFill>
                  <a:schemeClr val="tx1"/>
                </a:solidFill>
              </a:rPr>
              <a:t>безработицы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всей рабочей силы города, 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не имеющей </a:t>
            </a:r>
            <a:r>
              <a:rPr lang="ru-RU" sz="1200" dirty="0">
                <a:solidFill>
                  <a:schemeClr val="tx1"/>
                </a:solidFill>
              </a:rPr>
              <a:t>работы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08798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Уровень безработицы среди молодежи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молодежи в числе рабочей силы города, не </a:t>
            </a:r>
            <a:r>
              <a:rPr lang="ru-RU" sz="1200" dirty="0" smtClean="0">
                <a:solidFill>
                  <a:schemeClr val="tx1"/>
                </a:solidFill>
              </a:rPr>
              <a:t>имеющей </a:t>
            </a:r>
            <a:r>
              <a:rPr lang="ru-RU" sz="1200" dirty="0">
                <a:solidFill>
                  <a:schemeClr val="tx1"/>
                </a:solidFill>
              </a:rPr>
              <a:t>работы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19548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Занятость в секторе туризма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рабочей силы города, </a:t>
            </a:r>
            <a:r>
              <a:rPr lang="ru-RU" sz="1200" dirty="0" smtClean="0">
                <a:solidFill>
                  <a:schemeClr val="tx1"/>
                </a:solidFill>
              </a:rPr>
              <a:t>занятой </a:t>
            </a:r>
            <a:r>
              <a:rPr lang="ru-RU" sz="1200" dirty="0">
                <a:solidFill>
                  <a:schemeClr val="tx1"/>
                </a:solidFill>
              </a:rPr>
              <a:t>в секторе туризма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3871" y="4398248"/>
            <a:ext cx="10199914" cy="277164"/>
          </a:xfrm>
          <a:prstGeom prst="rect">
            <a:avLst/>
          </a:prstGeom>
          <a:solidFill>
            <a:srgbClr val="65A2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Производительность – дополнительные показатели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0913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Занятость в секторе ИКТ </a:t>
            </a:r>
            <a:r>
              <a:rPr lang="ru-RU" sz="1200" dirty="0">
                <a:solidFill>
                  <a:schemeClr val="tx1"/>
                </a:solidFill>
              </a:rPr>
              <a:t>Процентная доля рабочей силы города, </a:t>
            </a:r>
            <a:r>
              <a:rPr lang="ru-RU" sz="1200" dirty="0" smtClean="0">
                <a:solidFill>
                  <a:schemeClr val="tx1"/>
                </a:solidFill>
              </a:rPr>
              <a:t>занятой </a:t>
            </a:r>
            <a:r>
              <a:rPr lang="ru-RU" sz="1200" dirty="0">
                <a:solidFill>
                  <a:schemeClr val="tx1"/>
                </a:solidFill>
              </a:rPr>
              <a:t>в секторе ИКТ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ЭКОНОМИКА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Инфраструктура – 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3157" y="117760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Базовое водоснабжение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домохозяйств, имеющих доступ к базовому водоснабжению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3158" y="253471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Снабжение питьевой </a:t>
            </a:r>
            <a:r>
              <a:rPr lang="ru-RU" sz="1200" b="1" dirty="0" smtClean="0">
                <a:solidFill>
                  <a:schemeClr val="tx1"/>
                </a:solidFill>
              </a:rPr>
              <a:t>водой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домохозяйств, получающих услуги доставки безопасно управляемой питьевой воды</a:t>
            </a:r>
            <a:r>
              <a:rPr lang="en-GB" sz="1200" dirty="0" smtClean="0">
                <a:solidFill>
                  <a:schemeClr val="tx1"/>
                </a:solidFill>
              </a:rPr>
              <a:t>. 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2307" y="389183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Потери воды при водоснабжении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потерь воды в водопроводной </a:t>
            </a:r>
            <a:r>
              <a:rPr lang="ru-RU" sz="1200" dirty="0" smtClean="0">
                <a:solidFill>
                  <a:schemeClr val="tx1"/>
                </a:solidFill>
              </a:rPr>
              <a:t>системе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Сбор сточных вод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домохозяйств, получающих услуги сбора сточных вод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3471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Санитария в домохозяйствах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домохозяйств, имеющих доступ к базовым объектам санитарии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2362" y="117760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Частота сбоев в системе электроснабжения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Среднее число отказов в системе электроснабжения на потребителя в год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1567" y="116525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Сеть общественного транспорта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Протяженность сети </a:t>
            </a:r>
            <a:r>
              <a:rPr lang="ru-RU" sz="1200" dirty="0" smtClean="0">
                <a:solidFill>
                  <a:schemeClr val="tx1"/>
                </a:solidFill>
              </a:rPr>
              <a:t>общественного </a:t>
            </a:r>
            <a:r>
              <a:rPr lang="ru-RU" sz="1200" dirty="0">
                <a:solidFill>
                  <a:schemeClr val="tx1"/>
                </a:solidFill>
              </a:rPr>
              <a:t>транспорта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2362" y="253471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Продолжительность сбоев в системе электроснабжения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Средняя продолжительность отказов в системе электроснабжения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2362" y="389183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Доступ к электроэнергии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домохозяйств, имеющих санкционированный доступ к электроэнергии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1566" y="253471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Сеть велосипедного транспорта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Протяженность велосипедных дорожек на 100 000 человек </a:t>
            </a:r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1566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Сбор твердого мусора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Процентная </a:t>
            </a:r>
            <a:r>
              <a:rPr lang="ru-RU" sz="1200" dirty="0">
                <a:solidFill>
                  <a:schemeClr val="tx1"/>
                </a:solidFill>
              </a:rPr>
              <a:t>доля домохозяйств, регулярно пользующихся сбором твердого мусора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ЭКОНОМИКА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Инфраструктура – дополнительные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8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Удобство сети общественного </a:t>
            </a:r>
            <a:r>
              <a:rPr lang="ru-RU" sz="1200" b="1" dirty="0" smtClean="0">
                <a:solidFill>
                  <a:schemeClr val="tx1"/>
                </a:solidFill>
              </a:rPr>
              <a:t>транспорта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Процентная доля городского населения, имеющего удобный доступ (в пределах 0,5 км)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к </a:t>
            </a:r>
            <a:r>
              <a:rPr lang="ru-RU" sz="1100" dirty="0">
                <a:solidFill>
                  <a:schemeClr val="tx1"/>
                </a:solidFill>
              </a:rPr>
              <a:t>общественному транспорту</a:t>
            </a:r>
            <a:r>
              <a:rPr lang="en-GB" sz="1100" dirty="0" smtClean="0">
                <a:solidFill>
                  <a:schemeClr val="tx1"/>
                </a:solidFill>
              </a:rPr>
              <a:t>.</a:t>
            </a:r>
            <a:endParaRPr lang="en-CA" sz="11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9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Доля </a:t>
            </a:r>
            <a:r>
              <a:rPr lang="ru-RU" sz="1200" b="1" dirty="0" smtClean="0">
                <a:solidFill>
                  <a:schemeClr val="tx1"/>
                </a:solidFill>
              </a:rPr>
              <a:t>средств перемещения</a:t>
            </a:r>
          </a:p>
          <a:p>
            <a:pPr algn="ctr">
              <a:lnSpc>
                <a:spcPts val="1200"/>
              </a:lnSpc>
            </a:pPr>
            <a:r>
              <a:rPr lang="ru-RU" sz="1100" dirty="0">
                <a:solidFill>
                  <a:schemeClr val="tx1"/>
                </a:solidFill>
              </a:rPr>
              <a:t>Процентная доля людей, </a:t>
            </a:r>
            <a:r>
              <a:rPr lang="ru-RU" sz="1100" dirty="0" smtClean="0">
                <a:solidFill>
                  <a:schemeClr val="tx1"/>
                </a:solidFill>
              </a:rPr>
              <a:t>использующих </a:t>
            </a:r>
            <a:r>
              <a:rPr lang="ru-RU" sz="1100" dirty="0">
                <a:solidFill>
                  <a:schemeClr val="tx1"/>
                </a:solidFill>
              </a:rPr>
              <a:t>различные виды транспорта по дороге на работу (общественный транспорт, личные автомобили, велосипеды, пешком, </a:t>
            </a:r>
            <a:r>
              <a:rPr lang="ru-RU" sz="1100" dirty="0" err="1">
                <a:solidFill>
                  <a:schemeClr val="tx1"/>
                </a:solidFill>
              </a:rPr>
              <a:t>паратранзит</a:t>
            </a:r>
            <a:r>
              <a:rPr lang="ru-RU" sz="1100" dirty="0" smtClean="0">
                <a:solidFill>
                  <a:schemeClr val="tx1"/>
                </a:solidFill>
              </a:rPr>
              <a:t>).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1514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Совместно используемые </a:t>
            </a:r>
            <a:r>
              <a:rPr lang="ru-RU" sz="1200" b="1" dirty="0" smtClean="0">
                <a:solidFill>
                  <a:schemeClr val="tx1"/>
                </a:solidFill>
              </a:rPr>
              <a:t>велосипеды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Число совместно используемых велосипедов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Пешеходная инфраструктура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города, обозначаемая как пешеходная </a:t>
            </a:r>
            <a:r>
              <a:rPr lang="ru-RU" sz="1200" dirty="0" smtClean="0">
                <a:solidFill>
                  <a:schemeClr val="tx1"/>
                </a:solidFill>
              </a:rPr>
              <a:t>зона</a:t>
            </a:r>
            <a:r>
              <a:rPr lang="fr-FR" sz="1200" dirty="0" smtClean="0">
                <a:solidFill>
                  <a:schemeClr val="tx1"/>
                </a:solidFill>
              </a:rPr>
              <a:t>/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свободная от транспорта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</a:rPr>
              <a:t>Градостроительство и территориальное планирование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Наличие стратегий и документов 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по </a:t>
            </a:r>
            <a:r>
              <a:rPr lang="ru-RU" sz="1000" dirty="0">
                <a:solidFill>
                  <a:schemeClr val="tx1"/>
                </a:solidFill>
              </a:rPr>
              <a:t>градостроительству и территориальному планированию на уровне </a:t>
            </a:r>
            <a:r>
              <a:rPr lang="ru-RU" sz="1000" dirty="0" smtClean="0">
                <a:solidFill>
                  <a:schemeClr val="tx1"/>
                </a:solidFill>
              </a:rPr>
              <a:t>города.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Устойчивость общественных </a:t>
            </a:r>
            <a:r>
              <a:rPr lang="ru-RU" sz="1200" b="1" dirty="0" smtClean="0">
                <a:solidFill>
                  <a:schemeClr val="tx1"/>
                </a:solidFill>
              </a:rPr>
              <a:t>зданий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Процентная доля общественных зданий, имеющих признанные сертификаты устойчивости для ведущихся работ</a:t>
            </a:r>
            <a:r>
              <a:rPr lang="en-GB" sz="1100" dirty="0" smtClean="0">
                <a:solidFill>
                  <a:schemeClr val="tx1"/>
                </a:solidFill>
              </a:rPr>
              <a:t>. </a:t>
            </a:r>
            <a:endParaRPr lang="en-CA" sz="11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61512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Совместно используемые </a:t>
            </a:r>
            <a:r>
              <a:rPr lang="ru-RU" sz="1200" b="1" dirty="0" smtClean="0">
                <a:solidFill>
                  <a:schemeClr val="tx1"/>
                </a:solidFill>
              </a:rPr>
              <a:t>автомобили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Число совместно используемых автомобилей на 100 000 человек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1510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Пассажирские транспортные средства с низкими уровнями </a:t>
            </a:r>
            <a:r>
              <a:rPr lang="ru-RU" sz="1200" b="1" dirty="0" smtClean="0">
                <a:solidFill>
                  <a:schemeClr val="tx1"/>
                </a:solidFill>
              </a:rPr>
              <a:t>выхлопов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Процентная доля пассажирских транспортных средств с низкими уровнями выхлопов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2309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Индекс времени в </a:t>
            </a:r>
            <a:r>
              <a:rPr lang="ru-RU" sz="1200" b="1" dirty="0" smtClean="0">
                <a:solidFill>
                  <a:schemeClr val="tx1"/>
                </a:solidFill>
              </a:rPr>
              <a:t>поездках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Соотношение времени в поездках в часы пик и времени в поездках в периоды меньшей загруженности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0716" y="2547070"/>
            <a:ext cx="2194560" cy="1188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</a:rPr>
              <a:t>Комплексные системы управления зданиями </a:t>
            </a:r>
            <a:r>
              <a:rPr lang="ru-RU" sz="1200" b="1" dirty="0" smtClean="0">
                <a:solidFill>
                  <a:schemeClr val="tx1"/>
                </a:solidFill>
              </a:rPr>
              <a:t/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общественных зданиях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Процентная </a:t>
            </a:r>
            <a:r>
              <a:rPr lang="ru-RU" sz="1000" dirty="0">
                <a:solidFill>
                  <a:schemeClr val="tx1"/>
                </a:solidFill>
              </a:rPr>
              <a:t>доля общественных зданий, использующих </a:t>
            </a:r>
            <a:r>
              <a:rPr lang="ru-RU" sz="1000" dirty="0" smtClean="0">
                <a:solidFill>
                  <a:schemeClr val="tx1"/>
                </a:solidFill>
              </a:rPr>
              <a:t>комплексные </a:t>
            </a:r>
            <a:r>
              <a:rPr lang="ru-RU" sz="1000" dirty="0">
                <a:solidFill>
                  <a:schemeClr val="tx1"/>
                </a:solidFill>
              </a:rPr>
              <a:t>системы на базе ИКТ для автоматизации управления </a:t>
            </a:r>
            <a:r>
              <a:rPr lang="ru-RU" sz="1000" dirty="0" smtClean="0">
                <a:solidFill>
                  <a:schemeClr val="tx1"/>
                </a:solidFill>
              </a:rPr>
              <a:t>зданиями.</a:t>
            </a:r>
            <a:endParaRPr lang="en-CA" sz="1000" dirty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4" y="0"/>
            <a:ext cx="12309987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853559"/>
          </a:xfrm>
          <a:solidFill>
            <a:srgbClr val="9DDCED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Определение </a:t>
            </a:r>
            <a:r>
              <a:rPr lang="ru-RU" sz="3200" dirty="0" smtClean="0">
                <a:solidFill>
                  <a:schemeClr val="accent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ru-RU" sz="3200" dirty="0" smtClean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умного" устойчивого города</a:t>
            </a:r>
            <a:r>
              <a:rPr lang="es-ES_tradnl" sz="3200" dirty="0" smtClean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_tradnl" sz="3200" dirty="0" smtClean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_tradnl" sz="16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_tradnl" sz="16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«"</a:t>
            </a:r>
            <a:r>
              <a:rPr lang="ru-RU" sz="22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Умный</a:t>
            </a:r>
            <a:r>
              <a:rPr lang="ru-RU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  <a:r>
              <a:rPr lang="ru-RU" sz="22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устойчивый город – это инновационный город, использующий информационно-коммуникационные технологии (ИКТ) и другие средства для повышения уровня жизни, эффективности деятельности и услуг в городах, а также конкурентоспособности, при обеспечении удовлетворения потребностей настоящего и будущих поколений в экономических, социальных, природоохранных и культурных аспектах</a:t>
            </a:r>
            <a:r>
              <a:rPr lang="ru-RU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r>
              <a:rPr lang="fr-FR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_tradnl" sz="2200" b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50595" y="5907057"/>
            <a:ext cx="5340995" cy="545184"/>
          </a:xfrm>
          <a:prstGeom prst="rect">
            <a:avLst/>
          </a:prstGeom>
          <a:solidFill>
            <a:srgbClr val="9DDCE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2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"Умные" устойчивые </a:t>
            </a:r>
            <a:r>
              <a:rPr lang="ru-RU" sz="2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города</a:t>
            </a:r>
            <a:endParaRPr lang="es-ES_tradnl" sz="26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63378" y="5577094"/>
            <a:ext cx="1632751" cy="1271762"/>
          </a:xfrm>
          <a:prstGeom prst="rect">
            <a:avLst/>
          </a:prstGeom>
          <a:solidFill>
            <a:srgbClr val="9D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5689322"/>
            <a:ext cx="841483" cy="9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ОКРУЖАЮЩАЯ СРЕДА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Окружающая среда – 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7" y="1189956"/>
            <a:ext cx="231717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Загрязнение воздуха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Индекс качества воздуха на основании сообщаемых значений по: твердым частицам (</a:t>
            </a:r>
            <a:r>
              <a:rPr lang="ru-RU" sz="1100" dirty="0" err="1">
                <a:solidFill>
                  <a:schemeClr val="tx1"/>
                </a:solidFill>
              </a:rPr>
              <a:t>PM2,5</a:t>
            </a:r>
            <a:r>
              <a:rPr lang="ru-RU" sz="1100" dirty="0">
                <a:solidFill>
                  <a:schemeClr val="tx1"/>
                </a:solidFill>
              </a:rPr>
              <a:t>)</a:t>
            </a:r>
            <a:r>
              <a:rPr lang="en-US" sz="1100" dirty="0" smtClean="0">
                <a:solidFill>
                  <a:schemeClr val="tx1"/>
                </a:solidFill>
              </a:rPr>
              <a:t>; 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ru-RU" sz="1100" dirty="0" err="1">
                <a:solidFill>
                  <a:schemeClr val="tx1"/>
                </a:solidFill>
              </a:rPr>
              <a:t>NO</a:t>
            </a:r>
            <a:r>
              <a:rPr lang="ru-RU" sz="1100" baseline="-25000" dirty="0" err="1">
                <a:solidFill>
                  <a:schemeClr val="tx1"/>
                </a:solidFill>
              </a:rPr>
              <a:t>2</a:t>
            </a:r>
            <a:r>
              <a:rPr lang="ru-RU" sz="1100" dirty="0">
                <a:solidFill>
                  <a:schemeClr val="tx1"/>
                </a:solidFill>
              </a:rPr>
              <a:t> (двуокиси азота);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err="1" smtClean="0">
                <a:solidFill>
                  <a:schemeClr val="tx1"/>
                </a:solidFill>
              </a:rPr>
              <a:t>SO</a:t>
            </a:r>
            <a:r>
              <a:rPr lang="ru-RU" sz="1100" baseline="-25000" dirty="0" err="1" smtClean="0">
                <a:solidFill>
                  <a:schemeClr val="tx1"/>
                </a:solidFill>
              </a:rPr>
              <a:t>2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(двуокиси серы); </a:t>
            </a:r>
            <a:r>
              <a:rPr lang="ru-RU" sz="1100" dirty="0" smtClean="0">
                <a:solidFill>
                  <a:schemeClr val="tx1"/>
                </a:solidFill>
              </a:rPr>
              <a:t>и </a:t>
            </a:r>
            <a:r>
              <a:rPr lang="ru-RU" sz="1100" dirty="0" err="1">
                <a:solidFill>
                  <a:schemeClr val="tx1"/>
                </a:solidFill>
              </a:rPr>
              <a:t>O</a:t>
            </a:r>
            <a:r>
              <a:rPr lang="ru-RU" sz="1100" baseline="-25000" dirty="0" err="1">
                <a:solidFill>
                  <a:schemeClr val="tx1"/>
                </a:solidFill>
              </a:rPr>
              <a:t>3</a:t>
            </a:r>
            <a:r>
              <a:rPr lang="ru-RU" sz="1100" dirty="0">
                <a:solidFill>
                  <a:schemeClr val="tx1"/>
                </a:solidFill>
              </a:rPr>
              <a:t> (озона).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9" y="2547071"/>
            <a:ext cx="231716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Выбросы парниковых </a:t>
            </a:r>
            <a:r>
              <a:rPr lang="ru-RU" sz="1200" b="1" dirty="0" smtClean="0">
                <a:solidFill>
                  <a:schemeClr val="tx1"/>
                </a:solidFill>
              </a:rPr>
              <a:t>газов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Выбросы парниковых газов на душу населения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r>
              <a:rPr lang="en-GB" sz="1200" dirty="0" smtClean="0">
                <a:solidFill>
                  <a:schemeClr val="tx1"/>
                </a:solidFill>
              </a:rPr>
              <a:t> 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2309" y="3954008"/>
            <a:ext cx="231716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Воздействие </a:t>
            </a:r>
            <a:r>
              <a:rPr lang="ru-RU" sz="1200" b="1" dirty="0" err="1">
                <a:solidFill>
                  <a:schemeClr val="tx1"/>
                </a:solidFill>
              </a:rPr>
              <a:t>ЭМП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площадок антенн сетей подвижной связи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соответствии с руководящими указаниями </a:t>
            </a:r>
            <a:r>
              <a:rPr lang="ru-RU" sz="1200" dirty="0" smtClean="0">
                <a:solidFill>
                  <a:schemeClr val="tx1"/>
                </a:solidFill>
              </a:rPr>
              <a:t>по </a:t>
            </a:r>
            <a:r>
              <a:rPr lang="ru-RU" sz="1200" dirty="0">
                <a:solidFill>
                  <a:schemeClr val="tx1"/>
                </a:solidFill>
              </a:rPr>
              <a:t>воздействию </a:t>
            </a:r>
            <a:r>
              <a:rPr lang="ru-RU" sz="1200" dirty="0" err="1">
                <a:solidFill>
                  <a:schemeClr val="tx1"/>
                </a:solidFill>
              </a:rPr>
              <a:t>ЭМП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Зеленые </a:t>
            </a:r>
            <a:r>
              <a:rPr lang="ru-RU" sz="1200" b="1" dirty="0" smtClean="0">
                <a:solidFill>
                  <a:schemeClr val="tx1"/>
                </a:solidFill>
              </a:rPr>
              <a:t>зоны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Зеленые зоны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Качество питьевой воды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домохозяйств, охваченных прошедшим аудиторскую проверку планом безопасности воды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1511" y="395327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Потребление пресной воды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Потребление пресной </a:t>
            </a:r>
            <a:r>
              <a:rPr lang="ru-RU" sz="1200" dirty="0" smtClean="0">
                <a:solidFill>
                  <a:schemeClr val="tx1"/>
                </a:solidFill>
              </a:rPr>
              <a:t>воды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1511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Потребление воды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Потребление воды на душу населения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9366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Переработка твердых отходов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Переработка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твердых отходов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93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Переработка сточных вод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перерабатываемых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сточных </a:t>
            </a:r>
            <a:r>
              <a:rPr lang="ru-RU" sz="1200" dirty="0">
                <a:solidFill>
                  <a:schemeClr val="tx1"/>
                </a:solidFill>
              </a:rPr>
              <a:t>вод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4566" y="208423"/>
            <a:ext cx="10199914" cy="324395"/>
          </a:xfrm>
          <a:prstGeom prst="rect">
            <a:avLst/>
          </a:prstGeom>
          <a:solidFill>
            <a:srgbClr val="70AD4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ОКРУЖАЮЩАЯ СРЕДА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4566" y="713647"/>
            <a:ext cx="10199914" cy="277164"/>
          </a:xfrm>
          <a:prstGeom prst="rect">
            <a:avLst/>
          </a:prstGeom>
          <a:solidFill>
            <a:srgbClr val="91C46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Окружающая среда – дополнительные показатели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4567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Воздействие </a:t>
            </a:r>
            <a:r>
              <a:rPr lang="ru-RU" sz="1200" b="1" dirty="0" smtClean="0">
                <a:solidFill>
                  <a:schemeClr val="tx1"/>
                </a:solidFill>
              </a:rPr>
              <a:t>шума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жителей, подвергающихся воздействию чрезмерного уровня шума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GB" sz="1200" dirty="0" smtClean="0">
                <a:solidFill>
                  <a:schemeClr val="tx1"/>
                </a:solidFill>
              </a:rPr>
              <a:t> 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61512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Доступность зеленых </a:t>
            </a:r>
            <a:r>
              <a:rPr lang="ru-RU" sz="1200" b="1" dirty="0" smtClean="0">
                <a:solidFill>
                  <a:schemeClr val="tx1"/>
                </a:solidFill>
              </a:rPr>
              <a:t>зон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жителей, имеющих доступ к зеленым зонам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r>
              <a:rPr lang="en-GB" sz="1200" dirty="0" smtClean="0">
                <a:solidFill>
                  <a:schemeClr val="tx1"/>
                </a:solidFill>
              </a:rPr>
              <a:t> 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0716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Охраняемые природные </a:t>
            </a:r>
            <a:r>
              <a:rPr lang="ru-RU" sz="1200" b="1" dirty="0" smtClean="0">
                <a:solidFill>
                  <a:schemeClr val="tx1"/>
                </a:solidFill>
              </a:rPr>
              <a:t>зоны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территории города, </a:t>
            </a:r>
            <a:r>
              <a:rPr lang="ru-RU" sz="1200" dirty="0" smtClean="0">
                <a:solidFill>
                  <a:schemeClr val="tx1"/>
                </a:solidFill>
              </a:rPr>
              <a:t>охраняемой </a:t>
            </a:r>
            <a:r>
              <a:rPr lang="ru-RU" sz="1200" dirty="0">
                <a:solidFill>
                  <a:schemeClr val="tx1"/>
                </a:solidFill>
              </a:rPr>
              <a:t>как природные зоны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79920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Места отдыха и </a:t>
            </a:r>
            <a:r>
              <a:rPr lang="ru-RU" sz="1200" b="1" dirty="0" smtClean="0">
                <a:solidFill>
                  <a:schemeClr val="tx1"/>
                </a:solidFill>
              </a:rPr>
              <a:t>развлечений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Общая площадь мест отдыха и развлечений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137582"/>
            <a:ext cx="10199914" cy="739691"/>
            <a:chOff x="838200" y="213744"/>
            <a:chExt cx="7620000" cy="868762"/>
          </a:xfrm>
        </p:grpSpPr>
        <p:sp>
          <p:nvSpPr>
            <p:cNvPr id="3" name="Rectangle 2"/>
            <p:cNvSpPr/>
            <p:nvPr/>
          </p:nvSpPr>
          <p:spPr>
            <a:xfrm>
              <a:off x="838200" y="213744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ОКРУЖАЮЩАЯ СРЕДА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Энергетика – 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Потребление энергии из возобновляемых источников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энергии из возобновляемых источников, потребляемой в городе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Потребление энергии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общественных зданиях </a:t>
            </a:r>
            <a:r>
              <a:rPr lang="en-CA" sz="1200" b="1" dirty="0" smtClean="0">
                <a:solidFill>
                  <a:schemeClr val="tx1"/>
                </a:solidFill>
              </a:rPr>
              <a:t>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Энергопотребление общественных зданий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Потребление электроэнергии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Потребление электроэнергии на душу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Потребление тепловой энергии в жилых помещениях </a:t>
            </a:r>
            <a:r>
              <a:rPr lang="en-CA" sz="1200" b="1" dirty="0" smtClean="0">
                <a:solidFill>
                  <a:schemeClr val="tx1"/>
                </a:solidFill>
              </a:rPr>
              <a:t>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Потребление тепловой энергии в жилых помещениях на душу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ОБЩЕСТВО И КУЛЬТУРА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Образование, здравоохранение и культура – 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Доступ учащихся к ИКТ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учащихся, имеющих в классах доступ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 </a:t>
            </a:r>
            <a:r>
              <a:rPr lang="ru-RU" sz="1200" dirty="0">
                <a:solidFill>
                  <a:schemeClr val="tx1"/>
                </a:solidFill>
              </a:rPr>
              <a:t>средствам ИКТ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CA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Расходы на культуру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расходов на культурное наследие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113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Ожидаемая продолжительность </a:t>
            </a:r>
            <a:r>
              <a:rPr lang="ru-RU" sz="1200" b="1" dirty="0" smtClean="0">
                <a:solidFill>
                  <a:schemeClr val="tx1"/>
                </a:solidFill>
              </a:rPr>
              <a:t>жизни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Средняя ожидаемая продолжительность жизни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2306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Охват школьным образованием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населения школьного возраста, </a:t>
            </a:r>
            <a:r>
              <a:rPr lang="ru-RU" sz="1200" dirty="0" smtClean="0">
                <a:solidFill>
                  <a:schemeClr val="tx1"/>
                </a:solidFill>
              </a:rPr>
              <a:t>зачисленного </a:t>
            </a:r>
            <a:r>
              <a:rPr lang="ru-RU" sz="1200" dirty="0">
                <a:solidFill>
                  <a:schemeClr val="tx1"/>
                </a:solidFill>
              </a:rPr>
              <a:t>в школы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2306" y="405729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Дипломы о высшем образовании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дипломов о высшем образовании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2306" y="549096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Грамотность среди взрослых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Показатели грамотности среди взрослых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7243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Коэффициент материнской смертности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Число случаев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материнской </a:t>
            </a:r>
            <a:r>
              <a:rPr lang="ru-RU" sz="1200" dirty="0">
                <a:solidFill>
                  <a:schemeClr val="tx1"/>
                </a:solidFill>
              </a:rPr>
              <a:t>смертности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живорождений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7243" y="406964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Врачи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врачей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ОБЩЕСТВО И КУЛЬТУРА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Образование, здравоохранение и культура – дополнительные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Электронные истории болезни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жителей города, имеющих электронные истории болезни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Инфраструктура культуры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учреждений культуры на 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1511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Стационарные места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больницах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Число стационарных мест в больницах на 100 000 человек населения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0716" y="114832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</a:rPr>
              <a:t>Медицинское </a:t>
            </a:r>
            <a:r>
              <a:rPr lang="ru-RU" sz="1200" b="1" dirty="0" smtClean="0">
                <a:solidFill>
                  <a:schemeClr val="tx1"/>
                </a:solidFill>
              </a:rPr>
              <a:t>страхование/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охват общественным </a:t>
            </a:r>
            <a:r>
              <a:rPr lang="ru-RU" sz="1200" b="1" dirty="0">
                <a:solidFill>
                  <a:schemeClr val="tx1"/>
                </a:solidFill>
              </a:rPr>
              <a:t>здравоохранением </a:t>
            </a:r>
          </a:p>
          <a:p>
            <a:pPr algn="ctr">
              <a:lnSpc>
                <a:spcPts val="1200"/>
              </a:lnSpc>
            </a:pPr>
            <a:r>
              <a:rPr lang="ru-RU" sz="1100" dirty="0">
                <a:solidFill>
                  <a:schemeClr val="tx1"/>
                </a:solidFill>
              </a:rPr>
              <a:t>Процентная доля жителей, охваченных базовым </a:t>
            </a:r>
            <a:r>
              <a:rPr lang="ru-RU" sz="1100" dirty="0" smtClean="0">
                <a:solidFill>
                  <a:schemeClr val="tx1"/>
                </a:solidFill>
              </a:rPr>
              <a:t>медицин-</a:t>
            </a:r>
            <a:r>
              <a:rPr lang="ru-RU" sz="1100" dirty="0" err="1" smtClean="0">
                <a:solidFill>
                  <a:schemeClr val="tx1"/>
                </a:solidFill>
              </a:rPr>
              <a:t>ским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страхованием или системой общественного </a:t>
            </a:r>
            <a:r>
              <a:rPr lang="ru-RU" sz="1100" dirty="0" smtClean="0">
                <a:solidFill>
                  <a:schemeClr val="tx1"/>
                </a:solidFill>
              </a:rPr>
              <a:t>здравоохранения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endParaRPr lang="en-CA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ОБЩЕСТВО И КУЛЬТУРА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Безопасность, жилищные условия и социальная интеграция – 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49986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Неформальные поселения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жителей, живущих в трущобах, неформальных поселениях или жилищных условиях ненадлежащего качества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1605" y="122312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Случаи смерти, связанные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 </a:t>
            </a:r>
            <a:r>
              <a:rPr lang="ru-RU" sz="1200" b="1" dirty="0">
                <a:solidFill>
                  <a:schemeClr val="tx1"/>
                </a:solidFill>
              </a:rPr>
              <a:t>стихийными бедствиями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случаев </a:t>
            </a:r>
            <a:r>
              <a:rPr lang="ru-RU" sz="1200" dirty="0" smtClean="0">
                <a:solidFill>
                  <a:schemeClr val="tx1"/>
                </a:solidFill>
              </a:rPr>
              <a:t>смерти</a:t>
            </a:r>
            <a:r>
              <a:rPr lang="ru-RU" sz="1200" dirty="0">
                <a:solidFill>
                  <a:schemeClr val="tx1"/>
                </a:solidFill>
              </a:rPr>
              <a:t>, связанных </a:t>
            </a:r>
            <a:r>
              <a:rPr lang="ru-RU" sz="1200" dirty="0" smtClean="0">
                <a:solidFill>
                  <a:schemeClr val="tx1"/>
                </a:solidFill>
              </a:rPr>
              <a:t>со </a:t>
            </a:r>
            <a:r>
              <a:rPr lang="ru-RU" sz="1200" dirty="0">
                <a:solidFill>
                  <a:schemeClr val="tx1"/>
                </a:solidFill>
              </a:rPr>
              <a:t>стихийными бедствиями, </a:t>
            </a:r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0733" y="116835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Гендерное равенство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 доходам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Соотношение среднего почасового заработка женщин и мужчин – работников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0733" y="397066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Нищета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жителей, живущих в нищете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0733" y="25781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Коэффициент </a:t>
            </a:r>
            <a:r>
              <a:rPr lang="ru-RU" sz="1200" b="1" dirty="0" smtClean="0">
                <a:solidFill>
                  <a:schemeClr val="tx1"/>
                </a:solidFill>
              </a:rPr>
              <a:t>Джини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Распределение доходов в соответствии с коэффициентом Джини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1605" y="260437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Связанные с бедствиями экономические потери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Связанные со стихийными бедствиями экономические потери как процентная доля ВВП города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9861" y="255489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Полиция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полицейских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0533" y="397507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Пожарная служба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пожарных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8319" y="5343227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Коэффициент преступлений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 </a:t>
            </a:r>
            <a:r>
              <a:rPr lang="ru-RU" sz="1200" b="1" dirty="0">
                <a:solidFill>
                  <a:schemeClr val="tx1"/>
                </a:solidFill>
              </a:rPr>
              <a:t>применением насилия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Коэффициент преступлений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 </a:t>
            </a:r>
            <a:r>
              <a:rPr lang="ru-RU" sz="1200" dirty="0">
                <a:solidFill>
                  <a:schemeClr val="tx1"/>
                </a:solidFill>
              </a:rPr>
              <a:t>применением </a:t>
            </a:r>
            <a:r>
              <a:rPr lang="ru-RU" sz="1200" dirty="0" smtClean="0">
                <a:solidFill>
                  <a:schemeClr val="tx1"/>
                </a:solidFill>
              </a:rPr>
              <a:t>насилия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на 100 000 человек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1503" y="536754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Участие в выборах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имеющих право голоса жителей, принявших участие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последних муниципальных выборах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04688" y="537636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</a:rPr>
              <a:t>Дорожно-транспортные происшествия с летальным исходом</a:t>
            </a:r>
            <a:endParaRPr lang="en-CA" sz="12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ru-RU" sz="1100" dirty="0">
                <a:solidFill>
                  <a:schemeClr val="tx1"/>
                </a:solidFill>
              </a:rPr>
              <a:t>Число дорожно-транспортных происшествий с летальным исходом на 100 000 человек населения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04688" y="397066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Время реагирования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аварийных служб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Среднее время реагирования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аварийных служб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ОБЩЕСТВО И КУЛЬТУРА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Безопасность, жилищные условия и социальная интеграция – дополнительные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745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Расходы на жилищные условия</a:t>
            </a:r>
            <a:endParaRPr lang="en-CA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в доходе расходов на жилищные условия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CA" sz="1200" dirty="0">
              <a:solidFill>
                <a:schemeClr val="tx1"/>
              </a:solidFill>
            </a:endParaRPr>
          </a:p>
          <a:p>
            <a:pPr algn="ctr"/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1235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Планы по восстановлению</a:t>
            </a:r>
            <a:endParaRPr lang="en-CA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Осуществление оценки рисков и уязвимостей для смягчения последствий бедствий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1235" y="272878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Население, живущее в зонах, подверженных бедствиям</a:t>
            </a:r>
            <a:endParaRPr lang="en-CA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жителей, живущих в зоне, подверженной стихийным бедствиям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7904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Производство продовольствия на местах</a:t>
            </a:r>
            <a:endParaRPr lang="en-CA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продовольствия, поставляемого в радиусе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100 </a:t>
            </a:r>
            <a:r>
              <a:rPr lang="ru-RU" sz="1200" dirty="0">
                <a:solidFill>
                  <a:schemeClr val="tx1"/>
                </a:solidFill>
              </a:rPr>
              <a:t>км от зоны </a:t>
            </a:r>
            <a:r>
              <a:rPr lang="ru-RU" sz="1200" dirty="0" smtClean="0">
                <a:solidFill>
                  <a:schemeClr val="tx1"/>
                </a:solidFill>
              </a:rPr>
              <a:t>города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566" y="272878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Наличие детских учреждений</a:t>
            </a:r>
            <a:endParaRPr lang="en-CA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детей дошкольного возраста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(от 0 до 3 лет), </a:t>
            </a:r>
            <a:r>
              <a:rPr lang="ru-RU" sz="1200" dirty="0">
                <a:solidFill>
                  <a:schemeClr val="tx1"/>
                </a:solidFill>
              </a:rPr>
              <a:t>охваченных (государственными и частными) детскими учреждениями</a:t>
            </a:r>
            <a:r>
              <a:rPr lang="en-CA" sz="1200" dirty="0" smtClean="0">
                <a:solidFill>
                  <a:schemeClr val="tx1"/>
                </a:solidFill>
              </a:rPr>
              <a:t>.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 descr="https://encrypted-tbn0.gstatic.com/images?q=tbn:ANd9GcTKCXrLNDc5aEJIYYBJRTpeKpChSxgHg3HArbAtatXyS1pUNmrmu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13607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"Для поддержки стратегий городов будущего нам необходимо понимать преимущества встроенных и повсеместно распространенных технологий и динамику "умных" городов в нашей повседневной жизни"</a:t>
            </a:r>
            <a:endParaRPr lang="en-US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65674"/>
            <a:ext cx="12192000" cy="2392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ounded Rectangle 3"/>
          <p:cNvSpPr/>
          <p:nvPr/>
        </p:nvSpPr>
        <p:spPr>
          <a:xfrm>
            <a:off x="861237" y="1456660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91520" y="5778672"/>
            <a:ext cx="1300480" cy="1079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Объединение усилий в целях построения "умных" устойчивых городов </a:t>
            </a:r>
            <a:r>
              <a:rPr lang="es-ES_tradnl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(U4SSC)</a:t>
            </a:r>
            <a:endParaRPr lang="es-ES_tradnl" sz="3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15" descr="http://www.fi.ibimet.cnr.it/resolveuid/f42d519e799a4251a113b2b47e4dae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086" y="5849767"/>
            <a:ext cx="898314" cy="8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http://www.greenpolicy360.net/mw/images/Unfccc_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r="10808"/>
          <a:stretch/>
        </p:blipFill>
        <p:spPr bwMode="auto">
          <a:xfrm>
            <a:off x="3064081" y="6071142"/>
            <a:ext cx="748499" cy="6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bs.twimg.com/profile_images/599214175697686528/4Wgx-eA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r="16296"/>
          <a:stretch/>
        </p:blipFill>
        <p:spPr bwMode="auto">
          <a:xfrm>
            <a:off x="1828440" y="5935324"/>
            <a:ext cx="813367" cy="7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00" y="5109802"/>
            <a:ext cx="1434916" cy="388736"/>
          </a:xfrm>
          <a:prstGeom prst="rect">
            <a:avLst/>
          </a:prstGeom>
        </p:spPr>
      </p:pic>
      <p:pic>
        <p:nvPicPr>
          <p:cNvPr id="11" name="Picture 9" descr="Risultati immagini per fa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304" r="50470" b="-1304"/>
          <a:stretch/>
        </p:blipFill>
        <p:spPr bwMode="auto">
          <a:xfrm>
            <a:off x="3535297" y="5104506"/>
            <a:ext cx="645151" cy="5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s://donate.unwomen.org/assets/images/UNwomen-Logo-Blue-TransparentBackground-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14" y="6127778"/>
            <a:ext cx="1222326" cy="3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planetearthinstitute.org.uk/wp-content/uploads/2013/11/UNEC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09" y="4873073"/>
            <a:ext cx="975170" cy="8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78" y="4995802"/>
            <a:ext cx="593891" cy="615927"/>
          </a:xfrm>
          <a:prstGeom prst="rect">
            <a:avLst/>
          </a:prstGeom>
        </p:spPr>
      </p:pic>
      <p:pic>
        <p:nvPicPr>
          <p:cNvPr id="16" name="Picture 4" descr="https://www.itu.int/en/ITU-T/ssc/united/PublishingImages/Logos-partners-UN/UN%20Environment%20logo%2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3" y="5985795"/>
            <a:ext cx="830287" cy="7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www.itu.int/en/ITU-T/ssc/united/PublishingImages/Logos-partners-UN/cbd-logo-en-gree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0" y="5046756"/>
            <a:ext cx="1486503" cy="5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www.itu.int/en/ITU-T/ssc/united/PublishingImages/Logos-partners-UN/UNDP_E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34" y="4792864"/>
            <a:ext cx="589501" cy="10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www.itu.int/en/ITU-T/ssc/united/PublishingImages/Logos-partners-UN/Unido_E_logo_light_blu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64862"/>
            <a:ext cx="757867" cy="6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www.itu.int/en/ITU-T/ssc/united/PublishingImages/Colour%20image%20UNH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86" y="6226532"/>
            <a:ext cx="1703063" cy="3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itu.int/en/ITU-T/ssc/united/PublishingImages/Logos-partners-UN/UNU-EGOV-Logo-3%20Colours-resiz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14" y="5952362"/>
            <a:ext cx="1386289" cy="7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78166" y="1556284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653850" y="1382802"/>
            <a:ext cx="6852350" cy="2945696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4783290" y="1545312"/>
            <a:ext cx="6567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– это инициатива Организации Объединенных Наций, координируемая </a:t>
            </a:r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МСЭ, </a:t>
            </a: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ЕЭК ООН </a:t>
            </a:r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ООН-</a:t>
            </a:r>
            <a:r>
              <a:rPr lang="ru-RU" sz="1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Хабитат</a:t>
            </a:r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пропагандирующая принятие государственной политики, направленной на стимулирование использования ИКТ в целях содействия переходу к "умным" 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устойчивым </a:t>
            </a: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городам и упрощения этого процесса.</a:t>
            </a:r>
            <a:endParaRPr lang="es-ES_tradnl" sz="1600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9100" y="3096501"/>
            <a:ext cx="6852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Осуществление </a:t>
            </a: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способствует </a:t>
            </a: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достижению </a:t>
            </a: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Цели 11 в области устойчивого развития</a:t>
            </a: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"</a:t>
            </a: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открытости, безопасности, жизнестойкости и экологической устойчивости </a:t>
            </a:r>
            <a:r>
              <a:rPr lang="ru-RU"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городов </a:t>
            </a:r>
            <a:r>
              <a:rPr lang="ru-RU" sz="1600" b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населенных </a:t>
            </a:r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пунктов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".</a:t>
            </a:r>
            <a:endParaRPr lang="es-ES_tradnl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55" y="4551946"/>
            <a:ext cx="237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Поддержку оказывают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s-ES_tradnl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4" descr="https://www.itu.int/en/ITU-T/ssc/united/PublishingImages/Logos-partners-UN/itu-logo-resize-RU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00" y="4896803"/>
            <a:ext cx="778264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www.itu.int/en/ITU-T/ssc/united/PublishingImages/Logos-partners-UN/unesco_logo_en-blu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449" y="4758653"/>
            <a:ext cx="1005133" cy="8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61237" y="1987942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2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Текущая работа в рамках </a:t>
            </a:r>
            <a:r>
              <a:rPr lang="es-ES_tradnl" sz="42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endParaRPr lang="es-ES_tradnl" sz="42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65466" y="2065549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525742" y="1916084"/>
            <a:ext cx="6852350" cy="317661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703736" y="1982237"/>
            <a:ext cx="65790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настоящее время в рамках </a:t>
            </a:r>
            <a:r>
              <a:rPr lang="ru-RU" sz="16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разрабатываются следующие документы</a:t>
            </a:r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Руководящие указания по инструментам и механизмам финансирования проектов в области "умных" устойчивых городов</a:t>
            </a:r>
            <a:r>
              <a:rPr lang="en-GB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1200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Руководящие указания по стратегиям для циркуляционных городов</a:t>
            </a:r>
            <a:endParaRPr lang="en-GB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применения </a:t>
            </a:r>
            <a:r>
              <a:rPr lang="ru-RU" sz="1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урбанистики</a:t>
            </a:r>
            <a:endParaRPr lang="en-GB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Руководящие принципы для искусственного интеллекта </a:t>
            </a: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городах</a:t>
            </a:r>
            <a:endParaRPr lang="en-GB" sz="1200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Технология </a:t>
            </a:r>
            <a:r>
              <a:rPr lang="ru-RU" sz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блокчейн</a:t>
            </a: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для городов</a:t>
            </a:r>
            <a:endParaRPr lang="en-US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Тематическая группа "Воздействие передовых технологий в городах"</a:t>
            </a:r>
          </a:p>
          <a:p>
            <a:pPr marL="742950" lvl="1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Воздействие технологий зондирования и </a:t>
            </a:r>
            <a:r>
              <a:rPr lang="en-US" sz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IoT</a:t>
            </a: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городах</a:t>
            </a:r>
          </a:p>
          <a:p>
            <a:pPr marL="742950" lvl="1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Воздействие искусственного интеллекта и когнитивных вычислений в городах</a:t>
            </a:r>
          </a:p>
          <a:p>
            <a:pPr marL="742950" lvl="1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Воздействие обработки данных и расчетов в городах</a:t>
            </a:r>
            <a:endParaRPr lang="en-US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634" y="5498154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Присоединяйтесь к </a:t>
            </a:r>
            <a:r>
              <a:rPr lang="ru-RU" sz="32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r>
              <a:rPr lang="ru-RU" sz="3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сейчас и примите участие в онлайновых обсуждениях</a:t>
            </a:r>
            <a:endParaRPr lang="es-ES_tradnl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3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2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Публикации </a:t>
            </a:r>
            <a:r>
              <a:rPr lang="es-ES_tradnl" sz="42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endParaRPr lang="es-ES_tradnl" sz="42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634" y="5607872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Доступны бесплатно на веб-сайте </a:t>
            </a:r>
            <a:r>
              <a:rPr lang="ru-RU" sz="32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http://itu.int/go/U4SSC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2800" dirty="0">
              <a:solidFill>
                <a:srgbClr val="4F81B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4" y="1600200"/>
            <a:ext cx="2676006" cy="377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58" y="1600200"/>
            <a:ext cx="2699409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602522"/>
            <a:ext cx="2657589" cy="37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59142" y="2233584"/>
            <a:ext cx="6852350" cy="317661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Ключевые показатели деятельности </a:t>
            </a:r>
            <a:r>
              <a:rPr lang="ru-RU" sz="3800" dirty="0" err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r>
              <a:rPr lang="ru-RU" sz="3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3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"умных" устойчивых городов</a:t>
            </a:r>
            <a:endParaRPr lang="es-ES_tradnl" sz="3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51" y="1768362"/>
            <a:ext cx="3176111" cy="445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0128" y="2698506"/>
            <a:ext cx="642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инициативы </a:t>
            </a:r>
            <a:r>
              <a:rPr lang="ru-RU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разработан комплекс международных 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ключевых показателей деятельности (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для "умных" устойчивых городов (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целью установления критериев оценки вклада ИКТ в превращение городов в более "умные" и устойчивые и для обеспечения городов средствами самооценки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es-ES_tradnl" sz="2000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8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860937" y="2970891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Мальдонадо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10226" y="4923860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Хуаншань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4661" y="424293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Уси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923" y="1376679"/>
            <a:ext cx="4172141" cy="5240923"/>
          </a:xfrm>
          <a:prstGeom prst="roundRect">
            <a:avLst/>
          </a:prstGeom>
          <a:solidFill>
            <a:srgbClr val="2340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80316" y="2458642"/>
            <a:ext cx="2517059" cy="30398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Дубай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08429" y="364601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Манисалес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80163" y="2405379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Монтевидео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62041" y="6053606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многие другие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154" y="165768"/>
            <a:ext cx="116966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 </a:t>
            </a:r>
            <a:r>
              <a:rPr lang="ru-RU" sz="27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sz="2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для достижения </a:t>
            </a:r>
            <a:r>
              <a:rPr lang="ru-RU" sz="27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ЦУР</a:t>
            </a:r>
            <a:r>
              <a:rPr lang="ru-RU" sz="2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"умными" устойчивыми городами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03837" y="3078178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Сингапур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6458" y="372359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Валенсия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679335" y="41799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Пулли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12" y="3431745"/>
            <a:ext cx="383535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Поддерживать города в реализации и использовании </a:t>
            </a:r>
            <a:r>
              <a:rPr lang="ru-RU" altLang="en-US" sz="1800" dirty="0" err="1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en-US" sz="1800" dirty="0" err="1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en-GB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GB" altLang="en-US" sz="12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Испытывать и проверять применимость </a:t>
            </a:r>
            <a:r>
              <a:rPr lang="ru-RU" altLang="en-US" sz="1800" dirty="0" err="1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en-US" sz="1800" dirty="0" err="1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нескольких городах мира</a:t>
            </a:r>
            <a: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altLang="en-US" sz="12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Разработать глобальный </a:t>
            </a:r>
            <a:r>
              <a:rPr lang="ru-RU" altLang="en-US" sz="18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индекс "умных" устойчивых городов (</a:t>
            </a:r>
            <a:r>
              <a:rPr lang="ru-RU" altLang="en-US" sz="1800" b="1" dirty="0" err="1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altLang="en-US" sz="18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s-ES_tradnl" altLang="en-US" sz="28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51" y="2146700"/>
            <a:ext cx="3575565" cy="2528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5" y="1580177"/>
            <a:ext cx="2542536" cy="179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/>
          <p:cNvSpPr/>
          <p:nvPr/>
        </p:nvSpPr>
        <p:spPr>
          <a:xfrm>
            <a:off x="6157451" y="48588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Фошань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33685" y="540564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Кайруан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72306" y="5414087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Москва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23064" y="932185"/>
            <a:ext cx="5926138" cy="1019175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проекте участвуют </a:t>
            </a:r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свыше </a:t>
            </a:r>
            <a:r>
              <a:rPr lang="ru-RU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 городов</a:t>
            </a:r>
            <a:endParaRPr lang="es-ES_tradnl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75"/>
            <a:ext cx="109728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Осуществление международных стандартов МСЭ-Т по формированию "умных" устойчивых городов</a:t>
            </a:r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7663" y="1375068"/>
            <a:ext cx="2943548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Пример Дубая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62062" y="1371600"/>
            <a:ext cx="2982273" cy="43546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Пример Сингапура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549" y="2005275"/>
            <a:ext cx="2677297" cy="3106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189" y="2004681"/>
            <a:ext cx="2190495" cy="3106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1475" y="5524500"/>
            <a:ext cx="10658475" cy="819150"/>
          </a:xfrm>
          <a:prstGeom prst="roundRect">
            <a:avLst/>
          </a:prstGeom>
          <a:solidFill>
            <a:srgbClr val="70AD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Эти исследования конкретных ситуаций показывают, какими путями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Дубай,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Сингапур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Москва шли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тому, чтобы стать более "умными" и более устойчивыми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городами</a:t>
            </a:r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_tradn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234" y="6387337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Доступно бесплатно на веб-сайте </a:t>
            </a:r>
            <a:r>
              <a:rPr lang="ru-RU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МСЭ-Т</a:t>
            </a:r>
            <a:r>
              <a:rPr lang="es-ES_tradn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600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hlinkClick r:id="rId5"/>
              </a:rPr>
              <a:t>itu.int/go/ITU-T-SSC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s-ES_tradnl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60322" y="1371600"/>
            <a:ext cx="3039761" cy="43546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Пример Москвы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2" descr="https://www.itu.int/en/ITU-T/climatechange/PublishingImages/Publications/Moscow-cover-p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946" y="1917781"/>
            <a:ext cx="2208512" cy="31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Blue Background.potx" id="{733D8C06-5C87-4534-8240-6CA22E669E0A}" vid="{D4095E0B-5F57-4BE2-834B-575F769D70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D29584808F1459CE8E4C1ADBB7854" ma:contentTypeVersion="2" ma:contentTypeDescription="Create a new document." ma:contentTypeScope="" ma:versionID="479a663e5ce2cfaea82700f157de510a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D074AF-EF05-4CE4-AB17-73D062D85E9A}"/>
</file>

<file path=customXml/itemProps2.xml><?xml version="1.0" encoding="utf-8"?>
<ds:datastoreItem xmlns:ds="http://schemas.openxmlformats.org/officeDocument/2006/customXml" ds:itemID="{FAE36AE7-B5FF-4ABA-9AA9-0D276CB224B6}"/>
</file>

<file path=customXml/itemProps3.xml><?xml version="1.0" encoding="utf-8"?>
<ds:datastoreItem xmlns:ds="http://schemas.openxmlformats.org/officeDocument/2006/customXml" ds:itemID="{DC959A1C-3A78-4395-BAD7-DD9088603D93}"/>
</file>

<file path=docProps/app.xml><?xml version="1.0" encoding="utf-8"?>
<Properties xmlns="http://schemas.openxmlformats.org/officeDocument/2006/extended-properties" xmlns:vt="http://schemas.openxmlformats.org/officeDocument/2006/docPropsVTypes">
  <Template>ITU Blue Background</Template>
  <TotalTime>3372</TotalTime>
  <Words>1349</Words>
  <Application>Microsoft Office PowerPoint</Application>
  <PresentationFormat>Widescreen</PresentationFormat>
  <Paragraphs>311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Segoe Script</vt:lpstr>
      <vt:lpstr>Segoe UI</vt:lpstr>
      <vt:lpstr>Wingdings</vt:lpstr>
      <vt:lpstr>Office Theme</vt:lpstr>
      <vt:lpstr> Делая наши города более "умными"  и устойчивыми</vt:lpstr>
      <vt:lpstr>Определение "умного" устойчивого города   «"Умный" устойчивый город – это инновационный город, использующий информационно-коммуникационные технологии (ИКТ) и другие средства для повышения уровня жизни, эффективности деятельности и услуг в городах, а также конкурентоспособности, при обеспечении удовлетворения потребностей настоящего и будущих поколений в экономических, социальных, природоохранных и культурных аспектах».</vt:lpstr>
      <vt:lpstr>PowerPoint Presentation</vt:lpstr>
      <vt:lpstr>Объединение усилий в целях построения "умных" устойчивых городов (U4SSC)</vt:lpstr>
      <vt:lpstr>Текущая работа в рамках U4SSC</vt:lpstr>
      <vt:lpstr>Публикации U4SSC</vt:lpstr>
      <vt:lpstr>Ключевые показатели деятельности U4SSC  для "умных" устойчивых городов</vt:lpstr>
      <vt:lpstr>PowerPoint Presentation</vt:lpstr>
      <vt:lpstr>Осуществление международных стандартов МСЭ-Т по формированию "умных" устойчивых городов </vt:lpstr>
      <vt:lpstr>Структура KPI</vt:lpstr>
      <vt:lpstr>Реализуя ключевые показатели деятельности по "умным" устойчивым городам во всем мире</vt:lpstr>
      <vt:lpstr>PowerPoint Presentation</vt:lpstr>
      <vt:lpstr>Дополнительная информация </vt:lpstr>
      <vt:lpstr>Принципы KPI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TSB-RU</dc:creator>
  <cp:lastModifiedBy>TSB SG5</cp:lastModifiedBy>
  <cp:revision>342</cp:revision>
  <cp:lastPrinted>2018-11-28T08:14:27Z</cp:lastPrinted>
  <dcterms:created xsi:type="dcterms:W3CDTF">2017-05-31T13:36:49Z</dcterms:created>
  <dcterms:modified xsi:type="dcterms:W3CDTF">2018-12-12T15:44:26Z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0x01010059DD29584808F1459CE8E4C1ADBB7854</vt:lpwstr>
  </property>
</Properties>
</file>