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328" r:id="rId5"/>
    <p:sldId id="368" r:id="rId6"/>
    <p:sldId id="369" r:id="rId7"/>
    <p:sldId id="377" r:id="rId8"/>
    <p:sldId id="378" r:id="rId9"/>
    <p:sldId id="379" r:id="rId10"/>
    <p:sldId id="380" r:id="rId11"/>
    <p:sldId id="346" r:id="rId12"/>
    <p:sldId id="383" r:id="rId13"/>
    <p:sldId id="376" r:id="rId14"/>
    <p:sldId id="381" r:id="rId15"/>
    <p:sldId id="371" r:id="rId16"/>
    <p:sldId id="372" r:id="rId17"/>
    <p:sldId id="347" r:id="rId18"/>
    <p:sldId id="349" r:id="rId19"/>
    <p:sldId id="350" r:id="rId20"/>
    <p:sldId id="351" r:id="rId21"/>
    <p:sldId id="352" r:id="rId22"/>
    <p:sldId id="353" r:id="rId23"/>
    <p:sldId id="354" r:id="rId24"/>
    <p:sldId id="355" r:id="rId25"/>
    <p:sldId id="356" r:id="rId26"/>
    <p:sldId id="357" r:id="rId27"/>
    <p:sldId id="358" r:id="rId28"/>
    <p:sldId id="359" r:id="rId29"/>
    <p:sldId id="360" r:id="rId30"/>
  </p:sldIdLst>
  <p:sldSz cx="12192000" cy="6858000"/>
  <p:notesSz cx="6794500" cy="9906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CDE5"/>
    <a:srgbClr val="7298C4"/>
    <a:srgbClr val="9DDCED"/>
    <a:srgbClr val="558ED5"/>
    <a:srgbClr val="70AD47"/>
    <a:srgbClr val="FFD243"/>
    <a:srgbClr val="FFC000"/>
    <a:srgbClr val="91C46E"/>
    <a:srgbClr val="65A2D9"/>
    <a:srgbClr val="3383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2" autoAdjust="0"/>
    <p:restoredTop sz="86191" autoAdjust="0"/>
  </p:normalViewPr>
  <p:slideViewPr>
    <p:cSldViewPr snapToGrid="0" snapToObjects="1" showGuides="1">
      <p:cViewPr varScale="1">
        <p:scale>
          <a:sx n="100" d="100"/>
          <a:sy n="100" d="100"/>
        </p:scale>
        <p:origin x="978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78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204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AE4F17-12AE-4C33-83D5-82615346FBA8}" type="datetimeFigureOut">
              <a:rPr lang="en-US" smtClean="0"/>
              <a:t>1/16/2018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64DE61-85F6-4586-84CC-159E0A05F1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998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23002-95C9-45A0-BDF6-EE76D45B35B4}" type="datetimeFigureOut">
              <a:rPr lang="es-ES_tradnl" smtClean="0"/>
              <a:t>16/01/2018</a:t>
            </a:fld>
            <a:endParaRPr lang="es-ES_tradnl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7E8BF-8033-4799-ABA6-673929CB1C93}" type="slidenum">
              <a:rPr lang="es-ES_tradnl" smtClean="0"/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431493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E8BF-8033-4799-ABA6-673929CB1C93}" type="slidenum">
              <a:rPr lang="es-ES_tradnl" smtClean="0"/>
              <a:t>1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127844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noProof="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</a:t>
            </a:r>
            <a:r>
              <a:rPr lang="es-ES_tradnl" baseline="0" noProof="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este estudio de caso se detalla la ambiciosa y ejemplificadora transformación de Dubái en ciudad inteligente: una aventura que otras aspirantes a ciudad inteligente del mundo deberían seguir</a:t>
            </a:r>
            <a:r>
              <a:rPr lang="es-ES_tradnl" noProof="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noProof="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Los principios de los IFR son</a:t>
            </a:r>
            <a:r>
              <a:rPr lang="es-ES_tradnl" baseline="0" noProof="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fontAlgn="base">
              <a:buFont typeface="Wingdings" panose="05000000000000000000" pitchFamily="2" charset="2"/>
              <a:buChar char="§"/>
            </a:pPr>
            <a:r>
              <a:rPr lang="es-ES_tradnl" sz="1200" b="1" noProof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Globalidad:</a:t>
            </a:r>
            <a:r>
              <a:rPr lang="es-ES_tradnl" sz="1200" b="1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_tradnl" sz="1200" b="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El</a:t>
            </a:r>
            <a:r>
              <a:rPr lang="es-ES_tradnl" sz="1200" b="0" baseline="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conjunto de indicadores debe comprender todos los aspectos de las SSC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fontAlgn="base">
              <a:buFont typeface="Wingdings" panose="05000000000000000000" pitchFamily="2" charset="2"/>
              <a:buChar char="§"/>
            </a:pPr>
            <a:r>
              <a:rPr lang="en-US" sz="1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Disponibilidad</a:t>
            </a:r>
            <a:r>
              <a:rPr lang="en-US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Los</a:t>
            </a:r>
            <a:r>
              <a:rPr lang="en-US" sz="12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IFR </a:t>
            </a:r>
            <a:r>
              <a:rPr lang="en-US" sz="1200" b="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deben</a:t>
            </a:r>
            <a:r>
              <a:rPr lang="en-US" sz="12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b="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ser</a:t>
            </a:r>
            <a:r>
              <a:rPr lang="en-US" sz="12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b="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cuantitativos</a:t>
            </a:r>
            <a:r>
              <a:rPr lang="en-US" sz="12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y los </a:t>
            </a:r>
            <a:r>
              <a:rPr lang="en-US" sz="1200" b="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datos</a:t>
            </a:r>
            <a:r>
              <a:rPr lang="en-US" sz="12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200" b="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presentes</a:t>
            </a:r>
            <a:r>
              <a:rPr lang="en-US" sz="12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y </a:t>
            </a:r>
            <a:r>
              <a:rPr lang="en-US" sz="1200" b="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pasados</a:t>
            </a:r>
            <a:r>
              <a:rPr lang="en-US" sz="12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200" b="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deben</a:t>
            </a:r>
            <a:r>
              <a:rPr lang="en-US" sz="12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b="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estar</a:t>
            </a:r>
            <a:r>
              <a:rPr lang="en-US" sz="12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b="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fácilmente</a:t>
            </a:r>
            <a:r>
              <a:rPr lang="en-US" sz="12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b="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disponibles</a:t>
            </a:r>
            <a:r>
              <a:rPr lang="en-US" sz="12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y </a:t>
            </a:r>
            <a:r>
              <a:rPr lang="en-US" sz="1200" b="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ser</a:t>
            </a:r>
            <a:r>
              <a:rPr lang="en-US" sz="12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b="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sencillos</a:t>
            </a:r>
            <a:r>
              <a:rPr lang="en-US" sz="12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lang="en-US" sz="1200" b="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obtener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b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fontAlgn="base">
              <a:buFont typeface="Wingdings" panose="05000000000000000000" pitchFamily="2" charset="2"/>
              <a:buChar char="§"/>
            </a:pPr>
            <a:r>
              <a:rPr lang="en-US" sz="1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Independencia</a:t>
            </a:r>
            <a:r>
              <a:rPr lang="en-US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n-US" sz="1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Los</a:t>
            </a:r>
            <a:r>
              <a:rPr lang="en-US" sz="12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IFR del </a:t>
            </a:r>
            <a:r>
              <a:rPr lang="en-US" sz="1200" b="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mismo</a:t>
            </a:r>
            <a:r>
              <a:rPr lang="en-US" sz="12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b="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tipo</a:t>
            </a:r>
            <a:r>
              <a:rPr lang="en-US" sz="12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b="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deben</a:t>
            </a:r>
            <a:r>
              <a:rPr lang="en-US" sz="12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b="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ser</a:t>
            </a:r>
            <a:r>
              <a:rPr lang="en-US" sz="12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b="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independientes</a:t>
            </a:r>
            <a:r>
              <a:rPr lang="en-US" sz="12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o </a:t>
            </a:r>
            <a:r>
              <a:rPr lang="en-US" sz="1200" b="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casi</a:t>
            </a:r>
            <a:r>
              <a:rPr lang="en-US" sz="12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b="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ortogonales</a:t>
            </a:r>
            <a:r>
              <a:rPr lang="en-US" sz="12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200" b="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</a:t>
            </a:r>
            <a:r>
              <a:rPr lang="en-US" sz="12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b="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decir</a:t>
            </a:r>
            <a:r>
              <a:rPr lang="en-US" sz="12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que </a:t>
            </a:r>
            <a:r>
              <a:rPr lang="en-US" sz="1200" b="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debe</a:t>
            </a:r>
            <a:r>
              <a:rPr lang="en-US" sz="12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b="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evitarse</a:t>
            </a:r>
            <a:r>
              <a:rPr lang="en-US" sz="12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lo más </a:t>
            </a:r>
            <a:r>
              <a:rPr lang="en-US" sz="1200" b="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posible</a:t>
            </a:r>
            <a:r>
              <a:rPr lang="en-US" sz="12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el </a:t>
            </a:r>
            <a:r>
              <a:rPr lang="en-US" sz="1200" b="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solapamiento</a:t>
            </a:r>
            <a:r>
              <a:rPr lang="en-US" sz="12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entre IFR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b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fontAlgn="base">
              <a:buFont typeface="Wingdings" panose="05000000000000000000" pitchFamily="2" charset="2"/>
              <a:buChar char="§"/>
            </a:pPr>
            <a:r>
              <a:rPr lang="es-ES_tradnl" sz="1200" b="1" noProof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Sencillez: </a:t>
            </a:r>
            <a:r>
              <a:rPr lang="es-ES_tradnl" sz="1200" b="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El</a:t>
            </a:r>
            <a:r>
              <a:rPr lang="es-ES_tradnl" sz="1200" b="0" baseline="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concepto de cada indicador debe ser simple y de fácil comprensión para los actores urbanos.</a:t>
            </a:r>
            <a:r>
              <a:rPr lang="es-ES_tradnl" sz="12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s-ES_tradnl" sz="12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es-ES_tradnl" sz="120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fontAlgn="base">
              <a:buFont typeface="Wingdings" panose="05000000000000000000" pitchFamily="2" charset="2"/>
              <a:buChar char="§"/>
            </a:pPr>
            <a:r>
              <a:rPr lang="es-ES_tradnl" sz="1200" b="1" noProof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Puntualidad:</a:t>
            </a:r>
            <a:r>
              <a:rPr lang="es-ES_tradnl" sz="1200" b="1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_tradnl" sz="1200" b="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</a:t>
            </a:r>
            <a:r>
              <a:rPr lang="es-ES_tradnl" sz="1200" b="0" baseline="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refiere a la capacidad de crear IFR para todo lo que pueda surgir durante la construcción de las SSC</a:t>
            </a:r>
            <a:r>
              <a:rPr lang="es-ES_tradnl" sz="12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s-ES_tradnl" sz="120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8A5C2-D2A0-45CE-A5DC-2274D3AE8381}" type="slidenum">
              <a:rPr lang="es-ES_tradnl" smtClean="0"/>
              <a:t>10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4505441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E8BF-8033-4799-ABA6-673929CB1C93}" type="slidenum">
              <a:rPr lang="es-ES_tradnl" smtClean="0"/>
              <a:t>11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224114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E8BF-8033-4799-ABA6-673929CB1C93}" type="slidenum">
              <a:rPr lang="es-ES_tradnl" smtClean="0"/>
              <a:t>12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2407266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E8BF-8033-4799-ABA6-673929CB1C93}" type="slidenum">
              <a:rPr lang="es-ES_tradnl" smtClean="0"/>
              <a:t>13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6009529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8A5C2-D2A0-45CE-A5DC-2274D3AE8381}" type="slidenum">
              <a:rPr lang="es-ES_tradnl" smtClean="0"/>
              <a:t>14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0213782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E8BF-8033-4799-ABA6-673929CB1C93}" type="slidenum">
              <a:rPr lang="es-ES_tradnl" smtClean="0"/>
              <a:t>15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0674939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E8BF-8033-4799-ABA6-673929CB1C93}" type="slidenum">
              <a:rPr lang="es-ES_tradnl" smtClean="0"/>
              <a:t>16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122342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E8BF-8033-4799-ABA6-673929CB1C93}" type="slidenum">
              <a:rPr lang="es-ES_tradnl" smtClean="0"/>
              <a:t>17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118105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E8BF-8033-4799-ABA6-673929CB1C93}" type="slidenum">
              <a:rPr lang="es-ES_tradnl" smtClean="0"/>
              <a:t>18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6176240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E8BF-8033-4799-ABA6-673929CB1C93}" type="slidenum">
              <a:rPr lang="es-ES_tradnl" smtClean="0"/>
              <a:t>19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999610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996A4-968D-4FA7-A625-7DD5FD0F28B4}" type="slidenum">
              <a:rPr lang="es-ES_tradnl" smtClean="0"/>
              <a:t>2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6781678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E8BF-8033-4799-ABA6-673929CB1C93}" type="slidenum">
              <a:rPr lang="es-ES_tradnl" smtClean="0"/>
              <a:t>20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7007781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E8BF-8033-4799-ABA6-673929CB1C93}" type="slidenum">
              <a:rPr lang="es-ES_tradnl" smtClean="0"/>
              <a:t>21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6906965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E8BF-8033-4799-ABA6-673929CB1C93}" type="slidenum">
              <a:rPr lang="es-ES_tradnl" smtClean="0"/>
              <a:t>22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7634184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E8BF-8033-4799-ABA6-673929CB1C93}" type="slidenum">
              <a:rPr lang="es-ES_tradnl" smtClean="0"/>
              <a:t>23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9547782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E8BF-8033-4799-ABA6-673929CB1C93}" type="slidenum">
              <a:rPr lang="es-ES_tradnl" smtClean="0"/>
              <a:t>24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2890820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E8BF-8033-4799-ABA6-673929CB1C93}" type="slidenum">
              <a:rPr lang="es-ES_tradnl" smtClean="0"/>
              <a:t>25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581042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E8BF-8033-4799-ABA6-673929CB1C93}" type="slidenum">
              <a:rPr lang="es-ES_tradnl" smtClean="0"/>
              <a:t>26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08229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F8FE5-CC6A-4D8B-B315-7D63070FA11F}" type="slidenum">
              <a:rPr lang="es-ES_tradnl" smtClean="0"/>
              <a:t>3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36871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E8BF-8033-4799-ABA6-673929CB1C93}" type="slidenum">
              <a:rPr lang="es-ES_tradnl" smtClean="0"/>
              <a:t>4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442427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E8BF-8033-4799-ABA6-673929CB1C93}" type="slidenum">
              <a:rPr lang="es-ES_tradnl" smtClean="0"/>
              <a:t>5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969163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E8BF-8033-4799-ABA6-673929CB1C93}" type="slidenum">
              <a:rPr lang="es-ES_tradnl" smtClean="0"/>
              <a:t>6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42958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E8BF-8033-4799-ABA6-673929CB1C93}" type="slidenum">
              <a:rPr lang="es-ES_tradnl" smtClean="0"/>
              <a:t>7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6756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09C2B-8D66-4659-ACDF-6C8509E14DCA}" type="slidenum">
              <a:rPr lang="es-ES_tradnl" smtClean="0"/>
              <a:t>8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110164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E8BF-8033-4799-ABA6-673929CB1C93}" type="slidenum">
              <a:rPr lang="es-ES_tradnl" smtClean="0"/>
              <a:t>9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805776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50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932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82083"/>
            <a:ext cx="2743200" cy="5259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82083"/>
            <a:ext cx="8026400" cy="5259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037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944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459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456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552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232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37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03250"/>
            <a:ext cx="4011084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603251"/>
            <a:ext cx="6815667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241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05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7097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68501"/>
            <a:ext cx="109728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3600" y="617643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283C63E4-F9BE-C24A-B4FF-309EB18BA5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63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bg1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18" Type="http://schemas.openxmlformats.org/officeDocument/2006/relationships/image" Target="../media/image21.png"/><Relationship Id="rId3" Type="http://schemas.openxmlformats.org/officeDocument/2006/relationships/image" Target="../media/image6.jpeg"/><Relationship Id="rId7" Type="http://schemas.openxmlformats.org/officeDocument/2006/relationships/image" Target="../media/image10.gif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tu.int/go/U4SSC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tu.int/go/ITU-T-SSC" TargetMode="Externa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" y="0"/>
            <a:ext cx="12191999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110" y="992188"/>
            <a:ext cx="6885992" cy="147002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s-ES_tradnl" sz="4900" dirty="0" smtClean="0">
                <a:latin typeface="Segoe Script" panose="020B05040200000000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Hacer que nuestras ciudades sean más inteligentes y sostenibles</a:t>
            </a:r>
            <a:endParaRPr lang="es-ES_tradnl" sz="4900" dirty="0">
              <a:solidFill>
                <a:schemeClr val="bg1"/>
              </a:solidFill>
              <a:latin typeface="Segoe Script" panose="020B05040200000000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9" t="15627" r="12381" b="9245"/>
          <a:stretch/>
        </p:blipFill>
        <p:spPr>
          <a:xfrm>
            <a:off x="8818419" y="3757451"/>
            <a:ext cx="1642909" cy="1692196"/>
          </a:xfrm>
          <a:prstGeom prst="rect">
            <a:avLst/>
          </a:prstGeom>
          <a:noFill/>
          <a:ln w="38100">
            <a:noFill/>
          </a:ln>
        </p:spPr>
      </p:pic>
    </p:spTree>
    <p:extLst>
      <p:ext uri="{BB962C8B-B14F-4D97-AF65-F5344CB8AC3E}">
        <p14:creationId xmlns:p14="http://schemas.microsoft.com/office/powerpoint/2010/main" val="354858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26845"/>
            <a:ext cx="10972800" cy="617537"/>
          </a:xfrm>
        </p:spPr>
        <p:txBody>
          <a:bodyPr>
            <a:noAutofit/>
          </a:bodyPr>
          <a:lstStyle/>
          <a:p>
            <a:r>
              <a:rPr lang="es-ES_tradnl" sz="3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Estructura de los IFR</a:t>
            </a:r>
            <a:endParaRPr lang="es-ES_tradnl" sz="3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173188" y="2805525"/>
            <a:ext cx="2406768" cy="576000"/>
          </a:xfrm>
          <a:prstGeom prst="roundRect">
            <a:avLst/>
          </a:prstGeom>
          <a:solidFill>
            <a:srgbClr val="47AAC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Economía</a:t>
            </a:r>
            <a:endParaRPr lang="es-ES_tradnl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73188" y="3601121"/>
            <a:ext cx="2494062" cy="2577747"/>
          </a:xfrm>
          <a:prstGeom prst="roundRect">
            <a:avLst/>
          </a:prstGeom>
          <a:solidFill>
            <a:srgbClr val="6DBCD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es-ES_tradnl" sz="14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_tradnl" sz="14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300" spc="-3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Infraestructura de las TIC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3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Canalizaciones y alcantarillado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3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Drenaje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3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Suministro eléctrico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3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Transporte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3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Sector público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3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Innovación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3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Empleo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3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Residuos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3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Inmuebles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3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Planificación urbana</a:t>
            </a:r>
            <a:endParaRPr lang="es-ES_tradnl" sz="13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_tradnl" sz="14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_tradnl" sz="14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685344" y="2805525"/>
            <a:ext cx="2408400" cy="576000"/>
          </a:xfrm>
          <a:prstGeom prst="roundRect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Medio ambiente</a:t>
            </a:r>
            <a:endParaRPr lang="es-ES_tradnl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656502" y="3563458"/>
            <a:ext cx="2437241" cy="1961818"/>
          </a:xfrm>
          <a:prstGeom prst="roundRect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3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Calidad del aire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3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Canalizaciones y alcantarillado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3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Residuos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3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Calidad medioambiental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3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Espacios públicos y naturaleza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3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Energía</a:t>
            </a:r>
            <a:endParaRPr lang="es-ES_tradnl" sz="13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037645" y="2805525"/>
            <a:ext cx="2408400" cy="576000"/>
          </a:xfrm>
          <a:prstGeom prst="roundRect">
            <a:avLst/>
          </a:prstGeom>
          <a:solidFill>
            <a:srgbClr val="F7964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Sociedad y cultura</a:t>
            </a:r>
            <a:endParaRPr lang="es-ES_tradnl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994758" y="3548642"/>
            <a:ext cx="2408400" cy="1976634"/>
          </a:xfrm>
          <a:prstGeom prst="roundRect">
            <a:avLst/>
          </a:prstGeom>
          <a:solidFill>
            <a:srgbClr val="F7964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3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Educación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3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Sanidad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3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Cultura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3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Alojamiento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3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Inclusión social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3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Seguridad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3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Seguridad alimenta</a:t>
            </a:r>
            <a:r>
              <a:rPr lang="es-ES_tradnl" sz="1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ria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0" y="2924248"/>
            <a:ext cx="1288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Dimensión</a:t>
            </a:r>
            <a:endParaRPr lang="es-ES_tradnl" sz="16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3812775"/>
            <a:ext cx="12965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Categoría</a:t>
            </a:r>
            <a:endParaRPr lang="es-ES_tradnl" sz="16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AutoShape 18"/>
          <p:cNvSpPr>
            <a:spLocks noChangeArrowheads="1"/>
          </p:cNvSpPr>
          <p:nvPr/>
        </p:nvSpPr>
        <p:spPr bwMode="auto">
          <a:xfrm>
            <a:off x="2998970" y="673669"/>
            <a:ext cx="6336000" cy="526598"/>
          </a:xfrm>
          <a:prstGeom prst="roundRect">
            <a:avLst>
              <a:gd name="adj" fmla="val 16667"/>
            </a:avLst>
          </a:prstGeom>
          <a:solidFill>
            <a:srgbClr val="2B6395"/>
          </a:solidFill>
          <a:ln w="38100">
            <a:solidFill>
              <a:schemeClr val="bg1"/>
            </a:solidFill>
          </a:ln>
          <a:effectLst/>
          <a:ex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_tradnl" altLang="en-US" sz="16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54 Indicadores básicos + 37 indicadores avanzados</a:t>
            </a:r>
            <a:endParaRPr kumimoji="0" lang="es-ES_tradnl" alt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AutoShape 18"/>
          <p:cNvSpPr>
            <a:spLocks noChangeArrowheads="1"/>
          </p:cNvSpPr>
          <p:nvPr/>
        </p:nvSpPr>
        <p:spPr bwMode="auto">
          <a:xfrm>
            <a:off x="2998970" y="1321847"/>
            <a:ext cx="6336000" cy="526598"/>
          </a:xfrm>
          <a:prstGeom prst="roundRect">
            <a:avLst>
              <a:gd name="adj" fmla="val 16667"/>
            </a:avLst>
          </a:prstGeom>
          <a:solidFill>
            <a:schemeClr val="accent4">
              <a:lumMod val="75000"/>
            </a:schemeClr>
          </a:solidFill>
          <a:ln w="38100">
            <a:solidFill>
              <a:schemeClr val="bg1"/>
            </a:solidFill>
          </a:ln>
          <a:effectLst/>
          <a:ex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_tradnl" altLang="en-US" sz="16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 inteligencia + 32 estructura + 39 sostenibilidad</a:t>
            </a:r>
            <a:endParaRPr kumimoji="0" lang="es-ES_tradnl" alt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-11030"/>
            <a:ext cx="1435100" cy="1310824"/>
          </a:xfrm>
          <a:prstGeom prst="rect">
            <a:avLst/>
          </a:prstGeom>
          <a:solidFill>
            <a:srgbClr val="3AAA3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Mida los progresos de su ciudad</a:t>
            </a:r>
            <a:endParaRPr lang="es-ES_tradnl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AutoShape 18"/>
          <p:cNvSpPr>
            <a:spLocks noChangeArrowheads="1"/>
          </p:cNvSpPr>
          <p:nvPr/>
        </p:nvSpPr>
        <p:spPr bwMode="auto">
          <a:xfrm>
            <a:off x="2998970" y="1975953"/>
            <a:ext cx="6336000" cy="526598"/>
          </a:xfrm>
          <a:prstGeom prst="roundRect">
            <a:avLst>
              <a:gd name="adj" fmla="val 16667"/>
            </a:avLst>
          </a:prstGeom>
          <a:solidFill>
            <a:schemeClr val="bg2">
              <a:lumMod val="50000"/>
            </a:schemeClr>
          </a:solidFill>
          <a:ln w="38100">
            <a:solidFill>
              <a:schemeClr val="bg1"/>
            </a:solidFill>
          </a:ln>
          <a:effectLst/>
          <a:ex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132</a:t>
            </a:r>
            <a:r>
              <a:rPr kumimoji="0" lang="es-ES_tradnl" altLang="en-US" sz="1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datos que recopilar</a:t>
            </a:r>
            <a:endParaRPr kumimoji="0" lang="es-ES_tradnl" alt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88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4CD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933" y="590550"/>
            <a:ext cx="11142134" cy="6267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es-ES_tradnl" sz="32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Aplicación de los indicadores fundamentales de rendimiento para ciudades inteligentes y sostenibles en el mundo</a:t>
            </a:r>
            <a:endParaRPr lang="es-ES_tradnl" sz="32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Snip Same Side Corner Rectangle 9"/>
          <p:cNvSpPr/>
          <p:nvPr/>
        </p:nvSpPr>
        <p:spPr>
          <a:xfrm>
            <a:off x="174456" y="4884420"/>
            <a:ext cx="2743200" cy="1678965"/>
          </a:xfrm>
          <a:prstGeom prst="snip2SameRect">
            <a:avLst/>
          </a:prstGeom>
          <a:solidFill>
            <a:srgbClr val="F89D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 U4SSC da la bienvenida a todas las ciudades que quieran iniciar su</a:t>
            </a:r>
            <a:r>
              <a:rPr lang="en-US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_tradnl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transformación SSC</a:t>
            </a:r>
            <a:endParaRPr lang="es-ES_tradnl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200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778370" y="0"/>
            <a:ext cx="4782999" cy="6858000"/>
          </a:xfrm>
          <a:prstGeom prst="rect">
            <a:avLst/>
          </a:prstGeom>
          <a:solidFill>
            <a:srgbClr val="0E131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5" name="Rounded Rectangle 4"/>
          <p:cNvSpPr/>
          <p:nvPr/>
        </p:nvSpPr>
        <p:spPr>
          <a:xfrm>
            <a:off x="3983093" y="5101924"/>
            <a:ext cx="4519484" cy="975983"/>
          </a:xfrm>
          <a:prstGeom prst="roundRect">
            <a:avLst/>
          </a:prstGeom>
          <a:solidFill>
            <a:srgbClr val="39455F">
              <a:alpha val="4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Si desea más información, diríjase a:</a:t>
            </a:r>
          </a:p>
          <a:p>
            <a:pPr algn="ctr"/>
            <a:r>
              <a:rPr lang="es-ES_tradn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u4ssc@itu.int   </a:t>
            </a:r>
            <a:endParaRPr lang="es-ES_tradnl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54616" y="2261995"/>
            <a:ext cx="4176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8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Gracias</a:t>
            </a:r>
            <a:endParaRPr lang="es-ES_tradnl" sz="48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91"/>
          <a:stretch/>
        </p:blipFill>
        <p:spPr>
          <a:xfrm>
            <a:off x="-59405" y="0"/>
            <a:ext cx="3983706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70"/>
          <a:stretch/>
        </p:blipFill>
        <p:spPr>
          <a:xfrm>
            <a:off x="8561369" y="0"/>
            <a:ext cx="36306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04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51287"/>
            <a:ext cx="10972800" cy="1143000"/>
          </a:xfrm>
        </p:spPr>
        <p:txBody>
          <a:bodyPr/>
          <a:lstStyle/>
          <a:p>
            <a:r>
              <a:rPr lang="es-ES_tradnl" dirty="0" smtClean="0"/>
              <a:t>Información adicional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737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4960" y="5557520"/>
            <a:ext cx="1692476" cy="1198880"/>
          </a:xfrm>
          <a:prstGeom prst="rect">
            <a:avLst/>
          </a:prstGeom>
          <a:solidFill>
            <a:srgbClr val="478BC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" name="Rounded Rectangle 3"/>
          <p:cNvSpPr/>
          <p:nvPr/>
        </p:nvSpPr>
        <p:spPr>
          <a:xfrm>
            <a:off x="737190" y="868500"/>
            <a:ext cx="11260347" cy="4979409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660" y="-210705"/>
            <a:ext cx="10972800" cy="1143000"/>
          </a:xfrm>
        </p:spPr>
        <p:txBody>
          <a:bodyPr/>
          <a:lstStyle/>
          <a:p>
            <a:r>
              <a:rPr lang="es-ES_tradnl" dirty="0" smtClean="0"/>
              <a:t>Principios de los IFR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1476" y="891695"/>
            <a:ext cx="7033405" cy="4587574"/>
          </a:xfrm>
        </p:spPr>
        <p:txBody>
          <a:bodyPr>
            <a:normAutofit fontScale="25000" lnSpcReduction="20000"/>
          </a:bodyPr>
          <a:lstStyle/>
          <a:p>
            <a:pPr marL="0" indent="0" fontAlgn="base">
              <a:buNone/>
            </a:pPr>
            <a:endParaRPr lang="en-US" b="1" cap="all" dirty="0"/>
          </a:p>
          <a:p>
            <a:pPr fontAlgn="base">
              <a:buFont typeface="Wingdings" panose="05000000000000000000" pitchFamily="2" charset="2"/>
              <a:buChar char="§"/>
            </a:pPr>
            <a:r>
              <a:rPr lang="es-ES_tradnl" sz="8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Globalidad:</a:t>
            </a:r>
            <a:r>
              <a:rPr lang="es-ES_tradnl" sz="8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_tradnl" sz="8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El conjunto de indicadores debe comprender todos los aspectos de las SSC. </a:t>
            </a:r>
            <a:br>
              <a:rPr lang="es-ES_tradnl" sz="8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es-ES_tradnl" sz="80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fontAlgn="base">
              <a:buFont typeface="Wingdings" panose="05000000000000000000" pitchFamily="2" charset="2"/>
              <a:buChar char="§"/>
            </a:pPr>
            <a:r>
              <a:rPr lang="es-ES_tradnl" sz="8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Disponibilidad:</a:t>
            </a:r>
            <a:r>
              <a:rPr lang="es-ES_tradnl" sz="8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_tradnl" sz="8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Los IFR deben ser cuantitativos y los datos, presentes y pasados, deben estar fácilmente disponibles y ser sencillos de obtener.</a:t>
            </a:r>
            <a:br>
              <a:rPr lang="es-ES_tradnl" sz="8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es-ES_tradnl" sz="80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fontAlgn="base">
              <a:buFont typeface="Wingdings" panose="05000000000000000000" pitchFamily="2" charset="2"/>
              <a:buChar char="§"/>
            </a:pPr>
            <a:r>
              <a:rPr lang="es-ES_tradnl" sz="8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Independencia: </a:t>
            </a:r>
            <a:r>
              <a:rPr lang="es-ES_tradnl" sz="8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Los IFR del mismo tipo deben ser independientes o casi ortogonales, es decir, que debe evitarse lo más posible el solapamiento entre IFR.</a:t>
            </a:r>
            <a:br>
              <a:rPr lang="es-ES_tradnl" sz="8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es-ES_tradnl" sz="80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fontAlgn="base">
              <a:buFont typeface="Wingdings" panose="05000000000000000000" pitchFamily="2" charset="2"/>
              <a:buChar char="§"/>
            </a:pPr>
            <a:r>
              <a:rPr lang="es-ES_tradnl" sz="8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Sencillez: </a:t>
            </a:r>
            <a:r>
              <a:rPr lang="es-ES_tradnl" sz="8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El concepto de cada indicador debe ser simple y de fácil comprensión para los actores urbanos. </a:t>
            </a:r>
            <a:br>
              <a:rPr lang="es-ES_tradnl" sz="8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es-ES_tradnl" sz="80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fontAlgn="base">
              <a:buFont typeface="Wingdings" panose="05000000000000000000" pitchFamily="2" charset="2"/>
              <a:buChar char="§"/>
            </a:pPr>
            <a:r>
              <a:rPr lang="es-ES_tradnl" sz="8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Puntualidad:</a:t>
            </a:r>
            <a:r>
              <a:rPr lang="es-ES_tradnl" sz="8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_tradnl" sz="8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 refiere a la capacidad de crear IFR para todo lo que pueda surgir durante la construcción de las SSC.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3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999" y="1260661"/>
            <a:ext cx="4142991" cy="386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57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77686" y="193339"/>
            <a:ext cx="10199914" cy="662163"/>
            <a:chOff x="838200" y="304800"/>
            <a:chExt cx="7620000" cy="777706"/>
          </a:xfrm>
        </p:grpSpPr>
        <p:sp>
          <p:nvSpPr>
            <p:cNvPr id="3" name="Rectangle 2"/>
            <p:cNvSpPr/>
            <p:nvPr/>
          </p:nvSpPr>
          <p:spPr>
            <a:xfrm>
              <a:off x="838200" y="304800"/>
              <a:ext cx="7620000" cy="381000"/>
            </a:xfrm>
            <a:prstGeom prst="rect">
              <a:avLst/>
            </a:prstGeom>
            <a:solidFill>
              <a:srgbClr val="3383C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ECONOMÍA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838200" y="756979"/>
              <a:ext cx="7620000" cy="325527"/>
            </a:xfrm>
            <a:prstGeom prst="rect">
              <a:avLst/>
            </a:prstGeom>
            <a:solidFill>
              <a:srgbClr val="65A2D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dirty="0" smtClean="0">
                  <a:solidFill>
                    <a:schemeClr val="bg1"/>
                  </a:solidFill>
                </a:rPr>
                <a:t>TIC – Indicadores básicos</a:t>
              </a:r>
              <a:endParaRPr lang="es-ES_tradnl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102306" y="1189956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_tradnl" sz="1600" b="1" dirty="0" smtClean="0">
                <a:solidFill>
                  <a:schemeClr val="tx1"/>
                </a:solidFill>
              </a:rPr>
              <a:t>Acceso a Internet desde el hogar</a:t>
            </a:r>
            <a:r>
              <a:rPr lang="en-US" sz="1200" dirty="0" smtClean="0">
                <a:solidFill>
                  <a:schemeClr val="tx1"/>
                </a:solidFill>
              </a:rPr>
              <a:t/>
            </a:r>
            <a:br>
              <a:rPr lang="en-US" sz="1200" dirty="0" smtClean="0">
                <a:solidFill>
                  <a:schemeClr val="tx1"/>
                </a:solidFill>
              </a:rPr>
            </a:br>
            <a:r>
              <a:rPr lang="es-ES_tradnl" sz="1400" dirty="0" smtClean="0">
                <a:solidFill>
                  <a:schemeClr val="tx1"/>
                </a:solidFill>
              </a:rPr>
              <a:t>Porcentaje de hogares con acceso a Internet</a:t>
            </a:r>
            <a:r>
              <a:rPr lang="en-CA" sz="1400" dirty="0" smtClean="0">
                <a:solidFill>
                  <a:schemeClr val="tx1"/>
                </a:solidFill>
              </a:rPr>
              <a:t>.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02307" y="2547071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_tradnl" sz="1600" b="1" dirty="0" smtClean="0">
                <a:solidFill>
                  <a:schemeClr val="tx1"/>
                </a:solidFill>
              </a:rPr>
              <a:t>Abonos a la banda ancha fija</a:t>
            </a:r>
          </a:p>
          <a:p>
            <a:pPr algn="ctr"/>
            <a:r>
              <a:rPr lang="es-ES_tradnl" sz="1400" dirty="0" smtClean="0">
                <a:solidFill>
                  <a:schemeClr val="tx1"/>
                </a:solidFill>
              </a:rPr>
              <a:t>Porcentaje de hogares con banda ancha fija (alámbrica)</a:t>
            </a:r>
            <a:r>
              <a:rPr lang="en-CA" sz="140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01456" y="3904188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_tradnl" sz="1600" b="1" dirty="0" smtClean="0">
                <a:solidFill>
                  <a:schemeClr val="tx1"/>
                </a:solidFill>
              </a:rPr>
              <a:t>Abonos a la banda ancha inalámbrica</a:t>
            </a:r>
            <a:r>
              <a:rPr lang="en-US" sz="1100" b="1" dirty="0" smtClean="0">
                <a:solidFill>
                  <a:schemeClr val="tx1"/>
                </a:solidFill>
              </a:rPr>
              <a:t/>
            </a:r>
            <a:br>
              <a:rPr lang="en-US" sz="1100" b="1" dirty="0" smtClean="0">
                <a:solidFill>
                  <a:schemeClr val="tx1"/>
                </a:solidFill>
              </a:rPr>
            </a:br>
            <a:r>
              <a:rPr lang="es-ES_tradnl" sz="1400" dirty="0" smtClean="0">
                <a:solidFill>
                  <a:schemeClr val="tx1"/>
                </a:solidFill>
              </a:rPr>
              <a:t>Abonos a la banda ancha inalámbrica por </a:t>
            </a:r>
          </a:p>
          <a:p>
            <a:pPr algn="ctr"/>
            <a:r>
              <a:rPr lang="es-ES_tradnl" sz="1400" dirty="0" smtClean="0">
                <a:solidFill>
                  <a:schemeClr val="tx1"/>
                </a:solidFill>
              </a:rPr>
              <a:t>100 000 habitantes</a:t>
            </a:r>
            <a:r>
              <a:rPr lang="en-US" sz="140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079920" y="1177602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_tradnl" sz="1600" b="1" dirty="0" smtClean="0">
                <a:solidFill>
                  <a:schemeClr val="tx1"/>
                </a:solidFill>
              </a:rPr>
              <a:t>Contadores de agua inteligentes</a:t>
            </a:r>
          </a:p>
          <a:p>
            <a:pPr algn="ctr"/>
            <a:r>
              <a:rPr lang="es-ES_tradnl" sz="1400" dirty="0" smtClean="0">
                <a:solidFill>
                  <a:schemeClr val="tx1"/>
                </a:solidFill>
              </a:rPr>
              <a:t>Porcentaje de contadores de agua inteligentes instalados</a:t>
            </a:r>
            <a:r>
              <a:rPr lang="en-US" sz="140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079920" y="2547071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Contadores de electricidad inteligentes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es-ES_tradnl" sz="1400" dirty="0" smtClean="0">
                <a:solidFill>
                  <a:schemeClr val="tx1"/>
                </a:solidFill>
              </a:rPr>
              <a:t>Porcentaje de contadores de electricidad inteligentes instalados</a:t>
            </a:r>
            <a:r>
              <a:rPr lang="en-CA" sz="140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73871" y="5337870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_tradnl" sz="1600" b="1" dirty="0" smtClean="0">
                <a:solidFill>
                  <a:schemeClr val="tx1"/>
                </a:solidFill>
              </a:rPr>
              <a:t>Cobertura de banda ancha inalámbrica</a:t>
            </a:r>
          </a:p>
          <a:p>
            <a:pPr algn="ctr"/>
            <a:r>
              <a:rPr lang="es-ES_tradnl" sz="1400" dirty="0" smtClean="0">
                <a:solidFill>
                  <a:schemeClr val="tx1"/>
                </a:solidFill>
              </a:rPr>
              <a:t>Porcentaje de la ciudad con cobertura de banda ancha inalámbrica (3G y 4G)</a:t>
            </a:r>
            <a:r>
              <a:rPr lang="en-US" sz="1400" dirty="0" smtClean="0">
                <a:solidFill>
                  <a:schemeClr val="tx1"/>
                </a:solidFill>
              </a:rPr>
              <a:t>. 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80362" y="1169179"/>
            <a:ext cx="2472963" cy="12977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_tradnl" sz="1600" b="1" dirty="0" smtClean="0">
                <a:solidFill>
                  <a:schemeClr val="tx1"/>
                </a:solidFill>
              </a:rPr>
              <a:t>Información dinámica sobre transporte público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es-ES_tradnl" sz="1200" dirty="0" smtClean="0">
                <a:solidFill>
                  <a:schemeClr val="tx1"/>
                </a:solidFill>
              </a:rPr>
              <a:t>Porcentaje de paradas de transporte público urbano cuya información los usuarios pueden obtener dinámicamente en </a:t>
            </a:r>
            <a:r>
              <a:rPr lang="es-ES_tradnl" sz="1200" dirty="0" smtClean="0">
                <a:solidFill>
                  <a:schemeClr val="tx1"/>
                </a:solidFill>
              </a:rPr>
              <a:t>tiempo </a:t>
            </a:r>
            <a:r>
              <a:rPr lang="es-ES_tradnl" sz="1200" dirty="0" smtClean="0">
                <a:solidFill>
                  <a:schemeClr val="tx1"/>
                </a:solidFill>
              </a:rPr>
              <a:t>real.</a:t>
            </a:r>
            <a:endParaRPr lang="es-ES_tradnl" sz="105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02739" y="3309828"/>
            <a:ext cx="2450586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_tradnl" sz="1600" b="1" dirty="0" smtClean="0">
                <a:solidFill>
                  <a:schemeClr val="tx1"/>
                </a:solidFill>
              </a:rPr>
              <a:t>Supervisión del tr</a:t>
            </a:r>
            <a:r>
              <a:rPr lang="en-CA" sz="1600" b="1" dirty="0" smtClean="0">
                <a:solidFill>
                  <a:schemeClr val="tx1"/>
                </a:solidFill>
              </a:rPr>
              <a:t>áfico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es-ES_tradnl" sz="1400" dirty="0" smtClean="0">
                <a:solidFill>
                  <a:schemeClr val="tx1"/>
                </a:solidFill>
              </a:rPr>
              <a:t>Porcentaje de vías principales supervisadas con TIC. </a:t>
            </a:r>
            <a:endParaRPr lang="es-ES_tradn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80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77686" y="193339"/>
            <a:ext cx="10199914" cy="662163"/>
            <a:chOff x="838200" y="304800"/>
            <a:chExt cx="7620000" cy="777706"/>
          </a:xfrm>
        </p:grpSpPr>
        <p:sp>
          <p:nvSpPr>
            <p:cNvPr id="3" name="Rectangle 2"/>
            <p:cNvSpPr/>
            <p:nvPr/>
          </p:nvSpPr>
          <p:spPr>
            <a:xfrm>
              <a:off x="838200" y="304800"/>
              <a:ext cx="7620000" cy="381000"/>
            </a:xfrm>
            <a:prstGeom prst="rect">
              <a:avLst/>
            </a:prstGeom>
            <a:solidFill>
              <a:srgbClr val="3383C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ECONOMÍA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838200" y="756979"/>
              <a:ext cx="7620000" cy="325527"/>
            </a:xfrm>
            <a:prstGeom prst="rect">
              <a:avLst/>
            </a:prstGeom>
            <a:solidFill>
              <a:srgbClr val="65A2D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TIC – Indicadores avanzados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077686" y="2218654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Datos abiertos</a:t>
            </a:r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s-ES_tradnl" sz="1400" dirty="0" smtClean="0">
                <a:solidFill>
                  <a:schemeClr val="tx1"/>
                </a:solidFill>
              </a:rPr>
              <a:t>Porcentaje y número de conjuntos de datos abiertos inventariados que se han publicado. </a:t>
            </a:r>
          </a:p>
          <a:p>
            <a:pPr algn="ctr"/>
            <a:r>
              <a:rPr lang="en-CA" sz="1100" dirty="0" smtClean="0">
                <a:solidFill>
                  <a:schemeClr val="tx1"/>
                </a:solidFill>
              </a:rPr>
              <a:t> 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7686" y="3566246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_tradnl" sz="1600" b="1" dirty="0" smtClean="0">
                <a:solidFill>
                  <a:schemeClr val="tx1"/>
                </a:solidFill>
              </a:rPr>
              <a:t>Cibergobierno</a:t>
            </a:r>
          </a:p>
          <a:p>
            <a:pPr algn="ctr"/>
            <a:r>
              <a:rPr lang="es-ES_tradnl" sz="1400" dirty="0" smtClean="0">
                <a:solidFill>
                  <a:schemeClr val="tx1"/>
                </a:solidFill>
              </a:rPr>
              <a:t>Número de servicios públicos prestados por medios electrónicos.</a:t>
            </a:r>
            <a:endParaRPr lang="es-ES_tradnl" sz="1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77686" y="4913838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_tradnl" sz="1600" b="1" dirty="0" smtClean="0">
                <a:solidFill>
                  <a:schemeClr val="tx1"/>
                </a:solidFill>
              </a:rPr>
              <a:t>Cibercompras del sector públi</a:t>
            </a:r>
            <a:r>
              <a:rPr lang="en-GB" sz="1600" b="1" dirty="0" smtClean="0">
                <a:solidFill>
                  <a:schemeClr val="tx1"/>
                </a:solidFill>
              </a:rPr>
              <a:t>co</a:t>
            </a:r>
            <a:r>
              <a:rPr lang="en-US" sz="1400" b="1" dirty="0" smtClean="0">
                <a:solidFill>
                  <a:schemeClr val="tx1"/>
                </a:solidFill>
              </a:rPr>
              <a:t/>
            </a:r>
            <a:br>
              <a:rPr lang="en-US" sz="1400" b="1" dirty="0" smtClean="0">
                <a:solidFill>
                  <a:schemeClr val="tx1"/>
                </a:solidFill>
              </a:rPr>
            </a:br>
            <a:r>
              <a:rPr lang="es-ES_tradnl" sz="1400" dirty="0" smtClean="0">
                <a:solidFill>
                  <a:schemeClr val="tx1"/>
                </a:solidFill>
              </a:rPr>
              <a:t>Porcentaje de licitaciones públicas realizadas por medios electrónicos</a:t>
            </a:r>
            <a:r>
              <a:rPr lang="en-US" sz="140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96614" y="2191639"/>
            <a:ext cx="2451935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_tradnl" sz="1600" b="1" dirty="0" smtClean="0">
                <a:solidFill>
                  <a:schemeClr val="tx1"/>
                </a:solidFill>
              </a:rPr>
              <a:t>Supervisión del suministro de agua por TIC</a:t>
            </a:r>
            <a:r>
              <a:rPr lang="en-CA" sz="1200" dirty="0" smtClean="0">
                <a:solidFill>
                  <a:schemeClr val="tx1"/>
                </a:solidFill>
              </a:rPr>
              <a:t/>
            </a:r>
            <a:br>
              <a:rPr lang="en-CA" sz="1200" dirty="0" smtClean="0">
                <a:solidFill>
                  <a:schemeClr val="tx1"/>
                </a:solidFill>
              </a:rPr>
            </a:br>
            <a:r>
              <a:rPr lang="es-ES_tradnl" sz="1400" dirty="0" smtClean="0">
                <a:solidFill>
                  <a:schemeClr val="tx1"/>
                </a:solidFill>
              </a:rPr>
              <a:t>Porcentaje del sistema de distribución hídrica supervisado por TIC</a:t>
            </a:r>
            <a:r>
              <a:rPr lang="en-US" sz="140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05150" y="3503095"/>
            <a:ext cx="2434862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s-ES_tradnl" sz="1600" b="1" dirty="0" smtClean="0">
                <a:solidFill>
                  <a:prstClr val="black"/>
                </a:solidFill>
              </a:rPr>
              <a:t>Supervisión del sistema de drenaje/sumideros por</a:t>
            </a:r>
            <a:r>
              <a:rPr lang="en-GB" sz="1600" b="1" dirty="0" smtClean="0">
                <a:solidFill>
                  <a:prstClr val="black"/>
                </a:solidFill>
              </a:rPr>
              <a:t> </a:t>
            </a:r>
            <a:r>
              <a:rPr lang="en-GB" sz="1600" b="1" dirty="0" smtClean="0">
                <a:solidFill>
                  <a:prstClr val="black"/>
                </a:solidFill>
              </a:rPr>
              <a:t>TIC</a:t>
            </a:r>
            <a:r>
              <a:rPr lang="en-CA" sz="1050" dirty="0">
                <a:solidFill>
                  <a:prstClr val="black"/>
                </a:solidFill>
              </a:rPr>
              <a:t/>
            </a:r>
            <a:br>
              <a:rPr lang="en-CA" sz="1050" dirty="0">
                <a:solidFill>
                  <a:prstClr val="black"/>
                </a:solidFill>
              </a:rPr>
            </a:br>
            <a:r>
              <a:rPr lang="es-ES_tradnl" sz="1400" dirty="0" smtClean="0">
                <a:solidFill>
                  <a:prstClr val="black"/>
                </a:solidFill>
              </a:rPr>
              <a:t>Porcentaje del sistema de drenaje/sumideros supervisado por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smtClean="0">
                <a:solidFill>
                  <a:prstClr val="black"/>
                </a:solidFill>
              </a:rPr>
              <a:t>TIC.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95356" y="4913838"/>
            <a:ext cx="2453193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 dirty="0" smtClean="0">
                <a:solidFill>
                  <a:schemeClr val="tx1"/>
                </a:solidFill>
              </a:rPr>
              <a:t>Supervisión del suministro eléctrico por T</a:t>
            </a:r>
            <a:r>
              <a:rPr lang="en-GB" sz="1600" b="1" dirty="0" smtClean="0">
                <a:solidFill>
                  <a:schemeClr val="tx1"/>
                </a:solidFill>
              </a:rPr>
              <a:t>IC</a:t>
            </a:r>
            <a:r>
              <a:rPr lang="en-CA" sz="1050" dirty="0">
                <a:solidFill>
                  <a:schemeClr val="tx1"/>
                </a:solidFill>
              </a:rPr>
              <a:t/>
            </a:r>
            <a:br>
              <a:rPr lang="en-CA" sz="1050" dirty="0">
                <a:solidFill>
                  <a:schemeClr val="tx1"/>
                </a:solidFill>
              </a:rPr>
            </a:br>
            <a:r>
              <a:rPr lang="es-ES_tradnl" sz="1400" dirty="0" smtClean="0">
                <a:solidFill>
                  <a:schemeClr val="tx1"/>
                </a:solidFill>
              </a:rPr>
              <a:t>Porcentaje del sistema de suministro eléctrico supervisado por TIC</a:t>
            </a:r>
            <a:r>
              <a:rPr lang="en-US" sz="140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95356" y="883893"/>
            <a:ext cx="2453193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_tradnl" sz="1600" b="1" dirty="0" smtClean="0">
                <a:solidFill>
                  <a:schemeClr val="tx1"/>
                </a:solidFill>
              </a:rPr>
              <a:t>Control de intersecciones</a:t>
            </a:r>
          </a:p>
          <a:p>
            <a:pPr algn="ctr"/>
            <a:r>
              <a:rPr lang="es-ES_tradnl" sz="1400" dirty="0" smtClean="0">
                <a:solidFill>
                  <a:schemeClr val="tx1"/>
                </a:solidFill>
              </a:rPr>
              <a:t>Porcentaje de intersecciones viales que disponen control adaptable del tráfico o medidas de priorización</a:t>
            </a:r>
            <a:r>
              <a:rPr lang="en-GB" sz="1400" dirty="0" smtClean="0">
                <a:solidFill>
                  <a:schemeClr val="tx1"/>
                </a:solidFill>
              </a:rPr>
              <a:t>.</a:t>
            </a:r>
            <a:endParaRPr lang="en-CA" sz="14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77686" y="883893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_tradnl" sz="1600" b="1" dirty="0" smtClean="0">
                <a:solidFill>
                  <a:schemeClr val="tx1"/>
                </a:solidFill>
              </a:rPr>
              <a:t>Disponibilidad de WIFI en zonas públicas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es-ES_tradnl" sz="1400" dirty="0" smtClean="0">
                <a:solidFill>
                  <a:schemeClr val="tx1"/>
                </a:solidFill>
              </a:rPr>
              <a:t>Número de puntos de acceso WIFI públicos en la ciudad</a:t>
            </a:r>
            <a:r>
              <a:rPr lang="en-CA" sz="140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083040" y="882287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 dirty="0" smtClean="0">
                <a:solidFill>
                  <a:schemeClr val="tx1"/>
                </a:solidFill>
              </a:rPr>
              <a:t>Penetración de respuesta a la demanda</a:t>
            </a:r>
            <a:r>
              <a:rPr lang="en-CA" sz="1050" dirty="0">
                <a:solidFill>
                  <a:schemeClr val="tx1"/>
                </a:solidFill>
              </a:rPr>
              <a:t/>
            </a:r>
            <a:br>
              <a:rPr lang="en-CA" sz="1050" dirty="0">
                <a:solidFill>
                  <a:schemeClr val="tx1"/>
                </a:solidFill>
              </a:rPr>
            </a:br>
            <a:r>
              <a:rPr lang="es-ES_tradnl" sz="1400" dirty="0" smtClean="0">
                <a:solidFill>
                  <a:schemeClr val="tx1"/>
                </a:solidFill>
              </a:rPr>
              <a:t>Porcentaje de usuarios de electricidad con capacidad de respuesta a la demanda</a:t>
            </a:r>
            <a:r>
              <a:rPr lang="en-GB" sz="140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55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77686" y="193339"/>
            <a:ext cx="10199914" cy="662163"/>
            <a:chOff x="838200" y="304800"/>
            <a:chExt cx="7620000" cy="777706"/>
          </a:xfrm>
        </p:grpSpPr>
        <p:sp>
          <p:nvSpPr>
            <p:cNvPr id="3" name="Rectangle 2"/>
            <p:cNvSpPr/>
            <p:nvPr/>
          </p:nvSpPr>
          <p:spPr>
            <a:xfrm>
              <a:off x="838200" y="304800"/>
              <a:ext cx="7620000" cy="381000"/>
            </a:xfrm>
            <a:prstGeom prst="rect">
              <a:avLst/>
            </a:prstGeom>
            <a:solidFill>
              <a:srgbClr val="3383C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ECONOMÍA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838200" y="756979"/>
              <a:ext cx="7620000" cy="325527"/>
            </a:xfrm>
            <a:prstGeom prst="rect">
              <a:avLst/>
            </a:prstGeom>
            <a:solidFill>
              <a:srgbClr val="65A2D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dirty="0" smtClean="0">
                  <a:solidFill>
                    <a:schemeClr val="bg1"/>
                  </a:solidFill>
                </a:rPr>
                <a:t>Productividad – Indicadores básicos</a:t>
              </a:r>
              <a:endParaRPr lang="es-ES_tradnl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102306" y="1189956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Gasto en I+D</a:t>
            </a:r>
            <a:r>
              <a:rPr lang="en-US" sz="1200" dirty="0" smtClean="0">
                <a:solidFill>
                  <a:schemeClr val="tx1"/>
                </a:solidFill>
              </a:rPr>
              <a:t/>
            </a:r>
            <a:br>
              <a:rPr lang="en-US" sz="1200" dirty="0" smtClean="0">
                <a:solidFill>
                  <a:schemeClr val="tx1"/>
                </a:solidFill>
              </a:rPr>
            </a:br>
            <a:r>
              <a:rPr lang="es-ES_tradnl" sz="1400" dirty="0" smtClean="0">
                <a:solidFill>
                  <a:schemeClr val="tx1"/>
                </a:solidFill>
              </a:rPr>
              <a:t>Gasto en investigación y desarrollo, en porcentaje del PIB de la ciudad</a:t>
            </a:r>
            <a:r>
              <a:rPr lang="en-GB" sz="1400" dirty="0" smtClean="0">
                <a:solidFill>
                  <a:schemeClr val="tx1"/>
                </a:solidFill>
              </a:rPr>
              <a:t>.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02307" y="2547071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Patentes</a:t>
            </a:r>
          </a:p>
          <a:p>
            <a:pPr algn="ctr"/>
            <a:r>
              <a:rPr lang="es-ES_tradnl" sz="1400" dirty="0" smtClean="0">
                <a:solidFill>
                  <a:schemeClr val="tx1"/>
                </a:solidFill>
              </a:rPr>
              <a:t>Número de patentes concedidas por 100 000 habitantes, por año</a:t>
            </a:r>
            <a:r>
              <a:rPr lang="en-GB" sz="140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73871" y="5337870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_tradnl" sz="1600" b="1" dirty="0" smtClean="0">
                <a:solidFill>
                  <a:schemeClr val="tx1"/>
                </a:solidFill>
              </a:rPr>
              <a:t>Pequeñas y medianas empresas</a:t>
            </a:r>
          </a:p>
          <a:p>
            <a:pPr algn="ctr"/>
            <a:r>
              <a:rPr lang="es-ES_tradnl" sz="1400" dirty="0" smtClean="0">
                <a:solidFill>
                  <a:schemeClr val="tx1"/>
                </a:solidFill>
              </a:rPr>
              <a:t>Porcentaje de pequeñas y medianas empresas (PYME)</a:t>
            </a:r>
            <a:r>
              <a:rPr lang="en-GB" sz="1400" dirty="0" smtClean="0">
                <a:solidFill>
                  <a:schemeClr val="tx1"/>
                </a:solidFill>
              </a:rPr>
              <a:t>.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91112" y="1177602"/>
            <a:ext cx="2338387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Tasa de desempleo</a:t>
            </a:r>
            <a:endParaRPr lang="en-CA" sz="1200" b="1" dirty="0">
              <a:solidFill>
                <a:schemeClr val="tx1"/>
              </a:solidFill>
            </a:endParaRPr>
          </a:p>
          <a:p>
            <a:pPr algn="ctr"/>
            <a:r>
              <a:rPr lang="es-ES_tradnl" sz="1400" dirty="0" smtClean="0">
                <a:solidFill>
                  <a:schemeClr val="tx1"/>
                </a:solidFill>
              </a:rPr>
              <a:t>Porcentaje de la mano de obra total de la ciudad en paro</a:t>
            </a:r>
            <a:r>
              <a:rPr lang="en-GB" sz="1400" dirty="0" smtClean="0">
                <a:solidFill>
                  <a:schemeClr val="tx1"/>
                </a:solidFill>
              </a:rPr>
              <a:t>.</a:t>
            </a:r>
            <a:endParaRPr lang="en-GB" sz="1400" dirty="0" smtClean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80363" y="2547071"/>
            <a:ext cx="2349136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_tradnl" sz="1600" b="1" dirty="0" smtClean="0">
                <a:solidFill>
                  <a:schemeClr val="tx1"/>
                </a:solidFill>
              </a:rPr>
              <a:t>Tasa de desempleo joven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es-ES_tradnl" sz="1400" dirty="0" smtClean="0">
                <a:solidFill>
                  <a:schemeClr val="tx1"/>
                </a:solidFill>
              </a:rPr>
              <a:t>Porcentaje de la mano de obra joven de la ciudad en paro</a:t>
            </a:r>
            <a:r>
              <a:rPr lang="en-GB" sz="1400" dirty="0" smtClean="0">
                <a:solidFill>
                  <a:schemeClr val="tx1"/>
                </a:solidFill>
              </a:rPr>
              <a:t>.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91113" y="5337870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Empleo en el </a:t>
            </a:r>
            <a:endParaRPr lang="en-CA" sz="1600" b="1" dirty="0" smtClean="0">
              <a:solidFill>
                <a:schemeClr val="tx1"/>
              </a:solidFill>
            </a:endParaRPr>
          </a:p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sector </a:t>
            </a:r>
            <a:r>
              <a:rPr lang="en-CA" sz="1600" b="1" dirty="0" smtClean="0">
                <a:solidFill>
                  <a:schemeClr val="tx1"/>
                </a:solidFill>
              </a:rPr>
              <a:t>turístico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es-ES_tradnl" sz="1400" dirty="0" smtClean="0">
                <a:solidFill>
                  <a:schemeClr val="tx1"/>
                </a:solidFill>
              </a:rPr>
              <a:t>Porcentaje de la mano de obra de la ciudad empleada en el sector turístico</a:t>
            </a:r>
            <a:r>
              <a:rPr lang="en-GB" sz="140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73871" y="4398248"/>
            <a:ext cx="10199914" cy="277164"/>
          </a:xfrm>
          <a:prstGeom prst="rect">
            <a:avLst/>
          </a:prstGeom>
          <a:solidFill>
            <a:srgbClr val="65A2D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Productividad – Indicadores avanzados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570913" y="5337870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Empleo en el </a:t>
            </a:r>
            <a:endParaRPr lang="en-CA" sz="1600" b="1" dirty="0" smtClean="0">
              <a:solidFill>
                <a:schemeClr val="tx1"/>
              </a:solidFill>
            </a:endParaRPr>
          </a:p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sector </a:t>
            </a:r>
            <a:r>
              <a:rPr lang="en-CA" sz="1600" b="1" dirty="0" smtClean="0">
                <a:solidFill>
                  <a:schemeClr val="tx1"/>
                </a:solidFill>
              </a:rPr>
              <a:t>de las TIC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es-ES_tradnl" sz="1400" dirty="0" smtClean="0">
                <a:solidFill>
                  <a:schemeClr val="tx1"/>
                </a:solidFill>
              </a:rPr>
              <a:t>Porcentaje de la mano de obra de la ciudad empleada en el sector de las TIC</a:t>
            </a:r>
            <a:r>
              <a:rPr lang="en-US" sz="1400" dirty="0" smtClean="0">
                <a:solidFill>
                  <a:schemeClr val="tx1"/>
                </a:solidFill>
              </a:rPr>
              <a:t>. 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19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77686" y="193339"/>
            <a:ext cx="10199914" cy="662163"/>
            <a:chOff x="838200" y="304800"/>
            <a:chExt cx="7620000" cy="777706"/>
          </a:xfrm>
        </p:grpSpPr>
        <p:sp>
          <p:nvSpPr>
            <p:cNvPr id="3" name="Rectangle 2"/>
            <p:cNvSpPr/>
            <p:nvPr/>
          </p:nvSpPr>
          <p:spPr>
            <a:xfrm>
              <a:off x="838200" y="304800"/>
              <a:ext cx="7620000" cy="381000"/>
            </a:xfrm>
            <a:prstGeom prst="rect">
              <a:avLst/>
            </a:prstGeom>
            <a:solidFill>
              <a:srgbClr val="3383C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ECONOMÍA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838200" y="756979"/>
              <a:ext cx="7620000" cy="325527"/>
            </a:xfrm>
            <a:prstGeom prst="rect">
              <a:avLst/>
            </a:prstGeom>
            <a:solidFill>
              <a:srgbClr val="65A2D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dirty="0" smtClean="0">
                  <a:solidFill>
                    <a:schemeClr val="bg1"/>
                  </a:solidFill>
                </a:rPr>
                <a:t>Infraestructura – Indicadores básicos</a:t>
              </a:r>
              <a:endParaRPr lang="es-ES_tradnl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102306" y="1189956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Suministro de </a:t>
            </a:r>
            <a:endParaRPr lang="en-US" sz="16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agua </a:t>
            </a:r>
            <a:r>
              <a:rPr lang="en-US" sz="1600" b="1" dirty="0" smtClean="0">
                <a:solidFill>
                  <a:schemeClr val="tx1"/>
                </a:solidFill>
              </a:rPr>
              <a:t>básico</a:t>
            </a:r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GB" sz="1400" dirty="0" smtClean="0">
                <a:solidFill>
                  <a:schemeClr val="tx1"/>
                </a:solidFill>
              </a:rPr>
              <a:t>Porcentaje de hogares con acceso al suministro de agua básico.</a:t>
            </a:r>
            <a:endParaRPr lang="en-CA" sz="1400" dirty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02307" y="2547071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Suministro de </a:t>
            </a:r>
            <a:endParaRPr lang="en-US" sz="16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agua </a:t>
            </a:r>
            <a:r>
              <a:rPr lang="en-US" sz="1600" b="1" dirty="0" smtClean="0">
                <a:solidFill>
                  <a:schemeClr val="tx1"/>
                </a:solidFill>
              </a:rPr>
              <a:t>potable</a:t>
            </a:r>
          </a:p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Porcentaje de hogares con servicio de agua potable seguro.</a:t>
            </a:r>
            <a:r>
              <a:rPr lang="en-GB" sz="1400" dirty="0">
                <a:solidFill>
                  <a:schemeClr val="tx1"/>
                </a:solidFill>
              </a:rPr>
              <a:t> 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01456" y="3904188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Pérdidas en el suministro de agua</a:t>
            </a:r>
            <a:r>
              <a:rPr lang="en-US" sz="1100" b="1" dirty="0" smtClean="0">
                <a:solidFill>
                  <a:schemeClr val="tx1"/>
                </a:solidFill>
              </a:rPr>
              <a:t/>
            </a:r>
            <a:br>
              <a:rPr lang="en-US" sz="1100" b="1" dirty="0" smtClean="0">
                <a:solidFill>
                  <a:schemeClr val="tx1"/>
                </a:solidFill>
              </a:rPr>
            </a:br>
            <a:r>
              <a:rPr lang="en-GB" sz="1400" dirty="0" smtClean="0">
                <a:solidFill>
                  <a:schemeClr val="tx1"/>
                </a:solidFill>
              </a:rPr>
              <a:t>Porcentaje de pérdidas en el sistema de distribución de agua.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079920" y="1177602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Recogida de aguas residuales</a:t>
            </a:r>
            <a:r>
              <a:rPr lang="en-CA" sz="1050" dirty="0">
                <a:solidFill>
                  <a:schemeClr val="tx1"/>
                </a:solidFill>
              </a:rPr>
              <a:t/>
            </a:r>
            <a:br>
              <a:rPr lang="en-CA" sz="1050" dirty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Porcentaje de hogares con servicio de recogida de aguas residuales.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079920" y="2547071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Alcantarillado doméstico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Porcentaje de hogares con acceso al alcantarillado.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61511" y="1189956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Frecuencia de interrupciones del sistema eléctrico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Media de cortes eléctricos por cliente y año.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20716" y="1177602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Red de transporte público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en-GB" sz="1400" dirty="0" smtClean="0">
                <a:solidFill>
                  <a:schemeClr val="tx1"/>
                </a:solidFill>
              </a:rPr>
              <a:t>Longitud de la red de trasnporte público por </a:t>
            </a:r>
            <a:endParaRPr lang="en-GB" sz="1400" dirty="0" smtClean="0">
              <a:solidFill>
                <a:schemeClr val="tx1"/>
              </a:solidFill>
            </a:endParaRPr>
          </a:p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100 </a:t>
            </a:r>
            <a:r>
              <a:rPr lang="en-GB" sz="1400" dirty="0">
                <a:solidFill>
                  <a:schemeClr val="tx1"/>
                </a:solidFill>
              </a:rPr>
              <a:t>000 </a:t>
            </a:r>
            <a:r>
              <a:rPr lang="en-GB" sz="1400" dirty="0" smtClean="0">
                <a:solidFill>
                  <a:schemeClr val="tx1"/>
                </a:solidFill>
              </a:rPr>
              <a:t>habitantes.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61511" y="2547071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Duración de las interrupciones del sistema eléctrico</a:t>
            </a:r>
            <a:r>
              <a:rPr lang="en-CA" sz="1200" b="1" dirty="0" smtClean="0">
                <a:solidFill>
                  <a:schemeClr val="tx1"/>
                </a:solidFill>
              </a:rPr>
              <a:t/>
            </a:r>
            <a:br>
              <a:rPr lang="en-CA" sz="1200" b="1" dirty="0" smtClean="0">
                <a:solidFill>
                  <a:schemeClr val="tx1"/>
                </a:solidFill>
              </a:rPr>
            </a:br>
            <a:r>
              <a:rPr lang="en-GB" sz="1400" dirty="0" smtClean="0">
                <a:solidFill>
                  <a:schemeClr val="tx1"/>
                </a:solidFill>
              </a:rPr>
              <a:t>Duración media de los cortes eléctricos.</a:t>
            </a:r>
            <a:endParaRPr lang="en-CA" sz="14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61511" y="3904188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Acceso a la electricidad</a:t>
            </a:r>
            <a:r>
              <a:rPr lang="en-CA" sz="1400" b="1" dirty="0">
                <a:solidFill>
                  <a:schemeClr val="tx1"/>
                </a:solidFill>
              </a:rPr>
              <a:t/>
            </a:r>
            <a:br>
              <a:rPr lang="en-CA" sz="1400" b="1" dirty="0">
                <a:solidFill>
                  <a:schemeClr val="tx1"/>
                </a:solidFill>
              </a:rPr>
            </a:br>
            <a:r>
              <a:rPr lang="en-GB" sz="1400" dirty="0" smtClean="0">
                <a:solidFill>
                  <a:schemeClr val="tx1"/>
                </a:solidFill>
              </a:rPr>
              <a:t>Porcentaje de hogares con acceso autorizado a la electricidad.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20715" y="2547071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_tradnl" sz="1600" b="1" dirty="0" smtClean="0">
                <a:solidFill>
                  <a:schemeClr val="tx1"/>
                </a:solidFill>
              </a:rPr>
              <a:t>Red de bicicletas</a:t>
            </a:r>
            <a:r>
              <a:rPr lang="es-ES_tradnl" sz="1200" b="1" dirty="0" smtClean="0">
                <a:solidFill>
                  <a:schemeClr val="tx1"/>
                </a:solidFill>
              </a:rPr>
              <a:t/>
            </a:r>
            <a:br>
              <a:rPr lang="es-ES_tradnl" sz="1200" b="1" dirty="0" smtClean="0">
                <a:solidFill>
                  <a:schemeClr val="tx1"/>
                </a:solidFill>
              </a:rPr>
            </a:br>
            <a:r>
              <a:rPr lang="es-ES_tradnl" sz="1400" dirty="0" smtClean="0">
                <a:solidFill>
                  <a:schemeClr val="tx1"/>
                </a:solidFill>
              </a:rPr>
              <a:t>Longitud de las vías y carriles para bicicletas por 100 000 habitantes</a:t>
            </a:r>
            <a:r>
              <a:rPr lang="en-GB" sz="140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420715" y="3916540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Recogida de </a:t>
            </a:r>
            <a:endParaRPr lang="en-CA" sz="1600" b="1" dirty="0" smtClean="0">
              <a:solidFill>
                <a:schemeClr val="tx1"/>
              </a:solidFill>
            </a:endParaRPr>
          </a:p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residuos </a:t>
            </a:r>
            <a:r>
              <a:rPr lang="en-CA" sz="1600" b="1" dirty="0" smtClean="0">
                <a:solidFill>
                  <a:schemeClr val="tx1"/>
                </a:solidFill>
              </a:rPr>
              <a:t>sólidos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es-ES_tradnl" sz="1400" dirty="0" smtClean="0">
                <a:solidFill>
                  <a:schemeClr val="tx1"/>
                </a:solidFill>
              </a:rPr>
              <a:t>Porcentaje de hogares con recogida periódica de residuos sólidos</a:t>
            </a:r>
            <a:r>
              <a:rPr lang="en-GB" sz="1400" dirty="0" smtClean="0">
                <a:solidFill>
                  <a:schemeClr val="tx1"/>
                </a:solidFill>
              </a:rPr>
              <a:t>.</a:t>
            </a:r>
            <a:endParaRPr lang="en-CA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29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77686" y="193339"/>
            <a:ext cx="10199914" cy="662163"/>
            <a:chOff x="838200" y="304800"/>
            <a:chExt cx="7620000" cy="777706"/>
          </a:xfrm>
        </p:grpSpPr>
        <p:sp>
          <p:nvSpPr>
            <p:cNvPr id="3" name="Rectangle 2"/>
            <p:cNvSpPr/>
            <p:nvPr/>
          </p:nvSpPr>
          <p:spPr>
            <a:xfrm>
              <a:off x="838200" y="304800"/>
              <a:ext cx="7620000" cy="381000"/>
            </a:xfrm>
            <a:prstGeom prst="rect">
              <a:avLst/>
            </a:prstGeom>
            <a:solidFill>
              <a:srgbClr val="3383C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ECONOMÍA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838200" y="756979"/>
              <a:ext cx="7620000" cy="325527"/>
            </a:xfrm>
            <a:prstGeom prst="rect">
              <a:avLst/>
            </a:prstGeom>
            <a:solidFill>
              <a:srgbClr val="65A2D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dirty="0" smtClean="0">
                  <a:solidFill>
                    <a:schemeClr val="bg1"/>
                  </a:solidFill>
                </a:rPr>
                <a:t>Infraestructura – Indicadores avanzados</a:t>
              </a:r>
              <a:endParaRPr lang="es-ES_tradnl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102305" y="1189956"/>
            <a:ext cx="2479094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Comodidad de la red de transporte público</a:t>
            </a:r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GB" sz="1100" dirty="0" smtClean="0">
                <a:solidFill>
                  <a:schemeClr val="tx1"/>
                </a:solidFill>
              </a:rPr>
              <a:t>Porcentaje de la población urbana con acceso cómodo (radio de </a:t>
            </a:r>
            <a:endParaRPr lang="en-GB" sz="1100" dirty="0" smtClean="0">
              <a:solidFill>
                <a:schemeClr val="tx1"/>
              </a:solidFill>
            </a:endParaRPr>
          </a:p>
          <a:p>
            <a:pPr algn="ctr"/>
            <a:r>
              <a:rPr lang="en-GB" sz="1100" dirty="0" smtClean="0">
                <a:solidFill>
                  <a:schemeClr val="tx1"/>
                </a:solidFill>
              </a:rPr>
              <a:t>0,5 </a:t>
            </a:r>
            <a:r>
              <a:rPr lang="en-GB" sz="1100" dirty="0" smtClean="0">
                <a:solidFill>
                  <a:schemeClr val="tx1"/>
                </a:solidFill>
              </a:rPr>
              <a:t>km) al transporte público.</a:t>
            </a:r>
            <a:endParaRPr lang="en-CA" sz="1100" dirty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02306" y="2547071"/>
            <a:ext cx="2479093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Cuota de medio de transporte</a:t>
            </a:r>
          </a:p>
          <a:p>
            <a:pPr algn="ctr"/>
            <a:r>
              <a:rPr lang="es-ES_tradnl" sz="1000" dirty="0" smtClean="0">
                <a:solidFill>
                  <a:schemeClr val="tx1"/>
                </a:solidFill>
              </a:rPr>
              <a:t>Porcentaje de personas que utiliza diversos modos de transporte para ir al trabajo (transporte público, vehículos privados, bicicletas, andando, paratránsito).</a:t>
            </a:r>
            <a:endParaRPr lang="es-ES_tradnl" sz="10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61512" y="1189956"/>
            <a:ext cx="2448788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Bicicletas compartidas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Número de bicicletas compartidas por </a:t>
            </a:r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100 </a:t>
            </a:r>
            <a:r>
              <a:rPr lang="en-US" sz="1400" dirty="0">
                <a:solidFill>
                  <a:schemeClr val="tx1"/>
                </a:solidFill>
              </a:rPr>
              <a:t>000 </a:t>
            </a:r>
            <a:r>
              <a:rPr lang="en-US" sz="1400" dirty="0" smtClean="0">
                <a:solidFill>
                  <a:schemeClr val="tx1"/>
                </a:solidFill>
              </a:rPr>
              <a:t>habitantes.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825692" y="1177602"/>
            <a:ext cx="2448788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_tradnl" sz="1600" b="1" dirty="0" smtClean="0">
                <a:solidFill>
                  <a:schemeClr val="tx1"/>
                </a:solidFill>
              </a:rPr>
              <a:t>Infraestructura peatonal</a:t>
            </a:r>
            <a:r>
              <a:rPr lang="en-CA" sz="1050" dirty="0">
                <a:solidFill>
                  <a:schemeClr val="tx1"/>
                </a:solidFill>
              </a:rPr>
              <a:t/>
            </a:r>
            <a:br>
              <a:rPr lang="en-CA" sz="1050" dirty="0">
                <a:solidFill>
                  <a:schemeClr val="tx1"/>
                </a:solidFill>
              </a:rPr>
            </a:br>
            <a:r>
              <a:rPr lang="es-ES_tradnl" sz="1400" dirty="0" smtClean="0">
                <a:solidFill>
                  <a:schemeClr val="tx1"/>
                </a:solidFill>
              </a:rPr>
              <a:t>Porcentaje de zonas urbanas peatonales/prohibidas a la circulación</a:t>
            </a:r>
            <a:r>
              <a:rPr lang="en-US" sz="140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825692" y="2547071"/>
            <a:ext cx="2448788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_tradnl" sz="1600" b="1" dirty="0" smtClean="0">
                <a:solidFill>
                  <a:schemeClr val="tx1"/>
                </a:solidFill>
              </a:rPr>
              <a:t>Desarrollo urbano y planificación espacial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es-ES_tradnl" sz="1200" dirty="0" smtClean="0">
                <a:solidFill>
                  <a:schemeClr val="tx1"/>
                </a:solidFill>
              </a:rPr>
              <a:t>Existencia de estrategias o documentos de desarrollo urbano y planificación espacial en la ciudad</a:t>
            </a:r>
            <a:r>
              <a:rPr lang="en-GB" sz="1200" dirty="0" smtClean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20716" y="1177602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_tradnl" sz="1600" b="1" dirty="0" smtClean="0">
                <a:solidFill>
                  <a:schemeClr val="tx1"/>
                </a:solidFill>
              </a:rPr>
              <a:t>Sostenibilidad de inmuebles públicos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es-ES_tradnl" sz="1000" dirty="0" smtClean="0">
                <a:solidFill>
                  <a:schemeClr val="tx1"/>
                </a:solidFill>
              </a:rPr>
              <a:t>Porcentaje de inmuebles públicos cuya sostenibilidad está certificada para el funcionamiento corriente</a:t>
            </a:r>
            <a:r>
              <a:rPr lang="es-ES_tradnl" sz="1400" dirty="0" smtClean="0">
                <a:solidFill>
                  <a:schemeClr val="tx1"/>
                </a:solidFill>
              </a:rPr>
              <a:t>.</a:t>
            </a:r>
            <a:r>
              <a:rPr lang="en-GB" sz="1400" dirty="0" smtClean="0">
                <a:solidFill>
                  <a:schemeClr val="tx1"/>
                </a:solidFill>
              </a:rPr>
              <a:t> </a:t>
            </a:r>
            <a:endParaRPr lang="en-CA" sz="1400" dirty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761510" y="2547071"/>
            <a:ext cx="244879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_tradnl" sz="1600" b="1" dirty="0" smtClean="0">
                <a:solidFill>
                  <a:schemeClr val="tx1"/>
                </a:solidFill>
              </a:rPr>
              <a:t>Vehículos </a:t>
            </a:r>
            <a:r>
              <a:rPr lang="es-ES_tradnl" sz="1600" b="1" dirty="0" err="1" smtClean="0">
                <a:solidFill>
                  <a:schemeClr val="tx1"/>
                </a:solidFill>
              </a:rPr>
              <a:t>comp</a:t>
            </a:r>
            <a:r>
              <a:rPr lang="en-US" sz="1600" b="1" dirty="0" err="1" smtClean="0">
                <a:solidFill>
                  <a:schemeClr val="tx1"/>
                </a:solidFill>
              </a:rPr>
              <a:t>artidos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Número de </a:t>
            </a:r>
            <a:r>
              <a:rPr lang="en-US" sz="1400" dirty="0" err="1" smtClean="0">
                <a:solidFill>
                  <a:schemeClr val="tx1"/>
                </a:solidFill>
              </a:rPr>
              <a:t>vehículos</a:t>
            </a:r>
            <a:r>
              <a:rPr lang="en-US" sz="1400" dirty="0" smtClean="0">
                <a:solidFill>
                  <a:schemeClr val="tx1"/>
                </a:solidFill>
              </a:rPr>
              <a:t> compartidos por </a:t>
            </a:r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100 </a:t>
            </a:r>
            <a:r>
              <a:rPr lang="en-US" sz="1400" dirty="0">
                <a:solidFill>
                  <a:schemeClr val="tx1"/>
                </a:solidFill>
              </a:rPr>
              <a:t>000 </a:t>
            </a:r>
            <a:r>
              <a:rPr lang="en-US" sz="1400" dirty="0" smtClean="0">
                <a:solidFill>
                  <a:schemeClr val="tx1"/>
                </a:solidFill>
              </a:rPr>
              <a:t>habitantes.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761510" y="3904188"/>
            <a:ext cx="244879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_tradnl" sz="1600" b="1" dirty="0" smtClean="0">
                <a:solidFill>
                  <a:schemeClr val="tx1"/>
                </a:solidFill>
              </a:rPr>
              <a:t>Vehículos de pasajeros con baja emisión de carbono</a:t>
            </a:r>
          </a:p>
          <a:p>
            <a:pPr algn="ctr"/>
            <a:r>
              <a:rPr lang="es-ES_tradnl" sz="1200" dirty="0" smtClean="0">
                <a:solidFill>
                  <a:schemeClr val="tx1"/>
                </a:solidFill>
              </a:rPr>
              <a:t>Porcentaje de vehículos de pasajeros con baja emisión de carbono</a:t>
            </a:r>
            <a:r>
              <a:rPr lang="en-US" sz="1200" dirty="0" smtClean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02307" y="3904188"/>
            <a:ext cx="2479092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dirty="0" err="1" smtClean="0">
                <a:solidFill>
                  <a:schemeClr val="tx1"/>
                </a:solidFill>
              </a:rPr>
              <a:t>Índice</a:t>
            </a:r>
            <a:r>
              <a:rPr lang="en-GB" sz="1600" b="1" dirty="0" smtClean="0">
                <a:solidFill>
                  <a:schemeClr val="tx1"/>
                </a:solidFill>
              </a:rPr>
              <a:t> de la </a:t>
            </a:r>
            <a:r>
              <a:rPr lang="en-GB" sz="1600" b="1" dirty="0" err="1" smtClean="0">
                <a:solidFill>
                  <a:schemeClr val="tx1"/>
                </a:solidFill>
              </a:rPr>
              <a:t>duración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endParaRPr lang="en-GB" sz="1600" b="1" dirty="0" smtClean="0">
              <a:solidFill>
                <a:schemeClr val="tx1"/>
              </a:solidFill>
            </a:endParaRPr>
          </a:p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de </a:t>
            </a:r>
            <a:r>
              <a:rPr lang="en-GB" sz="1600" b="1" dirty="0" err="1" smtClean="0">
                <a:solidFill>
                  <a:schemeClr val="tx1"/>
                </a:solidFill>
              </a:rPr>
              <a:t>traslados</a:t>
            </a:r>
            <a:endParaRPr lang="en-GB" sz="1600" b="1" dirty="0" smtClean="0">
              <a:solidFill>
                <a:schemeClr val="tx1"/>
              </a:solidFill>
            </a:endParaRPr>
          </a:p>
          <a:p>
            <a:pPr algn="ctr"/>
            <a:r>
              <a:rPr lang="en-GB" sz="1200" dirty="0" err="1" smtClean="0">
                <a:solidFill>
                  <a:schemeClr val="tx1"/>
                </a:solidFill>
              </a:rPr>
              <a:t>Relación</a:t>
            </a:r>
            <a:r>
              <a:rPr lang="en-GB" sz="1200" dirty="0" smtClean="0">
                <a:solidFill>
                  <a:schemeClr val="tx1"/>
                </a:solidFill>
              </a:rPr>
              <a:t> de la </a:t>
            </a:r>
            <a:r>
              <a:rPr lang="en-GB" sz="1200" dirty="0" err="1" smtClean="0">
                <a:solidFill>
                  <a:schemeClr val="tx1"/>
                </a:solidFill>
              </a:rPr>
              <a:t>duración</a:t>
            </a:r>
            <a:r>
              <a:rPr lang="en-GB" sz="1200" dirty="0" smtClean="0">
                <a:solidFill>
                  <a:schemeClr val="tx1"/>
                </a:solidFill>
              </a:rPr>
              <a:t> de los </a:t>
            </a:r>
            <a:r>
              <a:rPr lang="en-GB" sz="1200" dirty="0" err="1" smtClean="0">
                <a:solidFill>
                  <a:schemeClr val="tx1"/>
                </a:solidFill>
              </a:rPr>
              <a:t>traslados</a:t>
            </a:r>
            <a:r>
              <a:rPr lang="en-GB" sz="1200" dirty="0" smtClean="0">
                <a:solidFill>
                  <a:schemeClr val="tx1"/>
                </a:solidFill>
              </a:rPr>
              <a:t> en hora </a:t>
            </a:r>
            <a:r>
              <a:rPr lang="en-GB" sz="1200" dirty="0" err="1" smtClean="0">
                <a:solidFill>
                  <a:schemeClr val="tx1"/>
                </a:solidFill>
              </a:rPr>
              <a:t>punta</a:t>
            </a:r>
            <a:r>
              <a:rPr lang="en-GB" sz="1200" dirty="0" smtClean="0">
                <a:solidFill>
                  <a:schemeClr val="tx1"/>
                </a:solidFill>
              </a:rPr>
              <a:t> y en hora </a:t>
            </a:r>
            <a:r>
              <a:rPr lang="en-GB" sz="1200" dirty="0" err="1" smtClean="0">
                <a:solidFill>
                  <a:schemeClr val="tx1"/>
                </a:solidFill>
              </a:rPr>
              <a:t>baja</a:t>
            </a:r>
            <a:r>
              <a:rPr lang="en-GB" sz="1200" dirty="0" smtClean="0">
                <a:solidFill>
                  <a:schemeClr val="tx1"/>
                </a:solidFill>
              </a:rPr>
              <a:t>.</a:t>
            </a:r>
            <a:endParaRPr lang="en-CA" sz="12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20716" y="2547070"/>
            <a:ext cx="2194560" cy="11887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200" b="1" dirty="0" err="1" smtClean="0">
                <a:solidFill>
                  <a:schemeClr val="tx1"/>
                </a:solidFill>
              </a:rPr>
              <a:t>Sistemas</a:t>
            </a:r>
            <a:r>
              <a:rPr lang="en-CA" sz="1200" b="1" dirty="0" smtClean="0">
                <a:solidFill>
                  <a:schemeClr val="tx1"/>
                </a:solidFill>
              </a:rPr>
              <a:t> de </a:t>
            </a:r>
            <a:r>
              <a:rPr lang="en-CA" sz="1200" b="1" dirty="0" err="1" smtClean="0">
                <a:solidFill>
                  <a:schemeClr val="tx1"/>
                </a:solidFill>
              </a:rPr>
              <a:t>gestión</a:t>
            </a:r>
            <a:r>
              <a:rPr lang="en-CA" sz="1200" b="1" dirty="0" smtClean="0">
                <a:solidFill>
                  <a:schemeClr val="tx1"/>
                </a:solidFill>
              </a:rPr>
              <a:t> de inmuebles </a:t>
            </a:r>
            <a:r>
              <a:rPr lang="en-CA" sz="1200" b="1" dirty="0" err="1" smtClean="0">
                <a:solidFill>
                  <a:schemeClr val="tx1"/>
                </a:solidFill>
              </a:rPr>
              <a:t>integrados</a:t>
            </a:r>
            <a:r>
              <a:rPr lang="en-CA" sz="1200" b="1" dirty="0" smtClean="0">
                <a:solidFill>
                  <a:schemeClr val="tx1"/>
                </a:solidFill>
              </a:rPr>
              <a:t> en </a:t>
            </a:r>
            <a:r>
              <a:rPr lang="en-CA" sz="1200" b="1" dirty="0" err="1" smtClean="0">
                <a:solidFill>
                  <a:schemeClr val="tx1"/>
                </a:solidFill>
              </a:rPr>
              <a:t>edificios</a:t>
            </a:r>
            <a:r>
              <a:rPr lang="en-CA" sz="1200" b="1" dirty="0" smtClean="0">
                <a:solidFill>
                  <a:schemeClr val="tx1"/>
                </a:solidFill>
              </a:rPr>
              <a:t> públicos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es-ES_tradnl" sz="1000" dirty="0" smtClean="0">
                <a:solidFill>
                  <a:schemeClr val="tx1"/>
                </a:solidFill>
              </a:rPr>
              <a:t>Porcentaje de edificios públicos que utilizan sistemas de TIC integrados para su gestión automatizada</a:t>
            </a:r>
            <a:r>
              <a:rPr lang="en-US" sz="1000" dirty="0" smtClean="0">
                <a:solidFill>
                  <a:schemeClr val="tx1"/>
                </a:solidFill>
              </a:rPr>
              <a:t>.</a:t>
            </a:r>
            <a:endParaRPr lang="en-CA" sz="1000" dirty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49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987" y="8641"/>
            <a:ext cx="12309987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1925" y="149061"/>
            <a:ext cx="11906250" cy="2746539"/>
          </a:xfrm>
          <a:solidFill>
            <a:srgbClr val="9DDCED"/>
          </a:solidFill>
        </p:spPr>
        <p:txBody>
          <a:bodyPr>
            <a:normAutofit/>
          </a:bodyPr>
          <a:lstStyle/>
          <a:p>
            <a:r>
              <a:rPr lang="es-ES" sz="3600" dirty="0">
                <a:solidFill>
                  <a:srgbClr val="558ED5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Definición de ciudad inteligente y </a:t>
            </a:r>
            <a:r>
              <a:rPr lang="es-ES" sz="3600" dirty="0">
                <a:solidFill>
                  <a:srgbClr val="558ED5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sostenible</a:t>
            </a:r>
            <a:r>
              <a:rPr lang="es-ES_tradnl" sz="3200" dirty="0" smtClean="0">
                <a:solidFill>
                  <a:schemeClr val="accent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s-ES_tradnl" sz="3200" dirty="0" smtClean="0">
                <a:solidFill>
                  <a:schemeClr val="accent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s-ES_tradnl" sz="1600" dirty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s-ES_tradnl" sz="1600" dirty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z="2000" b="0" dirty="0" smtClean="0">
                <a:solidFill>
                  <a:schemeClr val="tx1"/>
                </a:solidFill>
              </a:rPr>
              <a:t>"</a:t>
            </a:r>
            <a:r>
              <a:rPr lang="es-ES" sz="2000" b="0" i="1" dirty="0" smtClean="0">
                <a:solidFill>
                  <a:schemeClr val="tx1"/>
                </a:solidFill>
              </a:rPr>
              <a:t>Una </a:t>
            </a:r>
            <a:r>
              <a:rPr lang="es-ES" sz="2000" b="0" i="1" dirty="0">
                <a:solidFill>
                  <a:schemeClr val="tx1"/>
                </a:solidFill>
              </a:rPr>
              <a:t>ciudad inteligente y sostenible es una ciudad innovadora que utiliza las tecnologías de la información y la comunicación (TIC), además de otros medios, para mejorar la calidad de vida, la eficacia del funcionamiento y los servicios urbanos, y la competitividad al tiempo que garantiza la satisfacción de las necesidades económicas, sociales, medioambientales y culturales de las generaciones presentes y futuras</a:t>
            </a:r>
            <a:r>
              <a:rPr lang="es-ES" sz="2000" b="0" i="1" dirty="0" smtClean="0">
                <a:solidFill>
                  <a:schemeClr val="tx1"/>
                </a:solidFill>
              </a:rPr>
              <a:t>.</a:t>
            </a:r>
            <a:r>
              <a:rPr lang="en-GB" sz="2000" b="0" dirty="0" smtClean="0">
                <a:solidFill>
                  <a:schemeClr val="tx1"/>
                </a:solidFill>
              </a:rPr>
              <a:t>"</a:t>
            </a:r>
            <a:endParaRPr lang="es-ES_tradnl" sz="2000" b="0" i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50140" y="6025299"/>
            <a:ext cx="5340995" cy="545184"/>
          </a:xfrm>
          <a:prstGeom prst="rect">
            <a:avLst/>
          </a:prstGeom>
          <a:solidFill>
            <a:srgbClr val="9DDCED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s-ES_tradnl" sz="2400" dirty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Ciudades inteligentes y sostenibles</a:t>
            </a:r>
            <a:endParaRPr lang="es-ES_tradnl" sz="2400" dirty="0">
              <a:latin typeface="+mj-lt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95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74566" y="215110"/>
            <a:ext cx="10199914" cy="662163"/>
            <a:chOff x="838200" y="304800"/>
            <a:chExt cx="7620000" cy="777706"/>
          </a:xfrm>
        </p:grpSpPr>
        <p:sp>
          <p:nvSpPr>
            <p:cNvPr id="3" name="Rectangle 2"/>
            <p:cNvSpPr/>
            <p:nvPr/>
          </p:nvSpPr>
          <p:spPr>
            <a:xfrm>
              <a:off x="838200" y="304800"/>
              <a:ext cx="7620000" cy="381000"/>
            </a:xfrm>
            <a:prstGeom prst="rect">
              <a:avLst/>
            </a:prstGeom>
            <a:solidFill>
              <a:srgbClr val="70AD47"/>
            </a:solidFill>
            <a:ln>
              <a:solidFill>
                <a:schemeClr val="bg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MEDIO AMBIENTE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838200" y="756979"/>
              <a:ext cx="7620000" cy="325527"/>
            </a:xfrm>
            <a:prstGeom prst="rect">
              <a:avLst/>
            </a:prstGeom>
            <a:solidFill>
              <a:srgbClr val="91C46E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Medio ambiente – Indicadores básicos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102305" y="1189956"/>
            <a:ext cx="241242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Contaminación del aire</a:t>
            </a:r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s-ES_tradnl" sz="1200" dirty="0" smtClean="0">
                <a:solidFill>
                  <a:schemeClr val="tx1"/>
                </a:solidFill>
              </a:rPr>
              <a:t>Índice de calidad del aire basado en los siguientes valores: Partículas finas (PM2.5); NO2 (dióxido de nitrógeno); SO2 (dióxido de azufre); y O3 (ozono). </a:t>
            </a:r>
          </a:p>
          <a:p>
            <a:pPr algn="ctr"/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02307" y="2547071"/>
            <a:ext cx="2412418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Emisiones de GEI</a:t>
            </a:r>
          </a:p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Emisiones de gases con efecto invernadero (GEI) per cápita. 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02307" y="3954008"/>
            <a:ext cx="2412418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Exposición a campos electromagnéticos (EMF)</a:t>
            </a:r>
            <a:r>
              <a:rPr lang="en-CA" sz="1050" dirty="0">
                <a:solidFill>
                  <a:schemeClr val="tx1"/>
                </a:solidFill>
              </a:rPr>
              <a:t/>
            </a:r>
            <a:br>
              <a:rPr lang="en-CA" sz="1050" dirty="0">
                <a:solidFill>
                  <a:schemeClr val="tx1"/>
                </a:solidFill>
              </a:rPr>
            </a:br>
            <a:r>
              <a:rPr lang="en-US" sz="1200" dirty="0" smtClean="0">
                <a:solidFill>
                  <a:schemeClr val="tx1"/>
                </a:solidFill>
              </a:rPr>
              <a:t>Porcentaje de antenas de red móvil conformes con las directrices de exposición a EMF.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079920" y="1189956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Zonas verdes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Zonas verdes por </a:t>
            </a:r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100 </a:t>
            </a:r>
            <a:r>
              <a:rPr lang="en-US" sz="1400" dirty="0">
                <a:solidFill>
                  <a:schemeClr val="tx1"/>
                </a:solidFill>
              </a:rPr>
              <a:t>000 </a:t>
            </a:r>
            <a:r>
              <a:rPr lang="en-US" sz="1400" dirty="0" smtClean="0">
                <a:solidFill>
                  <a:schemeClr val="tx1"/>
                </a:solidFill>
              </a:rPr>
              <a:t>habitantes</a:t>
            </a:r>
            <a:r>
              <a:rPr lang="en-US" sz="1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761510" y="1189956"/>
            <a:ext cx="2271861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600" b="1" dirty="0" err="1" smtClean="0">
                <a:solidFill>
                  <a:schemeClr val="tx1"/>
                </a:solidFill>
              </a:rPr>
              <a:t>Calidad</a:t>
            </a:r>
            <a:r>
              <a:rPr lang="en-CA" sz="1600" b="1" dirty="0" smtClean="0">
                <a:solidFill>
                  <a:schemeClr val="tx1"/>
                </a:solidFill>
              </a:rPr>
              <a:t> del agua potable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es-ES_tradnl" sz="1400" dirty="0" smtClean="0">
                <a:solidFill>
                  <a:schemeClr val="tx1"/>
                </a:solidFill>
              </a:rPr>
              <a:t>Porcentaje de hogares sujetos a un plan de seguridad del agua auditado.</a:t>
            </a:r>
            <a:endParaRPr lang="es-ES_tradnl" sz="11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61511" y="3953273"/>
            <a:ext cx="22718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Consumo de agua </a:t>
            </a:r>
            <a:r>
              <a:rPr lang="en-CA" sz="1600" b="1" dirty="0" err="1" smtClean="0">
                <a:solidFill>
                  <a:schemeClr val="tx1"/>
                </a:solidFill>
              </a:rPr>
              <a:t>dulce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es-ES_tradnl" sz="1400" dirty="0" smtClean="0">
                <a:solidFill>
                  <a:schemeClr val="tx1"/>
                </a:solidFill>
              </a:rPr>
              <a:t>Consumo de agua dulce</a:t>
            </a:r>
            <a:r>
              <a:rPr lang="en-US" sz="140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61511" y="2547071"/>
            <a:ext cx="22718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Consumo de agua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es-ES_tradnl" sz="1400" dirty="0" smtClean="0">
                <a:solidFill>
                  <a:schemeClr val="tx1"/>
                </a:solidFill>
              </a:rPr>
              <a:t>Consumo de agua per cápita</a:t>
            </a:r>
            <a:r>
              <a:rPr lang="en-GB" sz="1100" dirty="0" smtClean="0">
                <a:solidFill>
                  <a:schemeClr val="tx1"/>
                </a:solidFill>
              </a:rPr>
              <a:t>. 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59366" y="2547071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Tratamiento de residuos sólidos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en-GB" sz="1400" dirty="0" smtClean="0">
                <a:solidFill>
                  <a:schemeClr val="tx1"/>
                </a:solidFill>
              </a:rPr>
              <a:t>Porcentaje de residuos sólidos.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459366" y="1189956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Tratamiento de aguas residuales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Porcentaje de aguas residuales tratadas.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4566" y="208423"/>
            <a:ext cx="10199914" cy="324395"/>
          </a:xfrm>
          <a:prstGeom prst="rect">
            <a:avLst/>
          </a:prstGeom>
          <a:solidFill>
            <a:srgbClr val="70AD47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MEDIO AMBIENTE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74566" y="713647"/>
            <a:ext cx="10199914" cy="277164"/>
          </a:xfrm>
          <a:prstGeom prst="rect">
            <a:avLst/>
          </a:prstGeom>
          <a:solidFill>
            <a:srgbClr val="91C46E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Medio ambiente – Indicadores avanzados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74567" y="1406134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Exposición al ruido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Porcentaje de habitanes </a:t>
            </a:r>
            <a:r>
              <a:rPr lang="en-US" sz="1400" dirty="0" err="1" smtClean="0">
                <a:solidFill>
                  <a:schemeClr val="tx1"/>
                </a:solidFill>
              </a:rPr>
              <a:t>expuesto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a niveles de ruido excesivo</a:t>
            </a:r>
            <a:r>
              <a:rPr lang="en-US" sz="1400" dirty="0" smtClean="0">
                <a:solidFill>
                  <a:schemeClr val="tx1"/>
                </a:solidFill>
              </a:rPr>
              <a:t>.</a:t>
            </a:r>
            <a:r>
              <a:rPr lang="en-GB" sz="1400" dirty="0" smtClean="0">
                <a:solidFill>
                  <a:schemeClr val="tx1"/>
                </a:solidFill>
              </a:rPr>
              <a:t> 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761512" y="1406134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Accesibilidad a </a:t>
            </a:r>
            <a:endParaRPr lang="en-GB" sz="1600" b="1" dirty="0" smtClean="0">
              <a:solidFill>
                <a:schemeClr val="tx1"/>
              </a:solidFill>
            </a:endParaRPr>
          </a:p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zonas </a:t>
            </a:r>
            <a:r>
              <a:rPr lang="en-GB" sz="1600" b="1" dirty="0" smtClean="0">
                <a:solidFill>
                  <a:schemeClr val="tx1"/>
                </a:solidFill>
              </a:rPr>
              <a:t>verdes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Porcentaje de </a:t>
            </a:r>
            <a:r>
              <a:rPr lang="en-US" sz="1400" dirty="0" smtClean="0">
                <a:solidFill>
                  <a:schemeClr val="tx1"/>
                </a:solidFill>
              </a:rPr>
              <a:t>habitantes </a:t>
            </a:r>
            <a:r>
              <a:rPr lang="en-US" sz="1400" dirty="0" smtClean="0">
                <a:solidFill>
                  <a:schemeClr val="tx1"/>
                </a:solidFill>
              </a:rPr>
              <a:t>con accesibilidad a zonas verdes.</a:t>
            </a:r>
            <a:r>
              <a:rPr lang="en-GB" sz="1400" dirty="0" smtClean="0">
                <a:solidFill>
                  <a:schemeClr val="tx1"/>
                </a:solidFill>
              </a:rPr>
              <a:t> 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420716" y="1406134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Zonas naturales protegidas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Porcentaje de zonas naturales protegidas en la zona urbana.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982075" y="1406134"/>
            <a:ext cx="2292405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Instalaciones recreativas</a:t>
            </a:r>
          </a:p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Área total de las instalaciones recreativas públicas por </a:t>
            </a:r>
            <a:endParaRPr lang="en-GB" sz="1400" dirty="0" smtClean="0">
              <a:solidFill>
                <a:schemeClr val="tx1"/>
              </a:solidFill>
            </a:endParaRPr>
          </a:p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100 </a:t>
            </a:r>
            <a:r>
              <a:rPr lang="en-GB" sz="1400" dirty="0">
                <a:solidFill>
                  <a:schemeClr val="tx1"/>
                </a:solidFill>
              </a:rPr>
              <a:t>000 </a:t>
            </a:r>
            <a:r>
              <a:rPr lang="en-GB" sz="1400" dirty="0" smtClean="0">
                <a:solidFill>
                  <a:schemeClr val="tx1"/>
                </a:solidFill>
              </a:rPr>
              <a:t>habitantes</a:t>
            </a:r>
            <a:r>
              <a:rPr lang="en-GB" sz="1400" dirty="0">
                <a:solidFill>
                  <a:schemeClr val="tx1"/>
                </a:solidFill>
              </a:rPr>
              <a:t>.</a:t>
            </a:r>
            <a:endParaRPr lang="en-CA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20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74566" y="137582"/>
            <a:ext cx="10199914" cy="739691"/>
            <a:chOff x="838200" y="213744"/>
            <a:chExt cx="7620000" cy="868762"/>
          </a:xfrm>
        </p:grpSpPr>
        <p:sp>
          <p:nvSpPr>
            <p:cNvPr id="3" name="Rectangle 2"/>
            <p:cNvSpPr/>
            <p:nvPr/>
          </p:nvSpPr>
          <p:spPr>
            <a:xfrm>
              <a:off x="838200" y="213744"/>
              <a:ext cx="7620000" cy="381000"/>
            </a:xfrm>
            <a:prstGeom prst="rect">
              <a:avLst/>
            </a:prstGeom>
            <a:solidFill>
              <a:srgbClr val="70AD47"/>
            </a:solidFill>
            <a:ln>
              <a:solidFill>
                <a:schemeClr val="bg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MEDIO AMBIENTE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838200" y="756979"/>
              <a:ext cx="7620000" cy="325527"/>
            </a:xfrm>
            <a:prstGeom prst="rect">
              <a:avLst/>
            </a:prstGeom>
            <a:solidFill>
              <a:srgbClr val="91C46E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Energía – Indicadores básicos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102306" y="1189956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Consumo de energías renovables</a:t>
            </a:r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Porcentaje de energías renovables consumidas en la ciudad.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079920" y="1177602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Consumo de energía de inmuebles públicos</a:t>
            </a:r>
            <a:r>
              <a:rPr lang="en-CA" sz="1050" dirty="0">
                <a:solidFill>
                  <a:schemeClr val="tx1"/>
                </a:solidFill>
              </a:rPr>
              <a:t/>
            </a:r>
            <a:br>
              <a:rPr lang="en-CA" sz="1050" dirty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Consumo energético de los edificios públicos.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61511" y="1189956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Consumo eléctrico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Consumo eléctrico per cápita.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20716" y="1177602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Consumo de energía térmica residencial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en-CA" sz="1400" dirty="0" smtClean="0">
                <a:solidFill>
                  <a:schemeClr val="tx1"/>
                </a:solidFill>
              </a:rPr>
              <a:t>Consumo de energía térmica residencial per cápita</a:t>
            </a:r>
            <a:r>
              <a:rPr lang="en-US" sz="140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10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74566" y="215110"/>
            <a:ext cx="10199914" cy="662163"/>
            <a:chOff x="838200" y="304800"/>
            <a:chExt cx="7620000" cy="777706"/>
          </a:xfrm>
        </p:grpSpPr>
        <p:sp>
          <p:nvSpPr>
            <p:cNvPr id="3" name="Rectangle 2"/>
            <p:cNvSpPr/>
            <p:nvPr/>
          </p:nvSpPr>
          <p:spPr>
            <a:xfrm>
              <a:off x="838200" y="304800"/>
              <a:ext cx="7620000" cy="381000"/>
            </a:xfrm>
            <a:prstGeom prst="rect">
              <a:avLst/>
            </a:prstGeom>
            <a:solidFill>
              <a:srgbClr val="FFC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Sociedad y cultura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838200" y="756979"/>
              <a:ext cx="7620000" cy="325527"/>
            </a:xfrm>
            <a:prstGeom prst="rect">
              <a:avLst/>
            </a:prstGeom>
            <a:solidFill>
              <a:srgbClr val="FFD243"/>
            </a:solidFill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_tradnl" dirty="0" smtClean="0">
                  <a:solidFill>
                    <a:schemeClr val="bg1"/>
                  </a:solidFill>
                </a:rPr>
                <a:t>Educación, sanidad y cultura – Indicadores básicos</a:t>
              </a:r>
              <a:endParaRPr lang="es-ES_tradnl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102306" y="1189956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Acceso de los estudiantes a las TIC</a:t>
            </a:r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GB" sz="1400" dirty="0" smtClean="0">
                <a:solidFill>
                  <a:schemeClr val="tx1"/>
                </a:solidFill>
              </a:rPr>
              <a:t>Porcentaje de estudiantes con acceso a instalaciones de TIC en las aulas. </a:t>
            </a:r>
            <a:endParaRPr lang="en-CA" sz="1400" dirty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079920" y="1177602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Gasto en cultura</a:t>
            </a:r>
            <a:r>
              <a:rPr lang="en-CA" sz="1050" dirty="0">
                <a:solidFill>
                  <a:schemeClr val="tx1"/>
                </a:solidFill>
              </a:rPr>
              <a:t/>
            </a:r>
            <a:br>
              <a:rPr lang="en-CA" sz="1050" dirty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Porcentaje de gasto en el patrimonio cultural.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91113" y="1177602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Esperanza de vida</a:t>
            </a:r>
          </a:p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Esperanza de vida media.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02306" y="2623625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Escolarización</a:t>
            </a:r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Porcentaje de la población en edad escolar escolarizada.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02306" y="4057294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Educación superior</a:t>
            </a:r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GB" sz="1400" dirty="0" smtClean="0">
                <a:solidFill>
                  <a:schemeClr val="tx1"/>
                </a:solidFill>
              </a:rPr>
              <a:t>Grados de educación superior por </a:t>
            </a:r>
            <a:endParaRPr lang="en-GB" sz="1400" dirty="0" smtClean="0">
              <a:solidFill>
                <a:schemeClr val="tx1"/>
              </a:solidFill>
            </a:endParaRPr>
          </a:p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100 </a:t>
            </a:r>
            <a:r>
              <a:rPr lang="en-GB" sz="1400" dirty="0">
                <a:solidFill>
                  <a:schemeClr val="tx1"/>
                </a:solidFill>
              </a:rPr>
              <a:t>000 </a:t>
            </a:r>
            <a:r>
              <a:rPr lang="en-GB" sz="1400" dirty="0" smtClean="0">
                <a:solidFill>
                  <a:schemeClr val="tx1"/>
                </a:solidFill>
              </a:rPr>
              <a:t>habitantes.</a:t>
            </a:r>
            <a:endParaRPr lang="en-CA" sz="1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02306" y="5490963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Alfabetización de adultos</a:t>
            </a:r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Tasa de alfabetización </a:t>
            </a:r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de </a:t>
            </a:r>
            <a:r>
              <a:rPr lang="en-US" sz="1400" dirty="0" smtClean="0">
                <a:solidFill>
                  <a:schemeClr val="tx1"/>
                </a:solidFill>
              </a:rPr>
              <a:t>adultos</a:t>
            </a:r>
            <a:r>
              <a:rPr lang="en-GB" sz="1400" dirty="0" smtClean="0">
                <a:solidFill>
                  <a:schemeClr val="tx1"/>
                </a:solidFill>
              </a:rPr>
              <a:t>.</a:t>
            </a:r>
            <a:endParaRPr lang="en-CA" sz="14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77243" y="2623625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Tasa de mortalidad materna</a:t>
            </a:r>
          </a:p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Número de madres muertas por</a:t>
            </a:r>
          </a:p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100 </a:t>
            </a:r>
            <a:r>
              <a:rPr lang="en-GB" sz="1400" dirty="0">
                <a:solidFill>
                  <a:schemeClr val="tx1"/>
                </a:solidFill>
              </a:rPr>
              <a:t>000 </a:t>
            </a:r>
            <a:r>
              <a:rPr lang="en-GB" sz="1400" dirty="0" smtClean="0">
                <a:solidFill>
                  <a:schemeClr val="tx1"/>
                </a:solidFill>
              </a:rPr>
              <a:t>nacidos vivos.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77243" y="4069648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Médicos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en-GB" sz="1400" dirty="0" smtClean="0">
                <a:solidFill>
                  <a:schemeClr val="tx1"/>
                </a:solidFill>
              </a:rPr>
              <a:t>Número de medicos por</a:t>
            </a:r>
          </a:p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100 </a:t>
            </a:r>
            <a:r>
              <a:rPr lang="en-GB" sz="1400" dirty="0">
                <a:solidFill>
                  <a:schemeClr val="tx1"/>
                </a:solidFill>
              </a:rPr>
              <a:t>000 </a:t>
            </a:r>
            <a:r>
              <a:rPr lang="en-GB" sz="1400" dirty="0" smtClean="0">
                <a:solidFill>
                  <a:schemeClr val="tx1"/>
                </a:solidFill>
              </a:rPr>
              <a:t>habitantes</a:t>
            </a:r>
            <a:r>
              <a:rPr lang="en-GB" sz="1400" dirty="0">
                <a:solidFill>
                  <a:schemeClr val="tx1"/>
                </a:solidFill>
              </a:rPr>
              <a:t>.</a:t>
            </a:r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69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74566" y="215110"/>
            <a:ext cx="10199914" cy="662163"/>
            <a:chOff x="838200" y="304800"/>
            <a:chExt cx="7620000" cy="777706"/>
          </a:xfrm>
        </p:grpSpPr>
        <p:sp>
          <p:nvSpPr>
            <p:cNvPr id="3" name="Rectangle 2"/>
            <p:cNvSpPr/>
            <p:nvPr/>
          </p:nvSpPr>
          <p:spPr>
            <a:xfrm>
              <a:off x="838200" y="304800"/>
              <a:ext cx="7620000" cy="381000"/>
            </a:xfrm>
            <a:prstGeom prst="rect">
              <a:avLst/>
            </a:prstGeom>
            <a:solidFill>
              <a:srgbClr val="FFC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Sociedad y cultura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838200" y="756979"/>
              <a:ext cx="7620000" cy="325527"/>
            </a:xfrm>
            <a:prstGeom prst="rect">
              <a:avLst/>
            </a:prstGeom>
            <a:solidFill>
              <a:srgbClr val="FFD243"/>
            </a:solidFill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Educación, sanidad y cultura – Indicadores avanzados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102306" y="1189956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Expedientes sanitarios electrónicos</a:t>
            </a:r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GB" sz="1200" dirty="0" smtClean="0">
                <a:solidFill>
                  <a:schemeClr val="tx1"/>
                </a:solidFill>
              </a:rPr>
              <a:t>Porcentaje de </a:t>
            </a:r>
            <a:r>
              <a:rPr lang="en-GB" sz="1200" dirty="0" smtClean="0">
                <a:solidFill>
                  <a:schemeClr val="tx1"/>
                </a:solidFill>
              </a:rPr>
              <a:t>habitantes </a:t>
            </a:r>
            <a:r>
              <a:rPr lang="en-GB" sz="1200" dirty="0" smtClean="0">
                <a:solidFill>
                  <a:schemeClr val="tx1"/>
                </a:solidFill>
              </a:rPr>
              <a:t>de la ciudad con expedientes sanitarios electrónicos.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079920" y="1177602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Infraestructura cultural</a:t>
            </a:r>
            <a:r>
              <a:rPr lang="en-CA" sz="1050" dirty="0">
                <a:solidFill>
                  <a:schemeClr val="tx1"/>
                </a:solidFill>
              </a:rPr>
              <a:t/>
            </a:r>
            <a:br>
              <a:rPr lang="en-CA" sz="1050" dirty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Número de instituciones culturales por </a:t>
            </a:r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100 </a:t>
            </a:r>
            <a:r>
              <a:rPr lang="en-US" sz="1400" dirty="0">
                <a:solidFill>
                  <a:schemeClr val="tx1"/>
                </a:solidFill>
              </a:rPr>
              <a:t>000 </a:t>
            </a:r>
            <a:r>
              <a:rPr lang="en-US" sz="1400" dirty="0" smtClean="0">
                <a:solidFill>
                  <a:schemeClr val="tx1"/>
                </a:solidFill>
              </a:rPr>
              <a:t>habitantes.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61511" y="1177602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Camas hospitalarias</a:t>
            </a:r>
            <a:endParaRPr lang="en-GB" sz="1400" dirty="0" smtClean="0"/>
          </a:p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Número de camas en los hospitales públicos por </a:t>
            </a:r>
            <a:endParaRPr lang="en-GB" sz="1400" dirty="0" smtClean="0">
              <a:solidFill>
                <a:schemeClr val="tx1"/>
              </a:solidFill>
            </a:endParaRPr>
          </a:p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100 </a:t>
            </a:r>
            <a:r>
              <a:rPr lang="en-GB" sz="1400" dirty="0">
                <a:solidFill>
                  <a:schemeClr val="tx1"/>
                </a:solidFill>
              </a:rPr>
              <a:t>000 </a:t>
            </a:r>
            <a:r>
              <a:rPr lang="en-GB" sz="1400" dirty="0" smtClean="0">
                <a:solidFill>
                  <a:schemeClr val="tx1"/>
                </a:solidFill>
              </a:rPr>
              <a:t>habitantes.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43650" y="1148320"/>
            <a:ext cx="236220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Seguro medico/cobertura sanitaria pública</a:t>
            </a:r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200" dirty="0" smtClean="0">
                <a:solidFill>
                  <a:schemeClr val="tx1"/>
                </a:solidFill>
              </a:rPr>
              <a:t>Porcentaje de habitantes cubiertos por un seguro sanitario básico o un sistema sanitario público.</a:t>
            </a:r>
            <a:endParaRPr lang="en-CA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66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74566" y="215110"/>
            <a:ext cx="10199914" cy="662163"/>
            <a:chOff x="838200" y="304800"/>
            <a:chExt cx="7620000" cy="777706"/>
          </a:xfrm>
        </p:grpSpPr>
        <p:sp>
          <p:nvSpPr>
            <p:cNvPr id="3" name="Rectangle 2"/>
            <p:cNvSpPr/>
            <p:nvPr/>
          </p:nvSpPr>
          <p:spPr>
            <a:xfrm>
              <a:off x="838200" y="304800"/>
              <a:ext cx="7620000" cy="3810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Sociedad y cultura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838200" y="756979"/>
              <a:ext cx="7620000" cy="325527"/>
            </a:xfrm>
            <a:prstGeom prst="rect">
              <a:avLst/>
            </a:prstGeom>
            <a:solidFill>
              <a:srgbClr val="FFD243"/>
            </a:solidFill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_tradnl" dirty="0" smtClean="0">
                  <a:solidFill>
                    <a:schemeClr val="bg1"/>
                  </a:solidFill>
                </a:rPr>
                <a:t>Seguridad, alojamiento e inclusión social – Indicadores básicos</a:t>
              </a:r>
              <a:endParaRPr lang="es-ES_tradnl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499860" y="1189956"/>
            <a:ext cx="2453015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Asentamientos informales</a:t>
            </a:r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Porcentaje de habitantes en tugurios, asentamientos informales o alojamientos inadecuados.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58200" y="1223120"/>
            <a:ext cx="2497965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Mortalidad por catástrofes naturales</a:t>
            </a:r>
            <a:r>
              <a:rPr lang="en-CA" sz="1050" dirty="0">
                <a:solidFill>
                  <a:schemeClr val="tx1"/>
                </a:solidFill>
              </a:rPr>
              <a:t/>
            </a:r>
            <a:br>
              <a:rPr lang="en-CA" sz="1050" dirty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Número de decesos por catástrofe natural por </a:t>
            </a:r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100 </a:t>
            </a:r>
            <a:r>
              <a:rPr lang="en-US" sz="1400" dirty="0">
                <a:solidFill>
                  <a:schemeClr val="tx1"/>
                </a:solidFill>
              </a:rPr>
              <a:t>000 </a:t>
            </a:r>
            <a:r>
              <a:rPr lang="en-US" sz="1400" dirty="0" smtClean="0">
                <a:solidFill>
                  <a:schemeClr val="tx1"/>
                </a:solidFill>
              </a:rPr>
              <a:t>habitantes</a:t>
            </a:r>
            <a:r>
              <a:rPr lang="en-US" sz="1400" dirty="0">
                <a:solidFill>
                  <a:schemeClr val="tx1"/>
                </a:solidFill>
              </a:rPr>
              <a:t>.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30732" y="1168355"/>
            <a:ext cx="2355917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Igualdad de ingresos entre hombres y mujeres</a:t>
            </a:r>
            <a:endParaRPr lang="en-GB" sz="1400" b="1" dirty="0" smtClean="0">
              <a:solidFill>
                <a:schemeClr val="tx1"/>
              </a:solidFill>
            </a:endParaRPr>
          </a:p>
          <a:p>
            <a:pPr algn="ctr"/>
            <a:r>
              <a:rPr lang="es-ES_tradnl" sz="1400" dirty="0" smtClean="0">
                <a:solidFill>
                  <a:schemeClr val="tx1"/>
                </a:solidFill>
              </a:rPr>
              <a:t>Relación de ingresos medios por hora entre hombres y mujeres</a:t>
            </a:r>
            <a:r>
              <a:rPr lang="en-US" sz="140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30733" y="3970669"/>
            <a:ext cx="2355916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err="1" smtClean="0">
                <a:solidFill>
                  <a:schemeClr val="tx1"/>
                </a:solidFill>
              </a:rPr>
              <a:t>Pobreza</a:t>
            </a:r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s-ES_tradnl" sz="1400" dirty="0" smtClean="0">
                <a:solidFill>
                  <a:schemeClr val="tx1"/>
                </a:solidFill>
              </a:rPr>
              <a:t>Porcentaje de habitantes pobres</a:t>
            </a:r>
            <a:r>
              <a:rPr lang="en-US" sz="1400" dirty="0" smtClean="0">
                <a:solidFill>
                  <a:schemeClr val="tx1"/>
                </a:solidFill>
              </a:rPr>
              <a:t>. </a:t>
            </a:r>
            <a:endParaRPr lang="en-CA" sz="1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30733" y="2578171"/>
            <a:ext cx="2355916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dirty="0" err="1" smtClean="0">
                <a:solidFill>
                  <a:schemeClr val="tx1"/>
                </a:solidFill>
              </a:rPr>
              <a:t>Coeficiente</a:t>
            </a:r>
            <a:r>
              <a:rPr lang="en-GB" sz="1600" b="1" dirty="0" smtClean="0">
                <a:solidFill>
                  <a:schemeClr val="tx1"/>
                </a:solidFill>
              </a:rPr>
              <a:t> Gini</a:t>
            </a:r>
            <a:endParaRPr lang="en-GB" sz="1400" b="1" dirty="0" smtClean="0">
              <a:solidFill>
                <a:schemeClr val="tx1"/>
              </a:solidFill>
            </a:endParaRPr>
          </a:p>
          <a:p>
            <a:pPr algn="ctr"/>
            <a:r>
              <a:rPr lang="es-ES_tradnl" sz="1400" dirty="0" smtClean="0">
                <a:solidFill>
                  <a:schemeClr val="tx1"/>
                </a:solidFill>
              </a:rPr>
              <a:t>Distribución de ingresos de acuerdo con el coeficiente G</a:t>
            </a:r>
            <a:r>
              <a:rPr lang="en-US" sz="1400" dirty="0" err="1" smtClean="0">
                <a:solidFill>
                  <a:schemeClr val="tx1"/>
                </a:solidFill>
              </a:rPr>
              <a:t>ini</a:t>
            </a:r>
            <a:r>
              <a:rPr lang="en-US" sz="140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458200" y="2604375"/>
            <a:ext cx="2497965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Pérdidas </a:t>
            </a:r>
            <a:r>
              <a:rPr lang="en-GB" sz="1600" b="1" dirty="0" err="1" smtClean="0">
                <a:solidFill>
                  <a:schemeClr val="tx1"/>
                </a:solidFill>
              </a:rPr>
              <a:t>económicas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endParaRPr lang="en-GB" sz="1600" b="1" dirty="0" smtClean="0">
              <a:solidFill>
                <a:schemeClr val="tx1"/>
              </a:solidFill>
            </a:endParaRPr>
          </a:p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por </a:t>
            </a:r>
            <a:r>
              <a:rPr lang="en-GB" sz="1600" b="1" dirty="0" smtClean="0">
                <a:solidFill>
                  <a:schemeClr val="tx1"/>
                </a:solidFill>
              </a:rPr>
              <a:t>catástrofes</a:t>
            </a:r>
            <a:r>
              <a:rPr lang="en-CA" sz="1050" dirty="0">
                <a:solidFill>
                  <a:schemeClr val="tx1"/>
                </a:solidFill>
              </a:rPr>
              <a:t/>
            </a:r>
            <a:br>
              <a:rPr lang="en-CA" sz="1050" dirty="0">
                <a:solidFill>
                  <a:schemeClr val="tx1"/>
                </a:solidFill>
              </a:rPr>
            </a:br>
            <a:r>
              <a:rPr lang="en-CA" sz="1400" dirty="0" err="1" smtClean="0">
                <a:solidFill>
                  <a:schemeClr val="tx1"/>
                </a:solidFill>
              </a:rPr>
              <a:t>Pérdidas</a:t>
            </a:r>
            <a:r>
              <a:rPr lang="en-CA" sz="1400" dirty="0" smtClean="0">
                <a:solidFill>
                  <a:schemeClr val="tx1"/>
                </a:solidFill>
              </a:rPr>
              <a:t> </a:t>
            </a:r>
            <a:r>
              <a:rPr lang="en-CA" sz="1400" dirty="0" err="1" smtClean="0">
                <a:solidFill>
                  <a:schemeClr val="tx1"/>
                </a:solidFill>
              </a:rPr>
              <a:t>económicas</a:t>
            </a:r>
            <a:r>
              <a:rPr lang="en-CA" sz="1400" dirty="0" smtClean="0">
                <a:solidFill>
                  <a:schemeClr val="tx1"/>
                </a:solidFill>
              </a:rPr>
              <a:t> </a:t>
            </a:r>
            <a:r>
              <a:rPr lang="en-CA" sz="1400" dirty="0" err="1" smtClean="0">
                <a:solidFill>
                  <a:schemeClr val="tx1"/>
                </a:solidFill>
              </a:rPr>
              <a:t>causadas</a:t>
            </a:r>
            <a:r>
              <a:rPr lang="en-CA" sz="1400" dirty="0" smtClean="0">
                <a:solidFill>
                  <a:schemeClr val="tx1"/>
                </a:solidFill>
              </a:rPr>
              <a:t> </a:t>
            </a:r>
            <a:r>
              <a:rPr lang="en-CA" sz="1400" dirty="0" err="1" smtClean="0">
                <a:solidFill>
                  <a:schemeClr val="tx1"/>
                </a:solidFill>
              </a:rPr>
              <a:t>por</a:t>
            </a:r>
            <a:r>
              <a:rPr lang="en-CA" sz="1400" dirty="0" smtClean="0">
                <a:solidFill>
                  <a:schemeClr val="tx1"/>
                </a:solidFill>
              </a:rPr>
              <a:t> </a:t>
            </a:r>
            <a:r>
              <a:rPr lang="en-CA" sz="1400" dirty="0" err="1" smtClean="0">
                <a:solidFill>
                  <a:schemeClr val="tx1"/>
                </a:solidFill>
              </a:rPr>
              <a:t>una</a:t>
            </a:r>
            <a:r>
              <a:rPr lang="en-CA" sz="1400" dirty="0" smtClean="0">
                <a:solidFill>
                  <a:schemeClr val="tx1"/>
                </a:solidFill>
              </a:rPr>
              <a:t> </a:t>
            </a:r>
            <a:r>
              <a:rPr lang="en-CA" sz="1400" dirty="0" err="1" smtClean="0">
                <a:solidFill>
                  <a:schemeClr val="tx1"/>
                </a:solidFill>
              </a:rPr>
              <a:t>catástrofe</a:t>
            </a:r>
            <a:r>
              <a:rPr lang="en-CA" sz="1400" dirty="0" smtClean="0">
                <a:solidFill>
                  <a:schemeClr val="tx1"/>
                </a:solidFill>
              </a:rPr>
              <a:t> en </a:t>
            </a:r>
            <a:r>
              <a:rPr lang="en-CA" sz="1400" dirty="0" err="1" smtClean="0">
                <a:solidFill>
                  <a:schemeClr val="tx1"/>
                </a:solidFill>
              </a:rPr>
              <a:t>porcentaje</a:t>
            </a:r>
            <a:r>
              <a:rPr lang="en-CA" sz="1400" dirty="0" smtClean="0">
                <a:solidFill>
                  <a:schemeClr val="tx1"/>
                </a:solidFill>
              </a:rPr>
              <a:t> del PIB </a:t>
            </a:r>
            <a:r>
              <a:rPr lang="en-CA" sz="1400" dirty="0" err="1" smtClean="0">
                <a:solidFill>
                  <a:schemeClr val="tx1"/>
                </a:solidFill>
              </a:rPr>
              <a:t>urbano</a:t>
            </a:r>
            <a:r>
              <a:rPr lang="en-US" sz="1400" dirty="0" smtClean="0">
                <a:solidFill>
                  <a:schemeClr val="tx1"/>
                </a:solidFill>
              </a:rPr>
              <a:t>.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99861" y="2554899"/>
            <a:ext cx="2453014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Servicio de </a:t>
            </a:r>
            <a:r>
              <a:rPr lang="en-GB" sz="1600" b="1" dirty="0" err="1" smtClean="0">
                <a:solidFill>
                  <a:schemeClr val="tx1"/>
                </a:solidFill>
              </a:rPr>
              <a:t>policía</a:t>
            </a:r>
            <a:r>
              <a:rPr lang="en-CA" sz="1050" dirty="0">
                <a:solidFill>
                  <a:schemeClr val="tx1"/>
                </a:solidFill>
              </a:rPr>
              <a:t/>
            </a:r>
            <a:br>
              <a:rPr lang="en-CA" sz="1050" dirty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Número de </a:t>
            </a:r>
            <a:r>
              <a:rPr lang="en-US" sz="1400" dirty="0" err="1" smtClean="0">
                <a:solidFill>
                  <a:schemeClr val="tx1"/>
                </a:solidFill>
              </a:rPr>
              <a:t>policías</a:t>
            </a:r>
            <a:r>
              <a:rPr lang="en-US" sz="1400" dirty="0" smtClean="0">
                <a:solidFill>
                  <a:schemeClr val="tx1"/>
                </a:solidFill>
              </a:rPr>
              <a:t> por </a:t>
            </a:r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100 </a:t>
            </a:r>
            <a:r>
              <a:rPr lang="en-US" sz="1400" dirty="0">
                <a:solidFill>
                  <a:schemeClr val="tx1"/>
                </a:solidFill>
              </a:rPr>
              <a:t>000 </a:t>
            </a:r>
            <a:r>
              <a:rPr lang="en-US" sz="1400" dirty="0" smtClean="0">
                <a:solidFill>
                  <a:schemeClr val="tx1"/>
                </a:solidFill>
              </a:rPr>
              <a:t>habitantes.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00533" y="3975076"/>
            <a:ext cx="2452342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Servicio de </a:t>
            </a:r>
            <a:r>
              <a:rPr lang="en-GB" sz="1600" b="1" dirty="0" err="1" smtClean="0">
                <a:solidFill>
                  <a:schemeClr val="tx1"/>
                </a:solidFill>
              </a:rPr>
              <a:t>bomberos</a:t>
            </a:r>
            <a:r>
              <a:rPr lang="en-CA" sz="1050" dirty="0">
                <a:solidFill>
                  <a:schemeClr val="tx1"/>
                </a:solidFill>
              </a:rPr>
              <a:t/>
            </a:r>
            <a:br>
              <a:rPr lang="en-CA" sz="1050" dirty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Número de </a:t>
            </a:r>
            <a:r>
              <a:rPr lang="en-US" sz="1400" dirty="0" err="1" smtClean="0">
                <a:solidFill>
                  <a:schemeClr val="tx1"/>
                </a:solidFill>
              </a:rPr>
              <a:t>bomberos</a:t>
            </a:r>
            <a:r>
              <a:rPr lang="en-US" sz="1400" dirty="0" smtClean="0">
                <a:solidFill>
                  <a:schemeClr val="tx1"/>
                </a:solidFill>
              </a:rPr>
              <a:t> por </a:t>
            </a:r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100 </a:t>
            </a:r>
            <a:r>
              <a:rPr lang="en-US" sz="1400" dirty="0">
                <a:solidFill>
                  <a:schemeClr val="tx1"/>
                </a:solidFill>
              </a:rPr>
              <a:t>000 </a:t>
            </a:r>
            <a:r>
              <a:rPr lang="en-US" sz="1400" dirty="0" smtClean="0">
                <a:solidFill>
                  <a:schemeClr val="tx1"/>
                </a:solidFill>
              </a:rPr>
              <a:t>habitantes.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78319" y="5343227"/>
            <a:ext cx="2474556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dirty="0" err="1" smtClean="0">
                <a:solidFill>
                  <a:schemeClr val="tx1"/>
                </a:solidFill>
              </a:rPr>
              <a:t>Tasa</a:t>
            </a:r>
            <a:r>
              <a:rPr lang="en-GB" sz="1600" b="1" dirty="0" smtClean="0">
                <a:solidFill>
                  <a:schemeClr val="tx1"/>
                </a:solidFill>
              </a:rPr>
              <a:t> de </a:t>
            </a:r>
            <a:r>
              <a:rPr lang="en-GB" sz="1600" b="1" dirty="0" err="1" smtClean="0">
                <a:solidFill>
                  <a:schemeClr val="tx1"/>
                </a:solidFill>
              </a:rPr>
              <a:t>criminalidad</a:t>
            </a:r>
            <a:r>
              <a:rPr lang="en-CA" sz="1050" dirty="0">
                <a:solidFill>
                  <a:schemeClr val="tx1"/>
                </a:solidFill>
              </a:rPr>
              <a:t/>
            </a:r>
            <a:br>
              <a:rPr lang="en-CA" sz="1050" dirty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Tasa de </a:t>
            </a:r>
            <a:r>
              <a:rPr lang="en-US" sz="1400" dirty="0" err="1" smtClean="0">
                <a:solidFill>
                  <a:schemeClr val="tx1"/>
                </a:solidFill>
              </a:rPr>
              <a:t>criminalidad</a:t>
            </a:r>
            <a:r>
              <a:rPr lang="en-US" sz="1400" dirty="0" smtClean="0">
                <a:solidFill>
                  <a:schemeClr val="tx1"/>
                </a:solidFill>
              </a:rPr>
              <a:t> por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100 </a:t>
            </a:r>
            <a:r>
              <a:rPr lang="en-US" sz="1400" dirty="0">
                <a:solidFill>
                  <a:schemeClr val="tx1"/>
                </a:solidFill>
              </a:rPr>
              <a:t>000 </a:t>
            </a:r>
            <a:r>
              <a:rPr lang="en-US" sz="1400" dirty="0" smtClean="0">
                <a:solidFill>
                  <a:schemeClr val="tx1"/>
                </a:solidFill>
              </a:rPr>
              <a:t>habitantes.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41503" y="5367545"/>
            <a:ext cx="2345146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err="1" smtClean="0">
                <a:solidFill>
                  <a:schemeClr val="tx1"/>
                </a:solidFill>
              </a:rPr>
              <a:t>Participación</a:t>
            </a:r>
            <a:r>
              <a:rPr lang="en-US" sz="1600" b="1" dirty="0" smtClean="0">
                <a:solidFill>
                  <a:schemeClr val="tx1"/>
                </a:solidFill>
              </a:rPr>
              <a:t> electoral</a:t>
            </a:r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s-ES_tradnl" sz="1400" dirty="0" smtClean="0">
                <a:solidFill>
                  <a:schemeClr val="tx1"/>
                </a:solidFill>
              </a:rPr>
              <a:t>Porcentaje de la población en edad de votar que participó en las últimas elecciones municipales</a:t>
            </a:r>
            <a:r>
              <a:rPr lang="en-US" sz="1400" dirty="0" smtClean="0">
                <a:solidFill>
                  <a:schemeClr val="tx1"/>
                </a:solidFill>
              </a:rPr>
              <a:t>. </a:t>
            </a:r>
            <a:endParaRPr lang="en-CA" sz="14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458201" y="5376363"/>
            <a:ext cx="2541048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600" b="1" dirty="0" err="1" smtClean="0">
                <a:solidFill>
                  <a:schemeClr val="tx1"/>
                </a:solidFill>
              </a:rPr>
              <a:t>Mortalidad</a:t>
            </a:r>
            <a:r>
              <a:rPr lang="en-CA" sz="1600" b="1" dirty="0" smtClean="0">
                <a:solidFill>
                  <a:schemeClr val="tx1"/>
                </a:solidFill>
              </a:rPr>
              <a:t> de </a:t>
            </a:r>
            <a:r>
              <a:rPr lang="en-CA" sz="1600" b="1" dirty="0" err="1" smtClean="0">
                <a:solidFill>
                  <a:schemeClr val="tx1"/>
                </a:solidFill>
              </a:rPr>
              <a:t>tráfico</a:t>
            </a:r>
            <a:endParaRPr lang="en-CA" sz="16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Número de decesos por </a:t>
            </a:r>
            <a:r>
              <a:rPr lang="en-US" sz="1400" dirty="0" err="1" smtClean="0">
                <a:solidFill>
                  <a:schemeClr val="tx1"/>
                </a:solidFill>
              </a:rPr>
              <a:t>accidentes</a:t>
            </a:r>
            <a:r>
              <a:rPr lang="en-US" sz="1400" dirty="0" smtClean="0">
                <a:solidFill>
                  <a:schemeClr val="tx1"/>
                </a:solidFill>
              </a:rPr>
              <a:t> de </a:t>
            </a:r>
            <a:r>
              <a:rPr lang="en-US" sz="1400" dirty="0" err="1" smtClean="0">
                <a:solidFill>
                  <a:schemeClr val="tx1"/>
                </a:solidFill>
              </a:rPr>
              <a:t>tráfico</a:t>
            </a:r>
            <a:r>
              <a:rPr lang="en-US" sz="1400" dirty="0" smtClean="0">
                <a:solidFill>
                  <a:schemeClr val="tx1"/>
                </a:solidFill>
              </a:rPr>
              <a:t> por </a:t>
            </a:r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100 </a:t>
            </a:r>
            <a:r>
              <a:rPr lang="en-US" sz="1400" dirty="0">
                <a:solidFill>
                  <a:schemeClr val="tx1"/>
                </a:solidFill>
              </a:rPr>
              <a:t>000 </a:t>
            </a:r>
            <a:r>
              <a:rPr lang="en-US" sz="1400" dirty="0" smtClean="0">
                <a:solidFill>
                  <a:schemeClr val="tx1"/>
                </a:solidFill>
              </a:rPr>
              <a:t>habitantes.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458200" y="3940020"/>
            <a:ext cx="2497965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Tiempo de intervención de los servicios de </a:t>
            </a:r>
            <a:r>
              <a:rPr lang="es-ES" sz="1600" b="1" dirty="0" smtClean="0">
                <a:solidFill>
                  <a:schemeClr val="tx1"/>
                </a:solidFill>
              </a:rPr>
              <a:t>emergencia</a:t>
            </a:r>
            <a:r>
              <a:rPr lang="en-CA" sz="1050" dirty="0">
                <a:solidFill>
                  <a:schemeClr val="tx1"/>
                </a:solidFill>
              </a:rPr>
              <a:t/>
            </a:r>
            <a:br>
              <a:rPr lang="en-CA" sz="1050" dirty="0">
                <a:solidFill>
                  <a:schemeClr val="tx1"/>
                </a:solidFill>
              </a:rPr>
            </a:br>
            <a:r>
              <a:rPr lang="es-ES" sz="1400" dirty="0">
                <a:solidFill>
                  <a:schemeClr val="tx1"/>
                </a:solidFill>
              </a:rPr>
              <a:t>Tiempo medio de intervención de los servicios de </a:t>
            </a:r>
            <a:r>
              <a:rPr lang="es-ES" sz="1400" dirty="0" smtClean="0">
                <a:solidFill>
                  <a:schemeClr val="tx1"/>
                </a:solidFill>
              </a:rPr>
              <a:t>emergencia</a:t>
            </a:r>
            <a:r>
              <a:rPr lang="en-US" sz="1400" dirty="0" smtClean="0">
                <a:solidFill>
                  <a:schemeClr val="tx1"/>
                </a:solidFill>
              </a:rPr>
              <a:t>.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11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74566" y="215110"/>
            <a:ext cx="10199914" cy="662163"/>
            <a:chOff x="838200" y="304800"/>
            <a:chExt cx="7620000" cy="777706"/>
          </a:xfrm>
        </p:grpSpPr>
        <p:sp>
          <p:nvSpPr>
            <p:cNvPr id="3" name="Rectangle 2"/>
            <p:cNvSpPr/>
            <p:nvPr/>
          </p:nvSpPr>
          <p:spPr>
            <a:xfrm>
              <a:off x="838200" y="304800"/>
              <a:ext cx="7620000" cy="381000"/>
            </a:xfrm>
            <a:prstGeom prst="rect">
              <a:avLst/>
            </a:prstGeom>
            <a:solidFill>
              <a:srgbClr val="FFC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Sociedad y cultura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838200" y="756979"/>
              <a:ext cx="7620000" cy="325527"/>
            </a:xfrm>
            <a:prstGeom prst="rect">
              <a:avLst/>
            </a:prstGeom>
            <a:solidFill>
              <a:srgbClr val="FFD243"/>
            </a:solidFill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Seguridad, alojamiento e inclusión social – Indicadores avanzados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074566" y="1189956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Gasto </a:t>
            </a:r>
            <a:r>
              <a:rPr lang="es-ES_tradnl" sz="1600" b="1" dirty="0" smtClean="0">
                <a:solidFill>
                  <a:schemeClr val="tx1"/>
                </a:solidFill>
              </a:rPr>
              <a:t>en</a:t>
            </a:r>
            <a:r>
              <a:rPr lang="en-CA" sz="1600" b="1" dirty="0" smtClean="0">
                <a:solidFill>
                  <a:schemeClr val="tx1"/>
                </a:solidFill>
              </a:rPr>
              <a:t> </a:t>
            </a:r>
            <a:r>
              <a:rPr lang="es-ES_tradnl" sz="1600" b="1" dirty="0" smtClean="0">
                <a:solidFill>
                  <a:schemeClr val="tx1"/>
                </a:solidFill>
              </a:rPr>
              <a:t>alojamiento</a:t>
            </a:r>
          </a:p>
          <a:p>
            <a:pPr algn="ctr"/>
            <a:r>
              <a:rPr lang="es-ES_tradnl" sz="1400" dirty="0" smtClean="0">
                <a:solidFill>
                  <a:schemeClr val="tx1"/>
                </a:solidFill>
              </a:rPr>
              <a:t>Porcentaje de los ingresos destinado al alojamiento</a:t>
            </a:r>
            <a:r>
              <a:rPr lang="en-GB" sz="1400" dirty="0" smtClean="0">
                <a:solidFill>
                  <a:schemeClr val="tx1"/>
                </a:solidFill>
              </a:rPr>
              <a:t>. </a:t>
            </a:r>
            <a:endParaRPr lang="en-CA" sz="1400" dirty="0">
              <a:solidFill>
                <a:schemeClr val="tx1"/>
              </a:solidFill>
            </a:endParaRPr>
          </a:p>
          <a:p>
            <a:pPr algn="ctr"/>
            <a:r>
              <a:rPr lang="en-CA" sz="1050" dirty="0">
                <a:solidFill>
                  <a:schemeClr val="tx1"/>
                </a:solidFill>
              </a:rPr>
              <a:t/>
            </a:r>
            <a:br>
              <a:rPr lang="en-CA" sz="1050" dirty="0">
                <a:solidFill>
                  <a:schemeClr val="tx1"/>
                </a:solidFill>
              </a:rPr>
            </a:b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1234" y="1189956"/>
            <a:ext cx="2437165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Planes de resiliencia</a:t>
            </a:r>
          </a:p>
          <a:p>
            <a:pPr algn="ctr"/>
            <a:r>
              <a:rPr lang="es-ES_tradnl" sz="1400" dirty="0" smtClean="0">
                <a:solidFill>
                  <a:schemeClr val="tx1"/>
                </a:solidFill>
              </a:rPr>
              <a:t>Realización de evaluaciones de riesgos y vulnerabilidades para la mitigación de catástrofes</a:t>
            </a:r>
            <a:r>
              <a:rPr lang="en-US" sz="1400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11234" y="2728782"/>
            <a:ext cx="2437166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_tradnl" sz="1600" b="1" dirty="0" smtClean="0">
                <a:solidFill>
                  <a:schemeClr val="tx1"/>
                </a:solidFill>
              </a:rPr>
              <a:t>Población en </a:t>
            </a:r>
          </a:p>
          <a:p>
            <a:pPr algn="ctr"/>
            <a:r>
              <a:rPr lang="es-ES_tradnl" sz="1600" b="1" dirty="0" smtClean="0">
                <a:solidFill>
                  <a:schemeClr val="tx1"/>
                </a:solidFill>
              </a:rPr>
              <a:t>zonas de riesgo</a:t>
            </a:r>
          </a:p>
          <a:p>
            <a:pPr algn="ctr"/>
            <a:r>
              <a:rPr lang="es-ES_tradnl" sz="1400" dirty="0" smtClean="0">
                <a:solidFill>
                  <a:schemeClr val="tx1"/>
                </a:solidFill>
              </a:rPr>
              <a:t>Porcentaje de la población que habita zonas de riesgo n</a:t>
            </a:r>
            <a:r>
              <a:rPr lang="en-US" sz="1400" dirty="0" smtClean="0">
                <a:solidFill>
                  <a:schemeClr val="tx1"/>
                </a:solidFill>
              </a:rPr>
              <a:t>atural</a:t>
            </a:r>
            <a:r>
              <a:rPr lang="en-US" sz="1400" dirty="0" smtClean="0">
                <a:solidFill>
                  <a:schemeClr val="tx1"/>
                </a:solidFill>
              </a:rPr>
              <a:t>.</a:t>
            </a:r>
            <a:r>
              <a:rPr lang="en-CA" sz="1050" dirty="0">
                <a:solidFill>
                  <a:schemeClr val="tx1"/>
                </a:solidFill>
              </a:rPr>
              <a:t/>
            </a:r>
            <a:br>
              <a:rPr lang="en-CA" sz="1050" dirty="0">
                <a:solidFill>
                  <a:schemeClr val="tx1"/>
                </a:solidFill>
              </a:rPr>
            </a:b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47928" y="1189956"/>
            <a:ext cx="2643721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_tradnl" sz="1600" b="1" dirty="0" smtClean="0">
                <a:solidFill>
                  <a:schemeClr val="tx1"/>
                </a:solidFill>
              </a:rPr>
              <a:t>Producción alimentaria local</a:t>
            </a:r>
          </a:p>
          <a:p>
            <a:pPr algn="ctr"/>
            <a:r>
              <a:rPr lang="es-ES_tradnl" sz="1400" dirty="0" smtClean="0">
                <a:solidFill>
                  <a:schemeClr val="tx1"/>
                </a:solidFill>
              </a:rPr>
              <a:t>Porcentaje de alimentos cuya procedencia se encuentra en un radio de 100 km de la zona urbana</a:t>
            </a:r>
            <a:r>
              <a:rPr lang="en-US" sz="1400" dirty="0" smtClean="0">
                <a:solidFill>
                  <a:schemeClr val="tx1"/>
                </a:solidFill>
              </a:rPr>
              <a:t>.</a:t>
            </a:r>
            <a:r>
              <a:rPr lang="en-CA" sz="1050" dirty="0">
                <a:solidFill>
                  <a:schemeClr val="tx1"/>
                </a:solidFill>
              </a:rPr>
              <a:t/>
            </a:r>
            <a:br>
              <a:rPr lang="en-CA" sz="1050" dirty="0">
                <a:solidFill>
                  <a:schemeClr val="tx1"/>
                </a:solidFill>
              </a:rPr>
            </a:b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74566" y="2728782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_tradnl" sz="1600" b="1" dirty="0" smtClean="0">
                <a:solidFill>
                  <a:schemeClr val="tx1"/>
                </a:solidFill>
              </a:rPr>
              <a:t>Disponibilidad de cuidados infantiles</a:t>
            </a:r>
          </a:p>
          <a:p>
            <a:pPr algn="ctr"/>
            <a:r>
              <a:rPr lang="es-ES_tradnl" sz="1400" dirty="0" smtClean="0">
                <a:solidFill>
                  <a:schemeClr val="tx1"/>
                </a:solidFill>
              </a:rPr>
              <a:t>Porcentaje de preescolares (0-3 años) en guarderías (públicas o privadas)</a:t>
            </a:r>
            <a:r>
              <a:rPr lang="en-CA" sz="1400" dirty="0" smtClean="0">
                <a:solidFill>
                  <a:schemeClr val="tx1"/>
                </a:solidFill>
              </a:rPr>
              <a:t>.</a:t>
            </a:r>
            <a:r>
              <a:rPr lang="en-CA" sz="1050" dirty="0">
                <a:solidFill>
                  <a:schemeClr val="tx1"/>
                </a:solidFill>
              </a:rPr>
              <a:t/>
            </a:r>
            <a:br>
              <a:rPr lang="en-CA" sz="1050" dirty="0">
                <a:solidFill>
                  <a:schemeClr val="tx1"/>
                </a:solidFill>
              </a:rPr>
            </a:br>
            <a:endParaRPr lang="en-US" sz="1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26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5" descr="https://encrypted-tbn0.gstatic.com/images?q=tbn:ANd9GcTKCXrLNDc5aEJIYYBJRTpeKpChSxgHg3HArbAtatXyS1pUNmrmu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7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213607"/>
            <a:ext cx="12192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i="1" dirty="0" smtClean="0"/>
              <a:t>"</a:t>
            </a:r>
            <a:r>
              <a:rPr lang="es-ES_tradnl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Para sustentar las futuras estrategias urbanas, tenemos que entender los beneficios que reportan las tecnologías ubicuas integradas y la evolución de las ciudades inteligentes a nuestra vida cotidiana</a:t>
            </a:r>
            <a:r>
              <a:rPr lang="en-US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en-GB" i="1" dirty="0" smtClean="0"/>
              <a:t>"</a:t>
            </a:r>
            <a:endParaRPr lang="en-US" i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05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465674"/>
            <a:ext cx="12192000" cy="23923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" name="Rounded Rectangle 3"/>
          <p:cNvSpPr/>
          <p:nvPr/>
        </p:nvSpPr>
        <p:spPr>
          <a:xfrm>
            <a:off x="861237" y="1456660"/>
            <a:ext cx="2951343" cy="287183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3" name="Rectangle 2"/>
          <p:cNvSpPr/>
          <p:nvPr/>
        </p:nvSpPr>
        <p:spPr>
          <a:xfrm>
            <a:off x="10891520" y="5778672"/>
            <a:ext cx="1300480" cy="10793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s-ES_tradnl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Unidos por las ciudades inteligentes </a:t>
            </a:r>
            <a:r>
              <a:rPr lang="es-ES_tradnl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s-ES_tradnl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s-ES_tradnl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y </a:t>
            </a:r>
            <a:r>
              <a:rPr lang="es-ES_tradnl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sostenibles (U4SSC)</a:t>
            </a:r>
            <a:endParaRPr lang="es-ES_tradnl" dirty="0">
              <a:solidFill>
                <a:schemeClr val="accent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049" y="4958289"/>
            <a:ext cx="726578" cy="72051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7" name="Picture 15" descr="http://www.fi.ibimet.cnr.it/resolveuid/f42d519e799a4251a113b2b47e4dae2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4086" y="5849767"/>
            <a:ext cx="898314" cy="87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7" descr="http://www.greenpolicy360.net/mw/images/Unfccc_logo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5" r="10808"/>
          <a:stretch/>
        </p:blipFill>
        <p:spPr bwMode="auto">
          <a:xfrm>
            <a:off x="3064081" y="6071142"/>
            <a:ext cx="748499" cy="65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pbs.twimg.com/profile_images/599214175697686528/4Wgx-eA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0" r="16296"/>
          <a:stretch/>
        </p:blipFill>
        <p:spPr bwMode="auto">
          <a:xfrm>
            <a:off x="1828440" y="5935324"/>
            <a:ext cx="813367" cy="76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000" y="5109802"/>
            <a:ext cx="1434916" cy="388736"/>
          </a:xfrm>
          <a:prstGeom prst="rect">
            <a:avLst/>
          </a:prstGeom>
        </p:spPr>
      </p:pic>
      <p:pic>
        <p:nvPicPr>
          <p:cNvPr id="11" name="Picture 9" descr="Risultati immagini per fao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" t="1304" r="50470" b="-1304"/>
          <a:stretch/>
        </p:blipFill>
        <p:spPr bwMode="auto">
          <a:xfrm>
            <a:off x="3535297" y="5104506"/>
            <a:ext cx="645151" cy="55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1" descr="https://donate.unwomen.org/assets/images/UNwomen-Logo-Blue-TransparentBackground-en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4314" y="6127778"/>
            <a:ext cx="1222326" cy="32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planetearthinstitute.org.uk/wp-content/uploads/2013/11/UNECA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209" y="4873073"/>
            <a:ext cx="975170" cy="86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478" y="4995802"/>
            <a:ext cx="593891" cy="615927"/>
          </a:xfrm>
          <a:prstGeom prst="rect">
            <a:avLst/>
          </a:prstGeom>
        </p:spPr>
      </p:pic>
      <p:pic>
        <p:nvPicPr>
          <p:cNvPr id="15" name="Picture 2" descr="https://www.itu.int/en/ITU-T/ssc/united/PublishingImages/Logos-partners-UN/unesco_logo_EN-Mvd-SC-resize2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1568" y="4919319"/>
            <a:ext cx="1515125" cy="76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www.itu.int/en/ITU-T/ssc/united/PublishingImages/Logos-partners-UN/UN%20Environment%20logo%202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93" y="5985795"/>
            <a:ext cx="830287" cy="73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s://www.itu.int/en/ITU-T/ssc/united/PublishingImages/Logos-partners-UN/cbd-logo-en-green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10" y="5046756"/>
            <a:ext cx="1486503" cy="56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https://www.itu.int/en/ITU-T/ssc/united/PublishingImages/Logos-partners-UN/UNDP_Eng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134" y="4792864"/>
            <a:ext cx="589501" cy="102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https://www.itu.int/en/ITU-T/ssc/united/PublishingImages/Logos-partners-UN/Unido_E_logo_light_blue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064862"/>
            <a:ext cx="757867" cy="65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https://www.itu.int/en/ITU-T/ssc/united/PublishingImages/Colour%20image%20UNH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286" y="6226532"/>
            <a:ext cx="1703063" cy="33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s://www.itu.int/en/ITU-T/ssc/united/PublishingImages/Logos-partners-UN/UNU-EGOV-Logo-3%20Colours-resize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914" y="5952362"/>
            <a:ext cx="1386289" cy="70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2" t="13495" r="13072" b="11618"/>
          <a:stretch/>
        </p:blipFill>
        <p:spPr>
          <a:xfrm>
            <a:off x="978166" y="1556284"/>
            <a:ext cx="2716624" cy="2716625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4653850" y="1382802"/>
            <a:ext cx="6852350" cy="2733040"/>
          </a:xfrm>
          <a:prstGeom prst="roundRect">
            <a:avLst/>
          </a:prstGeom>
          <a:solidFill>
            <a:schemeClr val="accent1">
              <a:alpha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4" name="TextBox 23"/>
          <p:cNvSpPr txBox="1"/>
          <p:nvPr/>
        </p:nvSpPr>
        <p:spPr>
          <a:xfrm>
            <a:off x="4902200" y="1660864"/>
            <a:ext cx="60994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U4SSC es una iniciativa de las Naciones Unidas, coordinada por la UIT y la CEPE, </a:t>
            </a:r>
            <a:r>
              <a:rPr lang="es-ES_tradnl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que aboga por la política pública para fomentar la utilización de las TIC a fin de facilitar y propiciar la transición a las ciudades inteligentes y sostenibles</a:t>
            </a:r>
            <a:r>
              <a:rPr lang="en-GB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s-ES_tradnl" sz="1600" dirty="0">
              <a:solidFill>
                <a:schemeClr val="accent1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83290" y="2978926"/>
            <a:ext cx="621834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U4SSC está coordinada por la</a:t>
            </a:r>
            <a:r>
              <a:rPr lang="en-US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UIT y la CEPE </a:t>
            </a:r>
            <a:r>
              <a:rPr lang="en-US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y </a:t>
            </a:r>
            <a:r>
              <a:rPr lang="en-US" sz="1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contribuye</a:t>
            </a:r>
            <a:r>
              <a:rPr lang="en-US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al </a:t>
            </a:r>
            <a:r>
              <a:rPr lang="en-US" sz="1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logro</a:t>
            </a:r>
            <a:r>
              <a:rPr lang="en-US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del </a:t>
            </a:r>
            <a:r>
              <a:rPr lang="en-GB" sz="1600" b="1" dirty="0" err="1" smtClean="0">
                <a:solidFill>
                  <a:schemeClr val="bg1"/>
                </a:solidFill>
              </a:rPr>
              <a:t>Objetivo</a:t>
            </a:r>
            <a:r>
              <a:rPr lang="en-GB" sz="1600" b="1" dirty="0" smtClean="0">
                <a:solidFill>
                  <a:schemeClr val="bg1"/>
                </a:solidFill>
              </a:rPr>
              <a:t> de </a:t>
            </a:r>
            <a:r>
              <a:rPr lang="en-GB" sz="1600" b="1" dirty="0" err="1" smtClean="0">
                <a:solidFill>
                  <a:schemeClr val="bg1"/>
                </a:solidFill>
              </a:rPr>
              <a:t>Desarrollo</a:t>
            </a:r>
            <a:r>
              <a:rPr lang="en-GB" sz="1600" b="1" dirty="0" smtClean="0">
                <a:solidFill>
                  <a:schemeClr val="bg1"/>
                </a:solidFill>
              </a:rPr>
              <a:t> </a:t>
            </a:r>
            <a:r>
              <a:rPr lang="en-GB" sz="1600" b="1" dirty="0" err="1" smtClean="0">
                <a:solidFill>
                  <a:schemeClr val="bg1"/>
                </a:solidFill>
              </a:rPr>
              <a:t>Sostenible</a:t>
            </a:r>
            <a:r>
              <a:rPr lang="en-GB" sz="1600" b="1" dirty="0" smtClean="0">
                <a:solidFill>
                  <a:schemeClr val="bg1"/>
                </a:solidFill>
              </a:rPr>
              <a:t> </a:t>
            </a:r>
            <a:r>
              <a:rPr lang="en-GB" sz="1600" b="1" dirty="0">
                <a:solidFill>
                  <a:schemeClr val="bg1"/>
                </a:solidFill>
              </a:rPr>
              <a:t>11: </a:t>
            </a:r>
            <a:r>
              <a:rPr lang="en-GB" sz="1600" b="1" dirty="0" smtClean="0">
                <a:solidFill>
                  <a:schemeClr val="bg1"/>
                </a:solidFill>
              </a:rPr>
              <a:t>"</a:t>
            </a:r>
            <a:r>
              <a:rPr lang="en-GB" sz="1600" b="1" dirty="0" err="1" smtClean="0">
                <a:solidFill>
                  <a:schemeClr val="bg1"/>
                </a:solidFill>
              </a:rPr>
              <a:t>Lograr</a:t>
            </a:r>
            <a:r>
              <a:rPr lang="en-GB" sz="1600" b="1" dirty="0" smtClean="0">
                <a:solidFill>
                  <a:schemeClr val="bg1"/>
                </a:solidFill>
              </a:rPr>
              <a:t> </a:t>
            </a:r>
            <a:r>
              <a:rPr lang="en-GB" sz="1600" b="1" dirty="0" smtClean="0">
                <a:solidFill>
                  <a:schemeClr val="bg1"/>
                </a:solidFill>
              </a:rPr>
              <a:t>que las ciudades y los asentamientos humanos sean inclusivos, seguros, resilientes y </a:t>
            </a:r>
            <a:r>
              <a:rPr lang="en-GB" sz="1600" b="1" dirty="0" smtClean="0">
                <a:solidFill>
                  <a:schemeClr val="bg1"/>
                </a:solidFill>
              </a:rPr>
              <a:t>sostenibles</a:t>
            </a:r>
            <a:r>
              <a:rPr lang="en-GB" sz="1600" b="1" dirty="0" smtClean="0">
                <a:solidFill>
                  <a:schemeClr val="bg1"/>
                </a:solidFill>
              </a:rPr>
              <a:t>"</a:t>
            </a:r>
            <a:r>
              <a:rPr lang="en-GB" sz="1600" b="1" dirty="0" smtClean="0">
                <a:solidFill>
                  <a:schemeClr val="bg1"/>
                </a:solidFill>
              </a:rPr>
              <a:t>.</a:t>
            </a:r>
            <a:endParaRPr lang="es-ES_tradnl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9355" y="4551946"/>
            <a:ext cx="2056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 el apoyo de:</a:t>
            </a:r>
            <a:endParaRPr lang="es-ES_tradnl" sz="1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564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861237" y="1987942"/>
            <a:ext cx="2951343" cy="287183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chemeClr val="bg1"/>
          </a:solidFill>
        </p:spPr>
        <p:txBody>
          <a:bodyPr/>
          <a:lstStyle/>
          <a:p>
            <a:r>
              <a:rPr lang="es-ES_tradnl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Labor actual de la U4SSC</a:t>
            </a:r>
            <a:endParaRPr lang="es-ES_tradnl" dirty="0">
              <a:solidFill>
                <a:schemeClr val="accent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2" t="13495" r="13072" b="11618"/>
          <a:stretch/>
        </p:blipFill>
        <p:spPr>
          <a:xfrm>
            <a:off x="965466" y="2065549"/>
            <a:ext cx="2716624" cy="2716625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4525742" y="1916084"/>
            <a:ext cx="6852350" cy="3176615"/>
          </a:xfrm>
          <a:prstGeom prst="roundRect">
            <a:avLst/>
          </a:prstGeom>
          <a:solidFill>
            <a:schemeClr val="accent1">
              <a:alpha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4" name="TextBox 23"/>
          <p:cNvSpPr txBox="1"/>
          <p:nvPr/>
        </p:nvSpPr>
        <p:spPr>
          <a:xfrm>
            <a:off x="4902200" y="2013220"/>
            <a:ext cx="6099434" cy="2821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 U4SSC está preparando lo siguiente: </a:t>
            </a:r>
            <a:endParaRPr lang="es-ES_tradnl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s-ES_tradnl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Directrices sobre herramientas y mecanismos de financiación de proyectos de SSC      </a:t>
            </a: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s-ES_tradnl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Directrices sobre estrategias urbanas circulares</a:t>
            </a: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s-ES_tradnl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Marco de aplicación de las ciencias urbanas</a:t>
            </a: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s-ES_tradnl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Principios rectores de la inteligencia artificial en las ciudades</a:t>
            </a: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s-ES_tradnl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Encadenamiento de 4 ciudades</a:t>
            </a:r>
            <a:endParaRPr lang="es-ES_tradnl" dirty="0" smtClean="0">
              <a:solidFill>
                <a:schemeClr val="accent1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5466" y="5925747"/>
            <a:ext cx="9696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Únase a la U4SSC y participe en los debates en línea</a:t>
            </a:r>
            <a:endParaRPr lang="es-ES_tradnl" sz="32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037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chemeClr val="bg1"/>
          </a:solidFill>
        </p:spPr>
        <p:txBody>
          <a:bodyPr/>
          <a:lstStyle/>
          <a:p>
            <a:r>
              <a:rPr lang="es-ES_tradnl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Publicaciones de la U4SSC</a:t>
            </a:r>
            <a:endParaRPr lang="es-ES_tradnl" dirty="0">
              <a:solidFill>
                <a:schemeClr val="accent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5718231"/>
            <a:ext cx="100967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Disponibles gratuitamente en el sitio web de la U4SSC: </a:t>
            </a:r>
            <a:r>
              <a:rPr lang="es-ES_tradnl" sz="2800" dirty="0" smtClean="0">
                <a:solidFill>
                  <a:srgbClr val="4F81B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3"/>
              </a:rPr>
              <a:t>http://itu.int/go/U4SSC</a:t>
            </a:r>
            <a:r>
              <a:rPr lang="es-ES_tradnl" sz="2800" dirty="0" smtClean="0">
                <a:solidFill>
                  <a:srgbClr val="4F81B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s-ES_tradnl" sz="2800" dirty="0">
              <a:solidFill>
                <a:srgbClr val="4F81BD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094" y="1600200"/>
            <a:ext cx="2676006" cy="37737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458" y="1600200"/>
            <a:ext cx="2699409" cy="381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200" y="1602522"/>
            <a:ext cx="2657589" cy="377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231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059142" y="2233584"/>
            <a:ext cx="6852350" cy="3176615"/>
          </a:xfrm>
          <a:prstGeom prst="roundRect">
            <a:avLst/>
          </a:prstGeom>
          <a:solidFill>
            <a:schemeClr val="accent1">
              <a:alpha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s-ES_tradnl" sz="380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Indicadores fundamentales de rendimiento de la U4SSC para ciudades inteligentes y sostenibles</a:t>
            </a:r>
            <a:endParaRPr lang="es-ES_tradnl" sz="3800" dirty="0">
              <a:solidFill>
                <a:schemeClr val="accent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851" y="1768362"/>
            <a:ext cx="3176111" cy="4457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21300" y="2852395"/>
            <a:ext cx="6426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 Iniciativa U4SSC ha elaborado una serie de </a:t>
            </a:r>
            <a:r>
              <a:rPr lang="es-ES_tradnl" sz="20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indicadores fundamentales de rendimiento (IFR) para ciudades inteligentes y sostenibles (SSC) </a:t>
            </a:r>
            <a:r>
              <a:rPr lang="es-ES_tradnl" sz="2000" dirty="0" smtClean="0">
                <a:solidFill>
                  <a:srgbClr val="B9CDE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internacionales a fin de establecer los criterios de evaluación de la contribución de las TIC a que las ciudades sean más inteligentes y sostenibles; y para dar a las ciudades los medios de autoevaluarse</a:t>
            </a:r>
            <a:r>
              <a:rPr lang="en-GB" sz="2000" dirty="0" smtClean="0">
                <a:solidFill>
                  <a:srgbClr val="B9CDE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en-GB" sz="2000" dirty="0">
                <a:solidFill>
                  <a:srgbClr val="7298C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endParaRPr lang="es-ES_tradnl" sz="2000" dirty="0">
              <a:solidFill>
                <a:srgbClr val="7298C4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686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9860937" y="2970891"/>
            <a:ext cx="2127380" cy="330512"/>
          </a:xfrm>
          <a:prstGeom prst="rect">
            <a:avLst/>
          </a:prstGeom>
          <a:solidFill>
            <a:srgbClr val="7778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Maldonado</a:t>
            </a:r>
            <a:endParaRPr lang="en-US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10226" y="4923860"/>
            <a:ext cx="2127380" cy="324000"/>
          </a:xfrm>
          <a:prstGeom prst="rect">
            <a:avLst/>
          </a:prstGeom>
          <a:solidFill>
            <a:srgbClr val="7778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Guangshan</a:t>
            </a: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34661" y="4242939"/>
            <a:ext cx="2127380" cy="324000"/>
          </a:xfrm>
          <a:prstGeom prst="rect">
            <a:avLst/>
          </a:prstGeom>
          <a:solidFill>
            <a:srgbClr val="7778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Wuxi</a:t>
            </a: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2923" y="1376679"/>
            <a:ext cx="4172141" cy="5240923"/>
          </a:xfrm>
          <a:prstGeom prst="roundRect">
            <a:avLst/>
          </a:prstGeom>
          <a:solidFill>
            <a:srgbClr val="23406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5180316" y="2458642"/>
            <a:ext cx="2517059" cy="303982"/>
          </a:xfrm>
          <a:prstGeom prst="rect">
            <a:avLst/>
          </a:prstGeom>
          <a:solidFill>
            <a:srgbClr val="7778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Dubái</a:t>
            </a: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708429" y="3646015"/>
            <a:ext cx="2127380" cy="324000"/>
          </a:xfrm>
          <a:prstGeom prst="rect">
            <a:avLst/>
          </a:prstGeom>
          <a:solidFill>
            <a:srgbClr val="7778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Manizales</a:t>
            </a: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480163" y="2405379"/>
            <a:ext cx="2127380" cy="330512"/>
          </a:xfrm>
          <a:prstGeom prst="rect">
            <a:avLst/>
          </a:prstGeom>
          <a:solidFill>
            <a:srgbClr val="7778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Montevideo</a:t>
            </a:r>
            <a:endParaRPr lang="en-US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862041" y="6053606"/>
            <a:ext cx="2127380" cy="324000"/>
          </a:xfrm>
          <a:prstGeom prst="rect">
            <a:avLst/>
          </a:prstGeom>
          <a:solidFill>
            <a:srgbClr val="7778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y 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muchas más…</a:t>
            </a: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7175" y="236067"/>
            <a:ext cx="11731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Proyecto IFR para que las ciudades inteligentes y sostenibles alcancen los ODS</a:t>
            </a:r>
            <a:endParaRPr lang="es-ES_tradnl" sz="24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03837" y="3078178"/>
            <a:ext cx="2127380" cy="324000"/>
          </a:xfrm>
          <a:prstGeom prst="rect">
            <a:avLst/>
          </a:prstGeom>
          <a:solidFill>
            <a:srgbClr val="7778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Singapur</a:t>
            </a: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336458" y="3723599"/>
            <a:ext cx="2127380" cy="324000"/>
          </a:xfrm>
          <a:prstGeom prst="rect">
            <a:avLst/>
          </a:prstGeom>
          <a:solidFill>
            <a:srgbClr val="7778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Valencia</a:t>
            </a: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9679335" y="4179963"/>
            <a:ext cx="2127380" cy="324000"/>
          </a:xfrm>
          <a:prstGeom prst="rect">
            <a:avLst/>
          </a:prstGeom>
          <a:solidFill>
            <a:srgbClr val="7778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Pully</a:t>
            </a: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1612" y="3431745"/>
            <a:ext cx="383535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285750" indent="-28575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1pPr>
            <a:lvl2pPr marL="742950" indent="-28575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2pPr>
            <a:lvl3pPr marL="11430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3pPr>
            <a:lvl4pPr marL="16002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4pPr>
            <a:lvl5pPr marL="20574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s-ES_tradnl" altLang="en-US" sz="1800" dirty="0" smtClean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Para que las </a:t>
            </a:r>
            <a:r>
              <a:rPr lang="es-ES_tradnl" altLang="en-US" sz="1800" dirty="0" smtClean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ciudades </a:t>
            </a:r>
            <a:r>
              <a:rPr lang="es-ES_tradnl" altLang="en-US" sz="1800" dirty="0" smtClean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apliquen y utilicen los IFR-SSC</a:t>
            </a:r>
            <a:r>
              <a:rPr lang="en-GB" altLang="en-US" sz="1800" dirty="0" smtClean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en-GB" altLang="en-US" sz="1800" dirty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GB" altLang="en-US" sz="1800" dirty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en-GB" altLang="en-US" sz="1800" dirty="0">
              <a:solidFill>
                <a:prstClr val="whit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defTabSz="457200">
              <a:buFont typeface="Wingdings" panose="05000000000000000000" pitchFamily="2" charset="2"/>
              <a:buChar char="§"/>
            </a:pPr>
            <a:r>
              <a:rPr lang="es-ES_tradnl" altLang="en-US" sz="1800" dirty="0" smtClean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Para probar y verificar la aplicabilidad de los IFR-SSC en diversas ciudades del mundo</a:t>
            </a:r>
            <a:r>
              <a:rPr lang="en-CA" altLang="en-US" sz="1800" dirty="0" smtClean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en-CA" altLang="en-US" sz="1800" dirty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CA" altLang="en-US" sz="1800" dirty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en-US" altLang="en-US" sz="1800" dirty="0">
              <a:solidFill>
                <a:prstClr val="whit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defTabSz="457200">
              <a:buFont typeface="Wingdings" panose="05000000000000000000" pitchFamily="2" charset="2"/>
              <a:buChar char="§"/>
            </a:pPr>
            <a:r>
              <a:rPr lang="es-ES_tradnl" altLang="en-US" sz="1800" dirty="0" smtClean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Para elaborar un </a:t>
            </a:r>
            <a:r>
              <a:rPr lang="es-ES_tradnl" altLang="en-US" sz="1800" b="1" dirty="0" smtClean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Índice de ciudades inteligentes y sostenibles</a:t>
            </a:r>
            <a:r>
              <a:rPr lang="en-CA" altLang="en-US" sz="1800" dirty="0" smtClean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s-ES_tradnl" altLang="en-US" sz="2800" dirty="0">
              <a:solidFill>
                <a:prstClr val="whit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351" y="2146700"/>
            <a:ext cx="3575565" cy="25280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25" y="1580177"/>
            <a:ext cx="2542536" cy="17960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5" name="Rectangle 24"/>
          <p:cNvSpPr/>
          <p:nvPr/>
        </p:nvSpPr>
        <p:spPr>
          <a:xfrm>
            <a:off x="6157451" y="4858863"/>
            <a:ext cx="2127380" cy="324000"/>
          </a:xfrm>
          <a:prstGeom prst="rect">
            <a:avLst/>
          </a:prstGeom>
          <a:solidFill>
            <a:srgbClr val="7778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Foshan</a:t>
            </a: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633685" y="5405645"/>
            <a:ext cx="2127380" cy="324000"/>
          </a:xfrm>
          <a:prstGeom prst="rect">
            <a:avLst/>
          </a:prstGeom>
          <a:solidFill>
            <a:srgbClr val="7778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Kairouan</a:t>
            </a: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972306" y="5414087"/>
            <a:ext cx="2127380" cy="324000"/>
          </a:xfrm>
          <a:prstGeom prst="rect">
            <a:avLst/>
          </a:prstGeom>
          <a:solidFill>
            <a:srgbClr val="7778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Moscú</a:t>
            </a: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623064" y="932185"/>
            <a:ext cx="5926138" cy="1019175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Más de </a:t>
            </a:r>
            <a:r>
              <a:rPr lang="es-ES_tradnl" sz="2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50 ciudades </a:t>
            </a:r>
            <a:endParaRPr lang="es-ES_tradnl" sz="2600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s-ES_tradnl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participan en </a:t>
            </a:r>
            <a:r>
              <a:rPr lang="es-ES_tradnl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el proyecto</a:t>
            </a:r>
            <a:endParaRPr lang="es-ES_tradnl" sz="2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20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0869"/>
            <a:ext cx="10972800" cy="1143000"/>
          </a:xfrm>
        </p:spPr>
        <p:txBody>
          <a:bodyPr>
            <a:noAutofit/>
          </a:bodyPr>
          <a:lstStyle/>
          <a:p>
            <a:r>
              <a:rPr lang="es-ES_tradnl" sz="3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Aplicación de las normas internacionales del UIT-T para crear ciudades inteligentes y sostenibles</a:t>
            </a:r>
            <a:endParaRPr lang="es-ES_tradnl" sz="3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04825" y="1333500"/>
            <a:ext cx="4410075" cy="432000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El caso de Dubái</a:t>
            </a:r>
            <a:endParaRPr lang="es-ES_tradnl" sz="20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819900" y="1333500"/>
            <a:ext cx="4410075" cy="432000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El caso de Singapur</a:t>
            </a:r>
            <a:endParaRPr lang="es-ES_tradnl" sz="20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7355" y="2004681"/>
            <a:ext cx="2208512" cy="31062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841" y="2004681"/>
            <a:ext cx="2190495" cy="31068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71475" y="5524500"/>
            <a:ext cx="10658475" cy="819150"/>
          </a:xfrm>
          <a:prstGeom prst="roundRect">
            <a:avLst/>
          </a:prstGeom>
          <a:solidFill>
            <a:srgbClr val="70AD4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 estos estudios de caso se muestra la transformación de Dubái y Singapur en ciudades más inteligentes y sostenibles</a:t>
            </a:r>
            <a:endParaRPr lang="es-ES_tradnl" sz="2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3234" y="6387337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Disponibles gratuitamente en el sitio web SSC del UIT-T: </a:t>
            </a: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5"/>
              </a:rPr>
              <a:t>http://</a:t>
            </a:r>
            <a:r>
              <a:rPr lang="en-US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5"/>
              </a:rPr>
              <a:t>itu.int/go/ITU-T-SSC</a:t>
            </a:r>
            <a:r>
              <a:rPr lang="en-US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s-ES_tradnl" sz="16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87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TU Blue Background.potx" id="{733D8C06-5C87-4534-8240-6CA22E669E0A}" vid="{D4095E0B-5F57-4BE2-834B-575F769D70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DD29584808F1459CE8E4C1ADBB7854" ma:contentTypeVersion="2" ma:contentTypeDescription="Create a new document." ma:contentTypeScope="" ma:versionID="479a663e5ce2cfaea82700f157de510a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5e75d33b50fbf3f19c1feb9a309975b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AC711FE-075E-4745-95AD-4CD9E57574B9}"/>
</file>

<file path=customXml/itemProps2.xml><?xml version="1.0" encoding="utf-8"?>
<ds:datastoreItem xmlns:ds="http://schemas.openxmlformats.org/officeDocument/2006/customXml" ds:itemID="{DC959A1C-3A78-4395-BAD7-DD9088603D93}"/>
</file>

<file path=customXml/itemProps3.xml><?xml version="1.0" encoding="utf-8"?>
<ds:datastoreItem xmlns:ds="http://schemas.openxmlformats.org/officeDocument/2006/customXml" ds:itemID="{FAE36AE7-B5FF-4ABA-9AA9-0D276CB224B6}"/>
</file>

<file path=docProps/app.xml><?xml version="1.0" encoding="utf-8"?>
<Properties xmlns="http://schemas.openxmlformats.org/officeDocument/2006/extended-properties" xmlns:vt="http://schemas.openxmlformats.org/officeDocument/2006/docPropsVTypes">
  <Template>ITU Blue Background</Template>
  <TotalTime>3652</TotalTime>
  <Words>1421</Words>
  <Application>Microsoft Office PowerPoint</Application>
  <PresentationFormat>Widescreen</PresentationFormat>
  <Paragraphs>302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Segoe Script</vt:lpstr>
      <vt:lpstr>Segoe UI</vt:lpstr>
      <vt:lpstr>Wingdings</vt:lpstr>
      <vt:lpstr>Office Theme</vt:lpstr>
      <vt:lpstr> Hacer que nuestras ciudades sean más inteligentes y sostenibles</vt:lpstr>
      <vt:lpstr>Definición de ciudad inteligente y sostenible  "Una ciudad inteligente y sostenible es una ciudad innovadora que utiliza las tecnologías de la información y la comunicación (TIC), además de otros medios, para mejorar la calidad de vida, la eficacia del funcionamiento y los servicios urbanos, y la competitividad al tiempo que garantiza la satisfacción de las necesidades económicas, sociales, medioambientales y culturales de las generaciones presentes y futuras."</vt:lpstr>
      <vt:lpstr>PowerPoint Presentation</vt:lpstr>
      <vt:lpstr>Unidos por las ciudades inteligentes  y sostenibles (U4SSC)</vt:lpstr>
      <vt:lpstr>Labor actual de la U4SSC</vt:lpstr>
      <vt:lpstr>Publicaciones de la U4SSC</vt:lpstr>
      <vt:lpstr>Indicadores fundamentales de rendimiento de la U4SSC para ciudades inteligentes y sostenibles</vt:lpstr>
      <vt:lpstr>PowerPoint Presentation</vt:lpstr>
      <vt:lpstr>Aplicación de las normas internacionales del UIT-T para crear ciudades inteligentes y sostenibles</vt:lpstr>
      <vt:lpstr>Estructura de los IFR</vt:lpstr>
      <vt:lpstr>Aplicación de los indicadores fundamentales de rendimiento para ciudades inteligentes y sostenibles en el mundo</vt:lpstr>
      <vt:lpstr>PowerPoint Presentation</vt:lpstr>
      <vt:lpstr>Información adicional</vt:lpstr>
      <vt:lpstr>Principios de los IFR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ITU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TSB-RU</dc:creator>
  <cp:lastModifiedBy>Spanish83</cp:lastModifiedBy>
  <cp:revision>341</cp:revision>
  <cp:lastPrinted>2018-01-16T10:57:39Z</cp:lastPrinted>
  <dcterms:created xsi:type="dcterms:W3CDTF">2017-05-31T13:36:49Z</dcterms:created>
  <dcterms:modified xsi:type="dcterms:W3CDTF">2018-01-16T13:16:23Z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0x01010059DD29584808F1459CE8E4C1ADBB7854</vt:lpwstr>
  </property>
</Properties>
</file>