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4"/>
    <p:sldMasterId id="2147483713" r:id="rId5"/>
    <p:sldMasterId id="2147483722" r:id="rId6"/>
    <p:sldMasterId id="2147483732" r:id="rId7"/>
    <p:sldMasterId id="2147483736" r:id="rId8"/>
    <p:sldMasterId id="2147483739" r:id="rId9"/>
  </p:sldMasterIdLst>
  <p:notesMasterIdLst>
    <p:notesMasterId r:id="rId20"/>
  </p:notesMasterIdLst>
  <p:handoutMasterIdLst>
    <p:handoutMasterId r:id="rId21"/>
  </p:handoutMasterIdLst>
  <p:sldIdLst>
    <p:sldId id="2681" r:id="rId10"/>
    <p:sldId id="2691" r:id="rId11"/>
    <p:sldId id="2699" r:id="rId12"/>
    <p:sldId id="2692" r:id="rId13"/>
    <p:sldId id="2700" r:id="rId14"/>
    <p:sldId id="2701" r:id="rId15"/>
    <p:sldId id="2702" r:id="rId16"/>
    <p:sldId id="2695" r:id="rId17"/>
    <p:sldId id="2703" r:id="rId18"/>
    <p:sldId id="269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B72"/>
    <a:srgbClr val="F5FAFC"/>
    <a:srgbClr val="0083B3"/>
    <a:srgbClr val="009CD6"/>
    <a:srgbClr val="007DB6"/>
    <a:srgbClr val="0076A1"/>
    <a:srgbClr val="2979B3"/>
    <a:srgbClr val="6F6F6E"/>
    <a:srgbClr val="29C7FF"/>
    <a:srgbClr val="9D2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3250" autoAdjust="0"/>
  </p:normalViewPr>
  <p:slideViewPr>
    <p:cSldViewPr snapToGrid="0">
      <p:cViewPr varScale="1">
        <p:scale>
          <a:sx n="122" d="100"/>
          <a:sy n="122" d="100"/>
        </p:scale>
        <p:origin x="9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486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591F-50F3-4C40-9DA2-D793276CC0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8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: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D2EAAE-CF97-5EA0-05A9-D44216E93D57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CBB9220-06B0-1216-B453-6A95C08655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AF9ADD-9F98-137E-64B5-09586345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707" y="1267337"/>
            <a:ext cx="9061228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0112A-836A-BE46-6382-D6377642309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3255" y="1995553"/>
            <a:ext cx="9082087" cy="3779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247716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Two Column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45567" y="1996096"/>
            <a:ext cx="9051730" cy="2566666"/>
          </a:xfrm>
          <a:prstGeom prst="rect">
            <a:avLst/>
          </a:prstGeom>
        </p:spPr>
        <p:txBody>
          <a:bodyPr numCol="2" spcCol="360000">
            <a:noAutofit/>
          </a:bodyPr>
          <a:lstStyle>
            <a:lvl1pPr marL="0" indent="0">
              <a:lnSpc>
                <a:spcPts val="2400"/>
              </a:lnSpc>
              <a:buFontTx/>
              <a:buNone/>
              <a:defRPr sz="1800" spc="20" baseline="0"/>
            </a:lvl1pPr>
            <a:lvl2pPr marL="457200" indent="0">
              <a:buFontTx/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567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29295206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93" userDrawn="1">
          <p15:clr>
            <a:srgbClr val="FBAE40"/>
          </p15:clr>
        </p15:guide>
        <p15:guide id="3" pos="7287" userDrawn="1">
          <p15:clr>
            <a:srgbClr val="FBAE40"/>
          </p15:clr>
        </p15:guide>
        <p15:guide id="4" orient="horz" pos="346" userDrawn="1">
          <p15:clr>
            <a:srgbClr val="FBAE40"/>
          </p15:clr>
        </p15:guide>
        <p15:guide id="5" orient="horz" pos="397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2360" y="1994344"/>
            <a:ext cx="4393315" cy="412535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381243" y="1994343"/>
            <a:ext cx="4393316" cy="41261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361" y="1269489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362785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Page Number_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029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3184136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1365056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4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448764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61507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10624088" y="6323308"/>
            <a:ext cx="1675861" cy="534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: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light blue bg)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09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: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accent2"/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: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: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prstGeom prst="rect">
            <a:avLst/>
          </a:prstGeom>
          <a:solidFill>
            <a:srgbClr val="F5FAFC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173" y="2277900"/>
            <a:ext cx="4275948" cy="39368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				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173" y="1270389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add title to this example slide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A349F9F-0082-16DF-5E31-B6E926D57BAF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E0EDAE3-6D77-59BD-FF37-E9D753D8BC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275948" cy="308803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6770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Mediu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275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2127" y="1258101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add title to this example slide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2126" y="2245766"/>
            <a:ext cx="5018229" cy="39209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30357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707" y="1258101"/>
            <a:ext cx="6000749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add title to this example slide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4696" y="2245958"/>
            <a:ext cx="6000749" cy="38201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456A32A-0701-DA57-73A9-8E232DC7D816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6F35BE5-F775-1083-2D03-B481187FF7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5708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_Blue box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7164" y="1258101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add title to this example slide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381111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81111" y="313371"/>
            <a:ext cx="4554538" cy="308803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lang="en-US" sz="1600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97163" y="2245766"/>
            <a:ext cx="5018229" cy="39209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6AFA94-F296-313F-FBDB-6DFA3B536DBA}"/>
              </a:ext>
            </a:extLst>
          </p:cNvPr>
          <p:cNvSpPr/>
          <p:nvPr userDrawn="1"/>
        </p:nvSpPr>
        <p:spPr>
          <a:xfrm>
            <a:off x="0" y="0"/>
            <a:ext cx="6095998" cy="6858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611D37-3C69-559D-22A9-790719AA13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3600" y="2159530"/>
            <a:ext cx="4389438" cy="2179637"/>
          </a:xfrm>
          <a:prstGeom prst="rect">
            <a:avLst/>
          </a:prstGeom>
        </p:spPr>
        <p:txBody>
          <a:bodyPr anchor="ctr"/>
          <a:lstStyle>
            <a:lvl1pPr marL="91440" indent="0">
              <a:buNone/>
              <a:defRPr sz="3200"/>
            </a:lvl1pPr>
          </a:lstStyle>
          <a:p>
            <a:pPr lvl="0"/>
            <a:r>
              <a:rPr lang="en-US" dirty="0"/>
              <a:t>Insert call out text here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3180922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870450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000E1E-D04F-9864-57F1-1F1BADAA2CAC}"/>
              </a:ext>
            </a:extLst>
          </p:cNvPr>
          <p:cNvSpPr txBox="1"/>
          <p:nvPr userDrawn="1"/>
        </p:nvSpPr>
        <p:spPr>
          <a:xfrm>
            <a:off x="9441170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0E566-5E52-A699-825B-26D01E35F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625" y="18617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3380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25" r:id="rId5"/>
    <p:sldLayoutId id="2147483723" r:id="rId6"/>
    <p:sldLayoutId id="2147483724" r:id="rId7"/>
    <p:sldLayoutId id="214748373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77190" indent="-28575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None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91590" indent="-28575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48790" indent="-28575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orient="horz" pos="3974" userDrawn="1">
          <p15:clr>
            <a:srgbClr val="F26B43"/>
          </p15:clr>
        </p15:guide>
        <p15:guide id="6" orient="horz" pos="346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441170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</p:spTree>
    <p:extLst>
      <p:ext uri="{BB962C8B-B14F-4D97-AF65-F5344CB8AC3E}">
        <p14:creationId xmlns:p14="http://schemas.microsoft.com/office/powerpoint/2010/main" val="36265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F2D689-E636-BA70-BC4B-F77AA901DA26}"/>
              </a:ext>
            </a:extLst>
          </p:cNvPr>
          <p:cNvSpPr txBox="1"/>
          <p:nvPr userDrawn="1"/>
        </p:nvSpPr>
        <p:spPr>
          <a:xfrm>
            <a:off x="9441170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</p:spTree>
    <p:extLst>
      <p:ext uri="{BB962C8B-B14F-4D97-AF65-F5344CB8AC3E}">
        <p14:creationId xmlns:p14="http://schemas.microsoft.com/office/powerpoint/2010/main" val="119163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63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net4/CRM/xreg/web/Login.aspx?src=Registration&amp;Event=C-0001563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anvisaonline.gov.in/evisa/tvoa.html" TargetMode="External"/><Relationship Id="rId7" Type="http://schemas.openxmlformats.org/officeDocument/2006/relationships/hyperlink" Target="mailto:ankit.arora1990@gov.in" TargetMode="External"/><Relationship Id="rId2" Type="http://schemas.openxmlformats.org/officeDocument/2006/relationships/hyperlink" Target="https://www.mea.gov.in/bvwa-menu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bsg3@itu.int" TargetMode="External"/><Relationship Id="rId5" Type="http://schemas.openxmlformats.org/officeDocument/2006/relationships/hyperlink" Target="mailto:amar.ojha@gov.in" TargetMode="External"/><Relationship Id="rId4" Type="http://schemas.openxmlformats.org/officeDocument/2006/relationships/hyperlink" Target="https://www.itu.int/en/ITU-T/studygroups/2025-2028/03/Pages/default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n-us/hotels/deldm-le-meridien-gurgaon-delhi-ncr/overview/" TargetMode="External"/><Relationship Id="rId2" Type="http://schemas.openxmlformats.org/officeDocument/2006/relationships/hyperlink" Target="https://www.itchotels.com/in/en/fortuneselectglobal-gurugra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849228" y="4658515"/>
            <a:ext cx="6180222" cy="708823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de-DE" sz="1600" dirty="0">
                <a:solidFill>
                  <a:schemeClr val="tx1"/>
                </a:solidFill>
              </a:rPr>
              <a:t>PRACTICAL INFORMATION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937797" y="4572001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802510" y="2814156"/>
            <a:ext cx="8748814" cy="195676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600" b="1" dirty="0">
                <a:solidFill>
                  <a:schemeClr val="tx1"/>
                </a:solidFill>
              </a:rPr>
              <a:t>Meeting of ITU-T SG3 Regional Group</a:t>
            </a:r>
            <a:br>
              <a:rPr lang="en-GB" sz="3600" b="1" dirty="0">
                <a:solidFill>
                  <a:schemeClr val="tx1"/>
                </a:solidFill>
              </a:rPr>
            </a:br>
            <a:r>
              <a:rPr lang="en-GB" sz="3600" b="1" dirty="0">
                <a:solidFill>
                  <a:schemeClr val="tx1"/>
                </a:solidFill>
              </a:rPr>
              <a:t>for Asia and Oceania (SG3RG-AO)</a:t>
            </a:r>
          </a:p>
          <a:p>
            <a:r>
              <a:rPr lang="en-GB" sz="3600" b="1" dirty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Title 9">
            <a:extLst>
              <a:ext uri="{FF2B5EF4-FFF2-40B4-BE49-F238E27FC236}">
                <a16:creationId xmlns:a16="http://schemas.microsoft.com/office/drawing/2014/main" id="{122F9856-ABF7-4797-98C9-74C4BD7B847C}"/>
              </a:ext>
            </a:extLst>
          </p:cNvPr>
          <p:cNvSpPr txBox="1">
            <a:spLocks/>
          </p:cNvSpPr>
          <p:nvPr/>
        </p:nvSpPr>
        <p:spPr>
          <a:xfrm>
            <a:off x="849228" y="6162675"/>
            <a:ext cx="4586648" cy="298021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ITU logo blue">
            <a:extLst>
              <a:ext uri="{FF2B5EF4-FFF2-40B4-BE49-F238E27FC236}">
                <a16:creationId xmlns:a16="http://schemas.microsoft.com/office/drawing/2014/main" id="{A2066351-C569-4C4C-A096-308777FCDC3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024" y="5242067"/>
            <a:ext cx="1323975" cy="1873596"/>
          </a:xfrm>
          <a:prstGeom prst="rect">
            <a:avLst/>
          </a:prstGeom>
        </p:spPr>
      </p:pic>
      <p:sp>
        <p:nvSpPr>
          <p:cNvPr id="2" name="Title 9">
            <a:extLst>
              <a:ext uri="{FF2B5EF4-FFF2-40B4-BE49-F238E27FC236}">
                <a16:creationId xmlns:a16="http://schemas.microsoft.com/office/drawing/2014/main" id="{31D60619-753D-D34E-7BA8-4D02A63BA040}"/>
              </a:ext>
            </a:extLst>
          </p:cNvPr>
          <p:cNvSpPr txBox="1">
            <a:spLocks/>
          </p:cNvSpPr>
          <p:nvPr/>
        </p:nvSpPr>
        <p:spPr>
          <a:xfrm>
            <a:off x="802510" y="6315075"/>
            <a:ext cx="4586648" cy="298021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>
                <a:solidFill>
                  <a:schemeClr val="tx1"/>
                </a:solidFill>
              </a:rPr>
              <a:t>New Delhi, India, 10 to 12 September 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BE1F79-FAF3-2D88-0123-A0A23F8759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782" y="5773262"/>
            <a:ext cx="952658" cy="952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800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38AB06-6860-C8D0-D477-F391EB8E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95374"/>
            <a:ext cx="10750592" cy="4067251"/>
          </a:xfrm>
        </p:spPr>
        <p:txBody>
          <a:bodyPr/>
          <a:lstStyle/>
          <a:p>
            <a:pPr marL="377190" indent="-285750">
              <a:buFont typeface="Arial" panose="020B0604020202020204" pitchFamily="34" charset="0"/>
              <a:buChar char="•"/>
              <a:defRPr/>
            </a:pPr>
            <a:r>
              <a:rPr lang="en-US" sz="2000" spc="-45" dirty="0">
                <a:latin typeface="Calibri"/>
                <a:cs typeface="Calibri"/>
              </a:rPr>
              <a:t>Mr.</a:t>
            </a:r>
            <a:r>
              <a:rPr lang="en-US" sz="2000" spc="-60" dirty="0">
                <a:latin typeface="Calibri"/>
                <a:cs typeface="Calibri"/>
              </a:rPr>
              <a:t> </a:t>
            </a:r>
            <a:r>
              <a:rPr lang="en-US" sz="2000" spc="-60" dirty="0" err="1">
                <a:latin typeface="Calibri"/>
                <a:cs typeface="Calibri"/>
              </a:rPr>
              <a:t>Amarnath</a:t>
            </a:r>
            <a:r>
              <a:rPr lang="en-US" sz="2000" spc="-60" dirty="0">
                <a:latin typeface="Calibri"/>
                <a:cs typeface="Calibri"/>
              </a:rPr>
              <a:t> </a:t>
            </a:r>
            <a:r>
              <a:rPr lang="en-US" sz="2000" spc="-60" dirty="0" err="1">
                <a:latin typeface="Calibri"/>
                <a:cs typeface="Calibri"/>
              </a:rPr>
              <a:t>Ojha</a:t>
            </a:r>
            <a:r>
              <a:rPr lang="en-US" sz="2000" spc="-60" dirty="0">
                <a:latin typeface="Calibri"/>
                <a:cs typeface="Calibri"/>
              </a:rPr>
              <a:t>, </a:t>
            </a:r>
            <a:r>
              <a:rPr lang="en-US" sz="2000" u="sng" spc="-1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Amar.ojha@gov.in</a:t>
            </a:r>
            <a:r>
              <a:rPr lang="en-US" sz="2000" spc="-10" dirty="0">
                <a:latin typeface="Calibri"/>
                <a:cs typeface="Calibri"/>
              </a:rPr>
              <a:t>;</a:t>
            </a:r>
            <a:r>
              <a:rPr lang="en-US" sz="2000" spc="-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+91</a:t>
            </a:r>
            <a:r>
              <a:rPr lang="en-US" sz="2000" spc="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9811075586</a:t>
            </a:r>
          </a:p>
          <a:p>
            <a:pPr marL="37719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Mr. Ankit Arora, </a:t>
            </a:r>
            <a:r>
              <a:rPr lang="en-US" sz="2000" u="sng" spc="-2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Ankit.arora1990@gov.in</a:t>
            </a:r>
            <a:r>
              <a:rPr lang="en-US" sz="2000" spc="-20" dirty="0">
                <a:latin typeface="Calibri"/>
                <a:cs typeface="Calibri"/>
              </a:rPr>
              <a:t>;</a:t>
            </a:r>
            <a:r>
              <a:rPr lang="en-US"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+91</a:t>
            </a:r>
            <a:r>
              <a:rPr lang="en-US" sz="2000" spc="-1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8899096340</a:t>
            </a:r>
          </a:p>
          <a:p>
            <a:pPr marL="377190" indent="-285750">
              <a:buFont typeface="Arial" panose="020B0604020202020204" pitchFamily="34" charset="0"/>
              <a:buChar char="•"/>
              <a:defRPr/>
            </a:pPr>
            <a:r>
              <a:rPr lang="en-US" sz="2000" spc="-45" dirty="0">
                <a:latin typeface="Calibri"/>
                <a:cs typeface="Calibri"/>
              </a:rPr>
              <a:t>Mr.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Santosh Kumar Singh, </a:t>
            </a:r>
            <a:r>
              <a:rPr lang="en-US" sz="2000" u="sng" spc="-2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Aaoit.nicf@gov.in</a:t>
            </a:r>
            <a:r>
              <a:rPr lang="en-US" sz="2000" spc="-20" dirty="0">
                <a:latin typeface="Calibri"/>
                <a:cs typeface="Calibri"/>
              </a:rPr>
              <a:t>;</a:t>
            </a:r>
            <a:r>
              <a:rPr lang="en-US" sz="2000" spc="1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+91</a:t>
            </a:r>
            <a:r>
              <a:rPr lang="en-US" sz="2000" spc="1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9523096341</a:t>
            </a:r>
          </a:p>
          <a:p>
            <a:pPr marL="377190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12700">
              <a:spcBef>
                <a:spcPts val="1095"/>
              </a:spcBef>
            </a:pPr>
            <a:r>
              <a:rPr lang="en-US" sz="2000" dirty="0">
                <a:latin typeface="Calibri"/>
                <a:cs typeface="Calibri"/>
              </a:rPr>
              <a:t>Here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are</a:t>
            </a:r>
            <a:r>
              <a:rPr lang="en-US" sz="2000" spc="-3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some</a:t>
            </a:r>
            <a:r>
              <a:rPr lang="en-US" sz="2000" spc="-4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useful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contacts</a:t>
            </a:r>
            <a:r>
              <a:rPr lang="en-US" sz="2000" spc="-2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to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have</a:t>
            </a:r>
            <a:r>
              <a:rPr lang="en-US" sz="2000" spc="-2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at</a:t>
            </a:r>
            <a:r>
              <a:rPr lang="en-US" sz="2000" spc="-3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your</a:t>
            </a:r>
            <a:r>
              <a:rPr lang="en-US" sz="2000" spc="-4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fingertips</a:t>
            </a:r>
            <a:r>
              <a:rPr lang="en-US" sz="2000" spc="-1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while</a:t>
            </a:r>
            <a:r>
              <a:rPr lang="en-US" sz="2000" spc="-4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you</a:t>
            </a:r>
            <a:r>
              <a:rPr lang="en-US" sz="2000" spc="-4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are</a:t>
            </a:r>
            <a:r>
              <a:rPr lang="en-US" sz="2000" spc="-2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in</a:t>
            </a:r>
            <a:r>
              <a:rPr lang="en-US" sz="2000" spc="-40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New</a:t>
            </a:r>
            <a:r>
              <a:rPr lang="en-US" sz="2000" spc="-4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Delhi,</a:t>
            </a:r>
            <a:r>
              <a:rPr lang="en-US" sz="2000" spc="-25" dirty="0">
                <a:latin typeface="Calibri"/>
                <a:cs typeface="Calibri"/>
              </a:rPr>
              <a:t> </a:t>
            </a:r>
            <a:r>
              <a:rPr lang="en-US" sz="2000" spc="-10" dirty="0">
                <a:latin typeface="Calibri"/>
                <a:cs typeface="Calibri"/>
              </a:rPr>
              <a:t>India.</a:t>
            </a:r>
            <a:endParaRPr lang="en-US" sz="2000" dirty="0">
              <a:latin typeface="Calibri"/>
              <a:cs typeface="Calibri"/>
            </a:endParaRPr>
          </a:p>
          <a:p>
            <a:pPr marL="460375" indent="-267970">
              <a:spcBef>
                <a:spcPts val="695"/>
              </a:spcBef>
              <a:buClr>
                <a:srgbClr val="1CACE3"/>
              </a:buClr>
              <a:buFont typeface="Arial MT"/>
              <a:buChar char="•"/>
              <a:tabLst>
                <a:tab pos="460375" algn="l"/>
              </a:tabLst>
            </a:pPr>
            <a:r>
              <a:rPr lang="en-US" sz="2000" dirty="0">
                <a:latin typeface="Calibri"/>
                <a:cs typeface="Calibri"/>
              </a:rPr>
              <a:t>Police:</a:t>
            </a:r>
            <a:r>
              <a:rPr lang="en-US" sz="2000" spc="-65" dirty="0">
                <a:latin typeface="Calibri"/>
                <a:cs typeface="Calibri"/>
              </a:rPr>
              <a:t> </a:t>
            </a:r>
            <a:r>
              <a:rPr lang="en-US" sz="2000" spc="-25" dirty="0">
                <a:latin typeface="Calibri"/>
                <a:cs typeface="Calibri"/>
              </a:rPr>
              <a:t>100</a:t>
            </a:r>
            <a:endParaRPr lang="en-US" sz="2000" dirty="0">
              <a:latin typeface="Calibri"/>
              <a:cs typeface="Calibri"/>
            </a:endParaRPr>
          </a:p>
          <a:p>
            <a:pPr marL="460375" indent="-267970">
              <a:spcBef>
                <a:spcPts val="695"/>
              </a:spcBef>
              <a:buClr>
                <a:srgbClr val="1CACE3"/>
              </a:buClr>
              <a:buFont typeface="Arial MT"/>
              <a:buChar char="•"/>
              <a:tabLst>
                <a:tab pos="460375" algn="l"/>
              </a:tabLst>
            </a:pPr>
            <a:r>
              <a:rPr lang="en-US" sz="2000" dirty="0">
                <a:latin typeface="Calibri"/>
                <a:cs typeface="Calibri"/>
              </a:rPr>
              <a:t>Ambulance:</a:t>
            </a:r>
            <a:r>
              <a:rPr lang="en-US" sz="2000" spc="-65" dirty="0">
                <a:latin typeface="Calibri"/>
                <a:cs typeface="Calibri"/>
              </a:rPr>
              <a:t> </a:t>
            </a:r>
            <a:r>
              <a:rPr lang="en-US" sz="2000" spc="-25" dirty="0">
                <a:latin typeface="Calibri"/>
                <a:cs typeface="Calibri"/>
              </a:rPr>
              <a:t>102</a:t>
            </a:r>
            <a:endParaRPr lang="en-US" sz="2000" dirty="0">
              <a:latin typeface="Calibri"/>
              <a:cs typeface="Calibri"/>
            </a:endParaRPr>
          </a:p>
          <a:p>
            <a:pPr marL="460375" indent="-267970">
              <a:spcBef>
                <a:spcPts val="700"/>
              </a:spcBef>
              <a:buClr>
                <a:srgbClr val="1CACE3"/>
              </a:buClr>
              <a:buFont typeface="Arial MT"/>
              <a:buChar char="•"/>
              <a:tabLst>
                <a:tab pos="460375" algn="l"/>
              </a:tabLst>
            </a:pPr>
            <a:r>
              <a:rPr lang="en-US" sz="2000" dirty="0">
                <a:latin typeface="Calibri"/>
                <a:cs typeface="Calibri"/>
              </a:rPr>
              <a:t>Fire:</a:t>
            </a:r>
            <a:r>
              <a:rPr lang="en-US" sz="2000" spc="-55" dirty="0">
                <a:latin typeface="Calibri"/>
                <a:cs typeface="Calibri"/>
              </a:rPr>
              <a:t> </a:t>
            </a:r>
            <a:r>
              <a:rPr lang="en-US" sz="2000" spc="-25" dirty="0">
                <a:latin typeface="Calibri"/>
                <a:cs typeface="Calibri"/>
              </a:rPr>
              <a:t>101</a:t>
            </a:r>
            <a:endParaRPr lang="en-US" sz="2000" dirty="0">
              <a:latin typeface="Calibri"/>
              <a:cs typeface="Calibri"/>
            </a:endParaRPr>
          </a:p>
          <a:p>
            <a:pPr>
              <a:defRPr/>
            </a:pPr>
            <a:endParaRPr lang="en-GB" dirty="0">
              <a:solidFill>
                <a:prstClr val="black"/>
              </a:solidFill>
            </a:endParaRP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0CB362-E64C-974F-F149-82AC1970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 Focal Points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8C964-6F32-94B9-9A2C-6DA41DC4F3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13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D8029-39EC-42B4-8793-8CFE58A2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612" y="1345150"/>
            <a:ext cx="10762775" cy="5090484"/>
          </a:xfrm>
        </p:spPr>
        <p:txBody>
          <a:bodyPr/>
          <a:lstStyle/>
          <a:p>
            <a:r>
              <a:rPr lang="en-US" sz="2000" b="1" dirty="0"/>
              <a:t>Venue: National Institute of Communication Finance</a:t>
            </a:r>
          </a:p>
          <a:p>
            <a:r>
              <a:rPr lang="en-US" sz="1800" dirty="0"/>
              <a:t>Address: </a:t>
            </a:r>
          </a:p>
          <a:p>
            <a:pPr marL="434340" indent="-342900">
              <a:buFont typeface="Arial" panose="020B0604020202020204" pitchFamily="34" charset="0"/>
              <a:buChar char="•"/>
            </a:pPr>
            <a:r>
              <a:rPr lang="en-US" sz="1800" dirty="0"/>
              <a:t>Mehrauli-Gurgaon Rd, opposite Metro Pillar No. 152, </a:t>
            </a:r>
            <a:br>
              <a:rPr lang="en-US" sz="1800" dirty="0"/>
            </a:br>
            <a:r>
              <a:rPr lang="en-US" sz="1800" dirty="0"/>
              <a:t>Anand Gram, Ghitorni, </a:t>
            </a:r>
            <a:br>
              <a:rPr lang="en-US" sz="1800" dirty="0"/>
            </a:br>
            <a:r>
              <a:rPr lang="en-US" sz="1800" dirty="0"/>
              <a:t>New Delhi, Delhi 110047, India</a:t>
            </a:r>
            <a:br>
              <a:rPr lang="en-US" sz="2000" dirty="0"/>
            </a:br>
            <a:endParaRPr lang="en-US" sz="2000" dirty="0"/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kumimoji="0" lang="en-GB" sz="18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Transportation to/from Indira Gandhi International Airport:</a:t>
            </a:r>
          </a:p>
          <a:p>
            <a:pPr marL="37719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venue is approximately 16.5 km by car.</a:t>
            </a:r>
          </a:p>
          <a:p>
            <a:pPr marL="37719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GB" sz="1800" b="1" dirty="0">
                <a:solidFill>
                  <a:prstClr val="black"/>
                </a:solidFill>
              </a:rPr>
              <a:t>Taxi fare:</a:t>
            </a:r>
          </a:p>
          <a:p>
            <a:pPr marL="377190" lvl="0" indent="-28575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</a:rPr>
              <a:t>Public taxis are readily available at all terminals at Indira Gandhi International Airport.</a:t>
            </a:r>
          </a:p>
          <a:p>
            <a:pPr marL="377190" lvl="0" indent="-28575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black"/>
                </a:solidFill>
              </a:rPr>
              <a:t>All taxis are metered. Fares must be charged according to the taxi meter, plus applicable surcharges.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tabLst/>
              <a:defRPr/>
            </a:pPr>
            <a:endParaRPr kumimoji="0" lang="en-GB" sz="1800" i="0" u="none" strike="noStrike" kern="1200" cap="none" spc="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91165D-664B-44E8-9D3C-EFA8C437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Venue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D67F80-9E3A-4BD0-83CD-51DB7DBD57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F660CE5-16FA-928C-B35F-DB9DA01D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750" y="1345150"/>
            <a:ext cx="3395050" cy="326606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16475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22A5F-9DDB-9BD6-CBFF-AFB27FDE9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8AEBB-FEDB-8AC6-B275-136F371A8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612" y="1345150"/>
            <a:ext cx="10762775" cy="5090484"/>
          </a:xfrm>
        </p:spPr>
        <p:txBody>
          <a:bodyPr/>
          <a:lstStyle/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kumimoji="0" lang="en-GB" sz="18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Assistance:</a:t>
            </a:r>
          </a:p>
          <a:p>
            <a:pPr marL="37719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Delegates are advised to share the travel programme to New Delhi to facilitate their pickup and drop arrangements at following contacts: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r>
              <a:rPr lang="en-US" spc="-45" dirty="0">
                <a:latin typeface="+mn-lt"/>
                <a:cs typeface="Calibri"/>
              </a:rPr>
              <a:t>Mr.</a:t>
            </a:r>
            <a:r>
              <a:rPr lang="en-US" spc="-60" dirty="0">
                <a:latin typeface="+mn-lt"/>
                <a:cs typeface="Calibri"/>
              </a:rPr>
              <a:t> </a:t>
            </a:r>
            <a:r>
              <a:rPr lang="en-US" spc="-60" dirty="0" err="1">
                <a:latin typeface="+mn-lt"/>
                <a:cs typeface="Calibri"/>
              </a:rPr>
              <a:t>Amarnath</a:t>
            </a:r>
            <a:r>
              <a:rPr lang="en-US" spc="-60" dirty="0">
                <a:latin typeface="+mn-lt"/>
                <a:cs typeface="Calibri"/>
              </a:rPr>
              <a:t> </a:t>
            </a:r>
            <a:r>
              <a:rPr lang="en-US" spc="-60" dirty="0" err="1">
                <a:latin typeface="+mn-lt"/>
                <a:cs typeface="Calibri"/>
              </a:rPr>
              <a:t>Ojha</a:t>
            </a:r>
            <a:r>
              <a:rPr lang="en-US" spc="-60" dirty="0">
                <a:latin typeface="+mn-lt"/>
                <a:cs typeface="Calibri"/>
              </a:rPr>
              <a:t>, </a:t>
            </a:r>
            <a:r>
              <a:rPr lang="en-US" u="sng" spc="-1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+mn-lt"/>
                <a:cs typeface="Calibri"/>
              </a:rPr>
              <a:t>Amar.ojha@gov.in</a:t>
            </a:r>
            <a:r>
              <a:rPr lang="en-US" spc="-10" dirty="0">
                <a:latin typeface="+mn-lt"/>
                <a:cs typeface="Calibri"/>
              </a:rPr>
              <a:t>;</a:t>
            </a:r>
            <a:r>
              <a:rPr lang="en-US" spc="-5" dirty="0">
                <a:latin typeface="+mn-lt"/>
                <a:cs typeface="Calibri"/>
              </a:rPr>
              <a:t> </a:t>
            </a:r>
            <a:r>
              <a:rPr lang="en-US" dirty="0">
                <a:latin typeface="+mn-lt"/>
                <a:cs typeface="Calibri"/>
              </a:rPr>
              <a:t>+91</a:t>
            </a:r>
            <a:r>
              <a:rPr lang="en-US" spc="5" dirty="0">
                <a:latin typeface="+mn-lt"/>
                <a:cs typeface="Calibri"/>
              </a:rPr>
              <a:t> </a:t>
            </a:r>
            <a:r>
              <a:rPr lang="en-US" dirty="0">
                <a:latin typeface="+mn-lt"/>
                <a:cs typeface="Calibri"/>
              </a:rPr>
              <a:t>9811075586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r>
              <a:rPr lang="en-US" dirty="0">
                <a:latin typeface="+mn-lt"/>
                <a:cs typeface="Calibri"/>
              </a:rPr>
              <a:t>Mr. Ankit Arora, </a:t>
            </a:r>
            <a:r>
              <a:rPr lang="en-US" u="sng" spc="-2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+mn-lt"/>
                <a:cs typeface="Calibri"/>
              </a:rPr>
              <a:t>Ankit.arora1990@gov.in</a:t>
            </a:r>
            <a:r>
              <a:rPr lang="en-US" spc="-20" dirty="0">
                <a:latin typeface="+mn-lt"/>
                <a:cs typeface="Calibri"/>
              </a:rPr>
              <a:t>;</a:t>
            </a:r>
            <a:r>
              <a:rPr lang="en-US" spc="-15" dirty="0">
                <a:latin typeface="+mn-lt"/>
                <a:cs typeface="Calibri"/>
              </a:rPr>
              <a:t> </a:t>
            </a:r>
            <a:r>
              <a:rPr lang="en-US" dirty="0">
                <a:latin typeface="+mn-lt"/>
                <a:cs typeface="Calibri"/>
              </a:rPr>
              <a:t>+91</a:t>
            </a:r>
            <a:r>
              <a:rPr lang="en-US" spc="-10" dirty="0">
                <a:latin typeface="+mn-lt"/>
                <a:cs typeface="Calibri"/>
              </a:rPr>
              <a:t> </a:t>
            </a:r>
            <a:r>
              <a:rPr lang="en-US" dirty="0">
                <a:latin typeface="+mn-lt"/>
                <a:cs typeface="Calibri"/>
              </a:rPr>
              <a:t>8899096340</a:t>
            </a:r>
            <a:endParaRPr kumimoji="0" lang="en-GB" b="1" i="0" u="none" strike="noStrike" kern="1200" cap="none" spc="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endParaRPr kumimoji="0" lang="en-GB" sz="1800" b="1" i="0" u="none" strike="noStrike" kern="1200" cap="none" spc="2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kumimoji="0" lang="en-GB" sz="1800" b="1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register online for the meeting of ITU-T SG3RG-AO</a:t>
            </a:r>
            <a:r>
              <a:rPr kumimoji="0" lang="en-GB" sz="1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br>
              <a:rPr lang="en-GB" sz="1800" dirty="0">
                <a:solidFill>
                  <a:prstClr val="black"/>
                </a:solidFill>
              </a:rPr>
            </a:br>
            <a:r>
              <a:rPr kumimoji="0" lang="en-GB" sz="1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https://www.itu.int/net4/CRM/xreg/web/Login.aspx?src=Registration&amp;Event=C-00015636</a:t>
            </a:r>
            <a:r>
              <a:rPr kumimoji="0" lang="en-GB" sz="1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kumimoji="0" lang="en-GB" sz="1800" b="0" i="0" u="none" strike="noStrike" kern="1200" cap="none" spc="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IMPORTANT: Please note that all badges must be collected personally for access control security. Badges are therefore strictly non-transferable.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362405-3672-F9DF-F223-3622F7D8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and Registration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CB59DF-46C4-DF81-EDA9-486217A990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86427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D8029-39EC-42B4-8793-8CFE58A2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950559" cy="5199480"/>
          </a:xfrm>
        </p:spPr>
        <p:txBody>
          <a:bodyPr/>
          <a:lstStyle/>
          <a:p>
            <a:r>
              <a:rPr lang="en-GB" sz="1800" dirty="0">
                <a:latin typeface="+mn-lt"/>
              </a:rPr>
              <a:t>Visa information for India can be accessed here:</a:t>
            </a: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Visa Waiver applicants: </a:t>
            </a:r>
            <a:r>
              <a:rPr lang="en-US" sz="1600" u="sng" dirty="0">
                <a:latin typeface="+mn-lt"/>
                <a:hlinkClick r:id="rId2"/>
              </a:rPr>
              <a:t>https://www.mea.gov.in/bvwa-menu.htm</a:t>
            </a:r>
            <a:endParaRPr lang="en-US" sz="1600" u="sng" dirty="0">
              <a:latin typeface="+mn-lt"/>
              <a:hlinkClick r:id="rId3"/>
            </a:endParaRP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e-Visa applicants: </a:t>
            </a:r>
            <a:r>
              <a:rPr lang="en-US" sz="1600" u="sng" dirty="0">
                <a:latin typeface="+mn-lt"/>
                <a:hlinkClick r:id="rId3"/>
              </a:rPr>
              <a:t>https://indianvisaonline.gov.in/evisa/tvoa.html</a:t>
            </a:r>
            <a:endParaRPr lang="en-US" sz="1600" u="sng" dirty="0">
              <a:latin typeface="+mn-lt"/>
            </a:endParaRP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All other applicants who are not covered under Visa wavier and e-visa country list, may apply through Indian Embassy. </a:t>
            </a:r>
            <a:endParaRPr lang="en-GB" sz="1600" dirty="0">
              <a:latin typeface="+mn-lt"/>
            </a:endParaRPr>
          </a:p>
          <a:p>
            <a:endParaRPr lang="en-GB" sz="1600" dirty="0">
              <a:latin typeface="+mn-lt"/>
            </a:endParaRPr>
          </a:p>
          <a:p>
            <a:r>
              <a:rPr lang="en-GB" sz="1800" dirty="0">
                <a:latin typeface="+mn-lt"/>
              </a:rPr>
              <a:t>If you require a personal invitation letter or official document for your travel clearances:</a:t>
            </a: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+mn-lt"/>
              </a:rPr>
              <a:t>Please fill in the visa support form available on the </a:t>
            </a:r>
            <a:r>
              <a:rPr lang="en-GB" sz="1600" dirty="0">
                <a:latin typeface="+mn-lt"/>
                <a:hlinkClick r:id="rId4"/>
              </a:rPr>
              <a:t>SG3RG-AO webpage</a:t>
            </a:r>
            <a:r>
              <a:rPr lang="en-GB" sz="1600" dirty="0">
                <a:latin typeface="+mn-lt"/>
              </a:rPr>
              <a:t> and send the completed form to</a:t>
            </a:r>
            <a:br>
              <a:rPr lang="en-GB" sz="1600" dirty="0">
                <a:latin typeface="+mn-lt"/>
              </a:rPr>
            </a:br>
            <a:r>
              <a:rPr lang="en-GB" sz="1600" dirty="0">
                <a:latin typeface="+mn-lt"/>
              </a:rPr>
              <a:t>Mr. Amarnath Ojha (</a:t>
            </a:r>
            <a:r>
              <a:rPr lang="en-GB" sz="1600" dirty="0">
                <a:latin typeface="+mn-lt"/>
                <a:hlinkClick r:id="rId5"/>
              </a:rPr>
              <a:t>amar.ojha@gov.in</a:t>
            </a:r>
            <a:r>
              <a:rPr lang="en-GB" sz="1600" dirty="0">
                <a:latin typeface="+mn-lt"/>
              </a:rPr>
              <a:t>), </a:t>
            </a: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with copy to ITU (​</a:t>
            </a:r>
            <a:r>
              <a:rPr lang="en-US" sz="1600" u="sng" dirty="0">
                <a:solidFill>
                  <a:srgbClr val="0563C1"/>
                </a:solidFill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  <a:hlinkClick r:id="rId6"/>
              </a:rPr>
              <a:t>tsbsg3@itu.int</a:t>
            </a:r>
            <a:r>
              <a:rPr lang="en-US" sz="1600" u="sng" dirty="0">
                <a:solidFill>
                  <a:srgbClr val="0563C1"/>
                </a:solidFill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)</a:t>
            </a: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, bearing the words </a:t>
            </a:r>
            <a:r>
              <a:rPr lang="en-US" sz="1600" b="1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“Letter of support for visa” </a:t>
            </a: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as th</a:t>
            </a:r>
            <a:r>
              <a:rPr lang="en-US" sz="1600" dirty="0"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e e-mail </a:t>
            </a: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subject. </a:t>
            </a: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All requests are to be sent by </a:t>
            </a:r>
            <a:r>
              <a:rPr lang="en-US" sz="1600" b="1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25 August 2025</a:t>
            </a:r>
            <a:r>
              <a:rPr lang="en-US" sz="1600" dirty="0">
                <a:effectLst/>
                <a:latin typeface="+mn-lt"/>
                <a:ea typeface="Batang" panose="02030600000101010101" pitchFamily="18" charset="-127"/>
                <a:cs typeface="Calibri" panose="020F0502020204030204" pitchFamily="34" charset="0"/>
              </a:rPr>
              <a:t> at the latest.</a:t>
            </a:r>
          </a:p>
          <a:p>
            <a:endParaRPr lang="en-GB" sz="1600" dirty="0">
              <a:latin typeface="+mn-lt"/>
              <a:ea typeface="Batang" panose="02030600000101010101" pitchFamily="18" charset="-127"/>
            </a:endParaRPr>
          </a:p>
          <a:p>
            <a:r>
              <a:rPr lang="en-GB" sz="1800" dirty="0">
                <a:latin typeface="+mn-lt"/>
                <a:ea typeface="Batang" panose="02030600000101010101" pitchFamily="18" charset="-127"/>
              </a:rPr>
              <a:t>For other questions, please contact the Focal Points: </a:t>
            </a:r>
          </a:p>
          <a:p>
            <a:pPr marL="377190" indent="-285750">
              <a:buFont typeface="Arial" panose="020B0604020202020204" pitchFamily="34" charset="0"/>
              <a:buChar char="•"/>
              <a:defRPr/>
            </a:pPr>
            <a:r>
              <a:rPr lang="en-US" sz="1600" spc="-45" dirty="0">
                <a:latin typeface="+mn-lt"/>
                <a:cs typeface="Calibri"/>
              </a:rPr>
              <a:t>Mr.</a:t>
            </a:r>
            <a:r>
              <a:rPr lang="en-US" sz="1600" spc="-55" dirty="0">
                <a:latin typeface="+mn-lt"/>
                <a:cs typeface="Calibri"/>
              </a:rPr>
              <a:t> Amarnath Ojha, </a:t>
            </a:r>
            <a:r>
              <a:rPr lang="en-US" sz="1600" dirty="0">
                <a:latin typeface="+mn-lt"/>
                <a:hlinkClick r:id="rId5"/>
              </a:rPr>
              <a:t>amar.ojha@gov.in</a:t>
            </a:r>
            <a:r>
              <a:rPr lang="en-US" sz="1600" spc="-10" dirty="0">
                <a:uFill>
                  <a:solidFill>
                    <a:srgbClr val="6DAC1C"/>
                  </a:solidFill>
                </a:uFill>
                <a:latin typeface="+mn-lt"/>
                <a:cs typeface="Calibri"/>
              </a:rPr>
              <a:t>; +91 </a:t>
            </a:r>
            <a:r>
              <a:rPr lang="en-US" sz="1600" dirty="0">
                <a:latin typeface="+mn-lt"/>
                <a:cs typeface="Calibri"/>
              </a:rPr>
              <a:t>9811075586</a:t>
            </a:r>
          </a:p>
          <a:p>
            <a:pPr marL="37719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  <a:cs typeface="Calibri"/>
              </a:rPr>
              <a:t>Mr. Ankit Arora, </a:t>
            </a:r>
            <a:r>
              <a:rPr lang="en-US" sz="1600" dirty="0">
                <a:latin typeface="+mn-lt"/>
                <a:hlinkClick r:id="rId7"/>
              </a:rPr>
              <a:t>ankit.arora1990@gov.in</a:t>
            </a:r>
            <a:r>
              <a:rPr lang="en-US" sz="1600" spc="-20" dirty="0">
                <a:latin typeface="+mn-lt"/>
                <a:cs typeface="Calibri"/>
              </a:rPr>
              <a:t>;</a:t>
            </a:r>
            <a:r>
              <a:rPr lang="en-US" sz="1600" spc="-15" dirty="0">
                <a:latin typeface="+mn-lt"/>
                <a:cs typeface="Calibri"/>
              </a:rPr>
              <a:t> </a:t>
            </a:r>
            <a:r>
              <a:rPr lang="en-US" sz="1600" dirty="0">
                <a:latin typeface="+mn-lt"/>
                <a:cs typeface="Calibri"/>
              </a:rPr>
              <a:t>+91</a:t>
            </a:r>
            <a:r>
              <a:rPr lang="en-US" sz="1600" spc="-10" dirty="0">
                <a:latin typeface="+mn-lt"/>
                <a:cs typeface="Calibri"/>
              </a:rPr>
              <a:t> </a:t>
            </a:r>
            <a:r>
              <a:rPr lang="en-US" sz="1600" dirty="0">
                <a:latin typeface="+mn-lt"/>
                <a:cs typeface="Calibri"/>
              </a:rPr>
              <a:t>8899096340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91165D-664B-44E8-9D3C-EFA8C437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Visa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D67F80-9E3A-4BD0-83CD-51DB7DBD57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62565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2B0B1-BCC3-A61B-558E-E63AB1074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AA6B8-73EF-75A1-68D2-748D17C7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712899" cy="5046597"/>
          </a:xfrm>
        </p:spPr>
        <p:txBody>
          <a:bodyPr/>
          <a:lstStyle/>
          <a:p>
            <a:pPr marL="361950" indent="-285750" algn="just">
              <a:lnSpc>
                <a:spcPts val="2075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Calibri"/>
              </a:rPr>
              <a:t>Currency:</a:t>
            </a:r>
            <a:r>
              <a:rPr lang="en-US" sz="1800" b="1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The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name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of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the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currency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</a:t>
            </a:r>
            <a:r>
              <a:rPr lang="en-US" sz="1800" spc="-5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India</a:t>
            </a:r>
            <a:r>
              <a:rPr lang="en-US" sz="1800" spc="-6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is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the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Indian</a:t>
            </a:r>
            <a:r>
              <a:rPr lang="en-US" sz="1800" spc="-5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Rupee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(INR).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Notes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come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spc="-25" dirty="0">
                <a:latin typeface="+mn-lt"/>
                <a:cs typeface="Calibri"/>
              </a:rPr>
              <a:t>in</a:t>
            </a:r>
            <a:r>
              <a:rPr lang="en-US" sz="180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denominations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of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₹10,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₹20,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₹50,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₹100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₹200, ₹500,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and</a:t>
            </a:r>
            <a:r>
              <a:rPr lang="en-US" sz="1800" spc="-5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₹2000. Online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exchange</a:t>
            </a:r>
            <a:r>
              <a:rPr lang="en-US" sz="1800" spc="-5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rates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spc="-25" dirty="0">
                <a:latin typeface="+mn-lt"/>
                <a:cs typeface="Calibri"/>
              </a:rPr>
              <a:t>are </a:t>
            </a:r>
            <a:r>
              <a:rPr lang="en-US" sz="1800" dirty="0">
                <a:latin typeface="+mn-lt"/>
                <a:cs typeface="Calibri"/>
              </a:rPr>
              <a:t>shown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at:</a:t>
            </a:r>
            <a:r>
              <a:rPr lang="en-US" sz="1800" spc="-45" dirty="0">
                <a:latin typeface="+mn-lt"/>
                <a:cs typeface="Calibri"/>
              </a:rPr>
              <a:t> </a:t>
            </a:r>
            <a:r>
              <a:rPr lang="en-US" sz="1800" u="sng" spc="-10" dirty="0">
                <a:uFill>
                  <a:solidFill>
                    <a:srgbClr val="6DAC1C"/>
                  </a:solidFill>
                </a:uFill>
                <a:latin typeface="+mn-lt"/>
                <a:cs typeface="Calibri"/>
                <a:hlinkClick r:id="rId2"/>
              </a:rPr>
              <a:t>www.xe.com</a:t>
            </a:r>
            <a:endParaRPr lang="en-US" sz="1800" u="sng" spc="-10" dirty="0">
              <a:uFill>
                <a:solidFill>
                  <a:srgbClr val="6DAC1C"/>
                </a:solidFill>
              </a:uFill>
              <a:latin typeface="+mn-lt"/>
              <a:cs typeface="Calibri"/>
            </a:endParaRPr>
          </a:p>
          <a:p>
            <a:pPr marL="76200" algn="just">
              <a:lnSpc>
                <a:spcPts val="1825"/>
              </a:lnSpc>
            </a:pPr>
            <a:endParaRPr lang="en-US" sz="1800" dirty="0">
              <a:latin typeface="+mn-lt"/>
              <a:cs typeface="Calibri"/>
            </a:endParaRPr>
          </a:p>
          <a:p>
            <a:pPr marL="361950" marR="68580" indent="-285750" algn="just">
              <a:lnSpc>
                <a:spcPts val="1789"/>
              </a:lnSpc>
              <a:spcBef>
                <a:spcPts val="186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Calibri"/>
              </a:rPr>
              <a:t>Banks:</a:t>
            </a:r>
            <a:r>
              <a:rPr lang="en-US" sz="1800" b="1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All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banks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operate</a:t>
            </a:r>
            <a:r>
              <a:rPr lang="en-US" sz="1800" spc="-1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from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10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AM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to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4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PM,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on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Monday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through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Saturday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(except </a:t>
            </a:r>
            <a:r>
              <a:rPr lang="en-US" sz="1800" dirty="0">
                <a:latin typeface="+mn-lt"/>
                <a:cs typeface="Calibri"/>
              </a:rPr>
              <a:t>2</a:t>
            </a:r>
            <a:r>
              <a:rPr lang="en-US" sz="1800" baseline="26455" dirty="0">
                <a:latin typeface="+mn-lt"/>
                <a:cs typeface="Calibri"/>
              </a:rPr>
              <a:t>nd</a:t>
            </a:r>
            <a:r>
              <a:rPr lang="en-US" sz="1800" spc="165" baseline="26455" dirty="0">
                <a:latin typeface="+mn-lt"/>
                <a:cs typeface="Calibri"/>
              </a:rPr>
              <a:t> </a:t>
            </a:r>
            <a:r>
              <a:rPr lang="en-US" sz="1800" spc="-50" dirty="0">
                <a:latin typeface="+mn-lt"/>
                <a:cs typeface="Calibri"/>
              </a:rPr>
              <a:t>&amp; </a:t>
            </a:r>
            <a:r>
              <a:rPr lang="en-US" sz="1800" dirty="0">
                <a:latin typeface="+mn-lt"/>
                <a:cs typeface="Calibri"/>
              </a:rPr>
              <a:t>4</a:t>
            </a:r>
            <a:r>
              <a:rPr lang="en-US" sz="1800" baseline="26455" dirty="0">
                <a:latin typeface="+mn-lt"/>
                <a:cs typeface="Calibri"/>
              </a:rPr>
              <a:t>th</a:t>
            </a:r>
            <a:r>
              <a:rPr lang="en-US" sz="1800" spc="187" baseline="2645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Saturday </a:t>
            </a:r>
            <a:r>
              <a:rPr lang="en-US" sz="1800" dirty="0">
                <a:latin typeface="+mn-lt"/>
                <a:cs typeface="Calibri"/>
              </a:rPr>
              <a:t>and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bank</a:t>
            </a:r>
            <a:r>
              <a:rPr lang="en-US" sz="1800" spc="-10" dirty="0">
                <a:latin typeface="+mn-lt"/>
                <a:cs typeface="Calibri"/>
              </a:rPr>
              <a:t> holidays).</a:t>
            </a:r>
          </a:p>
          <a:p>
            <a:pPr marL="361950" marR="68580" indent="-285750" algn="just">
              <a:lnSpc>
                <a:spcPts val="1789"/>
              </a:lnSpc>
              <a:spcBef>
                <a:spcPts val="186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+mn-lt"/>
              <a:cs typeface="Calibri"/>
            </a:endParaRPr>
          </a:p>
          <a:p>
            <a:pPr marL="361950" indent="-285750" algn="just">
              <a:spcBef>
                <a:spcPts val="1175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  <a:cs typeface="Calibri"/>
              </a:rPr>
              <a:t>Currency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exchange</a:t>
            </a:r>
            <a:r>
              <a:rPr lang="en-US" sz="1800" spc="-5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houses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are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open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until</a:t>
            </a:r>
            <a:r>
              <a:rPr lang="en-US" sz="1800" spc="-6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late</a:t>
            </a:r>
            <a:r>
              <a:rPr lang="en-US" sz="1800" spc="-7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</a:t>
            </a:r>
            <a:r>
              <a:rPr lang="en-US" sz="1800" spc="-4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the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evening.</a:t>
            </a:r>
          </a:p>
          <a:p>
            <a:pPr marL="361950" indent="-285750" algn="just">
              <a:spcBef>
                <a:spcPts val="1175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+mn-lt"/>
              <a:cs typeface="Calibri"/>
            </a:endParaRPr>
          </a:p>
          <a:p>
            <a:pPr marL="361950" indent="-285750" algn="just">
              <a:spcBef>
                <a:spcPts val="1165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Calibri"/>
              </a:rPr>
              <a:t>Credit</a:t>
            </a:r>
            <a:r>
              <a:rPr lang="en-US" sz="1800" b="1" spc="-30" dirty="0">
                <a:latin typeface="+mn-lt"/>
                <a:cs typeface="Calibri"/>
              </a:rPr>
              <a:t> </a:t>
            </a:r>
            <a:r>
              <a:rPr lang="en-US" sz="1800" b="1" dirty="0">
                <a:latin typeface="+mn-lt"/>
                <a:cs typeface="Calibri"/>
              </a:rPr>
              <a:t>cards:</a:t>
            </a:r>
            <a:r>
              <a:rPr lang="en-US" sz="1800" b="1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All</a:t>
            </a:r>
            <a:r>
              <a:rPr lang="en-US" sz="1800" spc="-4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international</a:t>
            </a:r>
            <a:r>
              <a:rPr lang="en-US" sz="1800" spc="-6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credit</a:t>
            </a:r>
            <a:r>
              <a:rPr lang="en-US" sz="1800" spc="-1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and</a:t>
            </a:r>
            <a:r>
              <a:rPr lang="en-US" sz="1800" spc="-5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debit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cards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are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widely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accepted.</a:t>
            </a:r>
          </a:p>
          <a:p>
            <a:pPr marL="361950" indent="-285750" algn="just">
              <a:spcBef>
                <a:spcPts val="116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  <a:cs typeface="Calibri"/>
            </a:endParaRPr>
          </a:p>
          <a:p>
            <a:pPr marL="361950" indent="-285750" algn="just">
              <a:spcBef>
                <a:spcPts val="1165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  <a:cs typeface="Calibri"/>
              </a:rPr>
              <a:t>ATM</a:t>
            </a:r>
            <a:r>
              <a:rPr lang="en-US" sz="1800" b="1" spc="-10" dirty="0">
                <a:latin typeface="+mn-lt"/>
                <a:cs typeface="Calibri"/>
              </a:rPr>
              <a:t>: </a:t>
            </a:r>
            <a:r>
              <a:rPr lang="en-US" sz="1800" spc="-10" dirty="0">
                <a:latin typeface="+mn-lt"/>
                <a:cs typeface="Calibri"/>
              </a:rPr>
              <a:t>An ATM is located inside the NCA-F Campus.</a:t>
            </a:r>
            <a:endParaRPr lang="en-US" sz="1800" dirty="0">
              <a:latin typeface="+mn-lt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DDD9BA-372E-43E6-8985-172CC0FB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Information: </a:t>
            </a:r>
            <a:r>
              <a:rPr lang="en-US" altLang="ko-KR" dirty="0"/>
              <a:t>Banks and Currency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0F3A21-B48C-416C-0783-B1006C9F26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66878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2B0B1-BCC3-A61B-558E-E63AB1074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AA6B8-73EF-75A1-68D2-748D17C7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712899" cy="4992276"/>
          </a:xfrm>
        </p:spPr>
        <p:txBody>
          <a:bodyPr/>
          <a:lstStyle/>
          <a:p>
            <a:pPr marL="298450" marR="5715" indent="-285750">
              <a:lnSpc>
                <a:spcPts val="1939"/>
              </a:lnSpc>
              <a:spcBef>
                <a:spcPts val="345"/>
              </a:spcBef>
              <a:buFont typeface="Arial" panose="020B0604020202020204" pitchFamily="34" charset="0"/>
              <a:buChar char="•"/>
            </a:pPr>
            <a:r>
              <a:rPr lang="en-US" sz="1800" b="1" spc="-10" dirty="0">
                <a:latin typeface="+mn-lt"/>
                <a:cs typeface="Calibri"/>
              </a:rPr>
              <a:t>C</a:t>
            </a:r>
            <a:r>
              <a:rPr lang="en-US" sz="1800" b="1" dirty="0">
                <a:latin typeface="+mn-lt"/>
                <a:cs typeface="Calibri"/>
              </a:rPr>
              <a:t>ommunication Centre:</a:t>
            </a:r>
            <a:r>
              <a:rPr lang="en-US" sz="1800" b="1" spc="229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Internet</a:t>
            </a:r>
            <a:r>
              <a:rPr lang="en-US" sz="1800" spc="2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Access</a:t>
            </a:r>
            <a:r>
              <a:rPr lang="en-US" sz="1800" spc="2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free</a:t>
            </a:r>
            <a:r>
              <a:rPr lang="en-US" sz="1800" spc="2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of</a:t>
            </a:r>
            <a:r>
              <a:rPr lang="en-US" sz="1800" spc="24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charge</a:t>
            </a:r>
            <a:r>
              <a:rPr lang="en-US" sz="1800" spc="2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will</a:t>
            </a:r>
            <a:r>
              <a:rPr lang="en-US" sz="1800" spc="2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be</a:t>
            </a:r>
            <a:r>
              <a:rPr lang="en-US" sz="1800" spc="25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available</a:t>
            </a:r>
            <a:r>
              <a:rPr lang="en-US" sz="1800" spc="2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at</a:t>
            </a:r>
            <a:r>
              <a:rPr lang="en-US" sz="1800" spc="225" dirty="0">
                <a:latin typeface="+mn-lt"/>
                <a:cs typeface="Calibri"/>
              </a:rPr>
              <a:t> </a:t>
            </a:r>
            <a:r>
              <a:rPr lang="en-US" sz="1800" spc="-25" dirty="0">
                <a:latin typeface="+mn-lt"/>
                <a:cs typeface="Calibri"/>
              </a:rPr>
              <a:t>the </a:t>
            </a:r>
            <a:r>
              <a:rPr lang="en-US" sz="1800" dirty="0">
                <a:latin typeface="+mn-lt"/>
                <a:cs typeface="Calibri"/>
              </a:rPr>
              <a:t>event</a:t>
            </a:r>
            <a:r>
              <a:rPr lang="en-US" sz="1800" spc="-7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meeting</a:t>
            </a:r>
            <a:r>
              <a:rPr lang="en-US" sz="1800" spc="-5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room.</a:t>
            </a:r>
          </a:p>
          <a:p>
            <a:pPr marL="298450" marR="5715" indent="-285750" algn="just">
              <a:lnSpc>
                <a:spcPts val="1939"/>
              </a:lnSpc>
              <a:spcBef>
                <a:spcPts val="345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+mn-lt"/>
              <a:cs typeface="Calibri"/>
            </a:endParaRP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spc="-10" dirty="0">
                <a:latin typeface="+mn-lt"/>
                <a:cs typeface="Calibri"/>
              </a:rPr>
              <a:t>S</a:t>
            </a:r>
            <a:r>
              <a:rPr lang="en-US" sz="1800" b="1" dirty="0">
                <a:latin typeface="+mn-lt"/>
                <a:cs typeface="Calibri"/>
              </a:rPr>
              <a:t>ecurity:</a:t>
            </a:r>
            <a:r>
              <a:rPr lang="en-US" sz="1800" b="1" spc="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For</a:t>
            </a:r>
            <a:r>
              <a:rPr lang="en-US" sz="1800" spc="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security</a:t>
            </a:r>
            <a:r>
              <a:rPr lang="en-US" sz="1800" spc="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reasons,</a:t>
            </a:r>
            <a:r>
              <a:rPr lang="en-US" sz="1800" spc="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all</a:t>
            </a:r>
            <a:r>
              <a:rPr lang="en-US" sz="1800" spc="2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participants</a:t>
            </a:r>
            <a:r>
              <a:rPr lang="en-US" sz="1800" spc="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should</a:t>
            </a:r>
            <a:r>
              <a:rPr lang="en-US" sz="1800" spc="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be</a:t>
            </a:r>
            <a:r>
              <a:rPr lang="en-US" sz="1800" spc="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permanently</a:t>
            </a:r>
            <a:r>
              <a:rPr lang="en-US" sz="1800" spc="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using</a:t>
            </a:r>
            <a:r>
              <a:rPr lang="en-US" sz="1800" spc="4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their </a:t>
            </a:r>
            <a:r>
              <a:rPr lang="en-US" sz="1800" dirty="0">
                <a:latin typeface="+mn-lt"/>
                <a:cs typeface="Calibri"/>
              </a:rPr>
              <a:t>badges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during the</a:t>
            </a:r>
            <a:r>
              <a:rPr lang="en-US" sz="1800" spc="-4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meeting</a:t>
            </a:r>
            <a:r>
              <a:rPr lang="en-US" sz="1800" spc="-1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and</a:t>
            </a:r>
            <a:r>
              <a:rPr lang="en-US" sz="1800" spc="-2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in</a:t>
            </a:r>
            <a:r>
              <a:rPr lang="en-US" sz="1800" spc="-30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all</a:t>
            </a:r>
            <a:r>
              <a:rPr lang="en-US" sz="1800" spc="-35" dirty="0">
                <a:latin typeface="+mn-lt"/>
                <a:cs typeface="Calibri"/>
              </a:rPr>
              <a:t> </a:t>
            </a:r>
            <a:r>
              <a:rPr lang="en-US" sz="1800" dirty="0">
                <a:latin typeface="+mn-lt"/>
                <a:cs typeface="Calibri"/>
              </a:rPr>
              <a:t>social</a:t>
            </a:r>
            <a:r>
              <a:rPr lang="en-US" sz="1800" spc="-25" dirty="0">
                <a:latin typeface="+mn-lt"/>
                <a:cs typeface="Calibri"/>
              </a:rPr>
              <a:t> </a:t>
            </a:r>
            <a:r>
              <a:rPr lang="en-US" sz="1800" spc="-10" dirty="0">
                <a:latin typeface="+mn-lt"/>
                <a:cs typeface="Calibri"/>
              </a:rPr>
              <a:t>activities.</a:t>
            </a: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  <a:cs typeface="Calibri"/>
            </a:endParaRP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spc="-10" dirty="0">
                <a:latin typeface="+mn-lt"/>
                <a:cs typeface="Calibri"/>
              </a:rPr>
              <a:t>B</a:t>
            </a:r>
            <a:r>
              <a:rPr lang="en-US" sz="1800" b="1" dirty="0">
                <a:latin typeface="+mn-lt"/>
                <a:cs typeface="Calibri"/>
              </a:rPr>
              <a:t>oarding</a:t>
            </a:r>
            <a:r>
              <a:rPr lang="en-US" sz="1800" b="1" spc="-10" dirty="0">
                <a:latin typeface="+mn-lt"/>
                <a:cs typeface="Calibri"/>
              </a:rPr>
              <a:t>: </a:t>
            </a:r>
            <a:r>
              <a:rPr lang="en-US" sz="1800" spc="-10" dirty="0">
                <a:latin typeface="+mn-lt"/>
                <a:cs typeface="Calibri"/>
              </a:rPr>
              <a:t>NCA-F has air-conditioned single-occupancy bedrooms measuring approximately 37 </a:t>
            </a:r>
            <a:r>
              <a:rPr lang="en-US" sz="1800" spc="-10" dirty="0" err="1">
                <a:latin typeface="+mn-lt"/>
                <a:cs typeface="Calibri"/>
              </a:rPr>
              <a:t>sq</a:t>
            </a:r>
            <a:r>
              <a:rPr lang="en-US" sz="1800" spc="-10" dirty="0">
                <a:latin typeface="+mn-lt"/>
                <a:cs typeface="Calibri"/>
              </a:rPr>
              <a:t> </a:t>
            </a:r>
            <a:r>
              <a:rPr lang="en-US" sz="1800" spc="-10" dirty="0" err="1">
                <a:latin typeface="+mn-lt"/>
                <a:cs typeface="Calibri"/>
              </a:rPr>
              <a:t>mt</a:t>
            </a:r>
            <a:r>
              <a:rPr lang="en-US" sz="1800" spc="-10" dirty="0">
                <a:latin typeface="+mn-lt"/>
                <a:cs typeface="Calibri"/>
              </a:rPr>
              <a:t> with an attached balcony &amp; washroom.</a:t>
            </a: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  <a:cs typeface="Calibri"/>
            </a:endParaRP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spc="-10" dirty="0">
                <a:latin typeface="+mn-lt"/>
                <a:cs typeface="Calibri"/>
              </a:rPr>
              <a:t>D</a:t>
            </a:r>
            <a:r>
              <a:rPr lang="en-US" sz="1800" b="1" dirty="0">
                <a:latin typeface="+mn-lt"/>
                <a:cs typeface="Calibri"/>
              </a:rPr>
              <a:t>ining</a:t>
            </a:r>
            <a:r>
              <a:rPr lang="en-US" sz="1800" b="1" spc="-10" dirty="0">
                <a:latin typeface="+mn-lt"/>
                <a:cs typeface="Calibri"/>
              </a:rPr>
              <a:t>: </a:t>
            </a:r>
            <a:r>
              <a:rPr lang="en-US" sz="1800" spc="-10" dirty="0">
                <a:latin typeface="+mn-lt"/>
                <a:cs typeface="Calibri"/>
              </a:rPr>
              <a:t>NCA-F’s Dining Room serves fresh vegetarian &amp; non-vegetarian meals (Breakfast, Lunch, Tea &amp; Dinner).</a:t>
            </a: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  <a:cs typeface="Calibri"/>
            </a:endParaRPr>
          </a:p>
          <a:p>
            <a:pPr marL="298450" marR="5080" indent="-28575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spc="-10" dirty="0">
                <a:latin typeface="+mn-lt"/>
                <a:cs typeface="Calibri"/>
              </a:rPr>
              <a:t>R</a:t>
            </a:r>
            <a:r>
              <a:rPr lang="en-US" sz="1800" b="1" dirty="0">
                <a:latin typeface="+mn-lt"/>
                <a:cs typeface="Calibri"/>
              </a:rPr>
              <a:t>ecreation</a:t>
            </a:r>
            <a:r>
              <a:rPr lang="en-US" sz="1800" b="1" spc="-10" dirty="0">
                <a:latin typeface="+mn-lt"/>
                <a:cs typeface="Calibri"/>
              </a:rPr>
              <a:t>: </a:t>
            </a:r>
            <a:r>
              <a:rPr lang="en-US" sz="1800" spc="-10" dirty="0">
                <a:latin typeface="+mn-lt"/>
                <a:cs typeface="Calibri"/>
              </a:rPr>
              <a:t>NCA-F has a sprawling Sports Complex with facilities for Sports like Badminton, Squash, Table Tennis, Basketball, Volleyball, Lawn Tennis, Cricket, etc.</a:t>
            </a:r>
          </a:p>
          <a:p>
            <a:pPr marL="298450" marR="5080" indent="-285750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2000" spc="-10" dirty="0">
              <a:latin typeface="+mn-lt"/>
              <a:cs typeface="Calibri"/>
            </a:endParaRPr>
          </a:p>
          <a:p>
            <a:pPr marL="298450" marR="5080" indent="-285750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2000" spc="-10" dirty="0">
              <a:latin typeface="+mn-lt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DDD9BA-372E-43E6-8985-172CC0FB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Information: </a:t>
            </a:r>
            <a:r>
              <a:rPr lang="en-US" altLang="ko-KR" dirty="0"/>
              <a:t>Services available in NCA-F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0F3A21-B48C-416C-0783-B1006C9F26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00609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2B0B1-BCC3-A61B-558E-E63AB1074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AA6B8-73EF-75A1-68D2-748D17C7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712899" cy="4067251"/>
          </a:xfrm>
        </p:spPr>
        <p:txBody>
          <a:bodyPr/>
          <a:lstStyle/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800" spc="-10" dirty="0">
                <a:latin typeface="+mn-lt"/>
                <a:cs typeface="Calibri"/>
              </a:rPr>
              <a:t>NCA-F has air-conditioned single-occupancy bedrooms measuring approximately 37 sq mt with an attached balcony &amp; washroom.</a:t>
            </a:r>
            <a:endParaRPr lang="en-GB" sz="1800" spc="-10" dirty="0">
              <a:latin typeface="+mn-lt"/>
              <a:cs typeface="Calibri"/>
            </a:endParaRP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US" sz="1800" spc="-10" dirty="0">
                <a:latin typeface="+mn-lt"/>
                <a:cs typeface="Calibri"/>
              </a:rPr>
              <a:t>Boarding and lodging for the delegates will be provided by NCA-F on a complimentary basis</a:t>
            </a:r>
            <a:r>
              <a:rPr lang="en-GB" sz="1800" spc="-10" dirty="0">
                <a:latin typeface="+mn-lt"/>
                <a:cs typeface="Calibri"/>
              </a:rPr>
              <a:t>.</a:t>
            </a:r>
          </a:p>
          <a:p>
            <a:pPr marL="377190" indent="-285750">
              <a:buFont typeface="Arial" panose="020B0604020202020204" pitchFamily="34" charset="0"/>
              <a:buChar char="•"/>
            </a:pPr>
            <a:r>
              <a:rPr lang="en-GB" sz="1800" spc="-10" dirty="0">
                <a:latin typeface="+mn-lt"/>
                <a:cs typeface="Calibri"/>
              </a:rPr>
              <a:t>To book a room, please contact the Host Focal Points: 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r>
              <a:rPr lang="en-US" spc="-45" dirty="0">
                <a:latin typeface="Calibri"/>
                <a:cs typeface="Calibri"/>
              </a:rPr>
              <a:t>Mr.</a:t>
            </a:r>
            <a:r>
              <a:rPr lang="en-US" spc="-60" dirty="0">
                <a:latin typeface="Calibri"/>
                <a:cs typeface="Calibri"/>
              </a:rPr>
              <a:t> Amarnath Ojha, </a:t>
            </a:r>
            <a:r>
              <a:rPr lang="en-US" u="sng" spc="-1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Amar.ojha@gov.in</a:t>
            </a:r>
            <a:r>
              <a:rPr lang="en-US" spc="-10" dirty="0">
                <a:latin typeface="Calibri"/>
                <a:cs typeface="Calibri"/>
              </a:rPr>
              <a:t>;</a:t>
            </a:r>
            <a:r>
              <a:rPr lang="en-US" spc="-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+91</a:t>
            </a:r>
            <a:r>
              <a:rPr lang="en-US" spc="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9811075586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r>
              <a:rPr lang="en-US" dirty="0">
                <a:latin typeface="Calibri"/>
                <a:cs typeface="Calibri"/>
              </a:rPr>
              <a:t>Mr. Ankit Arora, </a:t>
            </a:r>
            <a:r>
              <a:rPr lang="en-US" u="sng" spc="-2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Ankit.arora1990@gov.in</a:t>
            </a:r>
            <a:r>
              <a:rPr lang="en-US" spc="-20" dirty="0">
                <a:latin typeface="Calibri"/>
                <a:cs typeface="Calibri"/>
              </a:rPr>
              <a:t>;</a:t>
            </a:r>
            <a:r>
              <a:rPr lang="en-US" spc="-1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+91</a:t>
            </a:r>
            <a:r>
              <a:rPr lang="en-US" spc="-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8899096340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r>
              <a:rPr lang="en-US" spc="-45" dirty="0">
                <a:latin typeface="Calibri"/>
                <a:cs typeface="Calibri"/>
              </a:rPr>
              <a:t>Mr.</a:t>
            </a:r>
            <a:r>
              <a:rPr lang="en-US" spc="-3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Santosh Kumar Singh, </a:t>
            </a:r>
            <a:r>
              <a:rPr lang="en-US" u="sng" spc="-20" dirty="0">
                <a:solidFill>
                  <a:srgbClr val="6DAC1C"/>
                </a:solidFill>
                <a:uFill>
                  <a:solidFill>
                    <a:srgbClr val="6DAC1C"/>
                  </a:solidFill>
                </a:uFill>
                <a:latin typeface="Calibri"/>
                <a:cs typeface="Calibri"/>
              </a:rPr>
              <a:t>Aaoit.nicf@gov.in</a:t>
            </a:r>
            <a:r>
              <a:rPr lang="en-US" spc="-20" dirty="0">
                <a:latin typeface="Calibri"/>
                <a:cs typeface="Calibri"/>
              </a:rPr>
              <a:t>;</a:t>
            </a:r>
            <a:r>
              <a:rPr lang="en-US" spc="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+91</a:t>
            </a:r>
            <a:r>
              <a:rPr lang="en-US" spc="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9523096341</a:t>
            </a:r>
          </a:p>
          <a:p>
            <a:pPr marL="834390" lvl="1" indent="-285750">
              <a:buFont typeface="Courier New" panose="02070309020205020404" pitchFamily="49" charset="0"/>
              <a:buChar char="o"/>
              <a:defRPr/>
            </a:pPr>
            <a:endParaRPr lang="en-US" dirty="0">
              <a:latin typeface="Calibri"/>
              <a:cs typeface="Calibri"/>
            </a:endParaRPr>
          </a:p>
          <a:p>
            <a:pPr>
              <a:defRPr/>
            </a:pPr>
            <a:r>
              <a:rPr lang="en-US" sz="2000" b="1" dirty="0">
                <a:latin typeface="Calibri"/>
                <a:cs typeface="Calibri"/>
              </a:rPr>
              <a:t>Hotels nearby NCA-F</a:t>
            </a:r>
          </a:p>
          <a:p>
            <a:pPr marL="43434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Fortune Select Global, Gurgaon - </a:t>
            </a:r>
            <a:r>
              <a:rPr lang="en-US" sz="1800" dirty="0">
                <a:latin typeface="Calibri"/>
                <a:cs typeface="Calibri"/>
                <a:hlinkClick r:id="rId2"/>
              </a:rPr>
              <a:t>https://www.itchotels.com/in/en/fortuneselectglobal-gurugram</a:t>
            </a:r>
            <a:r>
              <a:rPr lang="en-US" sz="1800" dirty="0">
                <a:latin typeface="Calibri"/>
                <a:cs typeface="Calibri"/>
              </a:rPr>
              <a:t> </a:t>
            </a:r>
          </a:p>
          <a:p>
            <a:pPr marL="43434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Le Méridien Gurgaon, Delhi NCR - </a:t>
            </a:r>
            <a:r>
              <a:rPr lang="en-US" sz="1800" dirty="0">
                <a:latin typeface="Calibri"/>
                <a:cs typeface="Calibri"/>
                <a:hlinkClick r:id="rId3"/>
              </a:rPr>
              <a:t>https://www.marriott.com/en-us/hotels/deldm-le-meridien-gurgaon-delhi-ncr/overview</a:t>
            </a:r>
            <a:r>
              <a:rPr lang="en-US" sz="1800" dirty="0">
                <a:latin typeface="Calibri"/>
                <a:cs typeface="Calibri"/>
              </a:rPr>
              <a:t> </a:t>
            </a:r>
          </a:p>
          <a:p>
            <a:pPr marL="834390" lvl="1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DDD9BA-372E-43E6-8985-172CC0FB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Information: </a:t>
            </a:r>
            <a:r>
              <a:rPr lang="en-US" altLang="ko-KR" dirty="0"/>
              <a:t>Accommodation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0F3A21-B48C-416C-0783-B1006C9F26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70917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D8029-39EC-42B4-8793-8CFE58A2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712899" cy="4067251"/>
          </a:xfrm>
        </p:spPr>
        <p:txBody>
          <a:bodyPr/>
          <a:lstStyle/>
          <a:p>
            <a:r>
              <a:rPr lang="en-GB" sz="1800" dirty="0"/>
              <a:t>In India, there are three associated plug types, types C, D, and M. The standard voltage is 230 volts and the standard frequency is 50 Hz.</a:t>
            </a:r>
          </a:p>
          <a:p>
            <a:r>
              <a:rPr lang="en-GB" sz="1800" dirty="0"/>
              <a:t>The electrical sockets used are:</a:t>
            </a:r>
          </a:p>
          <a:p>
            <a:endParaRPr lang="en-US" sz="1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91165D-664B-44E8-9D3C-EFA8C4375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58" y="685156"/>
            <a:ext cx="9954184" cy="597012"/>
          </a:xfrm>
        </p:spPr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D67F80-9E3A-4BD0-83CD-51DB7DBD57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301D0C-374B-4CB4-B87F-CBA18CE82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96" y="2558064"/>
            <a:ext cx="9304400" cy="285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2B0B1-BCC3-A61B-558E-E63AB1074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AA6B8-73EF-75A1-68D2-748D17C76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58" y="1345150"/>
            <a:ext cx="10712899" cy="5336307"/>
          </a:xfrm>
        </p:spPr>
        <p:txBody>
          <a:bodyPr/>
          <a:lstStyle/>
          <a:p>
            <a:pPr marL="377825" marR="509270" indent="-342900" algn="just">
              <a:lnSpc>
                <a:spcPts val="1939"/>
              </a:lnSpc>
              <a:spcBef>
                <a:spcPts val="345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Climate:</a:t>
            </a:r>
            <a:r>
              <a:rPr lang="en-US" sz="1800" b="1" spc="-35" dirty="0">
                <a:latin typeface="+mn-lt"/>
              </a:rPr>
              <a:t> </a:t>
            </a:r>
            <a:r>
              <a:rPr lang="en-US" sz="1800" spc="-25" dirty="0">
                <a:latin typeface="+mn-lt"/>
              </a:rPr>
              <a:t>Pleasant.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spc="-25" dirty="0">
                <a:latin typeface="+mn-lt"/>
              </a:rPr>
              <a:t>Temperatures</a:t>
            </a:r>
            <a:r>
              <a:rPr lang="en-US" sz="1800" spc="-6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range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between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25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to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34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degrees Celsius.</a:t>
            </a:r>
          </a:p>
          <a:p>
            <a:pPr marL="34925" marR="5080" algn="just">
              <a:lnSpc>
                <a:spcPts val="1939"/>
              </a:lnSpc>
              <a:spcBef>
                <a:spcPts val="1415"/>
              </a:spcBef>
            </a:pPr>
            <a:endParaRPr lang="en-US" sz="1800" dirty="0">
              <a:latin typeface="+mn-lt"/>
            </a:endParaRPr>
          </a:p>
          <a:p>
            <a:pPr marL="377825" marR="5080" indent="-34290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Clothing:</a:t>
            </a:r>
            <a:r>
              <a:rPr lang="en-US" sz="1800" b="1" spc="-35" dirty="0">
                <a:latin typeface="+mn-lt"/>
              </a:rPr>
              <a:t> </a:t>
            </a:r>
            <a:r>
              <a:rPr lang="en-US" sz="1800" spc="-20" dirty="0">
                <a:latin typeface="+mn-lt"/>
              </a:rPr>
              <a:t>Taking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into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consideration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the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temperature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in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New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Delhi</a:t>
            </a:r>
            <a:r>
              <a:rPr lang="en-US" sz="1800" spc="-2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for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the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month </a:t>
            </a:r>
            <a:r>
              <a:rPr lang="en-US" sz="1800" dirty="0">
                <a:latin typeface="+mn-lt"/>
              </a:rPr>
              <a:t>of</a:t>
            </a:r>
            <a:r>
              <a:rPr lang="en-US" sz="1800" spc="-60" dirty="0">
                <a:latin typeface="+mn-lt"/>
              </a:rPr>
              <a:t> September</a:t>
            </a:r>
            <a:r>
              <a:rPr lang="en-US" sz="1800" dirty="0">
                <a:latin typeface="+mn-lt"/>
              </a:rPr>
              <a:t>,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business</a:t>
            </a:r>
            <a:r>
              <a:rPr lang="en-US" sz="1800" spc="-6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attire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is</a:t>
            </a:r>
            <a:r>
              <a:rPr lang="en-US" sz="1800" spc="-6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recommended.</a:t>
            </a:r>
          </a:p>
          <a:p>
            <a:pPr marL="377825" marR="5080" indent="-34290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</a:endParaRPr>
          </a:p>
          <a:p>
            <a:pPr marL="377825" marR="94615" indent="-34290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Time</a:t>
            </a:r>
            <a:r>
              <a:rPr lang="en-US" sz="1800" b="1" spc="-40" dirty="0">
                <a:latin typeface="+mn-lt"/>
              </a:rPr>
              <a:t> Z</a:t>
            </a:r>
            <a:r>
              <a:rPr lang="en-US" sz="1800" b="1" dirty="0">
                <a:latin typeface="+mn-lt"/>
              </a:rPr>
              <a:t>one:</a:t>
            </a:r>
            <a:r>
              <a:rPr lang="en-US" sz="1800" b="1" spc="-2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The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standard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time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in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New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Delhi</a:t>
            </a:r>
            <a:r>
              <a:rPr lang="en-US" sz="1800" spc="-2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is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5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hours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and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30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minutes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ahead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spc="-25" dirty="0">
                <a:latin typeface="+mn-lt"/>
              </a:rPr>
              <a:t>of </a:t>
            </a:r>
            <a:r>
              <a:rPr lang="en-US" sz="1800" dirty="0">
                <a:latin typeface="+mn-lt"/>
              </a:rPr>
              <a:t>Greenwich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Mean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Time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(GTM+5:30),</a:t>
            </a:r>
            <a:r>
              <a:rPr lang="en-US" sz="1800" spc="-2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and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no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seasonal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time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changes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are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made.</a:t>
            </a:r>
          </a:p>
          <a:p>
            <a:pPr marL="377825" marR="94615" indent="-342900" algn="just">
              <a:lnSpc>
                <a:spcPts val="1939"/>
              </a:lnSpc>
              <a:spcBef>
                <a:spcPts val="1415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</a:endParaRPr>
          </a:p>
          <a:p>
            <a:pPr marL="377825" marR="3230880" indent="-342900" algn="just">
              <a:lnSpc>
                <a:spcPts val="3350"/>
              </a:lnSpc>
              <a:spcBef>
                <a:spcPts val="270"/>
              </a:spcBef>
              <a:buFont typeface="Arial" panose="020B0604020202020204" pitchFamily="34" charset="0"/>
              <a:buChar char="•"/>
            </a:pPr>
            <a:r>
              <a:rPr lang="en-US" sz="1800" spc="-10" dirty="0">
                <a:latin typeface="+mn-lt"/>
              </a:rPr>
              <a:t>International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access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code</a:t>
            </a:r>
            <a:r>
              <a:rPr lang="en-US" sz="1800" spc="-1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to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call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in</a:t>
            </a:r>
            <a:r>
              <a:rPr lang="en-US" sz="1800" spc="-2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India:</a:t>
            </a:r>
            <a:r>
              <a:rPr lang="en-US" sz="1800" spc="-15" dirty="0">
                <a:latin typeface="+mn-lt"/>
              </a:rPr>
              <a:t> </a:t>
            </a:r>
            <a:r>
              <a:rPr lang="en-US" sz="1800" b="1" spc="-25" dirty="0">
                <a:latin typeface="+mn-lt"/>
              </a:rPr>
              <a:t>+91 </a:t>
            </a:r>
          </a:p>
          <a:p>
            <a:pPr marL="377825" marR="3230880" indent="-342900" algn="just">
              <a:lnSpc>
                <a:spcPts val="3350"/>
              </a:lnSpc>
              <a:spcBef>
                <a:spcPts val="27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Official</a:t>
            </a:r>
            <a:r>
              <a:rPr lang="en-US" sz="1800" b="1" spc="-40" dirty="0">
                <a:latin typeface="+mn-lt"/>
              </a:rPr>
              <a:t> </a:t>
            </a:r>
            <a:r>
              <a:rPr lang="en-US" sz="1800" b="1" dirty="0">
                <a:latin typeface="+mn-lt"/>
              </a:rPr>
              <a:t>Languages:</a:t>
            </a:r>
            <a:r>
              <a:rPr lang="en-US" sz="1800" b="1" spc="3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Hindi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and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English</a:t>
            </a:r>
          </a:p>
          <a:p>
            <a:pPr marL="377825" marR="3230880" indent="-342900" algn="just">
              <a:lnSpc>
                <a:spcPts val="3350"/>
              </a:lnSpc>
              <a:spcBef>
                <a:spcPts val="270"/>
              </a:spcBef>
              <a:buFont typeface="Arial" panose="020B0604020202020204" pitchFamily="34" charset="0"/>
              <a:buChar char="•"/>
            </a:pPr>
            <a:endParaRPr lang="en-US" sz="1800" spc="-10" dirty="0">
              <a:latin typeface="+mn-lt"/>
            </a:endParaRPr>
          </a:p>
          <a:p>
            <a:pPr marL="377825" indent="-342900" algn="just">
              <a:spcBef>
                <a:spcPts val="880"/>
              </a:spcBef>
              <a:buFont typeface="Arial" panose="020B0604020202020204" pitchFamily="34" charset="0"/>
              <a:buChar char="•"/>
            </a:pPr>
            <a:r>
              <a:rPr lang="en-US" sz="1800" b="1" spc="-30" dirty="0">
                <a:latin typeface="+mn-lt"/>
              </a:rPr>
              <a:t>Taxes:</a:t>
            </a:r>
            <a:r>
              <a:rPr lang="en-US" sz="1800" b="1" spc="-50" dirty="0">
                <a:latin typeface="+mn-lt"/>
              </a:rPr>
              <a:t> </a:t>
            </a:r>
            <a:r>
              <a:rPr lang="en-US" sz="1800" spc="-20" dirty="0">
                <a:latin typeface="+mn-lt"/>
              </a:rPr>
              <a:t>Restaurants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and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Hotels</a:t>
            </a:r>
            <a:r>
              <a:rPr lang="en-US" sz="1800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charge</a:t>
            </a:r>
            <a:r>
              <a:rPr lang="en-US" sz="1800" spc="-5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5% (2.5%+2.5%)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GST on</a:t>
            </a:r>
            <a:r>
              <a:rPr lang="en-US" sz="1800" spc="-5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the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bill.</a:t>
            </a:r>
          </a:p>
          <a:p>
            <a:pPr marL="377825" marR="347980" indent="-342900" algn="just">
              <a:lnSpc>
                <a:spcPts val="1939"/>
              </a:lnSpc>
              <a:spcBef>
                <a:spcPts val="142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Tips:</a:t>
            </a:r>
            <a:r>
              <a:rPr lang="en-US" sz="1800" b="1" spc="-3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It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is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customary</a:t>
            </a:r>
            <a:r>
              <a:rPr lang="en-US" sz="1800" spc="-35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to</a:t>
            </a:r>
            <a:r>
              <a:rPr lang="en-US" sz="1800" spc="-4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leave</a:t>
            </a:r>
            <a:r>
              <a:rPr lang="en-US" sz="1800" spc="-45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a tip </a:t>
            </a:r>
            <a:r>
              <a:rPr lang="en-US" sz="1800" dirty="0">
                <a:latin typeface="+mn-lt"/>
              </a:rPr>
              <a:t>in</a:t>
            </a:r>
            <a:r>
              <a:rPr lang="en-US" sz="1800" spc="-25" dirty="0">
                <a:latin typeface="+mn-lt"/>
              </a:rPr>
              <a:t> </a:t>
            </a:r>
            <a:r>
              <a:rPr lang="en-US" sz="1800" spc="-10" dirty="0">
                <a:latin typeface="+mn-lt"/>
              </a:rPr>
              <a:t>cafeterias</a:t>
            </a:r>
            <a:r>
              <a:rPr lang="en-US" sz="1800" spc="-25" dirty="0">
                <a:latin typeface="+mn-lt"/>
              </a:rPr>
              <a:t> and </a:t>
            </a:r>
            <a:r>
              <a:rPr lang="en-US" sz="1800" spc="-20" dirty="0">
                <a:latin typeface="+mn-lt"/>
              </a:rPr>
              <a:t>restaurants.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DDD9BA-372E-43E6-8985-172CC0FB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0F3A21-B48C-416C-0783-B1006C9F26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Practical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268749272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Big text (24-28pt)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83B3"/>
      </a:accent5>
      <a:accent6>
        <a:srgbClr val="E5F5FB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79868725-175C-445D-960D-89CFE2103D0B}"/>
    </a:ext>
  </a:extLst>
</a:theme>
</file>

<file path=ppt/theme/theme2.xml><?xml version="1.0" encoding="utf-8"?>
<a:theme xmlns:a="http://schemas.openxmlformats.org/drawingml/2006/main" name="ITU Theme: 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E5F5FB"/>
      </a:accent3>
      <a:accent4>
        <a:srgbClr val="595959"/>
      </a:accent4>
      <a:accent5>
        <a:srgbClr val="0083B3"/>
      </a:accent5>
      <a:accent6>
        <a:srgbClr val="A5A5A5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8CFB7287-A12D-4AC2-91E4-DD04E616B4EC}"/>
    </a:ext>
  </a:extLst>
</a:theme>
</file>

<file path=ppt/theme/theme3.xml><?xml version="1.0" encoding="utf-8"?>
<a:theme xmlns:a="http://schemas.openxmlformats.org/drawingml/2006/main" name="No Page Number_ITU Them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83B3"/>
      </a:accent5>
      <a:accent6>
        <a:srgbClr val="E5F5FB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147150CB-47A1-4733-879C-95E955A5BAB5}"/>
    </a:ext>
  </a:extLst>
</a:theme>
</file>

<file path=ppt/theme/theme4.xml><?xml version="1.0" encoding="utf-8"?>
<a:theme xmlns:a="http://schemas.openxmlformats.org/drawingml/2006/main" name="No Page Number - 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E5F5FB"/>
      </a:accent3>
      <a:accent4>
        <a:srgbClr val="595959"/>
      </a:accent4>
      <a:accent5>
        <a:srgbClr val="0083B3"/>
      </a:accent5>
      <a:accent6>
        <a:srgbClr val="A5A5A5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4629BC46-ADC0-468C-9950-3A8C5235748B}"/>
    </a:ext>
  </a:extLst>
</a:theme>
</file>

<file path=ppt/theme/theme5.xml><?xml version="1.0" encoding="utf-8"?>
<a:theme xmlns:a="http://schemas.openxmlformats.org/drawingml/2006/main" name="No Page Number_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E5F5FB"/>
      </a:accent3>
      <a:accent4>
        <a:srgbClr val="595959"/>
      </a:accent4>
      <a:accent5>
        <a:srgbClr val="0083B3"/>
      </a:accent5>
      <a:accent6>
        <a:srgbClr val="A5A5A5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6C0A4562-01B8-4509-96EE-695A0FC5AF72}"/>
    </a:ext>
  </a:extLst>
</a:theme>
</file>

<file path=ppt/theme/theme6.xml><?xml version="1.0" encoding="utf-8"?>
<a:theme xmlns:a="http://schemas.openxmlformats.org/drawingml/2006/main" name="Blank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83B3"/>
      </a:accent5>
      <a:accent6>
        <a:srgbClr val="E5F5FB"/>
      </a:accent6>
      <a:hlink>
        <a:srgbClr val="0083B3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_Powerpoint_template_Arial_2023_03.potx" id="{21BE3E6B-BC63-41E7-8B22-3D1CED399A8A}" vid="{31C38254-FDE0-4DC1-8E9D-57B2A77FC47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802E7702851744B95003F22B91A7D2" ma:contentTypeVersion="1" ma:contentTypeDescription="Create a new document." ma:contentTypeScope="" ma:versionID="16515fce6edda50226817ebe00faf8f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37a7266940aab2202ac67b957d0a61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208D07-CD5B-4CD9-989E-39EA8F1C79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5111F-2799-4DA9-87BB-BB2E34A7D1EF}">
  <ds:schemaRefs>
    <ds:schemaRef ds:uri="http://schemas.microsoft.com/office/2006/metadata/properties"/>
    <ds:schemaRef ds:uri="6164ac20-e7b4-4d59-a363-ee5e608bef12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B36D78A-8FD0-4E87-897E-6E0D942E607A}"/>
</file>

<file path=docProps/app.xml><?xml version="1.0" encoding="utf-8"?>
<Properties xmlns="http://schemas.openxmlformats.org/officeDocument/2006/extended-properties" xmlns:vt="http://schemas.openxmlformats.org/officeDocument/2006/docPropsVTypes">
  <Template>ITU_Powerpoint_template_Arial_2023_03</Template>
  <TotalTime>694</TotalTime>
  <Words>1067</Words>
  <Application>Microsoft Office PowerPoint</Application>
  <PresentationFormat>Widescreen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Arial MT</vt:lpstr>
      <vt:lpstr>Calibri</vt:lpstr>
      <vt:lpstr>Courier New</vt:lpstr>
      <vt:lpstr>Georgia</vt:lpstr>
      <vt:lpstr>ITU Theme - Big text (24-28pt)</vt:lpstr>
      <vt:lpstr>ITU Theme: Quote Slide</vt:lpstr>
      <vt:lpstr>No Page Number_ITU Theme</vt:lpstr>
      <vt:lpstr>No Page Number - Big text</vt:lpstr>
      <vt:lpstr>No Page Number_Quote Slide</vt:lpstr>
      <vt:lpstr>Blank</vt:lpstr>
      <vt:lpstr>PowerPoint Presentation</vt:lpstr>
      <vt:lpstr>Meeting Venue</vt:lpstr>
      <vt:lpstr>Transportation and Registration</vt:lpstr>
      <vt:lpstr>Visa Information</vt:lpstr>
      <vt:lpstr>General Information: Banks and Currency</vt:lpstr>
      <vt:lpstr>General Information: Services available in NCA-F</vt:lpstr>
      <vt:lpstr>General Information: Accommodation</vt:lpstr>
      <vt:lpstr>General Information</vt:lpstr>
      <vt:lpstr>Additional Information</vt:lpstr>
      <vt:lpstr>Host Focal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TSB</dc:creator>
  <cp:lastModifiedBy>TSB (CL)</cp:lastModifiedBy>
  <cp:revision>36</cp:revision>
  <dcterms:created xsi:type="dcterms:W3CDTF">2024-02-21T10:01:46Z</dcterms:created>
  <dcterms:modified xsi:type="dcterms:W3CDTF">2025-08-01T13:21:18Z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0x01010041802E7702851744B95003F22B91A7D2</vt:lpwstr>
  </property>
</Properties>
</file>