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60" r:id="rId2"/>
    <p:sldId id="257" r:id="rId3"/>
    <p:sldId id="258" r:id="rId4"/>
    <p:sldId id="256" r:id="rId5"/>
    <p:sldId id="264" r:id="rId6"/>
    <p:sldId id="276" r:id="rId7"/>
    <p:sldId id="261" r:id="rId8"/>
    <p:sldId id="262" r:id="rId9"/>
    <p:sldId id="263" r:id="rId10"/>
    <p:sldId id="265" r:id="rId11"/>
    <p:sldId id="272" r:id="rId12"/>
    <p:sldId id="274" r:id="rId13"/>
    <p:sldId id="275" r:id="rId14"/>
    <p:sldId id="267" r:id="rId15"/>
    <p:sldId id="266"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42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082" autoAdjust="0"/>
  </p:normalViewPr>
  <p:slideViewPr>
    <p:cSldViewPr>
      <p:cViewPr varScale="1">
        <p:scale>
          <a:sx n="60" d="100"/>
          <a:sy n="60" d="100"/>
        </p:scale>
        <p:origin x="-7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2E0CD-BA4C-407E-A91C-A73E58B93BBC}" type="datetimeFigureOut">
              <a:rPr lang="en-US" smtClean="0"/>
              <a:pPr/>
              <a:t>8/18/2011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C46106-F7C3-42BD-A6BB-1239B3F533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presentation will address some Challenges as well as Opportunities of the Internet of Things.</a:t>
            </a:r>
          </a:p>
          <a:p>
            <a:endParaRPr lang="en-US" dirty="0" smtClean="0"/>
          </a:p>
          <a:p>
            <a:r>
              <a:rPr lang="en-US" dirty="0" smtClean="0"/>
              <a:t>Overview:</a:t>
            </a:r>
          </a:p>
          <a:p>
            <a:endParaRPr lang="en-US" dirty="0" smtClean="0"/>
          </a:p>
          <a:p>
            <a:r>
              <a:rPr lang="en-US" dirty="0" smtClean="0"/>
              <a:t>To do so, we</a:t>
            </a:r>
            <a:r>
              <a:rPr lang="en-US" baseline="0" dirty="0" smtClean="0"/>
              <a:t> will first have a brief look at ITU and its structure. Universities and academia are an important partner in ITU’s work. I will highlight aspects of ITU’s new initiatives for academia.</a:t>
            </a:r>
          </a:p>
          <a:p>
            <a:endParaRPr lang="en-US" baseline="0" dirty="0" smtClean="0"/>
          </a:p>
          <a:p>
            <a:r>
              <a:rPr lang="en-US" dirty="0" smtClean="0"/>
              <a:t>ITU has been discussing</a:t>
            </a:r>
            <a:r>
              <a:rPr lang="en-US" baseline="0" dirty="0" smtClean="0"/>
              <a:t> the Internet of Things since publishing a widely-recognized report in 2005. We were one of the first organization using the term </a:t>
            </a:r>
            <a:r>
              <a:rPr lang="en-US" baseline="0" dirty="0" err="1" smtClean="0"/>
              <a:t>IoT</a:t>
            </a:r>
            <a:r>
              <a:rPr lang="en-US" baseline="0" dirty="0" smtClean="0"/>
              <a:t>.</a:t>
            </a:r>
          </a:p>
          <a:p>
            <a:endParaRPr lang="en-US" baseline="0" dirty="0" smtClean="0"/>
          </a:p>
          <a:p>
            <a:r>
              <a:rPr lang="en-US" baseline="0" dirty="0" smtClean="0"/>
              <a:t>In the following we will look at challenges and opportunities that have been identified for the Internet of Things, and how ITU’s activities are related to these.</a:t>
            </a:r>
            <a:endParaRPr lang="en-US" dirty="0"/>
          </a:p>
        </p:txBody>
      </p:sp>
      <p:sp>
        <p:nvSpPr>
          <p:cNvPr id="4" name="Slide Number Placeholder 3"/>
          <p:cNvSpPr>
            <a:spLocks noGrp="1"/>
          </p:cNvSpPr>
          <p:nvPr>
            <p:ph type="sldNum" sz="quarter" idx="10"/>
          </p:nvPr>
        </p:nvSpPr>
        <p:spPr/>
        <p:txBody>
          <a:bodyPr/>
          <a:lstStyle/>
          <a:p>
            <a:fld id="{77C46106-F7C3-42BD-A6BB-1239B3F533A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a:t>
            </a:r>
            <a:r>
              <a:rPr lang="en-US" baseline="0" dirty="0" smtClean="0"/>
              <a:t> Intelligent Transportation Systems</a:t>
            </a:r>
            <a:endParaRPr lang="en-US" dirty="0"/>
          </a:p>
        </p:txBody>
      </p:sp>
      <p:sp>
        <p:nvSpPr>
          <p:cNvPr id="4" name="Slide Number Placeholder 3"/>
          <p:cNvSpPr>
            <a:spLocks noGrp="1"/>
          </p:cNvSpPr>
          <p:nvPr>
            <p:ph type="sldNum" sz="quarter" idx="10"/>
          </p:nvPr>
        </p:nvSpPr>
        <p:spPr/>
        <p:txBody>
          <a:bodyPr/>
          <a:lstStyle/>
          <a:p>
            <a:fld id="{77C46106-F7C3-42BD-A6BB-1239B3F533A9}"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C46106-F7C3-42BD-A6BB-1239B3F533A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b="1" i="1" dirty="0" smtClean="0">
                <a:latin typeface="Arial" pitchFamily="34" charset="0"/>
                <a:cs typeface="Arial" pitchFamily="34" charset="0"/>
              </a:rPr>
              <a:t>Key Message: We’ve been doing </a:t>
            </a:r>
            <a:r>
              <a:rPr lang="en-US" b="1" i="1" dirty="0" err="1" smtClean="0">
                <a:latin typeface="Arial" pitchFamily="34" charset="0"/>
                <a:cs typeface="Arial" pitchFamily="34" charset="0"/>
              </a:rPr>
              <a:t>IoT</a:t>
            </a:r>
            <a:r>
              <a:rPr lang="en-US" b="1" i="1" dirty="0" smtClean="0">
                <a:latin typeface="Arial" pitchFamily="34" charset="0"/>
                <a:cs typeface="Arial" pitchFamily="34" charset="0"/>
              </a:rPr>
              <a:t> for years …across ITU</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As early as in 2005 at WSIS in Tunis, Tunisia, the ITU secretariat launched “The Internet of Things” - the seventh publication in a series of “ITU Internet Reports”. </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The report introduced the wider public to the next step in “always on” communications, in which technologies like RFID and smart computing promise a world of networked and interconnected devices that provide relevant content and information whatever the location of the user. Everything from tires to toothbrushes will be in communications range, heralding the dawn of a new era, one in which today’s Internet (of data and people) gives way to tomorrow’s Internet of Things. </a:t>
            </a:r>
          </a:p>
          <a:p>
            <a:pPr>
              <a:spcBef>
                <a:spcPct val="0"/>
              </a:spcBef>
            </a:pPr>
            <a:endParaRPr lang="en-US" dirty="0" smtClean="0">
              <a:latin typeface="Arial" pitchFamily="34" charset="0"/>
              <a:cs typeface="Arial" pitchFamily="34" charset="0"/>
            </a:endParaRPr>
          </a:p>
          <a:p>
            <a:pPr>
              <a:spcBef>
                <a:spcPct val="0"/>
              </a:spcBef>
            </a:pPr>
            <a:endParaRPr lang="en-US" dirty="0"/>
          </a:p>
        </p:txBody>
      </p:sp>
      <p:sp>
        <p:nvSpPr>
          <p:cNvPr id="4" name="Slide Number Placeholder 3"/>
          <p:cNvSpPr>
            <a:spLocks noGrp="1"/>
          </p:cNvSpPr>
          <p:nvPr>
            <p:ph type="sldNum" sz="quarter" idx="10"/>
          </p:nvPr>
        </p:nvSpPr>
        <p:spPr/>
        <p:txBody>
          <a:bodyPr/>
          <a:lstStyle/>
          <a:p>
            <a:fld id="{77C46106-F7C3-42BD-A6BB-1239B3F533A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 the Internet of Things</a:t>
            </a:r>
            <a:endParaRPr lang="en-US" dirty="0"/>
          </a:p>
        </p:txBody>
      </p:sp>
      <p:sp>
        <p:nvSpPr>
          <p:cNvPr id="4" name="Slide Number Placeholder 3"/>
          <p:cNvSpPr>
            <a:spLocks noGrp="1"/>
          </p:cNvSpPr>
          <p:nvPr>
            <p:ph type="sldNum" sz="quarter" idx="10"/>
          </p:nvPr>
        </p:nvSpPr>
        <p:spPr/>
        <p:txBody>
          <a:bodyPr/>
          <a:lstStyle/>
          <a:p>
            <a:fld id="{77C46106-F7C3-42BD-A6BB-1239B3F533A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7C46106-F7C3-42BD-A6BB-1239B3F533A9}"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pitchFamily="34" charset="0"/>
                <a:cs typeface="Arial" pitchFamily="34" charset="0"/>
              </a:rPr>
              <a:t>Indispensable for the functioning of the </a:t>
            </a:r>
            <a:r>
              <a:rPr lang="en-US" dirty="0" err="1" smtClean="0">
                <a:latin typeface="Arial" pitchFamily="34" charset="0"/>
                <a:cs typeface="Arial" pitchFamily="34" charset="0"/>
              </a:rPr>
              <a:t>IoT</a:t>
            </a:r>
            <a:r>
              <a:rPr lang="en-US" dirty="0" smtClean="0">
                <a:latin typeface="Arial" pitchFamily="34" charset="0"/>
                <a:cs typeface="Arial" pitchFamily="34" charset="0"/>
              </a:rPr>
              <a:t>, the </a:t>
            </a:r>
            <a:r>
              <a:rPr lang="en-US" b="1" dirty="0" smtClean="0">
                <a:latin typeface="Arial" pitchFamily="34" charset="0"/>
                <a:cs typeface="Arial" pitchFamily="34" charset="0"/>
              </a:rPr>
              <a:t>ITU Radiocommunication Sector </a:t>
            </a:r>
            <a:r>
              <a:rPr lang="en-US" dirty="0" smtClean="0">
                <a:latin typeface="Arial" pitchFamily="34" charset="0"/>
                <a:cs typeface="Arial" pitchFamily="34" charset="0"/>
              </a:rPr>
              <a:t>is responsible for the global management of the radio-frequency spectrum, a scarce natural resource, which is increasingly in demand from a large and growing number of services such as fixed, mobile, broadcasting, amateur, space research, emergency telecommunications, etc.</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Spectrum crunch?</a:t>
            </a:r>
          </a:p>
        </p:txBody>
      </p:sp>
      <p:sp>
        <p:nvSpPr>
          <p:cNvPr id="4" name="Slide Number Placeholder 3"/>
          <p:cNvSpPr>
            <a:spLocks noGrp="1"/>
          </p:cNvSpPr>
          <p:nvPr>
            <p:ph type="sldNum" sz="quarter" idx="10"/>
          </p:nvPr>
        </p:nvSpPr>
        <p:spPr/>
        <p:txBody>
          <a:bodyPr/>
          <a:lstStyle/>
          <a:p>
            <a:fld id="{77C46106-F7C3-42BD-A6BB-1239B3F533A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Key Messages: We are </a:t>
            </a:r>
            <a:r>
              <a:rPr lang="en-US" b="1" i="1" dirty="0" err="1" smtClean="0"/>
              <a:t>IoT</a:t>
            </a:r>
            <a:r>
              <a:rPr lang="en-US" b="1" i="1" dirty="0" smtClean="0"/>
              <a:t> experts.  This is what we’ve learnt  through extensive</a:t>
            </a:r>
            <a:r>
              <a:rPr lang="en-US" b="1" i="1" baseline="0" dirty="0" smtClean="0"/>
              <a:t> experience in </a:t>
            </a:r>
            <a:r>
              <a:rPr lang="en-US" b="1" i="1" baseline="0" dirty="0" err="1" smtClean="0"/>
              <a:t>IoT</a:t>
            </a:r>
            <a:r>
              <a:rPr lang="en-US" b="1" i="1" baseline="0" dirty="0" smtClean="0"/>
              <a:t>…</a:t>
            </a:r>
            <a:endParaRPr lang="en-US" b="1" i="1" dirty="0" smtClean="0"/>
          </a:p>
          <a:p>
            <a:pPr rtl="0"/>
            <a:endParaRPr lang="en-US" altLang="ko-KR" dirty="0" smtClean="0"/>
          </a:p>
          <a:p>
            <a:pPr rtl="0"/>
            <a:r>
              <a:rPr lang="en-US" altLang="ko-KR" dirty="0" err="1" smtClean="0"/>
              <a:t>IoT</a:t>
            </a:r>
            <a:r>
              <a:rPr lang="en-US" altLang="ko-KR" dirty="0" smtClean="0"/>
              <a:t> standardization landscape is fragmented, consists of national, regional, international SDOs, an increasing number of industry consortia and fora. This slide shows many of the key players.</a:t>
            </a:r>
            <a:r>
              <a:rPr lang="en-US" altLang="ko-KR" baseline="0" dirty="0" smtClean="0"/>
              <a:t> </a:t>
            </a:r>
            <a:r>
              <a:rPr lang="en-US" altLang="ko-KR" dirty="0" smtClean="0"/>
              <a:t>Each actor has its own scope of work and membership, which should theoretically avoid overlap with other actors, but…</a:t>
            </a:r>
          </a:p>
          <a:p>
            <a:endParaRPr lang="en-US" altLang="ko-KR" dirty="0" smtClean="0"/>
          </a:p>
          <a:p>
            <a:r>
              <a:rPr lang="en-US" altLang="ko-KR" dirty="0" smtClean="0"/>
              <a:t>Most of the areas do not have clear boundaries and activities do overlap and are influenced by each other, in fields such as chip technology, radio technology, networking technology, application specific technology, etc.</a:t>
            </a:r>
          </a:p>
          <a:p>
            <a:endParaRPr lang="en-US" altLang="ko-KR" dirty="0" smtClean="0"/>
          </a:p>
          <a:p>
            <a:r>
              <a:rPr lang="en-US" sz="1200" kern="1200" baseline="0" dirty="0" smtClean="0">
                <a:solidFill>
                  <a:schemeClr val="tx1"/>
                </a:solidFill>
                <a:latin typeface="+mn-lt"/>
                <a:ea typeface="+mn-ea"/>
                <a:cs typeface="+mn-cs"/>
              </a:rPr>
              <a:t>In addition, it remains difficult to oversee the whole landscape, as new fora and consortia emerge, others disappear, or merge their activities.</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Given the increasing fragmentation, efforts to c</a:t>
            </a:r>
            <a:r>
              <a:rPr lang="en-US" altLang="ko-KR" sz="1200" dirty="0" smtClean="0">
                <a:solidFill>
                  <a:srgbClr val="FF0000"/>
                </a:solidFill>
                <a:ea typeface="굴림" pitchFamily="34" charset="-127"/>
              </a:rPr>
              <a:t>oordinate and harmonize become increasingly important. Given that the technologies enabling</a:t>
            </a:r>
            <a:r>
              <a:rPr lang="en-US" altLang="ko-KR" sz="1200" baseline="0" dirty="0" smtClean="0">
                <a:solidFill>
                  <a:srgbClr val="FF0000"/>
                </a:solidFill>
                <a:ea typeface="굴림" pitchFamily="34" charset="-127"/>
              </a:rPr>
              <a:t> the </a:t>
            </a:r>
            <a:r>
              <a:rPr lang="en-US" altLang="ko-KR" sz="1200" baseline="0" dirty="0" err="1" smtClean="0">
                <a:solidFill>
                  <a:srgbClr val="FF0000"/>
                </a:solidFill>
                <a:ea typeface="굴림" pitchFamily="34" charset="-127"/>
              </a:rPr>
              <a:t>IoT</a:t>
            </a:r>
            <a:r>
              <a:rPr lang="en-US" altLang="ko-KR" sz="1200" baseline="0" dirty="0" smtClean="0">
                <a:solidFill>
                  <a:srgbClr val="FF0000"/>
                </a:solidFill>
                <a:ea typeface="굴림" pitchFamily="34" charset="-127"/>
              </a:rPr>
              <a:t> </a:t>
            </a:r>
            <a:r>
              <a:rPr lang="en-US" altLang="ko-KR" sz="1200" dirty="0" smtClean="0">
                <a:solidFill>
                  <a:srgbClr val="FF0000"/>
                </a:solidFill>
                <a:ea typeface="굴림" pitchFamily="34" charset="-127"/>
              </a:rPr>
              <a:t>aim at global and ubiquitous connection and usage, this coordination should take</a:t>
            </a:r>
            <a:r>
              <a:rPr lang="en-US" altLang="ko-KR" sz="1200" baseline="0" dirty="0" smtClean="0">
                <a:solidFill>
                  <a:srgbClr val="FF0000"/>
                </a:solidFill>
                <a:ea typeface="굴림" pitchFamily="34" charset="-127"/>
              </a:rPr>
              <a:t> place at international level.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baseline="0" dirty="0" smtClean="0">
              <a:solidFill>
                <a:srgbClr val="FF0000"/>
              </a:solidFill>
              <a:ea typeface="굴림" pitchFamily="34" charset="-12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b="1" i="1" baseline="0" dirty="0" smtClean="0">
                <a:solidFill>
                  <a:srgbClr val="FF0000"/>
                </a:solidFill>
                <a:ea typeface="굴림" pitchFamily="34" charset="-127"/>
              </a:rPr>
              <a:t>And in this regards, ITU-T is the place to be.</a:t>
            </a:r>
            <a:endParaRPr lang="en-US" b="1" i="1" dirty="0" smtClean="0"/>
          </a:p>
        </p:txBody>
      </p:sp>
      <p:sp>
        <p:nvSpPr>
          <p:cNvPr id="4" name="Slide Number Placeholder 3"/>
          <p:cNvSpPr>
            <a:spLocks noGrp="1"/>
          </p:cNvSpPr>
          <p:nvPr>
            <p:ph type="sldNum" sz="quarter" idx="10"/>
          </p:nvPr>
        </p:nvSpPr>
        <p:spPr/>
        <p:txBody>
          <a:bodyPr/>
          <a:lstStyle/>
          <a:p>
            <a:fld id="{77C46106-F7C3-42BD-A6BB-1239B3F533A9}"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ITU-T initiatives to meet the</a:t>
            </a:r>
            <a:r>
              <a:rPr lang="en-US" baseline="0" dirty="0" smtClean="0"/>
              <a:t> </a:t>
            </a:r>
            <a:r>
              <a:rPr lang="en-US" baseline="0" dirty="0" err="1" smtClean="0"/>
              <a:t>IoT</a:t>
            </a:r>
            <a:r>
              <a:rPr lang="en-US" baseline="0" dirty="0" smtClean="0"/>
              <a:t> standards challenge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SG 2 	Operational aspects of service provision and telecommunications management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SG 13 	Future networks including mobile and NGN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SG 16 	Multimedia coding, systems and applications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SG 17 	Security</a:t>
            </a:r>
          </a:p>
        </p:txBody>
      </p:sp>
      <p:sp>
        <p:nvSpPr>
          <p:cNvPr id="4" name="Slide Number Placeholder 3"/>
          <p:cNvSpPr>
            <a:spLocks noGrp="1"/>
          </p:cNvSpPr>
          <p:nvPr>
            <p:ph type="sldNum" sz="quarter" idx="10"/>
          </p:nvPr>
        </p:nvSpPr>
        <p:spPr/>
        <p:txBody>
          <a:bodyPr/>
          <a:lstStyle/>
          <a:p>
            <a:fld id="{77C46106-F7C3-42BD-A6BB-1239B3F533A9}"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ITU-T initiatives to meet the</a:t>
            </a:r>
            <a:r>
              <a:rPr lang="en-US" baseline="0" dirty="0" smtClean="0"/>
              <a:t> </a:t>
            </a:r>
            <a:r>
              <a:rPr lang="en-US" baseline="0" dirty="0" err="1" smtClean="0"/>
              <a:t>IoT</a:t>
            </a:r>
            <a:r>
              <a:rPr lang="en-US" baseline="0" dirty="0" smtClean="0"/>
              <a:t> standards challenge</a:t>
            </a:r>
          </a:p>
          <a:p>
            <a:endParaRPr lang="en-US" baseline="0" dirty="0" smtClean="0"/>
          </a:p>
          <a:p>
            <a:r>
              <a:rPr lang="en-US" baseline="0" dirty="0" smtClean="0"/>
              <a:t>ETSI TC M2M – ETSI Technical Committee for Machine-to-Machine communications (Europe)</a:t>
            </a:r>
          </a:p>
          <a:p>
            <a:r>
              <a:rPr lang="en-US" baseline="0" dirty="0" smtClean="0"/>
              <a:t>GSC MSTF – Global Standards Collaboration Machine-to-Machine Standardization Task Force</a:t>
            </a:r>
          </a:p>
          <a:p>
            <a:r>
              <a:rPr lang="en-US" baseline="0" dirty="0" smtClean="0"/>
              <a:t>ISO/IEC JTC1 – ISO/IEC Joint Technical Committee 1 (Information Technology)</a:t>
            </a:r>
          </a:p>
          <a:p>
            <a:r>
              <a:rPr lang="en-US" baseline="0" dirty="0" smtClean="0"/>
              <a:t>TIA – Telecommunications Industry Association</a:t>
            </a:r>
            <a:endParaRPr lang="en-US" dirty="0"/>
          </a:p>
        </p:txBody>
      </p:sp>
      <p:sp>
        <p:nvSpPr>
          <p:cNvPr id="4" name="Slide Number Placeholder 3"/>
          <p:cNvSpPr>
            <a:spLocks noGrp="1"/>
          </p:cNvSpPr>
          <p:nvPr>
            <p:ph type="sldNum" sz="quarter" idx="10"/>
          </p:nvPr>
        </p:nvSpPr>
        <p:spPr/>
        <p:txBody>
          <a:bodyPr/>
          <a:lstStyle/>
          <a:p>
            <a:fld id="{77C46106-F7C3-42BD-A6BB-1239B3F533A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List of ITU-T work related to </a:t>
            </a:r>
            <a:r>
              <a:rPr lang="en-US" dirty="0" err="1" smtClean="0"/>
              <a:t>IoT</a:t>
            </a:r>
            <a:r>
              <a:rPr lang="en-US" dirty="0" smtClean="0"/>
              <a:t> standardization</a:t>
            </a:r>
            <a:endParaRPr lang="en-US" dirty="0"/>
          </a:p>
        </p:txBody>
      </p:sp>
      <p:sp>
        <p:nvSpPr>
          <p:cNvPr id="4" name="Slide Number Placeholder 3"/>
          <p:cNvSpPr>
            <a:spLocks noGrp="1"/>
          </p:cNvSpPr>
          <p:nvPr>
            <p:ph type="sldNum" sz="quarter" idx="10"/>
          </p:nvPr>
        </p:nvSpPr>
        <p:spPr/>
        <p:txBody>
          <a:bodyPr/>
          <a:lstStyle/>
          <a:p>
            <a:fld id="{77C46106-F7C3-42BD-A6BB-1239B3F533A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1B98CF-AC99-448D-9A21-6276D06C8C9B}" type="datetime1">
              <a:rPr lang="en-US" smtClean="0"/>
              <a:pPr/>
              <a:t>8/18/2011</a:t>
            </a:fld>
            <a:endParaRPr lang="en-US"/>
          </a:p>
        </p:txBody>
      </p:sp>
      <p:sp>
        <p:nvSpPr>
          <p:cNvPr id="5" name="Footer Placeholder 4"/>
          <p:cNvSpPr>
            <a:spLocks noGrp="1"/>
          </p:cNvSpPr>
          <p:nvPr>
            <p:ph type="ftr" sz="quarter" idx="11"/>
          </p:nvPr>
        </p:nvSpPr>
        <p:spPr/>
        <p:txBody>
          <a:bodyPr/>
          <a:lstStyle/>
          <a:p>
            <a:r>
              <a:rPr lang="en-US" smtClean="0"/>
              <a:t>ITU: Committed to connecting the world</a:t>
            </a:r>
            <a:endParaRPr lang="en-US"/>
          </a:p>
        </p:txBody>
      </p:sp>
      <p:sp>
        <p:nvSpPr>
          <p:cNvPr id="6" name="Slide Number Placeholder 5"/>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F33D4-77F6-418F-82BC-5C9823107489}" type="datetime1">
              <a:rPr lang="en-US" smtClean="0"/>
              <a:pPr/>
              <a:t>8/18/2011</a:t>
            </a:fld>
            <a:endParaRPr lang="en-US"/>
          </a:p>
        </p:txBody>
      </p:sp>
      <p:sp>
        <p:nvSpPr>
          <p:cNvPr id="5" name="Footer Placeholder 4"/>
          <p:cNvSpPr>
            <a:spLocks noGrp="1"/>
          </p:cNvSpPr>
          <p:nvPr>
            <p:ph type="ftr" sz="quarter" idx="11"/>
          </p:nvPr>
        </p:nvSpPr>
        <p:spPr/>
        <p:txBody>
          <a:bodyPr/>
          <a:lstStyle/>
          <a:p>
            <a:r>
              <a:rPr lang="en-US" smtClean="0"/>
              <a:t>ITU: Committed to connecting the world</a:t>
            </a:r>
            <a:endParaRPr lang="en-US"/>
          </a:p>
        </p:txBody>
      </p:sp>
      <p:sp>
        <p:nvSpPr>
          <p:cNvPr id="6" name="Slide Number Placeholder 5"/>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700830-7753-4B4D-947A-21FE312F6060}" type="datetime1">
              <a:rPr lang="en-US" smtClean="0"/>
              <a:pPr/>
              <a:t>8/18/2011</a:t>
            </a:fld>
            <a:endParaRPr lang="en-US"/>
          </a:p>
        </p:txBody>
      </p:sp>
      <p:sp>
        <p:nvSpPr>
          <p:cNvPr id="5" name="Footer Placeholder 4"/>
          <p:cNvSpPr>
            <a:spLocks noGrp="1"/>
          </p:cNvSpPr>
          <p:nvPr>
            <p:ph type="ftr" sz="quarter" idx="11"/>
          </p:nvPr>
        </p:nvSpPr>
        <p:spPr/>
        <p:txBody>
          <a:bodyPr/>
          <a:lstStyle/>
          <a:p>
            <a:r>
              <a:rPr lang="en-US" smtClean="0"/>
              <a:t>ITU: Committed to connecting the world</a:t>
            </a:r>
            <a:endParaRPr lang="en-US"/>
          </a:p>
        </p:txBody>
      </p:sp>
      <p:sp>
        <p:nvSpPr>
          <p:cNvPr id="6" name="Slide Number Placeholder 5"/>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2934C0-E863-44EB-812A-D88049FBBCF5}" type="datetime1">
              <a:rPr lang="en-US" smtClean="0"/>
              <a:pPr/>
              <a:t>8/18/2011</a:t>
            </a:fld>
            <a:endParaRPr lang="en-US"/>
          </a:p>
        </p:txBody>
      </p:sp>
      <p:sp>
        <p:nvSpPr>
          <p:cNvPr id="5" name="Footer Placeholder 4"/>
          <p:cNvSpPr>
            <a:spLocks noGrp="1"/>
          </p:cNvSpPr>
          <p:nvPr>
            <p:ph type="ftr" sz="quarter" idx="11"/>
          </p:nvPr>
        </p:nvSpPr>
        <p:spPr/>
        <p:txBody>
          <a:bodyPr/>
          <a:lstStyle/>
          <a:p>
            <a:r>
              <a:rPr lang="en-US" smtClean="0"/>
              <a:t>ITU: Committed to connecting the world</a:t>
            </a:r>
            <a:endParaRPr lang="en-US"/>
          </a:p>
        </p:txBody>
      </p:sp>
      <p:sp>
        <p:nvSpPr>
          <p:cNvPr id="6" name="Slide Number Placeholder 5"/>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94A0F-8E89-44E8-880C-12CFA33FEEF6}" type="datetime1">
              <a:rPr lang="en-US" smtClean="0"/>
              <a:pPr/>
              <a:t>8/18/2011</a:t>
            </a:fld>
            <a:endParaRPr lang="en-US"/>
          </a:p>
        </p:txBody>
      </p:sp>
      <p:sp>
        <p:nvSpPr>
          <p:cNvPr id="5" name="Footer Placeholder 4"/>
          <p:cNvSpPr>
            <a:spLocks noGrp="1"/>
          </p:cNvSpPr>
          <p:nvPr>
            <p:ph type="ftr" sz="quarter" idx="11"/>
          </p:nvPr>
        </p:nvSpPr>
        <p:spPr/>
        <p:txBody>
          <a:bodyPr/>
          <a:lstStyle/>
          <a:p>
            <a:r>
              <a:rPr lang="en-US" smtClean="0"/>
              <a:t>ITU: Committed to connecting the world</a:t>
            </a:r>
            <a:endParaRPr lang="en-US"/>
          </a:p>
        </p:txBody>
      </p:sp>
      <p:sp>
        <p:nvSpPr>
          <p:cNvPr id="6" name="Slide Number Placeholder 5"/>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39787C-A887-49D1-A7B6-FC7638ACC694}" type="datetime1">
              <a:rPr lang="en-US" smtClean="0"/>
              <a:pPr/>
              <a:t>8/18/2011</a:t>
            </a:fld>
            <a:endParaRPr lang="en-US"/>
          </a:p>
        </p:txBody>
      </p:sp>
      <p:sp>
        <p:nvSpPr>
          <p:cNvPr id="6" name="Footer Placeholder 5"/>
          <p:cNvSpPr>
            <a:spLocks noGrp="1"/>
          </p:cNvSpPr>
          <p:nvPr>
            <p:ph type="ftr" sz="quarter" idx="11"/>
          </p:nvPr>
        </p:nvSpPr>
        <p:spPr/>
        <p:txBody>
          <a:bodyPr/>
          <a:lstStyle/>
          <a:p>
            <a:r>
              <a:rPr lang="en-US" smtClean="0"/>
              <a:t>ITU: Committed to connecting the world</a:t>
            </a:r>
            <a:endParaRPr lang="en-US"/>
          </a:p>
        </p:txBody>
      </p:sp>
      <p:sp>
        <p:nvSpPr>
          <p:cNvPr id="7" name="Slide Number Placeholder 6"/>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67224-201B-43CC-AE5E-087105126F8E}" type="datetime1">
              <a:rPr lang="en-US" smtClean="0"/>
              <a:pPr/>
              <a:t>8/18/2011</a:t>
            </a:fld>
            <a:endParaRPr lang="en-US"/>
          </a:p>
        </p:txBody>
      </p:sp>
      <p:sp>
        <p:nvSpPr>
          <p:cNvPr id="8" name="Footer Placeholder 7"/>
          <p:cNvSpPr>
            <a:spLocks noGrp="1"/>
          </p:cNvSpPr>
          <p:nvPr>
            <p:ph type="ftr" sz="quarter" idx="11"/>
          </p:nvPr>
        </p:nvSpPr>
        <p:spPr/>
        <p:txBody>
          <a:bodyPr/>
          <a:lstStyle/>
          <a:p>
            <a:r>
              <a:rPr lang="en-US" smtClean="0"/>
              <a:t>ITU: Committed to connecting the world</a:t>
            </a:r>
            <a:endParaRPr lang="en-US"/>
          </a:p>
        </p:txBody>
      </p:sp>
      <p:sp>
        <p:nvSpPr>
          <p:cNvPr id="9" name="Slide Number Placeholder 8"/>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AD6D66-E213-48AC-A60D-310B608E0809}" type="datetime1">
              <a:rPr lang="en-US" smtClean="0"/>
              <a:pPr/>
              <a:t>8/18/2011</a:t>
            </a:fld>
            <a:endParaRPr lang="en-US"/>
          </a:p>
        </p:txBody>
      </p:sp>
      <p:sp>
        <p:nvSpPr>
          <p:cNvPr id="4" name="Footer Placeholder 3"/>
          <p:cNvSpPr>
            <a:spLocks noGrp="1"/>
          </p:cNvSpPr>
          <p:nvPr>
            <p:ph type="ftr" sz="quarter" idx="11"/>
          </p:nvPr>
        </p:nvSpPr>
        <p:spPr/>
        <p:txBody>
          <a:bodyPr/>
          <a:lstStyle/>
          <a:p>
            <a:r>
              <a:rPr lang="en-US" smtClean="0"/>
              <a:t>ITU: Committed to connecting the world</a:t>
            </a:r>
            <a:endParaRPr lang="en-US"/>
          </a:p>
        </p:txBody>
      </p:sp>
      <p:sp>
        <p:nvSpPr>
          <p:cNvPr id="5" name="Slide Number Placeholder 4"/>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56DF8-19A9-4FF8-A626-DA724C6FFFAD}" type="datetime1">
              <a:rPr lang="en-US" smtClean="0"/>
              <a:pPr/>
              <a:t>8/18/2011</a:t>
            </a:fld>
            <a:endParaRPr lang="en-US"/>
          </a:p>
        </p:txBody>
      </p:sp>
      <p:sp>
        <p:nvSpPr>
          <p:cNvPr id="3" name="Footer Placeholder 2"/>
          <p:cNvSpPr>
            <a:spLocks noGrp="1"/>
          </p:cNvSpPr>
          <p:nvPr>
            <p:ph type="ftr" sz="quarter" idx="11"/>
          </p:nvPr>
        </p:nvSpPr>
        <p:spPr/>
        <p:txBody>
          <a:bodyPr/>
          <a:lstStyle/>
          <a:p>
            <a:r>
              <a:rPr lang="en-US" smtClean="0"/>
              <a:t>ITU: Committed to connecting the world</a:t>
            </a:r>
            <a:endParaRPr lang="en-US"/>
          </a:p>
        </p:txBody>
      </p:sp>
      <p:sp>
        <p:nvSpPr>
          <p:cNvPr id="4" name="Slide Number Placeholder 3"/>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03E6B-E5D1-4FEC-A6A4-3134EB5DB5A4}" type="datetime1">
              <a:rPr lang="en-US" smtClean="0"/>
              <a:pPr/>
              <a:t>8/18/2011</a:t>
            </a:fld>
            <a:endParaRPr lang="en-US"/>
          </a:p>
        </p:txBody>
      </p:sp>
      <p:sp>
        <p:nvSpPr>
          <p:cNvPr id="6" name="Footer Placeholder 5"/>
          <p:cNvSpPr>
            <a:spLocks noGrp="1"/>
          </p:cNvSpPr>
          <p:nvPr>
            <p:ph type="ftr" sz="quarter" idx="11"/>
          </p:nvPr>
        </p:nvSpPr>
        <p:spPr/>
        <p:txBody>
          <a:bodyPr/>
          <a:lstStyle/>
          <a:p>
            <a:r>
              <a:rPr lang="en-US" smtClean="0"/>
              <a:t>ITU: Committed to connecting the world</a:t>
            </a:r>
            <a:endParaRPr lang="en-US"/>
          </a:p>
        </p:txBody>
      </p:sp>
      <p:sp>
        <p:nvSpPr>
          <p:cNvPr id="7" name="Slide Number Placeholder 6"/>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5ECF3-1019-4B70-AC82-DBAD7F5A8F8E}" type="datetime1">
              <a:rPr lang="en-US" smtClean="0"/>
              <a:pPr/>
              <a:t>8/18/2011</a:t>
            </a:fld>
            <a:endParaRPr lang="en-US"/>
          </a:p>
        </p:txBody>
      </p:sp>
      <p:sp>
        <p:nvSpPr>
          <p:cNvPr id="6" name="Footer Placeholder 5"/>
          <p:cNvSpPr>
            <a:spLocks noGrp="1"/>
          </p:cNvSpPr>
          <p:nvPr>
            <p:ph type="ftr" sz="quarter" idx="11"/>
          </p:nvPr>
        </p:nvSpPr>
        <p:spPr/>
        <p:txBody>
          <a:bodyPr/>
          <a:lstStyle/>
          <a:p>
            <a:r>
              <a:rPr lang="en-US" smtClean="0"/>
              <a:t>ITU: Committed to connecting the world</a:t>
            </a:r>
            <a:endParaRPr lang="en-US"/>
          </a:p>
        </p:txBody>
      </p:sp>
      <p:sp>
        <p:nvSpPr>
          <p:cNvPr id="7" name="Slide Number Placeholder 6"/>
          <p:cNvSpPr>
            <a:spLocks noGrp="1"/>
          </p:cNvSpPr>
          <p:nvPr>
            <p:ph type="sldNum" sz="quarter" idx="12"/>
          </p:nvPr>
        </p:nvSpPr>
        <p:spPr/>
        <p:txBody>
          <a:bodyPr/>
          <a:lstStyle/>
          <a:p>
            <a:fld id="{9C9ADFE2-A796-429C-9D98-9078E5C767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39713-28F9-4E91-B22E-576EC471EDF2}" type="datetime1">
              <a:rPr lang="en-US" smtClean="0"/>
              <a:pPr/>
              <a:t>8/18/2011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ITU: Committed to connecting the world</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ADFE2-A796-429C-9D98-9078E5C767E2}" type="slidenum">
              <a:rPr lang="en-US" smtClean="0"/>
              <a:pPr/>
              <a:t>‹#›</a:t>
            </a:fld>
            <a:endParaRPr lang="en-US"/>
          </a:p>
        </p:txBody>
      </p:sp>
      <p:pic>
        <p:nvPicPr>
          <p:cNvPr id="7" name="Picture 7" descr="itu-with-no-name"/>
          <p:cNvPicPr>
            <a:picLocks noChangeAspect="1" noChangeArrowheads="1"/>
          </p:cNvPicPr>
          <p:nvPr userDrawn="1"/>
        </p:nvPicPr>
        <p:blipFill>
          <a:blip r:embed="rId13" cstate="print"/>
          <a:srcRect/>
          <a:stretch>
            <a:fillRect/>
          </a:stretch>
        </p:blipFill>
        <p:spPr bwMode="auto">
          <a:xfrm>
            <a:off x="117475" y="6400800"/>
            <a:ext cx="339725" cy="365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6.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itu.int/en/ITU-T/gsi/iot" TargetMode="External"/><Relationship Id="rId7"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itu.int/ITU-T/go/Io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hyperlink" Target="http://www.itu.int/members" TargetMode="External"/><Relationship Id="rId1" Type="http://schemas.openxmlformats.org/officeDocument/2006/relationships/slideLayout" Target="../slideLayouts/slideLayout4.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hyperlink" Target="http://www.itu.int/internetofthing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hyperlink" Target="http://news.bbc.co.uk/2/hi/technology/4440334.s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932040" y="4797152"/>
            <a:ext cx="4176464" cy="1991072"/>
          </a:xfrm>
        </p:spPr>
        <p:txBody>
          <a:bodyPr>
            <a:normAutofit/>
          </a:bodyPr>
          <a:lstStyle/>
          <a:p>
            <a:pPr algn="l"/>
            <a:r>
              <a:rPr lang="en-US" b="1" dirty="0" smtClean="0">
                <a:solidFill>
                  <a:schemeClr val="tx1">
                    <a:lumMod val="50000"/>
                    <a:lumOff val="50000"/>
                  </a:schemeClr>
                </a:solidFill>
              </a:rPr>
              <a:t>Bilel Jamoussi</a:t>
            </a:r>
          </a:p>
          <a:p>
            <a:pPr algn="l"/>
            <a:r>
              <a:rPr lang="en-US" sz="2400" dirty="0" smtClean="0">
                <a:solidFill>
                  <a:schemeClr val="tx1">
                    <a:lumMod val="50000"/>
                    <a:lumOff val="50000"/>
                  </a:schemeClr>
                </a:solidFill>
              </a:rPr>
              <a:t>Chief </a:t>
            </a:r>
            <a:r>
              <a:rPr lang="en-US" sz="2400" dirty="0" smtClean="0">
                <a:solidFill>
                  <a:schemeClr val="tx1">
                    <a:lumMod val="50000"/>
                    <a:lumOff val="50000"/>
                  </a:schemeClr>
                </a:solidFill>
              </a:rPr>
              <a:t>Study </a:t>
            </a:r>
            <a:r>
              <a:rPr lang="en-US" sz="2400" dirty="0" smtClean="0">
                <a:solidFill>
                  <a:schemeClr val="tx1">
                    <a:lumMod val="50000"/>
                    <a:lumOff val="50000"/>
                  </a:schemeClr>
                </a:solidFill>
              </a:rPr>
              <a:t>Groups </a:t>
            </a:r>
            <a:r>
              <a:rPr lang="en-US" sz="2400" dirty="0" smtClean="0">
                <a:solidFill>
                  <a:schemeClr val="tx1">
                    <a:lumMod val="50000"/>
                    <a:lumOff val="50000"/>
                  </a:schemeClr>
                </a:solidFill>
              </a:rPr>
              <a:t>Department</a:t>
            </a:r>
          </a:p>
          <a:p>
            <a:pPr algn="l"/>
            <a:r>
              <a:rPr lang="en-US" sz="1700" b="1" dirty="0" smtClean="0">
                <a:solidFill>
                  <a:schemeClr val="tx1">
                    <a:lumMod val="50000"/>
                    <a:lumOff val="50000"/>
                  </a:schemeClr>
                </a:solidFill>
              </a:rPr>
              <a:t>Telecommunication Standardization Bureau International Telecommunication Union</a:t>
            </a:r>
          </a:p>
          <a:p>
            <a:pPr algn="l"/>
            <a:endParaRPr lang="en-US" dirty="0">
              <a:solidFill>
                <a:schemeClr val="tx1">
                  <a:lumMod val="50000"/>
                  <a:lumOff val="50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0" y="0"/>
            <a:ext cx="4829670" cy="6858000"/>
          </a:xfrm>
          <a:prstGeom prst="rect">
            <a:avLst/>
          </a:prstGeom>
          <a:noFill/>
          <a:ln w="9525">
            <a:noFill/>
            <a:miter lim="800000"/>
            <a:headEnd/>
            <a:tailEnd/>
          </a:ln>
        </p:spPr>
      </p:pic>
      <p:sp>
        <p:nvSpPr>
          <p:cNvPr id="2" name="Title 1"/>
          <p:cNvSpPr>
            <a:spLocks noGrp="1"/>
          </p:cNvSpPr>
          <p:nvPr>
            <p:ph type="ctrTitle"/>
          </p:nvPr>
        </p:nvSpPr>
        <p:spPr>
          <a:xfrm>
            <a:off x="255711" y="476672"/>
            <a:ext cx="4318248" cy="3528392"/>
          </a:xfrm>
          <a:prstGeom prst="roundRect">
            <a:avLst/>
          </a:prstGeom>
          <a:solidFill>
            <a:schemeClr val="accent5">
              <a:lumMod val="40000"/>
              <a:lumOff val="60000"/>
              <a:alpha val="70000"/>
            </a:schemeClr>
          </a:solidFill>
        </p:spPr>
        <p:txBody>
          <a:bodyPr>
            <a:normAutofit fontScale="90000"/>
          </a:bodyPr>
          <a:lstStyle/>
          <a:p>
            <a:r>
              <a:rPr lang="en-US" dirty="0" smtClean="0">
                <a:solidFill>
                  <a:schemeClr val="accent4">
                    <a:lumMod val="50000"/>
                  </a:schemeClr>
                </a:solidFill>
              </a:rPr>
              <a:t>Addressing the </a:t>
            </a:r>
            <a:r>
              <a:rPr lang="en-US" sz="5300" i="1" dirty="0" smtClean="0">
                <a:solidFill>
                  <a:schemeClr val="accent4">
                    <a:lumMod val="50000"/>
                  </a:schemeClr>
                </a:solidFill>
              </a:rPr>
              <a:t>Challenges</a:t>
            </a:r>
            <a:r>
              <a:rPr lang="en-US" dirty="0" smtClean="0">
                <a:solidFill>
                  <a:schemeClr val="accent4">
                    <a:lumMod val="50000"/>
                  </a:schemeClr>
                </a:solidFill>
              </a:rPr>
              <a:t>, Harnessing the </a:t>
            </a:r>
            <a:r>
              <a:rPr lang="en-US" sz="5300" i="1" dirty="0" smtClean="0">
                <a:solidFill>
                  <a:schemeClr val="accent4">
                    <a:lumMod val="50000"/>
                  </a:schemeClr>
                </a:solidFill>
              </a:rPr>
              <a:t>Opportunities</a:t>
            </a:r>
            <a:r>
              <a:rPr lang="en-US" dirty="0" smtClean="0">
                <a:solidFill>
                  <a:schemeClr val="accent4">
                    <a:lumMod val="50000"/>
                  </a:schemeClr>
                </a:solidFill>
              </a:rPr>
              <a:t> </a:t>
            </a:r>
            <a:br>
              <a:rPr lang="en-US" dirty="0" smtClean="0">
                <a:solidFill>
                  <a:schemeClr val="accent4">
                    <a:lumMod val="50000"/>
                  </a:schemeClr>
                </a:solidFill>
              </a:rPr>
            </a:br>
            <a:r>
              <a:rPr lang="en-US" dirty="0" smtClean="0">
                <a:solidFill>
                  <a:schemeClr val="accent4">
                    <a:lumMod val="50000"/>
                  </a:schemeClr>
                </a:solidFill>
              </a:rPr>
              <a:t>of</a:t>
            </a:r>
            <a:endParaRPr lang="en-US" i="1" dirty="0">
              <a:solidFill>
                <a:schemeClr val="accent4">
                  <a:lumMod val="50000"/>
                </a:schemeClr>
              </a:solidFill>
            </a:endParaRPr>
          </a:p>
        </p:txBody>
      </p:sp>
      <p:pic>
        <p:nvPicPr>
          <p:cNvPr id="6" name="Picture 5" descr="IoT-GSI_logo.jpg"/>
          <p:cNvPicPr>
            <a:picLocks noChangeAspect="1"/>
          </p:cNvPicPr>
          <p:nvPr/>
        </p:nvPicPr>
        <p:blipFill>
          <a:blip r:embed="rId4" cstate="print"/>
          <a:stretch>
            <a:fillRect/>
          </a:stretch>
        </p:blipFill>
        <p:spPr>
          <a:xfrm>
            <a:off x="5518447" y="548680"/>
            <a:ext cx="3158009" cy="20162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Global Standards</a:t>
            </a:r>
            <a:endParaRPr lang="en-US" dirty="0"/>
          </a:p>
        </p:txBody>
      </p:sp>
      <p:sp>
        <p:nvSpPr>
          <p:cNvPr id="5" name="Content Placeholder 4"/>
          <p:cNvSpPr>
            <a:spLocks noGrp="1"/>
          </p:cNvSpPr>
          <p:nvPr>
            <p:ph idx="1"/>
          </p:nvPr>
        </p:nvSpPr>
        <p:spPr/>
        <p:txBody>
          <a:bodyPr/>
          <a:lstStyle/>
          <a:p>
            <a:r>
              <a:rPr lang="en-US" dirty="0" smtClean="0"/>
              <a:t>Increasingly fragmented </a:t>
            </a:r>
            <a:r>
              <a:rPr lang="en-US" dirty="0" err="1" smtClean="0"/>
              <a:t>IoT</a:t>
            </a:r>
            <a:r>
              <a:rPr lang="en-US" dirty="0" smtClean="0"/>
              <a:t> standardization landscape</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3509367" y="3930285"/>
            <a:ext cx="685800" cy="581025"/>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b="59293"/>
          <a:stretch>
            <a:fillRect/>
          </a:stretch>
        </p:blipFill>
        <p:spPr bwMode="auto">
          <a:xfrm>
            <a:off x="1781175" y="3282213"/>
            <a:ext cx="1857375" cy="504056"/>
          </a:xfrm>
          <a:prstGeom prst="rect">
            <a:avLst/>
          </a:prstGeom>
          <a:noFill/>
          <a:ln w="9525">
            <a:noFill/>
            <a:miter lim="800000"/>
            <a:headEnd/>
            <a:tailEnd/>
          </a:ln>
        </p:spPr>
      </p:pic>
      <p:pic>
        <p:nvPicPr>
          <p:cNvPr id="8" name="Picture 8"/>
          <p:cNvPicPr>
            <a:picLocks noChangeAspect="1" noChangeArrowheads="1"/>
          </p:cNvPicPr>
          <p:nvPr/>
        </p:nvPicPr>
        <p:blipFill>
          <a:blip r:embed="rId5" cstate="print"/>
          <a:srcRect/>
          <a:stretch>
            <a:fillRect/>
          </a:stretch>
        </p:blipFill>
        <p:spPr bwMode="auto">
          <a:xfrm>
            <a:off x="6860482" y="2530135"/>
            <a:ext cx="591838" cy="544066"/>
          </a:xfrm>
          <a:prstGeom prst="rect">
            <a:avLst/>
          </a:prstGeom>
          <a:noFill/>
          <a:ln w="9525">
            <a:noFill/>
            <a:miter lim="800000"/>
            <a:headEnd/>
            <a:tailEnd/>
          </a:ln>
        </p:spPr>
      </p:pic>
      <p:pic>
        <p:nvPicPr>
          <p:cNvPr id="9" name="Picture 9"/>
          <p:cNvPicPr>
            <a:picLocks noChangeAspect="1" noChangeArrowheads="1"/>
          </p:cNvPicPr>
          <p:nvPr/>
        </p:nvPicPr>
        <p:blipFill>
          <a:blip r:embed="rId6" cstate="print"/>
          <a:srcRect/>
          <a:stretch>
            <a:fillRect/>
          </a:stretch>
        </p:blipFill>
        <p:spPr bwMode="auto">
          <a:xfrm>
            <a:off x="1925191" y="3826279"/>
            <a:ext cx="576064" cy="583983"/>
          </a:xfrm>
          <a:prstGeom prst="rect">
            <a:avLst/>
          </a:prstGeom>
          <a:noFill/>
          <a:ln w="9525">
            <a:noFill/>
            <a:miter lim="800000"/>
            <a:headEnd/>
            <a:tailEnd/>
          </a:ln>
        </p:spPr>
      </p:pic>
      <p:pic>
        <p:nvPicPr>
          <p:cNvPr id="10" name="Picture 10"/>
          <p:cNvPicPr>
            <a:picLocks noChangeAspect="1" noChangeArrowheads="1"/>
          </p:cNvPicPr>
          <p:nvPr/>
        </p:nvPicPr>
        <p:blipFill>
          <a:blip r:embed="rId7" cstate="print"/>
          <a:srcRect/>
          <a:stretch>
            <a:fillRect/>
          </a:stretch>
        </p:blipFill>
        <p:spPr bwMode="auto">
          <a:xfrm>
            <a:off x="6997749" y="4690375"/>
            <a:ext cx="688082" cy="688082"/>
          </a:xfrm>
          <a:prstGeom prst="rect">
            <a:avLst/>
          </a:prstGeom>
          <a:noFill/>
          <a:ln w="9525">
            <a:noFill/>
            <a:miter lim="800000"/>
            <a:headEnd/>
            <a:tailEnd/>
          </a:ln>
        </p:spPr>
      </p:pic>
      <p:pic>
        <p:nvPicPr>
          <p:cNvPr id="11" name="Picture 11"/>
          <p:cNvPicPr>
            <a:picLocks noChangeAspect="1" noChangeArrowheads="1"/>
          </p:cNvPicPr>
          <p:nvPr/>
        </p:nvPicPr>
        <p:blipFill>
          <a:blip r:embed="rId8" cstate="print"/>
          <a:srcRect r="25712"/>
          <a:stretch>
            <a:fillRect/>
          </a:stretch>
        </p:blipFill>
        <p:spPr bwMode="auto">
          <a:xfrm>
            <a:off x="5165551" y="2684048"/>
            <a:ext cx="1224136" cy="638175"/>
          </a:xfrm>
          <a:prstGeom prst="rect">
            <a:avLst/>
          </a:prstGeom>
          <a:noFill/>
          <a:ln w="9525">
            <a:noFill/>
            <a:miter lim="800000"/>
            <a:headEnd/>
            <a:tailEnd/>
          </a:ln>
        </p:spPr>
      </p:pic>
      <p:pic>
        <p:nvPicPr>
          <p:cNvPr id="12" name="Picture 11"/>
          <p:cNvPicPr/>
          <p:nvPr/>
        </p:nvPicPr>
        <p:blipFill>
          <a:blip r:embed="rId9" cstate="print"/>
          <a:srcRect/>
          <a:stretch>
            <a:fillRect/>
          </a:stretch>
        </p:blipFill>
        <p:spPr bwMode="auto">
          <a:xfrm>
            <a:off x="4445695" y="3801127"/>
            <a:ext cx="828675" cy="914400"/>
          </a:xfrm>
          <a:prstGeom prst="rect">
            <a:avLst/>
          </a:prstGeom>
          <a:noFill/>
        </p:spPr>
      </p:pic>
      <p:pic>
        <p:nvPicPr>
          <p:cNvPr id="13" name="Picture 13"/>
          <p:cNvPicPr>
            <a:picLocks noChangeAspect="1" noChangeArrowheads="1"/>
          </p:cNvPicPr>
          <p:nvPr/>
        </p:nvPicPr>
        <p:blipFill>
          <a:blip r:embed="rId10" cstate="print"/>
          <a:srcRect/>
          <a:stretch>
            <a:fillRect/>
          </a:stretch>
        </p:blipFill>
        <p:spPr bwMode="auto">
          <a:xfrm>
            <a:off x="5093543" y="5482463"/>
            <a:ext cx="1872208" cy="554174"/>
          </a:xfrm>
          <a:prstGeom prst="rect">
            <a:avLst/>
          </a:prstGeom>
          <a:noFill/>
          <a:ln w="9525">
            <a:noFill/>
            <a:miter lim="800000"/>
            <a:headEnd/>
            <a:tailEnd/>
          </a:ln>
        </p:spPr>
      </p:pic>
      <p:pic>
        <p:nvPicPr>
          <p:cNvPr id="14" name="Picture 14"/>
          <p:cNvPicPr>
            <a:picLocks noChangeAspect="1" noChangeArrowheads="1"/>
          </p:cNvPicPr>
          <p:nvPr/>
        </p:nvPicPr>
        <p:blipFill>
          <a:blip r:embed="rId11" cstate="print"/>
          <a:srcRect/>
          <a:stretch>
            <a:fillRect/>
          </a:stretch>
        </p:blipFill>
        <p:spPr bwMode="auto">
          <a:xfrm>
            <a:off x="3653383" y="5554471"/>
            <a:ext cx="1285875" cy="400050"/>
          </a:xfrm>
          <a:prstGeom prst="rect">
            <a:avLst/>
          </a:prstGeom>
          <a:noFill/>
          <a:ln w="9525">
            <a:noFill/>
            <a:miter lim="800000"/>
            <a:headEnd/>
            <a:tailEnd/>
          </a:ln>
        </p:spPr>
      </p:pic>
      <p:pic>
        <p:nvPicPr>
          <p:cNvPr id="15" name="Picture 15"/>
          <p:cNvPicPr>
            <a:picLocks noChangeAspect="1" noChangeArrowheads="1"/>
          </p:cNvPicPr>
          <p:nvPr/>
        </p:nvPicPr>
        <p:blipFill>
          <a:blip r:embed="rId12" cstate="print"/>
          <a:srcRect/>
          <a:stretch>
            <a:fillRect/>
          </a:stretch>
        </p:blipFill>
        <p:spPr bwMode="auto">
          <a:xfrm>
            <a:off x="7181775" y="3250215"/>
            <a:ext cx="936104" cy="702078"/>
          </a:xfrm>
          <a:prstGeom prst="rect">
            <a:avLst/>
          </a:prstGeom>
          <a:noFill/>
          <a:ln w="9525">
            <a:noFill/>
            <a:miter lim="800000"/>
            <a:headEnd/>
            <a:tailEnd/>
          </a:ln>
        </p:spPr>
      </p:pic>
      <p:pic>
        <p:nvPicPr>
          <p:cNvPr id="16" name="Picture 18"/>
          <p:cNvPicPr>
            <a:picLocks noChangeAspect="1" noChangeArrowheads="1"/>
          </p:cNvPicPr>
          <p:nvPr/>
        </p:nvPicPr>
        <p:blipFill>
          <a:blip r:embed="rId13" cstate="print"/>
          <a:srcRect/>
          <a:stretch>
            <a:fillRect/>
          </a:stretch>
        </p:blipFill>
        <p:spPr bwMode="auto">
          <a:xfrm>
            <a:off x="6173663" y="3786269"/>
            <a:ext cx="1224516" cy="479301"/>
          </a:xfrm>
          <a:prstGeom prst="rect">
            <a:avLst/>
          </a:prstGeom>
          <a:noFill/>
          <a:ln w="9525">
            <a:noFill/>
            <a:miter lim="800000"/>
            <a:headEnd/>
            <a:tailEnd/>
          </a:ln>
        </p:spPr>
      </p:pic>
      <p:pic>
        <p:nvPicPr>
          <p:cNvPr id="17" name="Picture 19"/>
          <p:cNvPicPr>
            <a:picLocks noChangeAspect="1" noChangeArrowheads="1"/>
          </p:cNvPicPr>
          <p:nvPr/>
        </p:nvPicPr>
        <p:blipFill>
          <a:blip r:embed="rId14" cstate="print"/>
          <a:srcRect l="4140" t="17830" r="64957" b="50000"/>
          <a:stretch>
            <a:fillRect/>
          </a:stretch>
        </p:blipFill>
        <p:spPr bwMode="auto">
          <a:xfrm>
            <a:off x="2861295" y="4938397"/>
            <a:ext cx="2952328" cy="432048"/>
          </a:xfrm>
          <a:prstGeom prst="rect">
            <a:avLst/>
          </a:prstGeom>
          <a:noFill/>
          <a:ln w="9525">
            <a:noFill/>
            <a:miter lim="800000"/>
            <a:headEnd/>
            <a:tailEnd/>
          </a:ln>
        </p:spPr>
      </p:pic>
      <p:pic>
        <p:nvPicPr>
          <p:cNvPr id="18" name="Picture 20"/>
          <p:cNvPicPr>
            <a:picLocks noChangeAspect="1" noChangeArrowheads="1"/>
          </p:cNvPicPr>
          <p:nvPr/>
        </p:nvPicPr>
        <p:blipFill>
          <a:blip r:embed="rId15" cstate="print"/>
          <a:srcRect/>
          <a:stretch>
            <a:fillRect/>
          </a:stretch>
        </p:blipFill>
        <p:spPr bwMode="auto">
          <a:xfrm>
            <a:off x="5597599" y="4290325"/>
            <a:ext cx="2790825" cy="390525"/>
          </a:xfrm>
          <a:prstGeom prst="rect">
            <a:avLst/>
          </a:prstGeom>
          <a:noFill/>
          <a:ln w="9525">
            <a:noFill/>
            <a:miter lim="800000"/>
            <a:headEnd/>
            <a:tailEnd/>
          </a:ln>
        </p:spPr>
      </p:pic>
      <p:pic>
        <p:nvPicPr>
          <p:cNvPr id="19" name="Picture 21"/>
          <p:cNvPicPr>
            <a:picLocks noChangeAspect="1" noChangeArrowheads="1"/>
          </p:cNvPicPr>
          <p:nvPr/>
        </p:nvPicPr>
        <p:blipFill>
          <a:blip r:embed="rId16" cstate="print"/>
          <a:srcRect/>
          <a:stretch>
            <a:fillRect/>
          </a:stretch>
        </p:blipFill>
        <p:spPr bwMode="auto">
          <a:xfrm>
            <a:off x="5309567" y="3714261"/>
            <a:ext cx="704850" cy="295275"/>
          </a:xfrm>
          <a:prstGeom prst="rect">
            <a:avLst/>
          </a:prstGeom>
          <a:noFill/>
          <a:ln w="9525">
            <a:noFill/>
            <a:miter lim="800000"/>
            <a:headEnd/>
            <a:tailEnd/>
          </a:ln>
        </p:spPr>
      </p:pic>
      <p:pic>
        <p:nvPicPr>
          <p:cNvPr id="20" name="Picture 22"/>
          <p:cNvPicPr>
            <a:picLocks noChangeAspect="1" noChangeArrowheads="1"/>
          </p:cNvPicPr>
          <p:nvPr/>
        </p:nvPicPr>
        <p:blipFill>
          <a:blip r:embed="rId17" cstate="print"/>
          <a:srcRect/>
          <a:stretch>
            <a:fillRect/>
          </a:stretch>
        </p:blipFill>
        <p:spPr bwMode="auto">
          <a:xfrm>
            <a:off x="5957639" y="4762383"/>
            <a:ext cx="923925" cy="533400"/>
          </a:xfrm>
          <a:prstGeom prst="rect">
            <a:avLst/>
          </a:prstGeom>
          <a:noFill/>
          <a:ln w="9525">
            <a:noFill/>
            <a:miter lim="800000"/>
            <a:headEnd/>
            <a:tailEnd/>
          </a:ln>
        </p:spPr>
      </p:pic>
      <p:pic>
        <p:nvPicPr>
          <p:cNvPr id="21" name="Picture 24"/>
          <p:cNvPicPr>
            <a:picLocks noChangeAspect="1" noChangeArrowheads="1"/>
          </p:cNvPicPr>
          <p:nvPr/>
        </p:nvPicPr>
        <p:blipFill>
          <a:blip r:embed="rId18" cstate="print"/>
          <a:srcRect/>
          <a:stretch>
            <a:fillRect/>
          </a:stretch>
        </p:blipFill>
        <p:spPr bwMode="auto">
          <a:xfrm>
            <a:off x="5597599" y="3178207"/>
            <a:ext cx="1368152" cy="453706"/>
          </a:xfrm>
          <a:prstGeom prst="rect">
            <a:avLst/>
          </a:prstGeom>
          <a:noFill/>
          <a:ln w="9525">
            <a:noFill/>
            <a:miter lim="800000"/>
            <a:headEnd/>
            <a:tailEnd/>
          </a:ln>
        </p:spPr>
      </p:pic>
      <p:pic>
        <p:nvPicPr>
          <p:cNvPr id="22" name="Picture 25"/>
          <p:cNvPicPr>
            <a:picLocks noChangeAspect="1" noChangeArrowheads="1"/>
          </p:cNvPicPr>
          <p:nvPr/>
        </p:nvPicPr>
        <p:blipFill>
          <a:blip r:embed="rId19" cstate="print"/>
          <a:srcRect t="-4666" r="24170"/>
          <a:stretch>
            <a:fillRect/>
          </a:stretch>
        </p:blipFill>
        <p:spPr bwMode="auto">
          <a:xfrm>
            <a:off x="2396654" y="4402343"/>
            <a:ext cx="1184721" cy="504056"/>
          </a:xfrm>
          <a:prstGeom prst="rect">
            <a:avLst/>
          </a:prstGeom>
          <a:noFill/>
          <a:ln w="9525">
            <a:noFill/>
            <a:miter lim="800000"/>
            <a:headEnd/>
            <a:tailEnd/>
          </a:ln>
        </p:spPr>
      </p:pic>
      <p:pic>
        <p:nvPicPr>
          <p:cNvPr id="23" name="Picture 26"/>
          <p:cNvPicPr>
            <a:picLocks noChangeAspect="1" noChangeArrowheads="1"/>
          </p:cNvPicPr>
          <p:nvPr/>
        </p:nvPicPr>
        <p:blipFill>
          <a:blip r:embed="rId20" cstate="print"/>
          <a:srcRect l="5214" t="6517" r="6153"/>
          <a:stretch>
            <a:fillRect/>
          </a:stretch>
        </p:blipFill>
        <p:spPr bwMode="auto">
          <a:xfrm>
            <a:off x="2645271" y="2170095"/>
            <a:ext cx="1224136" cy="1032892"/>
          </a:xfrm>
          <a:prstGeom prst="rect">
            <a:avLst/>
          </a:prstGeom>
          <a:noFill/>
          <a:ln w="9525">
            <a:noFill/>
            <a:miter lim="800000"/>
            <a:headEnd/>
            <a:tailEnd/>
          </a:ln>
        </p:spPr>
      </p:pic>
      <p:pic>
        <p:nvPicPr>
          <p:cNvPr id="24" name="Picture 27"/>
          <p:cNvPicPr>
            <a:picLocks noChangeAspect="1" noChangeArrowheads="1"/>
          </p:cNvPicPr>
          <p:nvPr/>
        </p:nvPicPr>
        <p:blipFill>
          <a:blip r:embed="rId21" cstate="print"/>
          <a:srcRect b="13601"/>
          <a:stretch>
            <a:fillRect/>
          </a:stretch>
        </p:blipFill>
        <p:spPr bwMode="auto">
          <a:xfrm>
            <a:off x="3869407" y="3210205"/>
            <a:ext cx="1428750" cy="576064"/>
          </a:xfrm>
          <a:prstGeom prst="rect">
            <a:avLst/>
          </a:prstGeom>
          <a:noFill/>
          <a:ln w="9525">
            <a:noFill/>
            <a:miter lim="800000"/>
            <a:headEnd/>
            <a:tailEnd/>
          </a:ln>
        </p:spPr>
      </p:pic>
      <p:pic>
        <p:nvPicPr>
          <p:cNvPr id="25" name="Picture 28"/>
          <p:cNvPicPr>
            <a:picLocks noChangeAspect="1" noChangeArrowheads="1"/>
          </p:cNvPicPr>
          <p:nvPr/>
        </p:nvPicPr>
        <p:blipFill>
          <a:blip r:embed="rId22" cstate="print"/>
          <a:srcRect l="14951" r="16537"/>
          <a:stretch>
            <a:fillRect/>
          </a:stretch>
        </p:blipFill>
        <p:spPr bwMode="auto">
          <a:xfrm>
            <a:off x="2213223" y="5442453"/>
            <a:ext cx="1224136" cy="697953"/>
          </a:xfrm>
          <a:prstGeom prst="rect">
            <a:avLst/>
          </a:prstGeom>
          <a:noFill/>
          <a:ln w="9525">
            <a:noFill/>
            <a:miter lim="800000"/>
            <a:headEnd/>
            <a:tailEnd/>
          </a:ln>
        </p:spPr>
      </p:pic>
      <p:pic>
        <p:nvPicPr>
          <p:cNvPr id="26" name="Picture 29"/>
          <p:cNvPicPr>
            <a:picLocks noChangeAspect="1" noChangeArrowheads="1"/>
          </p:cNvPicPr>
          <p:nvPr/>
        </p:nvPicPr>
        <p:blipFill>
          <a:blip r:embed="rId23" cstate="print"/>
          <a:srcRect/>
          <a:stretch>
            <a:fillRect/>
          </a:stretch>
        </p:blipFill>
        <p:spPr bwMode="auto">
          <a:xfrm>
            <a:off x="3851920" y="2132856"/>
            <a:ext cx="2965499" cy="613303"/>
          </a:xfrm>
          <a:prstGeom prst="rect">
            <a:avLst/>
          </a:prstGeom>
          <a:noFill/>
          <a:ln w="9525">
            <a:noFill/>
            <a:miter lim="800000"/>
            <a:headEnd/>
            <a:tailEnd/>
          </a:ln>
        </p:spPr>
      </p:pic>
      <p:pic>
        <p:nvPicPr>
          <p:cNvPr id="27" name="Picture 30"/>
          <p:cNvPicPr>
            <a:picLocks noChangeAspect="1" noChangeArrowheads="1"/>
          </p:cNvPicPr>
          <p:nvPr/>
        </p:nvPicPr>
        <p:blipFill>
          <a:blip r:embed="rId24" cstate="print"/>
          <a:srcRect/>
          <a:stretch>
            <a:fillRect/>
          </a:stretch>
        </p:blipFill>
        <p:spPr bwMode="auto">
          <a:xfrm>
            <a:off x="2717279" y="3898287"/>
            <a:ext cx="685800" cy="447675"/>
          </a:xfrm>
          <a:prstGeom prst="rect">
            <a:avLst/>
          </a:prstGeom>
          <a:noFill/>
          <a:ln w="9525">
            <a:noFill/>
            <a:miter lim="800000"/>
            <a:headEnd/>
            <a:tailEnd/>
          </a:ln>
        </p:spPr>
      </p:pic>
      <p:pic>
        <p:nvPicPr>
          <p:cNvPr id="28" name="Picture 31"/>
          <p:cNvPicPr>
            <a:picLocks noChangeAspect="1" noChangeArrowheads="1"/>
          </p:cNvPicPr>
          <p:nvPr/>
        </p:nvPicPr>
        <p:blipFill>
          <a:blip r:embed="rId25" cstate="print"/>
          <a:srcRect/>
          <a:stretch>
            <a:fillRect/>
          </a:stretch>
        </p:blipFill>
        <p:spPr bwMode="auto">
          <a:xfrm>
            <a:off x="4085431" y="6130535"/>
            <a:ext cx="1368152" cy="363942"/>
          </a:xfrm>
          <a:prstGeom prst="rect">
            <a:avLst/>
          </a:prstGeom>
          <a:noFill/>
          <a:ln w="9525">
            <a:noFill/>
            <a:miter lim="800000"/>
            <a:headEnd/>
            <a:tailEnd/>
          </a:ln>
        </p:spPr>
      </p:pic>
      <p:pic>
        <p:nvPicPr>
          <p:cNvPr id="29" name="Picture 16"/>
          <p:cNvPicPr>
            <a:picLocks noChangeAspect="1" noChangeArrowheads="1"/>
          </p:cNvPicPr>
          <p:nvPr/>
        </p:nvPicPr>
        <p:blipFill>
          <a:blip r:embed="rId26" cstate="print"/>
          <a:srcRect/>
          <a:stretch>
            <a:fillRect/>
          </a:stretch>
        </p:blipFill>
        <p:spPr bwMode="auto">
          <a:xfrm>
            <a:off x="3960831" y="2741203"/>
            <a:ext cx="861101" cy="581020"/>
          </a:xfrm>
          <a:prstGeom prst="rect">
            <a:avLst/>
          </a:prstGeom>
          <a:noFill/>
          <a:ln w="9525">
            <a:noFill/>
            <a:miter lim="800000"/>
            <a:headEnd/>
            <a:tailEnd/>
          </a:ln>
        </p:spPr>
      </p:pic>
      <p:sp>
        <p:nvSpPr>
          <p:cNvPr id="30" name="Slide Number Placeholder 29"/>
          <p:cNvSpPr>
            <a:spLocks noGrp="1"/>
          </p:cNvSpPr>
          <p:nvPr>
            <p:ph type="sldNum" sz="quarter" idx="12"/>
          </p:nvPr>
        </p:nvSpPr>
        <p:spPr/>
        <p:txBody>
          <a:bodyPr/>
          <a:lstStyle/>
          <a:p>
            <a:fld id="{9C9ADFE2-A796-429C-9D98-9078E5C767E2}" type="slidenum">
              <a:rPr lang="en-US" smtClean="0"/>
              <a:pPr/>
              <a:t>10</a:t>
            </a:fld>
            <a:endParaRPr lang="en-US"/>
          </a:p>
        </p:txBody>
      </p:sp>
      <p:sp>
        <p:nvSpPr>
          <p:cNvPr id="31" name="Footer Placeholder 30"/>
          <p:cNvSpPr>
            <a:spLocks noGrp="1"/>
          </p:cNvSpPr>
          <p:nvPr>
            <p:ph type="ftr" sz="quarter" idx="11"/>
          </p:nvPr>
        </p:nvSpPr>
        <p:spPr/>
        <p:txBody>
          <a:bodyPr/>
          <a:lstStyle/>
          <a:p>
            <a:r>
              <a:rPr lang="en-US" smtClean="0"/>
              <a:t>ITU: Committed to connecting the world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Challenge: Global Standards – ITU’s tools to meet the challenge (1)</a:t>
            </a:r>
            <a:endParaRPr lang="en-US" sz="3200" dirty="0"/>
          </a:p>
        </p:txBody>
      </p:sp>
      <p:sp>
        <p:nvSpPr>
          <p:cNvPr id="6" name="Content Placeholder 5"/>
          <p:cNvSpPr>
            <a:spLocks noGrp="1"/>
          </p:cNvSpPr>
          <p:nvPr>
            <p:ph idx="1"/>
          </p:nvPr>
        </p:nvSpPr>
        <p:spPr>
          <a:solidFill>
            <a:schemeClr val="accent3">
              <a:lumMod val="40000"/>
              <a:lumOff val="60000"/>
            </a:schemeClr>
          </a:solidFill>
        </p:spPr>
        <p:txBody>
          <a:bodyPr>
            <a:normAutofit fontScale="85000" lnSpcReduction="20000"/>
          </a:bodyPr>
          <a:lstStyle/>
          <a:p>
            <a:r>
              <a:rPr lang="en-US" dirty="0" err="1" smtClean="0"/>
              <a:t>IoT</a:t>
            </a:r>
            <a:r>
              <a:rPr lang="en-US" dirty="0" smtClean="0"/>
              <a:t> </a:t>
            </a:r>
            <a:r>
              <a:rPr lang="en-US" b="1" i="1" dirty="0" smtClean="0"/>
              <a:t>Joint Coordination Activity</a:t>
            </a:r>
          </a:p>
          <a:p>
            <a:pPr lvl="1"/>
            <a:r>
              <a:rPr lang="en-US" dirty="0" smtClean="0"/>
              <a:t>Coordinates ITU-T work related to the </a:t>
            </a:r>
            <a:r>
              <a:rPr lang="en-US" dirty="0" err="1" smtClean="0"/>
              <a:t>IoT</a:t>
            </a:r>
            <a:r>
              <a:rPr lang="en-US" dirty="0" smtClean="0"/>
              <a:t>, network aspects of identification of things and ubiquitous sensor networks (USN), for instance:</a:t>
            </a:r>
          </a:p>
          <a:p>
            <a:pPr lvl="2"/>
            <a:r>
              <a:rPr lang="en-US" dirty="0" smtClean="0"/>
              <a:t>SG 2: Numbering, naming, addressing</a:t>
            </a:r>
          </a:p>
          <a:p>
            <a:pPr lvl="2"/>
            <a:r>
              <a:rPr lang="en-US" dirty="0" smtClean="0"/>
              <a:t>SG 13: NGN requirements and architecture for applications and services using tag-based identification 	</a:t>
            </a:r>
          </a:p>
          <a:p>
            <a:pPr lvl="2"/>
            <a:r>
              <a:rPr lang="en-US" dirty="0" smtClean="0"/>
              <a:t>SG 16: Requirements and architecture for multimedia information access triggered by tag-based identification</a:t>
            </a:r>
          </a:p>
          <a:p>
            <a:pPr lvl="2"/>
            <a:r>
              <a:rPr lang="en-US" dirty="0" smtClean="0"/>
              <a:t>SG 17: Security and privacy of tag-based applications</a:t>
            </a:r>
          </a:p>
          <a:p>
            <a:pPr lvl="1"/>
            <a:r>
              <a:rPr lang="en-US" dirty="0" smtClean="0"/>
              <a:t>Maintains list and roadmap of ITU-T </a:t>
            </a:r>
            <a:r>
              <a:rPr lang="en-US" dirty="0" err="1" smtClean="0"/>
              <a:t>IoT</a:t>
            </a:r>
            <a:r>
              <a:rPr lang="en-US" dirty="0" smtClean="0"/>
              <a:t> standardization items</a:t>
            </a:r>
          </a:p>
          <a:p>
            <a:pPr lvl="1"/>
            <a:r>
              <a:rPr lang="en-US" dirty="0" smtClean="0"/>
              <a:t>Acts as a single point of contact within ITU-T with other SDOs in order to avoid duplication of work</a:t>
            </a:r>
          </a:p>
          <a:p>
            <a:endParaRPr lang="en-US" dirty="0"/>
          </a:p>
        </p:txBody>
      </p:sp>
      <p:sp>
        <p:nvSpPr>
          <p:cNvPr id="40" name="Footer Placeholder 39"/>
          <p:cNvSpPr>
            <a:spLocks noGrp="1"/>
          </p:cNvSpPr>
          <p:nvPr>
            <p:ph type="ftr" sz="quarter" idx="11"/>
          </p:nvPr>
        </p:nvSpPr>
        <p:spPr/>
        <p:txBody>
          <a:bodyPr/>
          <a:lstStyle/>
          <a:p>
            <a:r>
              <a:rPr lang="en-US" smtClean="0"/>
              <a:t>ITU: Committed to connecting the world</a:t>
            </a:r>
            <a:endParaRPr lang="en-US"/>
          </a:p>
        </p:txBody>
      </p:sp>
      <p:pic>
        <p:nvPicPr>
          <p:cNvPr id="7" name="Picture 6"/>
          <p:cNvPicPr>
            <a:picLocks noChangeAspect="1"/>
          </p:cNvPicPr>
          <p:nvPr/>
        </p:nvPicPr>
        <p:blipFill>
          <a:blip r:embed="rId3" cstate="print"/>
          <a:srcRect/>
          <a:stretch>
            <a:fillRect/>
          </a:stretch>
        </p:blipFill>
        <p:spPr bwMode="auto">
          <a:xfrm>
            <a:off x="8316416" y="5733256"/>
            <a:ext cx="652500" cy="720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2" y="274638"/>
            <a:ext cx="6300192" cy="1143000"/>
          </a:xfrm>
        </p:spPr>
        <p:txBody>
          <a:bodyPr>
            <a:normAutofit/>
          </a:bodyPr>
          <a:lstStyle/>
          <a:p>
            <a:r>
              <a:rPr lang="en-US" sz="3200" dirty="0" smtClean="0"/>
              <a:t>Challenge: Global Standards – ITU’s tools to meet the challenge (2)</a:t>
            </a:r>
            <a:endParaRPr lang="en-US" sz="3200" dirty="0"/>
          </a:p>
        </p:txBody>
      </p:sp>
      <p:sp>
        <p:nvSpPr>
          <p:cNvPr id="7" name="Content Placeholder 6"/>
          <p:cNvSpPr>
            <a:spLocks noGrp="1"/>
          </p:cNvSpPr>
          <p:nvPr>
            <p:ph idx="1"/>
          </p:nvPr>
        </p:nvSpPr>
        <p:spPr>
          <a:solidFill>
            <a:schemeClr val="accent2">
              <a:lumMod val="40000"/>
              <a:lumOff val="60000"/>
            </a:schemeClr>
          </a:solidFill>
        </p:spPr>
        <p:txBody>
          <a:bodyPr>
            <a:normAutofit fontScale="85000" lnSpcReduction="20000"/>
          </a:bodyPr>
          <a:lstStyle/>
          <a:p>
            <a:pPr lvl="0">
              <a:defRPr/>
            </a:pPr>
            <a:r>
              <a:rPr lang="en-US" dirty="0" err="1" smtClean="0"/>
              <a:t>IoT</a:t>
            </a:r>
            <a:r>
              <a:rPr lang="en-US" dirty="0" smtClean="0"/>
              <a:t> </a:t>
            </a:r>
            <a:r>
              <a:rPr lang="en-US" b="1" i="1" dirty="0" smtClean="0"/>
              <a:t>Global Standards Initiative</a:t>
            </a:r>
            <a:endParaRPr lang="en-US" b="1" dirty="0" smtClean="0"/>
          </a:p>
          <a:p>
            <a:pPr lvl="1">
              <a:defRPr/>
            </a:pPr>
            <a:r>
              <a:rPr lang="en-US" dirty="0" smtClean="0"/>
              <a:t>Provides a visible single location for information on and development of global </a:t>
            </a:r>
            <a:r>
              <a:rPr lang="en-US" dirty="0" err="1" smtClean="0"/>
              <a:t>IoT</a:t>
            </a:r>
            <a:r>
              <a:rPr lang="en-US" dirty="0" smtClean="0"/>
              <a:t> standards</a:t>
            </a:r>
          </a:p>
          <a:p>
            <a:pPr lvl="1">
              <a:defRPr/>
            </a:pPr>
            <a:r>
              <a:rPr lang="en-US" dirty="0" smtClean="0"/>
              <a:t>Harmonizes different approaches to the </a:t>
            </a:r>
            <a:r>
              <a:rPr lang="en-US" dirty="0" err="1" smtClean="0"/>
              <a:t>IoT</a:t>
            </a:r>
            <a:r>
              <a:rPr lang="en-US" dirty="0" smtClean="0"/>
              <a:t> architecture worldwide, e.g. definitions</a:t>
            </a:r>
            <a:endParaRPr lang="en-US" sz="2400" dirty="0" smtClean="0"/>
          </a:p>
          <a:p>
            <a:pPr lvl="1">
              <a:defRPr/>
            </a:pPr>
            <a:r>
              <a:rPr lang="en-US" dirty="0" smtClean="0"/>
              <a:t>Participation in first meeting (May 2011): industry, government entities and SDOs </a:t>
            </a:r>
          </a:p>
          <a:p>
            <a:pPr lvl="2">
              <a:defRPr/>
            </a:pPr>
            <a:r>
              <a:rPr lang="en-US" dirty="0" smtClean="0"/>
              <a:t>ETSI TC M2M, GSC MSTF, ISO/IEC JTC1, TIA</a:t>
            </a:r>
          </a:p>
          <a:p>
            <a:pPr lvl="1">
              <a:defRPr/>
            </a:pPr>
            <a:r>
              <a:rPr lang="en-US" dirty="0" smtClean="0"/>
              <a:t>Regional SDOs including CCSA are invited and some expressed interest</a:t>
            </a:r>
          </a:p>
          <a:p>
            <a:pPr>
              <a:buFont typeface="Arial" pitchFamily="34" charset="0"/>
              <a:buChar char="→"/>
              <a:defRPr/>
            </a:pPr>
            <a:r>
              <a:rPr lang="en-US" i="1" dirty="0" smtClean="0"/>
              <a:t>Next meeting: 21-25 November 2011, Geneva, Switzerland</a:t>
            </a:r>
          </a:p>
          <a:p>
            <a:pPr>
              <a:buFont typeface="Arial" pitchFamily="34" charset="0"/>
              <a:buChar char="→"/>
              <a:defRPr/>
            </a:pPr>
            <a:r>
              <a:rPr lang="en-US" sz="2800" dirty="0" smtClean="0">
                <a:hlinkClick r:id="rId3"/>
              </a:rPr>
              <a:t>www.itu.int/en/ITU-T/gsi/iot/</a:t>
            </a:r>
            <a:endParaRPr lang="en-US" sz="2800" i="1" dirty="0" smtClean="0"/>
          </a:p>
        </p:txBody>
      </p:sp>
      <p:sp>
        <p:nvSpPr>
          <p:cNvPr id="40" name="Footer Placeholder 39"/>
          <p:cNvSpPr>
            <a:spLocks noGrp="1"/>
          </p:cNvSpPr>
          <p:nvPr>
            <p:ph type="ftr" sz="quarter" idx="11"/>
          </p:nvPr>
        </p:nvSpPr>
        <p:spPr/>
        <p:txBody>
          <a:bodyPr/>
          <a:lstStyle/>
          <a:p>
            <a:r>
              <a:rPr lang="en-US" smtClean="0"/>
              <a:t>ITU: Committed to connecting the world</a:t>
            </a:r>
            <a:endParaRPr lang="en-US"/>
          </a:p>
        </p:txBody>
      </p:sp>
      <p:pic>
        <p:nvPicPr>
          <p:cNvPr id="8" name="Picture 6"/>
          <p:cNvPicPr>
            <a:picLocks noChangeAspect="1" noChangeArrowheads="1"/>
          </p:cNvPicPr>
          <p:nvPr/>
        </p:nvPicPr>
        <p:blipFill>
          <a:blip r:embed="rId4" cstate="print"/>
          <a:srcRect l="10857" r="7720" b="59293"/>
          <a:stretch>
            <a:fillRect/>
          </a:stretch>
        </p:blipFill>
        <p:spPr bwMode="auto">
          <a:xfrm>
            <a:off x="4788024" y="5445224"/>
            <a:ext cx="1080120" cy="360000"/>
          </a:xfrm>
          <a:prstGeom prst="rect">
            <a:avLst/>
          </a:prstGeom>
          <a:noFill/>
          <a:ln w="9525">
            <a:noFill/>
            <a:miter lim="800000"/>
            <a:headEnd/>
            <a:tailEnd/>
          </a:ln>
        </p:spPr>
      </p:pic>
      <p:pic>
        <p:nvPicPr>
          <p:cNvPr id="9" name="Picture 8"/>
          <p:cNvPicPr>
            <a:picLocks noChangeAspect="1"/>
          </p:cNvPicPr>
          <p:nvPr/>
        </p:nvPicPr>
        <p:blipFill>
          <a:blip r:embed="rId5" cstate="print"/>
          <a:srcRect/>
          <a:stretch>
            <a:fillRect/>
          </a:stretch>
        </p:blipFill>
        <p:spPr bwMode="auto">
          <a:xfrm>
            <a:off x="6889525" y="5445224"/>
            <a:ext cx="326250" cy="360000"/>
          </a:xfrm>
          <a:prstGeom prst="rect">
            <a:avLst/>
          </a:prstGeom>
          <a:noFill/>
        </p:spPr>
      </p:pic>
      <p:pic>
        <p:nvPicPr>
          <p:cNvPr id="10" name="Picture 13"/>
          <p:cNvPicPr>
            <a:picLocks noChangeAspect="1" noChangeArrowheads="1"/>
          </p:cNvPicPr>
          <p:nvPr/>
        </p:nvPicPr>
        <p:blipFill>
          <a:blip r:embed="rId6" cstate="print"/>
          <a:srcRect/>
          <a:stretch>
            <a:fillRect/>
          </a:stretch>
        </p:blipFill>
        <p:spPr bwMode="auto">
          <a:xfrm>
            <a:off x="7380311" y="5445224"/>
            <a:ext cx="1216214" cy="360000"/>
          </a:xfrm>
          <a:prstGeom prst="rect">
            <a:avLst/>
          </a:prstGeom>
          <a:noFill/>
          <a:ln w="9525">
            <a:noFill/>
            <a:miter lim="800000"/>
            <a:headEnd/>
            <a:tailEnd/>
          </a:ln>
        </p:spPr>
      </p:pic>
      <p:pic>
        <p:nvPicPr>
          <p:cNvPr id="11" name="Picture 3"/>
          <p:cNvPicPr>
            <a:picLocks noChangeAspect="1" noChangeArrowheads="1"/>
          </p:cNvPicPr>
          <p:nvPr/>
        </p:nvPicPr>
        <p:blipFill>
          <a:blip r:embed="rId7" cstate="print"/>
          <a:srcRect/>
          <a:stretch>
            <a:fillRect/>
          </a:stretch>
        </p:blipFill>
        <p:spPr bwMode="auto">
          <a:xfrm>
            <a:off x="6032681" y="5445224"/>
            <a:ext cx="692307" cy="360000"/>
          </a:xfrm>
          <a:prstGeom prst="rect">
            <a:avLst/>
          </a:prstGeom>
          <a:noFill/>
          <a:ln w="9525">
            <a:noFill/>
            <a:miter lim="800000"/>
            <a:headEnd/>
            <a:tailEnd/>
          </a:ln>
        </p:spPr>
      </p:pic>
      <p:sp>
        <p:nvSpPr>
          <p:cNvPr id="12" name="TextBox 11"/>
          <p:cNvSpPr txBox="1"/>
          <p:nvPr/>
        </p:nvSpPr>
        <p:spPr>
          <a:xfrm>
            <a:off x="5885070" y="5841268"/>
            <a:ext cx="1549014" cy="307777"/>
          </a:xfrm>
          <a:prstGeom prst="rect">
            <a:avLst/>
          </a:prstGeom>
          <a:noFill/>
        </p:spPr>
        <p:txBody>
          <a:bodyPr wrap="none" rtlCol="0">
            <a:spAutoFit/>
          </a:bodyPr>
          <a:lstStyle/>
          <a:p>
            <a:r>
              <a:rPr lang="en-US" sz="1400" i="1" dirty="0" smtClean="0"/>
              <a:t>Your organization?</a:t>
            </a:r>
            <a:endParaRPr lang="en-US" sz="1400" i="1" dirty="0"/>
          </a:p>
        </p:txBody>
      </p:sp>
      <p:pic>
        <p:nvPicPr>
          <p:cNvPr id="13" name="Picture 12" descr="IoT-GSI_logo.jpg"/>
          <p:cNvPicPr>
            <a:picLocks noChangeAspect="1"/>
          </p:cNvPicPr>
          <p:nvPr/>
        </p:nvPicPr>
        <p:blipFill>
          <a:blip r:embed="rId8" cstate="print"/>
          <a:stretch>
            <a:fillRect/>
          </a:stretch>
        </p:blipFill>
        <p:spPr>
          <a:xfrm>
            <a:off x="6705336" y="188640"/>
            <a:ext cx="2043128" cy="130443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Challenge: Global Standards – ITU’s tools to meet the challenge (3)</a:t>
            </a:r>
            <a:endParaRPr lang="en-US" sz="3200" dirty="0"/>
          </a:p>
        </p:txBody>
      </p:sp>
      <p:sp>
        <p:nvSpPr>
          <p:cNvPr id="4" name="Footer Placeholder 3"/>
          <p:cNvSpPr>
            <a:spLocks noGrp="1"/>
          </p:cNvSpPr>
          <p:nvPr>
            <p:ph type="ftr" sz="quarter" idx="11"/>
          </p:nvPr>
        </p:nvSpPr>
        <p:spPr/>
        <p:txBody>
          <a:bodyPr/>
          <a:lstStyle/>
          <a:p>
            <a:r>
              <a:rPr lang="en-US" smtClean="0"/>
              <a:t>ITU: Committed to connecting the world</a:t>
            </a:r>
            <a:endParaRPr lang="en-US"/>
          </a:p>
        </p:txBody>
      </p:sp>
      <p:sp>
        <p:nvSpPr>
          <p:cNvPr id="5" name="Slide Number Placeholder 4"/>
          <p:cNvSpPr>
            <a:spLocks noGrp="1"/>
          </p:cNvSpPr>
          <p:nvPr>
            <p:ph type="sldNum" sz="quarter" idx="12"/>
          </p:nvPr>
        </p:nvSpPr>
        <p:spPr/>
        <p:txBody>
          <a:bodyPr/>
          <a:lstStyle/>
          <a:p>
            <a:fld id="{9C9ADFE2-A796-429C-9D98-9078E5C767E2}" type="slidenum">
              <a:rPr lang="en-US" smtClean="0"/>
              <a:pPr/>
              <a:t>13</a:t>
            </a:fld>
            <a:endParaRPr lang="en-US"/>
          </a:p>
        </p:txBody>
      </p:sp>
      <p:graphicFrame>
        <p:nvGraphicFramePr>
          <p:cNvPr id="6" name="Group 68"/>
          <p:cNvGraphicFramePr>
            <a:graphicFrameLocks noGrp="1"/>
          </p:cNvGraphicFramePr>
          <p:nvPr>
            <p:ph idx="1"/>
          </p:nvPr>
        </p:nvGraphicFramePr>
        <p:xfrm>
          <a:off x="395536" y="1484784"/>
          <a:ext cx="8568952" cy="4896540"/>
        </p:xfrm>
        <a:graphic>
          <a:graphicData uri="http://schemas.openxmlformats.org/drawingml/2006/table">
            <a:tbl>
              <a:tblPr/>
              <a:tblGrid>
                <a:gridCol w="741868"/>
                <a:gridCol w="6656923"/>
                <a:gridCol w="1170161"/>
              </a:tblGrid>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SG13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altLang="ko-KR" sz="1400" b="1" i="0" u="none" strike="noStrike" cap="none" normalizeH="0" baseline="0" smtClean="0">
                          <a:ln>
                            <a:noFill/>
                          </a:ln>
                          <a:solidFill>
                            <a:schemeClr val="tx1"/>
                          </a:solidFill>
                          <a:effectLst/>
                          <a:latin typeface="Calibri" pitchFamily="34" charset="0"/>
                          <a:ea typeface="Gulim" pitchFamily="34" charset="-127"/>
                        </a:rPr>
                        <a:t>Y.2213</a:t>
                      </a:r>
                      <a:r>
                        <a:rPr kumimoji="0" lang="en-GB" altLang="ko-KR" sz="1400" b="0" i="0" u="none" strike="noStrike" cap="none" normalizeH="0" baseline="0" smtClean="0">
                          <a:ln>
                            <a:noFill/>
                          </a:ln>
                          <a:solidFill>
                            <a:schemeClr val="tx1"/>
                          </a:solidFill>
                          <a:effectLst/>
                          <a:latin typeface="Calibri" pitchFamily="34" charset="0"/>
                          <a:ea typeface="Gulim" pitchFamily="34" charset="-127"/>
                        </a:rPr>
                        <a:t>, NGN service requirements and capabilities for network aspects of applications and services using tag-based identification</a:t>
                      </a:r>
                      <a:endParaRPr kumimoji="0" lang="en-US"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rgbClr val="009900"/>
                          </a:solidFill>
                          <a:effectLst/>
                          <a:latin typeface="Calibri" pitchFamily="34" charset="0"/>
                        </a:rPr>
                        <a:t>Approved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SG13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altLang="ko-KR" sz="1400" b="1" i="0" u="none" strike="noStrike" cap="none" normalizeH="0" baseline="0" dirty="0" smtClean="0">
                          <a:ln>
                            <a:noFill/>
                          </a:ln>
                          <a:solidFill>
                            <a:schemeClr val="tx1"/>
                          </a:solidFill>
                          <a:effectLst/>
                          <a:latin typeface="Calibri" pitchFamily="34" charset="0"/>
                          <a:ea typeface="Gulim" pitchFamily="34" charset="-127"/>
                        </a:rPr>
                        <a:t>Y.2016</a:t>
                      </a:r>
                      <a:r>
                        <a:rPr kumimoji="0" lang="en-US" altLang="ko-KR" sz="1400" b="0" i="0" u="none" strike="noStrike" cap="none" normalizeH="0" baseline="0" dirty="0" smtClean="0">
                          <a:ln>
                            <a:noFill/>
                          </a:ln>
                          <a:solidFill>
                            <a:schemeClr val="tx1"/>
                          </a:solidFill>
                          <a:effectLst/>
                          <a:latin typeface="Calibri" pitchFamily="34" charset="0"/>
                          <a:ea typeface="Gulim" pitchFamily="34" charset="-127"/>
                        </a:rPr>
                        <a:t>, </a:t>
                      </a:r>
                      <a:r>
                        <a:rPr kumimoji="0" lang="en-GB" altLang="ko-KR" sz="1400" b="0" i="0" u="none" strike="noStrike" cap="none" normalizeH="0" baseline="0" dirty="0" smtClean="0">
                          <a:ln>
                            <a:noFill/>
                          </a:ln>
                          <a:solidFill>
                            <a:schemeClr val="tx1"/>
                          </a:solidFill>
                          <a:effectLst/>
                          <a:latin typeface="Calibri" pitchFamily="34" charset="0"/>
                          <a:ea typeface="Gulim" pitchFamily="34" charset="-127"/>
                        </a:rPr>
                        <a:t>Functional requirements and architecture of the NGN for applications and services using tag-based identification</a:t>
                      </a:r>
                      <a:endParaRPr kumimoji="0" lang="en-US" sz="14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rgbClr val="009900"/>
                          </a:solidFill>
                          <a:effectLst/>
                          <a:latin typeface="Calibri" pitchFamily="34" charset="0"/>
                        </a:rPr>
                        <a:t>Approved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SG16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F.771</a:t>
                      </a:r>
                      <a:r>
                        <a:rPr kumimoji="0" lang="en-US" sz="1400" b="0" i="0" u="none" strike="noStrike" cap="none" normalizeH="0" baseline="0" dirty="0" smtClean="0">
                          <a:ln>
                            <a:noFill/>
                          </a:ln>
                          <a:solidFill>
                            <a:schemeClr val="tx1"/>
                          </a:solidFill>
                          <a:effectLst/>
                          <a:latin typeface="Calibri" pitchFamily="34" charset="0"/>
                        </a:rPr>
                        <a:t>, Service description and requirements for multimedia information access triggered by tag-based identification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rgbClr val="009900"/>
                          </a:solidFill>
                          <a:effectLst/>
                          <a:latin typeface="Calibri" pitchFamily="34" charset="0"/>
                        </a:rPr>
                        <a:t>Approved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SG16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H.621</a:t>
                      </a:r>
                      <a:r>
                        <a:rPr kumimoji="0" lang="en-US" sz="1400" b="0" i="0" u="none" strike="noStrike" cap="none" normalizeH="0" baseline="0" dirty="0" smtClean="0">
                          <a:ln>
                            <a:noFill/>
                          </a:ln>
                          <a:solidFill>
                            <a:schemeClr val="tx1"/>
                          </a:solidFill>
                          <a:effectLst/>
                          <a:latin typeface="Calibri" pitchFamily="34" charset="0"/>
                        </a:rPr>
                        <a:t>, Architecture of a system for multimedia information access triggered by tag-based identification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rgbClr val="009900"/>
                          </a:solidFill>
                          <a:effectLst/>
                          <a:latin typeface="Calibri" pitchFamily="34" charset="0"/>
                        </a:rPr>
                        <a:t>Approved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SG17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X.1171</a:t>
                      </a:r>
                      <a:r>
                        <a:rPr kumimoji="0" lang="en-US" sz="1400" b="0" i="0" u="none" strike="noStrike" cap="none" normalizeH="0" baseline="0" dirty="0" smtClean="0">
                          <a:ln>
                            <a:noFill/>
                          </a:ln>
                          <a:solidFill>
                            <a:schemeClr val="tx1"/>
                          </a:solidFill>
                          <a:effectLst/>
                          <a:latin typeface="Calibri" pitchFamily="34" charset="0"/>
                        </a:rPr>
                        <a:t>, Threats and Requirements for Protection of Personally Identifiable Information in Applications using Tag-based Identification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rgbClr val="009900"/>
                          </a:solidFill>
                          <a:effectLst/>
                          <a:latin typeface="Calibri" pitchFamily="34" charset="0"/>
                        </a:rPr>
                        <a:t>Approved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SG16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err="1" smtClean="0">
                          <a:ln>
                            <a:noFill/>
                          </a:ln>
                          <a:solidFill>
                            <a:schemeClr val="tx1"/>
                          </a:solidFill>
                          <a:effectLst/>
                          <a:latin typeface="Calibri" pitchFamily="34" charset="0"/>
                        </a:rPr>
                        <a:t>H.IDscheme</a:t>
                      </a:r>
                      <a:r>
                        <a:rPr kumimoji="0" lang="en-US" sz="1400" b="0" i="0" u="none" strike="noStrike" cap="none" normalizeH="0" baseline="0" dirty="0" smtClean="0">
                          <a:ln>
                            <a:noFill/>
                          </a:ln>
                          <a:solidFill>
                            <a:schemeClr val="tx1"/>
                          </a:solidFill>
                          <a:effectLst/>
                          <a:latin typeface="Calibri" pitchFamily="34" charset="0"/>
                        </a:rPr>
                        <a:t>, ID schemes for multimedia information access triggered by tag-based identification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rgbClr val="FF3300"/>
                          </a:solidFill>
                          <a:effectLst/>
                          <a:latin typeface="Calibri" pitchFamily="34" charset="0"/>
                        </a:rPr>
                        <a:t>On going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SG16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H.IRP</a:t>
                      </a:r>
                      <a:r>
                        <a:rPr kumimoji="0" lang="en-US" sz="1400" b="0" i="0" u="none" strike="noStrike" cap="none" normalizeH="0" baseline="0" dirty="0" smtClean="0">
                          <a:ln>
                            <a:noFill/>
                          </a:ln>
                          <a:solidFill>
                            <a:schemeClr val="tx1"/>
                          </a:solidFill>
                          <a:effectLst/>
                          <a:latin typeface="Calibri" pitchFamily="34" charset="0"/>
                        </a:rPr>
                        <a:t>, ID resolution protocols for multimedia information access triggered by tag-based identification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rgbClr val="FF3300"/>
                          </a:solidFill>
                          <a:effectLst/>
                          <a:latin typeface="Calibri" pitchFamily="34" charset="0"/>
                        </a:rPr>
                        <a:t>On going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Calibri" pitchFamily="34" charset="0"/>
                        </a:rPr>
                        <a:t>SG11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err="1" smtClean="0">
                          <a:ln>
                            <a:noFill/>
                          </a:ln>
                          <a:solidFill>
                            <a:schemeClr val="tx1"/>
                          </a:solidFill>
                          <a:effectLst/>
                          <a:latin typeface="Calibri" pitchFamily="34" charset="0"/>
                        </a:rPr>
                        <a:t>Q.nid</a:t>
                      </a:r>
                      <a:r>
                        <a:rPr kumimoji="0" lang="en-US" sz="1400" b="1" i="0" u="none" strike="noStrike" cap="none" normalizeH="0" baseline="0" dirty="0" smtClean="0">
                          <a:ln>
                            <a:noFill/>
                          </a:ln>
                          <a:solidFill>
                            <a:schemeClr val="tx1"/>
                          </a:solidFill>
                          <a:effectLst/>
                          <a:latin typeface="Calibri" pitchFamily="34" charset="0"/>
                        </a:rPr>
                        <a:t>-test-arch</a:t>
                      </a:r>
                      <a:r>
                        <a:rPr kumimoji="0" lang="en-US" sz="1400" b="0" i="0" u="none" strike="noStrike" cap="none" normalizeH="0" baseline="0" dirty="0" smtClean="0">
                          <a:ln>
                            <a:noFill/>
                          </a:ln>
                          <a:solidFill>
                            <a:schemeClr val="tx1"/>
                          </a:solidFill>
                          <a:effectLst/>
                          <a:latin typeface="Calibri" pitchFamily="34" charset="0"/>
                        </a:rPr>
                        <a:t>, Testing architecture for tag-based identification systems and functions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rgbClr val="FF3300"/>
                          </a:solidFill>
                          <a:effectLst/>
                          <a:latin typeface="Calibri" pitchFamily="34" charset="0"/>
                        </a:rPr>
                        <a:t>On going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4406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Calibri" pitchFamily="34" charset="0"/>
                        </a:rPr>
                        <a:t>Joint effort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kern="1200" cap="none" normalizeH="0" baseline="0" dirty="0" err="1" smtClean="0">
                          <a:ln>
                            <a:noFill/>
                          </a:ln>
                          <a:solidFill>
                            <a:schemeClr val="tx1"/>
                          </a:solidFill>
                          <a:effectLst/>
                          <a:latin typeface="Calibri" pitchFamily="34" charset="0"/>
                          <a:ea typeface="+mn-ea"/>
                          <a:cs typeface="+mn-cs"/>
                        </a:rPr>
                        <a:t>IoT</a:t>
                      </a:r>
                      <a:r>
                        <a:rPr kumimoji="0" lang="en-US" sz="1400" b="1" i="0" u="none" strike="noStrike" kern="1200" cap="none" normalizeH="0" baseline="0" dirty="0" smtClean="0">
                          <a:ln>
                            <a:noFill/>
                          </a:ln>
                          <a:solidFill>
                            <a:schemeClr val="tx1"/>
                          </a:solidFill>
                          <a:effectLst/>
                          <a:latin typeface="Calibri" pitchFamily="34" charset="0"/>
                          <a:ea typeface="+mn-ea"/>
                          <a:cs typeface="+mn-cs"/>
                        </a:rPr>
                        <a:t>-Overview; </a:t>
                      </a:r>
                      <a:r>
                        <a:rPr kumimoji="0" lang="en-US" sz="1400" b="1" i="0" u="none" strike="noStrike" kern="1200" cap="none" normalizeH="0" baseline="0" dirty="0" err="1" smtClean="0">
                          <a:ln>
                            <a:noFill/>
                          </a:ln>
                          <a:solidFill>
                            <a:schemeClr val="tx1"/>
                          </a:solidFill>
                          <a:effectLst/>
                          <a:latin typeface="Calibri" pitchFamily="34" charset="0"/>
                          <a:ea typeface="+mn-ea"/>
                          <a:cs typeface="+mn-cs"/>
                        </a:rPr>
                        <a:t>IoT</a:t>
                      </a:r>
                      <a:r>
                        <a:rPr kumimoji="0" lang="en-US" sz="1400" b="1" i="0" u="none" strike="noStrike" kern="1200" cap="none" normalizeH="0" baseline="0" dirty="0" smtClean="0">
                          <a:ln>
                            <a:noFill/>
                          </a:ln>
                          <a:solidFill>
                            <a:schemeClr val="tx1"/>
                          </a:solidFill>
                          <a:effectLst/>
                          <a:latin typeface="Calibri" pitchFamily="34" charset="0"/>
                          <a:ea typeface="+mn-ea"/>
                          <a:cs typeface="+mn-cs"/>
                        </a:rPr>
                        <a:t>-Definition/ </a:t>
                      </a:r>
                      <a:r>
                        <a:rPr kumimoji="0" lang="en-US" sz="1400" b="1" i="0" u="none" strike="noStrike" kern="1200" cap="none" normalizeH="0" baseline="0" dirty="0" err="1" smtClean="0">
                          <a:ln>
                            <a:noFill/>
                          </a:ln>
                          <a:solidFill>
                            <a:schemeClr val="tx1"/>
                          </a:solidFill>
                          <a:effectLst/>
                          <a:latin typeface="Calibri" pitchFamily="34" charset="0"/>
                          <a:ea typeface="+mn-ea"/>
                          <a:cs typeface="+mn-cs"/>
                        </a:rPr>
                        <a:t>IoT-workplan</a:t>
                      </a:r>
                      <a:endParaRPr kumimoji="0" lang="en-US" sz="1400" b="1" i="0" u="none" strike="noStrike" kern="1200" cap="none" normalizeH="0" baseline="0" dirty="0" smtClean="0">
                        <a:ln>
                          <a:noFill/>
                        </a:ln>
                        <a:solidFill>
                          <a:schemeClr val="tx1"/>
                        </a:solidFill>
                        <a:effectLst/>
                        <a:latin typeface="Calibri"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400" b="1" i="0" u="none" strike="noStrike" cap="none" normalizeH="0" baseline="0" dirty="0" smtClean="0">
                          <a:ln>
                            <a:noFill/>
                          </a:ln>
                          <a:solidFill>
                            <a:srgbClr val="FF3300"/>
                          </a:solidFill>
                          <a:effectLst/>
                          <a:latin typeface="Calibri" pitchFamily="34" charset="0"/>
                        </a:rPr>
                        <a:t>On going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Opportunity: Smart Grid</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Smart Grids: One of the most expected applications of the </a:t>
            </a:r>
            <a:r>
              <a:rPr lang="en-US" dirty="0" err="1" smtClean="0"/>
              <a:t>IoT</a:t>
            </a:r>
            <a:r>
              <a:rPr lang="en-US" dirty="0" smtClean="0"/>
              <a:t>:</a:t>
            </a:r>
          </a:p>
          <a:p>
            <a:r>
              <a:rPr lang="en-US" dirty="0" smtClean="0"/>
              <a:t>Electricity networks that can intelligently integrate the behavior and actions of all users connected to it (generators, consumers and those that do both) in order to efficiently deliver sustainable, economic and secure electricity supplies</a:t>
            </a:r>
          </a:p>
          <a:p>
            <a:r>
              <a:rPr lang="en-US" dirty="0" smtClean="0"/>
              <a:t>Buildings can be made more energy efficient, reducing CO</a:t>
            </a:r>
            <a:r>
              <a:rPr lang="en-US" baseline="-25000" dirty="0" smtClean="0"/>
              <a:t>2</a:t>
            </a:r>
            <a:r>
              <a:rPr lang="en-US" dirty="0" smtClean="0"/>
              <a:t> emissions</a:t>
            </a:r>
          </a:p>
        </p:txBody>
      </p:sp>
      <p:sp>
        <p:nvSpPr>
          <p:cNvPr id="4" name="Content Placeholder 3"/>
          <p:cNvSpPr>
            <a:spLocks noGrp="1"/>
          </p:cNvSpPr>
          <p:nvPr>
            <p:ph sz="half" idx="2"/>
          </p:nvPr>
        </p:nvSpPr>
        <p:spPr>
          <a:solidFill>
            <a:schemeClr val="accent5">
              <a:lumMod val="40000"/>
              <a:lumOff val="60000"/>
            </a:schemeClr>
          </a:solidFill>
        </p:spPr>
        <p:txBody>
          <a:bodyPr>
            <a:normAutofit fontScale="77500" lnSpcReduction="20000"/>
          </a:bodyPr>
          <a:lstStyle/>
          <a:p>
            <a:r>
              <a:rPr lang="en-US" dirty="0" smtClean="0"/>
              <a:t>ITU-T has been working on Smart Grids since 2010</a:t>
            </a:r>
          </a:p>
          <a:p>
            <a:r>
              <a:rPr lang="en-US" dirty="0" smtClean="0"/>
              <a:t>Scope of ITU-T Focus Group:</a:t>
            </a:r>
          </a:p>
          <a:p>
            <a:pPr lvl="1"/>
            <a:r>
              <a:rPr lang="en-US" dirty="0" smtClean="0"/>
              <a:t>Identify potential impacts on standards development</a:t>
            </a:r>
          </a:p>
          <a:p>
            <a:pPr lvl="1"/>
            <a:r>
              <a:rPr lang="en-US" dirty="0" smtClean="0"/>
              <a:t>Investigate future ITU-T study items and related actions</a:t>
            </a:r>
          </a:p>
          <a:p>
            <a:pPr lvl="1"/>
            <a:r>
              <a:rPr lang="en-US" dirty="0" smtClean="0"/>
              <a:t>Familiarize ITU-T and standardization communities with emerging attributes of smart grid</a:t>
            </a:r>
          </a:p>
          <a:p>
            <a:pPr lvl="1"/>
            <a:r>
              <a:rPr lang="en-US" dirty="0" smtClean="0"/>
              <a:t>Encourage collaboration between ITU-T and smart grid communities</a:t>
            </a:r>
          </a:p>
          <a:p>
            <a:pPr lvl="1"/>
            <a:endParaRPr lang="en-US" dirty="0"/>
          </a:p>
        </p:txBody>
      </p:sp>
      <p:sp>
        <p:nvSpPr>
          <p:cNvPr id="6" name="Slide Number Placeholder 5"/>
          <p:cNvSpPr>
            <a:spLocks noGrp="1"/>
          </p:cNvSpPr>
          <p:nvPr>
            <p:ph type="sldNum" sz="quarter" idx="12"/>
          </p:nvPr>
        </p:nvSpPr>
        <p:spPr/>
        <p:txBody>
          <a:bodyPr/>
          <a:lstStyle/>
          <a:p>
            <a:fld id="{9C9ADFE2-A796-429C-9D98-9078E5C767E2}" type="slidenum">
              <a:rPr lang="en-US" smtClean="0"/>
              <a:pPr/>
              <a:t>14</a:t>
            </a:fld>
            <a:endParaRPr lang="en-US"/>
          </a:p>
        </p:txBody>
      </p:sp>
      <p:sp>
        <p:nvSpPr>
          <p:cNvPr id="7" name="Footer Placeholder 6"/>
          <p:cNvSpPr>
            <a:spLocks noGrp="1"/>
          </p:cNvSpPr>
          <p:nvPr>
            <p:ph type="ftr" sz="quarter" idx="11"/>
          </p:nvPr>
        </p:nvSpPr>
        <p:spPr/>
        <p:txBody>
          <a:bodyPr/>
          <a:lstStyle/>
          <a:p>
            <a:r>
              <a:rPr lang="en-US" smtClean="0"/>
              <a:t>ITU: Committed to connecting the world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Intelligent Transport and Logistics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Connecting vehicles and road-side infrastructure can enable:</a:t>
            </a:r>
          </a:p>
          <a:p>
            <a:pPr lvl="1"/>
            <a:r>
              <a:rPr lang="en-US" dirty="0" smtClean="0"/>
              <a:t>Effective journey management, avoiding congestion, improving traffic control and reducing emissions</a:t>
            </a:r>
          </a:p>
          <a:p>
            <a:pPr lvl="1"/>
            <a:r>
              <a:rPr lang="en-US" dirty="0" smtClean="0"/>
              <a:t>Automatic emergency calls in case of accidents, saving lives in emergency situations</a:t>
            </a:r>
          </a:p>
          <a:p>
            <a:pPr lvl="1"/>
            <a:r>
              <a:rPr lang="en-US" dirty="0" smtClean="0"/>
              <a:t>Remote diagnostics of systems, improving fleet management and reducing maintenance costs</a:t>
            </a:r>
          </a:p>
          <a:p>
            <a:pPr lvl="1"/>
            <a:r>
              <a:rPr lang="en-US" dirty="0" smtClean="0"/>
              <a:t>Tracking of vehicles, improving logistics and reducing number of stolen vehicles</a:t>
            </a:r>
          </a:p>
        </p:txBody>
      </p:sp>
      <p:sp>
        <p:nvSpPr>
          <p:cNvPr id="4" name="Content Placeholder 3"/>
          <p:cNvSpPr>
            <a:spLocks noGrp="1"/>
          </p:cNvSpPr>
          <p:nvPr>
            <p:ph sz="half" idx="2"/>
          </p:nvPr>
        </p:nvSpPr>
        <p:spPr>
          <a:solidFill>
            <a:schemeClr val="accent5">
              <a:lumMod val="40000"/>
              <a:lumOff val="60000"/>
            </a:schemeClr>
          </a:solidFill>
        </p:spPr>
        <p:txBody>
          <a:bodyPr>
            <a:normAutofit fontScale="77500" lnSpcReduction="20000"/>
          </a:bodyPr>
          <a:lstStyle/>
          <a:p>
            <a:r>
              <a:rPr lang="en-US" dirty="0" smtClean="0"/>
              <a:t>Frequent topic at annual ITU/ISO/IEC Fully Networked Car workshop at Geneva Motor Show (join us next year, 7-8 March 2012)</a:t>
            </a:r>
          </a:p>
          <a:p>
            <a:r>
              <a:rPr lang="en-US" dirty="0" smtClean="0"/>
              <a:t>ITU-T Focus Groups on Car Communication and Driver Distraction</a:t>
            </a:r>
          </a:p>
          <a:p>
            <a:r>
              <a:rPr lang="en-US" dirty="0" smtClean="0"/>
              <a:t>ISO/ITU Joint Task Force on ITS Communications</a:t>
            </a:r>
          </a:p>
        </p:txBody>
      </p:sp>
      <p:pic>
        <p:nvPicPr>
          <p:cNvPr id="5" name="Picture 2"/>
          <p:cNvPicPr>
            <a:picLocks noChangeAspect="1" noChangeArrowheads="1"/>
          </p:cNvPicPr>
          <p:nvPr/>
        </p:nvPicPr>
        <p:blipFill>
          <a:blip r:embed="rId3" cstate="print"/>
          <a:srcRect/>
          <a:stretch>
            <a:fillRect/>
          </a:stretch>
        </p:blipFill>
        <p:spPr bwMode="auto">
          <a:xfrm>
            <a:off x="6115700" y="5100951"/>
            <a:ext cx="2569468" cy="1036352"/>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C9ADFE2-A796-429C-9D98-9078E5C767E2}" type="slidenum">
              <a:rPr lang="en-US" smtClean="0"/>
              <a:pPr/>
              <a:t>15</a:t>
            </a:fld>
            <a:endParaRPr lang="en-US"/>
          </a:p>
        </p:txBody>
      </p:sp>
      <p:sp>
        <p:nvSpPr>
          <p:cNvPr id="7" name="Footer Placeholder 6"/>
          <p:cNvSpPr>
            <a:spLocks noGrp="1"/>
          </p:cNvSpPr>
          <p:nvPr>
            <p:ph type="ftr" sz="quarter" idx="11"/>
          </p:nvPr>
        </p:nvSpPr>
        <p:spPr/>
        <p:txBody>
          <a:bodyPr/>
          <a:lstStyle/>
          <a:p>
            <a:r>
              <a:rPr lang="en-US" smtClean="0"/>
              <a:t>ITU: Committed to connecting the world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5" name="Content Placeholder 4"/>
          <p:cNvSpPr>
            <a:spLocks noGrp="1"/>
          </p:cNvSpPr>
          <p:nvPr>
            <p:ph idx="1"/>
          </p:nvPr>
        </p:nvSpPr>
        <p:spPr>
          <a:solidFill>
            <a:schemeClr val="accent5">
              <a:lumMod val="40000"/>
              <a:lumOff val="60000"/>
            </a:schemeClr>
          </a:solidFill>
        </p:spPr>
        <p:txBody>
          <a:bodyPr>
            <a:normAutofit fontScale="92500" lnSpcReduction="10000"/>
          </a:bodyPr>
          <a:lstStyle/>
          <a:p>
            <a:r>
              <a:rPr lang="en-US" dirty="0" smtClean="0"/>
              <a:t>The promise of an “Internet of Things” has been in the spotlight for a long time – ITU involved from the very beginning</a:t>
            </a:r>
          </a:p>
          <a:p>
            <a:r>
              <a:rPr lang="en-US" dirty="0" smtClean="0"/>
              <a:t>Besides many opportunities, there are some challenges that need to be addressed</a:t>
            </a:r>
          </a:p>
          <a:p>
            <a:r>
              <a:rPr lang="en-US" dirty="0" smtClean="0"/>
              <a:t>ITU can provide a platform to discuss these challenges, produce global standards and find global solutions to advance the Internet of Things and extend its benefits globally.</a:t>
            </a:r>
          </a:p>
          <a:p>
            <a:r>
              <a:rPr lang="en-US" sz="2600" dirty="0" smtClean="0"/>
              <a:t>More information at </a:t>
            </a:r>
            <a:r>
              <a:rPr lang="en-US" sz="2600" i="1" dirty="0" smtClean="0">
                <a:hlinkClick r:id="rId3"/>
              </a:rPr>
              <a:t>www.itu.int/ITU-T/go/IoT</a:t>
            </a:r>
            <a:r>
              <a:rPr lang="en-US" sz="2600" i="1" dirty="0" smtClean="0"/>
              <a:t> </a:t>
            </a:r>
            <a:endParaRPr lang="en-US" sz="2600" i="1" dirty="0"/>
          </a:p>
        </p:txBody>
      </p:sp>
      <p:sp>
        <p:nvSpPr>
          <p:cNvPr id="6" name="Slide Number Placeholder 5"/>
          <p:cNvSpPr>
            <a:spLocks noGrp="1"/>
          </p:cNvSpPr>
          <p:nvPr>
            <p:ph type="sldNum" sz="quarter" idx="12"/>
          </p:nvPr>
        </p:nvSpPr>
        <p:spPr/>
        <p:txBody>
          <a:bodyPr/>
          <a:lstStyle/>
          <a:p>
            <a:fld id="{9C9ADFE2-A796-429C-9D98-9078E5C767E2}"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ITU: Committed to connecting the world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ITU: </a:t>
            </a:r>
            <a:r>
              <a:rPr lang="en-US" i="1" dirty="0" smtClean="0"/>
              <a:t>Committed to Connecting the World</a:t>
            </a:r>
            <a:endParaRPr lang="en-US" i="1" dirty="0"/>
          </a:p>
        </p:txBody>
      </p:sp>
      <p:sp>
        <p:nvSpPr>
          <p:cNvPr id="7" name="Rectangle 3"/>
          <p:cNvSpPr>
            <a:spLocks noGrp="1" noChangeArrowheads="1"/>
          </p:cNvSpPr>
          <p:nvPr>
            <p:ph sz="half" idx="1"/>
          </p:nvPr>
        </p:nvSpPr>
        <p:spPr/>
        <p:txBody>
          <a:bodyPr>
            <a:normAutofit fontScale="92500" lnSpcReduction="10000"/>
          </a:bodyPr>
          <a:lstStyle/>
          <a:p>
            <a:pPr>
              <a:lnSpc>
                <a:spcPct val="90000"/>
              </a:lnSpc>
            </a:pPr>
            <a:r>
              <a:rPr lang="en-US" sz="2800" dirty="0" smtClean="0"/>
              <a:t>Founded in 1865, it is oldest specialized agency of the UN</a:t>
            </a:r>
            <a:r>
              <a:rPr lang="en-GB" sz="2800" dirty="0" smtClean="0"/>
              <a:t> system</a:t>
            </a:r>
          </a:p>
          <a:p>
            <a:pPr>
              <a:lnSpc>
                <a:spcPct val="90000"/>
              </a:lnSpc>
            </a:pPr>
            <a:r>
              <a:rPr lang="en-GB" sz="2800" dirty="0" smtClean="0"/>
              <a:t>Standards making one of the ITU’s first activities</a:t>
            </a:r>
            <a:br>
              <a:rPr lang="en-GB" sz="2800" dirty="0" smtClean="0"/>
            </a:br>
            <a:endParaRPr lang="en-GB" sz="2800" dirty="0" smtClean="0"/>
          </a:p>
          <a:p>
            <a:pPr>
              <a:lnSpc>
                <a:spcPct val="90000"/>
              </a:lnSpc>
            </a:pPr>
            <a:r>
              <a:rPr lang="en-US" sz="2800" dirty="0" smtClean="0"/>
              <a:t>HQ Geneva, </a:t>
            </a:r>
            <a:r>
              <a:rPr lang="en-US" dirty="0"/>
              <a:t>5 regional offices and 8 area offices, </a:t>
            </a:r>
            <a:r>
              <a:rPr lang="en-US" sz="2800" dirty="0" smtClean="0"/>
              <a:t>760 staff / 80 nationalities</a:t>
            </a:r>
          </a:p>
          <a:p>
            <a:pPr>
              <a:lnSpc>
                <a:spcPct val="90000"/>
              </a:lnSpc>
            </a:pPr>
            <a:r>
              <a:rPr lang="en-US" altLang="zh-CN" sz="2800" dirty="0" smtClean="0">
                <a:ea typeface="SimSun" pitchFamily="2" charset="-122"/>
              </a:rPr>
              <a:t>Named as one of the world’s ten most enduring institutions by Booz Allen</a:t>
            </a:r>
            <a:endParaRPr lang="en-US" sz="2800" dirty="0" smtClean="0"/>
          </a:p>
        </p:txBody>
      </p:sp>
      <p:pic>
        <p:nvPicPr>
          <p:cNvPr id="48" name="Picture 2"/>
          <p:cNvPicPr>
            <a:picLocks noChangeAspect="1" noChangeArrowheads="1"/>
          </p:cNvPicPr>
          <p:nvPr/>
        </p:nvPicPr>
        <p:blipFill>
          <a:blip r:embed="rId2" cstate="print"/>
          <a:srcRect/>
          <a:stretch>
            <a:fillRect/>
          </a:stretch>
        </p:blipFill>
        <p:spPr bwMode="auto">
          <a:xfrm>
            <a:off x="5292080" y="1412776"/>
            <a:ext cx="3528392" cy="2585270"/>
          </a:xfrm>
          <a:prstGeom prst="rect">
            <a:avLst/>
          </a:prstGeom>
          <a:noFill/>
          <a:ln w="9525">
            <a:noFill/>
            <a:miter lim="800000"/>
            <a:headEnd/>
            <a:tailEnd/>
          </a:ln>
        </p:spPr>
      </p:pic>
      <p:sp>
        <p:nvSpPr>
          <p:cNvPr id="49" name="Rectangle 48"/>
          <p:cNvSpPr/>
          <p:nvPr/>
        </p:nvSpPr>
        <p:spPr>
          <a:xfrm>
            <a:off x="5982356" y="4025013"/>
            <a:ext cx="1440000" cy="5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Plenipotentiary Conference</a:t>
            </a:r>
            <a:endParaRPr lang="en-US" sz="1400" dirty="0"/>
          </a:p>
        </p:txBody>
      </p:sp>
      <p:sp>
        <p:nvSpPr>
          <p:cNvPr id="50" name="Rectangle 49"/>
          <p:cNvSpPr/>
          <p:nvPr/>
        </p:nvSpPr>
        <p:spPr>
          <a:xfrm>
            <a:off x="6162356" y="4961101"/>
            <a:ext cx="1080000" cy="360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ITU Council</a:t>
            </a:r>
            <a:endParaRPr lang="en-US" sz="1400" dirty="0"/>
          </a:p>
        </p:txBody>
      </p:sp>
      <p:sp>
        <p:nvSpPr>
          <p:cNvPr id="51" name="Rectangle 50"/>
          <p:cNvSpPr/>
          <p:nvPr/>
        </p:nvSpPr>
        <p:spPr>
          <a:xfrm>
            <a:off x="4427984" y="5897165"/>
            <a:ext cx="1332000" cy="50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ITU-T Standardization</a:t>
            </a:r>
            <a:endParaRPr lang="en-US" sz="1400" dirty="0"/>
          </a:p>
        </p:txBody>
      </p:sp>
      <p:sp>
        <p:nvSpPr>
          <p:cNvPr id="52" name="Rectangle 51"/>
          <p:cNvSpPr/>
          <p:nvPr/>
        </p:nvSpPr>
        <p:spPr>
          <a:xfrm>
            <a:off x="5838356" y="5897165"/>
            <a:ext cx="1728000" cy="50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ITU-R Radiocommunication</a:t>
            </a:r>
            <a:endParaRPr lang="en-US" sz="1400" dirty="0"/>
          </a:p>
        </p:txBody>
      </p:sp>
      <p:sp>
        <p:nvSpPr>
          <p:cNvPr id="53" name="Rectangle 52"/>
          <p:cNvSpPr/>
          <p:nvPr/>
        </p:nvSpPr>
        <p:spPr>
          <a:xfrm>
            <a:off x="7632472" y="5897221"/>
            <a:ext cx="1188000" cy="50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ITU-D</a:t>
            </a:r>
          </a:p>
          <a:p>
            <a:pPr algn="ctr"/>
            <a:r>
              <a:rPr lang="en-US" sz="1400" dirty="0" smtClean="0"/>
              <a:t>Development</a:t>
            </a:r>
            <a:endParaRPr lang="en-US" sz="1400" dirty="0"/>
          </a:p>
        </p:txBody>
      </p:sp>
      <p:sp>
        <p:nvSpPr>
          <p:cNvPr id="54" name="Rectangle 53"/>
          <p:cNvSpPr/>
          <p:nvPr/>
        </p:nvSpPr>
        <p:spPr>
          <a:xfrm>
            <a:off x="7740472" y="4529125"/>
            <a:ext cx="1080000" cy="50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General Secretariat</a:t>
            </a:r>
            <a:endParaRPr lang="en-US" sz="1400" dirty="0"/>
          </a:p>
        </p:txBody>
      </p:sp>
      <p:sp>
        <p:nvSpPr>
          <p:cNvPr id="55" name="Rectangle 54"/>
          <p:cNvSpPr/>
          <p:nvPr/>
        </p:nvSpPr>
        <p:spPr>
          <a:xfrm>
            <a:off x="7740472" y="5177141"/>
            <a:ext cx="1080000" cy="504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ITU TELECOM</a:t>
            </a:r>
            <a:endParaRPr lang="en-US" sz="1400" dirty="0"/>
          </a:p>
        </p:txBody>
      </p:sp>
      <p:cxnSp>
        <p:nvCxnSpPr>
          <p:cNvPr id="56" name="Straight Connector 55"/>
          <p:cNvCxnSpPr/>
          <p:nvPr/>
        </p:nvCxnSpPr>
        <p:spPr>
          <a:xfrm rot="5400000">
            <a:off x="6414296" y="4673041"/>
            <a:ext cx="5761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3"/>
            <a:endCxn id="54" idx="0"/>
          </p:cNvCxnSpPr>
          <p:nvPr/>
        </p:nvCxnSpPr>
        <p:spPr>
          <a:xfrm>
            <a:off x="7422356" y="4277013"/>
            <a:ext cx="858116" cy="25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4" idx="2"/>
            <a:endCxn id="55" idx="0"/>
          </p:cNvCxnSpPr>
          <p:nvPr/>
        </p:nvCxnSpPr>
        <p:spPr>
          <a:xfrm rot="5400000">
            <a:off x="8208464" y="5105133"/>
            <a:ext cx="1440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50" idx="2"/>
            <a:endCxn id="51" idx="0"/>
          </p:cNvCxnSpPr>
          <p:nvPr/>
        </p:nvCxnSpPr>
        <p:spPr>
          <a:xfrm rot="5400000">
            <a:off x="5610138" y="4804947"/>
            <a:ext cx="576064" cy="1608372"/>
          </a:xfrm>
          <a:prstGeom prst="bentConnector3">
            <a:avLst>
              <a:gd name="adj1" fmla="val 72118"/>
            </a:avLst>
          </a:prstGeom>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50" idx="2"/>
            <a:endCxn id="53" idx="0"/>
          </p:cNvCxnSpPr>
          <p:nvPr/>
        </p:nvCxnSpPr>
        <p:spPr>
          <a:xfrm rot="16200000" flipH="1">
            <a:off x="7176354" y="4847103"/>
            <a:ext cx="576120" cy="1524116"/>
          </a:xfrm>
          <a:prstGeom prst="bentConnector3">
            <a:avLst>
              <a:gd name="adj1" fmla="val 72116"/>
            </a:avLst>
          </a:prstGeom>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50" idx="2"/>
            <a:endCxn id="52" idx="0"/>
          </p:cNvCxnSpPr>
          <p:nvPr/>
        </p:nvCxnSpPr>
        <p:spPr>
          <a:xfrm rot="5400000">
            <a:off x="6414324" y="5609133"/>
            <a:ext cx="576064" cy="15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a:xfrm>
            <a:off x="6553200" y="6160219"/>
            <a:ext cx="2133600" cy="365125"/>
          </a:xfrm>
        </p:spPr>
        <p:txBody>
          <a:bodyPr/>
          <a:lstStyle/>
          <a:p>
            <a:fld id="{9C9ADFE2-A796-429C-9D98-9078E5C767E2}" type="slidenum">
              <a:rPr lang="en-US" smtClean="0"/>
              <a:pPr/>
              <a:t>2</a:t>
            </a:fld>
            <a:endParaRPr lang="en-US"/>
          </a:p>
        </p:txBody>
      </p:sp>
      <p:sp>
        <p:nvSpPr>
          <p:cNvPr id="19" name="Footer Placeholder 18"/>
          <p:cNvSpPr>
            <a:spLocks noGrp="1"/>
          </p:cNvSpPr>
          <p:nvPr>
            <p:ph type="ftr" sz="quarter" idx="11"/>
          </p:nvPr>
        </p:nvSpPr>
        <p:spPr/>
        <p:txBody>
          <a:bodyPr/>
          <a:lstStyle/>
          <a:p>
            <a:r>
              <a:rPr lang="en-US" smtClean="0"/>
              <a:t>ITU: Committed to connecting the world</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ITU and its Membership</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192 Member</a:t>
            </a:r>
            <a:r>
              <a:rPr lang="en-GB" dirty="0" smtClean="0"/>
              <a:t> States, 700+ private sector entities</a:t>
            </a:r>
            <a:endParaRPr lang="en-US" dirty="0" smtClean="0"/>
          </a:p>
          <a:p>
            <a:pPr lvl="0"/>
            <a:r>
              <a:rPr lang="en-US" i="1" dirty="0" smtClean="0"/>
              <a:t>New: </a:t>
            </a:r>
            <a:r>
              <a:rPr lang="en-US" dirty="0" smtClean="0"/>
              <a:t>Companies from LDCs can join ITU-T and ITU-R sectors at a reduced fee</a:t>
            </a:r>
            <a:br>
              <a:rPr lang="en-US" dirty="0" smtClean="0"/>
            </a:br>
            <a:r>
              <a:rPr lang="en-US" sz="1500" i="1" dirty="0" smtClean="0"/>
              <a:t>(LDC Sector Membership: CHF 3,975)</a:t>
            </a:r>
          </a:p>
          <a:p>
            <a:r>
              <a:rPr lang="en-US" i="1" dirty="0" smtClean="0"/>
              <a:t>New: </a:t>
            </a:r>
            <a:r>
              <a:rPr lang="en-US" dirty="0" smtClean="0"/>
              <a:t>Academia, universities and research labs can join ITU sectors at a reduced fee </a:t>
            </a:r>
            <a:r>
              <a:rPr lang="en-US" sz="2400" dirty="0" smtClean="0"/>
              <a:t/>
            </a:r>
            <a:br>
              <a:rPr lang="en-US" sz="2400" dirty="0" smtClean="0"/>
            </a:br>
            <a:r>
              <a:rPr lang="en-US" sz="1500" i="1" dirty="0" smtClean="0"/>
              <a:t>(Developing Countries: CHF 1,987.50)</a:t>
            </a:r>
            <a:endParaRPr lang="en-US" sz="2400" i="1" dirty="0" smtClean="0"/>
          </a:p>
        </p:txBody>
      </p:sp>
      <p:sp>
        <p:nvSpPr>
          <p:cNvPr id="4" name="Content Placeholder 3"/>
          <p:cNvSpPr>
            <a:spLocks noGrp="1"/>
          </p:cNvSpPr>
          <p:nvPr>
            <p:ph sz="half" idx="2"/>
          </p:nvPr>
        </p:nvSpPr>
        <p:spPr>
          <a:xfrm>
            <a:off x="4648200" y="1600200"/>
            <a:ext cx="4038600" cy="5069160"/>
          </a:xfrm>
        </p:spPr>
        <p:txBody>
          <a:bodyPr>
            <a:normAutofit fontScale="92500" lnSpcReduction="10000"/>
          </a:bodyPr>
          <a:lstStyle/>
          <a:p>
            <a:r>
              <a:rPr lang="en-US" sz="2600" i="1" dirty="0" smtClean="0"/>
              <a:t>ITU welcomes its Academia Members:</a:t>
            </a:r>
          </a:p>
          <a:p>
            <a:endParaRPr lang="en-US" sz="2600" i="1" dirty="0" smtClean="0"/>
          </a:p>
          <a:p>
            <a:endParaRPr lang="en-US" sz="2600" i="1" dirty="0" smtClean="0"/>
          </a:p>
          <a:p>
            <a:endParaRPr lang="en-US" sz="2600" i="1" dirty="0" smtClean="0"/>
          </a:p>
          <a:p>
            <a:endParaRPr lang="en-US" sz="2600" i="1" dirty="0" smtClean="0"/>
          </a:p>
          <a:p>
            <a:endParaRPr lang="en-US" sz="2600" i="1" dirty="0" smtClean="0"/>
          </a:p>
          <a:p>
            <a:endParaRPr lang="en-US" sz="2600" i="1" dirty="0" smtClean="0"/>
          </a:p>
          <a:p>
            <a:endParaRPr lang="en-US" sz="2600" i="1" dirty="0" smtClean="0"/>
          </a:p>
          <a:p>
            <a:endParaRPr lang="en-US" sz="2400" dirty="0" smtClean="0"/>
          </a:p>
          <a:p>
            <a:endParaRPr lang="en-US" sz="2400" dirty="0" smtClean="0"/>
          </a:p>
          <a:p>
            <a:r>
              <a:rPr lang="en-US" sz="2400" dirty="0" smtClean="0"/>
              <a:t>Learn </a:t>
            </a:r>
            <a:r>
              <a:rPr lang="en-US" sz="2400" dirty="0" smtClean="0"/>
              <a:t>more at </a:t>
            </a:r>
            <a:r>
              <a:rPr lang="en-US" sz="2400" dirty="0" smtClean="0">
                <a:hlinkClick r:id="rId2"/>
              </a:rPr>
              <a:t>www.itu.int/members</a:t>
            </a:r>
            <a:r>
              <a:rPr lang="en-US" sz="2400" dirty="0" smtClean="0"/>
              <a:t> </a:t>
            </a:r>
            <a:endParaRPr lang="en-US" sz="2600" i="1" dirty="0"/>
          </a:p>
        </p:txBody>
      </p:sp>
      <p:sp>
        <p:nvSpPr>
          <p:cNvPr id="8" name="Slide Number Placeholder 7"/>
          <p:cNvSpPr>
            <a:spLocks noGrp="1"/>
          </p:cNvSpPr>
          <p:nvPr>
            <p:ph type="sldNum" sz="quarter" idx="12"/>
          </p:nvPr>
        </p:nvSpPr>
        <p:spPr/>
        <p:txBody>
          <a:bodyPr/>
          <a:lstStyle/>
          <a:p>
            <a:fld id="{9C9ADFE2-A796-429C-9D98-9078E5C767E2}"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ITU: Committed to connecting the world</a:t>
            </a:r>
            <a:endParaRPr lang="en-US"/>
          </a:p>
        </p:txBody>
      </p:sp>
      <p:grpSp>
        <p:nvGrpSpPr>
          <p:cNvPr id="23" name="Group 22"/>
          <p:cNvGrpSpPr/>
          <p:nvPr/>
        </p:nvGrpSpPr>
        <p:grpSpPr>
          <a:xfrm>
            <a:off x="4860032" y="2276872"/>
            <a:ext cx="3744541" cy="3422786"/>
            <a:chOff x="3403600" y="1412875"/>
            <a:chExt cx="5561013" cy="5083175"/>
          </a:xfrm>
        </p:grpSpPr>
        <p:pic>
          <p:nvPicPr>
            <p:cNvPr id="10" name="Picture 26" descr="waseda.jpg"/>
            <p:cNvPicPr>
              <a:picLocks noChangeAspect="1"/>
            </p:cNvPicPr>
            <p:nvPr/>
          </p:nvPicPr>
          <p:blipFill>
            <a:blip r:embed="rId3" cstate="print"/>
            <a:srcRect/>
            <a:stretch>
              <a:fillRect/>
            </a:stretch>
          </p:blipFill>
          <p:spPr bwMode="auto">
            <a:xfrm>
              <a:off x="4283075" y="2636838"/>
              <a:ext cx="2736850" cy="1368425"/>
            </a:xfrm>
            <a:prstGeom prst="rect">
              <a:avLst/>
            </a:prstGeom>
            <a:noFill/>
            <a:ln w="9525">
              <a:noFill/>
              <a:miter lim="800000"/>
              <a:headEnd/>
              <a:tailEnd/>
            </a:ln>
          </p:spPr>
        </p:pic>
        <p:pic>
          <p:nvPicPr>
            <p:cNvPr id="11" name="Content Placeholder 15" descr="aalborg.bmp"/>
            <p:cNvPicPr>
              <a:picLocks noChangeAspect="1"/>
            </p:cNvPicPr>
            <p:nvPr/>
          </p:nvPicPr>
          <p:blipFill>
            <a:blip r:embed="rId4" cstate="print"/>
            <a:srcRect/>
            <a:stretch>
              <a:fillRect/>
            </a:stretch>
          </p:blipFill>
          <p:spPr>
            <a:xfrm>
              <a:off x="3779838" y="4149725"/>
              <a:ext cx="990600" cy="1001713"/>
            </a:xfrm>
            <a:prstGeom prst="rect">
              <a:avLst/>
            </a:prstGeom>
          </p:spPr>
        </p:pic>
        <p:pic>
          <p:nvPicPr>
            <p:cNvPr id="12" name="Picture 16" descr="beijing.jpg"/>
            <p:cNvPicPr>
              <a:picLocks noChangeAspect="1"/>
            </p:cNvPicPr>
            <p:nvPr/>
          </p:nvPicPr>
          <p:blipFill>
            <a:blip r:embed="rId5" cstate="print"/>
            <a:srcRect/>
            <a:stretch>
              <a:fillRect/>
            </a:stretch>
          </p:blipFill>
          <p:spPr bwMode="auto">
            <a:xfrm>
              <a:off x="7812088" y="2924175"/>
              <a:ext cx="857250" cy="846138"/>
            </a:xfrm>
            <a:prstGeom prst="rect">
              <a:avLst/>
            </a:prstGeom>
            <a:noFill/>
            <a:ln w="9525">
              <a:noFill/>
              <a:miter lim="800000"/>
              <a:headEnd/>
              <a:tailEnd/>
            </a:ln>
          </p:spPr>
        </p:pic>
        <p:pic>
          <p:nvPicPr>
            <p:cNvPr id="13" name="Picture 17" descr="br.jpg"/>
            <p:cNvPicPr>
              <a:picLocks noChangeAspect="1"/>
            </p:cNvPicPr>
            <p:nvPr/>
          </p:nvPicPr>
          <p:blipFill>
            <a:blip r:embed="rId6" cstate="print"/>
            <a:srcRect/>
            <a:stretch>
              <a:fillRect/>
            </a:stretch>
          </p:blipFill>
          <p:spPr bwMode="auto">
            <a:xfrm>
              <a:off x="3403600" y="1484313"/>
              <a:ext cx="952500" cy="1200150"/>
            </a:xfrm>
            <a:prstGeom prst="rect">
              <a:avLst/>
            </a:prstGeom>
            <a:noFill/>
            <a:ln w="9525">
              <a:noFill/>
              <a:miter lim="800000"/>
              <a:headEnd/>
              <a:tailEnd/>
            </a:ln>
          </p:spPr>
        </p:pic>
        <p:pic>
          <p:nvPicPr>
            <p:cNvPr id="14" name="Picture 18" descr="IOL_Logo.png"/>
            <p:cNvPicPr>
              <a:picLocks noChangeAspect="1"/>
            </p:cNvPicPr>
            <p:nvPr/>
          </p:nvPicPr>
          <p:blipFill>
            <a:blip r:embed="rId7" cstate="print"/>
            <a:srcRect/>
            <a:stretch>
              <a:fillRect/>
            </a:stretch>
          </p:blipFill>
          <p:spPr bwMode="auto">
            <a:xfrm>
              <a:off x="6659563" y="5229200"/>
              <a:ext cx="2233612" cy="955675"/>
            </a:xfrm>
            <a:prstGeom prst="rect">
              <a:avLst/>
            </a:prstGeom>
            <a:noFill/>
            <a:ln w="9525">
              <a:noFill/>
              <a:miter lim="800000"/>
              <a:headEnd/>
              <a:tailEnd/>
            </a:ln>
          </p:spPr>
        </p:pic>
        <p:pic>
          <p:nvPicPr>
            <p:cNvPr id="15" name="Picture 19" descr="lmhe.png"/>
            <p:cNvPicPr>
              <a:picLocks noChangeAspect="1"/>
            </p:cNvPicPr>
            <p:nvPr/>
          </p:nvPicPr>
          <p:blipFill>
            <a:blip r:embed="rId8" cstate="print"/>
            <a:srcRect/>
            <a:stretch>
              <a:fillRect/>
            </a:stretch>
          </p:blipFill>
          <p:spPr bwMode="auto">
            <a:xfrm>
              <a:off x="7812088" y="4149080"/>
              <a:ext cx="863600" cy="995363"/>
            </a:xfrm>
            <a:prstGeom prst="rect">
              <a:avLst/>
            </a:prstGeom>
            <a:noFill/>
            <a:ln w="9525">
              <a:noFill/>
              <a:miter lim="800000"/>
              <a:headEnd/>
              <a:tailEnd/>
            </a:ln>
          </p:spPr>
        </p:pic>
        <p:pic>
          <p:nvPicPr>
            <p:cNvPr id="16" name="Picture 20" descr="mex.bmp"/>
            <p:cNvPicPr>
              <a:picLocks noChangeAspect="1"/>
            </p:cNvPicPr>
            <p:nvPr/>
          </p:nvPicPr>
          <p:blipFill>
            <a:blip r:embed="rId9" cstate="print"/>
            <a:srcRect/>
            <a:stretch>
              <a:fillRect/>
            </a:stretch>
          </p:blipFill>
          <p:spPr bwMode="auto">
            <a:xfrm>
              <a:off x="7678738" y="1412875"/>
              <a:ext cx="1285875" cy="1055688"/>
            </a:xfrm>
            <a:prstGeom prst="rect">
              <a:avLst/>
            </a:prstGeom>
            <a:noFill/>
            <a:ln w="9525">
              <a:noFill/>
              <a:miter lim="800000"/>
              <a:headEnd/>
              <a:tailEnd/>
            </a:ln>
          </p:spPr>
        </p:pic>
        <p:pic>
          <p:nvPicPr>
            <p:cNvPr id="17" name="Picture 21" descr="NANJING.jpg"/>
            <p:cNvPicPr>
              <a:picLocks noChangeAspect="1"/>
            </p:cNvPicPr>
            <p:nvPr/>
          </p:nvPicPr>
          <p:blipFill>
            <a:blip r:embed="rId10" cstate="print"/>
            <a:srcRect/>
            <a:stretch>
              <a:fillRect/>
            </a:stretch>
          </p:blipFill>
          <p:spPr bwMode="auto">
            <a:xfrm>
              <a:off x="4498975" y="1412875"/>
              <a:ext cx="3025775" cy="782638"/>
            </a:xfrm>
            <a:prstGeom prst="rect">
              <a:avLst/>
            </a:prstGeom>
            <a:noFill/>
            <a:ln w="9525">
              <a:noFill/>
              <a:miter lim="800000"/>
              <a:headEnd/>
              <a:tailEnd/>
            </a:ln>
          </p:spPr>
        </p:pic>
        <p:pic>
          <p:nvPicPr>
            <p:cNvPr id="18" name="Picture 22" descr="prague.bmp"/>
            <p:cNvPicPr>
              <a:picLocks noChangeAspect="1"/>
            </p:cNvPicPr>
            <p:nvPr/>
          </p:nvPicPr>
          <p:blipFill>
            <a:blip r:embed="rId11" cstate="print"/>
            <a:srcRect/>
            <a:stretch>
              <a:fillRect/>
            </a:stretch>
          </p:blipFill>
          <p:spPr bwMode="auto">
            <a:xfrm>
              <a:off x="6227763" y="2781300"/>
              <a:ext cx="1384300" cy="1047750"/>
            </a:xfrm>
            <a:prstGeom prst="rect">
              <a:avLst/>
            </a:prstGeom>
            <a:noFill/>
            <a:ln w="9525">
              <a:noFill/>
              <a:miter lim="800000"/>
              <a:headEnd/>
              <a:tailEnd/>
            </a:ln>
          </p:spPr>
        </p:pic>
        <p:pic>
          <p:nvPicPr>
            <p:cNvPr id="19" name="Picture 23" descr="SupCom_200px.jpg"/>
            <p:cNvPicPr>
              <a:picLocks noChangeAspect="1"/>
            </p:cNvPicPr>
            <p:nvPr/>
          </p:nvPicPr>
          <p:blipFill>
            <a:blip r:embed="rId12" cstate="print"/>
            <a:srcRect/>
            <a:stretch>
              <a:fillRect/>
            </a:stretch>
          </p:blipFill>
          <p:spPr bwMode="auto">
            <a:xfrm>
              <a:off x="6515100" y="4148683"/>
              <a:ext cx="1152525" cy="1152525"/>
            </a:xfrm>
            <a:prstGeom prst="rect">
              <a:avLst/>
            </a:prstGeom>
            <a:noFill/>
            <a:ln w="9525">
              <a:noFill/>
              <a:miter lim="800000"/>
              <a:headEnd/>
              <a:tailEnd/>
            </a:ln>
          </p:spPr>
        </p:pic>
        <p:pic>
          <p:nvPicPr>
            <p:cNvPr id="20" name="Picture 24" descr="tsinghualogo2.jpg"/>
            <p:cNvPicPr>
              <a:picLocks noChangeAspect="1"/>
            </p:cNvPicPr>
            <p:nvPr/>
          </p:nvPicPr>
          <p:blipFill>
            <a:blip r:embed="rId13" cstate="print"/>
            <a:srcRect/>
            <a:stretch>
              <a:fillRect/>
            </a:stretch>
          </p:blipFill>
          <p:spPr bwMode="auto">
            <a:xfrm>
              <a:off x="3563938" y="5445125"/>
              <a:ext cx="2606675" cy="1050925"/>
            </a:xfrm>
            <a:prstGeom prst="rect">
              <a:avLst/>
            </a:prstGeom>
            <a:noFill/>
            <a:ln w="9525">
              <a:noFill/>
              <a:miter lim="800000"/>
              <a:headEnd/>
              <a:tailEnd/>
            </a:ln>
          </p:spPr>
        </p:pic>
        <p:pic>
          <p:nvPicPr>
            <p:cNvPr id="21" name="Picture 25" descr="usfax1.jpg"/>
            <p:cNvPicPr>
              <a:picLocks noChangeAspect="1"/>
            </p:cNvPicPr>
            <p:nvPr/>
          </p:nvPicPr>
          <p:blipFill>
            <a:blip r:embed="rId14" cstate="print"/>
            <a:srcRect/>
            <a:stretch>
              <a:fillRect/>
            </a:stretch>
          </p:blipFill>
          <p:spPr bwMode="auto">
            <a:xfrm>
              <a:off x="5411788" y="4292600"/>
              <a:ext cx="898525" cy="1152525"/>
            </a:xfrm>
            <a:prstGeom prst="rect">
              <a:avLst/>
            </a:prstGeom>
            <a:noFill/>
            <a:ln w="9525">
              <a:noFill/>
              <a:miter lim="800000"/>
              <a:headEnd/>
              <a:tailEnd/>
            </a:ln>
          </p:spPr>
        </p:pic>
        <p:pic>
          <p:nvPicPr>
            <p:cNvPr id="22" name="Picture 27" descr="siteon0.png"/>
            <p:cNvPicPr>
              <a:picLocks noChangeAspect="1"/>
            </p:cNvPicPr>
            <p:nvPr/>
          </p:nvPicPr>
          <p:blipFill>
            <a:blip r:embed="rId15" cstate="print"/>
            <a:srcRect/>
            <a:stretch>
              <a:fillRect/>
            </a:stretch>
          </p:blipFill>
          <p:spPr bwMode="auto">
            <a:xfrm>
              <a:off x="3676650" y="2924175"/>
              <a:ext cx="1255713" cy="6667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ITU and the Internet of Things</a:t>
            </a:r>
            <a:endParaRPr lang="en-US" dirty="0"/>
          </a:p>
        </p:txBody>
      </p:sp>
      <p:sp>
        <p:nvSpPr>
          <p:cNvPr id="10" name="Content Placeholder 9"/>
          <p:cNvSpPr>
            <a:spLocks noGrp="1"/>
          </p:cNvSpPr>
          <p:nvPr>
            <p:ph sz="half" idx="1"/>
          </p:nvPr>
        </p:nvSpPr>
        <p:spPr/>
        <p:txBody>
          <a:bodyPr>
            <a:normAutofit fontScale="85000" lnSpcReduction="10000"/>
          </a:bodyPr>
          <a:lstStyle/>
          <a:p>
            <a:r>
              <a:rPr lang="en-US" dirty="0" smtClean="0"/>
              <a:t>Major ITU report in </a:t>
            </a:r>
            <a:r>
              <a:rPr lang="en-US" b="1" dirty="0" smtClean="0"/>
              <a:t>2005</a:t>
            </a:r>
            <a:r>
              <a:rPr lang="en-US" dirty="0" smtClean="0"/>
              <a:t>: </a:t>
            </a:r>
            <a:r>
              <a:rPr lang="en-US" i="1" dirty="0" smtClean="0"/>
              <a:t>The Internet of Things</a:t>
            </a:r>
            <a:r>
              <a:rPr lang="en-US" dirty="0" smtClean="0"/>
              <a:t> </a:t>
            </a:r>
          </a:p>
          <a:p>
            <a:pPr lvl="1"/>
            <a:r>
              <a:rPr lang="en-US" dirty="0" smtClean="0"/>
              <a:t>Describes the </a:t>
            </a:r>
            <a:r>
              <a:rPr lang="en-US" i="1" dirty="0" smtClean="0"/>
              <a:t>visions</a:t>
            </a:r>
            <a:r>
              <a:rPr lang="en-US" dirty="0" smtClean="0"/>
              <a:t> underlying the </a:t>
            </a:r>
            <a:r>
              <a:rPr lang="en-US" dirty="0" err="1" smtClean="0"/>
              <a:t>IoT</a:t>
            </a:r>
            <a:endParaRPr lang="en-US" dirty="0" smtClean="0"/>
          </a:p>
          <a:p>
            <a:pPr lvl="1"/>
            <a:r>
              <a:rPr lang="en-US" dirty="0" smtClean="0"/>
              <a:t>Examines </a:t>
            </a:r>
            <a:r>
              <a:rPr lang="en-US" i="1" dirty="0" smtClean="0"/>
              <a:t>enabling technologies</a:t>
            </a:r>
          </a:p>
          <a:p>
            <a:pPr lvl="1"/>
            <a:r>
              <a:rPr lang="en-US" dirty="0" smtClean="0"/>
              <a:t>Explores the </a:t>
            </a:r>
            <a:r>
              <a:rPr lang="en-US" i="1" dirty="0" smtClean="0"/>
              <a:t>market potential</a:t>
            </a:r>
          </a:p>
          <a:p>
            <a:pPr lvl="1"/>
            <a:r>
              <a:rPr lang="en-US" dirty="0" smtClean="0"/>
              <a:t>Contemplates the </a:t>
            </a:r>
            <a:r>
              <a:rPr lang="en-US" i="1" dirty="0" smtClean="0"/>
              <a:t>challenges</a:t>
            </a:r>
            <a:r>
              <a:rPr lang="en-US" dirty="0" smtClean="0"/>
              <a:t> and wider </a:t>
            </a:r>
            <a:r>
              <a:rPr lang="en-US" i="1" dirty="0" smtClean="0"/>
              <a:t>implications</a:t>
            </a:r>
          </a:p>
          <a:p>
            <a:pPr lvl="1"/>
            <a:r>
              <a:rPr lang="en-US" dirty="0" smtClean="0"/>
              <a:t>Sets out some of the </a:t>
            </a:r>
            <a:r>
              <a:rPr lang="en-US" i="1" dirty="0" smtClean="0"/>
              <a:t>benefits of </a:t>
            </a:r>
            <a:r>
              <a:rPr lang="en-US" i="1" dirty="0" err="1" smtClean="0"/>
              <a:t>IoT</a:t>
            </a:r>
            <a:r>
              <a:rPr lang="en-US" i="1" dirty="0" smtClean="0"/>
              <a:t> for developing countries</a:t>
            </a:r>
          </a:p>
          <a:p>
            <a:pPr lvl="1">
              <a:buNone/>
            </a:pPr>
            <a:r>
              <a:rPr lang="en-US" dirty="0" smtClean="0">
                <a:hlinkClick r:id="rId3"/>
              </a:rPr>
              <a:t>www.itu.int/internetofthings</a:t>
            </a:r>
            <a:r>
              <a:rPr lang="en-US" dirty="0" smtClean="0"/>
              <a:t>  </a:t>
            </a:r>
            <a:endParaRPr lang="en-US" i="1" dirty="0" smtClean="0"/>
          </a:p>
        </p:txBody>
      </p:sp>
      <p:sp>
        <p:nvSpPr>
          <p:cNvPr id="12" name="Footer Placeholder 11"/>
          <p:cNvSpPr>
            <a:spLocks noGrp="1"/>
          </p:cNvSpPr>
          <p:nvPr>
            <p:ph type="ftr" sz="quarter" idx="11"/>
          </p:nvPr>
        </p:nvSpPr>
        <p:spPr/>
        <p:txBody>
          <a:bodyPr/>
          <a:lstStyle/>
          <a:p>
            <a:r>
              <a:rPr lang="en-US" smtClean="0"/>
              <a:t>ITU: Committed to connecting the world</a:t>
            </a:r>
            <a:endParaRPr lang="en-US"/>
          </a:p>
        </p:txBody>
      </p:sp>
      <p:sp>
        <p:nvSpPr>
          <p:cNvPr id="11" name="Slide Number Placeholder 10"/>
          <p:cNvSpPr>
            <a:spLocks noGrp="1"/>
          </p:cNvSpPr>
          <p:nvPr>
            <p:ph type="sldNum" sz="quarter" idx="12"/>
          </p:nvPr>
        </p:nvSpPr>
        <p:spPr/>
        <p:txBody>
          <a:bodyPr/>
          <a:lstStyle/>
          <a:p>
            <a:fld id="{9C9ADFE2-A796-429C-9D98-9078E5C767E2}" type="slidenum">
              <a:rPr lang="en-US" smtClean="0"/>
              <a:pPr/>
              <a:t>4</a:t>
            </a:fld>
            <a:endParaRPr lang="en-US"/>
          </a:p>
        </p:txBody>
      </p:sp>
      <p:sp>
        <p:nvSpPr>
          <p:cNvPr id="9" name="TextBox 8"/>
          <p:cNvSpPr txBox="1"/>
          <p:nvPr/>
        </p:nvSpPr>
        <p:spPr>
          <a:xfrm>
            <a:off x="4282987" y="6001543"/>
            <a:ext cx="2953309" cy="307777"/>
          </a:xfrm>
          <a:prstGeom prst="rect">
            <a:avLst/>
          </a:prstGeom>
          <a:noFill/>
        </p:spPr>
        <p:txBody>
          <a:bodyPr wrap="none" rtlCol="0">
            <a:spAutoFit/>
          </a:bodyPr>
          <a:lstStyle/>
          <a:p>
            <a:r>
              <a:rPr lang="en-US" sz="1400" i="1" dirty="0" smtClean="0"/>
              <a:t>Source: </a:t>
            </a:r>
            <a:r>
              <a:rPr lang="en-US" sz="1400" i="1" dirty="0" smtClean="0">
                <a:hlinkClick r:id="rId4"/>
              </a:rPr>
              <a:t>BBC News</a:t>
            </a:r>
            <a:r>
              <a:rPr lang="en-US" sz="1400" i="1" dirty="0" smtClean="0"/>
              <a:t>, 17 November 2005</a:t>
            </a:r>
            <a:endParaRPr lang="en-US" sz="1400" i="1" dirty="0"/>
          </a:p>
        </p:txBody>
      </p:sp>
      <p:grpSp>
        <p:nvGrpSpPr>
          <p:cNvPr id="14" name="Group 13"/>
          <p:cNvGrpSpPr/>
          <p:nvPr/>
        </p:nvGrpSpPr>
        <p:grpSpPr>
          <a:xfrm>
            <a:off x="4283968" y="1268760"/>
            <a:ext cx="4824536" cy="4680520"/>
            <a:chOff x="4283968" y="1268760"/>
            <a:chExt cx="4824536" cy="4680520"/>
          </a:xfrm>
        </p:grpSpPr>
        <p:pic>
          <p:nvPicPr>
            <p:cNvPr id="2" name="Picture 2"/>
            <p:cNvPicPr>
              <a:picLocks noChangeAspect="1" noChangeArrowheads="1"/>
            </p:cNvPicPr>
            <p:nvPr/>
          </p:nvPicPr>
          <p:blipFill>
            <a:blip r:embed="rId5" cstate="print"/>
            <a:srcRect l="11895" t="21410" r="47704" b="6250"/>
            <a:stretch>
              <a:fillRect/>
            </a:stretch>
          </p:blipFill>
          <p:spPr bwMode="auto">
            <a:xfrm>
              <a:off x="4283968" y="1268760"/>
              <a:ext cx="4649369" cy="4680520"/>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a:stretch>
              <a:fillRect/>
            </a:stretch>
          </p:blipFill>
          <p:spPr bwMode="auto">
            <a:xfrm>
              <a:off x="7130782" y="2708920"/>
              <a:ext cx="1977722" cy="230425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6789440" cy="1143000"/>
          </a:xfrm>
        </p:spPr>
        <p:txBody>
          <a:bodyPr/>
          <a:lstStyle/>
          <a:p>
            <a:r>
              <a:rPr lang="en-US" dirty="0" smtClean="0"/>
              <a:t>Challenge: Definition  </a:t>
            </a:r>
            <a:endParaRPr lang="en-US" dirty="0"/>
          </a:p>
        </p:txBody>
      </p:sp>
      <p:sp>
        <p:nvSpPr>
          <p:cNvPr id="3" name="Content Placeholder 2"/>
          <p:cNvSpPr>
            <a:spLocks noGrp="1"/>
          </p:cNvSpPr>
          <p:nvPr>
            <p:ph sz="half" idx="1"/>
          </p:nvPr>
        </p:nvSpPr>
        <p:spPr/>
        <p:txBody>
          <a:bodyPr>
            <a:normAutofit/>
          </a:bodyPr>
          <a:lstStyle/>
          <a:p>
            <a:r>
              <a:rPr lang="en-US" dirty="0" smtClean="0"/>
              <a:t>ITU Report in 2005: </a:t>
            </a:r>
            <a:br>
              <a:rPr lang="en-US" dirty="0" smtClean="0"/>
            </a:br>
            <a:r>
              <a:rPr lang="en-US" dirty="0" err="1" smtClean="0"/>
              <a:t>IoT</a:t>
            </a:r>
            <a:r>
              <a:rPr lang="en-US" dirty="0" smtClean="0"/>
              <a:t> adds a new dimension to the ICT world (</a:t>
            </a:r>
            <a:r>
              <a:rPr lang="en-US" i="1" dirty="0" smtClean="0"/>
              <a:t>“4A Vision”</a:t>
            </a:r>
            <a:r>
              <a:rPr lang="en-US" dirty="0" smtClean="0"/>
              <a:t>) - from ‘traditional’ </a:t>
            </a:r>
            <a:r>
              <a:rPr lang="en-US" b="1" i="1" dirty="0" smtClean="0"/>
              <a:t>a</a:t>
            </a:r>
            <a:r>
              <a:rPr lang="en-US" i="1" dirty="0" smtClean="0"/>
              <a:t>nytime</a:t>
            </a:r>
            <a:r>
              <a:rPr lang="en-US" dirty="0" smtClean="0"/>
              <a:t>, </a:t>
            </a:r>
            <a:r>
              <a:rPr lang="en-US" b="1" i="1" dirty="0" smtClean="0"/>
              <a:t>a</a:t>
            </a:r>
            <a:r>
              <a:rPr lang="en-US" i="1" dirty="0" smtClean="0"/>
              <a:t>ny place</a:t>
            </a:r>
            <a:r>
              <a:rPr lang="en-US" dirty="0" smtClean="0"/>
              <a:t> connectivity for </a:t>
            </a:r>
            <a:r>
              <a:rPr lang="en-US" b="1" i="1" dirty="0" smtClean="0"/>
              <a:t>a</a:t>
            </a:r>
            <a:r>
              <a:rPr lang="en-US" i="1" dirty="0" smtClean="0"/>
              <a:t>nyone</a:t>
            </a:r>
            <a:r>
              <a:rPr lang="en-US" dirty="0" smtClean="0"/>
              <a:t>, the Internet of Things brings connectivity for </a:t>
            </a:r>
            <a:r>
              <a:rPr lang="en-US" b="1" i="1" dirty="0" smtClean="0"/>
              <a:t>a</a:t>
            </a:r>
            <a:r>
              <a:rPr lang="en-US" i="1" dirty="0" smtClean="0"/>
              <a:t>nything</a:t>
            </a:r>
            <a:endParaRPr lang="en-US" i="1" dirty="0"/>
          </a:p>
        </p:txBody>
      </p:sp>
      <p:sp>
        <p:nvSpPr>
          <p:cNvPr id="4" name="Content Placeholder 3"/>
          <p:cNvSpPr>
            <a:spLocks noGrp="1"/>
          </p:cNvSpPr>
          <p:nvPr>
            <p:ph sz="half" idx="2"/>
          </p:nvPr>
        </p:nvSpPr>
        <p:spPr>
          <a:xfrm>
            <a:off x="4648200" y="1600201"/>
            <a:ext cx="4038600" cy="2764904"/>
          </a:xfrm>
        </p:spPr>
        <p:txBody>
          <a:bodyPr>
            <a:normAutofit/>
          </a:bodyPr>
          <a:lstStyle/>
          <a:p>
            <a:r>
              <a:rPr lang="en-US" dirty="0" smtClean="0"/>
              <a:t>2011: many different, competing definitions, regional approaches</a:t>
            </a:r>
          </a:p>
          <a:p>
            <a:r>
              <a:rPr lang="en-US" dirty="0" smtClean="0"/>
              <a:t>Common understanding at international level required</a:t>
            </a:r>
            <a:endParaRPr lang="en-US" dirty="0"/>
          </a:p>
        </p:txBody>
      </p:sp>
      <p:sp>
        <p:nvSpPr>
          <p:cNvPr id="5" name="Content Placeholder 3"/>
          <p:cNvSpPr txBox="1">
            <a:spLocks/>
          </p:cNvSpPr>
          <p:nvPr/>
        </p:nvSpPr>
        <p:spPr>
          <a:xfrm>
            <a:off x="4648200" y="4293097"/>
            <a:ext cx="4038600" cy="1872208"/>
          </a:xfrm>
          <a:prstGeom prst="rect">
            <a:avLst/>
          </a:prstGeom>
          <a:solidFill>
            <a:schemeClr val="accent5">
              <a:lumMod val="40000"/>
              <a:lumOff val="60000"/>
            </a:schemeClr>
          </a:solidFill>
        </p:spPr>
        <p:txBody>
          <a:bodyPr vert="horz" lIns="91440" tIns="45720" rIns="91440" bIns="45720" rtlCol="0">
            <a:normAutofit/>
          </a:bodyPr>
          <a:lstStyle/>
          <a:p>
            <a:pPr marL="342900" marR="0" lvl="0" indent="-342900" algn="l"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ITU Standardization Sector is harmonizing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IoT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definitions at a global level</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9ADFE2-A796-429C-9D98-9078E5C767E2}"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ITU: Committed to connecting the world</a:t>
            </a:r>
            <a:endParaRPr lang="en-US"/>
          </a:p>
        </p:txBody>
      </p:sp>
      <p:pic>
        <p:nvPicPr>
          <p:cNvPr id="8" name="Picture 7" descr="IoT-GSI_logo.jpg"/>
          <p:cNvPicPr>
            <a:picLocks noChangeAspect="1"/>
          </p:cNvPicPr>
          <p:nvPr/>
        </p:nvPicPr>
        <p:blipFill>
          <a:blip r:embed="rId3" cstate="print"/>
          <a:stretch>
            <a:fillRect/>
          </a:stretch>
        </p:blipFill>
        <p:spPr>
          <a:xfrm>
            <a:off x="6232510" y="188640"/>
            <a:ext cx="2155914" cy="13764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347048" cy="1143000"/>
          </a:xfrm>
        </p:spPr>
        <p:txBody>
          <a:bodyPr/>
          <a:lstStyle/>
          <a:p>
            <a:r>
              <a:rPr lang="en-US" dirty="0" smtClean="0"/>
              <a:t>Challenge: Work Plan</a:t>
            </a:r>
            <a:endParaRPr lang="en-US" dirty="0"/>
          </a:p>
        </p:txBody>
      </p:sp>
      <p:sp>
        <p:nvSpPr>
          <p:cNvPr id="3" name="Content Placeholder 2"/>
          <p:cNvSpPr>
            <a:spLocks noGrp="1"/>
          </p:cNvSpPr>
          <p:nvPr>
            <p:ph sz="half" idx="1"/>
          </p:nvPr>
        </p:nvSpPr>
        <p:spPr>
          <a:xfrm>
            <a:off x="35496" y="1600200"/>
            <a:ext cx="4248472" cy="4853136"/>
          </a:xfrm>
        </p:spPr>
        <p:txBody>
          <a:bodyPr>
            <a:noAutofit/>
          </a:bodyPr>
          <a:lstStyle/>
          <a:p>
            <a:r>
              <a:rPr lang="en-US" sz="2600" dirty="0" smtClean="0"/>
              <a:t>International coordination is essential for the success of </a:t>
            </a:r>
            <a:r>
              <a:rPr lang="en-US" sz="2600" dirty="0" err="1" smtClean="0"/>
              <a:t>IoT</a:t>
            </a:r>
            <a:r>
              <a:rPr lang="en-US" sz="2600" dirty="0" smtClean="0"/>
              <a:t> Standardization</a:t>
            </a:r>
          </a:p>
          <a:p>
            <a:r>
              <a:rPr lang="en-US" sz="2600" dirty="0" smtClean="0"/>
              <a:t>A harmonized work-plan for </a:t>
            </a:r>
            <a:r>
              <a:rPr lang="en-US" sz="2600" dirty="0" err="1" smtClean="0"/>
              <a:t>IoT</a:t>
            </a:r>
            <a:r>
              <a:rPr lang="en-US" sz="2600" dirty="0" smtClean="0"/>
              <a:t> Standardization must be developed in coordination </a:t>
            </a:r>
            <a:r>
              <a:rPr lang="en-US" sz="2600" dirty="0" smtClean="0"/>
              <a:t>with the </a:t>
            </a:r>
            <a:r>
              <a:rPr lang="en-US" sz="2600" dirty="0" smtClean="0"/>
              <a:t>concerned SDOs</a:t>
            </a:r>
          </a:p>
          <a:p>
            <a:r>
              <a:rPr lang="en-US" sz="2600" dirty="0" smtClean="0"/>
              <a:t>The IoT-GSI is </a:t>
            </a:r>
            <a:r>
              <a:rPr lang="en-US" sz="2600" dirty="0" smtClean="0"/>
              <a:t>developing  </a:t>
            </a:r>
            <a:r>
              <a:rPr lang="en-US" sz="2600" dirty="0" smtClean="0"/>
              <a:t>a work plan</a:t>
            </a:r>
          </a:p>
        </p:txBody>
      </p:sp>
      <p:sp>
        <p:nvSpPr>
          <p:cNvPr id="4" name="Content Placeholder 3"/>
          <p:cNvSpPr>
            <a:spLocks noGrp="1"/>
          </p:cNvSpPr>
          <p:nvPr>
            <p:ph sz="half" idx="2"/>
          </p:nvPr>
        </p:nvSpPr>
        <p:spPr>
          <a:xfrm>
            <a:off x="4211960" y="1772816"/>
            <a:ext cx="4680520" cy="4637112"/>
          </a:xfrm>
          <a:solidFill>
            <a:schemeClr val="accent5">
              <a:lumMod val="40000"/>
              <a:lumOff val="60000"/>
            </a:schemeClr>
          </a:solidFill>
        </p:spPr>
        <p:txBody>
          <a:bodyPr>
            <a:normAutofit fontScale="32500" lnSpcReduction="20000"/>
          </a:bodyPr>
          <a:lstStyle/>
          <a:p>
            <a:r>
              <a:rPr lang="en-US" sz="8000" dirty="0" smtClean="0"/>
              <a:t>The IoT-GSI is working on a new Recommendation </a:t>
            </a:r>
            <a:r>
              <a:rPr lang="en-US" sz="8000" dirty="0" err="1" smtClean="0"/>
              <a:t>IoT</a:t>
            </a:r>
            <a:r>
              <a:rPr lang="en-US" sz="8000" dirty="0" smtClean="0"/>
              <a:t>-Overview which aims to cover:</a:t>
            </a:r>
          </a:p>
          <a:p>
            <a:pPr lvl="1"/>
            <a:r>
              <a:rPr lang="en-GB" sz="5500" dirty="0" smtClean="0"/>
              <a:t>High level concept (vision)</a:t>
            </a:r>
            <a:endParaRPr lang="en-US" sz="5500" dirty="0" smtClean="0"/>
          </a:p>
          <a:p>
            <a:pPr lvl="1"/>
            <a:r>
              <a:rPr lang="en-GB" sz="5500" dirty="0" smtClean="0"/>
              <a:t>Business and social drivers, ecosystem and business models </a:t>
            </a:r>
            <a:endParaRPr lang="en-US" sz="5500" dirty="0" smtClean="0"/>
          </a:p>
          <a:p>
            <a:pPr lvl="1"/>
            <a:r>
              <a:rPr lang="en-GB" sz="5500" dirty="0" smtClean="0"/>
              <a:t>Essential terminology  </a:t>
            </a:r>
            <a:endParaRPr lang="en-US" sz="5500" dirty="0" smtClean="0"/>
          </a:p>
          <a:p>
            <a:pPr lvl="1"/>
            <a:r>
              <a:rPr lang="en-US" sz="5500" dirty="0" smtClean="0"/>
              <a:t>Scope (</a:t>
            </a:r>
            <a:r>
              <a:rPr lang="en-GB" sz="5500" dirty="0" smtClean="0"/>
              <a:t>applications/services, networks, M2M, devices, security, enabling technologies, etc.)</a:t>
            </a:r>
            <a:endParaRPr lang="en-US" sz="5500" b="1" dirty="0" smtClean="0"/>
          </a:p>
          <a:p>
            <a:pPr lvl="1"/>
            <a:r>
              <a:rPr lang="en-US" sz="5500" dirty="0" smtClean="0"/>
              <a:t>Very High Level Requirements</a:t>
            </a:r>
          </a:p>
          <a:p>
            <a:pPr lvl="1"/>
            <a:r>
              <a:rPr lang="en-GB" sz="5500" dirty="0" smtClean="0"/>
              <a:t>Key features / key areas / key components</a:t>
            </a:r>
            <a:endParaRPr lang="en-US" sz="5500" dirty="0" smtClean="0"/>
          </a:p>
          <a:p>
            <a:pPr lvl="1"/>
            <a:r>
              <a:rPr lang="en-US" sz="5500" dirty="0" smtClean="0"/>
              <a:t>High level </a:t>
            </a:r>
            <a:r>
              <a:rPr lang="en-US" sz="5500" dirty="0" err="1" smtClean="0"/>
              <a:t>IoT</a:t>
            </a:r>
            <a:r>
              <a:rPr lang="en-US" sz="5500" dirty="0" smtClean="0"/>
              <a:t> diagrams</a:t>
            </a:r>
          </a:p>
          <a:p>
            <a:pPr lvl="1"/>
            <a:r>
              <a:rPr lang="en-GB" sz="5500" dirty="0" smtClean="0"/>
              <a:t>Taxonomies</a:t>
            </a:r>
            <a:endParaRPr lang="en-US" sz="5500" dirty="0" smtClean="0"/>
          </a:p>
          <a:p>
            <a:r>
              <a:rPr lang="en-US" sz="8000" u="sng" dirty="0" smtClean="0"/>
              <a:t>Target for approval</a:t>
            </a:r>
            <a:r>
              <a:rPr lang="en-US" sz="8000" dirty="0" smtClean="0"/>
              <a:t>: 02-2012</a:t>
            </a:r>
          </a:p>
          <a:p>
            <a:endParaRPr lang="en-US" dirty="0"/>
          </a:p>
        </p:txBody>
      </p:sp>
      <p:sp>
        <p:nvSpPr>
          <p:cNvPr id="8" name="Footer Placeholder 7"/>
          <p:cNvSpPr>
            <a:spLocks noGrp="1"/>
          </p:cNvSpPr>
          <p:nvPr>
            <p:ph type="ftr" sz="quarter" idx="11"/>
          </p:nvPr>
        </p:nvSpPr>
        <p:spPr/>
        <p:txBody>
          <a:bodyPr/>
          <a:lstStyle/>
          <a:p>
            <a:r>
              <a:rPr lang="en-US" smtClean="0"/>
              <a:t>ITU: Committed to connecting the world</a:t>
            </a:r>
            <a:endParaRPr lang="en-US"/>
          </a:p>
        </p:txBody>
      </p:sp>
      <p:sp>
        <p:nvSpPr>
          <p:cNvPr id="7" name="Slide Number Placeholder 6"/>
          <p:cNvSpPr>
            <a:spLocks noGrp="1"/>
          </p:cNvSpPr>
          <p:nvPr>
            <p:ph type="sldNum" sz="quarter" idx="12"/>
          </p:nvPr>
        </p:nvSpPr>
        <p:spPr/>
        <p:txBody>
          <a:bodyPr/>
          <a:lstStyle/>
          <a:p>
            <a:fld id="{9C9ADFE2-A796-429C-9D98-9078E5C767E2}" type="slidenum">
              <a:rPr lang="en-US" smtClean="0"/>
              <a:pPr/>
              <a:t>6</a:t>
            </a:fld>
            <a:endParaRPr lang="en-US"/>
          </a:p>
        </p:txBody>
      </p:sp>
      <p:pic>
        <p:nvPicPr>
          <p:cNvPr id="9" name="Picture 8" descr="IoT-GSI_logo.jpg"/>
          <p:cNvPicPr>
            <a:picLocks noChangeAspect="1"/>
          </p:cNvPicPr>
          <p:nvPr/>
        </p:nvPicPr>
        <p:blipFill>
          <a:blip r:embed="rId3" cstate="print"/>
          <a:stretch>
            <a:fillRect/>
          </a:stretch>
        </p:blipFill>
        <p:spPr>
          <a:xfrm>
            <a:off x="6232510" y="188640"/>
            <a:ext cx="2155914" cy="13764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Radio Spectrum</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Radio-frequency spectrum: a scarce natural resource, increasingly in demand from a large and growing number of services</a:t>
            </a:r>
          </a:p>
          <a:p>
            <a:r>
              <a:rPr lang="en-US" dirty="0" smtClean="0"/>
              <a:t>Indispensable for the functioning of the </a:t>
            </a:r>
            <a:r>
              <a:rPr lang="en-US" dirty="0" err="1" smtClean="0"/>
              <a:t>IoT</a:t>
            </a:r>
            <a:endParaRPr lang="en-US" dirty="0" smtClean="0"/>
          </a:p>
          <a:p>
            <a:r>
              <a:rPr lang="en-US" i="1" dirty="0" smtClean="0"/>
              <a:t>Can the RF spectrum handle 50 billion connected devices?*</a:t>
            </a:r>
            <a:endParaRPr lang="en-US" i="1" dirty="0"/>
          </a:p>
        </p:txBody>
      </p:sp>
      <p:sp>
        <p:nvSpPr>
          <p:cNvPr id="4" name="Content Placeholder 3"/>
          <p:cNvSpPr>
            <a:spLocks noGrp="1"/>
          </p:cNvSpPr>
          <p:nvPr>
            <p:ph sz="half" idx="2"/>
          </p:nvPr>
        </p:nvSpPr>
        <p:spPr>
          <a:solidFill>
            <a:schemeClr val="accent5">
              <a:lumMod val="40000"/>
              <a:lumOff val="60000"/>
            </a:schemeClr>
          </a:solidFill>
        </p:spPr>
        <p:txBody>
          <a:bodyPr>
            <a:normAutofit fontScale="92500" lnSpcReduction="10000"/>
          </a:bodyPr>
          <a:lstStyle/>
          <a:p>
            <a:r>
              <a:rPr lang="en-US" dirty="0" smtClean="0"/>
              <a:t>ITU Radiocommunication Sector responsible for the global management of the RF spectrum</a:t>
            </a:r>
          </a:p>
          <a:p>
            <a:r>
              <a:rPr lang="en-US" dirty="0" smtClean="0"/>
              <a:t>WRC-12: World Radiocommunication Conference (23 Jan-17 Feb 2012, Geneva, Switzerland)</a:t>
            </a:r>
          </a:p>
          <a:p>
            <a:endParaRPr lang="en-US" dirty="0"/>
          </a:p>
        </p:txBody>
      </p:sp>
      <p:sp>
        <p:nvSpPr>
          <p:cNvPr id="8" name="Footer Placeholder 7"/>
          <p:cNvSpPr>
            <a:spLocks noGrp="1"/>
          </p:cNvSpPr>
          <p:nvPr>
            <p:ph type="ftr" sz="quarter" idx="11"/>
          </p:nvPr>
        </p:nvSpPr>
        <p:spPr/>
        <p:txBody>
          <a:bodyPr/>
          <a:lstStyle/>
          <a:p>
            <a:r>
              <a:rPr lang="en-US" smtClean="0"/>
              <a:t>ITU: Committed to connecting the world</a:t>
            </a:r>
            <a:endParaRPr lang="en-US"/>
          </a:p>
        </p:txBody>
      </p:sp>
      <p:sp>
        <p:nvSpPr>
          <p:cNvPr id="7" name="Slide Number Placeholder 6"/>
          <p:cNvSpPr>
            <a:spLocks noGrp="1"/>
          </p:cNvSpPr>
          <p:nvPr>
            <p:ph type="sldNum" sz="quarter" idx="12"/>
          </p:nvPr>
        </p:nvSpPr>
        <p:spPr/>
        <p:txBody>
          <a:bodyPr/>
          <a:lstStyle/>
          <a:p>
            <a:fld id="{9C9ADFE2-A796-429C-9D98-9078E5C767E2}" type="slidenum">
              <a:rPr lang="en-US" smtClean="0"/>
              <a:pPr/>
              <a:t>7</a:t>
            </a:fld>
            <a:endParaRPr lang="en-US"/>
          </a:p>
        </p:txBody>
      </p:sp>
      <p:sp>
        <p:nvSpPr>
          <p:cNvPr id="6" name="TextBox 5"/>
          <p:cNvSpPr txBox="1"/>
          <p:nvPr/>
        </p:nvSpPr>
        <p:spPr>
          <a:xfrm>
            <a:off x="539552" y="6074132"/>
            <a:ext cx="6984776" cy="523220"/>
          </a:xfrm>
          <a:prstGeom prst="rect">
            <a:avLst/>
          </a:prstGeom>
          <a:noFill/>
        </p:spPr>
        <p:txBody>
          <a:bodyPr wrap="square" rtlCol="0">
            <a:spAutoFit/>
          </a:bodyPr>
          <a:lstStyle/>
          <a:p>
            <a:r>
              <a:rPr lang="en-US" sz="1400" dirty="0" smtClean="0"/>
              <a:t>* GSMA estimate for 2025.  The World Wireless Research Forum estimates  </a:t>
            </a:r>
            <a:r>
              <a:rPr lang="en-US" sz="1400" i="1" dirty="0" smtClean="0"/>
              <a:t>“7 trillion wireless devices serving 7 billion people by 2017”</a:t>
            </a:r>
            <a:endParaRPr lang="en-US" sz="1400" i="1" dirty="0"/>
          </a:p>
        </p:txBody>
      </p:sp>
      <p:pic>
        <p:nvPicPr>
          <p:cNvPr id="2050" name="Picture 2"/>
          <p:cNvPicPr>
            <a:picLocks noChangeAspect="1" noChangeArrowheads="1"/>
          </p:cNvPicPr>
          <p:nvPr/>
        </p:nvPicPr>
        <p:blipFill>
          <a:blip r:embed="rId3" cstate="print"/>
          <a:srcRect/>
          <a:stretch>
            <a:fillRect/>
          </a:stretch>
        </p:blipFill>
        <p:spPr bwMode="auto">
          <a:xfrm>
            <a:off x="7393509" y="4925402"/>
            <a:ext cx="1293291" cy="1207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US" dirty="0" smtClean="0"/>
              <a:t>Challenge: Numbering and Addressing</a:t>
            </a:r>
            <a:endParaRPr lang="en-US" dirty="0"/>
          </a:p>
        </p:txBody>
      </p:sp>
      <p:sp>
        <p:nvSpPr>
          <p:cNvPr id="3" name="Content Placeholder 2"/>
          <p:cNvSpPr>
            <a:spLocks noGrp="1"/>
          </p:cNvSpPr>
          <p:nvPr>
            <p:ph sz="half" idx="1"/>
          </p:nvPr>
        </p:nvSpPr>
        <p:spPr>
          <a:xfrm>
            <a:off x="395536" y="1312168"/>
            <a:ext cx="4038600" cy="3989040"/>
          </a:xfrm>
        </p:spPr>
        <p:txBody>
          <a:bodyPr>
            <a:normAutofit fontScale="92500" lnSpcReduction="10000"/>
          </a:bodyPr>
          <a:lstStyle/>
          <a:p>
            <a:r>
              <a:rPr lang="en-US" i="1" dirty="0" smtClean="0"/>
              <a:t>How to address 50 billion objects?</a:t>
            </a:r>
          </a:p>
          <a:p>
            <a:r>
              <a:rPr lang="en-US" dirty="0" smtClean="0"/>
              <a:t>Different technical solutions proposed:</a:t>
            </a:r>
          </a:p>
          <a:p>
            <a:pPr lvl="1"/>
            <a:r>
              <a:rPr lang="en-US" dirty="0" smtClean="0"/>
              <a:t>Electronic Product Codes (RFID tags)</a:t>
            </a:r>
          </a:p>
          <a:p>
            <a:pPr lvl="1"/>
            <a:r>
              <a:rPr lang="en-US" dirty="0" smtClean="0"/>
              <a:t>‘Traditional’ Uniform Resource Identifiers (URI)</a:t>
            </a:r>
          </a:p>
          <a:p>
            <a:pPr lvl="1"/>
            <a:r>
              <a:rPr lang="en-US" dirty="0" smtClean="0"/>
              <a:t>IPv6: address space supports 2</a:t>
            </a:r>
            <a:r>
              <a:rPr lang="en-US" baseline="30000" dirty="0" smtClean="0"/>
              <a:t>128 </a:t>
            </a:r>
            <a:r>
              <a:rPr lang="en-US" dirty="0" smtClean="0"/>
              <a:t>addresses</a:t>
            </a:r>
            <a:endParaRPr lang="en-US" dirty="0"/>
          </a:p>
        </p:txBody>
      </p:sp>
      <p:sp>
        <p:nvSpPr>
          <p:cNvPr id="4" name="Content Placeholder 3"/>
          <p:cNvSpPr>
            <a:spLocks noGrp="1"/>
          </p:cNvSpPr>
          <p:nvPr>
            <p:ph sz="half" idx="2"/>
          </p:nvPr>
        </p:nvSpPr>
        <p:spPr>
          <a:xfrm>
            <a:off x="4644008" y="1240160"/>
            <a:ext cx="4038600" cy="3989040"/>
          </a:xfrm>
          <a:noFill/>
        </p:spPr>
        <p:txBody>
          <a:bodyPr>
            <a:normAutofit fontScale="92500" lnSpcReduction="10000"/>
          </a:bodyPr>
          <a:lstStyle/>
          <a:p>
            <a:r>
              <a:rPr lang="en-US" dirty="0" smtClean="0"/>
              <a:t>Issues beyond technology:</a:t>
            </a:r>
          </a:p>
          <a:p>
            <a:pPr lvl="1"/>
            <a:r>
              <a:rPr lang="en-US" dirty="0" smtClean="0"/>
              <a:t>Standards for numbering and addressing schemes (ITU-T)</a:t>
            </a:r>
          </a:p>
          <a:p>
            <a:pPr lvl="1"/>
            <a:r>
              <a:rPr lang="en-US" dirty="0" smtClean="0"/>
              <a:t>Harmonization, policies, regulation</a:t>
            </a:r>
          </a:p>
          <a:p>
            <a:pPr lvl="1"/>
            <a:r>
              <a:rPr lang="en-US" dirty="0" smtClean="0"/>
              <a:t>All countries should be involved in the development and benefit from the </a:t>
            </a:r>
            <a:r>
              <a:rPr lang="en-US" dirty="0" err="1" smtClean="0"/>
              <a:t>IoT</a:t>
            </a:r>
            <a:endParaRPr lang="en-US" dirty="0" smtClean="0"/>
          </a:p>
        </p:txBody>
      </p:sp>
      <p:sp>
        <p:nvSpPr>
          <p:cNvPr id="6" name="Slide Number Placeholder 5"/>
          <p:cNvSpPr>
            <a:spLocks noGrp="1"/>
          </p:cNvSpPr>
          <p:nvPr>
            <p:ph type="sldNum" sz="quarter" idx="12"/>
          </p:nvPr>
        </p:nvSpPr>
        <p:spPr/>
        <p:txBody>
          <a:bodyPr/>
          <a:lstStyle/>
          <a:p>
            <a:fld id="{9C9ADFE2-A796-429C-9D98-9078E5C767E2}"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ITU: Committed to connecting the world</a:t>
            </a:r>
            <a:endParaRPr lang="en-US"/>
          </a:p>
        </p:txBody>
      </p:sp>
      <p:grpSp>
        <p:nvGrpSpPr>
          <p:cNvPr id="9" name="Group 8"/>
          <p:cNvGrpSpPr/>
          <p:nvPr/>
        </p:nvGrpSpPr>
        <p:grpSpPr>
          <a:xfrm>
            <a:off x="395536" y="5085184"/>
            <a:ext cx="8222837" cy="1296144"/>
            <a:chOff x="611560" y="5157192"/>
            <a:chExt cx="8222837" cy="1296144"/>
          </a:xfrm>
        </p:grpSpPr>
        <p:sp>
          <p:nvSpPr>
            <p:cNvPr id="5" name="Rectangle 4"/>
            <p:cNvSpPr/>
            <p:nvPr/>
          </p:nvSpPr>
          <p:spPr>
            <a:xfrm>
              <a:off x="611560" y="5157192"/>
              <a:ext cx="6264696" cy="1200329"/>
            </a:xfrm>
            <a:prstGeom prst="rect">
              <a:avLst/>
            </a:prstGeom>
            <a:solidFill>
              <a:schemeClr val="accent5">
                <a:lumMod val="40000"/>
                <a:lumOff val="60000"/>
              </a:schemeClr>
            </a:solidFill>
          </p:spPr>
          <p:txBody>
            <a:bodyPr wrap="square">
              <a:spAutoFit/>
            </a:bodyPr>
            <a:lstStyle/>
            <a:p>
              <a:r>
                <a:rPr lang="en-US" sz="2400" dirty="0" smtClean="0"/>
                <a:t>A presentation on “</a:t>
              </a:r>
              <a:r>
                <a:rPr lang="en-US" sz="2400" b="1" dirty="0" smtClean="0"/>
                <a:t>Identifiers in the Ubiquitous Network</a:t>
              </a:r>
              <a:r>
                <a:rPr lang="en-US" sz="2400" dirty="0" smtClean="0"/>
                <a:t>” will be given by China on Wed 24 August at 12:30 during IoT-GSI</a:t>
              </a:r>
              <a:endParaRPr lang="en-US" sz="2400" dirty="0"/>
            </a:p>
          </p:txBody>
        </p:sp>
        <p:pic>
          <p:nvPicPr>
            <p:cNvPr id="8" name="Picture 7" descr="IoT-GSI_logo.jpg"/>
            <p:cNvPicPr>
              <a:picLocks noChangeAspect="1"/>
            </p:cNvPicPr>
            <p:nvPr/>
          </p:nvPicPr>
          <p:blipFill>
            <a:blip r:embed="rId2" cstate="print"/>
            <a:stretch>
              <a:fillRect/>
            </a:stretch>
          </p:blipFill>
          <p:spPr>
            <a:xfrm>
              <a:off x="6804248" y="5157192"/>
              <a:ext cx="2030149" cy="1296144"/>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US" dirty="0" smtClean="0"/>
              <a:t>Challenge: Security and Privacy</a:t>
            </a:r>
            <a:endParaRPr lang="en-US" dirty="0"/>
          </a:p>
        </p:txBody>
      </p:sp>
      <p:sp>
        <p:nvSpPr>
          <p:cNvPr id="3" name="Content Placeholder 2"/>
          <p:cNvSpPr>
            <a:spLocks noGrp="1"/>
          </p:cNvSpPr>
          <p:nvPr>
            <p:ph sz="half" idx="1"/>
          </p:nvPr>
        </p:nvSpPr>
        <p:spPr>
          <a:xfrm>
            <a:off x="317376" y="1196752"/>
            <a:ext cx="4182616" cy="4525963"/>
          </a:xfrm>
        </p:spPr>
        <p:txBody>
          <a:bodyPr>
            <a:normAutofit fontScale="92500"/>
          </a:bodyPr>
          <a:lstStyle/>
          <a:p>
            <a:r>
              <a:rPr lang="en-US" dirty="0" err="1" smtClean="0"/>
              <a:t>IoT</a:t>
            </a:r>
            <a:r>
              <a:rPr lang="en-US" dirty="0" smtClean="0"/>
              <a:t> may also connect transportation, electricity grids and other critical infrastructure</a:t>
            </a:r>
          </a:p>
          <a:p>
            <a:pPr lvl="1"/>
            <a:r>
              <a:rPr lang="en-US" dirty="0" smtClean="0"/>
              <a:t>Security risks and concerns </a:t>
            </a:r>
          </a:p>
          <a:p>
            <a:r>
              <a:rPr lang="en-US" dirty="0" smtClean="0"/>
              <a:t>Users are concerned about privacy and socio-ethical implications of the use of tracking and geo-location</a:t>
            </a:r>
          </a:p>
        </p:txBody>
      </p:sp>
      <p:sp>
        <p:nvSpPr>
          <p:cNvPr id="4" name="Content Placeholder 3"/>
          <p:cNvSpPr>
            <a:spLocks noGrp="1"/>
          </p:cNvSpPr>
          <p:nvPr>
            <p:ph sz="half" idx="2"/>
          </p:nvPr>
        </p:nvSpPr>
        <p:spPr>
          <a:xfrm>
            <a:off x="4644008" y="1196753"/>
            <a:ext cx="4038600" cy="3024336"/>
          </a:xfrm>
          <a:solidFill>
            <a:schemeClr val="bg1"/>
          </a:solidFill>
          <a:ln>
            <a:solidFill>
              <a:schemeClr val="accent2"/>
            </a:solidFill>
          </a:ln>
        </p:spPr>
        <p:txBody>
          <a:bodyPr>
            <a:normAutofit fontScale="92500"/>
          </a:bodyPr>
          <a:lstStyle/>
          <a:p>
            <a:r>
              <a:rPr lang="en-US" dirty="0" smtClean="0"/>
              <a:t>ITU has a Global </a:t>
            </a:r>
            <a:r>
              <a:rPr lang="en-US" dirty="0" err="1" smtClean="0"/>
              <a:t>Cybersecurity</a:t>
            </a:r>
            <a:r>
              <a:rPr lang="en-US" dirty="0" smtClean="0"/>
              <a:t> Agenda</a:t>
            </a:r>
          </a:p>
          <a:p>
            <a:pPr lvl="1">
              <a:spcBef>
                <a:spcPts val="200"/>
              </a:spcBef>
            </a:pPr>
            <a:r>
              <a:rPr lang="en-US" dirty="0" smtClean="0"/>
              <a:t>Legal measures</a:t>
            </a:r>
          </a:p>
          <a:p>
            <a:pPr lvl="1">
              <a:spcBef>
                <a:spcPts val="200"/>
              </a:spcBef>
            </a:pPr>
            <a:r>
              <a:rPr lang="en-US" dirty="0" smtClean="0"/>
              <a:t>Technical &amp; procedural measures</a:t>
            </a:r>
          </a:p>
          <a:p>
            <a:pPr lvl="1">
              <a:spcBef>
                <a:spcPts val="200"/>
              </a:spcBef>
            </a:pPr>
            <a:r>
              <a:rPr lang="en-US" dirty="0" smtClean="0"/>
              <a:t>Organizational structures</a:t>
            </a:r>
          </a:p>
          <a:p>
            <a:pPr lvl="1">
              <a:spcBef>
                <a:spcPts val="200"/>
              </a:spcBef>
            </a:pPr>
            <a:r>
              <a:rPr lang="en-US" dirty="0" smtClean="0"/>
              <a:t>Capacity building</a:t>
            </a:r>
          </a:p>
          <a:p>
            <a:pPr lvl="1">
              <a:spcBef>
                <a:spcPts val="200"/>
              </a:spcBef>
            </a:pPr>
            <a:r>
              <a:rPr lang="en-US" dirty="0" smtClean="0"/>
              <a:t>International cooperation</a:t>
            </a:r>
          </a:p>
        </p:txBody>
      </p:sp>
      <p:pic>
        <p:nvPicPr>
          <p:cNvPr id="3074" name="Picture 2"/>
          <p:cNvPicPr>
            <a:picLocks noChangeAspect="1" noChangeArrowheads="1"/>
          </p:cNvPicPr>
          <p:nvPr/>
        </p:nvPicPr>
        <p:blipFill>
          <a:blip r:embed="rId2" cstate="print"/>
          <a:srcRect/>
          <a:stretch>
            <a:fillRect/>
          </a:stretch>
        </p:blipFill>
        <p:spPr bwMode="auto">
          <a:xfrm>
            <a:off x="4644008" y="4221088"/>
            <a:ext cx="4039200" cy="550426"/>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9C9ADFE2-A796-429C-9D98-9078E5C767E2}"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ITU: Committed to connecting the world</a:t>
            </a:r>
            <a:endParaRPr lang="en-US"/>
          </a:p>
        </p:txBody>
      </p:sp>
      <p:sp>
        <p:nvSpPr>
          <p:cNvPr id="8" name="Rectangle 7"/>
          <p:cNvSpPr/>
          <p:nvPr/>
        </p:nvSpPr>
        <p:spPr>
          <a:xfrm>
            <a:off x="683568" y="5229201"/>
            <a:ext cx="6192688" cy="1200329"/>
          </a:xfrm>
          <a:prstGeom prst="rect">
            <a:avLst/>
          </a:prstGeom>
          <a:solidFill>
            <a:schemeClr val="accent5">
              <a:lumMod val="40000"/>
              <a:lumOff val="60000"/>
            </a:schemeClr>
          </a:solidFill>
        </p:spPr>
        <p:txBody>
          <a:bodyPr wrap="square">
            <a:spAutoFit/>
          </a:bodyPr>
          <a:lstStyle/>
          <a:p>
            <a:r>
              <a:rPr lang="en-US" sz="2400" dirty="0" smtClean="0"/>
              <a:t>The current IoT-GSI event is scheduled in parallel to Study Group 17 (security) to encourage working on </a:t>
            </a:r>
            <a:r>
              <a:rPr lang="en-US" sz="2400" dirty="0" err="1" smtClean="0"/>
              <a:t>IoT</a:t>
            </a:r>
            <a:r>
              <a:rPr lang="en-US" sz="2400" dirty="0" smtClean="0"/>
              <a:t>-Security and privacy</a:t>
            </a:r>
            <a:endParaRPr lang="en-US" sz="2400" dirty="0"/>
          </a:p>
        </p:txBody>
      </p:sp>
      <p:pic>
        <p:nvPicPr>
          <p:cNvPr id="9" name="Picture 8" descr="IoT-GSI_logo.jpg"/>
          <p:cNvPicPr>
            <a:picLocks noChangeAspect="1"/>
          </p:cNvPicPr>
          <p:nvPr/>
        </p:nvPicPr>
        <p:blipFill>
          <a:blip r:embed="rId3" cstate="print"/>
          <a:stretch>
            <a:fillRect/>
          </a:stretch>
        </p:blipFill>
        <p:spPr>
          <a:xfrm>
            <a:off x="6588224" y="5229200"/>
            <a:ext cx="2043128" cy="13044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E27E0309ED145B7E907DA8C4F8047" ma:contentTypeVersion="4" ma:contentTypeDescription="Create a new document." ma:contentTypeScope="" ma:versionID="77f2664b0e4e9ff9c5ec228236c3e1d2">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f318a9516b7937ba5cd54d54fbb643a2"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59217D2-127E-49AF-A5B6-972657734D8E}"/>
</file>

<file path=customXml/itemProps2.xml><?xml version="1.0" encoding="utf-8"?>
<ds:datastoreItem xmlns:ds="http://schemas.openxmlformats.org/officeDocument/2006/customXml" ds:itemID="{4E35C7D6-3C61-4CAA-9952-73E6A1969F9B}"/>
</file>

<file path=customXml/itemProps3.xml><?xml version="1.0" encoding="utf-8"?>
<ds:datastoreItem xmlns:ds="http://schemas.openxmlformats.org/officeDocument/2006/customXml" ds:itemID="{797ED8AA-EBB0-47AD-919C-41D9446A2201}"/>
</file>

<file path=docProps/app.xml><?xml version="1.0" encoding="utf-8"?>
<Properties xmlns="http://schemas.openxmlformats.org/officeDocument/2006/extended-properties" xmlns:vt="http://schemas.openxmlformats.org/officeDocument/2006/docPropsVTypes">
  <TotalTime>573</TotalTime>
  <Words>1874</Words>
  <Application>Microsoft Office PowerPoint</Application>
  <PresentationFormat>On-screen Show (4:3)</PresentationFormat>
  <Paragraphs>244</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Addressing the Challenges, Harnessing the Opportunities  of</vt:lpstr>
      <vt:lpstr>ITU: Committed to Connecting the World</vt:lpstr>
      <vt:lpstr>ITU and its Membership</vt:lpstr>
      <vt:lpstr>ITU and the Internet of Things</vt:lpstr>
      <vt:lpstr>Challenge: Definition  </vt:lpstr>
      <vt:lpstr>Challenge: Work Plan</vt:lpstr>
      <vt:lpstr>Challenge: Radio Spectrum</vt:lpstr>
      <vt:lpstr>Challenge: Numbering and Addressing</vt:lpstr>
      <vt:lpstr>Challenge: Security and Privacy</vt:lpstr>
      <vt:lpstr>Challenge: Global Standards</vt:lpstr>
      <vt:lpstr>Challenge: Global Standards – ITU’s tools to meet the challenge (1)</vt:lpstr>
      <vt:lpstr>Challenge: Global Standards – ITU’s tools to meet the challenge (2)</vt:lpstr>
      <vt:lpstr>Challenge: Global Standards – ITU’s tools to meet the challenge (3)</vt:lpstr>
      <vt:lpstr>Opportunity: Smart Grid</vt:lpstr>
      <vt:lpstr>Opportunity: Intelligent Transport and Logistics</vt:lpstr>
      <vt:lpstr>Conclusion</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the Challenges, Harnessing the Opportunities of the Internet of Things</dc:title>
  <dc:creator>Martin Adolph, ITU Policy &amp; Technology Watch Division</dc:creator>
  <cp:lastModifiedBy>BNJ</cp:lastModifiedBy>
  <cp:revision>67</cp:revision>
  <dcterms:created xsi:type="dcterms:W3CDTF">2011-07-26T09:08:06Z</dcterms:created>
  <dcterms:modified xsi:type="dcterms:W3CDTF">2011-08-18T06:49:41Z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0x0101005C0E27E0309ED145B7E907DA8C4F8047</vt:lpwstr>
  </property>
</Properties>
</file>