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471" r:id="rId1"/>
  </p:sldMasterIdLst>
  <p:notesMasterIdLst>
    <p:notesMasterId r:id="rId9"/>
  </p:notesMasterIdLst>
  <p:handoutMasterIdLst>
    <p:handoutMasterId r:id="rId10"/>
  </p:handoutMasterIdLst>
  <p:sldIdLst>
    <p:sldId id="424" r:id="rId2"/>
    <p:sldId id="435" r:id="rId3"/>
    <p:sldId id="436" r:id="rId4"/>
    <p:sldId id="437" r:id="rId5"/>
    <p:sldId id="438" r:id="rId6"/>
    <p:sldId id="439" r:id="rId7"/>
    <p:sldId id="425" r:id="rId8"/>
  </p:sldIdLst>
  <p:sldSz cx="9144000" cy="6858000" type="screen4x3"/>
  <p:notesSz cx="6877050" cy="96535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800" b="1" kern="1200">
        <a:solidFill>
          <a:srgbClr val="58585A"/>
        </a:solidFill>
        <a:latin typeface="Arial" charset="0"/>
        <a:ea typeface="Osaka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b="1" kern="1200">
        <a:solidFill>
          <a:srgbClr val="58585A"/>
        </a:solidFill>
        <a:latin typeface="Arial" charset="0"/>
        <a:ea typeface="Osaka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b="1" kern="1200">
        <a:solidFill>
          <a:srgbClr val="58585A"/>
        </a:solidFill>
        <a:latin typeface="Arial" charset="0"/>
        <a:ea typeface="Osaka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b="1" kern="1200">
        <a:solidFill>
          <a:srgbClr val="58585A"/>
        </a:solidFill>
        <a:latin typeface="Arial" charset="0"/>
        <a:ea typeface="Osaka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b="1" kern="1200">
        <a:solidFill>
          <a:srgbClr val="58585A"/>
        </a:solidFill>
        <a:latin typeface="Arial" charset="0"/>
        <a:ea typeface="Osaka" pitchFamily="1" charset="-128"/>
        <a:cs typeface="+mn-cs"/>
      </a:defRPr>
    </a:lvl5pPr>
    <a:lvl6pPr marL="2286000" algn="l" defTabSz="914400" rtl="0" eaLnBrk="1" latinLnBrk="0" hangingPunct="1">
      <a:defRPr sz="3800" b="1" kern="1200">
        <a:solidFill>
          <a:srgbClr val="58585A"/>
        </a:solidFill>
        <a:latin typeface="Arial" charset="0"/>
        <a:ea typeface="Osaka" pitchFamily="1" charset="-128"/>
        <a:cs typeface="+mn-cs"/>
      </a:defRPr>
    </a:lvl6pPr>
    <a:lvl7pPr marL="2743200" algn="l" defTabSz="914400" rtl="0" eaLnBrk="1" latinLnBrk="0" hangingPunct="1">
      <a:defRPr sz="3800" b="1" kern="1200">
        <a:solidFill>
          <a:srgbClr val="58585A"/>
        </a:solidFill>
        <a:latin typeface="Arial" charset="0"/>
        <a:ea typeface="Osaka" pitchFamily="1" charset="-128"/>
        <a:cs typeface="+mn-cs"/>
      </a:defRPr>
    </a:lvl7pPr>
    <a:lvl8pPr marL="3200400" algn="l" defTabSz="914400" rtl="0" eaLnBrk="1" latinLnBrk="0" hangingPunct="1">
      <a:defRPr sz="3800" b="1" kern="1200">
        <a:solidFill>
          <a:srgbClr val="58585A"/>
        </a:solidFill>
        <a:latin typeface="Arial" charset="0"/>
        <a:ea typeface="Osaka" pitchFamily="1" charset="-128"/>
        <a:cs typeface="+mn-cs"/>
      </a:defRPr>
    </a:lvl8pPr>
    <a:lvl9pPr marL="3657600" algn="l" defTabSz="914400" rtl="0" eaLnBrk="1" latinLnBrk="0" hangingPunct="1">
      <a:defRPr sz="3800" b="1" kern="1200">
        <a:solidFill>
          <a:srgbClr val="58585A"/>
        </a:solidFill>
        <a:latin typeface="Arial" charset="0"/>
        <a:ea typeface="Osaka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B0B"/>
    <a:srgbClr val="5A5A5A"/>
    <a:srgbClr val="6699FF"/>
    <a:srgbClr val="727272"/>
    <a:srgbClr val="6E6E6E"/>
    <a:srgbClr val="005AA0"/>
    <a:srgbClr val="E1E1E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6" autoAdjust="0"/>
    <p:restoredTop sz="91096" autoAdjust="0"/>
  </p:normalViewPr>
  <p:slideViewPr>
    <p:cSldViewPr snapToGrid="0">
      <p:cViewPr varScale="1">
        <p:scale>
          <a:sx n="95" d="100"/>
          <a:sy n="95" d="100"/>
        </p:scale>
        <p:origin x="-9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682" y="-96"/>
      </p:cViewPr>
      <p:guideLst>
        <p:guide orient="horz" pos="3041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Arial" charset="0"/>
                <a:ea typeface="Osaka" pitchFamily="-9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Arial" charset="0"/>
                <a:ea typeface="Osaka" pitchFamily="-9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0988"/>
            <a:ext cx="29797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Arial" charset="0"/>
                <a:ea typeface="Osaka" pitchFamily="-9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9170988"/>
            <a:ext cx="29797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Arial" charset="0"/>
                <a:ea typeface="Osaka" pitchFamily="-92" charset="-128"/>
              </a:defRPr>
            </a:lvl1pPr>
          </a:lstStyle>
          <a:p>
            <a:pPr>
              <a:defRPr/>
            </a:pPr>
            <a:fld id="{024A6AA4-BBE8-4057-9D53-87515767FC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56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Osaka" pitchFamily="-9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Osaka" pitchFamily="-9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3938" y="722313"/>
            <a:ext cx="4830762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584700"/>
            <a:ext cx="5045075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0988"/>
            <a:ext cx="29797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Osaka" pitchFamily="-9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9170988"/>
            <a:ext cx="29797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Osaka" pitchFamily="-92" charset="-128"/>
              </a:defRPr>
            </a:lvl1pPr>
          </a:lstStyle>
          <a:p>
            <a:pPr>
              <a:defRPr/>
            </a:pPr>
            <a:fld id="{4C21F036-6FB8-4F08-885C-0469CB254F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329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1pPr>
            <a:lvl2pPr marL="742950" indent="-285750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2pPr>
            <a:lvl3pPr marL="1143000" indent="-228600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3pPr>
            <a:lvl4pPr marL="1600200" indent="-228600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4pPr>
            <a:lvl5pPr marL="2057400" indent="-228600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9pPr>
          </a:lstStyle>
          <a:p>
            <a:fld id="{AA1C2860-266B-4308-9909-0BC0759F7EFE}" type="slidenum">
              <a:rPr lang="en-GB" sz="1200" smtClean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GB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" charset="0"/>
            </a:endParaRPr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1pPr>
            <a:lvl2pPr marL="742950" indent="-285750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2pPr>
            <a:lvl3pPr marL="1143000" indent="-228600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3pPr>
            <a:lvl4pPr marL="1600200" indent="-228600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4pPr>
            <a:lvl5pPr marL="2057400" indent="-228600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9pPr>
          </a:lstStyle>
          <a:p>
            <a:fld id="{E42CD213-D70C-4FDE-B6E0-F9BE33C052F2}" type="slidenum">
              <a:rPr lang="en-GB" sz="1200" smtClean="0">
                <a:solidFill>
                  <a:schemeClr val="tx1"/>
                </a:solidFill>
                <a:latin typeface="Times New Roman" pitchFamily="18" charset="0"/>
              </a:rPr>
              <a:pPr/>
              <a:t>7</a:t>
            </a:fld>
            <a:endParaRPr lang="en-GB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5858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762" name="Object 2"/>
          <p:cNvGraphicFramePr>
            <a:graphicFrameLocks/>
          </p:cNvGraphicFramePr>
          <p:nvPr/>
        </p:nvGraphicFramePr>
        <p:xfrm>
          <a:off x="647700" y="3978275"/>
          <a:ext cx="84963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3" name="Photo Editor Photo" r:id="rId3" imgW="16704762" imgH="11809524" progId="MSPhotoEd.3">
                  <p:embed/>
                </p:oleObj>
              </mc:Choice>
              <mc:Fallback>
                <p:oleObj name="Photo Editor Photo" r:id="rId3" imgW="16704762" imgH="11809524" progId="MSPhotoEd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3978275"/>
                        <a:ext cx="8496300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47700" y="1554163"/>
            <a:ext cx="7845425" cy="2159000"/>
          </a:xfrm>
        </p:spPr>
        <p:txBody>
          <a:bodyPr lIns="0" tIns="0" rIns="0" bIns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ADD TITLE</a:t>
            </a: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331913" y="682625"/>
            <a:ext cx="21590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0" bIns="0" anchor="ctr"/>
          <a:lstStyle>
            <a:lvl1pPr defTabSz="642938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1pPr>
            <a:lvl2pPr defTabSz="642938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2pPr>
            <a:lvl3pPr defTabSz="642938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3pPr>
            <a:lvl4pPr defTabSz="642938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4pPr>
            <a:lvl5pPr defTabSz="642938" eaLnBrk="0" hangingPunct="0"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5pPr>
            <a:lvl6pPr defTabSz="642938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6pPr>
            <a:lvl7pPr defTabSz="642938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7pPr>
            <a:lvl8pPr defTabSz="642938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8pPr>
            <a:lvl9pPr defTabSz="642938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58585A"/>
                </a:solidFill>
                <a:latin typeface="Arial" charset="0"/>
                <a:ea typeface="Osaka" pitchFamily="1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GB" sz="1400" b="0">
                <a:solidFill>
                  <a:schemeClr val="bg1"/>
                </a:solidFill>
              </a:rPr>
              <a:t>INTERNATIONAL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GB" sz="1400" b="0">
                <a:solidFill>
                  <a:schemeClr val="bg1"/>
                </a:solidFill>
              </a:rPr>
              <a:t>ELECTROTECHNICAL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GB" sz="1400" b="0">
                <a:solidFill>
                  <a:schemeClr val="bg1"/>
                </a:solidFill>
              </a:rPr>
              <a:t>COMMISSION</a:t>
            </a:r>
          </a:p>
        </p:txBody>
      </p:sp>
      <p:pic>
        <p:nvPicPr>
          <p:cNvPr id="117765" name="Picture 5" descr="IEC logo RV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47700"/>
            <a:ext cx="64928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207000" y="4335463"/>
            <a:ext cx="3213100" cy="2159000"/>
          </a:xfrm>
        </p:spPr>
        <p:txBody>
          <a:bodyPr anchor="ctr"/>
          <a:lstStyle>
            <a:lvl1pPr marL="0" indent="0">
              <a:lnSpc>
                <a:spcPct val="120000"/>
              </a:lnSpc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GB" noProof="0" smtClean="0"/>
              <a:t>ADD SUBTITLE</a:t>
            </a:r>
          </a:p>
        </p:txBody>
      </p:sp>
      <p:pic>
        <p:nvPicPr>
          <p:cNvPr id="117767" name="Picture 7" descr="smartgri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976688"/>
            <a:ext cx="3857625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7EF7CF-7298-4F24-A33E-A6B8C258F95E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FBF40-E712-410D-8D8A-A3E3A3C5941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3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425" y="250825"/>
            <a:ext cx="1955800" cy="6064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4850" y="250825"/>
            <a:ext cx="5718175" cy="6064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7FC23A-0C09-43DA-BC67-EC3E61B1E5FF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46B3E-AF0C-451F-99E0-3FBC82B414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7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5D6DA4-BF7C-4924-8131-41C80BAD80E9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C20B5-6110-4E79-BB51-F2D878A391B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7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C3DCE-ACFB-4430-8190-7C23FB5DA021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39A38-57A6-4FFC-AF72-B9EC6C84801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83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4850" y="1690688"/>
            <a:ext cx="3810000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690688"/>
            <a:ext cx="3811588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6F8A42-571C-4293-B847-EBBF38615209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3A35F-7EE5-4168-9396-3D1F39D08F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80AFD5-86F6-4E74-81CA-17B82BE85EC7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AC728-FEB8-458A-82A2-18745D74B4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88A15F-6670-4B8D-B2D3-B3C82FFACE18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F8A25-4EE7-4964-A5AE-B9078F71C2F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C609F4-F9CE-4563-9DBF-6CFD87A1CD1D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A74B5-B40C-43C6-8B6D-30426CC754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6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7808F8-B576-4337-ABE0-CBCDA3B69B12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67E1A-D507-46B0-9235-DF08C336D1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58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9D2089-40AF-4A32-B915-C993F59803A3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7D915-8778-4AE7-A9F4-3E0D9EA8E7C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53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1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0" y="0"/>
            <a:ext cx="9150350" cy="1150938"/>
          </a:xfrm>
          <a:prstGeom prst="rect">
            <a:avLst/>
          </a:prstGeom>
          <a:solidFill>
            <a:srgbClr val="58585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4850" y="1690688"/>
            <a:ext cx="7773988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level 1</a:t>
            </a:r>
          </a:p>
          <a:p>
            <a:pPr lvl="1"/>
            <a:r>
              <a:rPr lang="en-GB" smtClean="0"/>
              <a:t>Text level 2</a:t>
            </a:r>
          </a:p>
          <a:p>
            <a:pPr lvl="2"/>
            <a:r>
              <a:rPr lang="en-GB" smtClean="0"/>
              <a:t>Text level 3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469063"/>
            <a:ext cx="11652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626262"/>
                </a:solidFill>
              </a:defRPr>
            </a:lvl1pPr>
          </a:lstStyle>
          <a:p>
            <a:fld id="{914135CF-220B-493B-AA9E-6A763FDA640A}" type="datetime1">
              <a:rPr lang="en-US"/>
              <a:pPr/>
              <a:t>8/17/2011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35150" y="6469063"/>
            <a:ext cx="58245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1788" y="6443663"/>
            <a:ext cx="1012825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2000"/>
            </a:lvl1pPr>
          </a:lstStyle>
          <a:p>
            <a:fld id="{546D2197-DCF8-4051-A480-4E5432A73E2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50825"/>
            <a:ext cx="748823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ADD TITLE</a:t>
            </a:r>
          </a:p>
        </p:txBody>
      </p:sp>
      <p:pic>
        <p:nvPicPr>
          <p:cNvPr id="116744" name="Picture 8" descr="IEC logo RV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50825"/>
            <a:ext cx="64928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468313" y="1341438"/>
            <a:ext cx="583247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E1E1E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E1E1E1"/>
          </a:solidFill>
          <a:latin typeface="Arial" charset="0"/>
          <a:ea typeface="Osaka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E1E1E1"/>
          </a:solidFill>
          <a:latin typeface="Arial" charset="0"/>
          <a:ea typeface="Osaka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E1E1E1"/>
          </a:solidFill>
          <a:latin typeface="Arial" charset="0"/>
          <a:ea typeface="Osaka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E1E1E1"/>
          </a:solidFill>
          <a:latin typeface="Arial" charset="0"/>
          <a:ea typeface="Osaka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E1E1E1"/>
          </a:solidFill>
          <a:latin typeface="Arial" charset="0"/>
          <a:ea typeface="Osaka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E1E1E1"/>
          </a:solidFill>
          <a:latin typeface="Arial" charset="0"/>
          <a:ea typeface="Osaka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E1E1E1"/>
          </a:solidFill>
          <a:latin typeface="Arial" charset="0"/>
          <a:ea typeface="Osaka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E1E1E1"/>
          </a:solidFill>
          <a:latin typeface="Arial" charset="0"/>
          <a:ea typeface="Osaka" pitchFamily="1" charset="-128"/>
        </a:defRPr>
      </a:lvl9pPr>
    </p:titleStyle>
    <p:bodyStyle>
      <a:lvl1pPr marL="442913" indent="-442913" algn="l" defTabSz="179388" rtl="0" fontAlgn="ctr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800" b="1">
          <a:solidFill>
            <a:srgbClr val="58585A"/>
          </a:solidFill>
          <a:latin typeface="+mn-lt"/>
          <a:ea typeface="+mn-ea"/>
          <a:cs typeface="+mn-cs"/>
        </a:defRPr>
      </a:lvl1pPr>
      <a:lvl2pPr marL="987425" indent="-365125" algn="l" defTabSz="179388" rtl="0" fontAlgn="ctr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400" b="1">
          <a:solidFill>
            <a:srgbClr val="58585A"/>
          </a:solidFill>
          <a:latin typeface="+mn-lt"/>
          <a:ea typeface="+mn-ea"/>
        </a:defRPr>
      </a:lvl2pPr>
      <a:lvl3pPr marL="1611313" indent="-354013" algn="l" defTabSz="179388" rtl="0" fontAlgn="ctr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000" b="1">
          <a:solidFill>
            <a:srgbClr val="58585A"/>
          </a:solidFill>
          <a:latin typeface="+mn-lt"/>
          <a:ea typeface="+mn-ea"/>
        </a:defRPr>
      </a:lvl3pPr>
      <a:lvl4pPr marL="3162300" indent="-228600" algn="l" defTabSz="179388" rtl="0" fontAlgn="base">
        <a:spcBef>
          <a:spcPct val="20000"/>
        </a:spcBef>
        <a:spcAft>
          <a:spcPct val="0"/>
        </a:spcAft>
        <a:buClr>
          <a:srgbClr val="5A5A5A"/>
        </a:buClr>
        <a:buSzPct val="75000"/>
        <a:buFont typeface="Wingdings" pitchFamily="2" charset="2"/>
        <a:buChar char="§"/>
        <a:defRPr sz="1500" b="1">
          <a:solidFill>
            <a:srgbClr val="58585A"/>
          </a:solidFill>
          <a:latin typeface="+mn-lt"/>
          <a:ea typeface="+mn-ea"/>
        </a:defRPr>
      </a:lvl4pPr>
      <a:lvl5pPr marL="3570288" indent="-228600" algn="l" defTabSz="179388" rtl="0" fontAlgn="base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5pPr>
      <a:lvl6pPr marL="4027488" indent="-228600" algn="l" defTabSz="179388" rtl="0" fontAlgn="base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6pPr>
      <a:lvl7pPr marL="4484688" indent="-228600" algn="l" defTabSz="179388" rtl="0" fontAlgn="base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7pPr>
      <a:lvl8pPr marL="4941888" indent="-228600" algn="l" defTabSz="179388" rtl="0" fontAlgn="base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8pPr>
      <a:lvl9pPr marL="5399088" indent="-228600" algn="l" defTabSz="179388" rtl="0" fontAlgn="base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mtClean="0"/>
              <a:t>The Internet of Things serving the world of things </a:t>
            </a:r>
            <a:endParaRPr lang="pt-BR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000"/>
              <a:t>Gabriel Barta</a:t>
            </a:r>
          </a:p>
          <a:p>
            <a:pPr>
              <a:lnSpc>
                <a:spcPct val="100000"/>
              </a:lnSpc>
            </a:pPr>
            <a:r>
              <a:rPr lang="en-GB" sz="2000"/>
              <a:t>IEC Head of technical coordination</a:t>
            </a:r>
          </a:p>
          <a:p>
            <a:pPr>
              <a:lnSpc>
                <a:spcPct val="100000"/>
              </a:lnSpc>
            </a:pPr>
            <a:r>
              <a:rPr lang="en-GB" sz="2000"/>
              <a:t>Secretary, IEC </a:t>
            </a:r>
            <a:r>
              <a:rPr lang="en-GB" sz="2000" smtClean="0"/>
              <a:t>MSB, CAB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94999" y="3396339"/>
            <a:ext cx="3155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i="1" smtClean="0">
                <a:solidFill>
                  <a:schemeClr val="bg1"/>
                </a:solidFill>
              </a:rPr>
              <a:t>ITU-T, 2011-08-23</a:t>
            </a:r>
          </a:p>
          <a:p>
            <a:pPr algn="r"/>
            <a:endParaRPr lang="en-GB" sz="2400" i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Internet in International Standards</a:t>
            </a:r>
            <a:endParaRPr lang="en-GB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1621115"/>
            <a:ext cx="7773988" cy="4624387"/>
          </a:xfrm>
        </p:spPr>
        <p:txBody>
          <a:bodyPr/>
          <a:lstStyle/>
          <a:p>
            <a:r>
              <a:rPr lang="en-GB" sz="2400" smtClean="0"/>
              <a:t>ITU-T Recommendations</a:t>
            </a:r>
          </a:p>
          <a:p>
            <a:r>
              <a:rPr lang="en-GB" sz="2400" smtClean="0"/>
              <a:t>ISO/IEC nnnnn-m standards</a:t>
            </a:r>
            <a:endParaRPr lang="en-GB" sz="2400"/>
          </a:p>
          <a:p>
            <a:pPr lvl="1"/>
            <a:r>
              <a:rPr lang="en-GB" sz="2000" smtClean="0"/>
              <a:t>Developed and/or adopted under the umbrella of ISO/IEC JTC 1 and its subcommittees</a:t>
            </a:r>
          </a:p>
          <a:p>
            <a:pPr lvl="1"/>
            <a:r>
              <a:rPr lang="en-GB" sz="2000" smtClean="0"/>
              <a:t>Many with text </a:t>
            </a:r>
            <a:r>
              <a:rPr lang="en-GB" sz="2000" i="1" smtClean="0"/>
              <a:t>identical</a:t>
            </a:r>
            <a:r>
              <a:rPr lang="en-GB" sz="2000" smtClean="0"/>
              <a:t> to an ITU-T Recommendation</a:t>
            </a:r>
          </a:p>
          <a:p>
            <a:r>
              <a:rPr lang="en-GB" sz="2400" smtClean="0"/>
              <a:t>Many applications in different industrial areas</a:t>
            </a:r>
            <a:endParaRPr lang="en-GB" sz="2400"/>
          </a:p>
          <a:p>
            <a:r>
              <a:rPr lang="en-GB" sz="2400" smtClean="0"/>
              <a:t>Examples from the IEC (IEC 6nnnn standards):</a:t>
            </a:r>
            <a:endParaRPr lang="en-GB" sz="2400"/>
          </a:p>
          <a:p>
            <a:pPr lvl="1"/>
            <a:r>
              <a:rPr lang="en-GB" sz="2000" smtClean="0"/>
              <a:t>TC 57, </a:t>
            </a:r>
            <a:r>
              <a:rPr lang="en-GB" sz="2000" i="1" smtClean="0"/>
              <a:t>Power systems management and associated information exchange</a:t>
            </a:r>
            <a:r>
              <a:rPr lang="en-GB" sz="2000" smtClean="0"/>
              <a:t>: communications for utilities</a:t>
            </a:r>
            <a:endParaRPr lang="en-GB" sz="2000" i="1"/>
          </a:p>
          <a:p>
            <a:pPr lvl="1"/>
            <a:r>
              <a:rPr lang="en-GB" sz="2000" smtClean="0">
                <a:cs typeface="Arial" charset="0"/>
              </a:rPr>
              <a:t>TC 65, </a:t>
            </a:r>
            <a:r>
              <a:rPr lang="en-GB" sz="2000" i="1" smtClean="0">
                <a:cs typeface="Arial" charset="0"/>
              </a:rPr>
              <a:t>Industrial-process [control &amp;] automation</a:t>
            </a:r>
            <a:r>
              <a:rPr lang="en-GB" sz="2000" smtClean="0">
                <a:cs typeface="Arial" charset="0"/>
              </a:rPr>
              <a:t>: communications for automated factories</a:t>
            </a:r>
            <a:endParaRPr lang="en-GB" sz="2000" i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7" y="250825"/>
            <a:ext cx="7678981" cy="647700"/>
          </a:xfrm>
        </p:spPr>
        <p:txBody>
          <a:bodyPr/>
          <a:lstStyle/>
          <a:p>
            <a:r>
              <a:rPr lang="en-GB" smtClean="0"/>
              <a:t>Where does the IEC add value (since 1906)?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In </a:t>
            </a:r>
            <a:r>
              <a:rPr lang="en-GB" i="1" smtClean="0"/>
              <a:t>practical</a:t>
            </a:r>
            <a:r>
              <a:rPr lang="en-GB" smtClean="0"/>
              <a:t> industrial situations</a:t>
            </a:r>
          </a:p>
          <a:p>
            <a:pPr lvl="1"/>
            <a:r>
              <a:rPr lang="en-GB" smtClean="0"/>
              <a:t>As well as commercial and domestic</a:t>
            </a:r>
          </a:p>
          <a:p>
            <a:r>
              <a:rPr lang="en-GB" smtClean="0"/>
              <a:t>Safety and electromag.compatibility (EMC)</a:t>
            </a:r>
          </a:p>
          <a:p>
            <a:r>
              <a:rPr lang="en-GB" smtClean="0"/>
              <a:t>But also ... IEC standards reduce costs:</a:t>
            </a:r>
          </a:p>
          <a:p>
            <a:pPr lvl="1"/>
            <a:r>
              <a:rPr lang="en-GB" smtClean="0"/>
              <a:t>By common characteristics</a:t>
            </a:r>
          </a:p>
          <a:p>
            <a:pPr lvl="1"/>
            <a:r>
              <a:rPr lang="en-GB" smtClean="0"/>
              <a:t>By specifying infrastructure</a:t>
            </a:r>
          </a:p>
          <a:p>
            <a:pPr lvl="1"/>
            <a:r>
              <a:rPr lang="en-GB" smtClean="0"/>
              <a:t>By guaranteeing interoperability</a:t>
            </a:r>
          </a:p>
          <a:p>
            <a:r>
              <a:rPr lang="en-GB" smtClean="0"/>
              <a:t>Mainly using </a:t>
            </a:r>
            <a:r>
              <a:rPr lang="en-GB" i="1" smtClean="0"/>
              <a:t>product standards</a:t>
            </a:r>
            <a:r>
              <a:rPr lang="en-GB" smtClean="0"/>
              <a:t> (incl. sys.)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36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50825"/>
            <a:ext cx="7678981" cy="647700"/>
          </a:xfrm>
        </p:spPr>
        <p:txBody>
          <a:bodyPr/>
          <a:lstStyle/>
          <a:p>
            <a:r>
              <a:rPr lang="en-GB" smtClean="0"/>
              <a:t>What is a product?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49" y="1690688"/>
            <a:ext cx="7997024" cy="4624387"/>
          </a:xfrm>
          <a:ln>
            <a:bevel/>
          </a:ln>
        </p:spPr>
        <p:txBody>
          <a:bodyPr/>
          <a:lstStyle/>
          <a:p>
            <a:r>
              <a:rPr lang="en-GB" smtClean="0"/>
              <a:t>It is a box, a  </a:t>
            </a:r>
            <a:r>
              <a:rPr lang="en-GB" i="1" smtClean="0"/>
              <a:t> </a:t>
            </a:r>
          </a:p>
          <a:p>
            <a:r>
              <a:rPr lang="en-GB" smtClean="0"/>
              <a:t>So the IEC has always standardized </a:t>
            </a:r>
            <a:r>
              <a:rPr lang="en-GB" i="1" smtClean="0"/>
              <a:t>things</a:t>
            </a:r>
            <a:endParaRPr lang="en-GB" smtClean="0"/>
          </a:p>
          <a:p>
            <a:r>
              <a:rPr lang="en-GB" i="1" smtClean="0"/>
              <a:t>It has already been standardizing the IoT</a:t>
            </a:r>
          </a:p>
          <a:p>
            <a:pPr lvl="1"/>
            <a:r>
              <a:rPr lang="en-GB" smtClean="0"/>
              <a:t>Since it began involvement with the Internet</a:t>
            </a:r>
          </a:p>
          <a:p>
            <a:r>
              <a:rPr lang="en-GB" smtClean="0"/>
              <a:t>So is there a contradiction, an overlap?</a:t>
            </a:r>
          </a:p>
          <a:p>
            <a:r>
              <a:rPr lang="en-GB" smtClean="0"/>
              <a:t>No, there are two complementary views:</a:t>
            </a:r>
          </a:p>
          <a:p>
            <a:pPr lvl="1"/>
            <a:r>
              <a:rPr lang="en-GB" i="1" smtClean="0"/>
              <a:t>How</a:t>
            </a:r>
            <a:r>
              <a:rPr lang="en-GB" smtClean="0"/>
              <a:t> to communicate</a:t>
            </a:r>
          </a:p>
          <a:p>
            <a:pPr lvl="1"/>
            <a:r>
              <a:rPr lang="en-GB" i="1" smtClean="0"/>
              <a:t>What</a:t>
            </a:r>
            <a:r>
              <a:rPr lang="en-GB" smtClean="0"/>
              <a:t> is communicating</a:t>
            </a:r>
            <a:endParaRPr lang="en-GB" i="1"/>
          </a:p>
        </p:txBody>
      </p:sp>
      <p:sp>
        <p:nvSpPr>
          <p:cNvPr id="4" name="TextBox 3"/>
          <p:cNvSpPr txBox="1"/>
          <p:nvPr/>
        </p:nvSpPr>
        <p:spPr>
          <a:xfrm>
            <a:off x="3185335" y="1547447"/>
            <a:ext cx="1205811" cy="677108"/>
          </a:xfrm>
          <a:prstGeom prst="rect">
            <a:avLst/>
          </a:prstGeom>
          <a:noFill/>
          <a:ln w="12700" cap="rnd" cmpd="thickThin">
            <a:noFill/>
            <a:beve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rtlCol="0">
            <a:noAutofit/>
          </a:bodyPr>
          <a:lstStyle/>
          <a:p>
            <a:pPr algn="ctr"/>
            <a:r>
              <a:rPr lang="en-GB" sz="3400" i="1" smtClean="0"/>
              <a:t>thing</a:t>
            </a:r>
            <a:endParaRPr lang="en-GB" sz="3400"/>
          </a:p>
        </p:txBody>
      </p:sp>
    </p:spTree>
    <p:extLst>
      <p:ext uri="{BB962C8B-B14F-4D97-AF65-F5344CB8AC3E}">
        <p14:creationId xmlns:p14="http://schemas.microsoft.com/office/powerpoint/2010/main" val="107009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Implications for standardizing the IoT, </a:t>
            </a:r>
            <a:r>
              <a:rPr lang="en-GB" sz="3400" i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GB" sz="3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 comm. protocol is a beautiful thing</a:t>
            </a:r>
          </a:p>
          <a:p>
            <a:pPr lvl="1"/>
            <a:r>
              <a:rPr lang="en-GB" smtClean="0"/>
              <a:t>Experts develop and perfect it</a:t>
            </a:r>
          </a:p>
          <a:p>
            <a:pPr lvl="1"/>
            <a:r>
              <a:rPr lang="en-GB" smtClean="0"/>
              <a:t>They then make it available for users</a:t>
            </a:r>
          </a:p>
          <a:p>
            <a:r>
              <a:rPr lang="en-GB" smtClean="0"/>
              <a:t>Sounds good, but is “thrown over the wall”</a:t>
            </a:r>
          </a:p>
          <a:p>
            <a:r>
              <a:rPr lang="en-GB" smtClean="0"/>
              <a:t>We need the IoT because the </a:t>
            </a:r>
            <a:r>
              <a:rPr lang="en-GB" i="1" smtClean="0"/>
              <a:t>things</a:t>
            </a:r>
            <a:r>
              <a:rPr lang="en-GB" smtClean="0"/>
              <a:t> need it</a:t>
            </a:r>
          </a:p>
          <a:p>
            <a:pPr lvl="1"/>
            <a:r>
              <a:rPr lang="en-GB" smtClean="0"/>
              <a:t>Throwing it over the wall won’t work</a:t>
            </a:r>
          </a:p>
          <a:p>
            <a:r>
              <a:rPr lang="en-GB" smtClean="0"/>
              <a:t>So develop IoT in constant consideration of the </a:t>
            </a:r>
            <a:r>
              <a:rPr lang="en-GB" i="1" smtClean="0"/>
              <a:t>things themselves</a:t>
            </a:r>
            <a:r>
              <a:rPr lang="en-GB" smtClean="0"/>
              <a:t>, the actual boxes</a:t>
            </a:r>
            <a:endParaRPr lang="en-GB" i="1"/>
          </a:p>
        </p:txBody>
      </p:sp>
    </p:spTree>
    <p:extLst>
      <p:ext uri="{BB962C8B-B14F-4D97-AF65-F5344CB8AC3E}">
        <p14:creationId xmlns:p14="http://schemas.microsoft.com/office/powerpoint/2010/main" val="350515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Implications for standardizing the IoT, </a:t>
            </a:r>
            <a:r>
              <a:rPr lang="en-GB" sz="3400" i="1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en-GB" sz="3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Examples:</a:t>
            </a:r>
          </a:p>
          <a:p>
            <a:pPr lvl="1"/>
            <a:r>
              <a:rPr lang="en-GB" smtClean="0"/>
              <a:t>NID: </a:t>
            </a:r>
            <a:r>
              <a:rPr lang="en-GB" i="1" smtClean="0"/>
              <a:t>must</a:t>
            </a:r>
            <a:r>
              <a:rPr lang="en-GB" smtClean="0"/>
              <a:t> consider existing ID schemes</a:t>
            </a:r>
          </a:p>
          <a:p>
            <a:pPr lvl="1"/>
            <a:r>
              <a:rPr lang="en-GB" smtClean="0"/>
              <a:t>“Sensor” networks: if modern devices no longer clearly separate sensors from actuators, the IoT must not be rigid either</a:t>
            </a:r>
          </a:p>
          <a:p>
            <a:r>
              <a:rPr lang="en-GB" smtClean="0"/>
              <a:t>We are no longer living in a world where applications come </a:t>
            </a:r>
            <a:r>
              <a:rPr lang="en-GB" i="1" smtClean="0"/>
              <a:t>afterwards</a:t>
            </a:r>
            <a:endParaRPr lang="en-GB" smtClean="0"/>
          </a:p>
          <a:p>
            <a:pPr lvl="1"/>
            <a:r>
              <a:rPr lang="en-GB" smtClean="0"/>
              <a:t>Compare the world of mobile apps &amp; survival</a:t>
            </a:r>
          </a:p>
          <a:p>
            <a:r>
              <a:rPr lang="en-GB" smtClean="0"/>
              <a:t>Involve the things </a:t>
            </a:r>
            <a:r>
              <a:rPr lang="en-GB" i="1" smtClean="0"/>
              <a:t>up front</a:t>
            </a:r>
            <a:r>
              <a:rPr lang="en-GB" smtClean="0"/>
              <a:t> in the IoT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30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/>
            </a:r>
            <a:br>
              <a:rPr lang="fr-FR"/>
            </a:br>
            <a:r>
              <a:rPr lang="fr-FR"/>
              <a:t>     </a:t>
            </a:r>
            <a:r>
              <a:rPr lang="fr-FR" smtClean="0"/>
              <a:t> Thank </a:t>
            </a:r>
            <a:r>
              <a:rPr lang="fr-FR"/>
              <a:t>you</a:t>
            </a:r>
            <a:r>
              <a:rPr lang="fr-FR" smtClean="0"/>
              <a:t>.</a:t>
            </a:r>
            <a:r>
              <a:rPr lang="en-US"/>
              <a:t/>
            </a:r>
            <a:br>
              <a:rPr lang="en-US"/>
            </a:b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/>
            <a:endParaRPr lang="fr-FR" smtClean="0"/>
          </a:p>
          <a:p>
            <a:pPr algn="ctr" defTabSz="914400"/>
            <a:r>
              <a:rPr lang="fr-FR" smtClean="0"/>
              <a:t>Discussion?</a:t>
            </a:r>
            <a:endParaRPr lang="en-US">
              <a:solidFill>
                <a:schemeClr val="tx1"/>
              </a:solidFill>
            </a:endParaRPr>
          </a:p>
          <a:p>
            <a:pPr defTabSz="914400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c_grey_smartgrid">
  <a:themeElements>
    <a:clrScheme name="iec_grey_smartgri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c_grey_smartgrid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800" b="1" i="0" u="none" strike="noStrike" cap="none" normalizeH="0" baseline="0" smtClean="0">
            <a:ln>
              <a:noFill/>
            </a:ln>
            <a:solidFill>
              <a:srgbClr val="58585A"/>
            </a:solidFill>
            <a:effectLst/>
            <a:latin typeface="Arial" charset="0"/>
            <a:ea typeface="Osaka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800" b="1" i="0" u="none" strike="noStrike" cap="none" normalizeH="0" baseline="0" smtClean="0">
            <a:ln>
              <a:noFill/>
            </a:ln>
            <a:solidFill>
              <a:srgbClr val="58585A"/>
            </a:solidFill>
            <a:effectLst/>
            <a:latin typeface="Arial" charset="0"/>
            <a:ea typeface="Osaka" pitchFamily="1" charset="-128"/>
          </a:defRPr>
        </a:defPPr>
      </a:lstStyle>
    </a:lnDef>
  </a:objectDefaults>
  <a:extraClrSchemeLst>
    <a:extraClrScheme>
      <a:clrScheme name="iec_grey_smartgri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c_grey_smartgri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c_grey_smartgri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c_grey_smartgri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c_grey_smartgri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c_grey_smartgri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_grey_smartgri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_grey_smartgri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_grey_smartgri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_grey_smartgri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_grey_smartgri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_grey_smartgri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0E27E0309ED145B7E907DA8C4F8047" ma:contentTypeVersion="4" ma:contentTypeDescription="Create a new document." ma:contentTypeScope="" ma:versionID="77f2664b0e4e9ff9c5ec228236c3e1d2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f318a9516b7937ba5cd54d54fbb643a2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513CB8A-2024-46EC-A957-BACE45031BC7}"/>
</file>

<file path=customXml/itemProps2.xml><?xml version="1.0" encoding="utf-8"?>
<ds:datastoreItem xmlns:ds="http://schemas.openxmlformats.org/officeDocument/2006/customXml" ds:itemID="{A404CD70-1CAA-4560-800D-11AF07B5788E}"/>
</file>

<file path=customXml/itemProps3.xml><?xml version="1.0" encoding="utf-8"?>
<ds:datastoreItem xmlns:ds="http://schemas.openxmlformats.org/officeDocument/2006/customXml" ds:itemID="{161F97B8-D3E7-4C60-B96A-166244C83C02}"/>
</file>

<file path=docProps/app.xml><?xml version="1.0" encoding="utf-8"?>
<Properties xmlns="http://schemas.openxmlformats.org/officeDocument/2006/extended-properties" xmlns:vt="http://schemas.openxmlformats.org/officeDocument/2006/docPropsVTypes">
  <Template>iec_grey_marine_energy</Template>
  <TotalTime>9255</TotalTime>
  <Words>344</Words>
  <Application>Microsoft Office PowerPoint</Application>
  <PresentationFormat>On-screen Show (4:3)</PresentationFormat>
  <Paragraphs>53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iec_grey_smartgrid</vt:lpstr>
      <vt:lpstr>Photo Editor Photo</vt:lpstr>
      <vt:lpstr>The Internet of Things serving the world of things </vt:lpstr>
      <vt:lpstr>Internet in International Standards</vt:lpstr>
      <vt:lpstr>Where does the IEC add value (since 1906)?</vt:lpstr>
      <vt:lpstr>What is a product?</vt:lpstr>
      <vt:lpstr>Implications for standardizing the IoT, I</vt:lpstr>
      <vt:lpstr>Implications for standardizing the IoT, II</vt:lpstr>
      <vt:lpstr>       Thank you. </vt:lpstr>
    </vt:vector>
  </TitlesOfParts>
  <Company>IEC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Francoise Rauser</dc:creator>
  <cp:lastModifiedBy>Gabriel Barta</cp:lastModifiedBy>
  <cp:revision>164</cp:revision>
  <cp:lastPrinted>2005-11-01T10:51:41Z</cp:lastPrinted>
  <dcterms:created xsi:type="dcterms:W3CDTF">2010-02-08T16:09:26Z</dcterms:created>
  <dcterms:modified xsi:type="dcterms:W3CDTF">2011-08-17T13:53:19Z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0x0101005C0E27E0309ED145B7E907DA8C4F8047</vt:lpwstr>
  </property>
</Properties>
</file>