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6" r:id="rId2"/>
    <p:sldId id="261" r:id="rId3"/>
    <p:sldId id="263" r:id="rId4"/>
    <p:sldId id="257" r:id="rId5"/>
    <p:sldId id="259" r:id="rId6"/>
    <p:sldId id="260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1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3ECF65-E746-4EF6-BDFE-D997EB7F3603}" type="datetimeFigureOut">
              <a:rPr kumimoji="1" lang="ja-JP" altLang="en-US" smtClean="0"/>
              <a:pPr/>
              <a:t>2014/1/21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2300A9-203B-4B57-9E58-D6891C2EECE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en-US" altLang="ja-JP" dirty="0" smtClean="0"/>
              <a:t>title OpenID Connect (code flow)</a:t>
            </a:r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participant UA</a:t>
            </a:r>
          </a:p>
          <a:p>
            <a:r>
              <a:rPr kumimoji="1" lang="en-US" altLang="ja-JP" dirty="0" smtClean="0"/>
              <a:t>participant Client</a:t>
            </a:r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Client -&gt; Registration EP: Register</a:t>
            </a:r>
          </a:p>
          <a:p>
            <a:r>
              <a:rPr kumimoji="1" lang="en-US" altLang="ja-JP" dirty="0" smtClean="0"/>
              <a:t>Registration EP-&gt; Client: client secret etc. </a:t>
            </a:r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UA -&gt; Client: get service</a:t>
            </a:r>
          </a:p>
          <a:p>
            <a:r>
              <a:rPr kumimoji="1" lang="en-US" altLang="ja-JP" dirty="0" smtClean="0"/>
              <a:t>Client -&gt; Discovery: get endpoints</a:t>
            </a:r>
          </a:p>
          <a:p>
            <a:r>
              <a:rPr kumimoji="1" lang="en-US" altLang="ja-JP" dirty="0" smtClean="0"/>
              <a:t>Discovery --&gt; Client: endpoints</a:t>
            </a:r>
          </a:p>
          <a:p>
            <a:r>
              <a:rPr kumimoji="1" lang="en-US" altLang="ja-JP" dirty="0" smtClean="0"/>
              <a:t>Client --&gt; UA: get token</a:t>
            </a:r>
          </a:p>
          <a:p>
            <a:r>
              <a:rPr kumimoji="1" lang="en-US" altLang="ja-JP" dirty="0" smtClean="0"/>
              <a:t>UA -&gt; </a:t>
            </a:r>
            <a:r>
              <a:rPr kumimoji="1" lang="en-US" altLang="ja-JP" dirty="0" err="1" smtClean="0"/>
              <a:t>Authz</a:t>
            </a:r>
            <a:r>
              <a:rPr kumimoji="1" lang="en-US" altLang="ja-JP" dirty="0" smtClean="0"/>
              <a:t> EP: get token</a:t>
            </a:r>
          </a:p>
          <a:p>
            <a:r>
              <a:rPr kumimoji="1" lang="en-US" altLang="ja-JP" dirty="0" err="1" smtClean="0"/>
              <a:t>Authz</a:t>
            </a:r>
            <a:r>
              <a:rPr kumimoji="1" lang="en-US" altLang="ja-JP" dirty="0" smtClean="0"/>
              <a:t> EP --&gt; UA: get credential &amp; permission</a:t>
            </a:r>
          </a:p>
          <a:p>
            <a:r>
              <a:rPr kumimoji="1" lang="en-US" altLang="ja-JP" dirty="0" smtClean="0"/>
              <a:t>UA -&gt; </a:t>
            </a:r>
            <a:r>
              <a:rPr kumimoji="1" lang="en-US" altLang="ja-JP" dirty="0" err="1" smtClean="0"/>
              <a:t>Authz</a:t>
            </a:r>
            <a:r>
              <a:rPr kumimoji="1" lang="en-US" altLang="ja-JP" dirty="0" smtClean="0"/>
              <a:t> EP: credential &amp; permission</a:t>
            </a:r>
          </a:p>
          <a:p>
            <a:r>
              <a:rPr kumimoji="1" lang="en-US" altLang="ja-JP" dirty="0" err="1" smtClean="0"/>
              <a:t>Authz</a:t>
            </a:r>
            <a:r>
              <a:rPr kumimoji="1" lang="en-US" altLang="ja-JP" dirty="0" smtClean="0"/>
              <a:t> EP -&gt; </a:t>
            </a:r>
            <a:r>
              <a:rPr kumimoji="1" lang="en-US" altLang="ja-JP" dirty="0" err="1" smtClean="0"/>
              <a:t>Authz</a:t>
            </a:r>
            <a:r>
              <a:rPr kumimoji="1" lang="en-US" altLang="ja-JP" dirty="0" smtClean="0"/>
              <a:t> EP: verify</a:t>
            </a:r>
          </a:p>
          <a:p>
            <a:r>
              <a:rPr kumimoji="1" lang="en-US" altLang="ja-JP" dirty="0" err="1" smtClean="0"/>
              <a:t>Authz</a:t>
            </a:r>
            <a:r>
              <a:rPr kumimoji="1" lang="en-US" altLang="ja-JP" dirty="0" smtClean="0"/>
              <a:t> EP --&gt; UA: code</a:t>
            </a:r>
          </a:p>
          <a:p>
            <a:r>
              <a:rPr kumimoji="1" lang="en-US" altLang="ja-JP" dirty="0" smtClean="0"/>
              <a:t>UA -&gt; Client: code</a:t>
            </a:r>
          </a:p>
          <a:p>
            <a:r>
              <a:rPr kumimoji="1" lang="en-US" altLang="ja-JP" dirty="0" smtClean="0"/>
              <a:t>Client -&gt; Token EP: code, client secret</a:t>
            </a:r>
          </a:p>
          <a:p>
            <a:r>
              <a:rPr kumimoji="1" lang="en-US" altLang="ja-JP" dirty="0" smtClean="0"/>
              <a:t>Token EP --&gt; Client: token, ID Token</a:t>
            </a:r>
          </a:p>
          <a:p>
            <a:r>
              <a:rPr kumimoji="1" lang="en-US" altLang="ja-JP" dirty="0" smtClean="0"/>
              <a:t>Client -&gt; Client: verify ID Token</a:t>
            </a:r>
          </a:p>
          <a:p>
            <a:r>
              <a:rPr kumimoji="1" lang="en-US" altLang="ja-JP" dirty="0" smtClean="0"/>
              <a:t>Client -&gt; </a:t>
            </a:r>
            <a:r>
              <a:rPr kumimoji="1" lang="en-US" altLang="ja-JP" dirty="0" err="1" smtClean="0"/>
              <a:t>Userinfo</a:t>
            </a:r>
            <a:r>
              <a:rPr kumimoji="1" lang="en-US" altLang="ja-JP" dirty="0" smtClean="0"/>
              <a:t>: token</a:t>
            </a:r>
          </a:p>
          <a:p>
            <a:r>
              <a:rPr kumimoji="1" lang="en-US" altLang="ja-JP" dirty="0" err="1" smtClean="0"/>
              <a:t>Userinfo</a:t>
            </a:r>
            <a:r>
              <a:rPr kumimoji="1" lang="en-US" altLang="ja-JP" dirty="0" smtClean="0"/>
              <a:t> --&gt; Client: claims, endpoints, tokens</a:t>
            </a:r>
          </a:p>
          <a:p>
            <a:r>
              <a:rPr kumimoji="1" lang="en-US" altLang="ja-JP" dirty="0" smtClean="0"/>
              <a:t>Client -&gt; Resource: token</a:t>
            </a:r>
          </a:p>
          <a:p>
            <a:r>
              <a:rPr kumimoji="1" lang="en-US" altLang="ja-JP" dirty="0" smtClean="0"/>
              <a:t>Resource --&gt; Client: claims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2300A9-203B-4B57-9E58-D6891C2EECE5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6" name="Rectangle 10"/>
          <p:cNvSpPr>
            <a:spLocks noGrp="1" noChangeArrowheads="1"/>
          </p:cNvSpPr>
          <p:nvPr>
            <p:ph type="subTitle" sz="quarter" idx="1"/>
          </p:nvPr>
        </p:nvSpPr>
        <p:spPr bwMode="gray">
          <a:xfrm>
            <a:off x="1043608" y="3373016"/>
            <a:ext cx="6840369" cy="762000"/>
          </a:xfrm>
        </p:spPr>
        <p:txBody>
          <a:bodyPr lIns="0" tIns="43188" rIns="0" bIns="79191" anchor="ctr"/>
          <a:lstStyle>
            <a:lvl1pPr marL="0" indent="0">
              <a:spcBef>
                <a:spcPct val="25000"/>
              </a:spcBef>
              <a:buFont typeface="Wingdings" charset="2"/>
              <a:buNone/>
              <a:defRPr>
                <a:latin typeface="メイリオ" pitchFamily="50" charset="-128"/>
                <a:ea typeface="メイリオ" pitchFamily="50" charset="-128"/>
              </a:defRPr>
            </a:lvl1pPr>
          </a:lstStyle>
          <a:p>
            <a:r>
              <a:rPr lang="ja-JP" altLang="en-US" smtClean="0"/>
              <a:t>マスタ サブタイトルの書式設定</a:t>
            </a:r>
            <a:endParaRPr lang="ja-JP" altLang="en-US" dirty="0"/>
          </a:p>
        </p:txBody>
      </p:sp>
      <p:sp>
        <p:nvSpPr>
          <p:cNvPr id="9225" name="Rectangle 9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1055078" y="1340768"/>
            <a:ext cx="7033846" cy="1981200"/>
          </a:xfrm>
        </p:spPr>
        <p:txBody>
          <a:bodyPr tIns="43188" bIns="43188" anchor="ctr"/>
          <a:lstStyle>
            <a:lvl1pPr fontAlgn="ctr">
              <a:lnSpc>
                <a:spcPct val="125000"/>
              </a:lnSpc>
              <a:spcBef>
                <a:spcPct val="50000"/>
              </a:spcBef>
              <a:defRPr sz="4400">
                <a:latin typeface="メイリオ" pitchFamily="50" charset="-128"/>
                <a:ea typeface="メイリオ" pitchFamily="50" charset="-128"/>
              </a:defRPr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 dirty="0"/>
          </a:p>
        </p:txBody>
      </p:sp>
      <p:sp>
        <p:nvSpPr>
          <p:cNvPr id="61" name="Line 1027"/>
          <p:cNvSpPr>
            <a:spLocks noChangeShapeType="1"/>
          </p:cNvSpPr>
          <p:nvPr/>
        </p:nvSpPr>
        <p:spPr bwMode="auto">
          <a:xfrm>
            <a:off x="5231428" y="4869160"/>
            <a:ext cx="3890623" cy="0"/>
          </a:xfrm>
          <a:prstGeom prst="line">
            <a:avLst/>
          </a:prstGeom>
          <a:noFill/>
          <a:ln w="6350">
            <a:solidFill>
              <a:srgbClr val="FF6600"/>
            </a:solidFill>
            <a:prstDash val="dash"/>
            <a:round/>
            <a:headEnd/>
            <a:tailEnd/>
          </a:ln>
          <a:effectLst/>
        </p:spPr>
        <p:txBody>
          <a:bodyPr lIns="91429" tIns="45715" rIns="91429" bIns="45715"/>
          <a:lstStyle/>
          <a:p>
            <a:pPr>
              <a:defRPr/>
            </a:pPr>
            <a:endParaRPr lang="ja-JP" altLang="en-US">
              <a:latin typeface="Arial" charset="0"/>
            </a:endParaRPr>
          </a:p>
        </p:txBody>
      </p:sp>
      <p:pic>
        <p:nvPicPr>
          <p:cNvPr id="10" name="Picture 2" descr="Big OpenID Logo with Text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318" r="6968" b="18807"/>
          <a:stretch>
            <a:fillRect/>
          </a:stretch>
        </p:blipFill>
        <p:spPr bwMode="auto">
          <a:xfrm>
            <a:off x="6588224" y="44624"/>
            <a:ext cx="2396802" cy="7200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メイリオ" pitchFamily="50" charset="-128"/>
                <a:ea typeface="メイリオ" pitchFamily="50" charset="-128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1016" y="1340768"/>
            <a:ext cx="8721969" cy="5117168"/>
          </a:xfrm>
        </p:spPr>
        <p:txBody>
          <a:bodyPr/>
          <a:lstStyle>
            <a:lvl1pPr marL="357188" indent="-357188">
              <a:defRPr sz="3200">
                <a:latin typeface="メイリオ" pitchFamily="50" charset="-128"/>
                <a:ea typeface="メイリオ" pitchFamily="50" charset="-128"/>
              </a:defRPr>
            </a:lvl1pPr>
            <a:lvl2pPr marL="714375" indent="-336550">
              <a:defRPr sz="2800">
                <a:latin typeface="メイリオ" pitchFamily="50" charset="-128"/>
                <a:ea typeface="メイリオ" pitchFamily="50" charset="-128"/>
              </a:defRPr>
            </a:lvl2pPr>
            <a:lvl3pPr>
              <a:defRPr sz="2400">
                <a:latin typeface="メイリオ" pitchFamily="50" charset="-128"/>
                <a:ea typeface="メイリオ" pitchFamily="50" charset="-128"/>
              </a:defRPr>
            </a:lvl3pPr>
            <a:lvl4pPr>
              <a:defRPr sz="2000">
                <a:latin typeface="メイリオ" pitchFamily="50" charset="-128"/>
                <a:ea typeface="メイリオ" pitchFamily="50" charset="-128"/>
              </a:defRPr>
            </a:lvl4pPr>
            <a:lvl5pPr>
              <a:defRPr sz="1800">
                <a:latin typeface="メイリオ" pitchFamily="50" charset="-128"/>
                <a:ea typeface="メイリオ" pitchFamily="50" charset="-128"/>
              </a:defRPr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B4C178-CF36-47F4-A6A0-AFE729BFF49F}" type="slidenum">
              <a:rPr kumimoji="1" lang="ja-JP" altLang="en-US" smtClean="0"/>
              <a:pPr/>
              <a:t>&lt;#&gt;</a:t>
            </a:fld>
            <a:endParaRPr kumimoji="1" lang="ja-JP" alt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11016" y="303248"/>
            <a:ext cx="8721969" cy="821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4319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1016" y="1340768"/>
            <a:ext cx="8721969" cy="511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8423" tIns="43191" rIns="88423" bIns="431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第</a:t>
            </a:r>
            <a:r>
              <a:rPr lang="en-US" altLang="ja-JP" dirty="0" smtClean="0"/>
              <a:t> 2 </a:t>
            </a:r>
            <a:r>
              <a:rPr lang="ja-JP" altLang="en-US" dirty="0" smtClean="0"/>
              <a:t>レベル</a:t>
            </a:r>
            <a:endParaRPr lang="en-US" altLang="ja-JP" dirty="0" smtClean="0"/>
          </a:p>
          <a:p>
            <a:pPr lvl="2"/>
            <a:r>
              <a:rPr lang="ja-JP" altLang="en-US" dirty="0" smtClean="0"/>
              <a:t>第</a:t>
            </a:r>
            <a:r>
              <a:rPr lang="en-US" altLang="ja-JP" dirty="0" smtClean="0"/>
              <a:t> 3 </a:t>
            </a:r>
            <a:r>
              <a:rPr lang="ja-JP" altLang="en-US" dirty="0" smtClean="0"/>
              <a:t>レベル</a:t>
            </a:r>
            <a:endParaRPr lang="en-US" altLang="ja-JP" dirty="0" smtClean="0"/>
          </a:p>
          <a:p>
            <a:pPr lvl="3"/>
            <a:r>
              <a:rPr lang="ja-JP" altLang="en-US" dirty="0" smtClean="0"/>
              <a:t>第</a:t>
            </a:r>
            <a:r>
              <a:rPr lang="en-US" altLang="ja-JP" dirty="0" smtClean="0"/>
              <a:t> 4 </a:t>
            </a:r>
            <a:r>
              <a:rPr lang="ja-JP" altLang="en-US" dirty="0" smtClean="0"/>
              <a:t>レベル</a:t>
            </a:r>
            <a:endParaRPr lang="en-US" altLang="ja-JP" dirty="0" smtClean="0"/>
          </a:p>
          <a:p>
            <a:pPr lvl="4"/>
            <a:r>
              <a:rPr lang="ja-JP" altLang="en-US" dirty="0" smtClean="0"/>
              <a:t>第</a:t>
            </a:r>
            <a:r>
              <a:rPr lang="en-US" altLang="ja-JP" dirty="0" smtClean="0"/>
              <a:t> 5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1048" name="Rectangle 2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23386" y="6572272"/>
            <a:ext cx="609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200" b="1" baseline="0">
                <a:latin typeface="Arial" pitchFamily="34" charset="0"/>
                <a:ea typeface="ＭＳ Ｐゴシック" charset="-128"/>
              </a:defRPr>
            </a:lvl1pPr>
          </a:lstStyle>
          <a:p>
            <a:fld id="{36B4C178-CF36-47F4-A6A0-AFE729BFF49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3608" y="6602869"/>
            <a:ext cx="627385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l" eaLnBrk="0" hangingPunct="0">
              <a:defRPr/>
            </a:pPr>
            <a:r>
              <a:rPr kumimoji="0" lang="en-US" altLang="ja-JP" sz="9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HGP創英角ｺﾞｼｯｸUB" pitchFamily="50" charset="-128"/>
              </a:rPr>
              <a:t>Copyright  2014 </a:t>
            </a:r>
            <a:r>
              <a:rPr kumimoji="0" lang="ja-JP" altLang="en-US" sz="9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HGP創英角ｺﾞｼｯｸUB" pitchFamily="50" charset="-128"/>
              </a:rPr>
              <a:t> </a:t>
            </a:r>
            <a:r>
              <a:rPr kumimoji="0" lang="en-US" altLang="ja-JP" sz="9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HGP創英角ｺﾞｼｯｸUB" pitchFamily="50" charset="-128"/>
              </a:rPr>
              <a:t>by OpenID Foundation</a:t>
            </a:r>
            <a:r>
              <a:rPr kumimoji="0" lang="en-US" altLang="ja-JP" sz="900" baseline="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HGP創英角ｺﾞｼｯｸUB" pitchFamily="50" charset="-128"/>
              </a:rPr>
              <a:t> – </a:t>
            </a:r>
            <a:r>
              <a:rPr kumimoji="0" lang="en-US" altLang="ja-JP" sz="9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HGP創英角ｺﾞｼｯｸUB" pitchFamily="50" charset="-128"/>
              </a:rPr>
              <a:t>CC-BY.</a:t>
            </a:r>
            <a:endParaRPr kumimoji="0" lang="en-US" altLang="ja-JP" sz="900" dirty="0">
              <a:solidFill>
                <a:schemeClr val="bg2">
                  <a:lumMod val="50000"/>
                </a:schemeClr>
              </a:solidFill>
              <a:latin typeface="+mn-lt"/>
              <a:ea typeface="HGP創英角ｺﾞｼｯｸUB" pitchFamily="50" charset="-128"/>
            </a:endParaRPr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211016" y="1196752"/>
            <a:ext cx="8713207" cy="0"/>
          </a:xfrm>
          <a:prstGeom prst="line">
            <a:avLst/>
          </a:prstGeom>
          <a:noFill/>
          <a:ln w="6350">
            <a:solidFill>
              <a:srgbClr val="FF6600"/>
            </a:solidFill>
            <a:prstDash val="dash"/>
            <a:round/>
            <a:headEnd/>
            <a:tailEnd/>
          </a:ln>
          <a:effectLst/>
        </p:spPr>
        <p:txBody>
          <a:bodyPr lIns="91429" tIns="45715" rIns="91429" bIns="45715"/>
          <a:lstStyle/>
          <a:p>
            <a:pPr>
              <a:defRPr/>
            </a:pPr>
            <a:endParaRPr lang="ja-JP" altLang="en-US">
              <a:latin typeface="Arial" charset="0"/>
            </a:endParaRPr>
          </a:p>
        </p:txBody>
      </p:sp>
      <p:pic>
        <p:nvPicPr>
          <p:cNvPr id="1028" name="Picture 4" descr="Big OpenID Logo with Text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448772"/>
            <a:ext cx="1023070" cy="40922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ransition/>
  <p:hf hdr="0" ftr="0" dt="0"/>
  <p:txStyles>
    <p:titleStyle>
      <a:lvl1pPr algn="l" defTabSz="863503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tx1"/>
          </a:solidFill>
          <a:latin typeface="メイリオ" pitchFamily="50" charset="-128"/>
          <a:ea typeface="メイリオ" pitchFamily="50" charset="-128"/>
          <a:cs typeface="+mj-cs"/>
        </a:defRPr>
      </a:lvl1pPr>
      <a:lvl2pPr algn="l" defTabSz="863503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defTabSz="863503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defTabSz="863503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defTabSz="863503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148" algn="l" defTabSz="863503" rtl="0" eaLnBrk="1" fontAlgn="base" hangingPunct="1"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6pPr>
      <a:lvl7pPr marL="914298" algn="l" defTabSz="863503" rtl="0" eaLnBrk="1" fontAlgn="base" hangingPunct="1"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7pPr>
      <a:lvl8pPr marL="1371446" algn="l" defTabSz="863503" rtl="0" eaLnBrk="1" fontAlgn="base" hangingPunct="1"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8pPr>
      <a:lvl9pPr marL="1828595" algn="l" defTabSz="863503" rtl="0" eaLnBrk="1" fontAlgn="base" hangingPunct="1"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9pPr>
    </p:titleStyle>
    <p:bodyStyle>
      <a:lvl1pPr marL="357188" indent="-357188" algn="l" defTabSz="863503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Font typeface="Wingdings" pitchFamily="2" charset="2"/>
        <a:buChar char="n"/>
        <a:defRPr kumimoji="1" sz="3200">
          <a:solidFill>
            <a:schemeClr val="tx1"/>
          </a:solidFill>
          <a:latin typeface="メイリオ" pitchFamily="50" charset="-128"/>
          <a:ea typeface="メイリオ" pitchFamily="50" charset="-128"/>
          <a:cs typeface="+mn-cs"/>
        </a:defRPr>
      </a:lvl1pPr>
      <a:lvl2pPr marL="714375" indent="-336550" algn="l" defTabSz="863503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Font typeface="Wingdings" pitchFamily="2" charset="2"/>
        <a:buChar char="l"/>
        <a:defRPr kumimoji="1" sz="2800">
          <a:solidFill>
            <a:schemeClr val="tx1"/>
          </a:solidFill>
          <a:latin typeface="メイリオ" pitchFamily="50" charset="-128"/>
          <a:ea typeface="メイリオ" pitchFamily="50" charset="-128"/>
        </a:defRPr>
      </a:lvl2pPr>
      <a:lvl3pPr marL="952394" indent="-196828" algn="l" defTabSz="863503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▪"/>
        <a:defRPr kumimoji="1" sz="2400">
          <a:solidFill>
            <a:schemeClr val="tx1"/>
          </a:solidFill>
          <a:latin typeface="メイリオ" pitchFamily="50" charset="-128"/>
          <a:ea typeface="メイリオ" pitchFamily="50" charset="-128"/>
        </a:defRPr>
      </a:lvl3pPr>
      <a:lvl4pPr marL="1334938" indent="-192067" algn="l" defTabSz="863503" rtl="0" eaLnBrk="1" fontAlgn="base" hangingPunct="1">
        <a:spcBef>
          <a:spcPct val="15000"/>
        </a:spcBef>
        <a:spcAft>
          <a:spcPct val="0"/>
        </a:spcAft>
        <a:buClr>
          <a:schemeClr val="tx1"/>
        </a:buClr>
        <a:buChar char="▪"/>
        <a:defRPr kumimoji="1" sz="2000">
          <a:solidFill>
            <a:schemeClr val="tx1"/>
          </a:solidFill>
          <a:latin typeface="メイリオ" pitchFamily="50" charset="-128"/>
          <a:ea typeface="メイリオ" pitchFamily="50" charset="-128"/>
        </a:defRPr>
      </a:lvl4pPr>
      <a:lvl5pPr marL="1717482" indent="-192067" algn="l" defTabSz="863503" rtl="0" eaLnBrk="1" fontAlgn="base" hangingPunct="1">
        <a:spcBef>
          <a:spcPct val="10000"/>
        </a:spcBef>
        <a:spcAft>
          <a:spcPct val="0"/>
        </a:spcAft>
        <a:buClr>
          <a:schemeClr val="tx1"/>
        </a:buClr>
        <a:buChar char="▪"/>
        <a:defRPr kumimoji="1" sz="1800">
          <a:solidFill>
            <a:schemeClr val="tx1"/>
          </a:solidFill>
          <a:latin typeface="メイリオ" pitchFamily="50" charset="-128"/>
          <a:ea typeface="メイリオ" pitchFamily="50" charset="-128"/>
        </a:defRPr>
      </a:lvl5pPr>
      <a:lvl6pPr marL="2174632" indent="-192067" algn="l" defTabSz="863503" rtl="0" eaLnBrk="1" fontAlgn="base" hangingPunct="1">
        <a:spcBef>
          <a:spcPct val="10000"/>
        </a:spcBef>
        <a:spcAft>
          <a:spcPct val="0"/>
        </a:spcAft>
        <a:buClr>
          <a:schemeClr val="tx1"/>
        </a:buClr>
        <a:buChar char="▪"/>
        <a:defRPr kumimoji="1" sz="1200">
          <a:solidFill>
            <a:schemeClr val="tx1"/>
          </a:solidFill>
          <a:latin typeface="+mn-lt"/>
          <a:ea typeface="+mn-ea"/>
        </a:defRPr>
      </a:lvl6pPr>
      <a:lvl7pPr marL="2631780" indent="-192067" algn="l" defTabSz="863503" rtl="0" eaLnBrk="1" fontAlgn="base" hangingPunct="1">
        <a:spcBef>
          <a:spcPct val="10000"/>
        </a:spcBef>
        <a:spcAft>
          <a:spcPct val="0"/>
        </a:spcAft>
        <a:buClr>
          <a:schemeClr val="tx1"/>
        </a:buClr>
        <a:buChar char="▪"/>
        <a:defRPr kumimoji="1" sz="1200">
          <a:solidFill>
            <a:schemeClr val="tx1"/>
          </a:solidFill>
          <a:latin typeface="+mn-lt"/>
          <a:ea typeface="+mn-ea"/>
        </a:defRPr>
      </a:lvl7pPr>
      <a:lvl8pPr marL="3088929" indent="-192067" algn="l" defTabSz="863503" rtl="0" eaLnBrk="1" fontAlgn="base" hangingPunct="1">
        <a:spcBef>
          <a:spcPct val="10000"/>
        </a:spcBef>
        <a:spcAft>
          <a:spcPct val="0"/>
        </a:spcAft>
        <a:buClr>
          <a:schemeClr val="tx1"/>
        </a:buClr>
        <a:buChar char="▪"/>
        <a:defRPr kumimoji="1" sz="1200">
          <a:solidFill>
            <a:schemeClr val="tx1"/>
          </a:solidFill>
          <a:latin typeface="+mn-lt"/>
          <a:ea typeface="+mn-ea"/>
        </a:defRPr>
      </a:lvl8pPr>
      <a:lvl9pPr marL="3546078" indent="-192067" algn="l" defTabSz="863503" rtl="0" eaLnBrk="1" fontAlgn="base" hangingPunct="1">
        <a:spcBef>
          <a:spcPct val="10000"/>
        </a:spcBef>
        <a:spcAft>
          <a:spcPct val="0"/>
        </a:spcAft>
        <a:buClr>
          <a:schemeClr val="tx1"/>
        </a:buClr>
        <a:buChar char="▪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457148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457148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457148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457148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5" algn="l" defTabSz="457148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4" algn="l" defTabSz="457148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3" algn="l" defTabSz="457148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457148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91" algn="l" defTabSz="457148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nat.sakimura.org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kumimoji="1" lang="en-US" altLang="ja-JP" dirty="0" smtClean="0"/>
              <a:t>For 17</a:t>
            </a:r>
            <a:r>
              <a:rPr kumimoji="1" lang="en-US" altLang="ja-JP" baseline="30000" dirty="0" smtClean="0"/>
              <a:t>th</a:t>
            </a:r>
            <a:r>
              <a:rPr kumimoji="1" lang="en-US" altLang="ja-JP" dirty="0" smtClean="0"/>
              <a:t> JCA-</a:t>
            </a:r>
            <a:r>
              <a:rPr kumimoji="1" lang="en-US" altLang="ja-JP" dirty="0" err="1" smtClean="0"/>
              <a:t>IdM</a:t>
            </a:r>
            <a:r>
              <a:rPr kumimoji="1" lang="en-US" altLang="ja-JP" dirty="0" smtClean="0"/>
              <a:t> Meeting 2014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kumimoji="1" lang="en-US" altLang="ja-JP" sz="3600" dirty="0" smtClean="0"/>
              <a:t>OpenID Foundation </a:t>
            </a:r>
            <a:br>
              <a:rPr kumimoji="1" lang="en-US" altLang="ja-JP" sz="3600" dirty="0" smtClean="0"/>
            </a:br>
            <a:r>
              <a:rPr lang="en-US" altLang="ja-JP" sz="3600" smtClean="0"/>
              <a:t>Work Groups </a:t>
            </a:r>
            <a:r>
              <a:rPr kumimoji="1" lang="en-US" altLang="ja-JP" sz="3600" dirty="0" smtClean="0"/>
              <a:t>Status Report</a:t>
            </a:r>
            <a:endParaRPr kumimoji="1" lang="ja-JP" altLang="en-US" sz="36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364088" y="4913873"/>
            <a:ext cx="367600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Nat Sakimura</a:t>
            </a:r>
          </a:p>
          <a:p>
            <a:r>
              <a:rPr lang="en-US" altLang="ja-JP" sz="2000" dirty="0" smtClean="0"/>
              <a:t>Chairman, </a:t>
            </a:r>
            <a:r>
              <a:rPr kumimoji="1" lang="en-US" altLang="ja-JP" sz="2000" dirty="0" smtClean="0"/>
              <a:t>OpenID Foundation</a:t>
            </a:r>
          </a:p>
          <a:p>
            <a:endParaRPr lang="en-US" altLang="ja-JP" sz="2000" dirty="0"/>
          </a:p>
          <a:p>
            <a:r>
              <a:rPr kumimoji="1" lang="en-US" altLang="ja-JP" sz="2000" dirty="0" smtClean="0">
                <a:hlinkClick r:id="rId2"/>
              </a:rPr>
              <a:t>http://nat.sakimura.org/</a:t>
            </a:r>
            <a:endParaRPr kumimoji="1" lang="en-US" altLang="ja-JP" sz="2000" dirty="0" smtClean="0"/>
          </a:p>
          <a:p>
            <a:r>
              <a:rPr lang="en-US" altLang="ja-JP" sz="2000" dirty="0" smtClean="0"/>
              <a:t>@_</a:t>
            </a:r>
            <a:r>
              <a:rPr lang="en-US" altLang="ja-JP" sz="2000" dirty="0" err="1" smtClean="0"/>
              <a:t>nat</a:t>
            </a:r>
            <a:r>
              <a:rPr lang="en-US" altLang="ja-JP" sz="2000" dirty="0" smtClean="0"/>
              <a:t> </a:t>
            </a:r>
            <a:endParaRPr kumimoji="1" lang="en-US" altLang="ja-JP" sz="2000" dirty="0" smtClean="0"/>
          </a:p>
          <a:p>
            <a:endParaRPr kumimoji="1" lang="ja-JP" altLang="en-US" sz="2000" dirty="0" smtClean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364088" y="4437112"/>
            <a:ext cx="1495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2014-01-21</a:t>
            </a:r>
            <a:endParaRPr kumimoji="1" lang="ja-JP" altLang="en-US" sz="20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About OpenID Foundation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1017" y="1340768"/>
            <a:ext cx="8932983" cy="1512168"/>
          </a:xfrm>
        </p:spPr>
        <p:txBody>
          <a:bodyPr>
            <a:normAutofit fontScale="70000" lnSpcReduction="20000"/>
          </a:bodyPr>
          <a:lstStyle/>
          <a:p>
            <a:r>
              <a:rPr lang="en-US" altLang="ja-JP" dirty="0" smtClean="0"/>
              <a:t>An i</a:t>
            </a:r>
            <a:r>
              <a:rPr kumimoji="1" lang="en-US" altLang="ja-JP" dirty="0" smtClean="0"/>
              <a:t>nternational </a:t>
            </a:r>
            <a:r>
              <a:rPr lang="en-US" altLang="ja-JP" dirty="0" smtClean="0"/>
              <a:t>s</a:t>
            </a:r>
            <a:r>
              <a:rPr kumimoji="1" lang="en-US" altLang="ja-JP" dirty="0" smtClean="0"/>
              <a:t>tandardizing </a:t>
            </a:r>
            <a:r>
              <a:rPr lang="en-US" altLang="ja-JP" dirty="0" smtClean="0"/>
              <a:t>o</a:t>
            </a:r>
            <a:r>
              <a:rPr kumimoji="1" lang="en-US" altLang="ja-JP" dirty="0" smtClean="0"/>
              <a:t>rganization</a:t>
            </a:r>
            <a:r>
              <a:rPr kumimoji="1" lang="en-US" altLang="ja-JP" baseline="30000" dirty="0" smtClean="0"/>
              <a:t>*1</a:t>
            </a:r>
            <a:r>
              <a:rPr kumimoji="1" lang="en-US" altLang="ja-JP" dirty="0" smtClean="0"/>
              <a:t> est. 2007 in Oregon, USA.</a:t>
            </a:r>
          </a:p>
          <a:p>
            <a:r>
              <a:rPr lang="en-US" altLang="ja-JP" dirty="0" smtClean="0"/>
              <a:t>Specialized on internet identity</a:t>
            </a:r>
          </a:p>
          <a:p>
            <a:r>
              <a:rPr lang="en-US" altLang="ja-JP" dirty="0" smtClean="0"/>
              <a:t>Over 200 members from 30+ countries</a:t>
            </a:r>
          </a:p>
          <a:p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 bwMode="auto">
          <a:xfrm>
            <a:off x="5724128" y="2708920"/>
            <a:ext cx="2880320" cy="36004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36000" tIns="36000" rIns="36000" bIns="360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Wingdings" charset="2"/>
              <a:buNone/>
              <a:tabLst/>
            </a:pPr>
            <a:r>
              <a:rPr kumimoji="1" lang="en-US" altLang="ja-JP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Executive Committee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Wingdings" charset="2"/>
              <a:buNone/>
              <a:tabLst/>
            </a:pPr>
            <a:endParaRPr lang="en-US" altLang="ja-JP" sz="16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Wingdings" charset="2"/>
              <a:buNone/>
              <a:tabLst/>
            </a:pPr>
            <a:r>
              <a:rPr lang="en-US" altLang="ja-JP" sz="16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Chairman: Nat Sakimura </a:t>
            </a:r>
            <a:r>
              <a:rPr lang="en-US" altLang="ja-JP" sz="16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(Nomura Research Institute)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Wingdings" charset="2"/>
              <a:buNone/>
              <a:tabLst/>
            </a:pPr>
            <a:r>
              <a:rPr lang="en-US" altLang="ja-JP" sz="16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Vice Chair: Eric Sachs, Google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Wingdings" charset="2"/>
              <a:buNone/>
              <a:tabLst/>
            </a:pPr>
            <a:r>
              <a:rPr lang="en-US" altLang="ja-JP" sz="16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Secretary: Mike Jones </a:t>
            </a:r>
            <a:r>
              <a:rPr lang="en-US" altLang="ja-JP" sz="16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(Microsoft)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Wingdings" charset="2"/>
              <a:buNone/>
              <a:tabLst/>
            </a:pPr>
            <a:r>
              <a:rPr lang="en-US" altLang="ja-JP" sz="16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Treasurer: John Bradley</a:t>
            </a:r>
            <a:r>
              <a:rPr lang="en-US" altLang="ja-JP" sz="16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 (Ping Identity)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Wingdings" charset="2"/>
              <a:buNone/>
              <a:tabLst/>
            </a:pPr>
            <a:r>
              <a:rPr lang="en-US" altLang="ja-JP" sz="16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Executive Director: Don </a:t>
            </a:r>
            <a:r>
              <a:rPr lang="en-US" altLang="ja-JP" sz="1600" dirty="0" err="1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Thibeau</a:t>
            </a:r>
            <a:endParaRPr lang="en-US" altLang="ja-JP" sz="1600" dirty="0" smtClean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Wingdings" charset="2"/>
              <a:buNone/>
              <a:tabLst/>
            </a:pPr>
            <a:endParaRPr lang="en-US" altLang="ja-JP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</a:pPr>
            <a:endParaRPr lang="en-US" altLang="ja-JP" sz="1600" dirty="0" smtClean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Wingdings" charset="2"/>
              <a:buNone/>
              <a:tabLst/>
            </a:pPr>
            <a:endParaRPr lang="en-US" altLang="ja-JP" sz="16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708920"/>
            <a:ext cx="5112568" cy="3631548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</p:pic>
      <p:sp>
        <p:nvSpPr>
          <p:cNvPr id="6" name="スライド番号プレースホル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4C178-CF36-47F4-A6A0-AFE729BFF49F}" type="slidenum">
              <a:rPr kumimoji="1" lang="ja-JP" altLang="en-US" smtClean="0"/>
              <a:pPr/>
              <a:t>2</a:t>
            </a:fld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804248" y="1628800"/>
            <a:ext cx="1883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*1 Per ISO Guide 2:2004</a:t>
            </a:r>
            <a:endParaRPr kumimoji="1" lang="ja-JP" altLang="en-US" sz="1200" dirty="0" smtClean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Specifications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ja-JP" dirty="0" smtClean="0"/>
              <a:t>Spec Process</a:t>
            </a:r>
          </a:p>
          <a:p>
            <a:pPr lvl="1"/>
            <a:r>
              <a:rPr lang="en-US" altLang="ja-JP" dirty="0" smtClean="0"/>
              <a:t>IPR: Mutual Non-Assert – Royalty Free</a:t>
            </a:r>
          </a:p>
          <a:p>
            <a:pPr lvl="1"/>
            <a:r>
              <a:rPr lang="en-US" altLang="ja-JP" dirty="0" smtClean="0"/>
              <a:t>Document Progress Steps: Draft </a:t>
            </a:r>
            <a:r>
              <a:rPr lang="en-US" altLang="ja-JP" dirty="0" smtClean="0">
                <a:sym typeface="Wingdings" pitchFamily="2" charset="2"/>
              </a:rPr>
              <a:t></a:t>
            </a:r>
            <a:r>
              <a:rPr lang="en-US" altLang="ja-JP" dirty="0" smtClean="0"/>
              <a:t> Implementer’s Draft </a:t>
            </a:r>
            <a:r>
              <a:rPr lang="en-US" altLang="ja-JP" dirty="0" smtClean="0">
                <a:sym typeface="Wingdings" pitchFamily="2" charset="2"/>
              </a:rPr>
              <a:t></a:t>
            </a:r>
            <a:r>
              <a:rPr lang="en-US" altLang="ja-JP" dirty="0" smtClean="0"/>
              <a:t> Final</a:t>
            </a:r>
          </a:p>
          <a:p>
            <a:r>
              <a:rPr lang="en-US" altLang="ja-JP" dirty="0" smtClean="0"/>
              <a:t>Specs Finalized</a:t>
            </a:r>
          </a:p>
          <a:p>
            <a:pPr lvl="1"/>
            <a:r>
              <a:rPr lang="en-US" altLang="ja-JP" dirty="0" smtClean="0"/>
              <a:t>OpenID Authentication 2.0 (2007)</a:t>
            </a:r>
          </a:p>
          <a:p>
            <a:pPr lvl="1"/>
            <a:r>
              <a:rPr lang="en-US" altLang="ja-JP" dirty="0" smtClean="0"/>
              <a:t>OpenID PAPA 1.0 (2008) </a:t>
            </a:r>
          </a:p>
          <a:p>
            <a:r>
              <a:rPr lang="en-US" altLang="ja-JP" dirty="0" smtClean="0"/>
              <a:t>Implementer’s Draft</a:t>
            </a:r>
          </a:p>
          <a:p>
            <a:pPr lvl="1"/>
            <a:r>
              <a:rPr lang="en-US" altLang="ja-JP" dirty="0" smtClean="0">
                <a:solidFill>
                  <a:srgbClr val="FF0000"/>
                </a:solidFill>
              </a:rPr>
              <a:t>OpenID Connect Core 1.0</a:t>
            </a:r>
          </a:p>
          <a:p>
            <a:pPr lvl="1"/>
            <a:r>
              <a:rPr lang="en-US" altLang="ja-JP" dirty="0" smtClean="0">
                <a:solidFill>
                  <a:srgbClr val="FF0000"/>
                </a:solidFill>
              </a:rPr>
              <a:t>OpenID Connect Dynamic Registration 1.0</a:t>
            </a:r>
          </a:p>
          <a:p>
            <a:pPr lvl="1"/>
            <a:r>
              <a:rPr lang="en-US" altLang="ja-JP" dirty="0" smtClean="0">
                <a:solidFill>
                  <a:srgbClr val="FF0000"/>
                </a:solidFill>
              </a:rPr>
              <a:t>OpenID Connect Discovery 1.0</a:t>
            </a:r>
          </a:p>
          <a:p>
            <a:r>
              <a:rPr lang="en-US" altLang="ja-JP" dirty="0" smtClean="0"/>
              <a:t>Draft</a:t>
            </a:r>
          </a:p>
          <a:p>
            <a:pPr lvl="1"/>
            <a:r>
              <a:rPr lang="en-US" altLang="ja-JP" dirty="0" smtClean="0"/>
              <a:t>Account Chooser 1.0</a:t>
            </a:r>
          </a:p>
          <a:p>
            <a:pPr lvl="1"/>
            <a:r>
              <a:rPr lang="en-US" altLang="ja-JP" dirty="0" smtClean="0">
                <a:solidFill>
                  <a:srgbClr val="FF0000"/>
                </a:solidFill>
              </a:rPr>
              <a:t>Native Application Agent Core 1.0</a:t>
            </a:r>
          </a:p>
          <a:p>
            <a:pPr lvl="1"/>
            <a:r>
              <a:rPr lang="en-US" altLang="ja-JP" dirty="0" smtClean="0">
                <a:solidFill>
                  <a:srgbClr val="FF0000"/>
                </a:solidFill>
              </a:rPr>
              <a:t>Native Application Agent Application API Bindings 1.0</a:t>
            </a:r>
          </a:p>
          <a:p>
            <a:pPr lvl="1"/>
            <a:r>
              <a:rPr lang="en-US" altLang="ja-JP" dirty="0" smtClean="0"/>
              <a:t>Etc.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4C178-CF36-47F4-A6A0-AFE729BFF49F}" type="slidenum">
              <a:rPr kumimoji="1" lang="ja-JP" altLang="en-US" smtClean="0"/>
              <a:pPr/>
              <a:t>3</a:t>
            </a:fld>
            <a:endParaRPr kumimoji="1" lang="ja-JP" altLang="en-US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About OpenID Connect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Third generation OpenID. </a:t>
            </a:r>
          </a:p>
          <a:p>
            <a:r>
              <a:rPr lang="en-US" altLang="ja-JP" dirty="0" smtClean="0"/>
              <a:t>OAuth 2.0 + JSON based identity layer</a:t>
            </a:r>
          </a:p>
          <a:p>
            <a:r>
              <a:rPr lang="en-US" altLang="ja-JP" dirty="0" smtClean="0"/>
              <a:t>Token based and Mobile friendly</a:t>
            </a:r>
          </a:p>
          <a:p>
            <a:r>
              <a:rPr kumimoji="1" lang="en-US" altLang="ja-JP" dirty="0" smtClean="0"/>
              <a:t>Capable of providing aggregated attributes / </a:t>
            </a:r>
            <a:r>
              <a:rPr lang="en-US" altLang="ja-JP" dirty="0" smtClean="0"/>
              <a:t>claims (cf. </a:t>
            </a:r>
            <a:r>
              <a:rPr lang="en-US" altLang="ja-JP" dirty="0" err="1" smtClean="0"/>
              <a:t>X.atag</a:t>
            </a:r>
            <a:r>
              <a:rPr lang="en-US" altLang="ja-JP" dirty="0" smtClean="0"/>
              <a:t>) </a:t>
            </a:r>
            <a:r>
              <a:rPr kumimoji="1" lang="en-US" altLang="ja-JP" dirty="0" smtClean="0"/>
              <a:t>as well as providing access to distributed claims. </a:t>
            </a:r>
          </a:p>
          <a:p>
            <a:r>
              <a:rPr lang="en-US" altLang="ja-JP" dirty="0" smtClean="0"/>
              <a:t>Most likely to be the final specification on Feb. 25. (except Session Management spec.)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4C178-CF36-47F4-A6A0-AFE729BFF49F}" type="slidenum">
              <a:rPr kumimoji="1" lang="ja-JP" altLang="en-US" smtClean="0"/>
              <a:pPr/>
              <a:t>4</a:t>
            </a:fld>
            <a:endParaRPr kumimoji="1" lang="ja-JP" altLang="en-US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1016" y="303248"/>
            <a:ext cx="8721969" cy="317440"/>
          </a:xfrm>
        </p:spPr>
        <p:txBody>
          <a:bodyPr/>
          <a:lstStyle/>
          <a:p>
            <a:r>
              <a:rPr kumimoji="1" lang="en-US" altLang="ja-JP" sz="3200" dirty="0" smtClean="0"/>
              <a:t>Very rough idea on OpenID Connect</a:t>
            </a:r>
            <a:endParaRPr kumimoji="1" lang="ja-JP" altLang="en-US" sz="3200" dirty="0"/>
          </a:p>
        </p:txBody>
      </p:sp>
      <p:sp>
        <p:nvSpPr>
          <p:cNvPr id="7" name="コンテンツ プレースホルダ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grpSp>
        <p:nvGrpSpPr>
          <p:cNvPr id="11" name="グループ化 10"/>
          <p:cNvGrpSpPr/>
          <p:nvPr/>
        </p:nvGrpSpPr>
        <p:grpSpPr>
          <a:xfrm>
            <a:off x="323528" y="-1"/>
            <a:ext cx="8496944" cy="6841935"/>
            <a:chOff x="323528" y="-1"/>
            <a:chExt cx="8496944" cy="6841935"/>
          </a:xfrm>
        </p:grpSpPr>
        <p:pic>
          <p:nvPicPr>
            <p:cNvPr id="2054" name="Picture 6" descr="https://www.websequencediagrams.com/index.php?png=msc2AYEfc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3528" y="-1"/>
              <a:ext cx="8496944" cy="6841935"/>
            </a:xfrm>
            <a:prstGeom prst="rect">
              <a:avLst/>
            </a:prstGeom>
            <a:noFill/>
          </p:spPr>
        </p:pic>
        <p:sp>
          <p:nvSpPr>
            <p:cNvPr id="9" name="正方形/長方形 8"/>
            <p:cNvSpPr/>
            <p:nvPr/>
          </p:nvSpPr>
          <p:spPr bwMode="auto">
            <a:xfrm>
              <a:off x="2051720" y="332656"/>
              <a:ext cx="5688632" cy="576064"/>
            </a:xfrm>
            <a:prstGeom prst="rect">
              <a:avLst/>
            </a:prstGeom>
            <a:noFill/>
            <a:ln w="76200">
              <a:solidFill>
                <a:srgbClr val="FFC000"/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36000" tIns="36000" rIns="36000" bIns="36000" numCol="1" rtlCol="0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Tx/>
                <a:buFont typeface="Wingdings" charset="2"/>
                <a:buNone/>
                <a:tabLst/>
              </a:pPr>
              <a:endParaRPr kumimoji="1" lang="ja-JP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0" name="テキスト ボックス 9"/>
            <p:cNvSpPr txBox="1"/>
            <p:nvPr/>
          </p:nvSpPr>
          <p:spPr>
            <a:xfrm>
              <a:off x="4355976" y="940658"/>
              <a:ext cx="3390672" cy="400110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dirty="0" smtClean="0"/>
                <a:t>Defined by OpenID Connect</a:t>
              </a:r>
              <a:endParaRPr kumimoji="1" lang="ja-JP" altLang="en-US" sz="2000" dirty="0" smtClean="0"/>
            </a:p>
          </p:txBody>
        </p:sp>
      </p:grpSp>
      <p:sp>
        <p:nvSpPr>
          <p:cNvPr id="12" name="スライド番号プレースホルダ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4C178-CF36-47F4-A6A0-AFE729BFF49F}" type="slidenum">
              <a:rPr kumimoji="1" lang="ja-JP" altLang="en-US" smtClean="0"/>
              <a:pPr/>
              <a:t>5</a:t>
            </a:fld>
            <a:endParaRPr kumimoji="1" lang="ja-JP" altLang="en-US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角丸四角形 32"/>
          <p:cNvSpPr/>
          <p:nvPr/>
        </p:nvSpPr>
        <p:spPr bwMode="auto">
          <a:xfrm>
            <a:off x="6911752" y="4872608"/>
            <a:ext cx="1796752" cy="64807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Wingdings" charset="2"/>
              <a:buNone/>
              <a:tabLst/>
            </a:pPr>
            <a:r>
              <a:rPr kumimoji="1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Protected Resources</a:t>
            </a:r>
            <a:endParaRPr kumimoji="1" lang="ja-JP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About Native Apps Agent</a:t>
            </a:r>
            <a:endParaRPr kumimoji="1" lang="ja-JP" altLang="en-US" dirty="0"/>
          </a:p>
        </p:txBody>
      </p:sp>
      <p:grpSp>
        <p:nvGrpSpPr>
          <p:cNvPr id="29" name="グループ化 28"/>
          <p:cNvGrpSpPr/>
          <p:nvPr/>
        </p:nvGrpSpPr>
        <p:grpSpPr>
          <a:xfrm>
            <a:off x="467544" y="1412776"/>
            <a:ext cx="3024336" cy="4896544"/>
            <a:chOff x="467544" y="1412776"/>
            <a:chExt cx="3024336" cy="4896544"/>
          </a:xfrm>
        </p:grpSpPr>
        <p:sp>
          <p:nvSpPr>
            <p:cNvPr id="4" name="角丸四角形 3"/>
            <p:cNvSpPr/>
            <p:nvPr/>
          </p:nvSpPr>
          <p:spPr bwMode="auto">
            <a:xfrm>
              <a:off x="467544" y="1412776"/>
              <a:ext cx="3024336" cy="4896544"/>
            </a:xfrm>
            <a:prstGeom prst="roundRect">
              <a:avLst>
                <a:gd name="adj" fmla="val 6229"/>
              </a:avLst>
            </a:prstGeom>
            <a:solidFill>
              <a:schemeClr val="tx1">
                <a:lumMod val="85000"/>
                <a:lumOff val="15000"/>
              </a:schemeClr>
            </a:solidFill>
            <a:ln w="57150">
              <a:solidFill>
                <a:schemeClr val="bg2">
                  <a:lumMod val="20000"/>
                  <a:lumOff val="80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36000" tIns="36000" rIns="36000" bIns="36000" numCol="1" rtlCol="0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Tx/>
                <a:buFont typeface="Wingdings" charset="2"/>
                <a:buNone/>
                <a:tabLst/>
              </a:pPr>
              <a:endParaRPr kumimoji="1" lang="ja-JP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" name="正方形/長方形 5"/>
            <p:cNvSpPr/>
            <p:nvPr/>
          </p:nvSpPr>
          <p:spPr bwMode="auto">
            <a:xfrm>
              <a:off x="683568" y="1988840"/>
              <a:ext cx="2592288" cy="352839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36000" tIns="36000" rIns="36000" bIns="36000" numCol="1" rtlCol="0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Tx/>
                <a:buFont typeface="Wingdings" charset="2"/>
                <a:buNone/>
                <a:tabLst/>
              </a:pPr>
              <a:endParaRPr kumimoji="1" lang="ja-JP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7" name="角丸四角形 6"/>
          <p:cNvSpPr/>
          <p:nvPr/>
        </p:nvSpPr>
        <p:spPr bwMode="auto">
          <a:xfrm>
            <a:off x="971600" y="2204864"/>
            <a:ext cx="2016224" cy="7920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Wingdings" charset="2"/>
              <a:buNone/>
              <a:tabLst/>
            </a:pPr>
            <a:r>
              <a:rPr kumimoji="1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Agent</a:t>
            </a:r>
            <a:endParaRPr kumimoji="1" lang="ja-JP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角丸四角形 7"/>
          <p:cNvSpPr/>
          <p:nvPr/>
        </p:nvSpPr>
        <p:spPr bwMode="auto">
          <a:xfrm>
            <a:off x="6228184" y="2204864"/>
            <a:ext cx="2232248" cy="792088"/>
          </a:xfrm>
          <a:prstGeom prst="roundRect">
            <a:avLst/>
          </a:prstGeom>
          <a:solidFill>
            <a:srgbClr val="FFC000"/>
          </a:solidFill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Wingdings" charset="2"/>
              <a:buNone/>
              <a:tabLst/>
            </a:pPr>
            <a:r>
              <a:rPr kumimoji="1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OpenID Connect Server</a:t>
            </a:r>
            <a:endParaRPr kumimoji="1" lang="ja-JP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12" name="直線矢印コネクタ 11"/>
          <p:cNvCxnSpPr>
            <a:stCxn id="7" idx="3"/>
            <a:endCxn id="8" idx="1"/>
          </p:cNvCxnSpPr>
          <p:nvPr/>
        </p:nvCxnSpPr>
        <p:spPr bwMode="auto">
          <a:xfrm>
            <a:off x="2987824" y="2600908"/>
            <a:ext cx="3240360" cy="0"/>
          </a:xfrm>
          <a:prstGeom prst="straightConnector1">
            <a:avLst/>
          </a:prstGeom>
          <a:noFill/>
          <a:ln w="76200" cap="flat" cmpd="sng" algn="ctr">
            <a:solidFill>
              <a:schemeClr val="bg2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  <p:sp>
        <p:nvSpPr>
          <p:cNvPr id="13" name="テキスト ボックス 12"/>
          <p:cNvSpPr txBox="1"/>
          <p:nvPr/>
        </p:nvSpPr>
        <p:spPr>
          <a:xfrm>
            <a:off x="4283968" y="2204864"/>
            <a:ext cx="9978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Tokens</a:t>
            </a:r>
            <a:endParaRPr kumimoji="1" lang="ja-JP" altLang="en-US" sz="2000" dirty="0" smtClean="0"/>
          </a:p>
        </p:txBody>
      </p:sp>
      <p:sp>
        <p:nvSpPr>
          <p:cNvPr id="14" name="角丸四角形 13"/>
          <p:cNvSpPr/>
          <p:nvPr/>
        </p:nvSpPr>
        <p:spPr bwMode="auto">
          <a:xfrm>
            <a:off x="914400" y="3733800"/>
            <a:ext cx="648072" cy="648072"/>
          </a:xfrm>
          <a:prstGeom prst="roundRect">
            <a:avLst>
              <a:gd name="adj" fmla="val 9948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Wingdings" charset="2"/>
              <a:buNone/>
              <a:tabLst/>
            </a:pPr>
            <a:r>
              <a:rPr kumimoji="1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App</a:t>
            </a:r>
            <a:endParaRPr kumimoji="1" lang="ja-JP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角丸四角形 16"/>
          <p:cNvSpPr/>
          <p:nvPr/>
        </p:nvSpPr>
        <p:spPr bwMode="auto">
          <a:xfrm>
            <a:off x="1752600" y="4267200"/>
            <a:ext cx="648072" cy="648072"/>
          </a:xfrm>
          <a:prstGeom prst="roundRect">
            <a:avLst>
              <a:gd name="adj" fmla="val 9948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Wingdings" charset="2"/>
              <a:buNone/>
              <a:tabLst/>
            </a:pPr>
            <a:r>
              <a:rPr kumimoji="1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App</a:t>
            </a:r>
            <a:endParaRPr kumimoji="1" lang="ja-JP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" name="角丸四角形 17"/>
          <p:cNvSpPr/>
          <p:nvPr/>
        </p:nvSpPr>
        <p:spPr bwMode="auto">
          <a:xfrm>
            <a:off x="2514600" y="4800600"/>
            <a:ext cx="648072" cy="648072"/>
          </a:xfrm>
          <a:prstGeom prst="roundRect">
            <a:avLst>
              <a:gd name="adj" fmla="val 9948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Wingdings" charset="2"/>
              <a:buNone/>
              <a:tabLst/>
            </a:pPr>
            <a:r>
              <a:rPr kumimoji="1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App</a:t>
            </a:r>
            <a:endParaRPr kumimoji="1" lang="ja-JP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539552" y="3140968"/>
            <a:ext cx="7236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>
                <a:solidFill>
                  <a:schemeClr val="bg1"/>
                </a:solidFill>
              </a:rPr>
              <a:t>Token 1</a:t>
            </a:r>
            <a:endParaRPr kumimoji="1" lang="ja-JP" altLang="en-US" sz="1200" dirty="0" smtClean="0">
              <a:solidFill>
                <a:schemeClr val="bg1"/>
              </a:solidFill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1403648" y="3356992"/>
            <a:ext cx="7236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>
                <a:solidFill>
                  <a:schemeClr val="bg1"/>
                </a:solidFill>
              </a:rPr>
              <a:t>Token 2</a:t>
            </a:r>
            <a:endParaRPr kumimoji="1" lang="ja-JP" altLang="en-US" sz="1200" dirty="0" smtClean="0">
              <a:solidFill>
                <a:schemeClr val="bg1"/>
              </a:solidFill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2195736" y="3501008"/>
            <a:ext cx="7236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>
                <a:solidFill>
                  <a:schemeClr val="bg1"/>
                </a:solidFill>
              </a:rPr>
              <a:t>Token 3</a:t>
            </a:r>
            <a:endParaRPr kumimoji="1" lang="ja-JP" altLang="en-US" sz="1200" dirty="0" smtClean="0">
              <a:solidFill>
                <a:schemeClr val="bg1"/>
              </a:solidFill>
            </a:endParaRPr>
          </a:p>
        </p:txBody>
      </p:sp>
      <p:sp>
        <p:nvSpPr>
          <p:cNvPr id="33" name="角丸四角形 32"/>
          <p:cNvSpPr/>
          <p:nvPr/>
        </p:nvSpPr>
        <p:spPr bwMode="auto">
          <a:xfrm>
            <a:off x="6300192" y="4212704"/>
            <a:ext cx="1796752" cy="64807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Wingdings" charset="2"/>
              <a:buNone/>
              <a:tabLst/>
            </a:pPr>
            <a:r>
              <a:rPr kumimoji="1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Protected Resources</a:t>
            </a:r>
            <a:endParaRPr kumimoji="1" lang="ja-JP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34" name="直線矢印コネクタ 33"/>
          <p:cNvCxnSpPr/>
          <p:nvPr/>
        </p:nvCxnSpPr>
        <p:spPr bwMode="auto">
          <a:xfrm>
            <a:off x="1371600" y="3882008"/>
            <a:ext cx="4688160" cy="1588"/>
          </a:xfrm>
          <a:prstGeom prst="straightConnector1">
            <a:avLst/>
          </a:prstGeom>
          <a:noFill/>
          <a:ln w="76200" cap="flat" cmpd="sng" algn="ctr">
            <a:solidFill>
              <a:schemeClr val="bg2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35" name="テキスト ボックス 34"/>
          <p:cNvSpPr txBox="1"/>
          <p:nvPr/>
        </p:nvSpPr>
        <p:spPr>
          <a:xfrm>
            <a:off x="4114800" y="3657600"/>
            <a:ext cx="8107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Token</a:t>
            </a:r>
            <a:r>
              <a:rPr lang="ja-JP" altLang="en-US" sz="1400" dirty="0" smtClean="0"/>
              <a:t> </a:t>
            </a:r>
            <a:r>
              <a:rPr lang="en-US" altLang="ja-JP" sz="1400" dirty="0" smtClean="0"/>
              <a:t>1</a:t>
            </a:r>
            <a:endParaRPr kumimoji="1" lang="ja-JP" altLang="en-US" sz="1400" dirty="0" smtClean="0"/>
          </a:p>
        </p:txBody>
      </p:sp>
      <p:cxnSp>
        <p:nvCxnSpPr>
          <p:cNvPr id="36" name="直線矢印コネクタ 35"/>
          <p:cNvCxnSpPr/>
          <p:nvPr/>
        </p:nvCxnSpPr>
        <p:spPr bwMode="auto">
          <a:xfrm>
            <a:off x="1371600" y="4034408"/>
            <a:ext cx="4343400" cy="1588"/>
          </a:xfrm>
          <a:prstGeom prst="straightConnector1">
            <a:avLst/>
          </a:prstGeom>
          <a:noFill/>
          <a:ln w="76200" cap="flat" cmpd="sng" algn="ctr">
            <a:solidFill>
              <a:schemeClr val="bg2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  <p:sp>
        <p:nvSpPr>
          <p:cNvPr id="37" name="テキスト ボックス 36"/>
          <p:cNvSpPr txBox="1"/>
          <p:nvPr/>
        </p:nvSpPr>
        <p:spPr>
          <a:xfrm>
            <a:off x="3635896" y="3996680"/>
            <a:ext cx="5639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Data</a:t>
            </a:r>
            <a:endParaRPr kumimoji="1" lang="ja-JP" altLang="en-US" sz="1400" dirty="0" smtClean="0"/>
          </a:p>
        </p:txBody>
      </p:sp>
      <p:sp>
        <p:nvSpPr>
          <p:cNvPr id="38" name="スライド番号プレースホルダ 3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4C178-CF36-47F4-A6A0-AFE729BFF49F}" type="slidenum">
              <a:rPr kumimoji="1" lang="ja-JP" altLang="en-US" smtClean="0"/>
              <a:pPr/>
              <a:t>6</a:t>
            </a:fld>
            <a:endParaRPr kumimoji="1" lang="ja-JP" altLang="en-US" dirty="0"/>
          </a:p>
        </p:txBody>
      </p:sp>
      <p:sp>
        <p:nvSpPr>
          <p:cNvPr id="41" name="角丸四角形 32"/>
          <p:cNvSpPr/>
          <p:nvPr/>
        </p:nvSpPr>
        <p:spPr bwMode="auto">
          <a:xfrm>
            <a:off x="5943600" y="3501008"/>
            <a:ext cx="1796752" cy="64807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Wingdings" charset="2"/>
              <a:buNone/>
              <a:tabLst/>
            </a:pPr>
            <a:r>
              <a:rPr kumimoji="1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Protected Resources</a:t>
            </a:r>
            <a:endParaRPr kumimoji="1" lang="ja-JP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47" name="直線矢印コネクタ 33"/>
          <p:cNvCxnSpPr/>
          <p:nvPr/>
        </p:nvCxnSpPr>
        <p:spPr bwMode="auto">
          <a:xfrm flipV="1">
            <a:off x="2400672" y="4493196"/>
            <a:ext cx="4040088" cy="17648"/>
          </a:xfrm>
          <a:prstGeom prst="straightConnector1">
            <a:avLst/>
          </a:prstGeom>
          <a:noFill/>
          <a:ln w="76200" cap="flat" cmpd="sng" algn="ctr">
            <a:solidFill>
              <a:schemeClr val="bg2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48" name="テキスト ボックス 34"/>
          <p:cNvSpPr txBox="1"/>
          <p:nvPr/>
        </p:nvSpPr>
        <p:spPr>
          <a:xfrm>
            <a:off x="4495800" y="4186808"/>
            <a:ext cx="8107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Token 2</a:t>
            </a:r>
            <a:endParaRPr kumimoji="1" lang="ja-JP" altLang="en-US" sz="1400" dirty="0" smtClean="0"/>
          </a:p>
        </p:txBody>
      </p:sp>
      <p:cxnSp>
        <p:nvCxnSpPr>
          <p:cNvPr id="49" name="直線矢印コネクタ 35"/>
          <p:cNvCxnSpPr/>
          <p:nvPr/>
        </p:nvCxnSpPr>
        <p:spPr bwMode="auto">
          <a:xfrm>
            <a:off x="2209800" y="4644008"/>
            <a:ext cx="3886200" cy="1588"/>
          </a:xfrm>
          <a:prstGeom prst="straightConnector1">
            <a:avLst/>
          </a:prstGeom>
          <a:noFill/>
          <a:ln w="76200" cap="flat" cmpd="sng" algn="ctr">
            <a:solidFill>
              <a:schemeClr val="bg2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  <p:sp>
        <p:nvSpPr>
          <p:cNvPr id="50" name="テキスト ボックス 36"/>
          <p:cNvSpPr txBox="1"/>
          <p:nvPr/>
        </p:nvSpPr>
        <p:spPr>
          <a:xfrm>
            <a:off x="4016896" y="4606280"/>
            <a:ext cx="5639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Data</a:t>
            </a:r>
            <a:endParaRPr kumimoji="1" lang="ja-JP" altLang="en-US" sz="1400" dirty="0" smtClean="0"/>
          </a:p>
        </p:txBody>
      </p:sp>
      <p:cxnSp>
        <p:nvCxnSpPr>
          <p:cNvPr id="54" name="直線矢印コネクタ 33"/>
          <p:cNvCxnSpPr/>
          <p:nvPr/>
        </p:nvCxnSpPr>
        <p:spPr bwMode="auto">
          <a:xfrm flipV="1">
            <a:off x="3052192" y="5168379"/>
            <a:ext cx="4040088" cy="17648"/>
          </a:xfrm>
          <a:prstGeom prst="straightConnector1">
            <a:avLst/>
          </a:prstGeom>
          <a:noFill/>
          <a:ln w="76200" cap="flat" cmpd="sng" algn="ctr">
            <a:solidFill>
              <a:schemeClr val="bg2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55" name="テキスト ボックス 34"/>
          <p:cNvSpPr txBox="1"/>
          <p:nvPr/>
        </p:nvSpPr>
        <p:spPr>
          <a:xfrm>
            <a:off x="5147320" y="4861991"/>
            <a:ext cx="8107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Token 3</a:t>
            </a:r>
            <a:endParaRPr kumimoji="1" lang="ja-JP" altLang="en-US" sz="1400" dirty="0" smtClean="0"/>
          </a:p>
        </p:txBody>
      </p:sp>
      <p:cxnSp>
        <p:nvCxnSpPr>
          <p:cNvPr id="56" name="直線矢印コネクタ 35"/>
          <p:cNvCxnSpPr/>
          <p:nvPr/>
        </p:nvCxnSpPr>
        <p:spPr bwMode="auto">
          <a:xfrm>
            <a:off x="2861320" y="5319191"/>
            <a:ext cx="3886200" cy="1588"/>
          </a:xfrm>
          <a:prstGeom prst="straightConnector1">
            <a:avLst/>
          </a:prstGeom>
          <a:noFill/>
          <a:ln w="76200" cap="flat" cmpd="sng" algn="ctr">
            <a:solidFill>
              <a:schemeClr val="bg2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  <p:sp>
        <p:nvSpPr>
          <p:cNvPr id="57" name="テキスト ボックス 36"/>
          <p:cNvSpPr txBox="1"/>
          <p:nvPr/>
        </p:nvSpPr>
        <p:spPr>
          <a:xfrm>
            <a:off x="4668416" y="5281463"/>
            <a:ext cx="5639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Data</a:t>
            </a:r>
            <a:endParaRPr kumimoji="1" lang="ja-JP" altLang="en-US" sz="1400" dirty="0" smtClean="0"/>
          </a:p>
        </p:txBody>
      </p:sp>
      <p:cxnSp>
        <p:nvCxnSpPr>
          <p:cNvPr id="20" name="直線矢印コネクタ 19"/>
          <p:cNvCxnSpPr>
            <a:endCxn id="14" idx="0"/>
          </p:cNvCxnSpPr>
          <p:nvPr/>
        </p:nvCxnSpPr>
        <p:spPr bwMode="auto">
          <a:xfrm flipH="1">
            <a:off x="1238436" y="2996952"/>
            <a:ext cx="165212" cy="736848"/>
          </a:xfrm>
          <a:prstGeom prst="straightConnector1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cxnSp>
        <p:nvCxnSpPr>
          <p:cNvPr id="21" name="直線矢印コネクタ 20"/>
          <p:cNvCxnSpPr>
            <a:stCxn id="7" idx="2"/>
            <a:endCxn id="17" idx="0"/>
          </p:cNvCxnSpPr>
          <p:nvPr/>
        </p:nvCxnSpPr>
        <p:spPr bwMode="auto">
          <a:xfrm>
            <a:off x="1979712" y="2996952"/>
            <a:ext cx="96924" cy="1270248"/>
          </a:xfrm>
          <a:prstGeom prst="straightConnector1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cxnSp>
        <p:nvCxnSpPr>
          <p:cNvPr id="22" name="直線矢印コネクタ 21"/>
          <p:cNvCxnSpPr>
            <a:endCxn id="18" idx="0"/>
          </p:cNvCxnSpPr>
          <p:nvPr/>
        </p:nvCxnSpPr>
        <p:spPr bwMode="auto">
          <a:xfrm>
            <a:off x="2555776" y="2996952"/>
            <a:ext cx="282860" cy="1803648"/>
          </a:xfrm>
          <a:prstGeom prst="straightConnector1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5" name="円/楕円 4"/>
          <p:cNvSpPr/>
          <p:nvPr/>
        </p:nvSpPr>
        <p:spPr bwMode="auto">
          <a:xfrm>
            <a:off x="1763688" y="5661248"/>
            <a:ext cx="504056" cy="504056"/>
          </a:xfrm>
          <a:prstGeom prst="ellipse">
            <a:avLst/>
          </a:prstGeom>
          <a:solidFill>
            <a:schemeClr val="tx1"/>
          </a:solidFill>
          <a:ln w="57150">
            <a:solidFill>
              <a:schemeClr val="bg2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36000" tIns="36000" rIns="36000" bIns="3600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Wingdings" charset="2"/>
              <a:buNone/>
              <a:tabLst/>
            </a:pPr>
            <a:endParaRPr kumimoji="1" lang="ja-JP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IDF-J">
  <a:themeElements>
    <a:clrScheme name="NRI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66B3"/>
      </a:accent1>
      <a:accent2>
        <a:srgbClr val="CC0066"/>
      </a:accent2>
      <a:accent3>
        <a:srgbClr val="26CFFF"/>
      </a:accent3>
      <a:accent4>
        <a:srgbClr val="87FFC2"/>
      </a:accent4>
      <a:accent5>
        <a:srgbClr val="FFD600"/>
      </a:accent5>
      <a:accent6>
        <a:srgbClr val="FF690A"/>
      </a:accent6>
      <a:hlink>
        <a:srgbClr val="0066B3"/>
      </a:hlink>
      <a:folHlink>
        <a:srgbClr val="CC0066"/>
      </a:folHlink>
    </a:clrScheme>
    <a:fontScheme name="050120_標準テンプレート">
      <a:majorFont>
        <a:latin typeface="HGP創英角ｺﾞｼｯｸUB"/>
        <a:ea typeface="HGP創英角ｺﾞｼｯｸUB"/>
        <a:cs typeface="HGP創英角ｺﾞｼｯｸUB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36000" tIns="36000" rIns="36000" bIns="36000" numCol="1" rtlCol="0" anchor="t" anchorCtr="0" compatLnSpc="1">
        <a:prstTxWarp prst="textNoShape">
          <a:avLst/>
        </a:prstTxWarp>
        <a:norm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tx2"/>
          </a:buClr>
          <a:buSzTx/>
          <a:buFont typeface="Wingdings" charset="2"/>
          <a:buNone/>
          <a:tabLst/>
          <a:defRPr kumimoji="1" sz="1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noFill/>
        <a:ln w="38100" cap="flat" cmpd="sng" algn="ctr">
          <a:solidFill>
            <a:schemeClr val="bg2"/>
          </a:solidFill>
          <a:prstDash val="solid"/>
          <a:round/>
          <a:headEnd type="arrow" w="med" len="med"/>
          <a:tailEnd type="arrow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>
          <a:defRPr kumimoji="1" sz="2000" dirty="0" smtClean="0"/>
        </a:defPPr>
      </a:lstStyle>
    </a:txDef>
  </a:objectDefaults>
  <a:extraClrSchemeLst>
    <a:extraClrScheme>
      <a:clrScheme name="050120_標準テンプレー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DDDDD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EAEAE"/>
        </a:accent6>
        <a:hlink>
          <a:srgbClr val="CC0066"/>
        </a:hlink>
        <a:folHlink>
          <a:srgbClr val="0066B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OIDF-J</Template>
  <TotalTime>224</TotalTime>
  <Words>404</Words>
  <Application>Microsoft Office PowerPoint</Application>
  <PresentationFormat>画面に合わせる (4:3)</PresentationFormat>
  <Paragraphs>95</Paragraphs>
  <Slides>6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OIDF-J</vt:lpstr>
      <vt:lpstr>OpenID Foundation  Work Groups Status Report</vt:lpstr>
      <vt:lpstr>About OpenID Foundation</vt:lpstr>
      <vt:lpstr>Specifications</vt:lpstr>
      <vt:lpstr>About OpenID Connect</vt:lpstr>
      <vt:lpstr>Very rough idea on OpenID Connect</vt:lpstr>
      <vt:lpstr>About Native Apps Agent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OpenID Foundation</dc:title>
  <dc:creator>Nat</dc:creator>
  <cp:lastModifiedBy>Nat</cp:lastModifiedBy>
  <cp:revision>11</cp:revision>
  <dcterms:created xsi:type="dcterms:W3CDTF">2014-01-20T15:52:22Z</dcterms:created>
  <dcterms:modified xsi:type="dcterms:W3CDTF">2014-01-21T12:11:42Z</dcterms:modified>
</cp:coreProperties>
</file>