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72" r:id="rId2"/>
    <p:sldId id="274" r:id="rId3"/>
    <p:sldId id="275" r:id="rId4"/>
    <p:sldId id="276" r:id="rId5"/>
    <p:sldId id="263" r:id="rId6"/>
    <p:sldId id="277" r:id="rId7"/>
    <p:sldId id="278" r:id="rId8"/>
    <p:sldId id="282" r:id="rId9"/>
    <p:sldId id="283" r:id="rId10"/>
    <p:sldId id="281" r:id="rId11"/>
    <p:sldId id="280" r:id="rId12"/>
    <p:sldId id="284" r:id="rId13"/>
    <p:sldId id="286" r:id="rId14"/>
    <p:sldId id="289" r:id="rId15"/>
    <p:sldId id="290" r:id="rId16"/>
    <p:sldId id="285" r:id="rId17"/>
    <p:sldId id="288" r:id="rId18"/>
    <p:sldId id="287" r:id="rId19"/>
    <p:sldId id="273" r:id="rId20"/>
  </p:sldIdLst>
  <p:sldSz cx="9144000" cy="6858000" type="screen4x3"/>
  <p:notesSz cx="6797675" cy="9926638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B800"/>
    <a:srgbClr val="D6A800"/>
    <a:srgbClr val="F6C100"/>
    <a:srgbClr val="B5121B"/>
    <a:srgbClr val="FFD32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8703" autoAdjust="0"/>
  </p:normalViewPr>
  <p:slideViewPr>
    <p:cSldViewPr>
      <p:cViewPr varScale="1">
        <p:scale>
          <a:sx n="85" d="100"/>
          <a:sy n="85" d="100"/>
        </p:scale>
        <p:origin x="-7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F90E60-9BA8-4B44-887C-6F9E2AA27D62}" type="datetimeFigureOut">
              <a:rPr lang="el-GR" smtClean="0"/>
              <a:pPr/>
              <a:t>25/8/2013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23B420-6BAE-411C-94F5-D0495E44DDF0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998A13-9A61-4217-8589-183AB5E6074E}" type="datetimeFigureOut">
              <a:rPr lang="el-GR" smtClean="0"/>
              <a:pPr/>
              <a:t>25/8/2013</a:t>
            </a:fld>
            <a:endParaRPr lang="el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77EC89-5283-4501-BB36-C938DEE42F41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id-stork2.eu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l-G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77EC89-5283-4501-BB36-C938DEE42F41}" type="slidenum">
              <a:rPr lang="el-GR" smtClean="0"/>
              <a:pPr/>
              <a:t>1</a:t>
            </a:fld>
            <a:endParaRPr lang="el-G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NOTES:</a:t>
            </a:r>
          </a:p>
          <a:p>
            <a:pPr marL="342900" marR="0" lvl="0" indent="-34290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Full name: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Secure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idenTity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acrOss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boRders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linKed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2.0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Programme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</a:t>
            </a:r>
            <a:r>
              <a:rPr lang="en-US" sz="1200" dirty="0" smtClean="0"/>
              <a:t>ICT Policy Support </a:t>
            </a:r>
            <a:r>
              <a:rPr lang="en-US" sz="1200" dirty="0" err="1" smtClean="0"/>
              <a:t>Programme</a:t>
            </a:r>
            <a:r>
              <a:rPr lang="en-US" sz="1200" dirty="0" smtClean="0"/>
              <a:t> under the Competitiveness and Innovation Framework </a:t>
            </a:r>
            <a:r>
              <a:rPr lang="en-US" sz="1200" dirty="0" err="1" smtClean="0"/>
              <a:t>Programme</a:t>
            </a:r>
            <a:r>
              <a:rPr lang="en-US" sz="1200" dirty="0" smtClean="0"/>
              <a:t> (CIP)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Objective: </a:t>
            </a:r>
            <a:r>
              <a:rPr kumimoji="0" lang="en-US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4.2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Towards a single European electronic identification and authentication area </a:t>
            </a:r>
            <a:endParaRPr kumimoji="0" lang="en-US" sz="120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1200" b="1" noProof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Project Coordinator: </a:t>
            </a:r>
            <a:r>
              <a:rPr lang="en-US" sz="1200" noProof="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Atos</a:t>
            </a:r>
            <a:endParaRPr lang="en-US" sz="1200" noProof="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Consortium: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58 partners</a:t>
            </a:r>
            <a:endParaRPr lang="en-US" sz="1200" noProof="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en-US" sz="1200" b="1" i="0" u="none" strike="noStrike" kern="1200" cap="none" spc="0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Participating</a:t>
            </a:r>
            <a:r>
              <a:rPr kumimoji="0" lang="en-US" sz="1200" b="1" i="0" u="none" strike="noStrike" kern="1200" cap="none" spc="0" normalizeH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countries: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AT, BE, CH, CZ, EE, ES, FR, GR, IS, IT, LT, LU, NL, PT, SE, SI, SK, TR, UK</a:t>
            </a:r>
          </a:p>
          <a:p>
            <a:pPr marL="342900" marR="0" lvl="0" indent="-34290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1" baseline="0" noProof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Duration: </a:t>
            </a:r>
            <a:r>
              <a:rPr lang="en-US" sz="1200" baseline="0" noProof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 years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en-US" sz="1200" b="1" i="0" u="none" strike="noStrike" kern="1200" cap="none" spc="0" normalizeH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Project website</a:t>
            </a:r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www.eid-stork2.eu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endParaRPr lang="el-G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77EC89-5283-4501-BB36-C938DEE42F41}" type="slidenum">
              <a:rPr lang="el-GR" smtClean="0"/>
              <a:pPr/>
              <a:t>2</a:t>
            </a:fld>
            <a:endParaRPr lang="el-G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NOTES:</a:t>
            </a:r>
          </a:p>
          <a:p>
            <a:endParaRPr lang="en-US" dirty="0" smtClean="0"/>
          </a:p>
          <a:p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STORK 2.0 moves to a completely new dimension (thus the “2.0” in its name):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STORK 2.0 takes a significant and pioneer leap from identifying and authenticating citizens, to the</a:t>
            </a:r>
            <a:r>
              <a:rPr lang="en-US" baseline="0" dirty="0" smtClean="0"/>
              <a:t> </a:t>
            </a:r>
            <a:r>
              <a:rPr lang="en-US" dirty="0" smtClean="0"/>
              <a:t>ability to authenticate legal entities and citizens and link the citizen to their role in the business world.</a:t>
            </a:r>
            <a:r>
              <a:rPr lang="en-US" baseline="0" dirty="0" smtClean="0"/>
              <a:t> </a:t>
            </a:r>
            <a:r>
              <a:rPr lang="en-US" dirty="0" smtClean="0"/>
              <a:t>STORK 2.0 will be linking the citizen and legal entities to attributes, delegations and mandates. By</a:t>
            </a:r>
            <a:r>
              <a:rPr lang="en-US" baseline="0" dirty="0" smtClean="0"/>
              <a:t> </a:t>
            </a:r>
            <a:r>
              <a:rPr lang="en-US" dirty="0" smtClean="0"/>
              <a:t>enabling cross border and sector interoperability for legal entity </a:t>
            </a:r>
            <a:r>
              <a:rPr lang="en-US" dirty="0" err="1" smtClean="0"/>
              <a:t>eIDs</a:t>
            </a:r>
            <a:r>
              <a:rPr lang="en-US" dirty="0" smtClean="0"/>
              <a:t> a wealth of new pan European</a:t>
            </a:r>
            <a:r>
              <a:rPr lang="en-US" baseline="0" dirty="0" smtClean="0"/>
              <a:t> </a:t>
            </a:r>
            <a:r>
              <a:rPr lang="en-US" dirty="0" smtClean="0"/>
              <a:t>applications and services can be facilitated.</a:t>
            </a:r>
            <a:endParaRPr lang="el-GR" dirty="0" smtClean="0"/>
          </a:p>
          <a:p>
            <a:endParaRPr lang="el-G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77EC89-5283-4501-BB36-C938DEE42F41}" type="slidenum">
              <a:rPr lang="el-GR" smtClean="0"/>
              <a:pPr/>
              <a:t>3</a:t>
            </a:fld>
            <a:endParaRPr lang="el-G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l-G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77EC89-5283-4501-BB36-C938DEE42F41}" type="slidenum">
              <a:rPr lang="el-GR" smtClean="0"/>
              <a:pPr/>
              <a:t>4</a:t>
            </a:fld>
            <a:endParaRPr lang="el-G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77EC89-5283-4501-BB36-C938DEE42F41}" type="slidenum">
              <a:rPr lang="el-GR" smtClean="0"/>
              <a:pPr/>
              <a:t>13</a:t>
            </a:fld>
            <a:endParaRPr lang="el-G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dirty="0"/>
          </a:p>
        </p:txBody>
      </p:sp>
      <p:sp>
        <p:nvSpPr>
          <p:cNvPr id="26" name="Rectangle 25"/>
          <p:cNvSpPr/>
          <p:nvPr userDrawn="1"/>
        </p:nvSpPr>
        <p:spPr>
          <a:xfrm>
            <a:off x="1691680" y="1700808"/>
            <a:ext cx="216024" cy="51571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3" name="Rectangle 12"/>
          <p:cNvSpPr/>
          <p:nvPr userDrawn="1"/>
        </p:nvSpPr>
        <p:spPr>
          <a:xfrm rot="10800000" flipV="1">
            <a:off x="0" y="6119585"/>
            <a:ext cx="9144000" cy="45719"/>
          </a:xfrm>
          <a:prstGeom prst="rect">
            <a:avLst/>
          </a:prstGeom>
          <a:solidFill>
            <a:srgbClr val="B512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9" name="Freeform 18"/>
          <p:cNvSpPr/>
          <p:nvPr userDrawn="1"/>
        </p:nvSpPr>
        <p:spPr>
          <a:xfrm rot="10800000" flipV="1">
            <a:off x="0" y="980727"/>
            <a:ext cx="1619659" cy="720080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663"/>
              <a:gd name="connsiteY0" fmla="*/ 10000 h 10000"/>
              <a:gd name="connsiteX1" fmla="*/ 2000 w 10663"/>
              <a:gd name="connsiteY1" fmla="*/ 0 h 10000"/>
              <a:gd name="connsiteX2" fmla="*/ 10000 w 10663"/>
              <a:gd name="connsiteY2" fmla="*/ 0 h 10000"/>
              <a:gd name="connsiteX3" fmla="*/ 10663 w 10663"/>
              <a:gd name="connsiteY3" fmla="*/ 10000 h 10000"/>
              <a:gd name="connsiteX4" fmla="*/ 0 w 10663"/>
              <a:gd name="connsiteY4" fmla="*/ 10000 h 10000"/>
              <a:gd name="connsiteX0" fmla="*/ 0 w 10663"/>
              <a:gd name="connsiteY0" fmla="*/ 10000 h 10000"/>
              <a:gd name="connsiteX1" fmla="*/ 2000 w 10663"/>
              <a:gd name="connsiteY1" fmla="*/ 0 h 10000"/>
              <a:gd name="connsiteX2" fmla="*/ 10663 w 10663"/>
              <a:gd name="connsiteY2" fmla="*/ 0 h 10000"/>
              <a:gd name="connsiteX3" fmla="*/ 10663 w 10663"/>
              <a:gd name="connsiteY3" fmla="*/ 10000 h 10000"/>
              <a:gd name="connsiteX4" fmla="*/ 0 w 10663"/>
              <a:gd name="connsiteY4" fmla="*/ 10000 h 10000"/>
              <a:gd name="connsiteX0" fmla="*/ 0 w 10663"/>
              <a:gd name="connsiteY0" fmla="*/ 10000 h 10000"/>
              <a:gd name="connsiteX1" fmla="*/ 2891 w 10663"/>
              <a:gd name="connsiteY1" fmla="*/ 0 h 10000"/>
              <a:gd name="connsiteX2" fmla="*/ 10663 w 10663"/>
              <a:gd name="connsiteY2" fmla="*/ 0 h 10000"/>
              <a:gd name="connsiteX3" fmla="*/ 10663 w 10663"/>
              <a:gd name="connsiteY3" fmla="*/ 10000 h 10000"/>
              <a:gd name="connsiteX4" fmla="*/ 0 w 10663"/>
              <a:gd name="connsiteY4" fmla="*/ 10000 h 10000"/>
              <a:gd name="connsiteX0" fmla="*/ 0 w 9105"/>
              <a:gd name="connsiteY0" fmla="*/ 10000 h 10000"/>
              <a:gd name="connsiteX1" fmla="*/ 1333 w 9105"/>
              <a:gd name="connsiteY1" fmla="*/ 0 h 10000"/>
              <a:gd name="connsiteX2" fmla="*/ 9105 w 9105"/>
              <a:gd name="connsiteY2" fmla="*/ 0 h 10000"/>
              <a:gd name="connsiteX3" fmla="*/ 9105 w 9105"/>
              <a:gd name="connsiteY3" fmla="*/ 10000 h 10000"/>
              <a:gd name="connsiteX4" fmla="*/ 0 w 9105"/>
              <a:gd name="connsiteY4" fmla="*/ 10000 h 10000"/>
              <a:gd name="connsiteX0" fmla="*/ 0 w 10976"/>
              <a:gd name="connsiteY0" fmla="*/ 10000 h 10000"/>
              <a:gd name="connsiteX1" fmla="*/ 2440 w 10976"/>
              <a:gd name="connsiteY1" fmla="*/ 0 h 10000"/>
              <a:gd name="connsiteX2" fmla="*/ 10976 w 10976"/>
              <a:gd name="connsiteY2" fmla="*/ 0 h 10000"/>
              <a:gd name="connsiteX3" fmla="*/ 10976 w 10976"/>
              <a:gd name="connsiteY3" fmla="*/ 10000 h 10000"/>
              <a:gd name="connsiteX4" fmla="*/ 0 w 10976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76" h="10000">
                <a:moveTo>
                  <a:pt x="0" y="10000"/>
                </a:moveTo>
                <a:lnTo>
                  <a:pt x="2440" y="0"/>
                </a:lnTo>
                <a:lnTo>
                  <a:pt x="10976" y="0"/>
                </a:lnTo>
                <a:lnTo>
                  <a:pt x="10976" y="10000"/>
                </a:lnTo>
                <a:lnTo>
                  <a:pt x="0" y="10000"/>
                </a:lnTo>
                <a:close/>
              </a:path>
            </a:pathLst>
          </a:custGeom>
          <a:solidFill>
            <a:srgbClr val="D6A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0" name="Rectangle 19"/>
          <p:cNvSpPr/>
          <p:nvPr userDrawn="1"/>
        </p:nvSpPr>
        <p:spPr>
          <a:xfrm>
            <a:off x="0" y="1700808"/>
            <a:ext cx="1619672" cy="5157192"/>
          </a:xfrm>
          <a:prstGeom prst="rect">
            <a:avLst/>
          </a:prstGeom>
          <a:solidFill>
            <a:srgbClr val="EAB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1" name="Rectangle 20"/>
          <p:cNvSpPr/>
          <p:nvPr userDrawn="1"/>
        </p:nvSpPr>
        <p:spPr>
          <a:xfrm>
            <a:off x="0" y="0"/>
            <a:ext cx="1259632" cy="908720"/>
          </a:xfrm>
          <a:prstGeom prst="rect">
            <a:avLst/>
          </a:prstGeom>
          <a:solidFill>
            <a:srgbClr val="EAB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7704" y="2636912"/>
            <a:ext cx="6548264" cy="1470025"/>
          </a:xfrm>
        </p:spPr>
        <p:txBody>
          <a:bodyPr/>
          <a:lstStyle>
            <a:lvl1pPr algn="l">
              <a:defRPr b="1"/>
            </a:lvl1pPr>
          </a:lstStyle>
          <a:p>
            <a:r>
              <a:rPr lang="en-US" dirty="0" smtClean="0"/>
              <a:t>Click to edit Master title style</a:t>
            </a:r>
            <a:endParaRPr lang="el-G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7704" y="4077072"/>
            <a:ext cx="6552728" cy="432048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 b="0" cap="none" spc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l-G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03848" y="6381328"/>
            <a:ext cx="3384376" cy="221109"/>
          </a:xfrm>
        </p:spPr>
        <p:txBody>
          <a:bodyPr anchor="t"/>
          <a:lstStyle>
            <a:lvl1pPr>
              <a:defRPr sz="1000">
                <a:solidFill>
                  <a:srgbClr val="B5121B"/>
                </a:solidFill>
              </a:defRPr>
            </a:lvl1pPr>
          </a:lstStyle>
          <a:p>
            <a:pPr algn="l" eaLnBrk="0" hangingPunct="0">
              <a:lnSpc>
                <a:spcPct val="75000"/>
              </a:lnSpc>
              <a:defRPr/>
            </a:pPr>
            <a:r>
              <a:rPr lang="en-US" dirty="0" smtClean="0"/>
              <a:t>Stork 2.0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is an EU co-funded project  </a:t>
            </a:r>
            <a:r>
              <a:rPr lang="nl-NL" dirty="0" smtClean="0">
                <a:solidFill>
                  <a:schemeClr val="bg1">
                    <a:lumMod val="50000"/>
                  </a:schemeClr>
                </a:solidFill>
              </a:rPr>
              <a:t>INFSO-ICT-PSP-297263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8" name="Picture 7" descr="all-logos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3688" y="6309320"/>
            <a:ext cx="1276350" cy="400050"/>
          </a:xfrm>
          <a:prstGeom prst="rect">
            <a:avLst/>
          </a:prstGeom>
        </p:spPr>
      </p:pic>
      <p:pic>
        <p:nvPicPr>
          <p:cNvPr id="17" name="Picture 16" descr="europe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14350" y="332656"/>
            <a:ext cx="8115300" cy="2124075"/>
          </a:xfrm>
          <a:prstGeom prst="rect">
            <a:avLst/>
          </a:prstGeom>
        </p:spPr>
      </p:pic>
      <p:sp>
        <p:nvSpPr>
          <p:cNvPr id="22" name="Rectangle 21"/>
          <p:cNvSpPr/>
          <p:nvPr userDrawn="1"/>
        </p:nvSpPr>
        <p:spPr>
          <a:xfrm rot="10800000" flipV="1">
            <a:off x="1619672" y="6047576"/>
            <a:ext cx="7524328" cy="4572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4" name="Rectangle 23"/>
          <p:cNvSpPr/>
          <p:nvPr userDrawn="1"/>
        </p:nvSpPr>
        <p:spPr>
          <a:xfrm>
            <a:off x="1331640" y="0"/>
            <a:ext cx="216024" cy="9087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5" name="Freeform 24"/>
          <p:cNvSpPr/>
          <p:nvPr userDrawn="1"/>
        </p:nvSpPr>
        <p:spPr>
          <a:xfrm rot="10800000" flipV="1">
            <a:off x="1331624" y="980728"/>
            <a:ext cx="576089" cy="720080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663"/>
              <a:gd name="connsiteY0" fmla="*/ 10000 h 10000"/>
              <a:gd name="connsiteX1" fmla="*/ 2000 w 10663"/>
              <a:gd name="connsiteY1" fmla="*/ 0 h 10000"/>
              <a:gd name="connsiteX2" fmla="*/ 10000 w 10663"/>
              <a:gd name="connsiteY2" fmla="*/ 0 h 10000"/>
              <a:gd name="connsiteX3" fmla="*/ 10663 w 10663"/>
              <a:gd name="connsiteY3" fmla="*/ 10000 h 10000"/>
              <a:gd name="connsiteX4" fmla="*/ 0 w 10663"/>
              <a:gd name="connsiteY4" fmla="*/ 10000 h 10000"/>
              <a:gd name="connsiteX0" fmla="*/ 0 w 10663"/>
              <a:gd name="connsiteY0" fmla="*/ 10000 h 10000"/>
              <a:gd name="connsiteX1" fmla="*/ 2000 w 10663"/>
              <a:gd name="connsiteY1" fmla="*/ 0 h 10000"/>
              <a:gd name="connsiteX2" fmla="*/ 10663 w 10663"/>
              <a:gd name="connsiteY2" fmla="*/ 0 h 10000"/>
              <a:gd name="connsiteX3" fmla="*/ 10663 w 10663"/>
              <a:gd name="connsiteY3" fmla="*/ 10000 h 10000"/>
              <a:gd name="connsiteX4" fmla="*/ 0 w 10663"/>
              <a:gd name="connsiteY4" fmla="*/ 10000 h 10000"/>
              <a:gd name="connsiteX0" fmla="*/ 0 w 10663"/>
              <a:gd name="connsiteY0" fmla="*/ 10000 h 10000"/>
              <a:gd name="connsiteX1" fmla="*/ 2891 w 10663"/>
              <a:gd name="connsiteY1" fmla="*/ 0 h 10000"/>
              <a:gd name="connsiteX2" fmla="*/ 10663 w 10663"/>
              <a:gd name="connsiteY2" fmla="*/ 0 h 10000"/>
              <a:gd name="connsiteX3" fmla="*/ 10663 w 10663"/>
              <a:gd name="connsiteY3" fmla="*/ 10000 h 10000"/>
              <a:gd name="connsiteX4" fmla="*/ 0 w 10663"/>
              <a:gd name="connsiteY4" fmla="*/ 10000 h 10000"/>
              <a:gd name="connsiteX0" fmla="*/ 0 w 9105"/>
              <a:gd name="connsiteY0" fmla="*/ 10000 h 10000"/>
              <a:gd name="connsiteX1" fmla="*/ 1333 w 9105"/>
              <a:gd name="connsiteY1" fmla="*/ 0 h 10000"/>
              <a:gd name="connsiteX2" fmla="*/ 9105 w 9105"/>
              <a:gd name="connsiteY2" fmla="*/ 0 h 10000"/>
              <a:gd name="connsiteX3" fmla="*/ 9105 w 9105"/>
              <a:gd name="connsiteY3" fmla="*/ 10000 h 10000"/>
              <a:gd name="connsiteX4" fmla="*/ 0 w 9105"/>
              <a:gd name="connsiteY4" fmla="*/ 10000 h 10000"/>
              <a:gd name="connsiteX0" fmla="*/ 0 w 10976"/>
              <a:gd name="connsiteY0" fmla="*/ 10000 h 10000"/>
              <a:gd name="connsiteX1" fmla="*/ 2440 w 10976"/>
              <a:gd name="connsiteY1" fmla="*/ 0 h 10000"/>
              <a:gd name="connsiteX2" fmla="*/ 10976 w 10976"/>
              <a:gd name="connsiteY2" fmla="*/ 0 h 10000"/>
              <a:gd name="connsiteX3" fmla="*/ 10976 w 10976"/>
              <a:gd name="connsiteY3" fmla="*/ 10000 h 10000"/>
              <a:gd name="connsiteX4" fmla="*/ 0 w 10976"/>
              <a:gd name="connsiteY4" fmla="*/ 10000 h 10000"/>
              <a:gd name="connsiteX0" fmla="*/ 0 w 13416"/>
              <a:gd name="connsiteY0" fmla="*/ 10000 h 10000"/>
              <a:gd name="connsiteX1" fmla="*/ 2440 w 13416"/>
              <a:gd name="connsiteY1" fmla="*/ 0 h 10000"/>
              <a:gd name="connsiteX2" fmla="*/ 13416 w 13416"/>
              <a:gd name="connsiteY2" fmla="*/ 0 h 10000"/>
              <a:gd name="connsiteX3" fmla="*/ 10976 w 13416"/>
              <a:gd name="connsiteY3" fmla="*/ 10000 h 10000"/>
              <a:gd name="connsiteX4" fmla="*/ 0 w 13416"/>
              <a:gd name="connsiteY4" fmla="*/ 10000 h 10000"/>
              <a:gd name="connsiteX0" fmla="*/ 0 w 13416"/>
              <a:gd name="connsiteY0" fmla="*/ 10000 h 10000"/>
              <a:gd name="connsiteX1" fmla="*/ 11464 w 13416"/>
              <a:gd name="connsiteY1" fmla="*/ 0 h 10000"/>
              <a:gd name="connsiteX2" fmla="*/ 13416 w 13416"/>
              <a:gd name="connsiteY2" fmla="*/ 0 h 10000"/>
              <a:gd name="connsiteX3" fmla="*/ 10976 w 13416"/>
              <a:gd name="connsiteY3" fmla="*/ 10000 h 10000"/>
              <a:gd name="connsiteX4" fmla="*/ 0 w 13416"/>
              <a:gd name="connsiteY4" fmla="*/ 10000 h 10000"/>
              <a:gd name="connsiteX0" fmla="*/ 0 w 3904"/>
              <a:gd name="connsiteY0" fmla="*/ 10000 h 10000"/>
              <a:gd name="connsiteX1" fmla="*/ 1952 w 3904"/>
              <a:gd name="connsiteY1" fmla="*/ 0 h 10000"/>
              <a:gd name="connsiteX2" fmla="*/ 3904 w 3904"/>
              <a:gd name="connsiteY2" fmla="*/ 0 h 10000"/>
              <a:gd name="connsiteX3" fmla="*/ 1464 w 3904"/>
              <a:gd name="connsiteY3" fmla="*/ 10000 h 10000"/>
              <a:gd name="connsiteX4" fmla="*/ 0 w 3904"/>
              <a:gd name="connsiteY4" fmla="*/ 10000 h 10000"/>
              <a:gd name="connsiteX0" fmla="*/ 0 w 10000"/>
              <a:gd name="connsiteY0" fmla="*/ 10000 h 10000"/>
              <a:gd name="connsiteX1" fmla="*/ 6250 w 10000"/>
              <a:gd name="connsiteY1" fmla="*/ 0 h 10000"/>
              <a:gd name="connsiteX2" fmla="*/ 10000 w 10000"/>
              <a:gd name="connsiteY2" fmla="*/ 0 h 10000"/>
              <a:gd name="connsiteX3" fmla="*/ 3750 w 10000"/>
              <a:gd name="connsiteY3" fmla="*/ 10000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6250" y="0"/>
                </a:lnTo>
                <a:lnTo>
                  <a:pt x="10000" y="0"/>
                </a:lnTo>
                <a:lnTo>
                  <a:pt x="3750" y="10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pic>
        <p:nvPicPr>
          <p:cNvPr id="18" name="Picture 17" descr="STORK2.0_making_access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400669" y="692696"/>
            <a:ext cx="4342663" cy="165566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0" hangingPunct="0">
              <a:lnSpc>
                <a:spcPct val="75000"/>
              </a:lnSpc>
              <a:defRPr/>
            </a:pPr>
            <a:r>
              <a:rPr lang="en-US" dirty="0" smtClean="0">
                <a:solidFill>
                  <a:srgbClr val="C00000"/>
                </a:solidFill>
              </a:rPr>
              <a:t>Stork 2.0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is an EU co-funded project  </a:t>
            </a:r>
            <a:r>
              <a:rPr lang="nl-NL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INFSO-ICT-PSP-297263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F6226-6C8C-40F0-9800-EBED430902B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60648"/>
            <a:ext cx="2057400" cy="56355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4784"/>
            <a:ext cx="6019800" cy="442535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0" hangingPunct="0">
              <a:lnSpc>
                <a:spcPct val="75000"/>
              </a:lnSpc>
              <a:defRPr/>
            </a:pPr>
            <a:r>
              <a:rPr lang="en-US" dirty="0" smtClean="0">
                <a:solidFill>
                  <a:srgbClr val="C00000"/>
                </a:solidFill>
              </a:rPr>
              <a:t>Stork 2.0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is an EU co-funded project  </a:t>
            </a:r>
            <a:r>
              <a:rPr lang="nl-NL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INFSO-ICT-PSP-297263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F6226-6C8C-40F0-9800-EBED430902B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europe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14350" y="1448941"/>
            <a:ext cx="8115300" cy="2124075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398476" y="3942184"/>
            <a:ext cx="6347048" cy="1143000"/>
          </a:xfrm>
        </p:spPr>
        <p:txBody>
          <a:bodyPr/>
          <a:lstStyle>
            <a:lvl1pPr algn="ctr">
              <a:defRPr baseline="0"/>
            </a:lvl1pPr>
          </a:lstStyle>
          <a:p>
            <a:r>
              <a:rPr lang="en-US" i="1" dirty="0" smtClean="0"/>
              <a:t>Thank you for your attention</a:t>
            </a:r>
            <a:endParaRPr lang="el-GR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652120" y="6309320"/>
            <a:ext cx="3384376" cy="365125"/>
          </a:xfrm>
        </p:spPr>
        <p:txBody>
          <a:bodyPr/>
          <a:lstStyle>
            <a:lvl1pPr>
              <a:defRPr sz="1000"/>
            </a:lvl1pPr>
          </a:lstStyle>
          <a:p>
            <a:pPr eaLnBrk="0" hangingPunct="0">
              <a:lnSpc>
                <a:spcPct val="75000"/>
              </a:lnSpc>
              <a:defRPr/>
            </a:pPr>
            <a:r>
              <a:rPr lang="en-US" dirty="0" smtClean="0">
                <a:solidFill>
                  <a:srgbClr val="C00000"/>
                </a:solidFill>
              </a:rPr>
              <a:t>Stork 2.0 </a:t>
            </a:r>
            <a:r>
              <a:rPr lang="en-US" dirty="0" smtClean="0">
                <a:solidFill>
                  <a:schemeClr val="tx1"/>
                </a:solidFill>
              </a:rPr>
              <a:t>is an EU co-funded project  </a:t>
            </a:r>
            <a:r>
              <a:rPr lang="nl-NL" dirty="0" smtClean="0">
                <a:solidFill>
                  <a:schemeClr val="tx1"/>
                </a:solidFill>
              </a:rPr>
              <a:t>INFSO-ICT-PSP-297263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1" name="Picture 10" descr="STORK2.0_making_access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400669" y="1845339"/>
            <a:ext cx="4342663" cy="165566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l-G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0" hangingPunct="0">
              <a:lnSpc>
                <a:spcPct val="75000"/>
              </a:lnSpc>
              <a:defRPr/>
            </a:pPr>
            <a:r>
              <a:rPr lang="en-US" dirty="0" smtClean="0">
                <a:solidFill>
                  <a:srgbClr val="C00000"/>
                </a:solidFill>
              </a:rPr>
              <a:t>Stork 2.0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is an EU co-funded project  </a:t>
            </a:r>
            <a:r>
              <a:rPr lang="nl-NL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INFSO-ICT-PSP-297263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F6226-6C8C-40F0-9800-EBED430902B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l-G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0" hangingPunct="0">
              <a:lnSpc>
                <a:spcPct val="75000"/>
              </a:lnSpc>
              <a:defRPr/>
            </a:pPr>
            <a:r>
              <a:rPr lang="en-US" dirty="0" smtClean="0">
                <a:solidFill>
                  <a:srgbClr val="C00000"/>
                </a:solidFill>
              </a:rPr>
              <a:t>Stork 2.0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is an EU co-funded project  </a:t>
            </a:r>
            <a:r>
              <a:rPr lang="nl-NL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INFSO-ICT-PSP-297263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F6226-6C8C-40F0-9800-EBED430902B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421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421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0" hangingPunct="0">
              <a:lnSpc>
                <a:spcPct val="75000"/>
              </a:lnSpc>
              <a:defRPr/>
            </a:pPr>
            <a:r>
              <a:rPr lang="en-US" dirty="0" smtClean="0">
                <a:solidFill>
                  <a:srgbClr val="C00000"/>
                </a:solidFill>
              </a:rPr>
              <a:t>Stork 2.0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is an EU co-funded project  </a:t>
            </a:r>
            <a:r>
              <a:rPr lang="nl-NL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INFSO-ICT-PSP-297263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F6226-6C8C-40F0-9800-EBED430902B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l-G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536" y="1412776"/>
            <a:ext cx="4040188" cy="639762"/>
          </a:xfrm>
          <a:solidFill>
            <a:schemeClr val="bg1">
              <a:lumMod val="95000"/>
            </a:schemeClr>
          </a:solidFill>
        </p:spPr>
        <p:txBody>
          <a:bodyPr anchor="b"/>
          <a:lstStyle>
            <a:lvl1pPr marL="0" indent="0">
              <a:buNone/>
              <a:defRPr sz="2400" b="1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5536" y="2052538"/>
            <a:ext cx="4040188" cy="3752726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l-GR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4681" y="1412776"/>
            <a:ext cx="4041775" cy="639762"/>
          </a:xfrm>
          <a:solidFill>
            <a:schemeClr val="bg1">
              <a:lumMod val="95000"/>
            </a:schemeClr>
          </a:solidFill>
        </p:spPr>
        <p:txBody>
          <a:bodyPr anchor="b"/>
          <a:lstStyle>
            <a:lvl1pPr marL="0" indent="0">
              <a:buNone/>
              <a:defRPr sz="2400" b="1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4681" y="2052538"/>
            <a:ext cx="4041775" cy="3752726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l-G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0" hangingPunct="0">
              <a:lnSpc>
                <a:spcPct val="75000"/>
              </a:lnSpc>
              <a:defRPr/>
            </a:pPr>
            <a:r>
              <a:rPr lang="en-US" dirty="0" smtClean="0">
                <a:solidFill>
                  <a:srgbClr val="C00000"/>
                </a:solidFill>
              </a:rPr>
              <a:t>Stork 2.0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is an EU co-funded project  </a:t>
            </a:r>
            <a:r>
              <a:rPr lang="nl-NL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INFSO-ICT-PSP-297263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F6226-6C8C-40F0-9800-EBED430902B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0" hangingPunct="0">
              <a:lnSpc>
                <a:spcPct val="75000"/>
              </a:lnSpc>
              <a:defRPr/>
            </a:pPr>
            <a:r>
              <a:rPr lang="en-US" dirty="0" smtClean="0">
                <a:solidFill>
                  <a:srgbClr val="C00000"/>
                </a:solidFill>
              </a:rPr>
              <a:t>Stork 2.0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is an EU co-funded project  </a:t>
            </a:r>
            <a:r>
              <a:rPr lang="nl-NL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INFSO-ICT-PSP-297263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F6226-6C8C-40F0-9800-EBED430902B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0" hangingPunct="0">
              <a:lnSpc>
                <a:spcPct val="75000"/>
              </a:lnSpc>
              <a:defRPr/>
            </a:pPr>
            <a:r>
              <a:rPr lang="en-US" dirty="0" smtClean="0">
                <a:solidFill>
                  <a:srgbClr val="C00000"/>
                </a:solidFill>
              </a:rPr>
              <a:t>Stork 2.0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is an EU co-funded project  </a:t>
            </a:r>
            <a:r>
              <a:rPr lang="nl-NL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INFSO-ICT-PSP-297263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F6226-6C8C-40F0-9800-EBED430902B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608335"/>
            <a:ext cx="3069977" cy="740545"/>
          </a:xfrm>
        </p:spPr>
        <p:txBody>
          <a:bodyPr anchor="t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620688"/>
            <a:ext cx="5111750" cy="532859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5536" y="2420888"/>
            <a:ext cx="3069977" cy="35283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0" hangingPunct="0">
              <a:lnSpc>
                <a:spcPct val="75000"/>
              </a:lnSpc>
              <a:defRPr/>
            </a:pPr>
            <a:r>
              <a:rPr lang="en-US" dirty="0" smtClean="0">
                <a:solidFill>
                  <a:srgbClr val="C00000"/>
                </a:solidFill>
              </a:rPr>
              <a:t>Stork 2.0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is an EU co-funded project  </a:t>
            </a:r>
            <a:r>
              <a:rPr lang="nl-NL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INFSO-ICT-PSP-297263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F6226-6C8C-40F0-9800-EBED430902B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744" y="4577680"/>
            <a:ext cx="6408712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67744" y="389855"/>
            <a:ext cx="6408712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744" y="5144418"/>
            <a:ext cx="6408712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0" hangingPunct="0">
              <a:lnSpc>
                <a:spcPct val="75000"/>
              </a:lnSpc>
              <a:defRPr/>
            </a:pPr>
            <a:r>
              <a:rPr lang="en-US" dirty="0" smtClean="0">
                <a:solidFill>
                  <a:srgbClr val="C00000"/>
                </a:solidFill>
              </a:rPr>
              <a:t>Stork 2.0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is an EU co-funded project  </a:t>
            </a:r>
            <a:r>
              <a:rPr lang="nl-NL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INFSO-ICT-PSP-297263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F6226-6C8C-40F0-9800-EBED430902BA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 userDrawn="1"/>
        </p:nvSpPr>
        <p:spPr>
          <a:xfrm>
            <a:off x="0" y="6741368"/>
            <a:ext cx="9144000" cy="116632"/>
          </a:xfrm>
          <a:prstGeom prst="rect">
            <a:avLst/>
          </a:prstGeom>
          <a:solidFill>
            <a:srgbClr val="EAB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39752" y="53752"/>
            <a:ext cx="63470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l-G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36368" y="6311726"/>
            <a:ext cx="3608040" cy="4296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hangingPunct="0">
              <a:lnSpc>
                <a:spcPct val="75000"/>
              </a:lnSpc>
              <a:defRPr/>
            </a:pPr>
            <a:r>
              <a:rPr lang="en-US" dirty="0" smtClean="0">
                <a:solidFill>
                  <a:srgbClr val="C00000"/>
                </a:solidFill>
              </a:rPr>
              <a:t>Stork 2.0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is an EU co-funded project  </a:t>
            </a:r>
            <a:r>
              <a:rPr lang="nl-NL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INFSO-ICT-PSP-297263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72400" y="6309320"/>
            <a:ext cx="514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F6226-6C8C-40F0-9800-EBED430902BA}" type="slidenum">
              <a:rPr lang="el-GR" smtClean="0"/>
              <a:pPr/>
              <a:t>‹#›</a:t>
            </a:fld>
            <a:endParaRPr lang="el-GR" dirty="0"/>
          </a:p>
        </p:txBody>
      </p:sp>
      <p:pic>
        <p:nvPicPr>
          <p:cNvPr id="10" name="Picture 9" descr="all-logos.pn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271314" y="6269310"/>
            <a:ext cx="1276350" cy="400050"/>
          </a:xfrm>
          <a:prstGeom prst="rect">
            <a:avLst/>
          </a:prstGeom>
        </p:spPr>
      </p:pic>
      <p:sp>
        <p:nvSpPr>
          <p:cNvPr id="18" name="Rectangle 17"/>
          <p:cNvSpPr/>
          <p:nvPr userDrawn="1"/>
        </p:nvSpPr>
        <p:spPr>
          <a:xfrm rot="10800000" flipV="1">
            <a:off x="0" y="6669361"/>
            <a:ext cx="9144000" cy="45719"/>
          </a:xfrm>
          <a:prstGeom prst="rect">
            <a:avLst/>
          </a:prstGeom>
          <a:solidFill>
            <a:srgbClr val="B512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9" name="Rectangle 18"/>
          <p:cNvSpPr/>
          <p:nvPr userDrawn="1"/>
        </p:nvSpPr>
        <p:spPr>
          <a:xfrm rot="10800000" flipV="1">
            <a:off x="1619672" y="6597352"/>
            <a:ext cx="7524328" cy="4572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40769"/>
            <a:ext cx="8229600" cy="468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l-GR" dirty="0"/>
          </a:p>
        </p:txBody>
      </p:sp>
      <p:pic>
        <p:nvPicPr>
          <p:cNvPr id="11" name="Picture 10" descr="STORK2.0_making_access.png"/>
          <p:cNvPicPr>
            <a:picLocks noChangeAspect="1"/>
          </p:cNvPicPr>
          <p:nvPr userDrawn="1"/>
        </p:nvPicPr>
        <p:blipFill>
          <a:blip r:embed="rId15" cstate="print"/>
          <a:stretch>
            <a:fillRect/>
          </a:stretch>
        </p:blipFill>
        <p:spPr>
          <a:xfrm>
            <a:off x="251520" y="188640"/>
            <a:ext cx="2070883" cy="78953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3200" b="0" kern="1200">
          <a:solidFill>
            <a:srgbClr val="B5121B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ec.europa.eu/isa/index_en.htm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id-stork2.eu/" TargetMode="Externa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dirty="0" smtClean="0"/>
              <a:t>STORK 2.0 Project &amp; Standards</a:t>
            </a:r>
            <a:endParaRPr lang="el-G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5696" y="3717032"/>
            <a:ext cx="6552728" cy="2232248"/>
          </a:xfrm>
        </p:spPr>
        <p:txBody>
          <a:bodyPr>
            <a:normAutofit/>
          </a:bodyPr>
          <a:lstStyle/>
          <a:p>
            <a:r>
              <a:rPr lang="en-US" dirty="0" smtClean="0"/>
              <a:t>Eric Smith, Berne University of Applied Science</a:t>
            </a:r>
          </a:p>
          <a:p>
            <a:endParaRPr lang="en-US" dirty="0" smtClean="0"/>
          </a:p>
          <a:p>
            <a:r>
              <a:rPr lang="en-US" sz="2000" dirty="0" smtClean="0"/>
              <a:t>ITU-T </a:t>
            </a:r>
            <a:r>
              <a:rPr lang="en-US" sz="2000" dirty="0" smtClean="0"/>
              <a:t>Study Group 17, </a:t>
            </a:r>
            <a:r>
              <a:rPr lang="en-US" sz="2000" dirty="0" smtClean="0"/>
              <a:t>Security - </a:t>
            </a:r>
            <a:r>
              <a:rPr lang="de-CH" sz="2000" dirty="0" smtClean="0"/>
              <a:t>16th JCA-</a:t>
            </a:r>
            <a:r>
              <a:rPr lang="de-CH" sz="2000" dirty="0" err="1" smtClean="0"/>
              <a:t>IdM</a:t>
            </a:r>
            <a:r>
              <a:rPr lang="de-CH" sz="2000" dirty="0" smtClean="0"/>
              <a:t> </a:t>
            </a:r>
            <a:r>
              <a:rPr lang="de-CH" sz="2000" dirty="0" err="1" smtClean="0"/>
              <a:t>meeting</a:t>
            </a:r>
            <a:endParaRPr lang="de-CH" sz="2000" dirty="0" smtClean="0"/>
          </a:p>
          <a:p>
            <a:endParaRPr lang="de-CH" dirty="0" smtClean="0"/>
          </a:p>
          <a:p>
            <a:r>
              <a:rPr lang="de-CH" sz="2000" dirty="0" smtClean="0"/>
              <a:t>27th August 2013, </a:t>
            </a:r>
            <a:r>
              <a:rPr lang="de-CH" sz="2000" dirty="0" err="1" smtClean="0"/>
              <a:t>Geneva</a:t>
            </a:r>
            <a:r>
              <a:rPr lang="de-CH" sz="2000" dirty="0" smtClean="0"/>
              <a:t>, </a:t>
            </a:r>
            <a:r>
              <a:rPr lang="de-CH" sz="2000" dirty="0" err="1" smtClean="0"/>
              <a:t>Switzerland</a:t>
            </a:r>
            <a:endParaRPr lang="el-GR" sz="2000" dirty="0" smtClean="0"/>
          </a:p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0" hangingPunct="0">
              <a:lnSpc>
                <a:spcPct val="75000"/>
              </a:lnSpc>
              <a:defRPr/>
            </a:pPr>
            <a:r>
              <a:rPr lang="en-US" smtClean="0"/>
              <a:t>Stork 2.0 </a:t>
            </a:r>
            <a:r>
              <a:rPr lang="en-US" smtClean="0">
                <a:solidFill>
                  <a:schemeClr val="bg1">
                    <a:lumMod val="50000"/>
                  </a:schemeClr>
                </a:solidFill>
              </a:rPr>
              <a:t>is an EU co-funded project  </a:t>
            </a:r>
            <a:r>
              <a:rPr lang="nl-NL" smtClean="0">
                <a:solidFill>
                  <a:schemeClr val="bg1">
                    <a:lumMod val="50000"/>
                  </a:schemeClr>
                </a:solidFill>
              </a:rPr>
              <a:t>INFSO-ICT-PSP-297263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pPr>
              <a:defRPr/>
            </a:pPr>
            <a:r>
              <a:rPr lang="en-GB" dirty="0" smtClean="0"/>
              <a:t>STORK 2.0 </a:t>
            </a:r>
            <a:r>
              <a:rPr lang="en-GB" dirty="0" smtClean="0"/>
              <a:t>&amp; </a:t>
            </a:r>
            <a:r>
              <a:rPr lang="en-US" dirty="0" smtClean="0"/>
              <a:t>Sustainability</a:t>
            </a:r>
            <a:endParaRPr lang="en-US" dirty="0"/>
          </a:p>
        </p:txBody>
      </p:sp>
      <p:sp>
        <p:nvSpPr>
          <p:cNvPr id="5124" name="Inhaltsplatzhalt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82453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>
                <a:latin typeface="Arial" charset="0"/>
                <a:cs typeface="Arial" charset="0"/>
              </a:rPr>
              <a:t>Became part of the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ISA Work </a:t>
            </a:r>
            <a:r>
              <a:rPr lang="en-US" dirty="0" err="1" smtClean="0">
                <a:latin typeface="Arial" charset="0"/>
                <a:cs typeface="Arial" charset="0"/>
              </a:rPr>
              <a:t>Programme</a:t>
            </a:r>
            <a:endParaRPr lang="en-US" dirty="0" smtClean="0">
              <a:latin typeface="Arial" charset="0"/>
              <a:cs typeface="Arial" charset="0"/>
            </a:endParaRPr>
          </a:p>
          <a:p>
            <a:pPr>
              <a:defRPr/>
            </a:pPr>
            <a:r>
              <a:rPr lang="en-US" dirty="0" smtClean="0">
                <a:latin typeface="Arial" charset="0"/>
                <a:cs typeface="Arial" charset="0"/>
              </a:rPr>
              <a:t>ISA Action 1. “STORK Sustainability”</a:t>
            </a:r>
          </a:p>
          <a:p>
            <a:pPr lvl="1">
              <a:defRPr/>
            </a:pPr>
            <a:r>
              <a:rPr lang="en-US" dirty="0" smtClean="0">
                <a:latin typeface="Arial" charset="0"/>
                <a:cs typeface="Arial" charset="0"/>
              </a:rPr>
              <a:t>Budget:  910 k€</a:t>
            </a:r>
          </a:p>
          <a:p>
            <a:pPr>
              <a:defRPr/>
            </a:pPr>
            <a:endParaRPr lang="en-US" sz="2400" dirty="0" smtClean="0">
              <a:latin typeface="Arial" charset="0"/>
              <a:cs typeface="Arial" charset="0"/>
            </a:endParaRPr>
          </a:p>
          <a:p>
            <a:pPr>
              <a:defRPr/>
            </a:pPr>
            <a:r>
              <a:rPr lang="en-US" dirty="0" smtClean="0">
                <a:latin typeface="Arial" charset="0"/>
                <a:cs typeface="Arial" charset="0"/>
              </a:rPr>
              <a:t>Two main action items 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dirty="0" smtClean="0">
                <a:latin typeface="Arial" charset="0"/>
                <a:cs typeface="Arial" charset="0"/>
              </a:rPr>
              <a:t>Governance activities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dirty="0">
                <a:latin typeface="Arial" charset="0"/>
                <a:cs typeface="Arial" charset="0"/>
              </a:rPr>
              <a:t>Development </a:t>
            </a:r>
            <a:r>
              <a:rPr lang="en-US" dirty="0" smtClean="0">
                <a:latin typeface="Arial" charset="0"/>
                <a:cs typeface="Arial" charset="0"/>
              </a:rPr>
              <a:t>works</a:t>
            </a:r>
            <a:endParaRPr lang="en-US" b="1" dirty="0" smtClean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pic>
        <p:nvPicPr>
          <p:cNvPr id="6148" name="Picture 2" descr="ISA - Interoperability Solutions for European Public Administrations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10200" y="836712"/>
            <a:ext cx="36576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6876759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STORK 2.0 &amp; </a:t>
            </a:r>
            <a:r>
              <a:rPr lang="en-US" dirty="0" smtClean="0"/>
              <a:t>Sustainability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 smtClean="0"/>
              <a:t>The ISA </a:t>
            </a:r>
            <a:r>
              <a:rPr lang="en-GB" dirty="0" smtClean="0"/>
              <a:t>STORK Sustainability Action is expected to take on standardisation responsibilities, </a:t>
            </a:r>
            <a:r>
              <a:rPr lang="en-GB" dirty="0" smtClean="0"/>
              <a:t>it </a:t>
            </a:r>
            <a:r>
              <a:rPr lang="en-GB" dirty="0" smtClean="0"/>
              <a:t>will “allow for a smooth transition from pilot governance to a sustainable situation where essential elements of the STORK architecture </a:t>
            </a:r>
            <a:r>
              <a:rPr lang="en-GB" dirty="0" smtClean="0"/>
              <a:t>will be </a:t>
            </a:r>
            <a:r>
              <a:rPr lang="en-GB" dirty="0" smtClean="0"/>
              <a:t>taken over by relevant standardisation bodies and technology components have been adopted by the industry</a:t>
            </a:r>
            <a:r>
              <a:rPr lang="en-GB" dirty="0" smtClean="0"/>
              <a:t>”</a:t>
            </a:r>
          </a:p>
          <a:p>
            <a:r>
              <a:rPr lang="en-GB" dirty="0" smtClean="0"/>
              <a:t>It </a:t>
            </a:r>
            <a:r>
              <a:rPr lang="en-GB" dirty="0" smtClean="0"/>
              <a:t>will also “investigate data standards and promote their implementation”, “Standardisation work of the Common Specifications with relevant standardisation </a:t>
            </a:r>
            <a:r>
              <a:rPr lang="en-GB" dirty="0" smtClean="0"/>
              <a:t>organisations</a:t>
            </a:r>
            <a:r>
              <a:rPr lang="en-GB" dirty="0" smtClean="0"/>
              <a:t>” and “Promote the acceptance of the Common Specifications in appropriate forums</a:t>
            </a:r>
            <a:r>
              <a:rPr lang="en-GB" dirty="0" smtClean="0"/>
              <a:t>”</a:t>
            </a:r>
          </a:p>
          <a:p>
            <a:r>
              <a:rPr lang="en-GB" dirty="0" smtClean="0"/>
              <a:t>STORK </a:t>
            </a:r>
            <a:r>
              <a:rPr lang="en-GB" dirty="0" smtClean="0"/>
              <a:t>2.0, especially WP4 collaborates with ISA on this and other issues, to synchronise our common interests and to maximise the results of our efforts. </a:t>
            </a:r>
          </a:p>
          <a:p>
            <a:pPr>
              <a:buNone/>
            </a:pPr>
            <a:endParaRPr lang="de-CH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F6226-6C8C-40F0-9800-EBED430902BA}" type="slidenum">
              <a:rPr lang="el-GR" smtClean="0"/>
              <a:pPr/>
              <a:t>11</a:t>
            </a:fld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Article 29 Working Party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sz="4000" dirty="0" smtClean="0"/>
              <a:t>No </a:t>
            </a:r>
            <a:r>
              <a:rPr lang="en-GB" sz="4000" dirty="0" smtClean="0"/>
              <a:t>definitive conclusions, but clear </a:t>
            </a:r>
            <a:r>
              <a:rPr lang="en-GB" sz="4000" dirty="0" smtClean="0"/>
              <a:t>recommendations</a:t>
            </a:r>
            <a:endParaRPr lang="en-GB" sz="4000" dirty="0" smtClean="0"/>
          </a:p>
          <a:p>
            <a:r>
              <a:rPr lang="en-GB" sz="4000" dirty="0" smtClean="0"/>
              <a:t>Comparative assessment between PEPS/MW</a:t>
            </a:r>
          </a:p>
          <a:p>
            <a:r>
              <a:rPr lang="en-GB" sz="4000" dirty="0" smtClean="0"/>
              <a:t>Roles of data controller/data processor should be </a:t>
            </a:r>
            <a:r>
              <a:rPr lang="en-GB" sz="4000" dirty="0" smtClean="0"/>
              <a:t>assessed (DP agreements)</a:t>
            </a:r>
            <a:endParaRPr lang="en-GB" sz="4000" dirty="0" smtClean="0"/>
          </a:p>
          <a:p>
            <a:r>
              <a:rPr lang="en-GB" sz="4000" dirty="0" smtClean="0"/>
              <a:t>STORK2.0 built on this; summarised in a note / position document submitted to </a:t>
            </a:r>
            <a:r>
              <a:rPr lang="en-GB" sz="4000" dirty="0" smtClean="0"/>
              <a:t>WP29 (Turkish issue)</a:t>
            </a:r>
            <a:endParaRPr lang="en-GB" sz="4000" dirty="0" smtClean="0"/>
          </a:p>
          <a:p>
            <a:endParaRPr lang="en-GB" sz="4000" dirty="0" smtClean="0"/>
          </a:p>
          <a:p>
            <a:pPr>
              <a:buNone/>
            </a:pPr>
            <a:endParaRPr lang="en-GB" sz="4000" dirty="0" smtClean="0"/>
          </a:p>
          <a:p>
            <a:pPr>
              <a:buNone/>
            </a:pPr>
            <a:endParaRPr lang="de-CH" sz="40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F6226-6C8C-40F0-9800-EBED430902BA}" type="slidenum">
              <a:rPr lang="el-GR" smtClean="0"/>
              <a:pPr/>
              <a:t>12</a:t>
            </a:fld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fgeronde rechthoek 9"/>
          <p:cNvSpPr/>
          <p:nvPr/>
        </p:nvSpPr>
        <p:spPr>
          <a:xfrm>
            <a:off x="5554944" y="4825447"/>
            <a:ext cx="1029240" cy="619777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T3.1 – Legal </a:t>
            </a:r>
            <a:r>
              <a:rPr lang="en-US" dirty="0" smtClean="0"/>
              <a:t>needs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F6226-6C8C-40F0-9800-EBED430902BA}" type="slidenum">
              <a:rPr lang="el-GR" smtClean="0"/>
              <a:pPr/>
              <a:t>13</a:t>
            </a:fld>
            <a:endParaRPr lang="el-GR"/>
          </a:p>
        </p:txBody>
      </p:sp>
      <p:sp>
        <p:nvSpPr>
          <p:cNvPr id="4" name="Afgeronde rechthoek 3"/>
          <p:cNvSpPr/>
          <p:nvPr/>
        </p:nvSpPr>
        <p:spPr>
          <a:xfrm>
            <a:off x="1149085" y="5233846"/>
            <a:ext cx="1656184" cy="792088"/>
          </a:xfrm>
          <a:prstGeom prst="roundRect">
            <a:avLst/>
          </a:prstGeom>
          <a:solidFill>
            <a:srgbClr val="FFD32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6" name="Tekstvak 5"/>
          <p:cNvSpPr txBox="1"/>
          <p:nvPr/>
        </p:nvSpPr>
        <p:spPr>
          <a:xfrm>
            <a:off x="1293101" y="5445224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dirty="0" smtClean="0"/>
              <a:t>End user</a:t>
            </a:r>
            <a:endParaRPr lang="nl-BE" dirty="0"/>
          </a:p>
        </p:txBody>
      </p:sp>
      <p:sp>
        <p:nvSpPr>
          <p:cNvPr id="7" name="Afgeronde rechthoek 6"/>
          <p:cNvSpPr/>
          <p:nvPr/>
        </p:nvSpPr>
        <p:spPr>
          <a:xfrm>
            <a:off x="6333661" y="5232975"/>
            <a:ext cx="1656184" cy="792088"/>
          </a:xfrm>
          <a:prstGeom prst="roundRect">
            <a:avLst/>
          </a:prstGeom>
          <a:solidFill>
            <a:srgbClr val="FFD32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8" name="Tekstvak 7"/>
          <p:cNvSpPr txBox="1"/>
          <p:nvPr/>
        </p:nvSpPr>
        <p:spPr>
          <a:xfrm>
            <a:off x="6477677" y="5305853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dirty="0" smtClean="0"/>
              <a:t>Service Provider</a:t>
            </a:r>
            <a:endParaRPr lang="nl-BE" dirty="0"/>
          </a:p>
        </p:txBody>
      </p:sp>
      <p:sp>
        <p:nvSpPr>
          <p:cNvPr id="9" name="PIJL-LINKS en -RECHTS 8"/>
          <p:cNvSpPr/>
          <p:nvPr/>
        </p:nvSpPr>
        <p:spPr>
          <a:xfrm>
            <a:off x="3093301" y="5445224"/>
            <a:ext cx="2952328" cy="36933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1" name="Tekstvak 10"/>
          <p:cNvSpPr txBox="1"/>
          <p:nvPr/>
        </p:nvSpPr>
        <p:spPr>
          <a:xfrm>
            <a:off x="5679690" y="4950669"/>
            <a:ext cx="7797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dirty="0" smtClean="0"/>
              <a:t>MW</a:t>
            </a:r>
            <a:endParaRPr lang="nl-BE" dirty="0"/>
          </a:p>
        </p:txBody>
      </p:sp>
      <p:sp>
        <p:nvSpPr>
          <p:cNvPr id="12" name="Afgeronde rechthoek 11"/>
          <p:cNvSpPr/>
          <p:nvPr/>
        </p:nvSpPr>
        <p:spPr>
          <a:xfrm>
            <a:off x="1149085" y="1412777"/>
            <a:ext cx="1656184" cy="792088"/>
          </a:xfrm>
          <a:prstGeom prst="roundRect">
            <a:avLst/>
          </a:prstGeom>
          <a:solidFill>
            <a:srgbClr val="FFD32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3" name="Tekstvak 12"/>
          <p:cNvSpPr txBox="1"/>
          <p:nvPr/>
        </p:nvSpPr>
        <p:spPr>
          <a:xfrm>
            <a:off x="1293101" y="1624155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dirty="0" smtClean="0"/>
              <a:t>End user</a:t>
            </a:r>
            <a:endParaRPr lang="nl-BE" dirty="0"/>
          </a:p>
        </p:txBody>
      </p:sp>
      <p:sp>
        <p:nvSpPr>
          <p:cNvPr id="15" name="Afgeronde rechthoek 14"/>
          <p:cNvSpPr/>
          <p:nvPr/>
        </p:nvSpPr>
        <p:spPr>
          <a:xfrm>
            <a:off x="6333661" y="1412777"/>
            <a:ext cx="1656184" cy="792088"/>
          </a:xfrm>
          <a:prstGeom prst="roundRect">
            <a:avLst/>
          </a:prstGeom>
          <a:solidFill>
            <a:srgbClr val="FFD32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6" name="Tekstvak 15"/>
          <p:cNvSpPr txBox="1"/>
          <p:nvPr/>
        </p:nvSpPr>
        <p:spPr>
          <a:xfrm>
            <a:off x="6477677" y="1485655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dirty="0" smtClean="0"/>
              <a:t>Service Provider</a:t>
            </a:r>
            <a:endParaRPr lang="nl-BE" dirty="0"/>
          </a:p>
        </p:txBody>
      </p:sp>
      <p:sp>
        <p:nvSpPr>
          <p:cNvPr id="17" name="PIJL-LINKS en -RECHTS 16"/>
          <p:cNvSpPr/>
          <p:nvPr/>
        </p:nvSpPr>
        <p:spPr>
          <a:xfrm>
            <a:off x="3062469" y="1624155"/>
            <a:ext cx="2952328" cy="36933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0" name="Afgeronde rechthoek 19"/>
          <p:cNvSpPr/>
          <p:nvPr/>
        </p:nvSpPr>
        <p:spPr>
          <a:xfrm>
            <a:off x="1833161" y="2636913"/>
            <a:ext cx="1656184" cy="792088"/>
          </a:xfrm>
          <a:prstGeom prst="roundRect">
            <a:avLst/>
          </a:prstGeom>
          <a:solidFill>
            <a:srgbClr val="FFD32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1" name="Tekstvak 20"/>
          <p:cNvSpPr txBox="1"/>
          <p:nvPr/>
        </p:nvSpPr>
        <p:spPr>
          <a:xfrm>
            <a:off x="1977177" y="2848291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dirty="0" smtClean="0"/>
              <a:t>C-PEPS</a:t>
            </a:r>
            <a:endParaRPr lang="nl-BE" dirty="0"/>
          </a:p>
        </p:txBody>
      </p:sp>
      <p:sp>
        <p:nvSpPr>
          <p:cNvPr id="22" name="Afgeronde rechthoek 21"/>
          <p:cNvSpPr/>
          <p:nvPr/>
        </p:nvSpPr>
        <p:spPr>
          <a:xfrm>
            <a:off x="5554944" y="2628258"/>
            <a:ext cx="1656184" cy="792088"/>
          </a:xfrm>
          <a:prstGeom prst="roundRect">
            <a:avLst/>
          </a:prstGeom>
          <a:solidFill>
            <a:srgbClr val="FFD32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3" name="Tekstvak 22"/>
          <p:cNvSpPr txBox="1"/>
          <p:nvPr/>
        </p:nvSpPr>
        <p:spPr>
          <a:xfrm>
            <a:off x="5698960" y="2839636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dirty="0" smtClean="0"/>
              <a:t>S-PEPS</a:t>
            </a:r>
            <a:endParaRPr lang="nl-BE" dirty="0"/>
          </a:p>
        </p:txBody>
      </p:sp>
      <p:sp>
        <p:nvSpPr>
          <p:cNvPr id="24" name="PIJL-LINKS en -RECHTS 23"/>
          <p:cNvSpPr/>
          <p:nvPr/>
        </p:nvSpPr>
        <p:spPr>
          <a:xfrm>
            <a:off x="3800551" y="2836815"/>
            <a:ext cx="1476164" cy="36933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5" name="PIJL-OMLAAG 24"/>
          <p:cNvSpPr/>
          <p:nvPr/>
        </p:nvSpPr>
        <p:spPr>
          <a:xfrm>
            <a:off x="2195736" y="2276873"/>
            <a:ext cx="288032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6" name="PIJL-OMLAAG 25"/>
          <p:cNvSpPr/>
          <p:nvPr/>
        </p:nvSpPr>
        <p:spPr>
          <a:xfrm>
            <a:off x="6584184" y="2293573"/>
            <a:ext cx="288032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7" name="PIJL-OMLAAG 26"/>
          <p:cNvSpPr/>
          <p:nvPr/>
        </p:nvSpPr>
        <p:spPr>
          <a:xfrm>
            <a:off x="2517237" y="3501009"/>
            <a:ext cx="288032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9" name="Afgeronde rechthoek 28"/>
          <p:cNvSpPr/>
          <p:nvPr/>
        </p:nvSpPr>
        <p:spPr>
          <a:xfrm>
            <a:off x="1833161" y="3861049"/>
            <a:ext cx="1656184" cy="619777"/>
          </a:xfrm>
          <a:prstGeom prst="roundRect">
            <a:avLst/>
          </a:prstGeom>
          <a:solidFill>
            <a:srgbClr val="FFD32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0" name="Tekstvak 29"/>
          <p:cNvSpPr txBox="1"/>
          <p:nvPr/>
        </p:nvSpPr>
        <p:spPr>
          <a:xfrm>
            <a:off x="1977177" y="3861049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dirty="0" smtClean="0"/>
              <a:t>AP / Aggregator</a:t>
            </a:r>
            <a:endParaRPr lang="nl-BE" dirty="0"/>
          </a:p>
        </p:txBody>
      </p:sp>
      <p:sp>
        <p:nvSpPr>
          <p:cNvPr id="32" name="Afgeronde rechthoek 31"/>
          <p:cNvSpPr/>
          <p:nvPr/>
        </p:nvSpPr>
        <p:spPr>
          <a:xfrm>
            <a:off x="827584" y="1268760"/>
            <a:ext cx="7344816" cy="3312369"/>
          </a:xfrm>
          <a:prstGeom prst="roundRect">
            <a:avLst/>
          </a:prstGeom>
          <a:noFill/>
          <a:ln>
            <a:solidFill>
              <a:srgbClr val="B512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3" name="Afgeronde rechthoek 32"/>
          <p:cNvSpPr/>
          <p:nvPr/>
        </p:nvSpPr>
        <p:spPr>
          <a:xfrm>
            <a:off x="827584" y="4653136"/>
            <a:ext cx="7344816" cy="1584177"/>
          </a:xfrm>
          <a:prstGeom prst="roundRect">
            <a:avLst/>
          </a:prstGeom>
          <a:noFill/>
          <a:ln>
            <a:solidFill>
              <a:srgbClr val="B512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xmlns="" val="350174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can go wrong?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9"/>
            <a:ext cx="8229600" cy="4536503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dirty="0" smtClean="0"/>
              <a:t>Harm can arise from any of the following:</a:t>
            </a:r>
          </a:p>
          <a:p>
            <a:pPr marL="457200" lvl="1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IDP/AP misbehaves: ID information / attributes </a:t>
            </a:r>
          </a:p>
          <a:p>
            <a:pPr marL="457200" lvl="1" indent="0">
              <a:buNone/>
            </a:pPr>
            <a:r>
              <a:rPr lang="en-US" dirty="0"/>
              <a:t>	</a:t>
            </a:r>
            <a:r>
              <a:rPr lang="en-US" dirty="0" smtClean="0"/>
              <a:t>are incorrect</a:t>
            </a:r>
          </a:p>
          <a:p>
            <a:pPr lvl="1"/>
            <a:r>
              <a:rPr lang="en-US" dirty="0"/>
              <a:t>PEPS/V-IDP </a:t>
            </a:r>
            <a:r>
              <a:rPr lang="en-US" dirty="0" smtClean="0"/>
              <a:t>misbehaves: doesn’t </a:t>
            </a:r>
            <a:r>
              <a:rPr lang="en-US" dirty="0"/>
              <a:t>work at all – works </a:t>
            </a:r>
            <a:r>
              <a:rPr lang="en-US" dirty="0" smtClean="0"/>
              <a:t>incorrectly – assertions are wrong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Service provider misbehaves: e.g. misuse of data</a:t>
            </a:r>
          </a:p>
          <a:p>
            <a:pPr lvl="1"/>
            <a:r>
              <a:rPr lang="en-US" dirty="0" smtClean="0"/>
              <a:t>End user misbehaves: e.g. attempted fraud</a:t>
            </a:r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pPr lvl="2"/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F6226-6C8C-40F0-9800-EBED430902BA}" type="slidenum">
              <a:rPr lang="el-GR" smtClean="0"/>
              <a:pPr/>
              <a:t>14</a:t>
            </a:fld>
            <a:endParaRPr lang="el-GR"/>
          </a:p>
        </p:txBody>
      </p:sp>
      <p:sp>
        <p:nvSpPr>
          <p:cNvPr id="7" name="Afgeronde rechthoek 6"/>
          <p:cNvSpPr/>
          <p:nvPr/>
        </p:nvSpPr>
        <p:spPr>
          <a:xfrm>
            <a:off x="827584" y="2132856"/>
            <a:ext cx="7704856" cy="2232247"/>
          </a:xfrm>
          <a:prstGeom prst="roundRect">
            <a:avLst/>
          </a:prstGeom>
          <a:noFill/>
          <a:ln>
            <a:solidFill>
              <a:srgbClr val="B512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8" name="Afgeronde rechthoek 7"/>
          <p:cNvSpPr/>
          <p:nvPr/>
        </p:nvSpPr>
        <p:spPr>
          <a:xfrm>
            <a:off x="786306" y="4581128"/>
            <a:ext cx="7704856" cy="1368151"/>
          </a:xfrm>
          <a:prstGeom prst="roundRect">
            <a:avLst/>
          </a:prstGeom>
          <a:noFill/>
          <a:ln>
            <a:solidFill>
              <a:srgbClr val="B512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xmlns="" val="1066358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Focus of WP3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9"/>
            <a:ext cx="8147248" cy="4536503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endParaRPr lang="en-US" dirty="0" smtClean="0"/>
          </a:p>
          <a:p>
            <a:pPr lvl="1"/>
            <a:r>
              <a:rPr lang="en-US" dirty="0" err="1" smtClean="0"/>
              <a:t>Behaviour</a:t>
            </a:r>
            <a:r>
              <a:rPr lang="en-US" dirty="0" smtClean="0"/>
              <a:t> of PEPS/V-IDP, obligations / responsibilities / expectations of all stakeholders</a:t>
            </a:r>
          </a:p>
          <a:p>
            <a:pPr lvl="1"/>
            <a:r>
              <a:rPr lang="en-US" dirty="0" smtClean="0"/>
              <a:t>Liabilities and compliance within STORK2.0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r>
              <a:rPr lang="en-US" dirty="0" smtClean="0"/>
              <a:t>Changes in law: </a:t>
            </a:r>
            <a:r>
              <a:rPr lang="en-US" dirty="0" err="1" smtClean="0"/>
              <a:t>eID</a:t>
            </a:r>
            <a:r>
              <a:rPr lang="en-US" dirty="0" smtClean="0"/>
              <a:t> and Trust Services  Regulation Data Protection Regulation, Adequacy findings</a:t>
            </a:r>
          </a:p>
          <a:p>
            <a:pPr lvl="1"/>
            <a:r>
              <a:rPr lang="en-US" dirty="0" smtClean="0"/>
              <a:t>Sustainability actions, policy preferences</a:t>
            </a:r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pPr lvl="2"/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9683" y="5517232"/>
            <a:ext cx="514400" cy="365125"/>
          </a:xfrm>
        </p:spPr>
        <p:txBody>
          <a:bodyPr/>
          <a:lstStyle/>
          <a:p>
            <a:fld id="{C48F6226-6C8C-40F0-9800-EBED430902BA}" type="slidenum">
              <a:rPr lang="el-GR" smtClean="0"/>
              <a:pPr/>
              <a:t>15</a:t>
            </a:fld>
            <a:endParaRPr lang="el-GR"/>
          </a:p>
        </p:txBody>
      </p:sp>
      <p:sp>
        <p:nvSpPr>
          <p:cNvPr id="7" name="Afgeronde rechthoek 6"/>
          <p:cNvSpPr/>
          <p:nvPr/>
        </p:nvSpPr>
        <p:spPr>
          <a:xfrm>
            <a:off x="802412" y="1772816"/>
            <a:ext cx="7704856" cy="1800199"/>
          </a:xfrm>
          <a:prstGeom prst="roundRect">
            <a:avLst/>
          </a:prstGeom>
          <a:noFill/>
          <a:ln>
            <a:solidFill>
              <a:srgbClr val="B512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8" name="Afgeronde rechthoek 7"/>
          <p:cNvSpPr/>
          <p:nvPr/>
        </p:nvSpPr>
        <p:spPr>
          <a:xfrm>
            <a:off x="793589" y="3789040"/>
            <a:ext cx="7704856" cy="1656184"/>
          </a:xfrm>
          <a:prstGeom prst="roundRect">
            <a:avLst/>
          </a:prstGeom>
          <a:noFill/>
          <a:ln>
            <a:solidFill>
              <a:srgbClr val="B512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xmlns="" val="406908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Task 7.6: Neutral Accreditation body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The work outlined above will determine what standards are deemed of value to STORK. </a:t>
            </a:r>
          </a:p>
          <a:p>
            <a:r>
              <a:rPr lang="en-GB" dirty="0" smtClean="0"/>
              <a:t>This raises the follow-up question of the dissemination and enforcement of those standards.</a:t>
            </a:r>
          </a:p>
          <a:p>
            <a:r>
              <a:rPr lang="en-GB" dirty="0" smtClean="0"/>
              <a:t>Is there a need for a Neutral Body or are there existing mechanisms which are suitable?</a:t>
            </a:r>
          </a:p>
          <a:p>
            <a:endParaRPr lang="de-AT" dirty="0" smtClean="0"/>
          </a:p>
          <a:p>
            <a:pPr>
              <a:buNone/>
            </a:pPr>
            <a:endParaRPr lang="de-CH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F6226-6C8C-40F0-9800-EBED430902BA}" type="slidenum">
              <a:rPr lang="el-GR" smtClean="0"/>
              <a:pPr/>
              <a:t>16</a:t>
            </a:fld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Task 7.6: Neutral Accreditation body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/>
              <a:t>Areas which will need considering will include the following:</a:t>
            </a:r>
          </a:p>
          <a:p>
            <a:pPr lvl="1"/>
            <a:r>
              <a:rPr lang="en-GB" dirty="0" smtClean="0"/>
              <a:t>What existing models are there for accreditation/assessment?</a:t>
            </a:r>
          </a:p>
          <a:p>
            <a:pPr lvl="1"/>
            <a:r>
              <a:rPr lang="en-GB" dirty="0" smtClean="0"/>
              <a:t>What roles and rules have emerged? </a:t>
            </a:r>
          </a:p>
          <a:p>
            <a:pPr lvl="1"/>
            <a:r>
              <a:rPr lang="en-GB" dirty="0" smtClean="0"/>
              <a:t>Consideration of options ranging from self assessment at the MS level to a fully independent assessment provided by qualified assessors from a recognised body such as </a:t>
            </a:r>
            <a:r>
              <a:rPr lang="en-GB" dirty="0" err="1" smtClean="0"/>
              <a:t>tScheme</a:t>
            </a:r>
            <a:r>
              <a:rPr lang="en-GB" dirty="0" smtClean="0"/>
              <a:t> in UK.</a:t>
            </a:r>
          </a:p>
          <a:p>
            <a:pPr lvl="1"/>
            <a:r>
              <a:rPr lang="en-GB" dirty="0" smtClean="0"/>
              <a:t>What happens when </a:t>
            </a:r>
            <a:r>
              <a:rPr lang="en-GB" dirty="0" err="1" smtClean="0"/>
              <a:t>Kantara</a:t>
            </a:r>
            <a:r>
              <a:rPr lang="en-GB" dirty="0" smtClean="0"/>
              <a:t> accredits assessors? </a:t>
            </a:r>
          </a:p>
          <a:p>
            <a:pPr lvl="1"/>
            <a:r>
              <a:rPr lang="en-GB" dirty="0" smtClean="0"/>
              <a:t>Role of independent assessors?</a:t>
            </a:r>
          </a:p>
          <a:p>
            <a:endParaRPr lang="de-AT" dirty="0" smtClean="0"/>
          </a:p>
          <a:p>
            <a:pPr>
              <a:buNone/>
            </a:pPr>
            <a:endParaRPr lang="de-CH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F6226-6C8C-40F0-9800-EBED430902BA}" type="slidenum">
              <a:rPr lang="el-GR" smtClean="0"/>
              <a:pPr/>
              <a:t>17</a:t>
            </a:fld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STORK 2.0 and </a:t>
            </a:r>
            <a:r>
              <a:rPr lang="en-GB" b="1" dirty="0" smtClean="0"/>
              <a:t>L</a:t>
            </a:r>
            <a:r>
              <a:rPr lang="en-GB" b="1" dirty="0" smtClean="0"/>
              <a:t>egal </a:t>
            </a:r>
            <a:r>
              <a:rPr lang="en-GB" b="1" dirty="0" smtClean="0"/>
              <a:t>B</a:t>
            </a:r>
            <a:r>
              <a:rPr lang="en-GB" b="1" dirty="0" smtClean="0"/>
              <a:t>asis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In 2011 </a:t>
            </a:r>
            <a:r>
              <a:rPr lang="en-US" dirty="0" smtClean="0"/>
              <a:t>proposed </a:t>
            </a:r>
            <a:r>
              <a:rPr lang="en-US" dirty="0" smtClean="0"/>
              <a:t>a revision of </a:t>
            </a:r>
            <a:r>
              <a:rPr lang="en-US" dirty="0" smtClean="0"/>
              <a:t>the </a:t>
            </a:r>
            <a:r>
              <a:rPr lang="en-US" b="1" dirty="0" err="1" smtClean="0"/>
              <a:t>eSignature</a:t>
            </a:r>
            <a:r>
              <a:rPr lang="en-US" b="1" dirty="0" smtClean="0"/>
              <a:t> Directive </a:t>
            </a:r>
            <a:r>
              <a:rPr lang="en-US" dirty="0" smtClean="0"/>
              <a:t>with </a:t>
            </a:r>
            <a:r>
              <a:rPr lang="en-US" dirty="0" smtClean="0"/>
              <a:t>a view to provide a </a:t>
            </a:r>
            <a:r>
              <a:rPr lang="en-US" dirty="0" smtClean="0"/>
              <a:t>legal </a:t>
            </a:r>
            <a:r>
              <a:rPr lang="en-US" dirty="0" smtClean="0"/>
              <a:t>framework for </a:t>
            </a:r>
            <a:r>
              <a:rPr lang="en-US" dirty="0" smtClean="0"/>
              <a:t>cross-border </a:t>
            </a:r>
            <a:r>
              <a:rPr lang="en-US" dirty="0" smtClean="0"/>
              <a:t>recognition and interoperability of  secure</a:t>
            </a:r>
            <a:r>
              <a:rPr lang="en-US" b="1" dirty="0" smtClean="0"/>
              <a:t> </a:t>
            </a:r>
            <a:r>
              <a:rPr lang="en-US" b="1" dirty="0" err="1" smtClean="0"/>
              <a:t>eAuthentication</a:t>
            </a:r>
            <a:r>
              <a:rPr lang="en-US" b="1" dirty="0" smtClean="0"/>
              <a:t> </a:t>
            </a:r>
            <a:r>
              <a:rPr lang="en-US" b="1" dirty="0" smtClean="0"/>
              <a:t>systems</a:t>
            </a:r>
          </a:p>
          <a:p>
            <a:r>
              <a:rPr lang="en-US" dirty="0" smtClean="0"/>
              <a:t>In 2012 </a:t>
            </a:r>
            <a:r>
              <a:rPr lang="en-US" dirty="0" smtClean="0"/>
              <a:t>proposed </a:t>
            </a:r>
            <a:r>
              <a:rPr lang="en-US" b="1" dirty="0" smtClean="0"/>
              <a:t>a </a:t>
            </a:r>
            <a:r>
              <a:rPr lang="en-US" b="1" dirty="0" smtClean="0"/>
              <a:t>Council and Parliament Decision</a:t>
            </a:r>
            <a:r>
              <a:rPr lang="en-US" dirty="0" smtClean="0"/>
              <a:t> to ensure </a:t>
            </a:r>
            <a:r>
              <a:rPr lang="en-US" b="1" dirty="0" smtClean="0"/>
              <a:t>mutual recognition of e-identification and e-authentication</a:t>
            </a:r>
            <a:r>
              <a:rPr lang="en-US" dirty="0" smtClean="0"/>
              <a:t> across the EU based on online 'authentication services' to be offered in all Member </a:t>
            </a:r>
            <a:r>
              <a:rPr lang="en-US" dirty="0" smtClean="0"/>
              <a:t>States</a:t>
            </a:r>
            <a:endParaRPr lang="de-AT" dirty="0" smtClean="0"/>
          </a:p>
          <a:p>
            <a:endParaRPr lang="de-AT" dirty="0" smtClean="0"/>
          </a:p>
          <a:p>
            <a:pPr>
              <a:buNone/>
            </a:pPr>
            <a:endParaRPr lang="de-CH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F6226-6C8C-40F0-9800-EBED430902BA}" type="slidenum">
              <a:rPr lang="el-GR" smtClean="0"/>
              <a:pPr/>
              <a:t>18</a:t>
            </a:fld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8476" y="4005064"/>
            <a:ext cx="6347048" cy="1080120"/>
          </a:xfrm>
        </p:spPr>
        <p:txBody>
          <a:bodyPr/>
          <a:lstStyle/>
          <a:p>
            <a:r>
              <a:rPr lang="en-US" i="1" dirty="0" smtClean="0"/>
              <a:t>Thank you for your attention!</a:t>
            </a:r>
            <a:br>
              <a:rPr lang="en-US" i="1" dirty="0" smtClean="0"/>
            </a:br>
            <a:r>
              <a:rPr lang="en-US" dirty="0" smtClean="0">
                <a:hlinkClick r:id="rId2"/>
              </a:rPr>
              <a:t> www.eid-stork2.eu</a:t>
            </a:r>
            <a:endParaRPr lang="el-GR" i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0" hangingPunct="0">
              <a:lnSpc>
                <a:spcPct val="75000"/>
              </a:lnSpc>
              <a:defRPr/>
            </a:pPr>
            <a:r>
              <a:rPr lang="en-US" dirty="0" smtClean="0">
                <a:solidFill>
                  <a:srgbClr val="C00000"/>
                </a:solidFill>
              </a:rPr>
              <a:t>Stork 2.0 </a:t>
            </a:r>
            <a:r>
              <a:rPr lang="en-US" dirty="0" smtClean="0">
                <a:solidFill>
                  <a:schemeClr val="tx1"/>
                </a:solidFill>
              </a:rPr>
              <a:t>is an EU co-funded project  </a:t>
            </a:r>
            <a:r>
              <a:rPr lang="nl-NL" dirty="0" smtClean="0">
                <a:solidFill>
                  <a:schemeClr val="tx1"/>
                </a:solidFill>
              </a:rPr>
              <a:t>INFSO-ICT-PSP-297263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F6226-6C8C-40F0-9800-EBED430902BA}" type="slidenum">
              <a:rPr lang="el-GR" smtClean="0"/>
              <a:pPr/>
              <a:t>2</a:t>
            </a:fld>
            <a:endParaRPr lang="el-GR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2339752" y="188640"/>
            <a:ext cx="6347048" cy="108012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B5121B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STORK 2.0 project</a:t>
            </a:r>
            <a:endParaRPr kumimoji="0" lang="el-GR" sz="3200" b="0" i="0" u="none" strike="noStrike" kern="1200" cap="none" spc="0" normalizeH="0" baseline="0" noProof="0" dirty="0">
              <a:ln>
                <a:noFill/>
              </a:ln>
              <a:solidFill>
                <a:srgbClr val="B5121B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1124744"/>
            <a:ext cx="4837154" cy="4816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467544" y="1772816"/>
            <a:ext cx="2818656" cy="1080119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342900" indent="-342900">
              <a:spcBef>
                <a:spcPct val="20000"/>
              </a:spcBef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STORK 2.0</a:t>
            </a:r>
          </a:p>
          <a:p>
            <a:pPr marL="342900" indent="-342900">
              <a:spcBef>
                <a:spcPct val="20000"/>
              </a:spcBef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Secure </a:t>
            </a:r>
            <a:r>
              <a:rPr lang="en-US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idenTity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acrOss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marL="342900" indent="-342900">
              <a:spcBef>
                <a:spcPct val="20000"/>
              </a:spcBef>
            </a:pPr>
            <a:r>
              <a:rPr lang="en-US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boRders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linKed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2.0</a:t>
            </a: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7544" y="3140968"/>
            <a:ext cx="228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sz="20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3 year duration: from 2012 to 2015</a:t>
            </a:r>
            <a:endParaRPr lang="en-US" sz="20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67544" y="4149080"/>
            <a:ext cx="2286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sz="20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19 participating countries</a:t>
            </a:r>
          </a:p>
          <a:p>
            <a:pPr lvl="0">
              <a:spcBef>
                <a:spcPct val="20000"/>
              </a:spcBef>
            </a:pPr>
            <a:endParaRPr lang="en-US" sz="2000" b="1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spcBef>
                <a:spcPct val="20000"/>
              </a:spcBef>
            </a:pPr>
            <a:r>
              <a:rPr lang="en-US" sz="20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58 partners</a:t>
            </a:r>
          </a:p>
        </p:txBody>
      </p:sp>
      <p:sp>
        <p:nvSpPr>
          <p:cNvPr id="9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4636368" y="6311726"/>
            <a:ext cx="3608040" cy="429642"/>
          </a:xfrm>
        </p:spPr>
        <p:txBody>
          <a:bodyPr/>
          <a:lstStyle/>
          <a:p>
            <a:pPr eaLnBrk="0" hangingPunct="0">
              <a:lnSpc>
                <a:spcPct val="75000"/>
              </a:lnSpc>
              <a:defRPr/>
            </a:pPr>
            <a:r>
              <a:rPr lang="en-US" dirty="0" smtClean="0">
                <a:solidFill>
                  <a:srgbClr val="C00000"/>
                </a:solidFill>
              </a:rPr>
              <a:t>Stork 2.0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is an EU co-funded project  </a:t>
            </a:r>
            <a:r>
              <a:rPr lang="nl-NL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INFSO-ICT-PSP-297263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F6226-6C8C-40F0-9800-EBED430902BA}" type="slidenum">
              <a:rPr lang="el-GR" smtClean="0"/>
              <a:pPr/>
              <a:t>3</a:t>
            </a:fld>
            <a:endParaRPr lang="el-GR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2339752" y="188640"/>
            <a:ext cx="6347048" cy="108012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B5121B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 Vision</a:t>
            </a:r>
            <a:endParaRPr kumimoji="0" lang="el-GR" sz="3200" b="0" i="0" u="none" strike="noStrike" kern="1200" cap="none" spc="0" normalizeH="0" baseline="0" noProof="0" dirty="0">
              <a:ln>
                <a:noFill/>
              </a:ln>
              <a:solidFill>
                <a:srgbClr val="B5121B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39552" y="1628799"/>
            <a:ext cx="7488832" cy="4392489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>
              <a:spcBef>
                <a:spcPct val="20000"/>
              </a:spcBef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STORK 2.0 will contribute to the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realisation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of a 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single European electronic identification and authentication area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by:  </a:t>
            </a:r>
          </a:p>
          <a:p>
            <a:pPr marL="742950" lvl="1" indent="-285750">
              <a:spcBef>
                <a:spcPct val="20000"/>
              </a:spcBef>
              <a:buFont typeface="Arial" pitchFamily="34" charset="0"/>
              <a:buChar char="–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building on the results of STORK</a:t>
            </a:r>
          </a:p>
          <a:p>
            <a:pPr marL="742950" lvl="1" indent="-285750">
              <a:spcBef>
                <a:spcPct val="20000"/>
              </a:spcBef>
              <a:buFont typeface="Arial" pitchFamily="34" charset="0"/>
              <a:buChar char="–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establishing interoperability of different approaches at national and EU level, </a:t>
            </a:r>
          </a:p>
          <a:p>
            <a:pPr marL="1371600" lvl="2" indent="-457200">
              <a:spcBef>
                <a:spcPct val="20000"/>
              </a:spcBef>
              <a:buFont typeface="+mj-lt"/>
              <a:buAutoNum type="arabicPeriod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eID for persons</a:t>
            </a:r>
          </a:p>
          <a:p>
            <a:pPr marL="1371600" lvl="2" indent="-457200">
              <a:spcBef>
                <a:spcPct val="20000"/>
              </a:spcBef>
              <a:buFont typeface="+mj-lt"/>
              <a:buAutoNum type="arabicPeriod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eID for 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legal entities  (representation)</a:t>
            </a:r>
          </a:p>
          <a:p>
            <a:pPr marL="1371600" lvl="2" indent="-457200">
              <a:spcBef>
                <a:spcPct val="20000"/>
              </a:spcBef>
              <a:buFont typeface="+mj-lt"/>
              <a:buAutoNum type="arabicPeriod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the facility to 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mandate</a:t>
            </a:r>
            <a:endParaRPr lang="en-US" sz="2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4636368" y="6311726"/>
            <a:ext cx="3608040" cy="429642"/>
          </a:xfrm>
        </p:spPr>
        <p:txBody>
          <a:bodyPr/>
          <a:lstStyle/>
          <a:p>
            <a:pPr eaLnBrk="0" hangingPunct="0">
              <a:lnSpc>
                <a:spcPct val="75000"/>
              </a:lnSpc>
              <a:defRPr/>
            </a:pPr>
            <a:r>
              <a:rPr lang="en-US" dirty="0" smtClean="0">
                <a:solidFill>
                  <a:srgbClr val="C00000"/>
                </a:solidFill>
              </a:rPr>
              <a:t>Stork 2.0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is an EU co-funded project  </a:t>
            </a:r>
            <a:r>
              <a:rPr lang="nl-NL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INFSO-ICT-PSP-297263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F6226-6C8C-40F0-9800-EBED430902BA}" type="slidenum">
              <a:rPr lang="el-GR" smtClean="0"/>
              <a:pPr/>
              <a:t>4</a:t>
            </a:fld>
            <a:endParaRPr lang="el-GR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534731" y="53752"/>
            <a:ext cx="6609269" cy="1143000"/>
          </a:xfrm>
        </p:spPr>
        <p:txBody>
          <a:bodyPr/>
          <a:lstStyle/>
          <a:p>
            <a:r>
              <a:rPr lang="en-US" b="1" dirty="0" smtClean="0"/>
              <a:t>STORK 2.0 pilots</a:t>
            </a:r>
            <a:endParaRPr lang="el-GR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067944" y="1052736"/>
            <a:ext cx="3679662" cy="95410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2800" b="1" dirty="0" smtClean="0">
                <a:solidFill>
                  <a:prstClr val="black"/>
                </a:solidFill>
              </a:rPr>
              <a:t>e-learning &amp;</a:t>
            </a:r>
            <a:br>
              <a:rPr lang="en-US" sz="2800" b="1" dirty="0" smtClean="0">
                <a:solidFill>
                  <a:prstClr val="black"/>
                </a:solidFill>
              </a:rPr>
            </a:br>
            <a:r>
              <a:rPr lang="en-US" sz="2800" b="1" dirty="0" smtClean="0">
                <a:solidFill>
                  <a:prstClr val="black"/>
                </a:solidFill>
              </a:rPr>
              <a:t>academic qualifications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11816" y="4293096"/>
            <a:ext cx="1744388" cy="52322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sz="2800" b="1" dirty="0" smtClean="0">
                <a:solidFill>
                  <a:prstClr val="black"/>
                </a:solidFill>
              </a:rPr>
              <a:t>e-banking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87624" y="1484784"/>
            <a:ext cx="1433406" cy="523220"/>
          </a:xfrm>
          <a:prstGeom prst="rect">
            <a:avLst/>
          </a:prstGeom>
          <a:solidFill>
            <a:srgbClr val="CCFFFF"/>
          </a:solidFill>
        </p:spPr>
        <p:txBody>
          <a:bodyPr wrap="none" rtlCol="0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2800" b="1" dirty="0" smtClean="0">
                <a:solidFill>
                  <a:prstClr val="black"/>
                </a:solidFill>
              </a:rPr>
              <a:t>e-health</a:t>
            </a:r>
            <a:endParaRPr lang="it-IT" sz="2800" b="1" dirty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55976" y="4509120"/>
            <a:ext cx="2358274" cy="954107"/>
          </a:xfrm>
          <a:prstGeom prst="rect">
            <a:avLst/>
          </a:prstGeom>
          <a:solidFill>
            <a:srgbClr val="CCFF99"/>
          </a:solidFill>
        </p:spPr>
        <p:txBody>
          <a:bodyPr wrap="none" rtlCol="0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2800" b="1" dirty="0" smtClean="0">
                <a:solidFill>
                  <a:prstClr val="black"/>
                </a:solidFill>
              </a:rPr>
              <a:t>public services</a:t>
            </a:r>
            <a:br>
              <a:rPr lang="en-US" sz="2800" b="1" dirty="0" smtClean="0">
                <a:solidFill>
                  <a:prstClr val="black"/>
                </a:solidFill>
              </a:rPr>
            </a:br>
            <a:r>
              <a:rPr lang="en-US" sz="2800" b="1" dirty="0" smtClean="0">
                <a:solidFill>
                  <a:prstClr val="black"/>
                </a:solidFill>
              </a:rPr>
              <a:t>for business</a:t>
            </a:r>
            <a:endParaRPr lang="it-IT" sz="28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731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Overview of Task 7.5 Standardisation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GB" dirty="0" smtClean="0"/>
              <a:t>Lead partner – UK Cabinet Office</a:t>
            </a:r>
          </a:p>
          <a:p>
            <a:r>
              <a:rPr lang="en-GB" dirty="0" smtClean="0"/>
              <a:t>M13 – M36</a:t>
            </a:r>
          </a:p>
          <a:p>
            <a:r>
              <a:rPr lang="en-GB" dirty="0" smtClean="0"/>
              <a:t>This task will explore the different standards bodies which STORK 2.0 could work with, in relation to uptake by industry. </a:t>
            </a:r>
          </a:p>
          <a:p>
            <a:r>
              <a:rPr lang="en-GB" dirty="0" smtClean="0"/>
              <a:t>The task includes contacts with these bodies, in order be achieve a maximum alignment between the STORK specifications and possible existing or future standards these bodies may be working on. </a:t>
            </a:r>
          </a:p>
          <a:p>
            <a:r>
              <a:rPr lang="en-GB" dirty="0" smtClean="0"/>
              <a:t>WP4 will provide support to this task from a technical point of view. </a:t>
            </a:r>
          </a:p>
          <a:p>
            <a:pPr>
              <a:buNone/>
            </a:pPr>
            <a:endParaRPr lang="de-CH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F6226-6C8C-40F0-9800-EBED430902BA}" type="slidenum">
              <a:rPr lang="el-GR" smtClean="0"/>
              <a:pPr/>
              <a:t>5</a:t>
            </a:fld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Overview of Task 7.5 Standardisation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We will also evaluate the appropriateness and possibility of making STORK a de facto standard in the interim, working with bodies such as ISA, IETF, ISO etc. on this. </a:t>
            </a:r>
          </a:p>
          <a:p>
            <a:r>
              <a:rPr lang="en-GB" dirty="0" smtClean="0"/>
              <a:t>Interoperability might be extended outside of the EU in cooperation with EU-external partners, including International standards bodies. </a:t>
            </a:r>
          </a:p>
          <a:p>
            <a:pPr>
              <a:buNone/>
            </a:pPr>
            <a:endParaRPr lang="de-CH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F6226-6C8C-40F0-9800-EBED430902BA}" type="slidenum">
              <a:rPr lang="el-GR" smtClean="0"/>
              <a:pPr/>
              <a:t>6</a:t>
            </a:fld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STORK 2.0 and Standards in first phase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>
                <a:solidFill>
                  <a:schemeClr val="tx1"/>
                </a:solidFill>
              </a:rPr>
              <a:t>Opened a dialogue with OASIS group </a:t>
            </a:r>
          </a:p>
          <a:p>
            <a:r>
              <a:rPr lang="en-GB" dirty="0" smtClean="0">
                <a:solidFill>
                  <a:schemeClr val="tx1"/>
                </a:solidFill>
              </a:rPr>
              <a:t>Opened a dialogue </a:t>
            </a:r>
            <a:r>
              <a:rPr lang="en-GB" dirty="0" smtClean="0">
                <a:solidFill>
                  <a:schemeClr val="tx1"/>
                </a:solidFill>
              </a:rPr>
              <a:t>with </a:t>
            </a:r>
            <a:r>
              <a:rPr lang="en-GB" dirty="0" err="1" smtClean="0">
                <a:solidFill>
                  <a:schemeClr val="tx1"/>
                </a:solidFill>
              </a:rPr>
              <a:t>Kantara</a:t>
            </a:r>
            <a:r>
              <a:rPr lang="en-GB" dirty="0" smtClean="0">
                <a:solidFill>
                  <a:schemeClr val="tx1"/>
                </a:solidFill>
              </a:rPr>
              <a:t> </a:t>
            </a:r>
            <a:r>
              <a:rPr lang="en-GB" dirty="0" smtClean="0">
                <a:solidFill>
                  <a:schemeClr val="tx1"/>
                </a:solidFill>
              </a:rPr>
              <a:t>Initiative</a:t>
            </a:r>
          </a:p>
          <a:p>
            <a:r>
              <a:rPr lang="en-GB" dirty="0" smtClean="0">
                <a:solidFill>
                  <a:schemeClr val="tx1"/>
                </a:solidFill>
              </a:rPr>
              <a:t>Others such as CEN, NSTIC &amp; </a:t>
            </a:r>
            <a:r>
              <a:rPr lang="en-GB" dirty="0" smtClean="0"/>
              <a:t>ISO SC 27</a:t>
            </a:r>
            <a:endParaRPr lang="en-GB" dirty="0" smtClean="0">
              <a:solidFill>
                <a:schemeClr val="tx1"/>
              </a:solidFill>
            </a:endParaRPr>
          </a:p>
          <a:p>
            <a:r>
              <a:rPr lang="en-GB" dirty="0" smtClean="0">
                <a:solidFill>
                  <a:schemeClr val="tx1"/>
                </a:solidFill>
              </a:rPr>
              <a:t>ISA and sustainability of STORK 2.0 </a:t>
            </a:r>
            <a:r>
              <a:rPr lang="en-GB" dirty="0" smtClean="0">
                <a:solidFill>
                  <a:schemeClr val="tx1"/>
                </a:solidFill>
              </a:rPr>
              <a:t>project </a:t>
            </a:r>
            <a:endParaRPr lang="en-GB" dirty="0" smtClean="0">
              <a:solidFill>
                <a:schemeClr val="tx1"/>
              </a:solidFill>
            </a:endParaRPr>
          </a:p>
          <a:p>
            <a:r>
              <a:rPr lang="en-GB" dirty="0" smtClean="0">
                <a:solidFill>
                  <a:schemeClr val="tx1"/>
                </a:solidFill>
              </a:rPr>
              <a:t>Article 29 Data Protection Working Party</a:t>
            </a:r>
          </a:p>
          <a:p>
            <a:pPr>
              <a:buNone/>
            </a:pPr>
            <a:endParaRPr lang="en-GB" b="1" dirty="0" smtClean="0"/>
          </a:p>
          <a:p>
            <a:pPr>
              <a:buNone/>
            </a:pPr>
            <a:r>
              <a:rPr lang="en-GB" b="1" dirty="0" smtClean="0"/>
              <a:t>Other </a:t>
            </a:r>
            <a:r>
              <a:rPr lang="en-GB" b="1" dirty="0" smtClean="0"/>
              <a:t>standardisation: </a:t>
            </a:r>
          </a:p>
          <a:p>
            <a:r>
              <a:rPr lang="en-GB" dirty="0" smtClean="0"/>
              <a:t>Results from pilots will determine this</a:t>
            </a:r>
          </a:p>
          <a:p>
            <a:pPr>
              <a:buNone/>
            </a:pPr>
            <a:endParaRPr lang="de-CH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F6226-6C8C-40F0-9800-EBED430902BA}" type="slidenum">
              <a:rPr lang="el-GR" smtClean="0"/>
              <a:pPr/>
              <a:t>7</a:t>
            </a:fld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STORK 2.0 and </a:t>
            </a:r>
            <a:r>
              <a:rPr lang="en-GB" dirty="0" smtClean="0"/>
              <a:t>OASIS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GB" dirty="0" smtClean="0"/>
              <a:t>	</a:t>
            </a:r>
            <a:r>
              <a:rPr lang="en-GB" sz="4000" dirty="0" smtClean="0"/>
              <a:t>Since </a:t>
            </a:r>
            <a:r>
              <a:rPr lang="en-GB" sz="4000" dirty="0" smtClean="0"/>
              <a:t>December </a:t>
            </a:r>
            <a:r>
              <a:rPr lang="en-GB" sz="4000" dirty="0" smtClean="0"/>
              <a:t>2012 contacts with OASIS </a:t>
            </a:r>
            <a:r>
              <a:rPr lang="en-GB" sz="4000" dirty="0" smtClean="0"/>
              <a:t>in order to get the STORK 2.0 specifications </a:t>
            </a:r>
            <a:r>
              <a:rPr lang="en-GB" sz="4000" dirty="0" smtClean="0"/>
              <a:t>aligned with SAML 2.0 for STORK related extensions and STORK data names</a:t>
            </a:r>
          </a:p>
          <a:p>
            <a:pPr>
              <a:buNone/>
            </a:pPr>
            <a:endParaRPr lang="de-CH" sz="40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F6226-6C8C-40F0-9800-EBED430902BA}" type="slidenum">
              <a:rPr lang="el-GR" smtClean="0"/>
              <a:pPr/>
              <a:t>8</a:t>
            </a:fld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ISO SC 27, </a:t>
            </a:r>
            <a:r>
              <a:rPr lang="en-GB" dirty="0" err="1" smtClean="0"/>
              <a:t>Kantara</a:t>
            </a:r>
            <a:r>
              <a:rPr lang="en-GB" dirty="0" smtClean="0"/>
              <a:t> initiative, NSTIC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	</a:t>
            </a:r>
            <a:r>
              <a:rPr lang="en-GB" sz="4000" dirty="0" smtClean="0"/>
              <a:t>Strategic </a:t>
            </a:r>
            <a:r>
              <a:rPr lang="en-GB" sz="4000" dirty="0" smtClean="0"/>
              <a:t>higher level </a:t>
            </a:r>
            <a:r>
              <a:rPr lang="en-GB" sz="4000" dirty="0" smtClean="0"/>
              <a:t>	regulatory/</a:t>
            </a:r>
            <a:r>
              <a:rPr lang="en-GB" sz="4000" dirty="0" err="1" smtClean="0"/>
              <a:t>LoA</a:t>
            </a:r>
            <a:r>
              <a:rPr lang="en-GB" sz="4000" dirty="0" smtClean="0"/>
              <a:t> </a:t>
            </a:r>
            <a:r>
              <a:rPr lang="en-GB" sz="4000" dirty="0" smtClean="0"/>
              <a:t>issues are put in </a:t>
            </a:r>
            <a:r>
              <a:rPr lang="en-GB" sz="4000" dirty="0" smtClean="0"/>
              <a:t>	focus </a:t>
            </a:r>
            <a:r>
              <a:rPr lang="en-GB" sz="4000" dirty="0" smtClean="0"/>
              <a:t>of bilateral </a:t>
            </a:r>
            <a:r>
              <a:rPr lang="en-GB" sz="4000" dirty="0" smtClean="0"/>
              <a:t>discussions</a:t>
            </a:r>
          </a:p>
          <a:p>
            <a:r>
              <a:rPr lang="en-GB" sz="4000" dirty="0" smtClean="0"/>
              <a:t>     ISO/IEC </a:t>
            </a:r>
            <a:r>
              <a:rPr lang="en-GB" sz="4000" dirty="0" smtClean="0"/>
              <a:t>29115:2013 </a:t>
            </a:r>
            <a:r>
              <a:rPr lang="en-GB" sz="4000" dirty="0" smtClean="0"/>
              <a:t>specifies </a:t>
            </a:r>
            <a:r>
              <a:rPr lang="en-GB" sz="4000" dirty="0" smtClean="0"/>
              <a:t>four </a:t>
            </a:r>
            <a:r>
              <a:rPr lang="en-GB" sz="4000" dirty="0" smtClean="0"/>
              <a:t>	levels </a:t>
            </a:r>
            <a:r>
              <a:rPr lang="en-GB" sz="4000" dirty="0" smtClean="0"/>
              <a:t>of entity authentication </a:t>
            </a:r>
            <a:r>
              <a:rPr lang="en-GB" sz="4000" dirty="0" smtClean="0"/>
              <a:t>	assurance similar to STORK QAA</a:t>
            </a:r>
          </a:p>
          <a:p>
            <a:pPr>
              <a:buNone/>
            </a:pPr>
            <a:endParaRPr lang="en-GB" sz="4000" dirty="0" smtClean="0"/>
          </a:p>
          <a:p>
            <a:pPr>
              <a:buNone/>
            </a:pPr>
            <a:endParaRPr lang="de-CH" sz="40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F6226-6C8C-40F0-9800-EBED430902BA}" type="slidenum">
              <a:rPr lang="el-GR" smtClean="0"/>
              <a:pPr/>
              <a:t>9</a:t>
            </a:fld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1010</Words>
  <Application>Microsoft Office PowerPoint</Application>
  <PresentationFormat>On-screen Show (4:3)</PresentationFormat>
  <Paragraphs>148</Paragraphs>
  <Slides>19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STORK 2.0 Project &amp; Standards</vt:lpstr>
      <vt:lpstr>Slide 2</vt:lpstr>
      <vt:lpstr>Slide 3</vt:lpstr>
      <vt:lpstr>STORK 2.0 pilots</vt:lpstr>
      <vt:lpstr>Overview of Task 7.5 Standardisation</vt:lpstr>
      <vt:lpstr>Overview of Task 7.5 Standardisation</vt:lpstr>
      <vt:lpstr>STORK 2.0 and Standards in first phase</vt:lpstr>
      <vt:lpstr>STORK 2.0 and OASIS</vt:lpstr>
      <vt:lpstr>ISO SC 27, Kantara initiative, NSTIC</vt:lpstr>
      <vt:lpstr>STORK 2.0 &amp; Sustainability</vt:lpstr>
      <vt:lpstr>STORK 2.0 &amp; Sustainability</vt:lpstr>
      <vt:lpstr>Article 29 Working Party</vt:lpstr>
      <vt:lpstr>T3.1 – Legal needs</vt:lpstr>
      <vt:lpstr>What can go wrong?</vt:lpstr>
      <vt:lpstr>Focus of WP3</vt:lpstr>
      <vt:lpstr>Task 7.6: Neutral Accreditation body</vt:lpstr>
      <vt:lpstr>Task 7.6: Neutral Accreditation body</vt:lpstr>
      <vt:lpstr>STORK 2.0 and Legal Basis</vt:lpstr>
      <vt:lpstr>Thank you for your attention!  www.eid-stork2.eu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iliana</dc:creator>
  <cp:lastModifiedBy>Eric Smith</cp:lastModifiedBy>
  <cp:revision>51</cp:revision>
  <dcterms:created xsi:type="dcterms:W3CDTF">2012-04-03T08:23:38Z</dcterms:created>
  <dcterms:modified xsi:type="dcterms:W3CDTF">2013-08-25T16:43:01Z</dcterms:modified>
</cp:coreProperties>
</file>