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72" r:id="rId4"/>
    <p:sldId id="292" r:id="rId5"/>
    <p:sldId id="293" r:id="rId6"/>
    <p:sldId id="259" r:id="rId7"/>
    <p:sldId id="287" r:id="rId8"/>
    <p:sldId id="288" r:id="rId9"/>
    <p:sldId id="289" r:id="rId10"/>
    <p:sldId id="285" r:id="rId11"/>
    <p:sldId id="290" r:id="rId12"/>
    <p:sldId id="291" r:id="rId13"/>
    <p:sldId id="286" r:id="rId14"/>
    <p:sldId id="257" r:id="rId15"/>
    <p:sldId id="294" r:id="rId16"/>
    <p:sldId id="295" r:id="rId17"/>
    <p:sldId id="278" r:id="rId18"/>
    <p:sldId id="284" r:id="rId19"/>
    <p:sldId id="281" r:id="rId20"/>
    <p:sldId id="280" r:id="rId21"/>
    <p:sldId id="267" r:id="rId22"/>
    <p:sldId id="277" r:id="rId23"/>
    <p:sldId id="26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8647" autoAdjust="0"/>
  </p:normalViewPr>
  <p:slideViewPr>
    <p:cSldViewPr>
      <p:cViewPr>
        <p:scale>
          <a:sx n="96" d="100"/>
          <a:sy n="96" d="100"/>
        </p:scale>
        <p:origin x="-414" y="-4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C262EE-D4B9-41A9-B02B-893538A01759}" type="datetimeFigureOut">
              <a:rPr lang="en-US" smtClean="0"/>
              <a:pPr/>
              <a:t>4/17/2013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C262EE-D4B9-41A9-B02B-893538A01759}" type="datetimeFigureOut">
              <a:rPr lang="en-US" smtClean="0"/>
              <a:pPr/>
              <a:t>4/17/2013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C262EE-D4B9-41A9-B02B-893538A01759}" type="datetimeFigureOut">
              <a:rPr lang="en-US" smtClean="0"/>
              <a:pPr/>
              <a:t>4/17/2013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C262EE-D4B9-41A9-B02B-893538A01759}" type="datetimeFigureOut">
              <a:rPr lang="en-US" smtClean="0"/>
              <a:pPr/>
              <a:t>4/17/2013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C262EE-D4B9-41A9-B02B-893538A01759}" type="datetimeFigureOut">
              <a:rPr lang="en-US" smtClean="0"/>
              <a:pPr/>
              <a:t>4/17/2013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C262EE-D4B9-41A9-B02B-893538A01759}" type="datetimeFigureOut">
              <a:rPr lang="en-US" smtClean="0"/>
              <a:pPr/>
              <a:t>4/17/2013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C262EE-D4B9-41A9-B02B-893538A01759}" type="datetimeFigureOut">
              <a:rPr lang="en-US" smtClean="0"/>
              <a:pPr/>
              <a:t>4/17/2013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C262EE-D4B9-41A9-B02B-893538A01759}" type="datetimeFigureOut">
              <a:rPr lang="en-US" smtClean="0"/>
              <a:pPr/>
              <a:t>4/17/2013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C262EE-D4B9-41A9-B02B-893538A01759}" type="datetimeFigureOut">
              <a:rPr lang="en-US" smtClean="0"/>
              <a:pPr/>
              <a:t>4/17/2013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C262EE-D4B9-41A9-B02B-893538A01759}" type="datetimeFigureOut">
              <a:rPr lang="en-US" smtClean="0"/>
              <a:pPr/>
              <a:t>4/17/2013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C262EE-D4B9-41A9-B02B-893538A01759}" type="datetimeFigureOut">
              <a:rPr lang="en-US" smtClean="0"/>
              <a:pPr/>
              <a:t>4/17/2013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B6D2A6-3655-474C-8876-0BFD4A4997A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C262EE-D4B9-41A9-B02B-893538A01759}" type="datetimeFigureOut">
              <a:rPr lang="en-US" smtClean="0"/>
              <a:pPr/>
              <a:t>4/17/2013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6D2A6-3655-474C-8876-0BFD4A4997A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990600"/>
            <a:ext cx="7772400" cy="1470025"/>
          </a:xfrm>
        </p:spPr>
        <p:txBody>
          <a:bodyPr/>
          <a:lstStyle/>
          <a:p>
            <a:r>
              <a:rPr lang="en-US" altLang="ja-JP" dirty="0"/>
              <a:t>S</a:t>
            </a:r>
            <a:r>
              <a:rPr lang="en-US" altLang="ja-JP" dirty="0" smtClean="0"/>
              <a:t>ummary of </a:t>
            </a:r>
            <a:r>
              <a:rPr lang="en-US" altLang="ja-JP" dirty="0"/>
              <a:t>4th</a:t>
            </a:r>
            <a:r>
              <a:rPr lang="en-US" altLang="ja-JP" dirty="0" smtClean="0"/>
              <a:t> FG-DR&amp;NRR meeting</a:t>
            </a:r>
            <a:endParaRPr lang="en-US" dirty="0"/>
          </a:p>
        </p:txBody>
      </p:sp>
      <p:sp>
        <p:nvSpPr>
          <p:cNvPr id="3" name="Subtitle 2"/>
          <p:cNvSpPr>
            <a:spLocks noGrp="1"/>
          </p:cNvSpPr>
          <p:nvPr>
            <p:ph type="subTitle" idx="1"/>
          </p:nvPr>
        </p:nvSpPr>
        <p:spPr/>
        <p:txBody>
          <a:bodyPr>
            <a:normAutofit fontScale="85000" lnSpcReduction="20000"/>
          </a:bodyPr>
          <a:lstStyle/>
          <a:p>
            <a:r>
              <a:rPr lang="fr-FR" dirty="0" smtClean="0">
                <a:solidFill>
                  <a:schemeClr val="tx1"/>
                </a:solidFill>
              </a:rPr>
              <a:t>Chairman of FG-DR&amp;NRR</a:t>
            </a:r>
          </a:p>
          <a:p>
            <a:endParaRPr lang="fr-FR" dirty="0" smtClean="0">
              <a:solidFill>
                <a:schemeClr val="tx1"/>
              </a:solidFill>
            </a:endParaRPr>
          </a:p>
          <a:p>
            <a:r>
              <a:rPr lang="en-US" altLang="ja-JP" dirty="0" smtClean="0">
                <a:solidFill>
                  <a:schemeClr val="tx1"/>
                </a:solidFill>
              </a:rPr>
              <a:t>4th</a:t>
            </a:r>
            <a:r>
              <a:rPr lang="fr-FR" altLang="ja-JP" dirty="0" smtClean="0">
                <a:solidFill>
                  <a:schemeClr val="tx1"/>
                </a:solidFill>
              </a:rPr>
              <a:t> </a:t>
            </a:r>
            <a:r>
              <a:rPr lang="fr-FR" altLang="ja-JP" dirty="0">
                <a:solidFill>
                  <a:schemeClr val="tx1"/>
                </a:solidFill>
              </a:rPr>
              <a:t>FG-DR&amp;NRR </a:t>
            </a:r>
            <a:r>
              <a:rPr lang="fr-FR" dirty="0" smtClean="0">
                <a:solidFill>
                  <a:schemeClr val="tx1"/>
                </a:solidFill>
              </a:rPr>
              <a:t>meeting</a:t>
            </a:r>
          </a:p>
          <a:p>
            <a:r>
              <a:rPr lang="en-US" altLang="ja-JP" dirty="0">
                <a:solidFill>
                  <a:schemeClr val="tx1"/>
                </a:solidFill>
              </a:rPr>
              <a:t>Tokyo</a:t>
            </a:r>
            <a:r>
              <a:rPr lang="fr-FR" dirty="0" smtClean="0">
                <a:solidFill>
                  <a:schemeClr val="tx1"/>
                </a:solidFill>
              </a:rPr>
              <a:t>, </a:t>
            </a:r>
            <a:r>
              <a:rPr lang="en-US" altLang="ja-JP" dirty="0" smtClean="0">
                <a:solidFill>
                  <a:schemeClr val="tx1"/>
                </a:solidFill>
              </a:rPr>
              <a:t>February 5-8</a:t>
            </a:r>
            <a:r>
              <a:rPr lang="fr-FR" dirty="0" smtClean="0">
                <a:solidFill>
                  <a:schemeClr val="tx1"/>
                </a:solidFill>
              </a:rPr>
              <a:t>, 2013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US" altLang="ja-JP" sz="4000" dirty="0" smtClean="0">
                <a:solidFill>
                  <a:srgbClr val="0070C0"/>
                </a:solidFill>
              </a:rPr>
              <a:t>Special session (1)</a:t>
            </a:r>
            <a:endParaRPr lang="en-US" sz="4000" dirty="0">
              <a:solidFill>
                <a:srgbClr val="0070C0"/>
              </a:solidFill>
            </a:endParaRPr>
          </a:p>
        </p:txBody>
      </p:sp>
      <p:sp>
        <p:nvSpPr>
          <p:cNvPr id="3" name="Content Placeholder 2"/>
          <p:cNvSpPr>
            <a:spLocks noGrp="1"/>
          </p:cNvSpPr>
          <p:nvPr>
            <p:ph idx="1"/>
          </p:nvPr>
        </p:nvSpPr>
        <p:spPr>
          <a:xfrm>
            <a:off x="304800" y="2133600"/>
            <a:ext cx="8534400" cy="4572000"/>
          </a:xfrm>
        </p:spPr>
        <p:txBody>
          <a:bodyPr>
            <a:noAutofit/>
          </a:bodyPr>
          <a:lstStyle/>
          <a:p>
            <a:pPr marL="400050">
              <a:spcBef>
                <a:spcPts val="1800"/>
              </a:spcBef>
              <a:buFont typeface="Wingdings" pitchFamily="2" charset="2"/>
              <a:buChar char="l"/>
            </a:pPr>
            <a:r>
              <a:rPr lang="en-GB" altLang="ja-JP" sz="2400" dirty="0" err="1"/>
              <a:t>Mr.</a:t>
            </a:r>
            <a:r>
              <a:rPr lang="en-GB" altLang="ja-JP" sz="2400" dirty="0"/>
              <a:t> </a:t>
            </a:r>
            <a:r>
              <a:rPr lang="en-GB" altLang="ja-JP" sz="2400" dirty="0" smtClean="0"/>
              <a:t>Bain (US Administration) introduced the background of this presentation and </a:t>
            </a:r>
            <a:r>
              <a:rPr lang="en-GB" altLang="ja-JP" sz="2400" dirty="0" err="1" smtClean="0"/>
              <a:t>Mr.</a:t>
            </a:r>
            <a:r>
              <a:rPr lang="en-GB" altLang="ja-JP" sz="2400" dirty="0" smtClean="0"/>
              <a:t> Piers (Oxford Univ.) presented “</a:t>
            </a:r>
            <a:r>
              <a:rPr lang="en-US" altLang="ja-JP" sz="2400" dirty="0"/>
              <a:t>Internet Engineering Task Force (IETF) Standards Supporting Emergency </a:t>
            </a:r>
            <a:r>
              <a:rPr lang="en-US" altLang="ja-JP" sz="2400" dirty="0" smtClean="0"/>
              <a:t>Communications”</a:t>
            </a:r>
            <a:r>
              <a:rPr lang="en-GB" altLang="ja-JP" sz="2400" dirty="0" smtClean="0"/>
              <a:t>.</a:t>
            </a:r>
            <a:endParaRPr lang="en-GB" altLang="ja-JP" sz="2400" dirty="0"/>
          </a:p>
          <a:p>
            <a:pPr marL="400050">
              <a:spcBef>
                <a:spcPts val="1800"/>
              </a:spcBef>
              <a:buFont typeface="Wingdings" pitchFamily="2" charset="2"/>
              <a:buChar char="l"/>
            </a:pPr>
            <a:r>
              <a:rPr lang="en-GB" altLang="ja-JP" sz="2400" dirty="0" smtClean="0"/>
              <a:t>After the discussion, it was agreed to add the list of </a:t>
            </a:r>
            <a:r>
              <a:rPr lang="en-GB" altLang="ja-JP" sz="2400" dirty="0"/>
              <a:t>IETF approved </a:t>
            </a:r>
            <a:r>
              <a:rPr lang="en-GB" altLang="ja-JP" sz="2400" dirty="0" smtClean="0"/>
              <a:t>RFCs in clause 2 of this document into the overview deliverable. FG-DR&amp;NRR also agreed to take note of </a:t>
            </a:r>
            <a:r>
              <a:rPr lang="en-GB" altLang="ja-JP" sz="2400" dirty="0"/>
              <a:t>current IETF development </a:t>
            </a:r>
            <a:r>
              <a:rPr lang="en-GB" altLang="ja-JP" sz="2400" dirty="0" smtClean="0"/>
              <a:t>work and </a:t>
            </a:r>
            <a:r>
              <a:rPr lang="en-GB" altLang="ja-JP" sz="2400" dirty="0"/>
              <a:t>relevant technical developments of IETF Working </a:t>
            </a:r>
            <a:r>
              <a:rPr lang="en-GB" altLang="ja-JP" sz="2400" dirty="0" smtClean="0"/>
              <a:t>Groups in the meeting report.</a:t>
            </a:r>
          </a:p>
          <a:p>
            <a:pPr marL="400050">
              <a:spcBef>
                <a:spcPts val="1800"/>
              </a:spcBef>
              <a:buFont typeface="Wingdings" pitchFamily="2" charset="2"/>
              <a:buChar char="l"/>
            </a:pPr>
            <a:r>
              <a:rPr lang="en-GB" altLang="ja-JP" sz="2400" dirty="0" err="1" smtClean="0"/>
              <a:t>Mr.</a:t>
            </a:r>
            <a:r>
              <a:rPr lang="en-GB" altLang="ja-JP" sz="2400" dirty="0" smtClean="0"/>
              <a:t> Bain kindly agreed to share the information  about the IETF activities continuously.</a:t>
            </a:r>
          </a:p>
        </p:txBody>
      </p:sp>
      <p:sp>
        <p:nvSpPr>
          <p:cNvPr id="4" name="テキスト ボックス 3"/>
          <p:cNvSpPr txBox="1"/>
          <p:nvPr/>
        </p:nvSpPr>
        <p:spPr>
          <a:xfrm>
            <a:off x="457200" y="838200"/>
            <a:ext cx="8382000" cy="1200329"/>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drnrr-i-60</a:t>
            </a:r>
          </a:p>
          <a:p>
            <a:r>
              <a:rPr lang="en-US" altLang="ja-JP" sz="2400" b="1" dirty="0" smtClean="0"/>
              <a:t>Title: </a:t>
            </a:r>
            <a:r>
              <a:rPr lang="en-GB" altLang="ja-JP" sz="2400" dirty="0"/>
              <a:t>Internet Engineering Task Force Standards for Emergency / Disaster Communications</a:t>
            </a:r>
            <a:endParaRPr kumimoji="1" lang="ja-JP" altLang="en-US" sz="2400" dirty="0"/>
          </a:p>
        </p:txBody>
      </p:sp>
    </p:spTree>
    <p:extLst>
      <p:ext uri="{BB962C8B-B14F-4D97-AF65-F5344CB8AC3E}">
        <p14:creationId xmlns:p14="http://schemas.microsoft.com/office/powerpoint/2010/main" val="633056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US" altLang="ja-JP" sz="4000" dirty="0" smtClean="0">
                <a:solidFill>
                  <a:srgbClr val="0070C0"/>
                </a:solidFill>
              </a:rPr>
              <a:t>Special session (2)</a:t>
            </a:r>
            <a:endParaRPr lang="en-US" sz="4000" dirty="0">
              <a:solidFill>
                <a:srgbClr val="0070C0"/>
              </a:solidFill>
            </a:endParaRPr>
          </a:p>
        </p:txBody>
      </p:sp>
      <p:sp>
        <p:nvSpPr>
          <p:cNvPr id="3" name="Content Placeholder 2"/>
          <p:cNvSpPr>
            <a:spLocks noGrp="1"/>
          </p:cNvSpPr>
          <p:nvPr>
            <p:ph idx="1"/>
          </p:nvPr>
        </p:nvSpPr>
        <p:spPr>
          <a:xfrm>
            <a:off x="304800" y="2514600"/>
            <a:ext cx="8534400" cy="3124200"/>
          </a:xfrm>
        </p:spPr>
        <p:txBody>
          <a:bodyPr>
            <a:noAutofit/>
          </a:bodyPr>
          <a:lstStyle/>
          <a:p>
            <a:pPr marL="400050">
              <a:spcBef>
                <a:spcPts val="1800"/>
              </a:spcBef>
              <a:buFont typeface="Wingdings" pitchFamily="2" charset="2"/>
              <a:buChar char="l"/>
            </a:pPr>
            <a:r>
              <a:rPr lang="en-GB" altLang="ja-JP" sz="2400" dirty="0" err="1" smtClean="0"/>
              <a:t>Prof.</a:t>
            </a:r>
            <a:r>
              <a:rPr lang="en-GB" altLang="ja-JP" sz="2400" dirty="0" smtClean="0"/>
              <a:t> Shinohara (Univ. of Tokyo) </a:t>
            </a:r>
            <a:r>
              <a:rPr lang="en-US" altLang="ja-JP" sz="2400" dirty="0" smtClean="0"/>
              <a:t>explain this presentation</a:t>
            </a:r>
            <a:r>
              <a:rPr lang="en-GB" altLang="ja-JP" sz="2400" dirty="0" smtClean="0"/>
              <a:t>.</a:t>
            </a:r>
            <a:endParaRPr lang="en-GB" altLang="ja-JP" sz="2400" dirty="0"/>
          </a:p>
          <a:p>
            <a:pPr lvl="0" hangingPunct="0">
              <a:spcBef>
                <a:spcPts val="1800"/>
              </a:spcBef>
              <a:buFont typeface="Wingdings" pitchFamily="2" charset="2"/>
              <a:buChar char="l"/>
            </a:pPr>
            <a:r>
              <a:rPr lang="en-GB" altLang="ja-JP" sz="2400" dirty="0" smtClean="0"/>
              <a:t>After the discussion</a:t>
            </a:r>
            <a:r>
              <a:rPr lang="en-GB" altLang="ja-JP" sz="2400" dirty="0"/>
              <a:t>, FG-DR&amp;NRR agreed to take note of </a:t>
            </a:r>
            <a:r>
              <a:rPr lang="en-GB" altLang="ja-JP" sz="2400" dirty="0" smtClean="0"/>
              <a:t>the utility of this system </a:t>
            </a:r>
            <a:r>
              <a:rPr lang="en-GB" altLang="ja-JP" sz="2400" dirty="0"/>
              <a:t>in the report of the meeting. </a:t>
            </a:r>
          </a:p>
          <a:p>
            <a:pPr marL="400050">
              <a:spcBef>
                <a:spcPts val="1800"/>
              </a:spcBef>
              <a:buFont typeface="Wingdings" pitchFamily="2" charset="2"/>
              <a:buChar char="l"/>
            </a:pPr>
            <a:r>
              <a:rPr lang="en-GB" altLang="ja-JP" sz="2400" dirty="0" err="1" smtClean="0"/>
              <a:t>Prof.</a:t>
            </a:r>
            <a:r>
              <a:rPr lang="en-GB" altLang="ja-JP" sz="2400" dirty="0" smtClean="0"/>
              <a:t> Shinohara kindly agreed to provide  further information, if making progress in this system.</a:t>
            </a:r>
          </a:p>
        </p:txBody>
      </p:sp>
      <p:sp>
        <p:nvSpPr>
          <p:cNvPr id="4" name="テキスト ボックス 3"/>
          <p:cNvSpPr txBox="1"/>
          <p:nvPr/>
        </p:nvSpPr>
        <p:spPr>
          <a:xfrm>
            <a:off x="457200" y="838200"/>
            <a:ext cx="8382000" cy="1200329"/>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drnrr-i-73</a:t>
            </a:r>
          </a:p>
          <a:p>
            <a:r>
              <a:rPr lang="en-US" altLang="ja-JP" sz="2400" b="1" dirty="0" smtClean="0"/>
              <a:t>Title: </a:t>
            </a:r>
            <a:r>
              <a:rPr lang="en-US" altLang="ja-JP" sz="2400" dirty="0"/>
              <a:t>Seismic and </a:t>
            </a:r>
            <a:r>
              <a:rPr lang="en-US" altLang="ja-JP" sz="2400" dirty="0" smtClean="0"/>
              <a:t>Tsunami Observation </a:t>
            </a:r>
            <a:r>
              <a:rPr lang="en-US" altLang="ja-JP" sz="2400" dirty="0"/>
              <a:t>System off </a:t>
            </a:r>
            <a:r>
              <a:rPr lang="en-US" altLang="ja-JP" sz="2400" dirty="0" err="1" smtClean="0"/>
              <a:t>Sanriku</a:t>
            </a:r>
            <a:r>
              <a:rPr lang="en-US" altLang="ja-JP" sz="2400" dirty="0"/>
              <a:t> u</a:t>
            </a:r>
            <a:r>
              <a:rPr lang="en-US" altLang="ja-JP" sz="2400" dirty="0" smtClean="0"/>
              <a:t>sing </a:t>
            </a:r>
            <a:r>
              <a:rPr lang="en-US" altLang="ja-JP" sz="2400" dirty="0"/>
              <a:t>IP Technology </a:t>
            </a:r>
            <a:r>
              <a:rPr lang="en-US" altLang="ja-JP" sz="2400" dirty="0" smtClean="0"/>
              <a:t>and Optical </a:t>
            </a:r>
            <a:r>
              <a:rPr lang="en-US" altLang="ja-JP" sz="2400" dirty="0"/>
              <a:t>Fiber Cable</a:t>
            </a:r>
            <a:endParaRPr kumimoji="1" lang="ja-JP" altLang="en-US" sz="2400" dirty="0"/>
          </a:p>
        </p:txBody>
      </p:sp>
    </p:spTree>
    <p:extLst>
      <p:ext uri="{BB962C8B-B14F-4D97-AF65-F5344CB8AC3E}">
        <p14:creationId xmlns:p14="http://schemas.microsoft.com/office/powerpoint/2010/main" val="39759171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US" altLang="ja-JP" sz="4000" dirty="0" smtClean="0">
                <a:solidFill>
                  <a:srgbClr val="0070C0"/>
                </a:solidFill>
              </a:rPr>
              <a:t>Special session (3)</a:t>
            </a:r>
            <a:endParaRPr lang="en-US" sz="4000" dirty="0">
              <a:solidFill>
                <a:srgbClr val="0070C0"/>
              </a:solidFill>
            </a:endParaRPr>
          </a:p>
        </p:txBody>
      </p:sp>
      <p:sp>
        <p:nvSpPr>
          <p:cNvPr id="3" name="Content Placeholder 2"/>
          <p:cNvSpPr>
            <a:spLocks noGrp="1"/>
          </p:cNvSpPr>
          <p:nvPr>
            <p:ph idx="1"/>
          </p:nvPr>
        </p:nvSpPr>
        <p:spPr>
          <a:xfrm>
            <a:off x="304800" y="2133600"/>
            <a:ext cx="8534400" cy="3657600"/>
          </a:xfrm>
        </p:spPr>
        <p:txBody>
          <a:bodyPr>
            <a:noAutofit/>
          </a:bodyPr>
          <a:lstStyle/>
          <a:p>
            <a:pPr marL="400050">
              <a:spcBef>
                <a:spcPts val="1800"/>
              </a:spcBef>
              <a:buFont typeface="Wingdings" pitchFamily="2" charset="2"/>
              <a:buChar char="l"/>
            </a:pPr>
            <a:r>
              <a:rPr lang="en-GB" altLang="ja-JP" sz="2400" dirty="0" smtClean="0"/>
              <a:t>There was a comment to input this information into the requirement document for relief systems and early warning systems.</a:t>
            </a:r>
          </a:p>
          <a:p>
            <a:pPr marL="400050">
              <a:spcBef>
                <a:spcPts val="1800"/>
              </a:spcBef>
              <a:buFont typeface="Wingdings" pitchFamily="2" charset="2"/>
              <a:buChar char="l"/>
            </a:pPr>
            <a:r>
              <a:rPr lang="en-GB" altLang="ja-JP" sz="2400" dirty="0" smtClean="0"/>
              <a:t>After the discussion concerning the current activities in 3GPP and ITU-T SG16 (H-series Recommendations), it was finally agreed to continue to examine the requirements for standardization of this early warning system by the correspondence group in an off-line discussion or the ML of the FG-DR&amp;NRR.</a:t>
            </a:r>
          </a:p>
        </p:txBody>
      </p:sp>
      <p:sp>
        <p:nvSpPr>
          <p:cNvPr id="4" name="テキスト ボックス 3"/>
          <p:cNvSpPr txBox="1"/>
          <p:nvPr/>
        </p:nvSpPr>
        <p:spPr>
          <a:xfrm>
            <a:off x="381000" y="921603"/>
            <a:ext cx="8382000" cy="830997"/>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drnrr-i-72</a:t>
            </a:r>
          </a:p>
          <a:p>
            <a:r>
              <a:rPr lang="en-US" altLang="ja-JP" sz="2400" b="1" dirty="0" smtClean="0"/>
              <a:t>Title: </a:t>
            </a:r>
            <a:r>
              <a:rPr lang="en-US" altLang="ja-JP" sz="2400" dirty="0"/>
              <a:t>Early Warning “Area Mail”</a:t>
            </a:r>
            <a:endParaRPr kumimoji="1" lang="ja-JP" altLang="en-US" sz="2400" dirty="0"/>
          </a:p>
        </p:txBody>
      </p:sp>
    </p:spTree>
    <p:extLst>
      <p:ext uri="{BB962C8B-B14F-4D97-AF65-F5344CB8AC3E}">
        <p14:creationId xmlns:p14="http://schemas.microsoft.com/office/powerpoint/2010/main" val="2209960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1096962"/>
          </a:xfrm>
        </p:spPr>
        <p:txBody>
          <a:bodyPr>
            <a:normAutofit fontScale="90000"/>
          </a:bodyPr>
          <a:lstStyle/>
          <a:p>
            <a:r>
              <a:rPr lang="en-US" altLang="ja-JP" sz="3600" dirty="0">
                <a:solidFill>
                  <a:srgbClr val="0070C0"/>
                </a:solidFill>
              </a:rPr>
              <a:t>Recent Cloud Computing development, relevant to </a:t>
            </a:r>
            <a:r>
              <a:rPr lang="en-US" altLang="ja-JP" sz="3600" dirty="0" smtClean="0">
                <a:solidFill>
                  <a:srgbClr val="0070C0"/>
                </a:solidFill>
              </a:rPr>
              <a:t>emergency communications</a:t>
            </a:r>
            <a:endParaRPr lang="en-US" sz="4000" dirty="0">
              <a:solidFill>
                <a:srgbClr val="0070C0"/>
              </a:solidFill>
            </a:endParaRPr>
          </a:p>
        </p:txBody>
      </p:sp>
      <p:sp>
        <p:nvSpPr>
          <p:cNvPr id="5" name="Content Placeholder 2"/>
          <p:cNvSpPr>
            <a:spLocks noGrp="1"/>
          </p:cNvSpPr>
          <p:nvPr>
            <p:ph idx="1"/>
          </p:nvPr>
        </p:nvSpPr>
        <p:spPr>
          <a:xfrm>
            <a:off x="381000" y="2952929"/>
            <a:ext cx="8534400" cy="3581400"/>
          </a:xfrm>
        </p:spPr>
        <p:txBody>
          <a:bodyPr>
            <a:noAutofit/>
          </a:bodyPr>
          <a:lstStyle/>
          <a:p>
            <a:pPr lvl="0" hangingPunct="0">
              <a:buFont typeface="Wingdings" pitchFamily="2" charset="2"/>
              <a:buChar char="l"/>
            </a:pPr>
            <a:r>
              <a:rPr lang="en-GB" altLang="ja-JP" sz="2400" dirty="0" err="1" smtClean="0"/>
              <a:t>Mr.</a:t>
            </a:r>
            <a:r>
              <a:rPr lang="en-GB" altLang="ja-JP" sz="2400" dirty="0" smtClean="0"/>
              <a:t> Bain (US Administration) explained this document that highlights </a:t>
            </a:r>
            <a:r>
              <a:rPr lang="en-GB" altLang="ja-JP" sz="2400" dirty="0"/>
              <a:t>some recent </a:t>
            </a:r>
            <a:r>
              <a:rPr lang="en-GB" altLang="ja-JP" sz="2400" dirty="0" smtClean="0"/>
              <a:t>cloud </a:t>
            </a:r>
            <a:r>
              <a:rPr lang="en-GB" altLang="ja-JP" sz="2400" dirty="0"/>
              <a:t>c</a:t>
            </a:r>
            <a:r>
              <a:rPr lang="en-GB" altLang="ja-JP" sz="2400" dirty="0" smtClean="0"/>
              <a:t>omputing </a:t>
            </a:r>
            <a:r>
              <a:rPr lang="en-GB" altLang="ja-JP" sz="2400" dirty="0"/>
              <a:t>development with potential relevance to the FG-DR&amp;NRR</a:t>
            </a:r>
            <a:r>
              <a:rPr lang="en-GB" altLang="ja-JP" sz="2400" dirty="0" smtClean="0"/>
              <a:t>.</a:t>
            </a:r>
          </a:p>
          <a:p>
            <a:pPr lvl="0" hangingPunct="0">
              <a:buFont typeface="Wingdings" pitchFamily="2" charset="2"/>
              <a:buChar char="l"/>
            </a:pPr>
            <a:r>
              <a:rPr lang="en-GB" altLang="ja-JP" sz="2400" dirty="0" smtClean="0"/>
              <a:t>This document also suggested FG-DR&amp;NRR to note </a:t>
            </a:r>
            <a:r>
              <a:rPr lang="en-GB" altLang="ja-JP" sz="2400" dirty="0"/>
              <a:t>the development of draft Recommendation </a:t>
            </a:r>
            <a:r>
              <a:rPr lang="en-GB" altLang="ja-JP" sz="2400" dirty="0" err="1"/>
              <a:t>Y.CCInfra</a:t>
            </a:r>
            <a:r>
              <a:rPr lang="en-GB" altLang="ja-JP" sz="2400" dirty="0"/>
              <a:t> (Cloud Computing Infrastructure Requirements</a:t>
            </a:r>
            <a:r>
              <a:rPr lang="en-GB" altLang="ja-JP" sz="2400" dirty="0" smtClean="0"/>
              <a:t>) with the key </a:t>
            </a:r>
            <a:r>
              <a:rPr lang="en-GB" altLang="ja-JP" sz="2400" dirty="0"/>
              <a:t>disaster recovery text of </a:t>
            </a:r>
            <a:r>
              <a:rPr lang="en-GB" altLang="ja-JP" sz="2400" dirty="0" smtClean="0"/>
              <a:t>its Annex B. </a:t>
            </a:r>
          </a:p>
          <a:p>
            <a:pPr lvl="0" hangingPunct="0">
              <a:buFont typeface="Wingdings" pitchFamily="2" charset="2"/>
              <a:buChar char="l"/>
            </a:pPr>
            <a:r>
              <a:rPr lang="en-GB" altLang="ja-JP" sz="2400" dirty="0" smtClean="0"/>
              <a:t>FG-DR&amp;NRR agreed to take note of this information in the report of the meeting. </a:t>
            </a:r>
          </a:p>
          <a:p>
            <a:pPr marL="400050">
              <a:buFont typeface="Wingdings" pitchFamily="2" charset="2"/>
              <a:buChar char="l"/>
            </a:pPr>
            <a:endParaRPr lang="en-GB" sz="2400" dirty="0" smtClean="0"/>
          </a:p>
        </p:txBody>
      </p:sp>
      <p:sp>
        <p:nvSpPr>
          <p:cNvPr id="6" name="テキスト ボックス 5"/>
          <p:cNvSpPr txBox="1"/>
          <p:nvPr/>
        </p:nvSpPr>
        <p:spPr>
          <a:xfrm>
            <a:off x="457200" y="1447800"/>
            <a:ext cx="8382000" cy="1200329"/>
          </a:xfrm>
          <a:prstGeom prst="rect">
            <a:avLst/>
          </a:prstGeom>
          <a:noFill/>
        </p:spPr>
        <p:txBody>
          <a:bodyPr wrap="square" rtlCol="0">
            <a:spAutoFit/>
          </a:bodyPr>
          <a:lstStyle/>
          <a:p>
            <a:pPr hangingPunct="0"/>
            <a:r>
              <a:rPr lang="en-US" altLang="ja-JP" sz="2400" dirty="0"/>
              <a:t>The input documents</a:t>
            </a:r>
            <a:r>
              <a:rPr lang="en-GB" altLang="ja-JP" sz="2400" dirty="0"/>
              <a:t>: </a:t>
            </a:r>
            <a:r>
              <a:rPr lang="en-US" altLang="ja-JP" sz="2400" b="1" dirty="0" smtClean="0"/>
              <a:t>drnrr-i-59,</a:t>
            </a:r>
            <a:endParaRPr lang="ja-JP" altLang="ja-JP" sz="2400" dirty="0"/>
          </a:p>
          <a:p>
            <a:r>
              <a:rPr lang="en-US" altLang="ja-JP" sz="2400" b="1" dirty="0"/>
              <a:t>Title: </a:t>
            </a:r>
            <a:r>
              <a:rPr lang="en-GB" altLang="ja-JP" sz="2400" dirty="0"/>
              <a:t>Recent Cloud Computing Development Relevant to Emergency /Disaster Communications</a:t>
            </a:r>
            <a:endParaRPr kumimoji="1" lang="ja-JP" altLang="en-US" sz="2400" dirty="0"/>
          </a:p>
        </p:txBody>
      </p:sp>
    </p:spTree>
    <p:extLst>
      <p:ext uri="{BB962C8B-B14F-4D97-AF65-F5344CB8AC3E}">
        <p14:creationId xmlns:p14="http://schemas.microsoft.com/office/powerpoint/2010/main" val="35633521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altLang="ja-JP" sz="4000" dirty="0">
                <a:solidFill>
                  <a:srgbClr val="0070C0"/>
                </a:solidFill>
              </a:rPr>
              <a:t>Discussion on </a:t>
            </a:r>
            <a:r>
              <a:rPr lang="en-US" altLang="ja-JP" sz="4000" dirty="0" smtClean="0">
                <a:solidFill>
                  <a:srgbClr val="0070C0"/>
                </a:solidFill>
              </a:rPr>
              <a:t>ITU-T </a:t>
            </a:r>
            <a:r>
              <a:rPr lang="en-US" altLang="ja-JP" sz="4000" dirty="0">
                <a:solidFill>
                  <a:srgbClr val="0070C0"/>
                </a:solidFill>
              </a:rPr>
              <a:t>Handbook</a:t>
            </a:r>
            <a:endParaRPr lang="en-US" sz="4000" dirty="0">
              <a:solidFill>
                <a:srgbClr val="0070C0"/>
              </a:solidFill>
            </a:endParaRPr>
          </a:p>
        </p:txBody>
      </p:sp>
      <p:sp>
        <p:nvSpPr>
          <p:cNvPr id="5" name="Content Placeholder 2"/>
          <p:cNvSpPr>
            <a:spLocks noGrp="1"/>
          </p:cNvSpPr>
          <p:nvPr>
            <p:ph idx="1"/>
          </p:nvPr>
        </p:nvSpPr>
        <p:spPr>
          <a:xfrm>
            <a:off x="381000" y="2209800"/>
            <a:ext cx="8534400" cy="4648200"/>
          </a:xfrm>
        </p:spPr>
        <p:txBody>
          <a:bodyPr>
            <a:noAutofit/>
          </a:bodyPr>
          <a:lstStyle/>
          <a:p>
            <a:pPr lvl="0" hangingPunct="0">
              <a:buFont typeface="Wingdings" pitchFamily="2" charset="2"/>
              <a:buChar char="l"/>
            </a:pPr>
            <a:r>
              <a:rPr lang="en-GB" altLang="ja-JP" sz="2400" dirty="0" err="1"/>
              <a:t>Mr.</a:t>
            </a:r>
            <a:r>
              <a:rPr lang="en-GB" altLang="ja-JP" sz="2400" dirty="0"/>
              <a:t> </a:t>
            </a:r>
            <a:r>
              <a:rPr lang="en-GB" altLang="ja-JP" sz="2400" dirty="0" smtClean="0"/>
              <a:t>Mainwaring </a:t>
            </a:r>
            <a:r>
              <a:rPr lang="en-GB" altLang="ja-JP" sz="2400" dirty="0"/>
              <a:t>explained the updated parts in the handbook </a:t>
            </a:r>
            <a:r>
              <a:rPr lang="en-GB" altLang="ja-JP" sz="2400" dirty="0" smtClean="0"/>
              <a:t>, for example earthquake </a:t>
            </a:r>
            <a:r>
              <a:rPr lang="en-GB" altLang="ja-JP" sz="2400" dirty="0"/>
              <a:t>in Turkey </a:t>
            </a:r>
            <a:r>
              <a:rPr lang="en-GB" altLang="ja-JP" sz="2400" dirty="0" smtClean="0"/>
              <a:t>in </a:t>
            </a:r>
            <a:r>
              <a:rPr lang="en-GB" altLang="ja-JP" sz="2400" dirty="0"/>
              <a:t>section </a:t>
            </a:r>
            <a:r>
              <a:rPr lang="en-GB" altLang="ja-JP" sz="2400" dirty="0" smtClean="0"/>
              <a:t>2.5 including </a:t>
            </a:r>
            <a:r>
              <a:rPr lang="en-GB" altLang="ja-JP" sz="2400" dirty="0"/>
              <a:t>the situation of a radio amateur's </a:t>
            </a:r>
            <a:r>
              <a:rPr lang="en-GB" altLang="ja-JP" sz="2400" dirty="0" smtClean="0"/>
              <a:t>activities and </a:t>
            </a:r>
            <a:r>
              <a:rPr lang="en-GB" altLang="ja-JP" sz="2400" dirty="0"/>
              <a:t>the </a:t>
            </a:r>
            <a:r>
              <a:rPr lang="en-GB" altLang="ja-JP" sz="2400" dirty="0" smtClean="0"/>
              <a:t>additional </a:t>
            </a:r>
            <a:r>
              <a:rPr lang="en-GB" altLang="ja-JP" sz="2400" dirty="0"/>
              <a:t>requirements </a:t>
            </a:r>
            <a:r>
              <a:rPr lang="en-GB" altLang="ja-JP" sz="2400" dirty="0" smtClean="0"/>
              <a:t>in </a:t>
            </a:r>
            <a:r>
              <a:rPr lang="en-GB" altLang="ja-JP" sz="2400" dirty="0"/>
              <a:t>chapter </a:t>
            </a:r>
            <a:r>
              <a:rPr lang="en-GB" altLang="ja-JP" sz="2400" dirty="0" smtClean="0"/>
              <a:t>3.</a:t>
            </a:r>
          </a:p>
          <a:p>
            <a:pPr lvl="0" hangingPunct="0">
              <a:spcBef>
                <a:spcPts val="1800"/>
              </a:spcBef>
              <a:buFont typeface="Wingdings" pitchFamily="2" charset="2"/>
              <a:buChar char="l"/>
            </a:pPr>
            <a:r>
              <a:rPr lang="en-GB" altLang="ja-JP" sz="2400" dirty="0" smtClean="0"/>
              <a:t>It </a:t>
            </a:r>
            <a:r>
              <a:rPr lang="en-GB" altLang="ja-JP" sz="2400" dirty="0"/>
              <a:t>was confirmed that </a:t>
            </a:r>
            <a:r>
              <a:rPr lang="en-GB" altLang="ja-JP" sz="2400" dirty="0" err="1"/>
              <a:t>Mr.</a:t>
            </a:r>
            <a:r>
              <a:rPr lang="en-GB" altLang="ja-JP" sz="2400" dirty="0"/>
              <a:t> </a:t>
            </a:r>
            <a:r>
              <a:rPr lang="en-GB" altLang="ja-JP" sz="2400" dirty="0" smtClean="0"/>
              <a:t>Mainwaring </a:t>
            </a:r>
            <a:r>
              <a:rPr lang="en-GB" altLang="ja-JP" sz="2400" dirty="0"/>
              <a:t>and FG-DR&amp;NRR will continue </a:t>
            </a:r>
            <a:r>
              <a:rPr lang="en-GB" altLang="ja-JP" sz="2400" dirty="0" smtClean="0"/>
              <a:t>to share the information </a:t>
            </a:r>
            <a:r>
              <a:rPr lang="en-GB" altLang="ja-JP" sz="2400" dirty="0"/>
              <a:t>about </a:t>
            </a:r>
            <a:r>
              <a:rPr lang="en-GB" altLang="ja-JP" sz="2400" dirty="0" smtClean="0"/>
              <a:t>this </a:t>
            </a:r>
            <a:r>
              <a:rPr lang="en-GB" altLang="ja-JP" sz="2400" dirty="0"/>
              <a:t>ITU-T Handbook.</a:t>
            </a:r>
            <a:endParaRPr lang="ja-JP" altLang="ja-JP" sz="2400" dirty="0"/>
          </a:p>
          <a:p>
            <a:pPr marL="400050">
              <a:spcBef>
                <a:spcPts val="1800"/>
              </a:spcBef>
              <a:buFont typeface="Wingdings" pitchFamily="2" charset="2"/>
              <a:buChar char="l"/>
            </a:pPr>
            <a:r>
              <a:rPr lang="en-GB" altLang="ja-JP" sz="2400" dirty="0" smtClean="0"/>
              <a:t>There was a comment from </a:t>
            </a:r>
            <a:r>
              <a:rPr lang="en-GB" altLang="ja-JP" sz="2400" dirty="0" err="1" smtClean="0"/>
              <a:t>Mr.</a:t>
            </a:r>
            <a:r>
              <a:rPr lang="en-GB" altLang="ja-JP" sz="2400" dirty="0" smtClean="0"/>
              <a:t> Bain that congestion avoidance is important not only for voice communication but also for data communication. It was suggested that </a:t>
            </a:r>
            <a:r>
              <a:rPr lang="en-GB" altLang="ja-JP" sz="2400" dirty="0"/>
              <a:t>o</a:t>
            </a:r>
            <a:r>
              <a:rPr lang="en-GB" altLang="ja-JP" sz="2400" dirty="0" smtClean="0"/>
              <a:t>ne of the ways is ECN (</a:t>
            </a:r>
            <a:r>
              <a:rPr lang="en-GB" altLang="ja-JP" sz="2400" dirty="0"/>
              <a:t>Explicit Congestion Notification</a:t>
            </a:r>
            <a:r>
              <a:rPr lang="en-GB" altLang="ja-JP" sz="2400" dirty="0" smtClean="0"/>
              <a:t>), in addition to the ways listed on page 38. </a:t>
            </a:r>
          </a:p>
          <a:p>
            <a:pPr marL="400050">
              <a:buFont typeface="Wingdings" pitchFamily="2" charset="2"/>
              <a:buChar char="l"/>
            </a:pPr>
            <a:endParaRPr lang="en-GB" sz="2400" dirty="0" smtClean="0"/>
          </a:p>
        </p:txBody>
      </p:sp>
      <p:sp>
        <p:nvSpPr>
          <p:cNvPr id="6" name="テキスト ボックス 5"/>
          <p:cNvSpPr txBox="1"/>
          <p:nvPr/>
        </p:nvSpPr>
        <p:spPr>
          <a:xfrm>
            <a:off x="457200" y="990600"/>
            <a:ext cx="8382000" cy="1200329"/>
          </a:xfrm>
          <a:prstGeom prst="rect">
            <a:avLst/>
          </a:prstGeom>
          <a:noFill/>
        </p:spPr>
        <p:txBody>
          <a:bodyPr wrap="square" rtlCol="0">
            <a:spAutoFit/>
          </a:bodyPr>
          <a:lstStyle/>
          <a:p>
            <a:pPr hangingPunct="0"/>
            <a:r>
              <a:rPr lang="en-US" altLang="ja-JP" sz="2400" dirty="0"/>
              <a:t>The input documents</a:t>
            </a:r>
            <a:r>
              <a:rPr lang="en-GB" altLang="ja-JP" sz="2400" dirty="0"/>
              <a:t>: </a:t>
            </a:r>
            <a:r>
              <a:rPr lang="en-US" altLang="ja-JP" sz="2400" b="1" dirty="0" smtClean="0"/>
              <a:t>drnrr-i-65,</a:t>
            </a:r>
            <a:endParaRPr lang="ja-JP" altLang="ja-JP" sz="2400" dirty="0"/>
          </a:p>
          <a:p>
            <a:r>
              <a:rPr lang="en-US" altLang="ja-JP" sz="2400" b="1" dirty="0"/>
              <a:t>Title: </a:t>
            </a:r>
            <a:r>
              <a:rPr lang="en-GB" altLang="ja-JP" sz="2400" dirty="0"/>
              <a:t>Handbook on </a:t>
            </a:r>
            <a:r>
              <a:rPr lang="en-GB" altLang="ja-JP" sz="2400" dirty="0" smtClean="0"/>
              <a:t>Public Telecommunication Systems  </a:t>
            </a:r>
            <a:r>
              <a:rPr lang="en-GB" altLang="ja-JP" sz="2400" dirty="0"/>
              <a:t>in Disaster Situations</a:t>
            </a:r>
            <a:endParaRPr kumimoji="1" lang="ja-JP"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04800" y="1066800"/>
            <a:ext cx="8610600" cy="5486400"/>
          </a:xfrm>
          <a:prstGeom prst="rect">
            <a:avLst/>
          </a:prstGeom>
          <a:noFill/>
        </p:spPr>
        <p:txBody>
          <a:bodyPr wrap="square" rtlCol="0">
            <a:noAutofit/>
          </a:bodyPr>
          <a:lstStyle/>
          <a:p>
            <a:pPr marL="342900" indent="-342900">
              <a:buFont typeface="Arial" pitchFamily="34" charset="0"/>
              <a:buChar char="•"/>
            </a:pPr>
            <a:r>
              <a:rPr lang="en-US" altLang="ja-JP" sz="2400" dirty="0" smtClean="0"/>
              <a:t>Amateur </a:t>
            </a:r>
            <a:r>
              <a:rPr lang="en-US" altLang="ja-JP" sz="2400" dirty="0"/>
              <a:t>s</a:t>
            </a:r>
            <a:r>
              <a:rPr lang="en-US" altLang="ja-JP" sz="2400" dirty="0" smtClean="0"/>
              <a:t>ervice: </a:t>
            </a:r>
            <a:r>
              <a:rPr lang="en-US" altLang="ja-JP" sz="2400" dirty="0"/>
              <a:t>drnrr-i-61 (JARL/Japan</a:t>
            </a:r>
            <a:r>
              <a:rPr lang="en-US" altLang="ja-JP" sz="2400" dirty="0" smtClean="0"/>
              <a:t>)</a:t>
            </a:r>
          </a:p>
          <a:p>
            <a:pPr lvl="1"/>
            <a:r>
              <a:rPr lang="en-US" altLang="ja-JP" sz="2000" dirty="0" smtClean="0"/>
              <a:t>- It was agreed to take note of this information into overview deliverable as an alternative measure to keep communications in disaster affected area, because of the utility of the amateur radio service.</a:t>
            </a:r>
          </a:p>
          <a:p>
            <a:pPr marL="342900" indent="-342900">
              <a:buFont typeface="Arial" pitchFamily="34" charset="0"/>
              <a:buChar char="•"/>
            </a:pPr>
            <a:endParaRPr lang="ja-JP" altLang="ja-JP" sz="2400" dirty="0"/>
          </a:p>
          <a:p>
            <a:pPr marL="342900" lvl="0" indent="-342900">
              <a:buFont typeface="Arial" pitchFamily="34" charset="0"/>
              <a:buChar char="•"/>
            </a:pPr>
            <a:r>
              <a:rPr lang="en-US" altLang="ja-JP" sz="2400" dirty="0"/>
              <a:t>Emergency </a:t>
            </a:r>
            <a:r>
              <a:rPr lang="en-US" altLang="ja-JP" sz="2400" dirty="0" smtClean="0"/>
              <a:t>communication system for persons with hearing and speaking disabilities:  drnrr-i-74 </a:t>
            </a:r>
            <a:r>
              <a:rPr lang="en-US" altLang="ja-JP" sz="2400" dirty="0"/>
              <a:t>(TTC)</a:t>
            </a:r>
            <a:endParaRPr lang="ja-JP" altLang="ja-JP" sz="2400" dirty="0"/>
          </a:p>
          <a:p>
            <a:pPr marL="800100" lvl="1" indent="-342900">
              <a:spcBef>
                <a:spcPts val="1200"/>
              </a:spcBef>
              <a:buFontTx/>
              <a:buChar char="-"/>
            </a:pPr>
            <a:r>
              <a:rPr lang="en-GB" altLang="ja-JP" sz="2000" dirty="0" smtClean="0"/>
              <a:t>It was agreed send a liaison statement </a:t>
            </a:r>
            <a:r>
              <a:rPr lang="en-GB" altLang="ja-JP" sz="2000" dirty="0" err="1" smtClean="0"/>
              <a:t>ot</a:t>
            </a:r>
            <a:r>
              <a:rPr lang="en-GB" altLang="ja-JP" sz="2000" dirty="0" smtClean="0"/>
              <a:t> JCA-AHF, ITU-S SG1 and SG2 and ITU-T SG16 Q13 with the attachment of this input document, in order to correct the information about similar systems in the other countries.</a:t>
            </a:r>
          </a:p>
          <a:p>
            <a:pPr marL="800100" lvl="1" indent="-342900">
              <a:buFontTx/>
              <a:buChar char="-"/>
            </a:pPr>
            <a:r>
              <a:rPr lang="en-GB" altLang="ja-JP" sz="2000" dirty="0" smtClean="0"/>
              <a:t>It was agreed to study this kind of systems under </a:t>
            </a:r>
            <a:r>
              <a:rPr lang="en-GB" altLang="ja-JP" sz="2000" dirty="0"/>
              <a:t>the FG-DR&amp;NRR </a:t>
            </a:r>
            <a:r>
              <a:rPr lang="en-GB" altLang="ja-JP" sz="2000" dirty="0" smtClean="0"/>
              <a:t>activities. </a:t>
            </a:r>
          </a:p>
          <a:p>
            <a:pPr marL="800100" lvl="1" indent="-342900">
              <a:buFontTx/>
              <a:buChar char="-"/>
            </a:pPr>
            <a:r>
              <a:rPr lang="en-GB" altLang="ja-JP" sz="2000" dirty="0" smtClean="0"/>
              <a:t>Further information about this system will be submitted to the next FG meeting.</a:t>
            </a:r>
            <a:endParaRPr lang="en-GB" altLang="ja-JP" sz="2000" dirty="0"/>
          </a:p>
        </p:txBody>
      </p:sp>
      <p:sp>
        <p:nvSpPr>
          <p:cNvPr id="3" name="Title 1"/>
          <p:cNvSpPr>
            <a:spLocks noGrp="1"/>
          </p:cNvSpPr>
          <p:nvPr>
            <p:ph type="title"/>
          </p:nvPr>
        </p:nvSpPr>
        <p:spPr>
          <a:xfrm>
            <a:off x="457200" y="274638"/>
            <a:ext cx="8229600" cy="639762"/>
          </a:xfrm>
        </p:spPr>
        <p:txBody>
          <a:bodyPr>
            <a:normAutofit fontScale="90000"/>
          </a:bodyPr>
          <a:lstStyle/>
          <a:p>
            <a:r>
              <a:rPr lang="en-US" altLang="ja-JP" sz="4000" dirty="0">
                <a:solidFill>
                  <a:srgbClr val="0070C0"/>
                </a:solidFill>
              </a:rPr>
              <a:t>Discussion on </a:t>
            </a:r>
            <a:r>
              <a:rPr lang="en-US" altLang="ja-JP" sz="4000" dirty="0" smtClean="0">
                <a:solidFill>
                  <a:srgbClr val="0070C0"/>
                </a:solidFill>
              </a:rPr>
              <a:t>input documents (Day 2)</a:t>
            </a:r>
            <a:endParaRPr lang="en-US" sz="4000" dirty="0">
              <a:solidFill>
                <a:srgbClr val="0070C0"/>
              </a:solidFill>
            </a:endParaRPr>
          </a:p>
        </p:txBody>
      </p:sp>
    </p:spTree>
    <p:extLst>
      <p:ext uri="{BB962C8B-B14F-4D97-AF65-F5344CB8AC3E}">
        <p14:creationId xmlns:p14="http://schemas.microsoft.com/office/powerpoint/2010/main" val="2013583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04800" y="1295400"/>
            <a:ext cx="8839200" cy="5410200"/>
          </a:xfrm>
          <a:prstGeom prst="rect">
            <a:avLst/>
          </a:prstGeom>
          <a:noFill/>
        </p:spPr>
        <p:txBody>
          <a:bodyPr wrap="square" rtlCol="0">
            <a:noAutofit/>
          </a:bodyPr>
          <a:lstStyle/>
          <a:p>
            <a:pPr marL="342900" lvl="0" indent="-342900">
              <a:buFont typeface="Arial" pitchFamily="34" charset="0"/>
              <a:buChar char="•"/>
            </a:pPr>
            <a:r>
              <a:rPr lang="en-GB" altLang="ja-JP" sz="2400" dirty="0" smtClean="0"/>
              <a:t>Satellite </a:t>
            </a:r>
            <a:r>
              <a:rPr lang="en-GB" altLang="ja-JP" sz="2400" dirty="0"/>
              <a:t>Communication </a:t>
            </a:r>
            <a:r>
              <a:rPr lang="en-GB" altLang="ja-JP" sz="2400" dirty="0" smtClean="0"/>
              <a:t>Network: </a:t>
            </a:r>
            <a:r>
              <a:rPr lang="en-US" altLang="ja-JP" sz="2400" dirty="0"/>
              <a:t>drnrr-i-67 (Tohoku Univ</a:t>
            </a:r>
            <a:r>
              <a:rPr lang="en-US" altLang="ja-JP" sz="2400" dirty="0" smtClean="0"/>
              <a:t>.)</a:t>
            </a:r>
          </a:p>
          <a:p>
            <a:pPr lvl="1"/>
            <a:r>
              <a:rPr lang="en-US" altLang="ja-JP" sz="2000" dirty="0" smtClean="0"/>
              <a:t>- After some discussion and Q&amp;A, it was agreed to take note of this information into the report of this meeting.</a:t>
            </a:r>
            <a:endParaRPr lang="en-US" altLang="ja-JP" sz="2400" dirty="0" smtClean="0"/>
          </a:p>
          <a:p>
            <a:pPr marL="342900" lvl="0" indent="-342900">
              <a:spcBef>
                <a:spcPts val="1800"/>
              </a:spcBef>
              <a:buFont typeface="Arial" pitchFamily="34" charset="0"/>
              <a:buChar char="•"/>
            </a:pPr>
            <a:r>
              <a:rPr lang="en-US" altLang="ja-JP" sz="2400" dirty="0" smtClean="0"/>
              <a:t>VSAT system: </a:t>
            </a:r>
            <a:r>
              <a:rPr lang="en-US" altLang="ja-JP" sz="2400" dirty="0"/>
              <a:t>drnrr-i-70 (Sky Perfect JSAT)</a:t>
            </a:r>
            <a:endParaRPr lang="ja-JP" altLang="ja-JP" sz="2400" dirty="0"/>
          </a:p>
          <a:p>
            <a:pPr marL="457200" lvl="2"/>
            <a:r>
              <a:rPr lang="en-US" altLang="ja-JP" sz="2000" dirty="0"/>
              <a:t>- After some discussion and Q&amp;A, it was agreed to take note of this information into the report of this meeting</a:t>
            </a:r>
            <a:r>
              <a:rPr lang="en-US" altLang="ja-JP" sz="2000" dirty="0" smtClean="0"/>
              <a:t>.</a:t>
            </a:r>
            <a:endParaRPr lang="en-US" altLang="ja-JP" sz="2400" dirty="0" smtClean="0"/>
          </a:p>
          <a:p>
            <a:pPr marL="342900" indent="-342900">
              <a:spcBef>
                <a:spcPts val="1800"/>
              </a:spcBef>
              <a:buFont typeface="Arial" pitchFamily="34" charset="0"/>
              <a:buChar char="•"/>
            </a:pPr>
            <a:r>
              <a:rPr lang="en-US" altLang="ja-JP" sz="2400" dirty="0" smtClean="0"/>
              <a:t>Multi-layered </a:t>
            </a:r>
            <a:r>
              <a:rPr lang="en-US" altLang="ja-JP" sz="2400" dirty="0"/>
              <a:t>communication network </a:t>
            </a:r>
            <a:r>
              <a:rPr lang="en-US" altLang="ja-JP" sz="2400" dirty="0" smtClean="0"/>
              <a:t>system: </a:t>
            </a:r>
            <a:r>
              <a:rPr lang="en-US" altLang="ja-JP" sz="2400" dirty="0"/>
              <a:t>drnrr-i-75 (</a:t>
            </a:r>
            <a:r>
              <a:rPr lang="en-US" altLang="ja-JP" sz="2400" dirty="0" smtClean="0"/>
              <a:t>KDDI R&amp;D)</a:t>
            </a:r>
          </a:p>
          <a:p>
            <a:pPr marL="457200" lvl="2"/>
            <a:r>
              <a:rPr lang="en-US" altLang="ja-JP" sz="2000" dirty="0"/>
              <a:t>- After some discussion and Q&amp;A, it was agreed to take note of this information into the report of this meeting</a:t>
            </a:r>
            <a:r>
              <a:rPr lang="en-US" altLang="ja-JP" sz="2000" dirty="0" smtClean="0"/>
              <a:t>.</a:t>
            </a:r>
            <a:endParaRPr lang="en-GB" altLang="ja-JP" sz="2400" dirty="0" smtClean="0"/>
          </a:p>
          <a:p>
            <a:pPr marL="342900" indent="-342900">
              <a:spcBef>
                <a:spcPts val="1800"/>
              </a:spcBef>
              <a:buFont typeface="Arial" pitchFamily="34" charset="0"/>
              <a:buChar char="•"/>
            </a:pPr>
            <a:r>
              <a:rPr lang="en-GB" altLang="ja-JP" sz="2400" dirty="0" smtClean="0"/>
              <a:t>Delay </a:t>
            </a:r>
            <a:r>
              <a:rPr lang="en-GB" altLang="ja-JP" sz="2400" dirty="0"/>
              <a:t>Tolerant Networking Tech</a:t>
            </a:r>
            <a:r>
              <a:rPr lang="en-GB" altLang="ja-JP" sz="2400" dirty="0" smtClean="0"/>
              <a:t>. </a:t>
            </a:r>
            <a:r>
              <a:rPr lang="en-US" altLang="ja-JP" sz="2400" dirty="0"/>
              <a:t>drnrr-i-71 (NEC</a:t>
            </a:r>
            <a:r>
              <a:rPr lang="en-US" altLang="ja-JP" sz="2400" dirty="0" smtClean="0"/>
              <a:t>)</a:t>
            </a:r>
          </a:p>
          <a:p>
            <a:pPr marL="457200" lvl="2"/>
            <a:r>
              <a:rPr lang="en-US" altLang="ja-JP" sz="2000" dirty="0"/>
              <a:t>- After some discussion and Q&amp;A, it was agreed to take note of this information into the report of this meeting.</a:t>
            </a:r>
            <a:endParaRPr lang="ja-JP" altLang="ja-JP" sz="2000" dirty="0"/>
          </a:p>
          <a:p>
            <a:endParaRPr lang="en-GB" altLang="ja-JP" sz="2400" dirty="0"/>
          </a:p>
        </p:txBody>
      </p:sp>
      <p:sp>
        <p:nvSpPr>
          <p:cNvPr id="3" name="Title 1"/>
          <p:cNvSpPr>
            <a:spLocks noGrp="1"/>
          </p:cNvSpPr>
          <p:nvPr>
            <p:ph type="title"/>
          </p:nvPr>
        </p:nvSpPr>
        <p:spPr>
          <a:xfrm>
            <a:off x="457200" y="274638"/>
            <a:ext cx="8229600" cy="639762"/>
          </a:xfrm>
        </p:spPr>
        <p:txBody>
          <a:bodyPr>
            <a:normAutofit fontScale="90000"/>
          </a:bodyPr>
          <a:lstStyle/>
          <a:p>
            <a:r>
              <a:rPr lang="en-US" altLang="ja-JP" sz="4000" dirty="0">
                <a:solidFill>
                  <a:srgbClr val="0070C0"/>
                </a:solidFill>
              </a:rPr>
              <a:t>Discussion on </a:t>
            </a:r>
            <a:r>
              <a:rPr lang="en-US" altLang="ja-JP" sz="4000" dirty="0" smtClean="0">
                <a:solidFill>
                  <a:srgbClr val="0070C0"/>
                </a:solidFill>
              </a:rPr>
              <a:t>input documents (Day 2)</a:t>
            </a:r>
            <a:endParaRPr lang="en-US" sz="4000" dirty="0">
              <a:solidFill>
                <a:srgbClr val="0070C0"/>
              </a:solidFill>
            </a:endParaRPr>
          </a:p>
        </p:txBody>
      </p:sp>
    </p:spTree>
    <p:extLst>
      <p:ext uri="{BB962C8B-B14F-4D97-AF65-F5344CB8AC3E}">
        <p14:creationId xmlns:p14="http://schemas.microsoft.com/office/powerpoint/2010/main" val="3458475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688202" y="2667000"/>
            <a:ext cx="3708131" cy="646331"/>
          </a:xfrm>
          <a:prstGeom prst="rect">
            <a:avLst/>
          </a:prstGeom>
          <a:noFill/>
        </p:spPr>
        <p:txBody>
          <a:bodyPr wrap="none" rtlCol="0">
            <a:spAutoFit/>
          </a:bodyPr>
          <a:lstStyle/>
          <a:p>
            <a:pPr algn="ctr"/>
            <a:r>
              <a:rPr lang="en-US" altLang="ja-JP" sz="3600" dirty="0" smtClean="0"/>
              <a:t>Liaison Statements</a:t>
            </a:r>
            <a:endParaRPr lang="en-GB" altLang="ja-JP" sz="3600" dirty="0"/>
          </a:p>
        </p:txBody>
      </p:sp>
    </p:spTree>
    <p:extLst>
      <p:ext uri="{BB962C8B-B14F-4D97-AF65-F5344CB8AC3E}">
        <p14:creationId xmlns:p14="http://schemas.microsoft.com/office/powerpoint/2010/main" val="3987346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28600" y="838200"/>
            <a:ext cx="8915400" cy="4616648"/>
          </a:xfrm>
          <a:prstGeom prst="rect">
            <a:avLst/>
          </a:prstGeom>
          <a:noFill/>
        </p:spPr>
        <p:txBody>
          <a:bodyPr wrap="square" rtlCol="0">
            <a:spAutoFit/>
          </a:bodyPr>
          <a:lstStyle/>
          <a:p>
            <a:pPr lvl="0" hangingPunct="0"/>
            <a:r>
              <a:rPr lang="en-US" altLang="ja-JP" sz="3600" b="1" dirty="0">
                <a:solidFill>
                  <a:srgbClr val="0070C0"/>
                </a:solidFill>
              </a:rPr>
              <a:t>Liaison Statement (for information</a:t>
            </a:r>
            <a:r>
              <a:rPr lang="en-US" altLang="ja-JP" sz="3600" b="1" dirty="0" smtClean="0">
                <a:solidFill>
                  <a:srgbClr val="0070C0"/>
                </a:solidFill>
              </a:rPr>
              <a:t>)</a:t>
            </a:r>
          </a:p>
          <a:p>
            <a:pPr lvl="0" hangingPunct="0"/>
            <a:endParaRPr lang="ja-JP" altLang="ja-JP" b="1" dirty="0"/>
          </a:p>
          <a:p>
            <a:pPr hangingPunct="0"/>
            <a:r>
              <a:rPr lang="en-US" altLang="ja-JP" sz="2000" b="1" u="sng" dirty="0" smtClean="0"/>
              <a:t>drnrr-i-68 (Reply </a:t>
            </a:r>
            <a:r>
              <a:rPr lang="en-US" altLang="ja-JP" sz="2000" b="1" u="sng" dirty="0" err="1" smtClean="0"/>
              <a:t>iLS</a:t>
            </a:r>
            <a:r>
              <a:rPr lang="en-US" altLang="ja-JP" sz="2000" b="1" u="sng" dirty="0" smtClean="0"/>
              <a:t> </a:t>
            </a:r>
            <a:r>
              <a:rPr lang="en-US" altLang="ja-JP" sz="2000" b="1" u="sng" dirty="0"/>
              <a:t>from ITU-T </a:t>
            </a:r>
            <a:r>
              <a:rPr lang="en-US" altLang="ja-JP" sz="2000" b="1" u="sng" dirty="0" smtClean="0"/>
              <a:t>SG16) </a:t>
            </a:r>
            <a:endParaRPr lang="ja-JP" altLang="ja-JP" sz="2000" b="1" u="sng" dirty="0"/>
          </a:p>
          <a:p>
            <a:pPr hangingPunct="0"/>
            <a:r>
              <a:rPr lang="en-GB" altLang="ja-JP" sz="2000" dirty="0" smtClean="0"/>
              <a:t>This Liaison Statement is the information about the ITU-T SG16 activities related to </a:t>
            </a:r>
            <a:r>
              <a:rPr lang="en-GB" altLang="ja-JP" sz="2000" dirty="0"/>
              <a:t>“Emergency Alerting” and “Emergency </a:t>
            </a:r>
            <a:r>
              <a:rPr lang="en-GB" altLang="ja-JP" sz="2000" dirty="0" smtClean="0"/>
              <a:t>telecommunication” that includes the list of existing Recommendations in this area.</a:t>
            </a:r>
            <a:endParaRPr lang="en-US" altLang="ja-JP" sz="2000" dirty="0" smtClean="0"/>
          </a:p>
          <a:p>
            <a:pPr hangingPunct="0"/>
            <a:endParaRPr lang="ja-JP" altLang="ja-JP" sz="2000" dirty="0"/>
          </a:p>
          <a:p>
            <a:pPr hangingPunct="0"/>
            <a:r>
              <a:rPr lang="en-US" altLang="ja-JP" sz="2000" b="1" u="sng" dirty="0" smtClean="0"/>
              <a:t>drnrr-i-69 (Reply </a:t>
            </a:r>
            <a:r>
              <a:rPr lang="en-US" altLang="ja-JP" sz="2000" b="1" u="sng" dirty="0" err="1" smtClean="0"/>
              <a:t>iLS</a:t>
            </a:r>
            <a:r>
              <a:rPr lang="en-US" altLang="ja-JP" sz="2000" b="1" u="sng" dirty="0" smtClean="0"/>
              <a:t> from ITU-T SG16, Q13 and Q14)</a:t>
            </a:r>
            <a:endParaRPr lang="ja-JP" altLang="ja-JP" sz="2000" b="1" u="sng" dirty="0"/>
          </a:p>
          <a:p>
            <a:r>
              <a:rPr lang="en-GB" altLang="ja-JP" sz="2000" dirty="0" smtClean="0"/>
              <a:t>This Liaison Statement informs us the </a:t>
            </a:r>
            <a:r>
              <a:rPr lang="en-GB" altLang="ja-JP" sz="2000" dirty="0"/>
              <a:t>first meeting of new Q14/16 “Digital signage systems and services</a:t>
            </a:r>
            <a:r>
              <a:rPr lang="en-GB" altLang="ja-JP" sz="2000" dirty="0" smtClean="0"/>
              <a:t>” and </a:t>
            </a:r>
            <a:r>
              <a:rPr lang="en-GB" altLang="ja-JP" sz="2000" dirty="0"/>
              <a:t>a new work item on disaster information service on digital signage as a draft new Recommendation: H.DS-DISR “Digital signage: Requirements of disaster information services</a:t>
            </a:r>
            <a:r>
              <a:rPr lang="en-GB" altLang="ja-JP" sz="2000" dirty="0" smtClean="0"/>
              <a:t>”. It was agreed to send a reply LS to ITU-T SG16 to </a:t>
            </a:r>
            <a:r>
              <a:rPr lang="en-GB" altLang="ja-JP" sz="2000" dirty="0"/>
              <a:t>convey our thanks to SG16 and to ask to share the information about the progress of H.</a:t>
            </a:r>
            <a:r>
              <a:rPr lang="en-US" altLang="ja-JP" sz="2000" dirty="0" smtClean="0"/>
              <a:t>DS-DISR.</a:t>
            </a:r>
            <a:endParaRPr lang="en-GB" altLang="ja-JP" sz="2000" dirty="0" smtClean="0"/>
          </a:p>
        </p:txBody>
      </p:sp>
    </p:spTree>
    <p:extLst>
      <p:ext uri="{BB962C8B-B14F-4D97-AF65-F5344CB8AC3E}">
        <p14:creationId xmlns:p14="http://schemas.microsoft.com/office/powerpoint/2010/main" val="1010098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28600" y="838200"/>
            <a:ext cx="8915400" cy="4616648"/>
          </a:xfrm>
          <a:prstGeom prst="rect">
            <a:avLst/>
          </a:prstGeom>
          <a:noFill/>
        </p:spPr>
        <p:txBody>
          <a:bodyPr wrap="square" rtlCol="0">
            <a:spAutoFit/>
          </a:bodyPr>
          <a:lstStyle/>
          <a:p>
            <a:pPr lvl="0" hangingPunct="0"/>
            <a:r>
              <a:rPr lang="en-US" altLang="ja-JP" sz="3600" b="1" dirty="0">
                <a:solidFill>
                  <a:srgbClr val="0070C0"/>
                </a:solidFill>
              </a:rPr>
              <a:t>Liaison Statement (for </a:t>
            </a:r>
            <a:r>
              <a:rPr lang="en-US" altLang="ja-JP" sz="3600" b="1" dirty="0" smtClean="0">
                <a:solidFill>
                  <a:srgbClr val="0070C0"/>
                </a:solidFill>
              </a:rPr>
              <a:t>action)</a:t>
            </a:r>
          </a:p>
          <a:p>
            <a:pPr lvl="0" hangingPunct="0"/>
            <a:endParaRPr lang="ja-JP" altLang="ja-JP" b="1" dirty="0"/>
          </a:p>
          <a:p>
            <a:pPr hangingPunct="0"/>
            <a:r>
              <a:rPr lang="en-US" altLang="ja-JP" sz="2000" b="1" u="sng" dirty="0" smtClean="0"/>
              <a:t>drnrr-i-78 (Reply </a:t>
            </a:r>
            <a:r>
              <a:rPr lang="en-US" altLang="ja-JP" sz="2000" b="1" u="sng" dirty="0" err="1" smtClean="0"/>
              <a:t>iLS</a:t>
            </a:r>
            <a:r>
              <a:rPr lang="en-US" altLang="ja-JP" sz="2000" b="1" u="sng" dirty="0" smtClean="0"/>
              <a:t> </a:t>
            </a:r>
            <a:r>
              <a:rPr lang="en-US" altLang="ja-JP" sz="2000" b="1" u="sng" dirty="0"/>
              <a:t>from </a:t>
            </a:r>
            <a:r>
              <a:rPr lang="en-US" altLang="ja-JP" sz="2000" b="1" u="sng" dirty="0" smtClean="0"/>
              <a:t>JCA-AHF) </a:t>
            </a:r>
            <a:endParaRPr lang="ja-JP" altLang="ja-JP" sz="2000" b="1" u="sng" dirty="0"/>
          </a:p>
          <a:p>
            <a:pPr hangingPunct="0"/>
            <a:r>
              <a:rPr lang="en-GB" altLang="ja-JP" sz="2000" dirty="0"/>
              <a:t>The JCA-AHF </a:t>
            </a:r>
            <a:r>
              <a:rPr lang="en-GB" altLang="ja-JP" sz="2000" dirty="0" smtClean="0"/>
              <a:t>suggested </a:t>
            </a:r>
            <a:r>
              <a:rPr lang="en-GB" altLang="ja-JP" sz="2000" dirty="0"/>
              <a:t>that a representative from FG-DR&amp;NRR to the JCA-AHF be appointed to facilitate any work items that may need to take accessibility into account, to ensure good collaboration and </a:t>
            </a:r>
            <a:r>
              <a:rPr lang="en-GB" altLang="ja-JP" sz="2000" dirty="0" smtClean="0"/>
              <a:t>coordination. </a:t>
            </a:r>
            <a:r>
              <a:rPr lang="en-GB" altLang="ja-JP" sz="2000" dirty="0" err="1" smtClean="0"/>
              <a:t>Dr.</a:t>
            </a:r>
            <a:r>
              <a:rPr lang="en-GB" altLang="ja-JP" sz="2000" dirty="0" smtClean="0"/>
              <a:t> Leo Lehman kindly volunteered to be the representative of FG-DR&amp;NRR and prepared the replay LS to the JCA-AHF.</a:t>
            </a:r>
            <a:endParaRPr lang="en-GB" altLang="ja-JP" sz="2000" dirty="0" smtClean="0">
              <a:solidFill>
                <a:schemeClr val="bg1">
                  <a:lumMod val="75000"/>
                </a:schemeClr>
              </a:solidFill>
            </a:endParaRPr>
          </a:p>
          <a:p>
            <a:pPr hangingPunct="0"/>
            <a:endParaRPr lang="ja-JP" altLang="ja-JP" sz="2000" dirty="0"/>
          </a:p>
          <a:p>
            <a:pPr hangingPunct="0"/>
            <a:r>
              <a:rPr lang="en-US" altLang="ja-JP" sz="2000" b="1" u="sng" dirty="0" smtClean="0"/>
              <a:t>drnrr-i-79 (</a:t>
            </a:r>
            <a:r>
              <a:rPr lang="en-US" altLang="ja-JP" sz="2000" b="1" u="sng" dirty="0" err="1" smtClean="0"/>
              <a:t>iLS</a:t>
            </a:r>
            <a:r>
              <a:rPr lang="en-US" altLang="ja-JP" sz="2000" b="1" u="sng" dirty="0" smtClean="0"/>
              <a:t> from JCA-AHF)</a:t>
            </a:r>
            <a:endParaRPr lang="ja-JP" altLang="ja-JP" sz="2000" b="1" u="sng" dirty="0"/>
          </a:p>
          <a:p>
            <a:pPr hangingPunct="0"/>
            <a:r>
              <a:rPr lang="en-GB" altLang="ja-JP" sz="2000" dirty="0"/>
              <a:t>This Liaison Statement includes just information about </a:t>
            </a:r>
            <a:r>
              <a:rPr lang="en-US" altLang="ja-JP" sz="2000" dirty="0" smtClean="0"/>
              <a:t>the facilitator </a:t>
            </a:r>
            <a:r>
              <a:rPr lang="en-US" altLang="ja-JP" sz="2000" dirty="0"/>
              <a:t>of </a:t>
            </a:r>
            <a:r>
              <a:rPr lang="en-US" altLang="ja-JP" sz="2000" dirty="0" smtClean="0"/>
              <a:t>correspondence </a:t>
            </a:r>
            <a:r>
              <a:rPr lang="en-US" altLang="ja-JP" sz="2000" dirty="0"/>
              <a:t>g</a:t>
            </a:r>
            <a:r>
              <a:rPr lang="en-US" altLang="ja-JP" sz="2000" dirty="0" smtClean="0"/>
              <a:t>roup on “Handbook </a:t>
            </a:r>
            <a:r>
              <a:rPr lang="en-US" altLang="ja-JP" sz="2000" dirty="0"/>
              <a:t>on Emergency </a:t>
            </a:r>
            <a:r>
              <a:rPr lang="en-US" altLang="ja-JP" sz="2000" dirty="0" smtClean="0"/>
              <a:t>Telecommunications“, ITU-D SG2 Q22, </a:t>
            </a:r>
            <a:r>
              <a:rPr lang="en-US" altLang="ja-JP" sz="2000" dirty="0"/>
              <a:t>on the third draft edition of the handbook</a:t>
            </a:r>
            <a:r>
              <a:rPr lang="en-US" altLang="ja-JP" sz="2000" dirty="0" smtClean="0"/>
              <a:t>. </a:t>
            </a:r>
            <a:r>
              <a:rPr lang="en-GB" altLang="ja-JP" sz="2000" dirty="0" smtClean="0"/>
              <a:t>FG-DR&amp;NRR </a:t>
            </a:r>
            <a:r>
              <a:rPr lang="en-GB" altLang="ja-JP" sz="2000" dirty="0"/>
              <a:t>decided to do no action</a:t>
            </a:r>
            <a:r>
              <a:rPr lang="en-GB" altLang="ja-JP" sz="2000" dirty="0" smtClean="0"/>
              <a:t>.</a:t>
            </a:r>
            <a:endParaRPr lang="ja-JP" altLang="ja-JP" sz="2000" dirty="0"/>
          </a:p>
        </p:txBody>
      </p:sp>
    </p:spTree>
    <p:extLst>
      <p:ext uri="{BB962C8B-B14F-4D97-AF65-F5344CB8AC3E}">
        <p14:creationId xmlns:p14="http://schemas.microsoft.com/office/powerpoint/2010/main" val="1539654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r>
              <a:rPr lang="en-GB" altLang="ja-JP" sz="3600" dirty="0">
                <a:solidFill>
                  <a:srgbClr val="0070C0"/>
                </a:solidFill>
              </a:rPr>
              <a:t>Result of </a:t>
            </a:r>
            <a:r>
              <a:rPr lang="en-GB" altLang="ja-JP" sz="3600" dirty="0" smtClean="0">
                <a:solidFill>
                  <a:srgbClr val="0070C0"/>
                </a:solidFill>
              </a:rPr>
              <a:t>4th </a:t>
            </a:r>
            <a:r>
              <a:rPr lang="en-GB" altLang="ja-JP" sz="3600" dirty="0">
                <a:solidFill>
                  <a:srgbClr val="0070C0"/>
                </a:solidFill>
              </a:rPr>
              <a:t>FG-DR&amp;NRR </a:t>
            </a:r>
            <a:r>
              <a:rPr lang="en-GB" altLang="ja-JP" sz="3600" dirty="0" smtClean="0">
                <a:solidFill>
                  <a:srgbClr val="0070C0"/>
                </a:solidFill>
              </a:rPr>
              <a:t>meeting (1)</a:t>
            </a:r>
            <a:endParaRPr lang="en-US" sz="3600" dirty="0">
              <a:solidFill>
                <a:srgbClr val="0070C0"/>
              </a:solidFill>
            </a:endParaRPr>
          </a:p>
        </p:txBody>
      </p:sp>
      <p:sp>
        <p:nvSpPr>
          <p:cNvPr id="3" name="Content Placeholder 2"/>
          <p:cNvSpPr>
            <a:spLocks noGrp="1"/>
          </p:cNvSpPr>
          <p:nvPr>
            <p:ph idx="1"/>
          </p:nvPr>
        </p:nvSpPr>
        <p:spPr>
          <a:xfrm>
            <a:off x="76200" y="609600"/>
            <a:ext cx="8991600" cy="6172200"/>
          </a:xfrm>
        </p:spPr>
        <p:txBody>
          <a:bodyPr>
            <a:noAutofit/>
          </a:bodyPr>
          <a:lstStyle/>
          <a:p>
            <a:pPr>
              <a:buNone/>
            </a:pPr>
            <a:r>
              <a:rPr lang="en-GB" sz="2400" dirty="0" smtClean="0"/>
              <a:t>     </a:t>
            </a:r>
            <a:r>
              <a:rPr lang="en-GB" sz="2800" dirty="0" smtClean="0"/>
              <a:t> </a:t>
            </a:r>
            <a:r>
              <a:rPr lang="en-GB" altLang="ja-JP" sz="2800" dirty="0"/>
              <a:t>Output documents for the progress in Deliverables </a:t>
            </a:r>
            <a:endParaRPr lang="en-GB" altLang="ja-JP" sz="2400" dirty="0"/>
          </a:p>
          <a:p>
            <a:pPr marL="457200" lvl="1" indent="0">
              <a:spcBef>
                <a:spcPts val="1200"/>
              </a:spcBef>
              <a:buNone/>
            </a:pPr>
            <a:r>
              <a:rPr lang="en-GB" altLang="ja-JP" sz="2400" dirty="0" smtClean="0"/>
              <a:t>(</a:t>
            </a:r>
            <a:r>
              <a:rPr lang="en-GB" altLang="ja-JP" sz="2400" dirty="0"/>
              <a:t>1) </a:t>
            </a:r>
            <a:r>
              <a:rPr lang="en-GB" altLang="ja-JP" sz="2400" dirty="0" smtClean="0"/>
              <a:t>drnrr-o-30:  </a:t>
            </a:r>
            <a:r>
              <a:rPr lang="en-GB" altLang="ja-JP" sz="2400" dirty="0"/>
              <a:t>Overviews</a:t>
            </a:r>
            <a:r>
              <a:rPr lang="en-GB" sz="2400" dirty="0" smtClean="0"/>
              <a:t> </a:t>
            </a:r>
          </a:p>
          <a:p>
            <a:pPr lvl="2">
              <a:spcBef>
                <a:spcPts val="0"/>
              </a:spcBef>
            </a:pPr>
            <a:r>
              <a:rPr lang="en-GB" dirty="0" smtClean="0"/>
              <a:t>The draft overview document have been updated in accordance with the discussion on the 3</a:t>
            </a:r>
            <a:r>
              <a:rPr lang="en-GB" baseline="30000" dirty="0" smtClean="0"/>
              <a:t>rd</a:t>
            </a:r>
            <a:r>
              <a:rPr lang="en-GB" dirty="0" smtClean="0"/>
              <a:t> and 4</a:t>
            </a:r>
            <a:r>
              <a:rPr lang="en-GB" baseline="30000" dirty="0" smtClean="0"/>
              <a:t>th</a:t>
            </a:r>
            <a:r>
              <a:rPr lang="en-GB" dirty="0" smtClean="0"/>
              <a:t> FG meeting.</a:t>
            </a:r>
            <a:r>
              <a:rPr lang="ja-JP" altLang="en-US" dirty="0"/>
              <a:t> </a:t>
            </a:r>
            <a:r>
              <a:rPr lang="en-US" altLang="ja-JP" dirty="0" smtClean="0"/>
              <a:t>(drnrr-i-80r1)</a:t>
            </a:r>
            <a:endParaRPr lang="en-GB" dirty="0" smtClean="0"/>
          </a:p>
          <a:p>
            <a:pPr marL="457200" lvl="1" indent="0">
              <a:spcBef>
                <a:spcPts val="1200"/>
              </a:spcBef>
              <a:buNone/>
            </a:pPr>
            <a:r>
              <a:rPr lang="en-GB" sz="2400" dirty="0" smtClean="0"/>
              <a:t>(2)</a:t>
            </a:r>
            <a:r>
              <a:rPr lang="en-GB" altLang="ja-JP" sz="2400" dirty="0" smtClean="0"/>
              <a:t> drnrr-o-29: Usage assessment</a:t>
            </a:r>
          </a:p>
          <a:p>
            <a:pPr lvl="2">
              <a:spcBef>
                <a:spcPts val="0"/>
              </a:spcBef>
            </a:pPr>
            <a:r>
              <a:rPr lang="en-GB" altLang="ja-JP" dirty="0" smtClean="0"/>
              <a:t>It was agreed to put usage assessments, which were proposed by drnrr-i-66, -77, into the usage assessment document as an appendix. Comments on this document would be appreciated.</a:t>
            </a:r>
          </a:p>
          <a:p>
            <a:pPr marL="457200" lvl="1" indent="0">
              <a:spcBef>
                <a:spcPts val="1800"/>
              </a:spcBef>
              <a:buNone/>
            </a:pPr>
            <a:r>
              <a:rPr lang="en-GB" altLang="ja-JP" dirty="0" smtClean="0"/>
              <a:t>(3) </a:t>
            </a:r>
            <a:r>
              <a:rPr lang="en-GB" altLang="ja-JP" sz="2400" dirty="0" smtClean="0"/>
              <a:t>drnrr-o-28:  Requirement documents for disaster relief systems</a:t>
            </a:r>
          </a:p>
          <a:p>
            <a:pPr lvl="2"/>
            <a:r>
              <a:rPr lang="en-GB" altLang="ja-JP" dirty="0" smtClean="0"/>
              <a:t>The input document drnrr-i-77 was agreed as the current require document for disaster relief systems.</a:t>
            </a:r>
          </a:p>
          <a:p>
            <a:pPr marL="514350" lvl="1" indent="0">
              <a:spcBef>
                <a:spcPts val="1200"/>
              </a:spcBef>
              <a:buNone/>
            </a:pPr>
            <a:r>
              <a:rPr lang="en-GB" altLang="ja-JP" sz="2400" dirty="0" smtClean="0"/>
              <a:t>(4) Meeting report (will be reviewed on the ML)</a:t>
            </a:r>
          </a:p>
          <a:p>
            <a:pPr marL="514350" lvl="1" indent="0">
              <a:buNone/>
            </a:pPr>
            <a:endParaRPr lang="en-GB" sz="2400" dirty="0" smtClean="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rmAutofit/>
          </a:bodyPr>
          <a:lstStyle/>
          <a:p>
            <a:r>
              <a:rPr lang="en-US" dirty="0" smtClean="0"/>
              <a:t>Future Meeting</a:t>
            </a:r>
            <a:endParaRPr lang="en-US" dirty="0"/>
          </a:p>
        </p:txBody>
      </p:sp>
    </p:spTree>
    <p:extLst>
      <p:ext uri="{BB962C8B-B14F-4D97-AF65-F5344CB8AC3E}">
        <p14:creationId xmlns:p14="http://schemas.microsoft.com/office/powerpoint/2010/main" val="20654443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p>
            <a:r>
              <a:rPr lang="en-US" sz="4000" dirty="0" smtClean="0">
                <a:solidFill>
                  <a:srgbClr val="0070C0"/>
                </a:solidFill>
              </a:rPr>
              <a:t>Meeting plan</a:t>
            </a:r>
            <a:endParaRPr lang="en-US" sz="4000" dirty="0">
              <a:solidFill>
                <a:srgbClr val="0070C0"/>
              </a:solidFill>
            </a:endParaRPr>
          </a:p>
        </p:txBody>
      </p:sp>
      <p:sp>
        <p:nvSpPr>
          <p:cNvPr id="3" name="Content Placeholder 2"/>
          <p:cNvSpPr>
            <a:spLocks noGrp="1"/>
          </p:cNvSpPr>
          <p:nvPr>
            <p:ph idx="1"/>
          </p:nvPr>
        </p:nvSpPr>
        <p:spPr>
          <a:xfrm>
            <a:off x="152400" y="990600"/>
            <a:ext cx="8915400" cy="5562600"/>
          </a:xfrm>
        </p:spPr>
        <p:txBody>
          <a:bodyPr>
            <a:normAutofit lnSpcReduction="10000"/>
          </a:bodyPr>
          <a:lstStyle/>
          <a:p>
            <a:pPr marL="0" indent="0" hangingPunct="0">
              <a:buNone/>
            </a:pPr>
            <a:r>
              <a:rPr lang="en-GB" altLang="ja-JP" dirty="0" smtClean="0"/>
              <a:t>The </a:t>
            </a:r>
            <a:r>
              <a:rPr lang="en-GB" altLang="ja-JP" dirty="0"/>
              <a:t>future meetings are planned as follows</a:t>
            </a:r>
            <a:r>
              <a:rPr lang="en-GB" altLang="ja-JP" dirty="0" smtClean="0"/>
              <a:t>:</a:t>
            </a:r>
            <a:endParaRPr lang="ja-JP" altLang="ja-JP" dirty="0"/>
          </a:p>
          <a:p>
            <a:pPr hangingPunct="0">
              <a:spcBef>
                <a:spcPts val="1800"/>
              </a:spcBef>
            </a:pPr>
            <a:r>
              <a:rPr lang="en-GB" altLang="ja-JP" sz="2800" dirty="0" smtClean="0">
                <a:solidFill>
                  <a:schemeClr val="bg1">
                    <a:lumMod val="85000"/>
                  </a:schemeClr>
                </a:solidFill>
              </a:rPr>
              <a:t>4th </a:t>
            </a:r>
            <a:r>
              <a:rPr lang="en-GB" altLang="ja-JP" sz="2800" dirty="0">
                <a:solidFill>
                  <a:schemeClr val="bg1">
                    <a:lumMod val="85000"/>
                  </a:schemeClr>
                </a:solidFill>
              </a:rPr>
              <a:t>meeting: 5-8 February 2013, Tokyo, </a:t>
            </a:r>
            <a:r>
              <a:rPr lang="en-GB" altLang="ja-JP" sz="2800" dirty="0" smtClean="0">
                <a:solidFill>
                  <a:schemeClr val="bg1">
                    <a:lumMod val="85000"/>
                  </a:schemeClr>
                </a:solidFill>
              </a:rPr>
              <a:t>Japan (Including </a:t>
            </a:r>
            <a:r>
              <a:rPr lang="en-US" altLang="ja-JP" sz="2800" dirty="0">
                <a:solidFill>
                  <a:schemeClr val="bg1">
                    <a:lumMod val="85000"/>
                  </a:schemeClr>
                </a:solidFill>
                <a:cs typeface="Arial" pitchFamily="34" charset="0"/>
              </a:rPr>
              <a:t>t</a:t>
            </a:r>
            <a:r>
              <a:rPr lang="en-US" altLang="ja-JP" sz="2800" dirty="0" smtClean="0">
                <a:solidFill>
                  <a:schemeClr val="bg1">
                    <a:lumMod val="85000"/>
                  </a:schemeClr>
                </a:solidFill>
                <a:cs typeface="Arial" pitchFamily="34" charset="0"/>
              </a:rPr>
              <a:t>echnical </a:t>
            </a:r>
            <a:r>
              <a:rPr lang="en-US" altLang="ja-JP" sz="2800" dirty="0">
                <a:solidFill>
                  <a:schemeClr val="bg1">
                    <a:lumMod val="85000"/>
                  </a:schemeClr>
                </a:solidFill>
                <a:cs typeface="Arial" pitchFamily="34" charset="0"/>
              </a:rPr>
              <a:t>t</a:t>
            </a:r>
            <a:r>
              <a:rPr lang="en-US" altLang="ja-JP" sz="2800" dirty="0" smtClean="0">
                <a:solidFill>
                  <a:schemeClr val="bg1">
                    <a:lumMod val="85000"/>
                  </a:schemeClr>
                </a:solidFill>
                <a:cs typeface="Arial" pitchFamily="34" charset="0"/>
              </a:rPr>
              <a:t>our </a:t>
            </a:r>
            <a:r>
              <a:rPr lang="en-US" altLang="ja-JP" sz="2800" dirty="0">
                <a:solidFill>
                  <a:schemeClr val="bg1">
                    <a:lumMod val="85000"/>
                  </a:schemeClr>
                </a:solidFill>
                <a:cs typeface="Arial" pitchFamily="34" charset="0"/>
              </a:rPr>
              <a:t>of SENDAI </a:t>
            </a:r>
            <a:r>
              <a:rPr lang="en-US" altLang="ja-JP" sz="2800" dirty="0" smtClean="0">
                <a:solidFill>
                  <a:schemeClr val="bg1">
                    <a:lumMod val="85000"/>
                  </a:schemeClr>
                </a:solidFill>
                <a:cs typeface="Arial" pitchFamily="34" charset="0"/>
              </a:rPr>
              <a:t>City)</a:t>
            </a:r>
            <a:endParaRPr lang="ja-JP" altLang="ja-JP" sz="2800" dirty="0">
              <a:solidFill>
                <a:schemeClr val="bg1">
                  <a:lumMod val="85000"/>
                </a:schemeClr>
              </a:solidFill>
            </a:endParaRPr>
          </a:p>
          <a:p>
            <a:pPr hangingPunct="0">
              <a:spcBef>
                <a:spcPts val="1800"/>
              </a:spcBef>
            </a:pPr>
            <a:r>
              <a:rPr lang="en-GB" altLang="ja-JP" sz="2800" dirty="0" smtClean="0">
                <a:solidFill>
                  <a:srgbClr val="FF0000"/>
                </a:solidFill>
              </a:rPr>
              <a:t>5th </a:t>
            </a:r>
            <a:r>
              <a:rPr lang="en-GB" altLang="ja-JP" sz="2800" dirty="0">
                <a:solidFill>
                  <a:srgbClr val="FF0000"/>
                </a:solidFill>
              </a:rPr>
              <a:t>meeting</a:t>
            </a:r>
            <a:r>
              <a:rPr lang="en-GB" altLang="ja-JP" sz="2800" dirty="0" smtClean="0">
                <a:solidFill>
                  <a:srgbClr val="FF0000"/>
                </a:solidFill>
              </a:rPr>
              <a:t>:  May 20-24, 2013, Phuket		 		</a:t>
            </a:r>
            <a:r>
              <a:rPr lang="en-GB" altLang="ja-JP" sz="2800" dirty="0">
                <a:solidFill>
                  <a:srgbClr val="FF0000"/>
                </a:solidFill>
              </a:rPr>
              <a:t>	</a:t>
            </a:r>
            <a:r>
              <a:rPr lang="en-GB" altLang="ja-JP" sz="2800" dirty="0" smtClean="0">
                <a:solidFill>
                  <a:srgbClr val="FF0000"/>
                </a:solidFill>
              </a:rPr>
              <a:t>       Host country: Thailand (Confirmed)</a:t>
            </a:r>
          </a:p>
          <a:p>
            <a:pPr hangingPunct="0">
              <a:spcBef>
                <a:spcPts val="1800"/>
              </a:spcBef>
            </a:pPr>
            <a:r>
              <a:rPr lang="en-GB" altLang="ja-JP" sz="2800" dirty="0" smtClean="0"/>
              <a:t>6th meeting (Tentative):  targeted July/August 2013</a:t>
            </a:r>
            <a:r>
              <a:rPr lang="en-GB" altLang="ja-JP" sz="2800" dirty="0"/>
              <a:t>	</a:t>
            </a:r>
            <a:r>
              <a:rPr lang="en-GB" altLang="ja-JP" sz="2800" dirty="0" smtClean="0"/>
              <a:t>				    Host country: TBD</a:t>
            </a:r>
          </a:p>
          <a:p>
            <a:pPr marL="0" indent="0" hangingPunct="0">
              <a:spcBef>
                <a:spcPts val="1800"/>
              </a:spcBef>
              <a:buNone/>
            </a:pPr>
            <a:r>
              <a:rPr lang="en-GB" altLang="ja-JP" sz="2400" i="1" dirty="0" smtClean="0"/>
              <a:t>Note</a:t>
            </a:r>
            <a:r>
              <a:rPr lang="en-GB" altLang="ja-JP" sz="2400" i="1" dirty="0"/>
              <a:t>: </a:t>
            </a:r>
            <a:endParaRPr lang="en-GB" altLang="ja-JP" sz="2400" i="1" dirty="0" smtClean="0"/>
          </a:p>
          <a:p>
            <a:pPr marL="514350" indent="-514350" hangingPunct="0">
              <a:buAutoNum type="arabicParenR"/>
            </a:pPr>
            <a:r>
              <a:rPr lang="en-GB" altLang="ja-JP" sz="2000" i="1" dirty="0" smtClean="0"/>
              <a:t>Extension of the FG life time will be proposed at the next TSAG meeting in June.</a:t>
            </a:r>
          </a:p>
          <a:p>
            <a:pPr marL="514350" indent="-514350" hangingPunct="0">
              <a:buAutoNum type="arabicParenR"/>
            </a:pPr>
            <a:r>
              <a:rPr lang="en-GB" altLang="ja-JP" sz="2000" i="1" dirty="0" smtClean="0"/>
              <a:t>Host </a:t>
            </a:r>
            <a:r>
              <a:rPr lang="en-GB" altLang="ja-JP" sz="2000" i="1" dirty="0"/>
              <a:t>countries are expected that they experienced serious disaster, such as flood, hurricane, earthquake and tsunami</a:t>
            </a:r>
            <a:r>
              <a:rPr lang="en-GB" altLang="ja-JP" sz="2000" i="1" dirty="0" smtClean="0"/>
              <a:t>.</a:t>
            </a:r>
          </a:p>
          <a:p>
            <a:pPr marL="514350" indent="-514350" hangingPunct="0">
              <a:buAutoNum type="arabicParenR"/>
            </a:pPr>
            <a:r>
              <a:rPr lang="en-GB" altLang="ja-JP" sz="2000" i="1" dirty="0"/>
              <a:t>The extension of the lifetime </a:t>
            </a:r>
            <a:r>
              <a:rPr lang="en-GB" altLang="ja-JP" sz="2000" i="1" dirty="0" smtClean="0"/>
              <a:t>should </a:t>
            </a:r>
            <a:r>
              <a:rPr lang="en-GB" altLang="ja-JP" sz="2000" i="1" dirty="0"/>
              <a:t>be </a:t>
            </a:r>
            <a:r>
              <a:rPr lang="en-GB" altLang="ja-JP" sz="2000" i="1" dirty="0" smtClean="0"/>
              <a:t>considered.</a:t>
            </a:r>
            <a:endParaRPr lang="ja-JP" altLang="ja-JP" sz="2000" i="1" dirty="0"/>
          </a:p>
          <a:p>
            <a:pPr marL="57150" indent="0">
              <a:buNone/>
            </a:pPr>
            <a:endParaRPr lang="en-GB"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8438"/>
            <a:ext cx="9144000" cy="868362"/>
          </a:xfrm>
        </p:spPr>
        <p:txBody>
          <a:bodyPr>
            <a:normAutofit fontScale="90000"/>
          </a:bodyPr>
          <a:lstStyle/>
          <a:p>
            <a:r>
              <a:rPr lang="en-GB" altLang="ja-JP" sz="3600" dirty="0">
                <a:solidFill>
                  <a:srgbClr val="0070C0"/>
                </a:solidFill>
              </a:rPr>
              <a:t>Requested contribution for 5</a:t>
            </a:r>
            <a:r>
              <a:rPr lang="en-GB" altLang="ja-JP" sz="3600" dirty="0" smtClean="0">
                <a:solidFill>
                  <a:srgbClr val="0070C0"/>
                </a:solidFill>
              </a:rPr>
              <a:t>th </a:t>
            </a:r>
            <a:r>
              <a:rPr lang="en-GB" altLang="ja-JP" sz="3600" dirty="0">
                <a:solidFill>
                  <a:srgbClr val="0070C0"/>
                </a:solidFill>
              </a:rPr>
              <a:t>FG-DR&amp;NRR meeting</a:t>
            </a:r>
            <a:endParaRPr lang="en-US" sz="3600" dirty="0">
              <a:solidFill>
                <a:srgbClr val="0070C0"/>
              </a:solidFill>
            </a:endParaRPr>
          </a:p>
        </p:txBody>
      </p:sp>
      <p:sp>
        <p:nvSpPr>
          <p:cNvPr id="3" name="Content Placeholder 2"/>
          <p:cNvSpPr>
            <a:spLocks noGrp="1"/>
          </p:cNvSpPr>
          <p:nvPr>
            <p:ph idx="1"/>
          </p:nvPr>
        </p:nvSpPr>
        <p:spPr>
          <a:xfrm>
            <a:off x="152400" y="1066800"/>
            <a:ext cx="8915400" cy="5715000"/>
          </a:xfrm>
        </p:spPr>
        <p:txBody>
          <a:bodyPr>
            <a:noAutofit/>
          </a:bodyPr>
          <a:lstStyle/>
          <a:p>
            <a:pPr>
              <a:buFont typeface="Wingdings" pitchFamily="2" charset="2"/>
              <a:buChar char="l"/>
            </a:pPr>
            <a:r>
              <a:rPr lang="en-GB" sz="2000" dirty="0" smtClean="0"/>
              <a:t>FG-DR&amp;NRR agreed that </a:t>
            </a:r>
            <a:r>
              <a:rPr lang="en-GB" altLang="ja-JP" sz="2000" dirty="0"/>
              <a:t>the following study </a:t>
            </a:r>
            <a:r>
              <a:rPr lang="en-GB" altLang="ja-JP" sz="2000" dirty="0" smtClean="0"/>
              <a:t>items is </a:t>
            </a:r>
            <a:r>
              <a:rPr lang="en-GB" altLang="ja-JP" sz="2000" dirty="0"/>
              <a:t>addressed by contributions to the </a:t>
            </a:r>
            <a:r>
              <a:rPr lang="en-GB" altLang="ja-JP" sz="2000" dirty="0" smtClean="0"/>
              <a:t>5th </a:t>
            </a:r>
            <a:r>
              <a:rPr lang="en-GB" altLang="ja-JP" sz="2000" dirty="0"/>
              <a:t>FG-DR&amp;NRR meeting, but are not limited to</a:t>
            </a:r>
            <a:r>
              <a:rPr lang="en-GB" altLang="ja-JP" sz="2000" dirty="0" smtClean="0"/>
              <a:t>;</a:t>
            </a:r>
          </a:p>
          <a:p>
            <a:pPr marL="0" indent="0">
              <a:buNone/>
            </a:pPr>
            <a:endParaRPr lang="en-GB" altLang="ja-JP" sz="2400" dirty="0" smtClean="0"/>
          </a:p>
          <a:p>
            <a:pPr lvl="0"/>
            <a:r>
              <a:rPr lang="en-GB" altLang="ja-JP" sz="1800" u="sng" dirty="0" smtClean="0"/>
              <a:t>Usage </a:t>
            </a:r>
            <a:r>
              <a:rPr lang="en-GB" altLang="ja-JP" sz="1800" u="sng" dirty="0"/>
              <a:t>assessment</a:t>
            </a:r>
            <a:r>
              <a:rPr lang="en-GB" altLang="ja-JP" sz="1800" dirty="0"/>
              <a:t>: </a:t>
            </a:r>
            <a:endParaRPr lang="ja-JP" altLang="ja-JP" sz="1800" dirty="0"/>
          </a:p>
          <a:p>
            <a:pPr lvl="1"/>
            <a:r>
              <a:rPr lang="en-US" altLang="ja-JP" sz="1800" dirty="0"/>
              <a:t>Disaster experience from </a:t>
            </a:r>
            <a:r>
              <a:rPr lang="en-GB" altLang="ja-JP" sz="1800" dirty="0"/>
              <a:t>several countries </a:t>
            </a:r>
            <a:r>
              <a:rPr lang="en-GB" altLang="ja-JP" sz="1600" dirty="0"/>
              <a:t>(e.g. flood, hurricane, earthquake and tsunami)</a:t>
            </a:r>
            <a:endParaRPr lang="ja-JP" altLang="ja-JP" sz="1600" dirty="0"/>
          </a:p>
          <a:p>
            <a:pPr lvl="1"/>
            <a:r>
              <a:rPr lang="en-GB" altLang="ja-JP" sz="1800" dirty="0"/>
              <a:t>Probable cause of disasters (e.g., climate change)</a:t>
            </a:r>
            <a:endParaRPr lang="ja-JP" altLang="ja-JP" sz="1800" dirty="0"/>
          </a:p>
          <a:p>
            <a:pPr lvl="0"/>
            <a:r>
              <a:rPr lang="en-GB" altLang="ja-JP" sz="1800" u="sng" dirty="0" smtClean="0"/>
              <a:t>Disaster </a:t>
            </a:r>
            <a:r>
              <a:rPr lang="en-GB" altLang="ja-JP" sz="1800" u="sng" dirty="0"/>
              <a:t>relief systems:</a:t>
            </a:r>
            <a:endParaRPr lang="ja-JP" altLang="ja-JP" sz="1800" dirty="0"/>
          </a:p>
          <a:p>
            <a:pPr lvl="1"/>
            <a:r>
              <a:rPr lang="en-GB" altLang="ja-JP" sz="1800" dirty="0"/>
              <a:t>Disaster relief system for victims </a:t>
            </a:r>
            <a:r>
              <a:rPr lang="en-US" altLang="ja-JP" sz="1800" dirty="0"/>
              <a:t>including emphasis of accessibility aspects</a:t>
            </a:r>
            <a:endParaRPr lang="ja-JP" altLang="ja-JP" sz="1800" dirty="0"/>
          </a:p>
          <a:p>
            <a:pPr lvl="1"/>
            <a:r>
              <a:rPr lang="en-GB" altLang="ja-JP" sz="1800" dirty="0" smtClean="0"/>
              <a:t>Considerations </a:t>
            </a:r>
            <a:r>
              <a:rPr lang="en-GB" altLang="ja-JP" sz="1800" dirty="0"/>
              <a:t>on accessibility </a:t>
            </a:r>
            <a:endParaRPr lang="en-GB" altLang="ja-JP" sz="1800" dirty="0" smtClean="0"/>
          </a:p>
          <a:p>
            <a:pPr marL="457200" lvl="1" indent="0">
              <a:buNone/>
            </a:pPr>
            <a:r>
              <a:rPr lang="en-GB" altLang="ja-JP" sz="1600" dirty="0" smtClean="0"/>
              <a:t>  (</a:t>
            </a:r>
            <a:r>
              <a:rPr lang="en-GB" altLang="ja-JP" sz="1600" u="sng" dirty="0" smtClean="0"/>
              <a:t>Especially, simple global  emergency system considering person with hearing/speaking disabilities</a:t>
            </a:r>
            <a:r>
              <a:rPr lang="en-GB" altLang="ja-JP" sz="1600" dirty="0" smtClean="0"/>
              <a:t>.)</a:t>
            </a:r>
            <a:endParaRPr lang="ja-JP" altLang="ja-JP" sz="1600" dirty="0"/>
          </a:p>
          <a:p>
            <a:pPr lvl="1"/>
            <a:r>
              <a:rPr lang="en-GB" altLang="ja-JP" sz="1800" dirty="0" smtClean="0"/>
              <a:t>Early </a:t>
            </a:r>
            <a:r>
              <a:rPr lang="en-GB" altLang="ja-JP" sz="1800" dirty="0"/>
              <a:t>warning </a:t>
            </a:r>
            <a:r>
              <a:rPr lang="en-GB" altLang="ja-JP" sz="1800" dirty="0" smtClean="0"/>
              <a:t>systems</a:t>
            </a:r>
            <a:endParaRPr lang="ja-JP" altLang="ja-JP" sz="1800" dirty="0" smtClean="0"/>
          </a:p>
          <a:p>
            <a:pPr lvl="0"/>
            <a:r>
              <a:rPr lang="en-GB" altLang="ja-JP" sz="1800" u="sng" dirty="0" smtClean="0"/>
              <a:t>Telecommunication </a:t>
            </a:r>
            <a:r>
              <a:rPr lang="en-GB" altLang="ja-JP" sz="1800" u="sng" dirty="0"/>
              <a:t>network resilience and recovery:</a:t>
            </a:r>
            <a:endParaRPr lang="ja-JP" altLang="ja-JP" sz="1800" dirty="0"/>
          </a:p>
          <a:p>
            <a:pPr lvl="1"/>
            <a:r>
              <a:rPr lang="en-GB" altLang="ja-JP" sz="1800" dirty="0"/>
              <a:t>Infrastructures</a:t>
            </a:r>
            <a:endParaRPr lang="ja-JP" altLang="ja-JP" sz="1800" dirty="0"/>
          </a:p>
          <a:p>
            <a:pPr lvl="1"/>
            <a:r>
              <a:rPr lang="en-GB" altLang="ja-JP" sz="1800" dirty="0"/>
              <a:t>Transport, Access and Home network </a:t>
            </a:r>
            <a:endParaRPr lang="en-GB" altLang="ja-JP" sz="1800" dirty="0" smtClean="0"/>
          </a:p>
          <a:p>
            <a:pPr marL="457200" lvl="1" indent="0">
              <a:buNone/>
            </a:pPr>
            <a:r>
              <a:rPr lang="en-GB" altLang="ja-JP" sz="1800" dirty="0"/>
              <a:t> </a:t>
            </a:r>
            <a:r>
              <a:rPr lang="en-GB" altLang="ja-JP" sz="1800" dirty="0" smtClean="0"/>
              <a:t>   </a:t>
            </a:r>
            <a:r>
              <a:rPr lang="en-GB" altLang="ja-JP" sz="1600" dirty="0" smtClean="0"/>
              <a:t>(Especially, </a:t>
            </a:r>
            <a:r>
              <a:rPr lang="en-GB" altLang="ja-JP" sz="1600" u="sng" dirty="0" smtClean="0"/>
              <a:t>related to temporary access point in disaster affected area</a:t>
            </a:r>
            <a:r>
              <a:rPr lang="en-GB" altLang="ja-JP" sz="1600" dirty="0" smtClean="0"/>
              <a:t>.)</a:t>
            </a:r>
          </a:p>
          <a:p>
            <a:pPr lvl="1"/>
            <a:r>
              <a:rPr lang="en-GB" altLang="ja-JP" sz="1800" dirty="0" smtClean="0"/>
              <a:t>Network architecture for disaster situation</a:t>
            </a:r>
            <a:endParaRPr lang="ja-JP" altLang="ja-JP" sz="1800" dirty="0"/>
          </a:p>
        </p:txBody>
      </p:sp>
    </p:spTree>
    <p:extLst>
      <p:ext uri="{BB962C8B-B14F-4D97-AF65-F5344CB8AC3E}">
        <p14:creationId xmlns:p14="http://schemas.microsoft.com/office/powerpoint/2010/main" val="12368941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600200"/>
          </a:xfrm>
        </p:spPr>
        <p:txBody>
          <a:bodyPr>
            <a:noAutofit/>
          </a:bodyPr>
          <a:lstStyle/>
          <a:p>
            <a:r>
              <a:rPr lang="en-US" sz="3200" dirty="0" smtClean="0"/>
              <a:t>Annex 1:</a:t>
            </a:r>
            <a:r>
              <a:rPr lang="en-US" sz="3200" dirty="0" smtClean="0">
                <a:solidFill>
                  <a:srgbClr val="0070C0"/>
                </a:solidFill>
              </a:rPr>
              <a:t/>
            </a:r>
            <a:br>
              <a:rPr lang="en-US" sz="3200" dirty="0" smtClean="0">
                <a:solidFill>
                  <a:srgbClr val="0070C0"/>
                </a:solidFill>
              </a:rPr>
            </a:br>
            <a:r>
              <a:rPr lang="en-GB" altLang="ja-JP" sz="3200" dirty="0">
                <a:solidFill>
                  <a:srgbClr val="0070C0"/>
                </a:solidFill>
              </a:rPr>
              <a:t>Workshop on </a:t>
            </a:r>
            <a:r>
              <a:rPr lang="en-US" altLang="ja-JP" sz="3200" dirty="0">
                <a:solidFill>
                  <a:srgbClr val="0070C0"/>
                </a:solidFill>
              </a:rPr>
              <a:t>e-Health services in low-resource settings: Requirements and ITU </a:t>
            </a:r>
            <a:r>
              <a:rPr lang="en-US" altLang="ja-JP" sz="3200" dirty="0" smtClean="0">
                <a:solidFill>
                  <a:srgbClr val="0070C0"/>
                </a:solidFill>
              </a:rPr>
              <a:t>role</a:t>
            </a:r>
            <a:endParaRPr lang="en-US" sz="3200" dirty="0">
              <a:solidFill>
                <a:srgbClr val="0070C0"/>
              </a:solidFill>
            </a:endParaRPr>
          </a:p>
        </p:txBody>
      </p:sp>
      <p:sp>
        <p:nvSpPr>
          <p:cNvPr id="4" name="Content Placeholder 2"/>
          <p:cNvSpPr>
            <a:spLocks noGrp="1"/>
          </p:cNvSpPr>
          <p:nvPr>
            <p:ph idx="1"/>
          </p:nvPr>
        </p:nvSpPr>
        <p:spPr>
          <a:xfrm>
            <a:off x="76200" y="1905000"/>
            <a:ext cx="8915400" cy="4648200"/>
          </a:xfrm>
        </p:spPr>
        <p:txBody>
          <a:bodyPr>
            <a:noAutofit/>
          </a:bodyPr>
          <a:lstStyle/>
          <a:p>
            <a:pPr lvl="0"/>
            <a:r>
              <a:rPr lang="en-US" altLang="ja-JP" sz="2000" dirty="0"/>
              <a:t>Session 6: e-health in the case of disasters</a:t>
            </a:r>
            <a:endParaRPr lang="ja-JP" altLang="ja-JP" sz="2000" dirty="0"/>
          </a:p>
          <a:p>
            <a:pPr marL="400050" lvl="1" indent="0">
              <a:buNone/>
            </a:pPr>
            <a:r>
              <a:rPr lang="en-US" altLang="ja-JP" sz="1600" u="sng" dirty="0"/>
              <a:t>1.1 Video clip</a:t>
            </a:r>
            <a:r>
              <a:rPr lang="ja-JP" altLang="ja-JP" sz="1600" u="sng" dirty="0"/>
              <a:t>：</a:t>
            </a:r>
            <a:r>
              <a:rPr lang="en-US" altLang="ja-JP" sz="1600" u="sng" dirty="0"/>
              <a:t> "Video of disaster on March 11</a:t>
            </a:r>
            <a:r>
              <a:rPr lang="en-US" altLang="ja-JP" sz="1600" u="sng" baseline="30000" dirty="0"/>
              <a:t>th</a:t>
            </a:r>
            <a:r>
              <a:rPr lang="en-US" altLang="ja-JP" sz="1600" u="sng" dirty="0"/>
              <a:t>, 2011"</a:t>
            </a:r>
            <a:endParaRPr lang="ja-JP" altLang="ja-JP" sz="1600" dirty="0"/>
          </a:p>
          <a:p>
            <a:pPr marL="400050" lvl="1" indent="0">
              <a:buNone/>
            </a:pPr>
            <a:r>
              <a:rPr lang="en-US" altLang="ja-JP" sz="1600" u="sng" dirty="0"/>
              <a:t>1.2 Presentation 6-1</a:t>
            </a:r>
            <a:r>
              <a:rPr lang="ja-JP" altLang="ja-JP" sz="1600" u="sng" dirty="0"/>
              <a:t>：</a:t>
            </a:r>
            <a:r>
              <a:rPr lang="en-US" altLang="ja-JP" sz="1600" u="sng" dirty="0"/>
              <a:t> " Great East Japan Earthquake and research and development for network resilience and recovery "</a:t>
            </a:r>
            <a:endParaRPr lang="ja-JP" altLang="ja-JP" sz="1600" dirty="0"/>
          </a:p>
          <a:p>
            <a:pPr marL="400050" lvl="1" indent="0">
              <a:buNone/>
            </a:pPr>
            <a:r>
              <a:rPr lang="en-US" altLang="ja-JP" sz="1600" dirty="0" smtClean="0"/>
              <a:t>	Speaker</a:t>
            </a:r>
            <a:r>
              <a:rPr lang="en-US" altLang="ja-JP" sz="1600" dirty="0"/>
              <a:t>: Mr. Noriyuki ARAKI (Chairman, ITU-T FG-DR&amp;NRR)</a:t>
            </a:r>
            <a:endParaRPr lang="ja-JP" altLang="ja-JP" sz="1600" dirty="0"/>
          </a:p>
          <a:p>
            <a:pPr marL="400050" lvl="1" indent="0">
              <a:buNone/>
            </a:pPr>
            <a:r>
              <a:rPr lang="en-US" altLang="ja-JP" sz="1600" u="sng" dirty="0"/>
              <a:t>1.3 Presentation 6-2</a:t>
            </a:r>
            <a:r>
              <a:rPr lang="ja-JP" altLang="ja-JP" sz="1600" u="sng" dirty="0"/>
              <a:t>：</a:t>
            </a:r>
            <a:r>
              <a:rPr lang="en-US" altLang="ja-JP" sz="1600" u="sng" dirty="0"/>
              <a:t> " Telemedicine as a Tool in Japan Disaster Relief "</a:t>
            </a:r>
            <a:endParaRPr lang="ja-JP" altLang="ja-JP" sz="1600" dirty="0"/>
          </a:p>
          <a:p>
            <a:pPr marL="400050" lvl="1" indent="0">
              <a:buNone/>
            </a:pPr>
            <a:r>
              <a:rPr lang="en-US" altLang="ja-JP" sz="1600" dirty="0" smtClean="0"/>
              <a:t>	Speaker</a:t>
            </a:r>
            <a:r>
              <a:rPr lang="en-US" altLang="ja-JP" sz="1600" dirty="0"/>
              <a:t>: Mr. </a:t>
            </a:r>
            <a:r>
              <a:rPr lang="en-US" altLang="ja-JP" sz="1600" dirty="0" err="1"/>
              <a:t>Masatake</a:t>
            </a:r>
            <a:r>
              <a:rPr lang="en-US" altLang="ja-JP" sz="1600" dirty="0"/>
              <a:t> ETO (Director and Managing Executive Officer, A&amp;D Company, Japan)</a:t>
            </a:r>
            <a:endParaRPr lang="ja-JP" altLang="ja-JP" sz="1600" dirty="0"/>
          </a:p>
          <a:p>
            <a:pPr marL="400050" lvl="1" indent="0">
              <a:buNone/>
            </a:pPr>
            <a:r>
              <a:rPr lang="en-US" altLang="ja-JP" sz="1600" u="sng" dirty="0"/>
              <a:t>1.4 Presentation 6-3</a:t>
            </a:r>
            <a:r>
              <a:rPr lang="ja-JP" altLang="ja-JP" sz="1600" u="sng" dirty="0"/>
              <a:t>：</a:t>
            </a:r>
            <a:r>
              <a:rPr lang="en-US" altLang="ja-JP" sz="1600" u="sng" dirty="0"/>
              <a:t> "The Final Decision Call after the Accident of Fukushima Nuclear Power Plant"</a:t>
            </a:r>
            <a:endParaRPr lang="ja-JP" altLang="ja-JP" sz="1600" dirty="0"/>
          </a:p>
          <a:p>
            <a:pPr marL="400050" lvl="1" indent="0">
              <a:buNone/>
            </a:pPr>
            <a:r>
              <a:rPr lang="en-US" altLang="ja-JP" sz="1600" dirty="0"/>
              <a:t>	</a:t>
            </a:r>
            <a:r>
              <a:rPr lang="en-US" altLang="ja-JP" sz="1600" dirty="0" smtClean="0"/>
              <a:t>Speaker</a:t>
            </a:r>
            <a:r>
              <a:rPr lang="en-US" altLang="ja-JP" sz="1600" dirty="0"/>
              <a:t>: Dr. Isao Nakajima(Tokai University, Japan)</a:t>
            </a:r>
            <a:endParaRPr lang="ja-JP" altLang="ja-JP" sz="1600" dirty="0"/>
          </a:p>
          <a:p>
            <a:pPr>
              <a:spcBef>
                <a:spcPts val="2400"/>
              </a:spcBef>
            </a:pPr>
            <a:r>
              <a:rPr lang="en-US" altLang="ja-JP" sz="2000" dirty="0"/>
              <a:t>Session 7: Implications for ITU-D and ITU-T work</a:t>
            </a:r>
            <a:endParaRPr lang="ja-JP" altLang="ja-JP" sz="2000" dirty="0"/>
          </a:p>
          <a:p>
            <a:pPr marL="400050" lvl="1" indent="0">
              <a:buNone/>
            </a:pPr>
            <a:r>
              <a:rPr lang="en-US" altLang="ja-JP" sz="1600" u="sng" dirty="0"/>
              <a:t>2.1 Presentation 7-1</a:t>
            </a:r>
            <a:r>
              <a:rPr lang="ja-JP" altLang="ja-JP" sz="1600" u="sng" dirty="0"/>
              <a:t>：</a:t>
            </a:r>
            <a:r>
              <a:rPr lang="en-US" altLang="ja-JP" sz="1600" u="sng" dirty="0"/>
              <a:t> "Activities of ITU-T"</a:t>
            </a:r>
            <a:endParaRPr lang="ja-JP" altLang="ja-JP" sz="1600" dirty="0"/>
          </a:p>
          <a:p>
            <a:pPr marL="400050" lvl="1" indent="0">
              <a:buNone/>
            </a:pPr>
            <a:r>
              <a:rPr lang="en-US" altLang="ja-JP" sz="1600" dirty="0"/>
              <a:t>Speaker: Mr. Hiroshi Ota (ITU/TSB)</a:t>
            </a:r>
            <a:endParaRPr lang="ja-JP" altLang="ja-JP" sz="1600" dirty="0"/>
          </a:p>
          <a:p>
            <a:pPr marL="400050" lvl="1" indent="0">
              <a:buNone/>
            </a:pPr>
            <a:r>
              <a:rPr lang="en-US" altLang="ja-JP" sz="1600" u="sng" dirty="0"/>
              <a:t>2.2 Presentation 7-2</a:t>
            </a:r>
            <a:r>
              <a:rPr lang="ja-JP" altLang="ja-JP" sz="1600" u="sng" dirty="0"/>
              <a:t>：</a:t>
            </a:r>
            <a:r>
              <a:rPr lang="en-US" altLang="ja-JP" sz="1600" u="sng" dirty="0"/>
              <a:t> "Activities of FG-M2M"</a:t>
            </a:r>
            <a:endParaRPr lang="ja-JP" altLang="ja-JP" sz="1600" dirty="0"/>
          </a:p>
          <a:p>
            <a:pPr marL="400050" lvl="1" indent="0">
              <a:buNone/>
            </a:pPr>
            <a:r>
              <a:rPr lang="en-US" altLang="ja-JP" sz="1600" dirty="0"/>
              <a:t>Speaker: Mr. Hideo </a:t>
            </a:r>
            <a:r>
              <a:rPr lang="en-US" altLang="ja-JP" sz="1600" dirty="0" err="1"/>
              <a:t>Himeno</a:t>
            </a:r>
            <a:r>
              <a:rPr lang="en-US" altLang="ja-JP" sz="1600" dirty="0"/>
              <a:t> (NEC, Japan)</a:t>
            </a:r>
            <a:endParaRPr lang="ja-JP" altLang="ja-JP" sz="1600" dirty="0"/>
          </a:p>
          <a:p>
            <a:pPr marL="0" indent="0">
              <a:buNone/>
            </a:pPr>
            <a:endParaRPr lang="en-GB" sz="2000" dirty="0" smtClean="0"/>
          </a:p>
          <a:p>
            <a:pPr marL="0" indent="0">
              <a:buNone/>
            </a:pPr>
            <a:endParaRPr lang="en-GB"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30162"/>
            <a:ext cx="8229600" cy="884238"/>
          </a:xfrm>
        </p:spPr>
        <p:txBody>
          <a:bodyPr>
            <a:normAutofit/>
          </a:bodyPr>
          <a:lstStyle/>
          <a:p>
            <a:r>
              <a:rPr lang="en-GB" altLang="ja-JP" sz="3600" dirty="0">
                <a:solidFill>
                  <a:srgbClr val="0070C0"/>
                </a:solidFill>
              </a:rPr>
              <a:t>Result of </a:t>
            </a:r>
            <a:r>
              <a:rPr lang="en-GB" altLang="ja-JP" sz="3600" dirty="0" smtClean="0">
                <a:solidFill>
                  <a:srgbClr val="0070C0"/>
                </a:solidFill>
              </a:rPr>
              <a:t>4th </a:t>
            </a:r>
            <a:r>
              <a:rPr lang="en-GB" altLang="ja-JP" sz="3600" dirty="0">
                <a:solidFill>
                  <a:srgbClr val="0070C0"/>
                </a:solidFill>
              </a:rPr>
              <a:t>FG-DR&amp;NRR </a:t>
            </a:r>
            <a:r>
              <a:rPr lang="en-GB" altLang="ja-JP" sz="3600" dirty="0" smtClean="0">
                <a:solidFill>
                  <a:srgbClr val="0070C0"/>
                </a:solidFill>
              </a:rPr>
              <a:t>meeting (2)</a:t>
            </a:r>
            <a:endParaRPr lang="en-US" sz="3600" dirty="0">
              <a:solidFill>
                <a:srgbClr val="0070C0"/>
              </a:solidFill>
            </a:endParaRPr>
          </a:p>
        </p:txBody>
      </p:sp>
      <p:sp>
        <p:nvSpPr>
          <p:cNvPr id="5" name="Content Placeholder 2"/>
          <p:cNvSpPr>
            <a:spLocks noGrp="1"/>
          </p:cNvSpPr>
          <p:nvPr>
            <p:ph idx="1"/>
          </p:nvPr>
        </p:nvSpPr>
        <p:spPr>
          <a:xfrm>
            <a:off x="0" y="914400"/>
            <a:ext cx="9067800" cy="5867400"/>
          </a:xfrm>
        </p:spPr>
        <p:txBody>
          <a:bodyPr>
            <a:noAutofit/>
          </a:bodyPr>
          <a:lstStyle/>
          <a:p>
            <a:pPr>
              <a:buNone/>
            </a:pPr>
            <a:r>
              <a:rPr lang="en-GB" dirty="0" smtClean="0"/>
              <a:t>     </a:t>
            </a:r>
            <a:r>
              <a:rPr lang="en-GB" altLang="ja-JP" dirty="0" smtClean="0"/>
              <a:t>Output </a:t>
            </a:r>
            <a:r>
              <a:rPr lang="en-GB" altLang="ja-JP" dirty="0"/>
              <a:t>documents for outgoing </a:t>
            </a:r>
            <a:r>
              <a:rPr lang="en-GB" altLang="ja-JP" dirty="0" smtClean="0"/>
              <a:t>Liaison Statement</a:t>
            </a:r>
            <a:endParaRPr lang="en-GB" altLang="ja-JP" sz="2000" dirty="0"/>
          </a:p>
          <a:p>
            <a:pPr marL="971550" lvl="1" indent="-514350">
              <a:spcBef>
                <a:spcPts val="1800"/>
              </a:spcBef>
              <a:buAutoNum type="arabicParenBoth"/>
            </a:pPr>
            <a:r>
              <a:rPr lang="en-GB" altLang="ja-JP" dirty="0" smtClean="0"/>
              <a:t>Liaison </a:t>
            </a:r>
            <a:r>
              <a:rPr lang="en-GB" altLang="ja-JP" dirty="0"/>
              <a:t>statement outgoing to </a:t>
            </a:r>
            <a:r>
              <a:rPr lang="en-GB" altLang="ja-JP" dirty="0" smtClean="0"/>
              <a:t>ITU-T SG16</a:t>
            </a:r>
          </a:p>
          <a:p>
            <a:pPr marL="857250" lvl="2" indent="0">
              <a:spcBef>
                <a:spcPts val="600"/>
              </a:spcBef>
              <a:buNone/>
            </a:pPr>
            <a:r>
              <a:rPr lang="en-GB" altLang="ja-JP" dirty="0"/>
              <a:t>	</a:t>
            </a:r>
            <a:r>
              <a:rPr lang="en-GB" altLang="ja-JP" sz="2000" dirty="0" smtClean="0"/>
              <a:t>- to convey our thanks to SG16 and to ask to share the information about the progress of H.</a:t>
            </a:r>
            <a:r>
              <a:rPr lang="en-US" altLang="ja-JP" sz="2000" dirty="0" smtClean="0"/>
              <a:t>DS-DISR </a:t>
            </a:r>
            <a:r>
              <a:rPr lang="en-GB" altLang="ja-JP" sz="2000" dirty="0" smtClean="0"/>
              <a:t>“</a:t>
            </a:r>
            <a:r>
              <a:rPr lang="en-GB" altLang="ja-JP" sz="2000" dirty="0"/>
              <a:t>Digital signage: Requirements of disaster information services”</a:t>
            </a:r>
            <a:r>
              <a:rPr lang="en-US" altLang="ja-JP" sz="2000" dirty="0" smtClean="0"/>
              <a:t>.</a:t>
            </a:r>
            <a:endParaRPr lang="en-GB" altLang="ja-JP" sz="2000" dirty="0" smtClean="0"/>
          </a:p>
          <a:p>
            <a:pPr marL="457200" lvl="1" indent="0">
              <a:spcBef>
                <a:spcPts val="2400"/>
              </a:spcBef>
              <a:buNone/>
            </a:pPr>
            <a:r>
              <a:rPr lang="en-GB" altLang="ja-JP" dirty="0" smtClean="0"/>
              <a:t>(2) Liaison </a:t>
            </a:r>
            <a:r>
              <a:rPr lang="en-GB" altLang="ja-JP" dirty="0"/>
              <a:t>statement outgoing to </a:t>
            </a:r>
            <a:r>
              <a:rPr lang="en-GB" altLang="ja-JP" dirty="0" smtClean="0"/>
              <a:t>ITU-T JCA-AHF</a:t>
            </a:r>
          </a:p>
          <a:p>
            <a:pPr marL="457200" lvl="1" indent="0">
              <a:spcBef>
                <a:spcPts val="600"/>
              </a:spcBef>
              <a:buNone/>
            </a:pPr>
            <a:r>
              <a:rPr lang="en-GB" altLang="ja-JP" sz="2400" dirty="0"/>
              <a:t>	</a:t>
            </a:r>
            <a:r>
              <a:rPr lang="en-GB" altLang="ja-JP" sz="2000" dirty="0" smtClean="0"/>
              <a:t>- to inform the representative of the FG-DR&amp;NRR</a:t>
            </a:r>
          </a:p>
          <a:p>
            <a:pPr marL="457200" lvl="1" indent="0">
              <a:spcBef>
                <a:spcPts val="2400"/>
              </a:spcBef>
              <a:buNone/>
            </a:pPr>
            <a:r>
              <a:rPr lang="en-GB" altLang="ja-JP" dirty="0" smtClean="0"/>
              <a:t>(3) </a:t>
            </a:r>
            <a:r>
              <a:rPr lang="en-GB" altLang="ja-JP" dirty="0"/>
              <a:t>Liaison statement outgoing to ITU-T </a:t>
            </a:r>
            <a:r>
              <a:rPr lang="en-GB" altLang="ja-JP" dirty="0" smtClean="0"/>
              <a:t>JCA-AHF, FG-AVA</a:t>
            </a:r>
            <a:r>
              <a:rPr lang="en-GB" altLang="ja-JP" dirty="0"/>
              <a:t>, SG16 </a:t>
            </a:r>
            <a:r>
              <a:rPr lang="en-GB" altLang="ja-JP" dirty="0" smtClean="0"/>
              <a:t>Q.26, ITU-D SG1 Q20-1/1 and SG2 Q22-1/2.</a:t>
            </a:r>
          </a:p>
          <a:p>
            <a:pPr marL="457200" lvl="1" indent="0">
              <a:spcBef>
                <a:spcPts val="2400"/>
              </a:spcBef>
              <a:buNone/>
            </a:pPr>
            <a:r>
              <a:rPr lang="en-GB" altLang="ja-JP" dirty="0" smtClean="0"/>
              <a:t>(4) Liaison statement out going to ITU-T all SG, JCA, FG, ITU-R and ITU-D with attached meeting reports (2</a:t>
            </a:r>
            <a:r>
              <a:rPr lang="en-GB" altLang="ja-JP" baseline="30000" dirty="0" smtClean="0"/>
              <a:t>nd</a:t>
            </a:r>
            <a:r>
              <a:rPr lang="en-GB" altLang="ja-JP" dirty="0" smtClean="0"/>
              <a:t>-4</a:t>
            </a:r>
            <a:r>
              <a:rPr lang="en-GB" altLang="ja-JP" baseline="30000" dirty="0" smtClean="0"/>
              <a:t>th</a:t>
            </a:r>
            <a:r>
              <a:rPr lang="en-GB" altLang="ja-JP" dirty="0" smtClean="0"/>
              <a:t>)</a:t>
            </a:r>
            <a:endParaRPr lang="en-GB" altLang="ja-JP" dirty="0"/>
          </a:p>
          <a:p>
            <a:pPr marL="457200" lvl="1" indent="0">
              <a:spcBef>
                <a:spcPts val="600"/>
              </a:spcBef>
              <a:buNone/>
            </a:pPr>
            <a:r>
              <a:rPr lang="en-GB" altLang="ja-JP" sz="2000" dirty="0"/>
              <a:t>	</a:t>
            </a:r>
            <a:r>
              <a:rPr lang="en-GB" altLang="ja-JP" sz="2000" dirty="0" smtClean="0"/>
              <a:t>- </a:t>
            </a:r>
            <a:endParaRPr lang="en-GB" altLang="ja-JP" sz="2000" dirty="0"/>
          </a:p>
        </p:txBody>
      </p:sp>
    </p:spTree>
    <p:extLst>
      <p:ext uri="{BB962C8B-B14F-4D97-AF65-F5344CB8AC3E}">
        <p14:creationId xmlns:p14="http://schemas.microsoft.com/office/powerpoint/2010/main" val="3772125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52400" y="228600"/>
            <a:ext cx="8839200" cy="1200329"/>
          </a:xfrm>
          <a:prstGeom prst="rect">
            <a:avLst/>
          </a:prstGeom>
          <a:noFill/>
        </p:spPr>
        <p:txBody>
          <a:bodyPr wrap="square" rtlCol="0">
            <a:spAutoFit/>
          </a:bodyPr>
          <a:lstStyle/>
          <a:p>
            <a:pPr algn="ctr"/>
            <a:r>
              <a:rPr lang="en-GB" altLang="ja-JP" sz="3600" dirty="0" smtClean="0">
                <a:solidFill>
                  <a:srgbClr val="0070C0"/>
                </a:solidFill>
              </a:rPr>
              <a:t>Workshop on </a:t>
            </a:r>
            <a:r>
              <a:rPr lang="en-US" altLang="ja-JP" sz="3600" dirty="0" smtClean="0">
                <a:solidFill>
                  <a:srgbClr val="0070C0"/>
                </a:solidFill>
              </a:rPr>
              <a:t>e-Health </a:t>
            </a:r>
            <a:r>
              <a:rPr lang="en-US" altLang="ja-JP" sz="3600" dirty="0">
                <a:solidFill>
                  <a:srgbClr val="0070C0"/>
                </a:solidFill>
              </a:rPr>
              <a:t>services in low-resource settings: </a:t>
            </a:r>
            <a:r>
              <a:rPr lang="en-US" altLang="ja-JP" sz="3600" dirty="0" smtClean="0">
                <a:solidFill>
                  <a:srgbClr val="0070C0"/>
                </a:solidFill>
              </a:rPr>
              <a:t>Requirements </a:t>
            </a:r>
            <a:r>
              <a:rPr lang="en-US" altLang="ja-JP" sz="3600" dirty="0">
                <a:solidFill>
                  <a:srgbClr val="0070C0"/>
                </a:solidFill>
              </a:rPr>
              <a:t>and ITU role</a:t>
            </a:r>
            <a:endParaRPr lang="en-GB" altLang="ja-JP" sz="3600" dirty="0">
              <a:solidFill>
                <a:srgbClr val="0070C0"/>
              </a:solidFill>
            </a:endParaRPr>
          </a:p>
        </p:txBody>
      </p:sp>
      <p:sp>
        <p:nvSpPr>
          <p:cNvPr id="3" name="Content Placeholder 2"/>
          <p:cNvSpPr>
            <a:spLocks noGrp="1"/>
          </p:cNvSpPr>
          <p:nvPr>
            <p:ph idx="1"/>
          </p:nvPr>
        </p:nvSpPr>
        <p:spPr>
          <a:xfrm>
            <a:off x="457200" y="2286000"/>
            <a:ext cx="8534400" cy="3048000"/>
          </a:xfrm>
        </p:spPr>
        <p:txBody>
          <a:bodyPr>
            <a:noAutofit/>
          </a:bodyPr>
          <a:lstStyle/>
          <a:p>
            <a:pPr marL="400050">
              <a:spcBef>
                <a:spcPts val="1800"/>
              </a:spcBef>
              <a:buFont typeface="Wingdings" pitchFamily="2" charset="2"/>
              <a:buChar char="l"/>
            </a:pPr>
            <a:r>
              <a:rPr lang="en-GB" altLang="ja-JP" sz="2400" dirty="0" smtClean="0"/>
              <a:t>FG-DR&amp;NRR experts joined the workshop on ”</a:t>
            </a:r>
            <a:r>
              <a:rPr lang="en-US" altLang="ja-JP" sz="2400" dirty="0" smtClean="0"/>
              <a:t>e-Health </a:t>
            </a:r>
            <a:r>
              <a:rPr lang="en-US" altLang="ja-JP" sz="2400" dirty="0"/>
              <a:t>services in low-resource settings: Requirements and ITU </a:t>
            </a:r>
            <a:r>
              <a:rPr lang="en-US" altLang="ja-JP" sz="2400" dirty="0" smtClean="0"/>
              <a:t>role” in the first day.</a:t>
            </a:r>
          </a:p>
          <a:p>
            <a:pPr marL="400050">
              <a:spcBef>
                <a:spcPts val="1800"/>
              </a:spcBef>
              <a:buFont typeface="Wingdings" pitchFamily="2" charset="2"/>
              <a:buChar char="l"/>
            </a:pPr>
            <a:r>
              <a:rPr lang="en-US" altLang="ja-JP" sz="2400" dirty="0" smtClean="0"/>
              <a:t>The contents of the workshop was shown in annex 1. FG-DR&amp;NRR will take into account these presentations </a:t>
            </a:r>
            <a:r>
              <a:rPr lang="en-GB" altLang="ja-JP" sz="2400" dirty="0"/>
              <a:t>for considering the requirements.</a:t>
            </a:r>
            <a:endParaRPr lang="en-GB" altLang="ja-JP" sz="2400" dirty="0" smtClean="0"/>
          </a:p>
        </p:txBody>
      </p:sp>
    </p:spTree>
    <p:extLst>
      <p:ext uri="{BB962C8B-B14F-4D97-AF65-F5344CB8AC3E}">
        <p14:creationId xmlns:p14="http://schemas.microsoft.com/office/powerpoint/2010/main" val="29582961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96565" y="2667000"/>
            <a:ext cx="7691401" cy="646331"/>
          </a:xfrm>
          <a:prstGeom prst="rect">
            <a:avLst/>
          </a:prstGeom>
          <a:noFill/>
        </p:spPr>
        <p:txBody>
          <a:bodyPr wrap="none" rtlCol="0">
            <a:spAutoFit/>
          </a:bodyPr>
          <a:lstStyle/>
          <a:p>
            <a:pPr algn="ctr"/>
            <a:r>
              <a:rPr lang="en-GB" altLang="ja-JP" sz="3600" dirty="0" smtClean="0"/>
              <a:t>Discussions on 4th FG-DR&amp;NRR meeting</a:t>
            </a:r>
            <a:endParaRPr lang="en-GB" altLang="ja-JP" sz="3600" dirty="0"/>
          </a:p>
        </p:txBody>
      </p:sp>
    </p:spTree>
    <p:extLst>
      <p:ext uri="{BB962C8B-B14F-4D97-AF65-F5344CB8AC3E}">
        <p14:creationId xmlns:p14="http://schemas.microsoft.com/office/powerpoint/2010/main" val="32209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US" altLang="ja-JP" sz="4000" dirty="0">
                <a:solidFill>
                  <a:srgbClr val="0070C0"/>
                </a:solidFill>
              </a:rPr>
              <a:t>Disaster relief </a:t>
            </a:r>
            <a:r>
              <a:rPr lang="en-US" altLang="ja-JP" sz="4000" dirty="0" smtClean="0">
                <a:solidFill>
                  <a:srgbClr val="0070C0"/>
                </a:solidFill>
              </a:rPr>
              <a:t>systems</a:t>
            </a:r>
            <a:endParaRPr lang="en-US" sz="4000" dirty="0">
              <a:solidFill>
                <a:srgbClr val="0070C0"/>
              </a:solidFill>
            </a:endParaRPr>
          </a:p>
        </p:txBody>
      </p:sp>
      <p:sp>
        <p:nvSpPr>
          <p:cNvPr id="3" name="Content Placeholder 2"/>
          <p:cNvSpPr>
            <a:spLocks noGrp="1"/>
          </p:cNvSpPr>
          <p:nvPr>
            <p:ph idx="1"/>
          </p:nvPr>
        </p:nvSpPr>
        <p:spPr>
          <a:xfrm>
            <a:off x="457200" y="2286000"/>
            <a:ext cx="8534400" cy="4114800"/>
          </a:xfrm>
        </p:spPr>
        <p:txBody>
          <a:bodyPr>
            <a:noAutofit/>
          </a:bodyPr>
          <a:lstStyle/>
          <a:p>
            <a:pPr marL="400050">
              <a:spcBef>
                <a:spcPts val="1800"/>
              </a:spcBef>
              <a:buFont typeface="Wingdings" pitchFamily="2" charset="2"/>
              <a:buChar char="l"/>
            </a:pPr>
            <a:r>
              <a:rPr lang="en-GB" altLang="ja-JP" sz="2400" dirty="0" smtClean="0"/>
              <a:t>This document was on the living list of the last meeting.</a:t>
            </a:r>
          </a:p>
          <a:p>
            <a:pPr marL="400050">
              <a:spcBef>
                <a:spcPts val="1800"/>
              </a:spcBef>
              <a:buFont typeface="Wingdings" pitchFamily="2" charset="2"/>
              <a:buChar char="l"/>
            </a:pPr>
            <a:r>
              <a:rPr lang="en-GB" altLang="ja-JP" sz="2400" dirty="0" smtClean="0"/>
              <a:t>The input document drnrr-i-47r1 that Includes </a:t>
            </a:r>
            <a:r>
              <a:rPr lang="en-GB" altLang="ja-JP" sz="2400" dirty="0"/>
              <a:t>the information about voice mail </a:t>
            </a:r>
            <a:r>
              <a:rPr lang="en-GB" altLang="ja-JP" sz="2400" dirty="0" smtClean="0"/>
              <a:t>services</a:t>
            </a:r>
            <a:r>
              <a:rPr lang="en-GB" altLang="ja-JP" sz="2400" dirty="0"/>
              <a:t> </a:t>
            </a:r>
            <a:r>
              <a:rPr lang="en-GB" altLang="ja-JP" sz="2400" dirty="0" smtClean="0"/>
              <a:t>was agreed to be studied under the FG-DR&amp;NRR activities.</a:t>
            </a:r>
          </a:p>
          <a:p>
            <a:pPr marL="400050">
              <a:spcBef>
                <a:spcPts val="1800"/>
              </a:spcBef>
              <a:buFont typeface="Wingdings" pitchFamily="2" charset="2"/>
              <a:buChar char="l"/>
            </a:pPr>
            <a:r>
              <a:rPr lang="en-GB" altLang="ja-JP" sz="2400" dirty="0" smtClean="0"/>
              <a:t>It was agreed that the requirements described in this document will be reflected to the Overview deliverables.</a:t>
            </a:r>
            <a:endParaRPr lang="en-GB" altLang="ja-JP" sz="2400" dirty="0"/>
          </a:p>
          <a:p>
            <a:pPr marL="400050" lvl="2" indent="-342900">
              <a:spcBef>
                <a:spcPts val="1800"/>
              </a:spcBef>
              <a:buFont typeface="Wingdings" pitchFamily="2" charset="2"/>
              <a:buChar char="l"/>
            </a:pPr>
            <a:r>
              <a:rPr lang="en-GB" altLang="ja-JP" dirty="0" smtClean="0"/>
              <a:t>The draft of the requirement deliverable for disaster relief systems drnrr-i-77 was agreed.</a:t>
            </a:r>
          </a:p>
        </p:txBody>
      </p:sp>
      <p:sp>
        <p:nvSpPr>
          <p:cNvPr id="4" name="テキスト ボックス 3"/>
          <p:cNvSpPr txBox="1"/>
          <p:nvPr/>
        </p:nvSpPr>
        <p:spPr>
          <a:xfrm>
            <a:off x="457200" y="838200"/>
            <a:ext cx="8382000" cy="1200329"/>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drnrr-i-47r1, drnrr-i-77</a:t>
            </a:r>
          </a:p>
          <a:p>
            <a:r>
              <a:rPr lang="en-US" altLang="ja-JP" sz="2400" b="1" dirty="0" smtClean="0"/>
              <a:t>Title: </a:t>
            </a:r>
            <a:r>
              <a:rPr lang="en-GB" altLang="ja-JP" sz="2400" dirty="0" smtClean="0"/>
              <a:t>Requirement of Systems for “Disaster Message Board Service” &amp; “Disaster Voice Delivery Service”</a:t>
            </a:r>
            <a:endParaRPr kumimoji="1" lang="ja-JP" alt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US" altLang="ja-JP" sz="3600" dirty="0">
                <a:solidFill>
                  <a:srgbClr val="0070C0"/>
                </a:solidFill>
              </a:rPr>
              <a:t>Portable emergency </a:t>
            </a:r>
            <a:r>
              <a:rPr lang="en-US" altLang="ja-JP" sz="3600" dirty="0" smtClean="0">
                <a:solidFill>
                  <a:srgbClr val="0070C0"/>
                </a:solidFill>
              </a:rPr>
              <a:t>communication</a:t>
            </a:r>
            <a:endParaRPr lang="en-US" sz="3600" dirty="0">
              <a:solidFill>
                <a:srgbClr val="0070C0"/>
              </a:solidFill>
            </a:endParaRPr>
          </a:p>
        </p:txBody>
      </p:sp>
      <p:sp>
        <p:nvSpPr>
          <p:cNvPr id="3" name="Content Placeholder 2"/>
          <p:cNvSpPr>
            <a:spLocks noGrp="1"/>
          </p:cNvSpPr>
          <p:nvPr>
            <p:ph idx="1"/>
          </p:nvPr>
        </p:nvSpPr>
        <p:spPr>
          <a:xfrm>
            <a:off x="381000" y="2438400"/>
            <a:ext cx="8534400" cy="3581400"/>
          </a:xfrm>
        </p:spPr>
        <p:txBody>
          <a:bodyPr>
            <a:noAutofit/>
          </a:bodyPr>
          <a:lstStyle/>
          <a:p>
            <a:pPr marL="400050">
              <a:spcBef>
                <a:spcPts val="1800"/>
              </a:spcBef>
              <a:buFont typeface="Wingdings" pitchFamily="2" charset="2"/>
              <a:buChar char="l"/>
            </a:pPr>
            <a:r>
              <a:rPr lang="en-GB" altLang="ja-JP" sz="2400" dirty="0" smtClean="0"/>
              <a:t>Due to the absence of the author, the chairman of FG-DR&amp;NRR introduced this document.</a:t>
            </a:r>
          </a:p>
          <a:p>
            <a:pPr marL="400050">
              <a:spcBef>
                <a:spcPts val="1800"/>
              </a:spcBef>
              <a:buFont typeface="Wingdings" pitchFamily="2" charset="2"/>
              <a:buChar char="l"/>
            </a:pPr>
            <a:r>
              <a:rPr lang="en-GB" altLang="ja-JP" sz="2400" dirty="0" smtClean="0"/>
              <a:t>The input document suggested the importance of “Portable </a:t>
            </a:r>
            <a:r>
              <a:rPr lang="en-GB" altLang="ja-JP" sz="2400" dirty="0"/>
              <a:t>Emergency Communication Systems (PECS</a:t>
            </a:r>
            <a:r>
              <a:rPr lang="en-GB" altLang="ja-JP" sz="2400" dirty="0" smtClean="0"/>
              <a:t>)” and necessity of the standardization of this system.</a:t>
            </a:r>
          </a:p>
          <a:p>
            <a:pPr lvl="0" hangingPunct="0">
              <a:spcBef>
                <a:spcPts val="1800"/>
              </a:spcBef>
              <a:buFont typeface="Wingdings" pitchFamily="2" charset="2"/>
              <a:buChar char="l"/>
            </a:pPr>
            <a:r>
              <a:rPr lang="en-GB" altLang="ja-JP" sz="2400" dirty="0"/>
              <a:t>FG-DR&amp;NRR agreed to take note of this information in the report of the meeting. </a:t>
            </a:r>
          </a:p>
        </p:txBody>
      </p:sp>
      <p:sp>
        <p:nvSpPr>
          <p:cNvPr id="4" name="テキスト ボックス 3"/>
          <p:cNvSpPr txBox="1"/>
          <p:nvPr/>
        </p:nvSpPr>
        <p:spPr>
          <a:xfrm>
            <a:off x="457200" y="838200"/>
            <a:ext cx="8382000" cy="1200329"/>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drnrr-i-58</a:t>
            </a:r>
          </a:p>
          <a:p>
            <a:r>
              <a:rPr lang="en-US" altLang="ja-JP" sz="2400" b="1" dirty="0" smtClean="0"/>
              <a:t>Title: </a:t>
            </a:r>
            <a:r>
              <a:rPr lang="en-GB" altLang="ja-JP" sz="2400" dirty="0"/>
              <a:t>The Necessity and Flexibility of Portable </a:t>
            </a:r>
            <a:r>
              <a:rPr lang="en-GB" altLang="ja-JP" sz="2400" dirty="0" smtClean="0"/>
              <a:t>Emergency Communication </a:t>
            </a:r>
            <a:r>
              <a:rPr lang="en-GB" altLang="ja-JP" sz="2400" dirty="0"/>
              <a:t>Systems (PECS)</a:t>
            </a:r>
            <a:endParaRPr kumimoji="1" lang="ja-JP" altLang="en-US" sz="2400" dirty="0"/>
          </a:p>
        </p:txBody>
      </p:sp>
    </p:spTree>
    <p:extLst>
      <p:ext uri="{BB962C8B-B14F-4D97-AF65-F5344CB8AC3E}">
        <p14:creationId xmlns:p14="http://schemas.microsoft.com/office/powerpoint/2010/main" val="23890094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a:bodyPr>
          <a:lstStyle/>
          <a:p>
            <a:pPr hangingPunct="0"/>
            <a:r>
              <a:rPr lang="en-GB" altLang="ja-JP" sz="3600" dirty="0" smtClean="0">
                <a:solidFill>
                  <a:srgbClr val="0070C0"/>
                </a:solidFill>
              </a:rPr>
              <a:t>Providing </a:t>
            </a:r>
            <a:r>
              <a:rPr lang="en-GB" altLang="ja-JP" sz="3600" dirty="0">
                <a:solidFill>
                  <a:srgbClr val="0070C0"/>
                </a:solidFill>
              </a:rPr>
              <a:t>“Emergency Call Service”</a:t>
            </a:r>
            <a:endParaRPr lang="en-US" sz="3600" dirty="0">
              <a:solidFill>
                <a:srgbClr val="0070C0"/>
              </a:solidFill>
            </a:endParaRPr>
          </a:p>
        </p:txBody>
      </p:sp>
      <p:sp>
        <p:nvSpPr>
          <p:cNvPr id="3" name="Content Placeholder 2"/>
          <p:cNvSpPr>
            <a:spLocks noGrp="1"/>
          </p:cNvSpPr>
          <p:nvPr>
            <p:ph idx="1"/>
          </p:nvPr>
        </p:nvSpPr>
        <p:spPr>
          <a:xfrm>
            <a:off x="381000" y="2438400"/>
            <a:ext cx="8534400" cy="3581400"/>
          </a:xfrm>
        </p:spPr>
        <p:txBody>
          <a:bodyPr>
            <a:noAutofit/>
          </a:bodyPr>
          <a:lstStyle/>
          <a:p>
            <a:pPr marL="400050">
              <a:spcBef>
                <a:spcPts val="1800"/>
              </a:spcBef>
              <a:buFont typeface="Wingdings" pitchFamily="2" charset="2"/>
              <a:buChar char="l"/>
            </a:pPr>
            <a:r>
              <a:rPr lang="en-GB" altLang="ja-JP" sz="2400" dirty="0" err="1" smtClean="0"/>
              <a:t>Mr.</a:t>
            </a:r>
            <a:r>
              <a:rPr lang="en-GB" altLang="ja-JP" sz="2400" dirty="0" smtClean="0"/>
              <a:t> </a:t>
            </a:r>
            <a:r>
              <a:rPr lang="en-GB" altLang="ja-JP" sz="2400" dirty="0" err="1" smtClean="0"/>
              <a:t>Kataoka</a:t>
            </a:r>
            <a:r>
              <a:rPr lang="en-GB" altLang="ja-JP" sz="2400" dirty="0" smtClean="0"/>
              <a:t>, NTT West, explained this input document that introduce the examples of providing “Emergency Call Service”, which is the type of </a:t>
            </a:r>
            <a:r>
              <a:rPr lang="en-GB" altLang="ja-JP" sz="2400" dirty="0" err="1" smtClean="0"/>
              <a:t>SaaS</a:t>
            </a:r>
            <a:r>
              <a:rPr lang="en-GB" altLang="ja-JP" sz="2400" dirty="0" smtClean="0"/>
              <a:t> service.</a:t>
            </a:r>
          </a:p>
          <a:p>
            <a:pPr marL="400050">
              <a:spcBef>
                <a:spcPts val="1800"/>
              </a:spcBef>
              <a:buFont typeface="Wingdings" pitchFamily="2" charset="2"/>
              <a:buChar char="l"/>
            </a:pPr>
            <a:r>
              <a:rPr lang="en-GB" altLang="ja-JP" sz="2400" dirty="0" smtClean="0"/>
              <a:t>It was agreed to continue the discussion on this service in order to clarify the requirements for such kind of systems by using the mailing list of FG-DR&amp;NRR or by submitting a input document to the next FG meeting.</a:t>
            </a:r>
          </a:p>
        </p:txBody>
      </p:sp>
      <p:sp>
        <p:nvSpPr>
          <p:cNvPr id="4" name="テキスト ボックス 3"/>
          <p:cNvSpPr txBox="1"/>
          <p:nvPr/>
        </p:nvSpPr>
        <p:spPr>
          <a:xfrm>
            <a:off x="457200" y="1074003"/>
            <a:ext cx="8382000" cy="830997"/>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drnrr-i-64r1 </a:t>
            </a:r>
            <a:endParaRPr lang="en-US" altLang="ja-JP" sz="2400" dirty="0" smtClean="0"/>
          </a:p>
          <a:p>
            <a:r>
              <a:rPr lang="en-US" altLang="ja-JP" sz="2400" b="1" dirty="0" smtClean="0"/>
              <a:t>Title: </a:t>
            </a:r>
            <a:r>
              <a:rPr lang="en-GB" altLang="ja-JP" sz="2400" dirty="0"/>
              <a:t>Providing “Emergency Call Service”</a:t>
            </a:r>
            <a:endParaRPr kumimoji="1" lang="ja-JP" altLang="en-US" sz="2400" dirty="0"/>
          </a:p>
        </p:txBody>
      </p:sp>
    </p:spTree>
    <p:extLst>
      <p:ext uri="{BB962C8B-B14F-4D97-AF65-F5344CB8AC3E}">
        <p14:creationId xmlns:p14="http://schemas.microsoft.com/office/powerpoint/2010/main" val="1414986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2238"/>
            <a:ext cx="8839200" cy="715962"/>
          </a:xfrm>
        </p:spPr>
        <p:txBody>
          <a:bodyPr>
            <a:normAutofit fontScale="90000"/>
          </a:bodyPr>
          <a:lstStyle/>
          <a:p>
            <a:pPr hangingPunct="0"/>
            <a:r>
              <a:rPr lang="en-GB" altLang="ja-JP" sz="3600" dirty="0">
                <a:solidFill>
                  <a:srgbClr val="0070C0"/>
                </a:solidFill>
              </a:rPr>
              <a:t>R</a:t>
            </a:r>
            <a:r>
              <a:rPr lang="en-GB" altLang="ja-JP" sz="3600" dirty="0" smtClean="0">
                <a:solidFill>
                  <a:srgbClr val="0070C0"/>
                </a:solidFill>
              </a:rPr>
              <a:t>esilient </a:t>
            </a:r>
            <a:r>
              <a:rPr lang="en-GB" altLang="ja-JP" sz="3600" dirty="0">
                <a:solidFill>
                  <a:srgbClr val="0070C0"/>
                </a:solidFill>
              </a:rPr>
              <a:t>network architecture based </a:t>
            </a:r>
            <a:r>
              <a:rPr lang="en-GB" altLang="ja-JP" sz="3600" dirty="0" smtClean="0">
                <a:solidFill>
                  <a:srgbClr val="0070C0"/>
                </a:solidFill>
              </a:rPr>
              <a:t>on MDRU</a:t>
            </a:r>
            <a:endParaRPr lang="en-US" sz="3600" dirty="0">
              <a:solidFill>
                <a:srgbClr val="0070C0"/>
              </a:solidFill>
            </a:endParaRPr>
          </a:p>
        </p:txBody>
      </p:sp>
      <p:sp>
        <p:nvSpPr>
          <p:cNvPr id="3" name="Content Placeholder 2"/>
          <p:cNvSpPr>
            <a:spLocks noGrp="1"/>
          </p:cNvSpPr>
          <p:nvPr>
            <p:ph idx="1"/>
          </p:nvPr>
        </p:nvSpPr>
        <p:spPr>
          <a:xfrm>
            <a:off x="381000" y="2590800"/>
            <a:ext cx="8534400" cy="3581400"/>
          </a:xfrm>
        </p:spPr>
        <p:txBody>
          <a:bodyPr>
            <a:noAutofit/>
          </a:bodyPr>
          <a:lstStyle/>
          <a:p>
            <a:pPr marL="400050">
              <a:spcBef>
                <a:spcPts val="1800"/>
              </a:spcBef>
              <a:buFont typeface="Wingdings" pitchFamily="2" charset="2"/>
              <a:buChar char="l"/>
            </a:pPr>
            <a:r>
              <a:rPr lang="en-GB" altLang="ja-JP" sz="2400" dirty="0" err="1" smtClean="0"/>
              <a:t>Mr.</a:t>
            </a:r>
            <a:r>
              <a:rPr lang="en-GB" altLang="ja-JP" sz="2400" dirty="0" smtClean="0"/>
              <a:t> </a:t>
            </a:r>
            <a:r>
              <a:rPr lang="en-GB" altLang="ja-JP" sz="2400" dirty="0" err="1" smtClean="0"/>
              <a:t>Sakano</a:t>
            </a:r>
            <a:r>
              <a:rPr lang="en-GB" altLang="ja-JP" sz="2400" dirty="0" smtClean="0"/>
              <a:t> (NTT) explained this input document that. There was some technical questions on this system.</a:t>
            </a:r>
            <a:endParaRPr lang="en-GB" altLang="ja-JP" sz="2400" dirty="0"/>
          </a:p>
          <a:p>
            <a:pPr marL="400050">
              <a:spcBef>
                <a:spcPts val="1800"/>
              </a:spcBef>
              <a:buFont typeface="Wingdings" pitchFamily="2" charset="2"/>
              <a:buChar char="l"/>
            </a:pPr>
            <a:r>
              <a:rPr lang="en-GB" altLang="ja-JP" sz="2400" dirty="0" smtClean="0"/>
              <a:t>After the discussion, it was agreed to reflect the requirements, key messages and  major issues of MDRU described in this document into the overview deliverables. </a:t>
            </a:r>
            <a:r>
              <a:rPr lang="en-GB" altLang="ja-JP" sz="2400" dirty="0" err="1" smtClean="0"/>
              <a:t>Mr.</a:t>
            </a:r>
            <a:r>
              <a:rPr lang="en-GB" altLang="ja-JP" sz="2400" dirty="0" smtClean="0"/>
              <a:t> </a:t>
            </a:r>
            <a:r>
              <a:rPr lang="en-GB" altLang="ja-JP" sz="2400" dirty="0" err="1" smtClean="0"/>
              <a:t>Sakano</a:t>
            </a:r>
            <a:r>
              <a:rPr lang="en-GB" altLang="ja-JP" sz="2400" dirty="0" smtClean="0"/>
              <a:t> also agreed to input further information related the MDRU to the next FG meeting in order to discuss the necessity of standardization of this study area.</a:t>
            </a:r>
          </a:p>
        </p:txBody>
      </p:sp>
      <p:sp>
        <p:nvSpPr>
          <p:cNvPr id="4" name="テキスト ボックス 3"/>
          <p:cNvSpPr txBox="1"/>
          <p:nvPr/>
        </p:nvSpPr>
        <p:spPr>
          <a:xfrm>
            <a:off x="457200" y="1074003"/>
            <a:ext cx="8382000" cy="1200329"/>
          </a:xfrm>
          <a:prstGeom prst="rect">
            <a:avLst/>
          </a:prstGeom>
          <a:noFill/>
        </p:spPr>
        <p:txBody>
          <a:bodyPr wrap="square" rtlCol="0">
            <a:spAutoFit/>
          </a:bodyPr>
          <a:lstStyle/>
          <a:p>
            <a:r>
              <a:rPr lang="en-US" altLang="ja-JP" sz="2400" dirty="0"/>
              <a:t>The input </a:t>
            </a:r>
            <a:r>
              <a:rPr lang="en-US" altLang="ja-JP" sz="2400" dirty="0" smtClean="0"/>
              <a:t>documents</a:t>
            </a:r>
            <a:r>
              <a:rPr lang="en-GB" altLang="ja-JP" sz="2400" dirty="0" smtClean="0"/>
              <a:t>: </a:t>
            </a:r>
            <a:r>
              <a:rPr lang="en-US" altLang="ja-JP" sz="2400" b="1" dirty="0" smtClean="0"/>
              <a:t>drnrr-i-63</a:t>
            </a:r>
            <a:endParaRPr lang="en-US" altLang="ja-JP" sz="2400" dirty="0" smtClean="0"/>
          </a:p>
          <a:p>
            <a:r>
              <a:rPr lang="en-US" altLang="ja-JP" sz="2400" b="1" dirty="0" smtClean="0"/>
              <a:t>Title: </a:t>
            </a:r>
            <a:r>
              <a:rPr lang="en-GB" altLang="ja-JP" sz="2400" dirty="0"/>
              <a:t>Introduction to a resilient network architecture based on Movable and Deployable Resource Unit (</a:t>
            </a:r>
            <a:r>
              <a:rPr lang="en-GB" altLang="ja-JP" sz="2400" dirty="0" smtClean="0"/>
              <a:t>MDRU</a:t>
            </a:r>
            <a:r>
              <a:rPr lang="en-GB" altLang="ja-JP" sz="2400" dirty="0"/>
              <a:t>)</a:t>
            </a:r>
            <a:endParaRPr kumimoji="1" lang="ja-JP" altLang="en-US" sz="2400" dirty="0"/>
          </a:p>
        </p:txBody>
      </p:sp>
    </p:spTree>
    <p:extLst>
      <p:ext uri="{BB962C8B-B14F-4D97-AF65-F5344CB8AC3E}">
        <p14:creationId xmlns:p14="http://schemas.microsoft.com/office/powerpoint/2010/main" val="17409940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1480</TotalTime>
  <Words>1833</Words>
  <Application>Microsoft Office PowerPoint</Application>
  <PresentationFormat>On-screen Show (4:3)</PresentationFormat>
  <Paragraphs>151</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Summary of 4th FG-DR&amp;NRR meeting</vt:lpstr>
      <vt:lpstr>Result of 4th FG-DR&amp;NRR meeting (1)</vt:lpstr>
      <vt:lpstr>Result of 4th FG-DR&amp;NRR meeting (2)</vt:lpstr>
      <vt:lpstr>PowerPoint Presentation</vt:lpstr>
      <vt:lpstr>PowerPoint Presentation</vt:lpstr>
      <vt:lpstr>Disaster relief systems</vt:lpstr>
      <vt:lpstr>Portable emergency communication</vt:lpstr>
      <vt:lpstr>Providing “Emergency Call Service”</vt:lpstr>
      <vt:lpstr>Resilient network architecture based on MDRU</vt:lpstr>
      <vt:lpstr>Special session (1)</vt:lpstr>
      <vt:lpstr>Special session (2)</vt:lpstr>
      <vt:lpstr>Special session (3)</vt:lpstr>
      <vt:lpstr>Recent Cloud Computing development, relevant to emergency communications</vt:lpstr>
      <vt:lpstr>Discussion on ITU-T Handbook</vt:lpstr>
      <vt:lpstr>Discussion on input documents (Day 2)</vt:lpstr>
      <vt:lpstr>Discussion on input documents (Day 2)</vt:lpstr>
      <vt:lpstr>PowerPoint Presentation</vt:lpstr>
      <vt:lpstr>PowerPoint Presentation</vt:lpstr>
      <vt:lpstr>PowerPoint Presentation</vt:lpstr>
      <vt:lpstr>Future Meeting</vt:lpstr>
      <vt:lpstr>Meeting plan</vt:lpstr>
      <vt:lpstr>Requested contribution for 5th FG-DR&amp;NRR meeting</vt:lpstr>
      <vt:lpstr>Annex 1: Workshop on e-Health services in low-resource settings: Requirements and ITU role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Apr2012-Marco</dc:creator>
  <cp:lastModifiedBy>Al-Mnini, Lara</cp:lastModifiedBy>
  <cp:revision>182</cp:revision>
  <dcterms:created xsi:type="dcterms:W3CDTF">2012-04-16T15:42:04Z</dcterms:created>
  <dcterms:modified xsi:type="dcterms:W3CDTF">2013-04-17T08:43:40Z</dcterms:modified>
</cp:coreProperties>
</file>