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2" r:id="rId3"/>
    <p:sldId id="258" r:id="rId4"/>
    <p:sldId id="259" r:id="rId5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258" autoAdjust="0"/>
    <p:restoredTop sz="94660"/>
  </p:normalViewPr>
  <p:slideViewPr>
    <p:cSldViewPr snapToGrid="0">
      <p:cViewPr>
        <p:scale>
          <a:sx n="125" d="100"/>
          <a:sy n="125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openxmlformats.org/officeDocument/2006/relationships/customXml" Target="../customXml/item2.xml"/><Relationship Id="rId5" Type="http://schemas.openxmlformats.org/officeDocument/2006/relationships/slide" Target="slides/slide4.xml"/><Relationship Id="rId10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0856F27-5EC5-61BD-F8E1-F082EE9B0E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D6A8FD01-C671-2728-7FA0-A3DBB64E1A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DE5D262-970F-423E-A7AB-B0847350C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9BD3D-E113-4FC5-A1FC-8EB26619160E}" type="datetimeFigureOut">
              <a:rPr lang="ko-KR" altLang="en-US" smtClean="0"/>
              <a:t>2026-09-18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6A82AEE-0755-3B8A-1EC7-334E01CAEA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AE049FB-C1E5-64E6-CE9D-F4DFFC7456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D8238-0BC8-4B9D-901F-1A2443CC05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4008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44B3D76-2C13-3CA2-EE12-685371916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605BFD6-57B2-2659-B986-D82A3FA668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FA4F2BA-A08D-912B-FE5B-48D13A60F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9BD3D-E113-4FC5-A1FC-8EB26619160E}" type="datetimeFigureOut">
              <a:rPr lang="ko-KR" altLang="en-US" smtClean="0"/>
              <a:t>2026-09-18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74EAB09-FFE2-691E-7199-E7F62B9FF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66B6A71-1F3A-0EEE-FCEC-9FE788E59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D8238-0BC8-4B9D-901F-1A2443CC05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6166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148B51-CEB5-812E-76FF-48D7DAA7C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AC8CA26-A030-9D39-9F97-FC25098837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EDC79FF-10DA-D77D-D03E-89B980F793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9BD3D-E113-4FC5-A1FC-8EB26619160E}" type="datetimeFigureOut">
              <a:rPr lang="ko-KR" altLang="en-US" smtClean="0"/>
              <a:t>2026-09-18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AFC0249-330E-D66A-C30F-810AFC4B7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CBF44ED-077A-3A3D-A267-21AABF9C1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D8238-0BC8-4B9D-901F-1A2443CC05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5699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DD2AE39-7EBE-8BD6-D4EF-FEEB4B3AA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019932D-01D0-57FD-8AD0-3935888E76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2B9F73AB-F4AD-1616-D90B-6EF15D4B72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C60F4AC-4E85-73FB-F846-3EB182240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9BD3D-E113-4FC5-A1FC-8EB26619160E}" type="datetimeFigureOut">
              <a:rPr lang="ko-KR" altLang="en-US" smtClean="0"/>
              <a:t>2026-09-18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3B1892A-1505-7368-B70F-0AB49B995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2798BF1-CF60-1718-2F7B-49E7D5573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D8238-0BC8-4B9D-901F-1A2443CC05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76835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9F7EB74-A179-E183-9A8A-12517D431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D5EEC1E-2F50-CCC1-27F9-46FAE85E9F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00F818FC-0DF4-E749-39C8-F04AAB2DC7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24288F63-9708-15D3-1E4D-A6462F1A93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3455A76A-F131-521D-539D-754D23B652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C7B6BD82-0363-AF6E-C9FA-348C9AF292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9BD3D-E113-4FC5-A1FC-8EB26619160E}" type="datetimeFigureOut">
              <a:rPr lang="ko-KR" altLang="en-US" smtClean="0"/>
              <a:t>2026-09-18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1F687B2D-D742-1D1E-A31A-0FE6B2EB12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8953E6AD-BBCD-A930-DDA2-F6DA0D471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D8238-0BC8-4B9D-901F-1A2443CC05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90019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955E6B9-DF66-B3FE-D554-95AE108EA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F855259C-9D64-CA6A-7B28-76E5648F19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9BD3D-E113-4FC5-A1FC-8EB26619160E}" type="datetimeFigureOut">
              <a:rPr lang="ko-KR" altLang="en-US" smtClean="0"/>
              <a:t>2026-09-18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4BD056DD-2713-FE98-B108-46440EA18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0DED57E-B29E-F095-32B8-B4322ECE1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D8238-0BC8-4B9D-901F-1A2443CC05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13484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B6F4F7A-A70C-F01F-B997-CDEA919627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9BD3D-E113-4FC5-A1FC-8EB26619160E}" type="datetimeFigureOut">
              <a:rPr lang="ko-KR" altLang="en-US" smtClean="0"/>
              <a:t>2026-09-18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25E17E2-94A6-C5E1-DCFB-4655458E8E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4821B8F-87B8-48C5-CA5E-367E8D2F0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D8238-0BC8-4B9D-901F-1A2443CC05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143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21D219F-85E1-6EF8-B719-7AFA4ACD95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D3370E6-3CE3-EF74-90EC-7009AE0F37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4125A37F-1202-B4ED-0E69-09236775E8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4621BBA0-E8A6-A2C9-7872-7656422F79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9BD3D-E113-4FC5-A1FC-8EB26619160E}" type="datetimeFigureOut">
              <a:rPr lang="ko-KR" altLang="en-US" smtClean="0"/>
              <a:t>2026-09-18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1951BC1-727F-3696-A167-490BDBE0F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E9B300F-355D-856D-0194-92A8962286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D8238-0BC8-4B9D-901F-1A2443CC05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40447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C303E9D-D24C-8DA8-B07F-E794046DAC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2D29CDC4-4669-EE68-A682-3E39898361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855324E4-5D88-83C7-311C-C1734440CE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15088BD-1ED9-2B97-39C0-D362524EA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9BD3D-E113-4FC5-A1FC-8EB26619160E}" type="datetimeFigureOut">
              <a:rPr lang="ko-KR" altLang="en-US" smtClean="0"/>
              <a:t>2026-09-18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950EBB6-7FC5-97AE-1F54-D8F3D840C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36DAA8F2-08C1-F22E-9F01-68F244F043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D8238-0BC8-4B9D-901F-1A2443CC05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5527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C6E3401-F14F-1294-E768-269EA9808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083A75FD-4FE3-8BD8-5624-C393ED8F04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B8036DF-02B5-71DA-0A56-B0487C453F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9BD3D-E113-4FC5-A1FC-8EB26619160E}" type="datetimeFigureOut">
              <a:rPr lang="ko-KR" altLang="en-US" smtClean="0"/>
              <a:t>2026-09-18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18273C0-D3EC-ED27-61EE-8EF15E925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7FB875B-779B-D4C1-C81B-D9E39358DC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D8238-0BC8-4B9D-901F-1A2443CC05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25537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7C52331F-3CCB-E8F1-AD9F-FA21CFEEBB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3999E7DD-5488-66D2-C98E-E819FD82B2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B870C9C-7D65-45D2-D08D-9471FA6DD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D9BD3D-E113-4FC5-A1FC-8EB26619160E}" type="datetimeFigureOut">
              <a:rPr lang="ko-KR" altLang="en-US" smtClean="0"/>
              <a:t>2026-09-18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D2136E9-F8AC-8DE9-59C3-BFB0A32E76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3A1E5B5-E99A-4BB2-607B-8DFB6724B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BD8238-0BC8-4B9D-901F-1A2443CC05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74282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A5AB86AA-A357-135F-4252-B09B7017F0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6DE7093-F171-C2C4-7F9E-04C74FF4A7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223F878C-D42B-15DF-C7F3-EF6B63F7D7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CD9BD3D-E113-4FC5-A1FC-8EB26619160E}" type="datetimeFigureOut">
              <a:rPr lang="ko-KR" altLang="en-US" smtClean="0"/>
              <a:t>2026-09-18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8018291-0C0F-3B81-A60A-FDDBD51B99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2AEEF3A-BC86-5D1F-695B-192EC0BF87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DBD8238-0BC8-4B9D-901F-1A2443CC05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3940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F8EE44B-0FB0-C10C-A077-34B6018CAA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87363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Slide set for JCA-</a:t>
            </a:r>
            <a:r>
              <a:rPr lang="en-US" altLang="ko-KR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IdM</a:t>
            </a:r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meeting on 18 September 2026</a:t>
            </a:r>
            <a:endParaRPr lang="ko-KR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0CA85518-63E3-BE63-5E99-0213CC87A7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88534" y="3754437"/>
            <a:ext cx="9144000" cy="2197630"/>
          </a:xfrm>
        </p:spPr>
        <p:txBody>
          <a:bodyPr>
            <a:normAutofit lnSpcReduction="10000"/>
          </a:bodyPr>
          <a:lstStyle/>
          <a:p>
            <a:endParaRPr lang="en-US" altLang="ko-K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18 September 2026</a:t>
            </a:r>
          </a:p>
          <a:p>
            <a:endParaRPr lang="en-US" altLang="ko-K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Heung Youl YOUM, Sungchae Park, Hiroshi </a:t>
            </a:r>
            <a:r>
              <a:rPr lang="en-US" altLang="ko-KR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Takechi</a:t>
            </a:r>
            <a:endParaRPr lang="en-US" altLang="ko-K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Co-chairs of JCA-</a:t>
            </a:r>
            <a:r>
              <a:rPr lang="en-US" altLang="ko-KR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IdM</a:t>
            </a:r>
            <a:endParaRPr lang="ko-KR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F7CBC5-B10B-FFF6-1ACE-BFF29E9F6C51}"/>
              </a:ext>
            </a:extLst>
          </p:cNvPr>
          <p:cNvSpPr txBox="1"/>
          <p:nvPr/>
        </p:nvSpPr>
        <p:spPr>
          <a:xfrm>
            <a:off x="67056" y="194755"/>
            <a:ext cx="20842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JCA-IdM-DoC-229R1</a:t>
            </a:r>
            <a:endParaRPr lang="ko-KR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08306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D536216-A3B7-3CBC-87FE-C34E0FEB2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8315" y="157601"/>
            <a:ext cx="11686162" cy="1325563"/>
          </a:xfrm>
        </p:spPr>
        <p:txBody>
          <a:bodyPr/>
          <a:lstStyle/>
          <a:p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Report of the WP2 meeting held last January in TSAG TD164R3</a:t>
            </a:r>
            <a:endParaRPr lang="ko-KR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48FDE18-31C4-9CCB-0764-B369F6AD1B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651" y="1595336"/>
            <a:ext cx="10984149" cy="4915711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altLang="ko-KR" sz="3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In the Actions related to WP2:</a:t>
            </a:r>
          </a:p>
          <a:p>
            <a:pPr marL="538163" indent="-538163">
              <a:buNone/>
            </a:pPr>
            <a:r>
              <a:rPr lang="en-US" altLang="ko-KR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 8. WP2-2</a:t>
            </a:r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endorse </a:t>
            </a:r>
            <a:r>
              <a:rPr lang="en-US" altLang="ko-KR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JCA-</a:t>
            </a:r>
            <a:r>
              <a:rPr lang="en-US" altLang="ko-KR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IdM</a:t>
            </a:r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operation until the </a:t>
            </a:r>
            <a:r>
              <a:rPr lang="en-US" altLang="ko-KR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next TSAG meeting</a:t>
            </a:r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with the understanding that by then it completes the transition of its work to SG17.</a:t>
            </a:r>
          </a:p>
          <a:p>
            <a:pPr marL="538163" indent="-538163">
              <a:buNone/>
            </a:pPr>
            <a:r>
              <a:rPr lang="en-US" altLang="ko-KR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15. WP2-9</a:t>
            </a:r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endorse </a:t>
            </a:r>
            <a:r>
              <a:rPr lang="en-US" altLang="ko-KR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JCA-VHC</a:t>
            </a:r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operation until </a:t>
            </a:r>
            <a:r>
              <a:rPr lang="en-US" altLang="ko-KR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next TSAG meeting</a:t>
            </a:r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with the understanding that by then it completes the transition of its work to the SG17 </a:t>
            </a:r>
            <a:r>
              <a:rPr lang="en-US" altLang="ko-KR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with the support of TSB</a:t>
            </a:r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0" indent="0">
              <a:buNone/>
            </a:pPr>
            <a:b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WP2 meeting report used very similar languages for two JCAs except the "with the support of TSB".</a:t>
            </a:r>
          </a:p>
          <a:p>
            <a:pPr marL="0" indent="0">
              <a:buNone/>
            </a:pPr>
            <a:b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ko-KR" sz="3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 In the clause 3.2, JCA</a:t>
            </a:r>
          </a:p>
          <a:p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meeting came up with the following results:</a:t>
            </a:r>
          </a:p>
          <a:p>
            <a:pPr marL="180975" indent="-180975">
              <a:buNone/>
            </a:pPr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- </a:t>
            </a:r>
            <a:r>
              <a:rPr lang="en-US" altLang="ko-KR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JCA-</a:t>
            </a:r>
            <a:r>
              <a:rPr lang="en-US" altLang="ko-KR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IdM</a:t>
            </a:r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is authorized to continue its operation until the </a:t>
            </a:r>
            <a:r>
              <a:rPr lang="en-US" altLang="ko-KR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next TSAG meeting</a:t>
            </a:r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and uses </a:t>
            </a:r>
            <a:r>
              <a:rPr lang="en-US" altLang="ko-KR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period </a:t>
            </a:r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 transferring its tasks to SG17.</a:t>
            </a:r>
          </a:p>
          <a:p>
            <a:pPr marL="180975" indent="-180975">
              <a:buNone/>
            </a:pPr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- </a:t>
            </a:r>
            <a:r>
              <a:rPr lang="en-US" altLang="ko-KR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JCA-VHC</a:t>
            </a:r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is </a:t>
            </a:r>
            <a:r>
              <a:rPr lang="en-US" altLang="ko-KR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authorised</a:t>
            </a:r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to continue until the </a:t>
            </a:r>
            <a:r>
              <a:rPr lang="en-US" altLang="ko-KR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next TSAG meeting</a:t>
            </a:r>
            <a:r>
              <a:rPr lang="en-US" altLang="ko-K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transferring the work to the SG17 with the support from TSB.</a:t>
            </a:r>
          </a:p>
          <a:p>
            <a:endParaRPr lang="ko-KR" alt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80729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0F450F1-AF22-DDFF-3BF0-1CC6226B6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0865" y="1"/>
            <a:ext cx="11929403" cy="1075266"/>
          </a:xfrm>
        </p:spPr>
        <p:txBody>
          <a:bodyPr>
            <a:noAutofit/>
          </a:bodyPr>
          <a:lstStyle/>
          <a:p>
            <a:r>
              <a:rPr lang="en-US" altLang="ko-KR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Current agreement by TSAG WP2 meeting on January 2026 and item related to JCA-</a:t>
            </a:r>
            <a:r>
              <a:rPr lang="en-US" altLang="ko-KR" sz="3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IdM</a:t>
            </a:r>
            <a:endParaRPr lang="ko-KR" altLang="en-US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F998371C-EACF-8BA4-4772-BB7633AEC375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87421" y="1273528"/>
            <a:ext cx="11402847" cy="53785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60306" rIns="0" bIns="60306" numCol="1" anchor="t" anchorCtr="0" compatLnSpc="1">
            <a:prstTxWarp prst="textNoShape">
              <a:avLst/>
            </a:prstTxWarp>
            <a:noAutofit/>
          </a:bodyPr>
          <a:lstStyle/>
          <a:p>
            <a:pPr marL="0" indent="0" latinLnBrk="1">
              <a:lnSpc>
                <a:spcPct val="100000"/>
              </a:lnSpc>
              <a:spcBef>
                <a:spcPts val="600"/>
              </a:spcBef>
              <a:buNone/>
            </a:pPr>
            <a:r>
              <a:rPr lang="en-US" altLang="ko-KR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 JCA-</a:t>
            </a:r>
            <a:r>
              <a:rPr lang="en-US" altLang="ko-KR" sz="1800" b="1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IdM</a:t>
            </a:r>
            <a:r>
              <a:rPr lang="en-US" altLang="ko-KR" sz="18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ko-KR" altLang="ko-KR" sz="1800" b="1" kern="100" dirty="0">
              <a:effectLst/>
              <a:latin typeface="Calibri" panose="020F0502020204030204" pitchFamily="34" charset="0"/>
              <a:ea typeface="맑은 고딕" panose="020B0503020000020004" pitchFamily="50" charset="-127"/>
              <a:cs typeface="Calibri" panose="020F0502020204030204" pitchFamily="34" charset="0"/>
            </a:endParaRPr>
          </a:p>
          <a:p>
            <a:pPr marL="342900" lvl="0" indent="-165100" latinLnBrk="1">
              <a:lnSpc>
                <a:spcPct val="100000"/>
              </a:lnSpc>
              <a:spcBef>
                <a:spcPts val="600"/>
              </a:spcBef>
              <a:buFont typeface="굴림" panose="020B0600000101010101" pitchFamily="50" charset="-127"/>
              <a:buChar char="•"/>
              <a:tabLst>
                <a:tab pos="457200" algn="l"/>
              </a:tabLst>
            </a:pPr>
            <a:r>
              <a:rPr lang="en-US" altLang="ko-KR" sz="1800" kern="1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discussion should be initiated, and the agreement reached, by JCA-</a:t>
            </a:r>
            <a:r>
              <a:rPr lang="en-US" altLang="ko-KR" sz="1800" kern="100" dirty="0" err="1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IdM</a:t>
            </a:r>
            <a:r>
              <a:rPr lang="en-US" altLang="ko-KR" sz="1800" kern="100" dirty="0">
                <a:solidFill>
                  <a:srgbClr val="C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as the competent entity operating under the authority of SG17. </a:t>
            </a:r>
          </a:p>
          <a:p>
            <a:pPr marL="342900" lvl="0" indent="-165100" latinLnBrk="1">
              <a:lnSpc>
                <a:spcPct val="100000"/>
              </a:lnSpc>
              <a:spcBef>
                <a:spcPts val="600"/>
              </a:spcBef>
              <a:buFont typeface="굴림" panose="020B0600000101010101" pitchFamily="50" charset="-127"/>
              <a:buChar char="•"/>
              <a:tabLst>
                <a:tab pos="457200" algn="l"/>
              </a:tabLst>
            </a:pPr>
            <a:r>
              <a:rPr lang="en-US" altLang="ko-K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JCA-</a:t>
            </a:r>
            <a:r>
              <a:rPr lang="en-US" altLang="ko-KR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IdM</a:t>
            </a:r>
            <a:r>
              <a:rPr lang="en-US" altLang="ko-K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reports directly to SG17.</a:t>
            </a:r>
          </a:p>
          <a:p>
            <a:pPr marL="342900" lvl="0" indent="-165100" latinLnBrk="1">
              <a:lnSpc>
                <a:spcPct val="100000"/>
              </a:lnSpc>
              <a:spcBef>
                <a:spcPts val="600"/>
              </a:spcBef>
              <a:buFont typeface="굴림" panose="020B0600000101010101" pitchFamily="50" charset="-127"/>
              <a:buChar char="•"/>
              <a:tabLst>
                <a:tab pos="457200" algn="l"/>
              </a:tabLst>
            </a:pPr>
            <a:r>
              <a:rPr lang="en-US" altLang="ko-K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 is the responsibility of SG17 chair to include the elements of JCA-</a:t>
            </a:r>
            <a:r>
              <a:rPr lang="en-US" altLang="ko-KR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IdM</a:t>
            </a:r>
            <a:r>
              <a:rPr lang="en-US" altLang="ko-K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as part of his report to TSAG (for January 2027).</a:t>
            </a:r>
            <a:endParaRPr lang="ko-KR" altLang="ko-KR" sz="18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lvl="0" indent="-165100" latinLnBrk="1">
              <a:lnSpc>
                <a:spcPct val="100000"/>
              </a:lnSpc>
              <a:spcBef>
                <a:spcPts val="600"/>
              </a:spcBef>
              <a:buFont typeface="굴림" panose="020B0600000101010101" pitchFamily="50" charset="-127"/>
              <a:buChar char="•"/>
              <a:tabLst>
                <a:tab pos="457200" algn="l"/>
              </a:tabLst>
            </a:pPr>
            <a:r>
              <a:rPr lang="en-US" altLang="ko-K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his report, he must articulate what is being done to “gradually integrate” the work of JCA-</a:t>
            </a:r>
            <a:r>
              <a:rPr lang="en-US" altLang="ko-KR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IdM</a:t>
            </a:r>
            <a:r>
              <a:rPr lang="en-US" altLang="ko-K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into Q10/17.</a:t>
            </a:r>
            <a:endParaRPr lang="ko-KR" altLang="ko-KR" sz="18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lvl="0" indent="-165100" latinLnBrk="1">
              <a:lnSpc>
                <a:spcPct val="100000"/>
              </a:lnSpc>
              <a:spcBef>
                <a:spcPts val="600"/>
              </a:spcBef>
              <a:buFont typeface="굴림" panose="020B0600000101010101" pitchFamily="50" charset="-127"/>
              <a:buChar char="•"/>
              <a:tabLst>
                <a:tab pos="457200" algn="l"/>
              </a:tabLst>
            </a:pPr>
            <a:r>
              <a:rPr lang="en-US" altLang="ko-K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Keeping in mind that TSAG “CANNOT” instruct a Study Group to terminate any of its Questions or JCAs, etc.. This is entirely up to the concerned SG.</a:t>
            </a:r>
            <a:endParaRPr lang="ko-KR" altLang="ko-KR" sz="18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lvl="0" indent="-165100" latinLnBrk="1">
              <a:lnSpc>
                <a:spcPct val="100000"/>
              </a:lnSpc>
              <a:spcBef>
                <a:spcPts val="600"/>
              </a:spcBef>
              <a:buFont typeface="굴림" panose="020B0600000101010101" pitchFamily="50" charset="-127"/>
              <a:buChar char="•"/>
              <a:tabLst>
                <a:tab pos="457200" algn="l"/>
              </a:tabLst>
            </a:pPr>
            <a:r>
              <a:rPr lang="en-US" altLang="ko-K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TSAG simply requested the Study Groups to “phase-out” their JCAs by the “end of the study period.”</a:t>
            </a:r>
            <a:endParaRPr lang="ko-KR" altLang="ko-KR" sz="18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lvl="0" indent="-165100" latinLnBrk="1">
              <a:lnSpc>
                <a:spcPct val="100000"/>
              </a:lnSpc>
              <a:spcBef>
                <a:spcPts val="600"/>
              </a:spcBef>
              <a:buFont typeface="굴림" panose="020B0600000101010101" pitchFamily="50" charset="-127"/>
              <a:buChar char="•"/>
              <a:tabLst>
                <a:tab pos="457200" algn="l"/>
              </a:tabLst>
            </a:pPr>
            <a:r>
              <a:rPr lang="en-US" altLang="ko-K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Consequently, the SG Chair must report to TSAG 2027 as to what is being done to “phase-out” JCA-</a:t>
            </a:r>
            <a:r>
              <a:rPr lang="en-US" altLang="ko-KR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IdM</a:t>
            </a:r>
            <a:r>
              <a:rPr lang="en-US" altLang="ko-K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during this study period, and to integrate it into Q10/17</a:t>
            </a:r>
            <a:endParaRPr lang="ko-KR" altLang="ko-KR" sz="1800" kern="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lvl="0" indent="-165100" latinLnBrk="1">
              <a:lnSpc>
                <a:spcPct val="100000"/>
              </a:lnSpc>
              <a:spcBef>
                <a:spcPts val="600"/>
              </a:spcBef>
              <a:buFont typeface="굴림" panose="020B0600000101010101" pitchFamily="50" charset="-127"/>
              <a:buChar char="•"/>
              <a:tabLst>
                <a:tab pos="457200" algn="l"/>
              </a:tabLst>
            </a:pPr>
            <a:r>
              <a:rPr lang="en-US" altLang="ko-K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SG Chair must also inform TSAG that this integration will be part of the Next Study Period (NSP) process re. the revision(s) to Q10/17 which must also absorb the work of the JCA-</a:t>
            </a:r>
            <a:r>
              <a:rPr lang="en-US" altLang="ko-KR" sz="1800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IdM</a:t>
            </a:r>
            <a:r>
              <a:rPr lang="en-US" altLang="ko-KR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kumimoji="0" lang="ko-KR" altLang="ko-KR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317C2A65-F0CC-4B73-BC50-3DA2973A2C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ko-K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286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0F450F1-AF22-DDFF-3BF0-1CC6226B6B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865"/>
            <a:ext cx="11218334" cy="752475"/>
          </a:xfrm>
        </p:spPr>
        <p:txBody>
          <a:bodyPr>
            <a:normAutofit fontScale="90000"/>
          </a:bodyPr>
          <a:lstStyle/>
          <a:p>
            <a:r>
              <a:rPr lang="en-US" altLang="ko-KR" dirty="0"/>
              <a:t>Proposed way forward by co-chair of JCA-</a:t>
            </a:r>
            <a:r>
              <a:rPr lang="en-US" altLang="ko-KR" dirty="0" err="1"/>
              <a:t>IdM</a:t>
            </a:r>
            <a:endParaRPr lang="ko-KR" altLang="en-US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F998371C-EACF-8BA4-4772-BB7633AEC375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02167" y="1302070"/>
            <a:ext cx="10871200" cy="3196778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60306" rIns="0" bIns="60306" numCol="1" anchor="t" anchorCtr="0" compatLnSpc="1">
            <a:prstTxWarp prst="textNoShape">
              <a:avLst/>
            </a:prstTxWarp>
            <a:noAutofit/>
          </a:bodyPr>
          <a:lstStyle/>
          <a:p>
            <a:pPr latinLnBrk="1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altLang="ko-KR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continue its operation of JCA-</a:t>
            </a:r>
            <a:r>
              <a:rPr lang="en-US" altLang="ko-KR" kern="10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IdM</a:t>
            </a:r>
            <a:r>
              <a:rPr lang="en-US" altLang="ko-KR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until the end of this study period (2025-2028).</a:t>
            </a:r>
          </a:p>
          <a:p>
            <a:pPr latinLnBrk="1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altLang="ko-KR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</a:t>
            </a:r>
            <a:r>
              <a:rPr lang="ko-KR" alt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ko-KR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transfer</a:t>
            </a:r>
            <a:r>
              <a:rPr lang="ko-KR" altLang="en-US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ko-KR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IdM</a:t>
            </a:r>
            <a:r>
              <a:rPr lang="en-US" altLang="ko-KR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roadmap to work </a:t>
            </a:r>
            <a:r>
              <a:rPr lang="en-US" altLang="ko-KR" kern="1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programme</a:t>
            </a:r>
            <a:r>
              <a:rPr lang="en-US" altLang="ko-KR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 Q10/17 at the January 2027 SG17 meeting with the appointment of editors.</a:t>
            </a:r>
            <a:endParaRPr lang="en-US" altLang="ko-KR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atinLnBrk="1">
              <a:lnSpc>
                <a:spcPct val="100000"/>
              </a:lnSpc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altLang="ko-KR" kern="1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ask SG17 to consider </a:t>
            </a:r>
            <a:r>
              <a:rPr lang="en-US" altLang="ko-KR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transferring its coordination functions and tasks to Q10/17 as part of NSP process for the next Study period.</a:t>
            </a:r>
            <a:endParaRPr kumimoji="0" lang="ko-KR" altLang="ko-KR" sz="1600" b="0" i="0" u="none" strike="noStrike" cap="none" normalizeH="0" baseline="0" dirty="0">
              <a:ln>
                <a:noFill/>
              </a:ln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317C2A65-F0CC-4B73-BC50-3DA2973A2C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o-KR" altLang="ko-K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36764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0CD0AA6E872544885FFB6B6AD1A2C5E" ma:contentTypeVersion="2" ma:contentTypeDescription="Create a new document." ma:contentTypeScope="" ma:versionID="90641f8b0e1b70725794ccaac2014a01">
  <xsd:schema xmlns:xsd="http://www.w3.org/2001/XMLSchema" xmlns:xs="http://www.w3.org/2001/XMLSchema" xmlns:p="http://schemas.microsoft.com/office/2006/metadata/properties" xmlns:ns1="http://schemas.microsoft.com/sharepoint/v3" xmlns:ns2="1aaea1ea-72e4-4374-b05e-72e2f16fb7ae" targetNamespace="http://schemas.microsoft.com/office/2006/metadata/properties" ma:root="true" ma:fieldsID="eb19d43f39ddaf3d270b143c399662ef" ns1:_="" ns2:_="">
    <xsd:import namespace="http://schemas.microsoft.com/sharepoint/v3"/>
    <xsd:import namespace="1aaea1ea-72e4-4374-b05e-72e2f16fb7ae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  <xsd:element ref="ns2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aaea1ea-72e4-4374-b05e-72e2f16fb7a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0E31BA3A-1578-4EF3-915D-F62B0779956A}"/>
</file>

<file path=customXml/itemProps2.xml><?xml version="1.0" encoding="utf-8"?>
<ds:datastoreItem xmlns:ds="http://schemas.openxmlformats.org/officeDocument/2006/customXml" ds:itemID="{69B0C670-5822-41FE-AD58-B8BEAE1BC6B0}"/>
</file>

<file path=customXml/itemProps3.xml><?xml version="1.0" encoding="utf-8"?>
<ds:datastoreItem xmlns:ds="http://schemas.openxmlformats.org/officeDocument/2006/customXml" ds:itemID="{C69149E6-A288-4D1C-B312-CE918C04DDE3}"/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484</Words>
  <Application>Microsoft Office PowerPoint</Application>
  <PresentationFormat>와이드스크린</PresentationFormat>
  <Paragraphs>30</Paragraphs>
  <Slides>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</vt:i4>
      </vt:variant>
    </vt:vector>
  </HeadingPairs>
  <TitlesOfParts>
    <vt:vector size="10" baseType="lpstr">
      <vt:lpstr>굴림</vt:lpstr>
      <vt:lpstr>맑은 고딕</vt:lpstr>
      <vt:lpstr>Arial</vt:lpstr>
      <vt:lpstr>Calibri</vt:lpstr>
      <vt:lpstr>Wingdings</vt:lpstr>
      <vt:lpstr>Office 테마</vt:lpstr>
      <vt:lpstr>Slide set for JCA-IdM meeting on 18 September 2026</vt:lpstr>
      <vt:lpstr>Report of the WP2 meeting held last January in TSAG TD164R3</vt:lpstr>
      <vt:lpstr>Current agreement by TSAG WP2 meeting on January 2026 and item related to JCA-IdM</vt:lpstr>
      <vt:lpstr>Proposed way forward by co-chair of JCA-IdM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YoumHeung Youl</dc:creator>
  <cp:lastModifiedBy>YoumHeung Youl</cp:lastModifiedBy>
  <cp:revision>9</cp:revision>
  <dcterms:created xsi:type="dcterms:W3CDTF">2026-09-18T02:31:36Z</dcterms:created>
  <dcterms:modified xsi:type="dcterms:W3CDTF">2026-09-18T12:27:51Z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0x010100F0CD0AA6E872544885FFB6B6AD1A2C5E</vt:lpwstr>
  </property>
</Properties>
</file>