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http://customooxmlschemas.google.com/">
      <go:slidesCustomData xmlns:go="http://customooxmlschemas.google.com/" r:id="rId15" roundtripDataSignature="AMtx7mgSY/UhFho9efNSL7qy2A/CY+Hf7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customschemas.google.com/relationships/presentationmetadata" Target="metadata"/><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 name="Google Shape;9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 name="Google Shape;9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14a750f6a56_0_3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g14a750f6a56_0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14a750f6a56_0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g14a750f6a56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14a750f6a56_0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 name="Google Shape;126;g14a750f6a56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14a750f6a56_0_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g14a750f6a56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14a750f6a56_0_23: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 name="Google Shape;141;g14a750f6a56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사용자 지정 레이아웃">
  <p:cSld name="사용자 지정 레이아웃">
    <p:spTree>
      <p:nvGrpSpPr>
        <p:cNvPr id="15" name="Shape 15"/>
        <p:cNvGrpSpPr/>
        <p:nvPr/>
      </p:nvGrpSpPr>
      <p:grpSpPr>
        <a:xfrm>
          <a:off x="0" y="0"/>
          <a:ext cx="0" cy="0"/>
          <a:chOff x="0" y="0"/>
          <a:chExt cx="0" cy="0"/>
        </a:xfrm>
      </p:grpSpPr>
      <p:sp>
        <p:nvSpPr>
          <p:cNvPr id="16" name="Google Shape;16;p7"/>
          <p:cNvSpPr txBox="1"/>
          <p:nvPr>
            <p:ph idx="12" type="sldNum"/>
          </p:nvPr>
        </p:nvSpPr>
        <p:spPr>
          <a:xfrm>
            <a:off x="917956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800" u="none" cap="none" strike="noStrike">
                <a:solidFill>
                  <a:srgbClr val="888888"/>
                </a:solidFill>
                <a:latin typeface="Calibri"/>
                <a:ea typeface="Calibri"/>
                <a:cs typeface="Calibri"/>
                <a:sym typeface="Calibri"/>
              </a:defRPr>
            </a:lvl1pPr>
            <a:lvl2pPr indent="0" lvl="1" marL="0" algn="r">
              <a:spcBef>
                <a:spcPts val="0"/>
              </a:spcBef>
              <a:buNone/>
              <a:defRPr b="0" i="0" sz="1800" u="none" cap="none" strike="noStrike">
                <a:solidFill>
                  <a:srgbClr val="888888"/>
                </a:solidFill>
                <a:latin typeface="Calibri"/>
                <a:ea typeface="Calibri"/>
                <a:cs typeface="Calibri"/>
                <a:sym typeface="Calibri"/>
              </a:defRPr>
            </a:lvl2pPr>
            <a:lvl3pPr indent="0" lvl="2" marL="0" algn="r">
              <a:spcBef>
                <a:spcPts val="0"/>
              </a:spcBef>
              <a:buNone/>
              <a:defRPr b="0" i="0" sz="1800" u="none" cap="none" strike="noStrike">
                <a:solidFill>
                  <a:srgbClr val="888888"/>
                </a:solidFill>
                <a:latin typeface="Calibri"/>
                <a:ea typeface="Calibri"/>
                <a:cs typeface="Calibri"/>
                <a:sym typeface="Calibri"/>
              </a:defRPr>
            </a:lvl3pPr>
            <a:lvl4pPr indent="0" lvl="3" marL="0" algn="r">
              <a:spcBef>
                <a:spcPts val="0"/>
              </a:spcBef>
              <a:buNone/>
              <a:defRPr b="0" i="0" sz="1800" u="none" cap="none" strike="noStrike">
                <a:solidFill>
                  <a:srgbClr val="888888"/>
                </a:solidFill>
                <a:latin typeface="Calibri"/>
                <a:ea typeface="Calibri"/>
                <a:cs typeface="Calibri"/>
                <a:sym typeface="Calibri"/>
              </a:defRPr>
            </a:lvl4pPr>
            <a:lvl5pPr indent="0" lvl="4" marL="0" algn="r">
              <a:spcBef>
                <a:spcPts val="0"/>
              </a:spcBef>
              <a:buNone/>
              <a:defRPr b="0" i="0" sz="1800" u="none" cap="none" strike="noStrike">
                <a:solidFill>
                  <a:srgbClr val="888888"/>
                </a:solidFill>
                <a:latin typeface="Calibri"/>
                <a:ea typeface="Calibri"/>
                <a:cs typeface="Calibri"/>
                <a:sym typeface="Calibri"/>
              </a:defRPr>
            </a:lvl5pPr>
            <a:lvl6pPr indent="0" lvl="5" marL="0" algn="r">
              <a:spcBef>
                <a:spcPts val="0"/>
              </a:spcBef>
              <a:buNone/>
              <a:defRPr b="0" i="0" sz="1800" u="none" cap="none" strike="noStrike">
                <a:solidFill>
                  <a:srgbClr val="888888"/>
                </a:solidFill>
                <a:latin typeface="Calibri"/>
                <a:ea typeface="Calibri"/>
                <a:cs typeface="Calibri"/>
                <a:sym typeface="Calibri"/>
              </a:defRPr>
            </a:lvl6pPr>
            <a:lvl7pPr indent="0" lvl="6" marL="0" algn="r">
              <a:spcBef>
                <a:spcPts val="0"/>
              </a:spcBef>
              <a:buNone/>
              <a:defRPr b="0" i="0" sz="1800" u="none" cap="none" strike="noStrike">
                <a:solidFill>
                  <a:srgbClr val="888888"/>
                </a:solidFill>
                <a:latin typeface="Calibri"/>
                <a:ea typeface="Calibri"/>
                <a:cs typeface="Calibri"/>
                <a:sym typeface="Calibri"/>
              </a:defRPr>
            </a:lvl7pPr>
            <a:lvl8pPr indent="0" lvl="7" marL="0" algn="r">
              <a:spcBef>
                <a:spcPts val="0"/>
              </a:spcBef>
              <a:buNone/>
              <a:defRPr b="0" i="0" sz="1800" u="none" cap="none" strike="noStrike">
                <a:solidFill>
                  <a:srgbClr val="888888"/>
                </a:solidFill>
                <a:latin typeface="Calibri"/>
                <a:ea typeface="Calibri"/>
                <a:cs typeface="Calibri"/>
                <a:sym typeface="Calibri"/>
              </a:defRPr>
            </a:lvl8pPr>
            <a:lvl9pPr indent="0" lvl="8" marL="0" algn="r">
              <a:spcBef>
                <a:spcPts val="0"/>
              </a:spcBef>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7" name="Google Shape;17;p7"/>
          <p:cNvSpPr txBox="1"/>
          <p:nvPr/>
        </p:nvSpPr>
        <p:spPr>
          <a:xfrm>
            <a:off x="721360" y="6215697"/>
            <a:ext cx="285238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chemeClr val="dk1"/>
                </a:solidFill>
                <a:latin typeface="Calibri"/>
                <a:ea typeface="Calibri"/>
                <a:cs typeface="Calibri"/>
                <a:sym typeface="Calibri"/>
              </a:rPr>
              <a:t>30</a:t>
            </a:r>
            <a:r>
              <a:rPr b="0" baseline="30000" i="0" lang="en-US" sz="1800" u="none" cap="none" strike="noStrike">
                <a:solidFill>
                  <a:schemeClr val="dk1"/>
                </a:solidFill>
                <a:latin typeface="Calibri"/>
                <a:ea typeface="Calibri"/>
                <a:cs typeface="Calibri"/>
                <a:sym typeface="Calibri"/>
              </a:rPr>
              <a:t>th</a:t>
            </a:r>
            <a:r>
              <a:rPr b="0" i="0" lang="en-US" sz="1800" u="none" cap="none" strike="noStrike">
                <a:solidFill>
                  <a:schemeClr val="dk1"/>
                </a:solidFill>
                <a:latin typeface="Calibri"/>
                <a:ea typeface="Calibri"/>
                <a:cs typeface="Calibri"/>
                <a:sym typeface="Calibri"/>
              </a:rPr>
              <a:t> ITU-T JCA-IdM meeting</a:t>
            </a:r>
            <a:endParaRPr sz="1800">
              <a:solidFill>
                <a:schemeClr val="dk1"/>
              </a:solidFill>
              <a:latin typeface="Calibri"/>
              <a:ea typeface="Calibri"/>
              <a:cs typeface="Calibri"/>
              <a:sym typeface="Calibri"/>
            </a:endParaRPr>
          </a:p>
        </p:txBody>
      </p:sp>
      <p:pic>
        <p:nvPicPr>
          <p:cNvPr id="18" name="Google Shape;18;p7"/>
          <p:cNvPicPr preferRelativeResize="0"/>
          <p:nvPr/>
        </p:nvPicPr>
        <p:blipFill rotWithShape="1">
          <a:blip r:embed="rId2">
            <a:alphaModFix/>
          </a:blip>
          <a:srcRect b="0" l="0" r="0" t="0"/>
          <a:stretch/>
        </p:blipFill>
        <p:spPr>
          <a:xfrm>
            <a:off x="16301" y="6019756"/>
            <a:ext cx="705059" cy="76121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캡션 있는 그림" type="picTx">
  <p:cSld name="PICTURE_WITH_CAPTION_TEXT">
    <p:spTree>
      <p:nvGrpSpPr>
        <p:cNvPr id="69" name="Shape 69"/>
        <p:cNvGrpSpPr/>
        <p:nvPr/>
      </p:nvGrpSpPr>
      <p:grpSpPr>
        <a:xfrm>
          <a:off x="0" y="0"/>
          <a:ext cx="0" cy="0"/>
          <a:chOff x="0" y="0"/>
          <a:chExt cx="0" cy="0"/>
        </a:xfrm>
      </p:grpSpPr>
      <p:sp>
        <p:nvSpPr>
          <p:cNvPr id="70" name="Google Shape;70;p1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16"/>
          <p:cNvSpPr/>
          <p:nvPr>
            <p:ph idx="2" type="pic"/>
          </p:nvPr>
        </p:nvSpPr>
        <p:spPr>
          <a:xfrm>
            <a:off x="5183188" y="987425"/>
            <a:ext cx="6172200" cy="4873625"/>
          </a:xfrm>
          <a:prstGeom prst="rect">
            <a:avLst/>
          </a:prstGeom>
          <a:noFill/>
          <a:ln>
            <a:noFill/>
          </a:ln>
        </p:spPr>
      </p:sp>
      <p:sp>
        <p:nvSpPr>
          <p:cNvPr id="72" name="Google Shape;72;p1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3" name="Google Shape;73;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제목 및 세로 텍스트" type="vertTx">
  <p:cSld name="VERTICAL_TEXT">
    <p:spTree>
      <p:nvGrpSpPr>
        <p:cNvPr id="76" name="Shape 76"/>
        <p:cNvGrpSpPr/>
        <p:nvPr/>
      </p:nvGrpSpPr>
      <p:grpSpPr>
        <a:xfrm>
          <a:off x="0" y="0"/>
          <a:ext cx="0" cy="0"/>
          <a:chOff x="0" y="0"/>
          <a:chExt cx="0" cy="0"/>
        </a:xfrm>
      </p:grpSpPr>
      <p:sp>
        <p:nvSpPr>
          <p:cNvPr id="77" name="Google Shape;77;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17"/>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세로 제목 및 텍스트" type="vertTitleAndTx">
  <p:cSld name="VERTICAL_TITLE_AND_VERTICAL_TEXT">
    <p:spTree>
      <p:nvGrpSpPr>
        <p:cNvPr id="82" name="Shape 82"/>
        <p:cNvGrpSpPr/>
        <p:nvPr/>
      </p:nvGrpSpPr>
      <p:grpSpPr>
        <a:xfrm>
          <a:off x="0" y="0"/>
          <a:ext cx="0" cy="0"/>
          <a:chOff x="0" y="0"/>
          <a:chExt cx="0" cy="0"/>
        </a:xfrm>
      </p:grpSpPr>
      <p:sp>
        <p:nvSpPr>
          <p:cNvPr id="83" name="Google Shape;83;p18"/>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8"/>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제목 슬라이드" type="title">
  <p:cSld name="TITLE">
    <p:spTree>
      <p:nvGrpSpPr>
        <p:cNvPr id="19" name="Shape 19"/>
        <p:cNvGrpSpPr/>
        <p:nvPr/>
      </p:nvGrpSpPr>
      <p:grpSpPr>
        <a:xfrm>
          <a:off x="0" y="0"/>
          <a:ext cx="0" cy="0"/>
          <a:chOff x="0" y="0"/>
          <a:chExt cx="0" cy="0"/>
        </a:xfrm>
      </p:grpSpPr>
      <p:sp>
        <p:nvSpPr>
          <p:cNvPr id="20" name="Google Shape;20;p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제목 및 내용" type="obj">
  <p:cSld name="OBJECT">
    <p:spTree>
      <p:nvGrpSpPr>
        <p:cNvPr id="25" name="Shape 25"/>
        <p:cNvGrpSpPr/>
        <p:nvPr/>
      </p:nvGrpSpPr>
      <p:grpSpPr>
        <a:xfrm>
          <a:off x="0" y="0"/>
          <a:ext cx="0" cy="0"/>
          <a:chOff x="0" y="0"/>
          <a:chExt cx="0" cy="0"/>
        </a:xfrm>
      </p:grpSpPr>
      <p:sp>
        <p:nvSpPr>
          <p:cNvPr id="26" name="Google Shape;2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 name="Google Shape;2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구역 머리글" type="secHead">
  <p:cSld name="SECTION_HEADER">
    <p:spTree>
      <p:nvGrpSpPr>
        <p:cNvPr id="31" name="Shape 31"/>
        <p:cNvGrpSpPr/>
        <p:nvPr/>
      </p:nvGrpSpPr>
      <p:grpSpPr>
        <a:xfrm>
          <a:off x="0" y="0"/>
          <a:ext cx="0" cy="0"/>
          <a:chOff x="0" y="0"/>
          <a:chExt cx="0" cy="0"/>
        </a:xfrm>
      </p:grpSpPr>
      <p:sp>
        <p:nvSpPr>
          <p:cNvPr id="32" name="Google Shape;32;p1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콘텐츠 2개" type="twoObj">
  <p:cSld name="TWO_OBJECTS">
    <p:spTree>
      <p:nvGrpSpPr>
        <p:cNvPr id="37" name="Shape 37"/>
        <p:cNvGrpSpPr/>
        <p:nvPr/>
      </p:nvGrpSpPr>
      <p:grpSpPr>
        <a:xfrm>
          <a:off x="0" y="0"/>
          <a:ext cx="0" cy="0"/>
          <a:chOff x="0" y="0"/>
          <a:chExt cx="0" cy="0"/>
        </a:xfrm>
      </p:grpSpPr>
      <p:sp>
        <p:nvSpPr>
          <p:cNvPr id="38" name="Google Shape;38;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비교" type="twoTxTwoObj">
  <p:cSld name="TWO_OBJECTS_WITH_TEXT">
    <p:spTree>
      <p:nvGrpSpPr>
        <p:cNvPr id="44" name="Shape 44"/>
        <p:cNvGrpSpPr/>
        <p:nvPr/>
      </p:nvGrpSpPr>
      <p:grpSpPr>
        <a:xfrm>
          <a:off x="0" y="0"/>
          <a:ext cx="0" cy="0"/>
          <a:chOff x="0" y="0"/>
          <a:chExt cx="0" cy="0"/>
        </a:xfrm>
      </p:grpSpPr>
      <p:sp>
        <p:nvSpPr>
          <p:cNvPr id="45" name="Google Shape;45;p12"/>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12"/>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12"/>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2"/>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12"/>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제목만" type="titleOnly">
  <p:cSld name="TITLE_ONLY">
    <p:spTree>
      <p:nvGrpSpPr>
        <p:cNvPr id="53" name="Shape 53"/>
        <p:cNvGrpSpPr/>
        <p:nvPr/>
      </p:nvGrpSpPr>
      <p:grpSpPr>
        <a:xfrm>
          <a:off x="0" y="0"/>
          <a:ext cx="0" cy="0"/>
          <a:chOff x="0" y="0"/>
          <a:chExt cx="0" cy="0"/>
        </a:xfrm>
      </p:grpSpPr>
      <p:sp>
        <p:nvSpPr>
          <p:cNvPr id="54" name="Google Shape;54;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빈 화면" type="blank">
  <p:cSld name="BLANK">
    <p:spTree>
      <p:nvGrpSpPr>
        <p:cNvPr id="58" name="Shape 58"/>
        <p:cNvGrpSpPr/>
        <p:nvPr/>
      </p:nvGrpSpPr>
      <p:grpSpPr>
        <a:xfrm>
          <a:off x="0" y="0"/>
          <a:ext cx="0" cy="0"/>
          <a:chOff x="0" y="0"/>
          <a:chExt cx="0" cy="0"/>
        </a:xfrm>
      </p:grpSpPr>
      <p:sp>
        <p:nvSpPr>
          <p:cNvPr id="59" name="Google Shape;59;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캡션 있는 콘텐츠" type="objTx">
  <p:cSld name="OBJECT_WITH_CAPTION_TEXT">
    <p:spTree>
      <p:nvGrpSpPr>
        <p:cNvPr id="62" name="Shape 62"/>
        <p:cNvGrpSpPr/>
        <p:nvPr/>
      </p:nvGrpSpPr>
      <p:grpSpPr>
        <a:xfrm>
          <a:off x="0" y="0"/>
          <a:ext cx="0" cy="0"/>
          <a:chOff x="0" y="0"/>
          <a:chExt cx="0" cy="0"/>
        </a:xfrm>
      </p:grpSpPr>
      <p:sp>
        <p:nvSpPr>
          <p:cNvPr id="63" name="Google Shape;63;p1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15"/>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15"/>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0" Type="http://schemas.openxmlformats.org/officeDocument/2006/relationships/hyperlink" Target="https://w3c-ccg.github.io/lds-ecdsa-secp256k1-2019/" TargetMode="External"/><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hyperlink" Target="https://www.w3.org/TR/vc-data-model/" TargetMode="External"/><Relationship Id="rId4" Type="http://schemas.openxmlformats.org/officeDocument/2006/relationships/hyperlink" Target="https://w3c.github.io/vc-data-model/#json-web-token" TargetMode="External"/><Relationship Id="rId9" Type="http://schemas.openxmlformats.org/officeDocument/2006/relationships/hyperlink" Target="https://w3c-ccg.github.io/di-ecdsa-secpr1-2019/" TargetMode="External"/><Relationship Id="rId5" Type="http://schemas.openxmlformats.org/officeDocument/2006/relationships/hyperlink" Target="https://www.iana.org/assignments/jose/jose.xhtml#web-signature-encryption-algorithms" TargetMode="External"/><Relationship Id="rId6" Type="http://schemas.openxmlformats.org/officeDocument/2006/relationships/hyperlink" Target="https://w3c-ccg.github.io/data-integrity-spec/" TargetMode="External"/><Relationship Id="rId7" Type="http://schemas.openxmlformats.org/officeDocument/2006/relationships/hyperlink" Target="https://github.com/w3c-ccg/lds-jws2020/" TargetMode="External"/><Relationship Id="rId8" Type="http://schemas.openxmlformats.org/officeDocument/2006/relationships/hyperlink" Target="https://w3c-ccg.github.io/lds-ed25519-2020/"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hyperlink" Target="https://w3c-ccg.github.io/vc-api/" TargetMode="External"/><Relationship Id="rId4" Type="http://schemas.openxmlformats.org/officeDocument/2006/relationships/hyperlink" Target="https://openid.net/specs/openid-connect-core-1_0.html" TargetMode="External"/><Relationship Id="rId5" Type="http://schemas.openxmlformats.org/officeDocument/2006/relationships/hyperlink" Target="https://datatracker.ietf.org/doc/html/draft-ietf-gnap-core-protocol"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txBox="1"/>
          <p:nvPr>
            <p:ph idx="12" type="sldNum"/>
          </p:nvPr>
        </p:nvSpPr>
        <p:spPr>
          <a:xfrm>
            <a:off x="917956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93" name="Google Shape;93;p1"/>
          <p:cNvSpPr/>
          <p:nvPr/>
        </p:nvSpPr>
        <p:spPr>
          <a:xfrm>
            <a:off x="792480" y="558800"/>
            <a:ext cx="10617200" cy="1879600"/>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4000">
                <a:solidFill>
                  <a:schemeClr val="lt1"/>
                </a:solidFill>
                <a:latin typeface="Calibri"/>
                <a:ea typeface="Calibri"/>
                <a:cs typeface="Calibri"/>
                <a:sym typeface="Calibri"/>
              </a:rPr>
              <a:t>Updates on Identity Management</a:t>
            </a:r>
            <a:endParaRPr/>
          </a:p>
          <a:p>
            <a:pPr indent="0" lvl="0" marL="0" marR="0" rtl="0" algn="ctr">
              <a:spcBef>
                <a:spcPts val="0"/>
              </a:spcBef>
              <a:spcAft>
                <a:spcPts val="0"/>
              </a:spcAft>
              <a:buNone/>
            </a:pPr>
            <a:r>
              <a:rPr lang="en-US" sz="4000">
                <a:solidFill>
                  <a:schemeClr val="lt1"/>
                </a:solidFill>
                <a:latin typeface="Calibri"/>
                <a:ea typeface="Calibri"/>
                <a:cs typeface="Calibri"/>
                <a:sym typeface="Calibri"/>
              </a:rPr>
              <a:t>Verifiable Credentials Working Group (W3C)</a:t>
            </a:r>
            <a:endParaRPr sz="4000">
              <a:solidFill>
                <a:schemeClr val="lt1"/>
              </a:solidFill>
              <a:latin typeface="Calibri"/>
              <a:ea typeface="Calibri"/>
              <a:cs typeface="Calibri"/>
              <a:sym typeface="Calibri"/>
            </a:endParaRPr>
          </a:p>
        </p:txBody>
      </p:sp>
      <p:sp>
        <p:nvSpPr>
          <p:cNvPr id="94" name="Google Shape;94;p1"/>
          <p:cNvSpPr txBox="1"/>
          <p:nvPr/>
        </p:nvSpPr>
        <p:spPr>
          <a:xfrm>
            <a:off x="5041082" y="3429000"/>
            <a:ext cx="2120838"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chemeClr val="dk1"/>
                </a:solidFill>
                <a:latin typeface="Calibri"/>
                <a:ea typeface="Calibri"/>
                <a:cs typeface="Calibri"/>
                <a:sym typeface="Calibri"/>
              </a:rPr>
              <a:t>26 August 2022</a:t>
            </a:r>
            <a:endParaRPr sz="2400">
              <a:solidFill>
                <a:schemeClr val="dk1"/>
              </a:solidFill>
              <a:latin typeface="Calibri"/>
              <a:ea typeface="Calibri"/>
              <a:cs typeface="Calibri"/>
              <a:sym typeface="Calibri"/>
            </a:endParaRPr>
          </a:p>
        </p:txBody>
      </p:sp>
      <p:sp>
        <p:nvSpPr>
          <p:cNvPr id="95" name="Google Shape;95;p1"/>
          <p:cNvSpPr txBox="1"/>
          <p:nvPr/>
        </p:nvSpPr>
        <p:spPr>
          <a:xfrm>
            <a:off x="3663375" y="5024125"/>
            <a:ext cx="5312700" cy="15699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3200">
                <a:solidFill>
                  <a:schemeClr val="dk1"/>
                </a:solidFill>
                <a:latin typeface="Calibri"/>
                <a:ea typeface="Calibri"/>
                <a:cs typeface="Calibri"/>
                <a:sym typeface="Calibri"/>
              </a:rPr>
              <a:t>Brent Zundel, </a:t>
            </a:r>
            <a:endParaRPr i="1" sz="3200">
              <a:solidFill>
                <a:schemeClr val="dk1"/>
              </a:solidFill>
              <a:latin typeface="Calibri"/>
              <a:ea typeface="Calibri"/>
              <a:cs typeface="Calibri"/>
              <a:sym typeface="Calibri"/>
            </a:endParaRPr>
          </a:p>
          <a:p>
            <a:pPr indent="0" lvl="0" marL="0" marR="0" rtl="0" algn="ctr">
              <a:spcBef>
                <a:spcPts val="0"/>
              </a:spcBef>
              <a:spcAft>
                <a:spcPts val="0"/>
              </a:spcAft>
              <a:buNone/>
            </a:pPr>
            <a:r>
              <a:rPr i="1" lang="en-US" sz="3200">
                <a:solidFill>
                  <a:schemeClr val="dk1"/>
                </a:solidFill>
                <a:latin typeface="Calibri"/>
                <a:ea typeface="Calibri"/>
                <a:cs typeface="Calibri"/>
                <a:sym typeface="Calibri"/>
              </a:rPr>
              <a:t>Principal Standards Engineer (Avast, s.r.o)</a:t>
            </a:r>
            <a:endParaRPr i="1" sz="32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
          <p:cNvSpPr txBox="1"/>
          <p:nvPr>
            <p:ph idx="12" type="sldNum"/>
          </p:nvPr>
        </p:nvSpPr>
        <p:spPr>
          <a:xfrm>
            <a:off x="917956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01" name="Google Shape;101;p2"/>
          <p:cNvSpPr/>
          <p:nvPr/>
        </p:nvSpPr>
        <p:spPr>
          <a:xfrm>
            <a:off x="121920" y="121860"/>
            <a:ext cx="11938000" cy="584775"/>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4000">
                <a:solidFill>
                  <a:schemeClr val="lt1"/>
                </a:solidFill>
                <a:latin typeface="Calibri"/>
                <a:ea typeface="Calibri"/>
                <a:cs typeface="Calibri"/>
                <a:sym typeface="Calibri"/>
              </a:rPr>
              <a:t>Updates</a:t>
            </a:r>
            <a:r>
              <a:rPr lang="en-US" sz="4000">
                <a:solidFill>
                  <a:schemeClr val="lt1"/>
                </a:solidFill>
                <a:latin typeface="Calibri"/>
                <a:ea typeface="Calibri"/>
                <a:cs typeface="Calibri"/>
                <a:sym typeface="Calibri"/>
              </a:rPr>
              <a:t> - Decentralized Identifiers WG</a:t>
            </a:r>
            <a:endParaRPr/>
          </a:p>
        </p:txBody>
      </p:sp>
      <p:sp>
        <p:nvSpPr>
          <p:cNvPr id="102" name="Google Shape;102;p2"/>
          <p:cNvSpPr txBox="1"/>
          <p:nvPr/>
        </p:nvSpPr>
        <p:spPr>
          <a:xfrm>
            <a:off x="920175" y="1163325"/>
            <a:ext cx="10365300" cy="6003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3200">
                <a:solidFill>
                  <a:schemeClr val="dk1"/>
                </a:solidFill>
                <a:latin typeface="Calibri"/>
                <a:ea typeface="Calibri"/>
                <a:cs typeface="Calibri"/>
                <a:sym typeface="Calibri"/>
              </a:rPr>
              <a:t>The DID WG published Decentralized Identifiers (DIDs) v1.0 as a W3C Recommendation in July 2022</a:t>
            </a:r>
            <a:endParaRPr i="1" sz="3200">
              <a:solidFill>
                <a:schemeClr val="dk1"/>
              </a:solidFill>
              <a:latin typeface="Calibri"/>
              <a:ea typeface="Calibri"/>
              <a:cs typeface="Calibri"/>
              <a:sym typeface="Calibri"/>
            </a:endParaRPr>
          </a:p>
          <a:p>
            <a:pPr indent="0" lvl="0" marL="0" marR="0" rtl="0" algn="ctr">
              <a:spcBef>
                <a:spcPts val="0"/>
              </a:spcBef>
              <a:spcAft>
                <a:spcPts val="0"/>
              </a:spcAft>
              <a:buNone/>
            </a:pPr>
            <a:r>
              <a:t/>
            </a:r>
            <a:endParaRPr i="1" sz="3200">
              <a:solidFill>
                <a:schemeClr val="dk1"/>
              </a:solidFill>
              <a:latin typeface="Calibri"/>
              <a:ea typeface="Calibri"/>
              <a:cs typeface="Calibri"/>
              <a:sym typeface="Calibri"/>
            </a:endParaRPr>
          </a:p>
          <a:p>
            <a:pPr indent="0" lvl="0" marL="0" marR="0" rtl="0" algn="ctr">
              <a:spcBef>
                <a:spcPts val="0"/>
              </a:spcBef>
              <a:spcAft>
                <a:spcPts val="0"/>
              </a:spcAft>
              <a:buNone/>
            </a:pPr>
            <a:r>
              <a:rPr i="1" lang="en-US" sz="3200">
                <a:solidFill>
                  <a:schemeClr val="dk1"/>
                </a:solidFill>
                <a:latin typeface="Calibri"/>
                <a:ea typeface="Calibri"/>
                <a:cs typeface="Calibri"/>
                <a:sym typeface="Calibri"/>
              </a:rPr>
              <a:t>We are currently drafting the next DID WG Charter.</a:t>
            </a:r>
            <a:endParaRPr i="1" sz="3200">
              <a:solidFill>
                <a:schemeClr val="dk1"/>
              </a:solidFill>
              <a:latin typeface="Calibri"/>
              <a:ea typeface="Calibri"/>
              <a:cs typeface="Calibri"/>
              <a:sym typeface="Calibri"/>
            </a:endParaRPr>
          </a:p>
          <a:p>
            <a:pPr indent="0" lvl="0" marL="0" marR="0" rtl="0" algn="ctr">
              <a:spcBef>
                <a:spcPts val="0"/>
              </a:spcBef>
              <a:spcAft>
                <a:spcPts val="0"/>
              </a:spcAft>
              <a:buNone/>
            </a:pPr>
            <a:r>
              <a:t/>
            </a:r>
            <a:endParaRPr i="1" sz="3200">
              <a:solidFill>
                <a:schemeClr val="dk1"/>
              </a:solidFill>
              <a:latin typeface="Calibri"/>
              <a:ea typeface="Calibri"/>
              <a:cs typeface="Calibri"/>
              <a:sym typeface="Calibri"/>
            </a:endParaRPr>
          </a:p>
          <a:p>
            <a:pPr indent="0" lvl="0" marL="0" marR="0" rtl="0" algn="ctr">
              <a:spcBef>
                <a:spcPts val="0"/>
              </a:spcBef>
              <a:spcAft>
                <a:spcPts val="0"/>
              </a:spcAft>
              <a:buNone/>
            </a:pPr>
            <a:r>
              <a:rPr i="1" lang="en-US" sz="3200">
                <a:solidFill>
                  <a:schemeClr val="dk1"/>
                </a:solidFill>
                <a:latin typeface="Calibri"/>
                <a:ea typeface="Calibri"/>
                <a:cs typeface="Calibri"/>
                <a:sym typeface="Calibri"/>
              </a:rPr>
              <a:t>We expect that the mission of the Decentralized Identifier Working Group will be to maintain the Decentralized Identifiers specification and related Working Group Notes while working toward consensus on standardizing </a:t>
            </a:r>
            <a:endParaRPr i="1" sz="3200">
              <a:solidFill>
                <a:schemeClr val="dk1"/>
              </a:solidFill>
              <a:latin typeface="Calibri"/>
              <a:ea typeface="Calibri"/>
              <a:cs typeface="Calibri"/>
              <a:sym typeface="Calibri"/>
            </a:endParaRPr>
          </a:p>
          <a:p>
            <a:pPr indent="0" lvl="0" marL="0" marR="0" rtl="0" algn="ctr">
              <a:spcBef>
                <a:spcPts val="0"/>
              </a:spcBef>
              <a:spcAft>
                <a:spcPts val="0"/>
              </a:spcAft>
              <a:buNone/>
            </a:pPr>
            <a:r>
              <a:rPr i="1" lang="en-US" sz="3200">
                <a:solidFill>
                  <a:schemeClr val="dk1"/>
                </a:solidFill>
                <a:latin typeface="Calibri"/>
                <a:ea typeface="Calibri"/>
                <a:cs typeface="Calibri"/>
                <a:sym typeface="Calibri"/>
              </a:rPr>
              <a:t>DID Method specifications.</a:t>
            </a:r>
            <a:endParaRPr i="1" sz="3200">
              <a:solidFill>
                <a:schemeClr val="dk1"/>
              </a:solidFill>
              <a:latin typeface="Calibri"/>
              <a:ea typeface="Calibri"/>
              <a:cs typeface="Calibri"/>
              <a:sym typeface="Calibri"/>
            </a:endParaRPr>
          </a:p>
          <a:p>
            <a:pPr indent="0" lvl="0" marL="0" marR="0" rtl="0" algn="ctr">
              <a:spcBef>
                <a:spcPts val="0"/>
              </a:spcBef>
              <a:spcAft>
                <a:spcPts val="0"/>
              </a:spcAft>
              <a:buClr>
                <a:schemeClr val="dk1"/>
              </a:buClr>
              <a:buSzPts val="1100"/>
              <a:buFont typeface="Arial"/>
              <a:buNone/>
            </a:pPr>
            <a:r>
              <a:t/>
            </a:r>
            <a:endParaRPr i="1" sz="3200">
              <a:solidFill>
                <a:schemeClr val="dk1"/>
              </a:solidFill>
              <a:latin typeface="Calibri"/>
              <a:ea typeface="Calibri"/>
              <a:cs typeface="Calibri"/>
              <a:sym typeface="Calibri"/>
            </a:endParaRPr>
          </a:p>
          <a:p>
            <a:pPr indent="0" lvl="0" marL="0" marR="0" rtl="0" algn="ctr">
              <a:spcBef>
                <a:spcPts val="0"/>
              </a:spcBef>
              <a:spcAft>
                <a:spcPts val="0"/>
              </a:spcAft>
              <a:buNone/>
            </a:pPr>
            <a:r>
              <a:t/>
            </a:r>
            <a:endParaRPr i="1" sz="32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3"/>
          <p:cNvSpPr txBox="1"/>
          <p:nvPr>
            <p:ph idx="12" type="sldNum"/>
          </p:nvPr>
        </p:nvSpPr>
        <p:spPr>
          <a:xfrm>
            <a:off x="917956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08" name="Google Shape;108;p3"/>
          <p:cNvSpPr/>
          <p:nvPr/>
        </p:nvSpPr>
        <p:spPr>
          <a:xfrm>
            <a:off x="121920" y="121860"/>
            <a:ext cx="11938000" cy="584775"/>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4000">
                <a:solidFill>
                  <a:schemeClr val="lt1"/>
                </a:solidFill>
                <a:latin typeface="Calibri"/>
                <a:ea typeface="Calibri"/>
                <a:cs typeface="Calibri"/>
                <a:sym typeface="Calibri"/>
              </a:rPr>
              <a:t>Updates - Verifiable Credentials WG</a:t>
            </a:r>
            <a:endParaRPr/>
          </a:p>
        </p:txBody>
      </p:sp>
      <p:sp>
        <p:nvSpPr>
          <p:cNvPr id="109" name="Google Shape;109;p3"/>
          <p:cNvSpPr txBox="1"/>
          <p:nvPr/>
        </p:nvSpPr>
        <p:spPr>
          <a:xfrm>
            <a:off x="843279" y="2910840"/>
            <a:ext cx="10546200" cy="1077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3200">
                <a:solidFill>
                  <a:schemeClr val="dk1"/>
                </a:solidFill>
                <a:latin typeface="Calibri"/>
                <a:ea typeface="Calibri"/>
                <a:cs typeface="Calibri"/>
                <a:sym typeface="Calibri"/>
              </a:rPr>
              <a:t>The Verifiable Credentials Working Group has recently been re-chartered.</a:t>
            </a:r>
            <a:endParaRPr i="1" sz="32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g14a750f6a56_0_32"/>
          <p:cNvSpPr txBox="1"/>
          <p:nvPr>
            <p:ph idx="12" type="sldNum"/>
          </p:nvPr>
        </p:nvSpPr>
        <p:spPr>
          <a:xfrm>
            <a:off x="917956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15" name="Google Shape;115;g14a750f6a56_0_32"/>
          <p:cNvSpPr/>
          <p:nvPr/>
        </p:nvSpPr>
        <p:spPr>
          <a:xfrm>
            <a:off x="121920" y="121860"/>
            <a:ext cx="11937900" cy="584700"/>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4000">
                <a:solidFill>
                  <a:schemeClr val="lt1"/>
                </a:solidFill>
                <a:latin typeface="Calibri"/>
                <a:ea typeface="Calibri"/>
                <a:cs typeface="Calibri"/>
                <a:sym typeface="Calibri"/>
              </a:rPr>
              <a:t>Introduction - Verifiable Credentials WG</a:t>
            </a:r>
            <a:endParaRPr/>
          </a:p>
        </p:txBody>
      </p:sp>
      <p:sp>
        <p:nvSpPr>
          <p:cNvPr id="116" name="Google Shape;116;g14a750f6a56_0_32"/>
          <p:cNvSpPr txBox="1"/>
          <p:nvPr/>
        </p:nvSpPr>
        <p:spPr>
          <a:xfrm>
            <a:off x="2501038" y="2611120"/>
            <a:ext cx="7200900" cy="20625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3200">
                <a:solidFill>
                  <a:schemeClr val="dk1"/>
                </a:solidFill>
                <a:latin typeface="Calibri"/>
                <a:ea typeface="Calibri"/>
                <a:cs typeface="Calibri"/>
                <a:sym typeface="Calibri"/>
              </a:rPr>
              <a:t>The mission of the Verifiable Credentials Working Group is to make expressing, exchanging, and verifying credentials easier and more secure on the web.</a:t>
            </a:r>
            <a:endParaRPr i="1" sz="32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g14a750f6a56_0_1"/>
          <p:cNvSpPr txBox="1"/>
          <p:nvPr>
            <p:ph idx="12" type="sldNum"/>
          </p:nvPr>
        </p:nvSpPr>
        <p:spPr>
          <a:xfrm>
            <a:off x="917956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22" name="Google Shape;122;g14a750f6a56_0_1"/>
          <p:cNvSpPr/>
          <p:nvPr/>
        </p:nvSpPr>
        <p:spPr>
          <a:xfrm>
            <a:off x="121920" y="121860"/>
            <a:ext cx="11937900" cy="584700"/>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4000">
                <a:solidFill>
                  <a:schemeClr val="lt1"/>
                </a:solidFill>
                <a:latin typeface="Calibri"/>
                <a:ea typeface="Calibri"/>
                <a:cs typeface="Calibri"/>
                <a:sym typeface="Calibri"/>
              </a:rPr>
              <a:t>Updates - Verifiable Credentials WG</a:t>
            </a:r>
            <a:endParaRPr/>
          </a:p>
        </p:txBody>
      </p:sp>
      <p:sp>
        <p:nvSpPr>
          <p:cNvPr id="123" name="Google Shape;123;g14a750f6a56_0_1"/>
          <p:cNvSpPr txBox="1"/>
          <p:nvPr/>
        </p:nvSpPr>
        <p:spPr>
          <a:xfrm>
            <a:off x="843275" y="1005850"/>
            <a:ext cx="10546200" cy="6372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Clr>
                <a:schemeClr val="dk1"/>
              </a:buClr>
              <a:buSzPts val="1100"/>
              <a:buFont typeface="Arial"/>
              <a:buNone/>
            </a:pPr>
            <a:r>
              <a:rPr i="1" lang="en-US" sz="3200">
                <a:solidFill>
                  <a:schemeClr val="dk1"/>
                </a:solidFill>
                <a:latin typeface="Calibri"/>
                <a:ea typeface="Calibri"/>
                <a:cs typeface="Calibri"/>
                <a:sym typeface="Calibri"/>
              </a:rPr>
              <a:t>The </a:t>
            </a:r>
            <a:r>
              <a:rPr b="1" i="1" lang="en-US" sz="3200">
                <a:solidFill>
                  <a:schemeClr val="dk1"/>
                </a:solidFill>
                <a:latin typeface="Calibri"/>
                <a:ea typeface="Calibri"/>
                <a:cs typeface="Calibri"/>
                <a:sym typeface="Calibri"/>
              </a:rPr>
              <a:t>scope </a:t>
            </a:r>
            <a:r>
              <a:rPr i="1" lang="en-US" sz="3200">
                <a:solidFill>
                  <a:schemeClr val="dk1"/>
                </a:solidFill>
                <a:latin typeface="Calibri"/>
                <a:ea typeface="Calibri"/>
                <a:cs typeface="Calibri"/>
                <a:sym typeface="Calibri"/>
              </a:rPr>
              <a:t>of the Verifiable Credentials Working Group is:</a:t>
            </a:r>
            <a:endParaRPr i="1" sz="3200">
              <a:solidFill>
                <a:schemeClr val="dk1"/>
              </a:solidFill>
              <a:latin typeface="Calibri"/>
              <a:ea typeface="Calibri"/>
              <a:cs typeface="Calibri"/>
              <a:sym typeface="Calibri"/>
            </a:endParaRPr>
          </a:p>
          <a:p>
            <a:pPr indent="-406400" lvl="0" marL="457200" marR="0" rtl="0" algn="l">
              <a:spcBef>
                <a:spcPts val="0"/>
              </a:spcBef>
              <a:spcAft>
                <a:spcPts val="0"/>
              </a:spcAft>
              <a:buClr>
                <a:schemeClr val="dk1"/>
              </a:buClr>
              <a:buSzPts val="2800"/>
              <a:buFont typeface="Calibri"/>
              <a:buChar char="●"/>
            </a:pPr>
            <a:r>
              <a:rPr lang="en-US" sz="2800">
                <a:solidFill>
                  <a:schemeClr val="dk1"/>
                </a:solidFill>
                <a:latin typeface="Calibri"/>
                <a:ea typeface="Calibri"/>
                <a:cs typeface="Calibri"/>
                <a:sym typeface="Calibri"/>
              </a:rPr>
              <a:t>Addressing errata, ambiguities, and interoperability problems found in previous versions of the Verifiable Credentials Data Model</a:t>
            </a:r>
            <a:endParaRPr sz="2800">
              <a:solidFill>
                <a:schemeClr val="dk1"/>
              </a:solidFill>
              <a:latin typeface="Calibri"/>
              <a:ea typeface="Calibri"/>
              <a:cs typeface="Calibri"/>
              <a:sym typeface="Calibri"/>
            </a:endParaRPr>
          </a:p>
          <a:p>
            <a:pPr indent="-406400" lvl="0" marL="457200" marR="0" rtl="0" algn="l">
              <a:spcBef>
                <a:spcPts val="0"/>
              </a:spcBef>
              <a:spcAft>
                <a:spcPts val="0"/>
              </a:spcAft>
              <a:buClr>
                <a:schemeClr val="dk1"/>
              </a:buClr>
              <a:buSzPts val="2800"/>
              <a:buFont typeface="Calibri"/>
              <a:buChar char="●"/>
            </a:pPr>
            <a:r>
              <a:rPr lang="en-US" sz="2800">
                <a:solidFill>
                  <a:schemeClr val="dk1"/>
                </a:solidFill>
                <a:latin typeface="Calibri"/>
                <a:ea typeface="Calibri"/>
                <a:cs typeface="Calibri"/>
                <a:sym typeface="Calibri"/>
              </a:rPr>
              <a:t>A data model for Verifiable Credentials, inclusive of:</a:t>
            </a:r>
            <a:endParaRPr sz="2800">
              <a:solidFill>
                <a:schemeClr val="dk1"/>
              </a:solidFill>
              <a:latin typeface="Calibri"/>
              <a:ea typeface="Calibri"/>
              <a:cs typeface="Calibri"/>
              <a:sym typeface="Calibri"/>
            </a:endParaRPr>
          </a:p>
          <a:p>
            <a:pPr indent="-381000" lvl="1" marL="914400" marR="0" rtl="0" algn="l">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Credentials and Verifiable Credentials</a:t>
            </a:r>
            <a:endParaRPr sz="2400">
              <a:solidFill>
                <a:schemeClr val="dk1"/>
              </a:solidFill>
              <a:latin typeface="Calibri"/>
              <a:ea typeface="Calibri"/>
              <a:cs typeface="Calibri"/>
              <a:sym typeface="Calibri"/>
            </a:endParaRPr>
          </a:p>
          <a:p>
            <a:pPr indent="-381000" lvl="1" marL="914400" marR="0" rtl="0" algn="l">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Presentations and Verifiable Presentations</a:t>
            </a:r>
            <a:endParaRPr sz="2400">
              <a:solidFill>
                <a:schemeClr val="dk1"/>
              </a:solidFill>
              <a:latin typeface="Calibri"/>
              <a:ea typeface="Calibri"/>
              <a:cs typeface="Calibri"/>
              <a:sym typeface="Calibri"/>
            </a:endParaRPr>
          </a:p>
          <a:p>
            <a:pPr indent="-381000" lvl="1" marL="914400" marR="0" rtl="0" algn="l">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requests for or submissions of Verifiable Credentials or Verifiable Presentations</a:t>
            </a:r>
            <a:endParaRPr sz="2400">
              <a:solidFill>
                <a:schemeClr val="dk1"/>
              </a:solidFill>
              <a:latin typeface="Calibri"/>
              <a:ea typeface="Calibri"/>
              <a:cs typeface="Calibri"/>
              <a:sym typeface="Calibri"/>
            </a:endParaRPr>
          </a:p>
          <a:p>
            <a:pPr indent="-381000" lvl="0" marL="457200" marR="0" rtl="0" algn="l">
              <a:spcBef>
                <a:spcPts val="0"/>
              </a:spcBef>
              <a:spcAft>
                <a:spcPts val="0"/>
              </a:spcAft>
              <a:buClr>
                <a:schemeClr val="dk1"/>
              </a:buClr>
              <a:buSzPts val="2400"/>
              <a:buFont typeface="Calibri"/>
              <a:buChar char="●"/>
            </a:pPr>
            <a:r>
              <a:rPr lang="en-US" sz="2800">
                <a:solidFill>
                  <a:schemeClr val="dk1"/>
                </a:solidFill>
                <a:latin typeface="Calibri"/>
                <a:ea typeface="Calibri"/>
                <a:cs typeface="Calibri"/>
                <a:sym typeface="Calibri"/>
              </a:rPr>
              <a:t>Registries for the data model</a:t>
            </a:r>
            <a:endParaRPr sz="2800">
              <a:solidFill>
                <a:schemeClr val="dk1"/>
              </a:solidFill>
              <a:latin typeface="Calibri"/>
              <a:ea typeface="Calibri"/>
              <a:cs typeface="Calibri"/>
              <a:sym typeface="Calibri"/>
            </a:endParaRPr>
          </a:p>
          <a:p>
            <a:pPr indent="-381000" lvl="0" marL="457200" marR="0" rtl="0" algn="l">
              <a:spcBef>
                <a:spcPts val="0"/>
              </a:spcBef>
              <a:spcAft>
                <a:spcPts val="0"/>
              </a:spcAft>
              <a:buClr>
                <a:schemeClr val="dk1"/>
              </a:buClr>
              <a:buSzPts val="2400"/>
              <a:buFont typeface="Calibri"/>
              <a:buChar char="●"/>
            </a:pPr>
            <a:r>
              <a:rPr lang="en-US" sz="2800">
                <a:solidFill>
                  <a:schemeClr val="dk1"/>
                </a:solidFill>
                <a:latin typeface="Calibri"/>
                <a:ea typeface="Calibri"/>
                <a:cs typeface="Calibri"/>
                <a:sym typeface="Calibri"/>
              </a:rPr>
              <a:t>Algorithms for the expression and verification of proofs that use existing cryptographic primitives - Securing VCs.</a:t>
            </a:r>
            <a:endParaRPr sz="2800">
              <a:solidFill>
                <a:schemeClr val="dk1"/>
              </a:solidFill>
              <a:latin typeface="Calibri"/>
              <a:ea typeface="Calibri"/>
              <a:cs typeface="Calibri"/>
              <a:sym typeface="Calibri"/>
            </a:endParaRPr>
          </a:p>
          <a:p>
            <a:pPr indent="-381000" lvl="0" marL="457200" marR="0" rtl="0" algn="l">
              <a:spcBef>
                <a:spcPts val="0"/>
              </a:spcBef>
              <a:spcAft>
                <a:spcPts val="0"/>
              </a:spcAft>
              <a:buClr>
                <a:schemeClr val="dk1"/>
              </a:buClr>
              <a:buSzPts val="2400"/>
              <a:buFont typeface="Calibri"/>
              <a:buChar char="●"/>
            </a:pPr>
            <a:r>
              <a:rPr lang="en-US" sz="2800">
                <a:solidFill>
                  <a:schemeClr val="dk1"/>
                </a:solidFill>
                <a:latin typeface="Calibri"/>
                <a:ea typeface="Calibri"/>
                <a:cs typeface="Calibri"/>
                <a:sym typeface="Calibri"/>
              </a:rPr>
              <a:t>Refining multilingual support in the data model</a:t>
            </a:r>
            <a:endParaRPr sz="2800">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sz="2800">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100"/>
              <a:buFont typeface="Arial"/>
              <a:buNone/>
            </a:pPr>
            <a:r>
              <a:t/>
            </a:r>
            <a:endParaRPr sz="2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2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14a750f6a56_0_8"/>
          <p:cNvSpPr txBox="1"/>
          <p:nvPr>
            <p:ph idx="12" type="sldNum"/>
          </p:nvPr>
        </p:nvSpPr>
        <p:spPr>
          <a:xfrm>
            <a:off x="917956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29" name="Google Shape;129;g14a750f6a56_0_8"/>
          <p:cNvSpPr/>
          <p:nvPr/>
        </p:nvSpPr>
        <p:spPr>
          <a:xfrm>
            <a:off x="121920" y="121860"/>
            <a:ext cx="11937900" cy="584700"/>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4000">
                <a:solidFill>
                  <a:schemeClr val="lt1"/>
                </a:solidFill>
                <a:latin typeface="Calibri"/>
                <a:ea typeface="Calibri"/>
                <a:cs typeface="Calibri"/>
                <a:sym typeface="Calibri"/>
              </a:rPr>
              <a:t>Updates - Verifiable Credentials WG</a:t>
            </a:r>
            <a:endParaRPr/>
          </a:p>
        </p:txBody>
      </p:sp>
      <p:sp>
        <p:nvSpPr>
          <p:cNvPr id="130" name="Google Shape;130;g14a750f6a56_0_8"/>
          <p:cNvSpPr txBox="1"/>
          <p:nvPr/>
        </p:nvSpPr>
        <p:spPr>
          <a:xfrm>
            <a:off x="843279" y="2910840"/>
            <a:ext cx="10546200" cy="1077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3200">
                <a:solidFill>
                  <a:schemeClr val="dk1"/>
                </a:solidFill>
                <a:latin typeface="Calibri"/>
                <a:ea typeface="Calibri"/>
                <a:cs typeface="Calibri"/>
                <a:sym typeface="Calibri"/>
              </a:rPr>
              <a:t>It is explicitly not a requirement that the new specifications be fully compatible with related past specifications.</a:t>
            </a:r>
            <a:endParaRPr i="1" sz="32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g14a750f6a56_0_15"/>
          <p:cNvSpPr txBox="1"/>
          <p:nvPr>
            <p:ph idx="12" type="sldNum"/>
          </p:nvPr>
        </p:nvSpPr>
        <p:spPr>
          <a:xfrm>
            <a:off x="917956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36" name="Google Shape;136;g14a750f6a56_0_15"/>
          <p:cNvSpPr/>
          <p:nvPr/>
        </p:nvSpPr>
        <p:spPr>
          <a:xfrm>
            <a:off x="121920" y="121860"/>
            <a:ext cx="11937900" cy="584700"/>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4000">
                <a:solidFill>
                  <a:schemeClr val="lt1"/>
                </a:solidFill>
                <a:latin typeface="Calibri"/>
                <a:ea typeface="Calibri"/>
                <a:cs typeface="Calibri"/>
                <a:sym typeface="Calibri"/>
              </a:rPr>
              <a:t>Updates - Verifiable Credentials WG</a:t>
            </a:r>
            <a:endParaRPr/>
          </a:p>
        </p:txBody>
      </p:sp>
      <p:sp>
        <p:nvSpPr>
          <p:cNvPr id="137" name="Google Shape;137;g14a750f6a56_0_15"/>
          <p:cNvSpPr txBox="1"/>
          <p:nvPr/>
        </p:nvSpPr>
        <p:spPr>
          <a:xfrm>
            <a:off x="311700" y="826025"/>
            <a:ext cx="10557000" cy="7074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None/>
            </a:pPr>
            <a:r>
              <a:rPr lang="en-US" sz="3200">
                <a:solidFill>
                  <a:srgbClr val="000000"/>
                </a:solidFill>
              </a:rPr>
              <a:t>Normative Deliverables</a:t>
            </a:r>
            <a:endParaRPr sz="3200">
              <a:solidFill>
                <a:srgbClr val="000000"/>
              </a:solidFill>
            </a:endParaRPr>
          </a:p>
        </p:txBody>
      </p:sp>
      <p:sp>
        <p:nvSpPr>
          <p:cNvPr id="138" name="Google Shape;138;g14a750f6a56_0_15"/>
          <p:cNvSpPr txBox="1"/>
          <p:nvPr/>
        </p:nvSpPr>
        <p:spPr>
          <a:xfrm>
            <a:off x="311700" y="1471200"/>
            <a:ext cx="11338200" cy="4433400"/>
          </a:xfrm>
          <a:prstGeom prst="rect">
            <a:avLst/>
          </a:prstGeom>
          <a:noFill/>
          <a:ln>
            <a:noFill/>
          </a:ln>
        </p:spPr>
        <p:txBody>
          <a:bodyPr anchorCtr="0" anchor="t" bIns="91425" lIns="91425" spcFirstLastPara="1" rIns="91425" wrap="square" tIns="91425">
            <a:noAutofit/>
          </a:bodyPr>
          <a:lstStyle/>
          <a:p>
            <a:pPr indent="-347569" lvl="0" marL="457200" rtl="0" algn="l">
              <a:lnSpc>
                <a:spcPct val="115000"/>
              </a:lnSpc>
              <a:spcBef>
                <a:spcPts val="0"/>
              </a:spcBef>
              <a:spcAft>
                <a:spcPts val="0"/>
              </a:spcAft>
              <a:buClr>
                <a:srgbClr val="000000"/>
              </a:buClr>
              <a:buSzPts val="1874"/>
              <a:buChar char="●"/>
            </a:pPr>
            <a:r>
              <a:rPr b="1" lang="en-US" sz="1873">
                <a:solidFill>
                  <a:srgbClr val="000000"/>
                </a:solidFill>
                <a:highlight>
                  <a:srgbClr val="FFFFFF"/>
                </a:highlight>
              </a:rPr>
              <a:t>Verifiable Credentials Data Model (VCDM) 2.0</a:t>
            </a:r>
            <a:br>
              <a:rPr b="1" lang="en-US" sz="1873">
                <a:solidFill>
                  <a:srgbClr val="000000"/>
                </a:solidFill>
                <a:highlight>
                  <a:srgbClr val="FFFFFF"/>
                </a:highlight>
              </a:rPr>
            </a:br>
            <a:r>
              <a:rPr lang="en-US" sz="1873">
                <a:solidFill>
                  <a:srgbClr val="000000"/>
                </a:solidFill>
                <a:highlight>
                  <a:srgbClr val="FFFFFF"/>
                </a:highlight>
              </a:rPr>
              <a:t>This specification defines the Verifiable Credentials Data Model 2.0 along with serializations of that data model. It will replace the current </a:t>
            </a:r>
            <a:r>
              <a:rPr lang="en-US" sz="1873" u="sng">
                <a:solidFill>
                  <a:srgbClr val="0097A7"/>
                </a:solidFill>
                <a:highlight>
                  <a:srgbClr val="FFFFFF"/>
                </a:highlight>
                <a:hlinkClick r:id="rId3">
                  <a:extLst>
                    <a:ext uri="{A12FA001-AC4F-418D-AE19-62706E023703}">
                      <ahyp:hlinkClr val="tx"/>
                    </a:ext>
                  </a:extLst>
                </a:hlinkClick>
              </a:rPr>
              <a:t>Verifiable Credentials Data Model 1.1 Recommendation</a:t>
            </a:r>
            <a:r>
              <a:rPr lang="en-US" sz="1873">
                <a:solidFill>
                  <a:srgbClr val="000000"/>
                </a:solidFill>
                <a:highlight>
                  <a:srgbClr val="FFFFFF"/>
                </a:highlight>
              </a:rPr>
              <a:t>.</a:t>
            </a:r>
            <a:br>
              <a:rPr lang="en-US" sz="1873">
                <a:solidFill>
                  <a:srgbClr val="000000"/>
                </a:solidFill>
                <a:highlight>
                  <a:srgbClr val="FFFFFF"/>
                </a:highlight>
              </a:rPr>
            </a:br>
            <a:endParaRPr sz="1873">
              <a:solidFill>
                <a:srgbClr val="000000"/>
              </a:solidFill>
              <a:highlight>
                <a:srgbClr val="FFFFFF"/>
              </a:highlight>
            </a:endParaRPr>
          </a:p>
          <a:p>
            <a:pPr indent="-347569" lvl="0" marL="457200" rtl="0" algn="l">
              <a:lnSpc>
                <a:spcPct val="115000"/>
              </a:lnSpc>
              <a:spcBef>
                <a:spcPts val="0"/>
              </a:spcBef>
              <a:spcAft>
                <a:spcPts val="0"/>
              </a:spcAft>
              <a:buClr>
                <a:srgbClr val="000000"/>
              </a:buClr>
              <a:buSzPts val="1874"/>
              <a:buChar char="●"/>
            </a:pPr>
            <a:r>
              <a:rPr b="1" lang="en-US" sz="1873">
                <a:solidFill>
                  <a:srgbClr val="000000"/>
                </a:solidFill>
                <a:highlight>
                  <a:srgbClr val="FFFFFF"/>
                </a:highlight>
              </a:rPr>
              <a:t>Securing Verifiable Credentials (SVC) 1.0</a:t>
            </a:r>
            <a:br>
              <a:rPr b="1" lang="en-US" sz="1873">
                <a:solidFill>
                  <a:srgbClr val="000000"/>
                </a:solidFill>
                <a:highlight>
                  <a:srgbClr val="FFFFFF"/>
                </a:highlight>
              </a:rPr>
            </a:br>
            <a:r>
              <a:rPr lang="en-US" sz="1873">
                <a:solidFill>
                  <a:srgbClr val="000000"/>
                </a:solidFill>
                <a:highlight>
                  <a:srgbClr val="FFFFFF"/>
                </a:highlight>
              </a:rPr>
              <a:t>This family of specifications consists of documents that each define how to express and associate proofs of integrity for Verifiable Credentials and concrete serializations for each of the defined syntaxes. The Working Group would welcome the usage of these techniques for data in general, but its scope will be to solve Verifiable Credentials use cases. The specific set of concrete serializations included will be determined by the Working Group. The following are a non-exhaustive selection of expected input documents:</a:t>
            </a:r>
            <a:endParaRPr sz="1873">
              <a:solidFill>
                <a:srgbClr val="000000"/>
              </a:solidFill>
              <a:highlight>
                <a:srgbClr val="FFFFFF"/>
              </a:highlight>
            </a:endParaRPr>
          </a:p>
          <a:p>
            <a:pPr indent="-347569" lvl="1" marL="914400" rtl="0" algn="l">
              <a:lnSpc>
                <a:spcPct val="115000"/>
              </a:lnSpc>
              <a:spcBef>
                <a:spcPts val="0"/>
              </a:spcBef>
              <a:spcAft>
                <a:spcPts val="0"/>
              </a:spcAft>
              <a:buClr>
                <a:srgbClr val="000000"/>
              </a:buClr>
              <a:buSzPts val="1874"/>
              <a:buChar char="○"/>
            </a:pPr>
            <a:r>
              <a:rPr b="1" lang="en-US" sz="1873">
                <a:solidFill>
                  <a:srgbClr val="000000"/>
                </a:solidFill>
                <a:highlight>
                  <a:srgbClr val="FFFFFF"/>
                </a:highlight>
              </a:rPr>
              <a:t>Cryptosuites for </a:t>
            </a:r>
            <a:r>
              <a:rPr b="1" lang="en-US" sz="1873" u="sng">
                <a:solidFill>
                  <a:srgbClr val="0097A7"/>
                </a:solidFill>
                <a:highlight>
                  <a:srgbClr val="FFFFFF"/>
                </a:highlight>
                <a:hlinkClick r:id="rId4">
                  <a:extLst>
                    <a:ext uri="{A12FA001-AC4F-418D-AE19-62706E023703}">
                      <ahyp:hlinkClr val="tx"/>
                    </a:ext>
                  </a:extLst>
                </a:hlinkClick>
              </a:rPr>
              <a:t>VC-JSON Web Token (JWT)</a:t>
            </a:r>
            <a:r>
              <a:rPr b="1" lang="en-US" sz="1873">
                <a:solidFill>
                  <a:srgbClr val="000000"/>
                </a:solidFill>
                <a:highlight>
                  <a:srgbClr val="FFFFFF"/>
                </a:highlight>
              </a:rPr>
              <a:t>:</a:t>
            </a:r>
            <a:r>
              <a:rPr lang="en-US" sz="1873">
                <a:solidFill>
                  <a:srgbClr val="000000"/>
                </a:solidFill>
                <a:highlight>
                  <a:srgbClr val="FFFFFF"/>
                </a:highlight>
              </a:rPr>
              <a:t> </a:t>
            </a:r>
            <a:r>
              <a:rPr lang="en-US" sz="1873" u="sng">
                <a:solidFill>
                  <a:srgbClr val="0097A7"/>
                </a:solidFill>
                <a:highlight>
                  <a:srgbClr val="FFFFFF"/>
                </a:highlight>
                <a:hlinkClick r:id="rId5">
                  <a:extLst>
                    <a:ext uri="{A12FA001-AC4F-418D-AE19-62706E023703}">
                      <ahyp:hlinkClr val="tx"/>
                    </a:ext>
                  </a:extLst>
                </a:hlinkClick>
              </a:rPr>
              <a:t>IANA JOSE Algorithms Registry</a:t>
            </a:r>
            <a:endParaRPr b="1" sz="1873">
              <a:solidFill>
                <a:srgbClr val="000000"/>
              </a:solidFill>
              <a:highlight>
                <a:srgbClr val="FFFFFF"/>
              </a:highlight>
            </a:endParaRPr>
          </a:p>
          <a:p>
            <a:pPr indent="-347569" lvl="1" marL="914400" rtl="0" algn="l">
              <a:lnSpc>
                <a:spcPct val="115000"/>
              </a:lnSpc>
              <a:spcBef>
                <a:spcPts val="0"/>
              </a:spcBef>
              <a:spcAft>
                <a:spcPts val="0"/>
              </a:spcAft>
              <a:buClr>
                <a:srgbClr val="000000"/>
              </a:buClr>
              <a:buSzPts val="1874"/>
              <a:buChar char="○"/>
            </a:pPr>
            <a:r>
              <a:rPr b="1" lang="en-US" sz="1873">
                <a:solidFill>
                  <a:srgbClr val="000000"/>
                </a:solidFill>
                <a:highlight>
                  <a:srgbClr val="FFFFFF"/>
                </a:highlight>
              </a:rPr>
              <a:t>Cryptosuites for </a:t>
            </a:r>
            <a:r>
              <a:rPr b="1" lang="en-US" sz="1873" u="sng">
                <a:solidFill>
                  <a:srgbClr val="0097A7"/>
                </a:solidFill>
                <a:highlight>
                  <a:srgbClr val="FFFFFF"/>
                </a:highlight>
                <a:hlinkClick r:id="rId6">
                  <a:extLst>
                    <a:ext uri="{A12FA001-AC4F-418D-AE19-62706E023703}">
                      <ahyp:hlinkClr val="tx"/>
                    </a:ext>
                  </a:extLst>
                </a:hlinkClick>
              </a:rPr>
              <a:t>Data Integrity</a:t>
            </a:r>
            <a:r>
              <a:rPr b="1" lang="en-US" sz="1873">
                <a:solidFill>
                  <a:srgbClr val="000000"/>
                </a:solidFill>
                <a:highlight>
                  <a:srgbClr val="FFFFFF"/>
                </a:highlight>
              </a:rPr>
              <a:t>:</a:t>
            </a:r>
            <a:r>
              <a:rPr lang="en-US" sz="1873">
                <a:solidFill>
                  <a:srgbClr val="000000"/>
                </a:solidFill>
                <a:highlight>
                  <a:srgbClr val="FFFFFF"/>
                </a:highlight>
              </a:rPr>
              <a:t> </a:t>
            </a:r>
            <a:r>
              <a:rPr lang="en-US" sz="1873" u="sng">
                <a:solidFill>
                  <a:srgbClr val="0097A7"/>
                </a:solidFill>
                <a:highlight>
                  <a:srgbClr val="FFFFFF"/>
                </a:highlight>
                <a:hlinkClick r:id="rId7">
                  <a:extLst>
                    <a:ext uri="{A12FA001-AC4F-418D-AE19-62706E023703}">
                      <ahyp:hlinkClr val="tx"/>
                    </a:ext>
                  </a:extLst>
                </a:hlinkClick>
              </a:rPr>
              <a:t>JSON Web Signature 2020</a:t>
            </a:r>
            <a:r>
              <a:rPr lang="en-US" sz="1873">
                <a:solidFill>
                  <a:srgbClr val="000000"/>
                </a:solidFill>
                <a:highlight>
                  <a:srgbClr val="FFFFFF"/>
                </a:highlight>
              </a:rPr>
              <a:t>, </a:t>
            </a:r>
            <a:r>
              <a:rPr lang="en-US" sz="1873" u="sng">
                <a:solidFill>
                  <a:srgbClr val="0097A7"/>
                </a:solidFill>
                <a:highlight>
                  <a:srgbClr val="FFFFFF"/>
                </a:highlight>
                <a:hlinkClick r:id="rId8">
                  <a:extLst>
                    <a:ext uri="{A12FA001-AC4F-418D-AE19-62706E023703}">
                      <ahyp:hlinkClr val="tx"/>
                    </a:ext>
                  </a:extLst>
                </a:hlinkClick>
              </a:rPr>
              <a:t>EdDSA</a:t>
            </a:r>
            <a:r>
              <a:rPr lang="en-US" sz="1873">
                <a:solidFill>
                  <a:srgbClr val="000000"/>
                </a:solidFill>
                <a:highlight>
                  <a:srgbClr val="FFFFFF"/>
                </a:highlight>
              </a:rPr>
              <a:t>, </a:t>
            </a:r>
            <a:r>
              <a:rPr lang="en-US" sz="1873" u="sng">
                <a:solidFill>
                  <a:srgbClr val="0097A7"/>
                </a:solidFill>
                <a:highlight>
                  <a:srgbClr val="FFFFFF"/>
                </a:highlight>
                <a:hlinkClick r:id="rId9">
                  <a:extLst>
                    <a:ext uri="{A12FA001-AC4F-418D-AE19-62706E023703}">
                      <ahyp:hlinkClr val="tx"/>
                    </a:ext>
                  </a:extLst>
                </a:hlinkClick>
              </a:rPr>
              <a:t>NIST ECDSA</a:t>
            </a:r>
            <a:r>
              <a:rPr lang="en-US" sz="1873">
                <a:solidFill>
                  <a:srgbClr val="000000"/>
                </a:solidFill>
                <a:highlight>
                  <a:srgbClr val="FFFFFF"/>
                </a:highlight>
              </a:rPr>
              <a:t>, </a:t>
            </a:r>
            <a:r>
              <a:rPr lang="en-US" sz="1873" u="sng">
                <a:solidFill>
                  <a:srgbClr val="0097A7"/>
                </a:solidFill>
                <a:highlight>
                  <a:srgbClr val="FFFFFF"/>
                </a:highlight>
                <a:hlinkClick r:id="rId10">
                  <a:extLst>
                    <a:ext uri="{A12FA001-AC4F-418D-AE19-62706E023703}">
                      <ahyp:hlinkClr val="tx"/>
                    </a:ext>
                  </a:extLst>
                </a:hlinkClick>
              </a:rPr>
              <a:t>Koblitz ECDSA</a:t>
            </a:r>
            <a:endParaRPr sz="1873" u="sng">
              <a:solidFill>
                <a:srgbClr val="0097A7"/>
              </a:solidFill>
              <a:highlight>
                <a:srgbClr val="FFFFFF"/>
              </a:highlight>
            </a:endParaRPr>
          </a:p>
          <a:p>
            <a:pPr indent="0" lvl="0" marL="0" rtl="0" algn="l">
              <a:lnSpc>
                <a:spcPct val="115000"/>
              </a:lnSpc>
              <a:spcBef>
                <a:spcPts val="1200"/>
              </a:spcBef>
              <a:spcAft>
                <a:spcPts val="1200"/>
              </a:spcAft>
              <a:buSzPts val="688"/>
              <a:buNone/>
            </a:pPr>
            <a:r>
              <a:t/>
            </a:r>
            <a:endParaRPr sz="1225">
              <a:solidFill>
                <a:srgbClr val="595959"/>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g14a750f6a56_0_23"/>
          <p:cNvSpPr txBox="1"/>
          <p:nvPr>
            <p:ph idx="12" type="sldNum"/>
          </p:nvPr>
        </p:nvSpPr>
        <p:spPr>
          <a:xfrm>
            <a:off x="9179560" y="6356350"/>
            <a:ext cx="2743200" cy="3651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44" name="Google Shape;144;g14a750f6a56_0_23"/>
          <p:cNvSpPr/>
          <p:nvPr/>
        </p:nvSpPr>
        <p:spPr>
          <a:xfrm>
            <a:off x="121920" y="121860"/>
            <a:ext cx="11937900" cy="584700"/>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4000">
                <a:solidFill>
                  <a:schemeClr val="lt1"/>
                </a:solidFill>
                <a:latin typeface="Calibri"/>
                <a:ea typeface="Calibri"/>
                <a:cs typeface="Calibri"/>
                <a:sym typeface="Calibri"/>
              </a:rPr>
              <a:t>Updates - Verifiable Credentials WG</a:t>
            </a:r>
            <a:endParaRPr/>
          </a:p>
        </p:txBody>
      </p:sp>
      <p:sp>
        <p:nvSpPr>
          <p:cNvPr id="145" name="Google Shape;145;g14a750f6a56_0_23"/>
          <p:cNvSpPr txBox="1"/>
          <p:nvPr/>
        </p:nvSpPr>
        <p:spPr>
          <a:xfrm>
            <a:off x="311700" y="7498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None/>
            </a:pPr>
            <a:r>
              <a:rPr lang="en-US" sz="3200">
                <a:solidFill>
                  <a:srgbClr val="000000"/>
                </a:solidFill>
              </a:rPr>
              <a:t>Other Deliverables</a:t>
            </a:r>
            <a:endParaRPr sz="3200">
              <a:solidFill>
                <a:srgbClr val="000000"/>
              </a:solidFill>
            </a:endParaRPr>
          </a:p>
        </p:txBody>
      </p:sp>
      <p:sp>
        <p:nvSpPr>
          <p:cNvPr id="146" name="Google Shape;146;g14a750f6a56_0_23"/>
          <p:cNvSpPr txBox="1"/>
          <p:nvPr/>
        </p:nvSpPr>
        <p:spPr>
          <a:xfrm>
            <a:off x="160725" y="1457275"/>
            <a:ext cx="11454600" cy="45501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1200"/>
              </a:spcBef>
              <a:spcAft>
                <a:spcPts val="0"/>
              </a:spcAft>
              <a:buClr>
                <a:srgbClr val="000000"/>
              </a:buClr>
              <a:buSzPts val="1800"/>
              <a:buChar char="●"/>
            </a:pPr>
            <a:r>
              <a:rPr lang="en-US" sz="1800">
                <a:solidFill>
                  <a:srgbClr val="000000"/>
                </a:solidFill>
                <a:highlight>
                  <a:srgbClr val="FFFFFF"/>
                </a:highlight>
              </a:rPr>
              <a:t>Test suites for all normative deliverables</a:t>
            </a:r>
            <a:endParaRPr sz="1800">
              <a:highlight>
                <a:srgbClr val="FFFFFF"/>
              </a:highlight>
            </a:endParaRPr>
          </a:p>
          <a:p>
            <a:pPr indent="-342900" lvl="0" marL="4572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Storage and Sharing of Verifiable Credentials</a:t>
            </a:r>
            <a:endParaRPr sz="1800">
              <a:solidFill>
                <a:srgbClr val="000000"/>
              </a:solidFill>
              <a:highlight>
                <a:srgbClr val="FFFFFF"/>
              </a:highlight>
            </a:endParaRPr>
          </a:p>
          <a:p>
            <a:pPr indent="-342900" lvl="0" marL="4572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Privacy Guidance for Verifiable Credentials</a:t>
            </a:r>
            <a:endParaRPr sz="1800">
              <a:solidFill>
                <a:srgbClr val="000000"/>
              </a:solidFill>
              <a:highlight>
                <a:srgbClr val="FFFFFF"/>
              </a:highlight>
            </a:endParaRPr>
          </a:p>
          <a:p>
            <a:pPr indent="-342900" lvl="0" marL="4572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Extensions for binding multilingual resources for localized user interfaces</a:t>
            </a:r>
            <a:endParaRPr sz="1800">
              <a:solidFill>
                <a:srgbClr val="000000"/>
              </a:solidFill>
              <a:highlight>
                <a:srgbClr val="FFFFFF"/>
              </a:highlight>
            </a:endParaRPr>
          </a:p>
          <a:p>
            <a:pPr indent="-342900" lvl="0" marL="4572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A Developer Guide consisting of one or more notes related to general implementation guidance and best practices for working with Verifiable Credentials, including but not limited to:</a:t>
            </a:r>
            <a:endParaRPr sz="1800">
              <a:solidFill>
                <a:srgbClr val="000000"/>
              </a:solidFill>
              <a:highlight>
                <a:srgbClr val="FFFFFF"/>
              </a:highlight>
            </a:endParaRPr>
          </a:p>
          <a:p>
            <a:pPr indent="-342900" lvl="1" marL="9144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One or more HTTP protocol definitions for Verifiable Credential Exchange (such as the </a:t>
            </a:r>
            <a:r>
              <a:rPr lang="en-US" sz="1800" u="sng">
                <a:solidFill>
                  <a:srgbClr val="0097A7"/>
                </a:solidFill>
                <a:highlight>
                  <a:srgbClr val="FFFFFF"/>
                </a:highlight>
                <a:hlinkClick r:id="rId3">
                  <a:extLst>
                    <a:ext uri="{A12FA001-AC4F-418D-AE19-62706E023703}">
                      <ahyp:hlinkClr val="tx"/>
                    </a:ext>
                  </a:extLst>
                </a:hlinkClick>
              </a:rPr>
              <a:t>VC-API</a:t>
            </a:r>
            <a:r>
              <a:rPr lang="en-US" sz="1800">
                <a:solidFill>
                  <a:srgbClr val="000000"/>
                </a:solidFill>
                <a:highlight>
                  <a:srgbClr val="FFFFFF"/>
                </a:highlight>
              </a:rPr>
              <a:t>)</a:t>
            </a:r>
            <a:endParaRPr sz="1800">
              <a:solidFill>
                <a:srgbClr val="000000"/>
              </a:solidFill>
              <a:highlight>
                <a:srgbClr val="FFFFFF"/>
              </a:highlight>
            </a:endParaRPr>
          </a:p>
          <a:p>
            <a:pPr indent="-342900" lvl="1" marL="9144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Guidance on Verifiable Credential Exchange over </a:t>
            </a:r>
            <a:r>
              <a:rPr lang="en-US" sz="1800" u="sng">
                <a:solidFill>
                  <a:srgbClr val="0097A7"/>
                </a:solidFill>
                <a:highlight>
                  <a:srgbClr val="FFFFFF"/>
                </a:highlight>
                <a:hlinkClick r:id="rId4">
                  <a:extLst>
                    <a:ext uri="{A12FA001-AC4F-418D-AE19-62706E023703}">
                      <ahyp:hlinkClr val="tx"/>
                    </a:ext>
                  </a:extLst>
                </a:hlinkClick>
              </a:rPr>
              <a:t>OpenID Connect</a:t>
            </a:r>
            <a:endParaRPr sz="1800" u="sng">
              <a:solidFill>
                <a:srgbClr val="0097A7"/>
              </a:solidFill>
              <a:highlight>
                <a:srgbClr val="FFFFFF"/>
              </a:highlight>
            </a:endParaRPr>
          </a:p>
          <a:p>
            <a:pPr indent="-342900" lvl="1" marL="9144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Verifiable Credential Exchange over </a:t>
            </a:r>
            <a:r>
              <a:rPr lang="en-US" sz="1800" u="sng">
                <a:solidFill>
                  <a:srgbClr val="0097A7"/>
                </a:solidFill>
                <a:highlight>
                  <a:srgbClr val="FFFFFF"/>
                </a:highlight>
                <a:hlinkClick r:id="rId5">
                  <a:extLst>
                    <a:ext uri="{A12FA001-AC4F-418D-AE19-62706E023703}">
                      <ahyp:hlinkClr val="tx"/>
                    </a:ext>
                  </a:extLst>
                </a:hlinkClick>
              </a:rPr>
              <a:t>Grant Negotiation and Authorization Protocol (GNAP)</a:t>
            </a:r>
            <a:endParaRPr sz="1800" u="sng">
              <a:solidFill>
                <a:srgbClr val="0097A7"/>
              </a:solidFill>
              <a:highlight>
                <a:srgbClr val="FFFFFF"/>
              </a:highlight>
            </a:endParaRPr>
          </a:p>
          <a:p>
            <a:pPr indent="-342900" lvl="1" marL="9144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Other protocols as time, attention, and resources permit.</a:t>
            </a:r>
            <a:endParaRPr sz="1800">
              <a:solidFill>
                <a:srgbClr val="000000"/>
              </a:solidFill>
              <a:highlight>
                <a:srgbClr val="FFFFFF"/>
              </a:highlight>
            </a:endParaRPr>
          </a:p>
          <a:p>
            <a:pPr indent="-342900" lvl="0" marL="4572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Guidance to enhance Verifiable Credential interoperability:</a:t>
            </a:r>
            <a:endParaRPr sz="1800">
              <a:solidFill>
                <a:srgbClr val="000000"/>
              </a:solidFill>
              <a:highlight>
                <a:srgbClr val="FFFFFF"/>
              </a:highlight>
            </a:endParaRPr>
          </a:p>
          <a:p>
            <a:pPr indent="-342900" lvl="1" marL="9144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Verifiable Credential Extension Vocabularies (e.g., ISO 18013-5 Mobile Driver's License)</a:t>
            </a:r>
            <a:endParaRPr sz="1800">
              <a:solidFill>
                <a:srgbClr val="000000"/>
              </a:solidFill>
              <a:highlight>
                <a:srgbClr val="FFFFFF"/>
              </a:highlight>
            </a:endParaRPr>
          </a:p>
          <a:p>
            <a:pPr indent="-342900" lvl="1" marL="9144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Implementation Guides</a:t>
            </a:r>
            <a:endParaRPr sz="1800">
              <a:solidFill>
                <a:srgbClr val="000000"/>
              </a:solidFill>
              <a:highlight>
                <a:srgbClr val="FFFFFF"/>
              </a:highlight>
            </a:endParaRPr>
          </a:p>
          <a:p>
            <a:pPr indent="-342900" lvl="1" marL="914400" rtl="0" algn="l">
              <a:lnSpc>
                <a:spcPct val="115000"/>
              </a:lnSpc>
              <a:spcBef>
                <a:spcPts val="0"/>
              </a:spcBef>
              <a:spcAft>
                <a:spcPts val="0"/>
              </a:spcAft>
              <a:buClr>
                <a:srgbClr val="000000"/>
              </a:buClr>
              <a:buSzPts val="1800"/>
              <a:buChar char="○"/>
            </a:pPr>
            <a:r>
              <a:rPr lang="en-US" sz="1800">
                <a:solidFill>
                  <a:srgbClr val="000000"/>
                </a:solidFill>
                <a:highlight>
                  <a:srgbClr val="FFFFFF"/>
                </a:highlight>
              </a:rPr>
              <a:t>Test Suites</a:t>
            </a:r>
            <a:endParaRPr sz="1800">
              <a:solidFill>
                <a:srgbClr val="59595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5"/>
          <p:cNvSpPr txBox="1"/>
          <p:nvPr>
            <p:ph idx="12" type="sldNum"/>
          </p:nvPr>
        </p:nvSpPr>
        <p:spPr>
          <a:xfrm>
            <a:off x="917956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52" name="Google Shape;152;p5"/>
          <p:cNvSpPr/>
          <p:nvPr/>
        </p:nvSpPr>
        <p:spPr>
          <a:xfrm>
            <a:off x="121920" y="121860"/>
            <a:ext cx="11938000" cy="584775"/>
          </a:xfrm>
          <a:prstGeom prst="rect">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4000">
              <a:solidFill>
                <a:schemeClr val="lt1"/>
              </a:solidFill>
              <a:latin typeface="Calibri"/>
              <a:ea typeface="Calibri"/>
              <a:cs typeface="Calibri"/>
              <a:sym typeface="Calibri"/>
            </a:endParaRPr>
          </a:p>
        </p:txBody>
      </p:sp>
      <p:sp>
        <p:nvSpPr>
          <p:cNvPr id="153" name="Google Shape;153;p5"/>
          <p:cNvSpPr txBox="1"/>
          <p:nvPr/>
        </p:nvSpPr>
        <p:spPr>
          <a:xfrm>
            <a:off x="4733291" y="3053080"/>
            <a:ext cx="2736455" cy="76944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400">
                <a:solidFill>
                  <a:schemeClr val="dk1"/>
                </a:solidFill>
                <a:latin typeface="Calibri"/>
                <a:ea typeface="Calibri"/>
                <a:cs typeface="Calibri"/>
                <a:sym typeface="Calibri"/>
              </a:rPr>
              <a:t>Thank you!</a:t>
            </a:r>
            <a:endParaRPr sz="44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테마">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테마">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2021-04-01T03:54:25Z</dcterms:created>
  <dc:creator>박근덕</dc:creator>
</cp:coreProperties>
</file>