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8"/>
    <p:restoredTop sz="94694"/>
  </p:normalViewPr>
  <p:slideViewPr>
    <p:cSldViewPr snapToGrid="0" snapToObjects="1" showGuides="1">
      <p:cViewPr varScale="1">
        <p:scale>
          <a:sx n="43" d="100"/>
          <a:sy n="43" d="100"/>
        </p:scale>
        <p:origin x="72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91806-EA11-6245-BCC6-74231A53756F}" type="datetimeFigureOut">
              <a:rPr kumimoji="1" lang="ko-Kore-KR" altLang="en-US" smtClean="0"/>
              <a:t>08/26/2022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7CC83-D8E6-8C4E-9A1E-E5CCDC1690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9006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4929BCF-ECE1-D741-9CAC-84AC942840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7A2006-B8A8-6F41-A64C-9797FE645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70B402-6851-BB46-8C3B-A2DB00BEE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5627D-8254-A04C-9C3D-C9735DEB185A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83F6E1-4733-624B-928C-9069CC197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B3F39A-35C4-2845-A3CC-04F9409BC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48749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BA611B-E63B-2B40-A66C-4B9E1F3FB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5D6A6F7-CFF1-1D45-AC90-C302273B2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36707B-A1C5-E04E-8F01-D710BAC77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36DF0-77E8-E34A-A2F1-B21417D16825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0B817B-30EE-5E4B-899E-DA90F7EF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3C058A-DFCF-3942-9B1B-9B5140CC1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7580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C8F1610-1DF6-3745-B975-374FEBC309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8A24C53-DFCD-4144-8B1E-6B874FB074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1AF437B-806C-B340-B164-9166B945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7F5FC-E643-9944-AF4A-A51836B11647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2D92EA-9599-AE4F-8B07-A15469887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51078D-9BA7-6646-9B3B-BEF49177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271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12">
            <a:extLst>
              <a:ext uri="{FF2B5EF4-FFF2-40B4-BE49-F238E27FC236}">
                <a16:creationId xmlns:a16="http://schemas.microsoft.com/office/drawing/2014/main" id="{97AC83C3-1C01-E94A-94DC-247BF63A6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9560" y="6356350"/>
            <a:ext cx="2743200" cy="365125"/>
          </a:xfrm>
        </p:spPr>
        <p:txBody>
          <a:bodyPr/>
          <a:lstStyle>
            <a:lvl1pPr>
              <a:defRPr sz="1800">
                <a:latin typeface="+mn-lt"/>
              </a:defRPr>
            </a:lvl1pPr>
          </a:lstStyle>
          <a:p>
            <a:fld id="{47CD0601-7F64-114A-AF35-C9889D8715D5}" type="slidenum">
              <a:rPr kumimoji="1" lang="ko-Kore-KR" altLang="en-US" smtClean="0"/>
              <a:pPr/>
              <a:t>‹#›</a:t>
            </a:fld>
            <a:endParaRPr kumimoji="1" lang="ko-Kore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B96A5F-FBF2-B64C-BDE7-DF1C07FE6E63}"/>
              </a:ext>
            </a:extLst>
          </p:cNvPr>
          <p:cNvSpPr txBox="1"/>
          <p:nvPr userDrawn="1"/>
        </p:nvSpPr>
        <p:spPr>
          <a:xfrm>
            <a:off x="721360" y="6215697"/>
            <a:ext cx="2761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ore-KR" dirty="0"/>
              <a:t>ITU-T </a:t>
            </a:r>
            <a:r>
              <a:rPr kumimoji="1" lang="en-US" altLang="ko-Kore-KR" dirty="0" smtClean="0"/>
              <a:t>30</a:t>
            </a:r>
            <a:r>
              <a:rPr kumimoji="1" lang="en-US" altLang="ko-Kore-KR" baseline="30000" dirty="0" smtClean="0"/>
              <a:t>th</a:t>
            </a:r>
            <a:r>
              <a:rPr kumimoji="1" lang="en-US" altLang="ko-Kore-KR" dirty="0" smtClean="0"/>
              <a:t> </a:t>
            </a:r>
            <a:r>
              <a:rPr kumimoji="1" lang="en-US" altLang="ko-Kore-KR" dirty="0"/>
              <a:t>JCA-IdM meeting</a:t>
            </a:r>
            <a:endParaRPr kumimoji="1" lang="ko-Kore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474B6F-DF18-4C85-A085-FC92BC4F53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301" y="6019756"/>
            <a:ext cx="705059" cy="76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861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E68A32-62D6-C048-B656-350AE21AB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CB3DFA-5625-E242-A473-024FFF65F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56035D-F5EC-C34C-8314-FF9D3E130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96F39-C907-994C-894D-9EAD76FA33E6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A571E6F-31E2-CA4E-AC16-847B99B73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E9EFE7-5A95-BF40-814D-8FE753C4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914360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351851-A9CD-5847-A68C-F27E7E0CA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774F0FF-2640-384E-8380-74DF5D1F5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9705D4-520A-6848-9504-D74CFA4D9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54C3C-B9AB-EA4D-A266-4EB81FA68C29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4534A3-15CA-374E-84B8-14E817F06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0CA151-6E3D-2F4F-AB25-CEE9BBACE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7090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4233F8-D6AD-D143-8FC4-DB550A190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4480E4-AF27-D240-B412-5BB03E2FC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9E00615-DF60-6B4B-AE76-9BED94A567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3895547-C866-8A46-AEF8-051E2E573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01C0-7E6A-224D-A972-88A4F9267640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67FC4DD-9BF3-5F41-BBC3-3BF3F214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97D073-9A02-AA49-84F6-9BBE5E153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582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758067F-BADC-7848-972C-938FC7CB3C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9237525-9C07-0D4A-BA4E-26167D472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4E26EA0-17F9-1949-8FD1-02AFB9BDD1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F414538-2800-F441-A62F-8B1D64E074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88778F3-0B7F-394E-AE08-D213BF1F6E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98D31C-1949-8445-916C-C9E1D46C0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40F72-C998-B34C-AA28-12AA84F557C9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A0C5742-BC3D-8043-AF1A-315E9F9CC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B71F9F6-3503-FE4E-B8F1-6E2EBEF8C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75197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1FD52E-B552-034C-9FED-E8F2CD7B6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C0ECBE1-4224-FF4A-914A-BEA7B363D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E89D9-1062-BB49-AD43-D1B7397E6DD2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3A2CEE1-C99A-9F4B-9D7D-A3A6902AE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6DCCF9E-90DA-8143-8B67-886AE92B9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05346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5546E9C-8A75-284F-B66C-B8A617D65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1AFA3E-E774-3242-8C15-9B76DD299124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335169A-8B55-6540-9011-15CA4785A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6424636-E784-C64B-BE9B-89FFF75BD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43629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73B9C4-FB78-274E-8AEF-1C5AE8B04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434A83-61FB-E540-AC8A-AD32E5495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BAA58CF-0658-744F-A5D9-3A5372A2F0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6D9FB73-B735-1742-8F2B-5F9CB9E5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BF958-F2F8-2D43-80F5-B49F1DFD70BF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26BF25C-331B-414E-B2BB-E7335B14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04519F-147F-F248-A5AC-21DA9E85D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19474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8DAD97-854B-9045-8F69-73B8521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0BD109-04C2-B64A-85BD-44EDBC91B9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43AC1B9-86E8-E74C-A1E5-A6B408889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2A9F594-C99E-404B-A6B4-D54A73BE1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A7457-73A1-5A44-B1F7-2FBB59AFA2FF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861B43D-AC09-F74D-9FB2-CBC45FBF2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587B3D-6150-114E-B7C4-4AEE5F54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92755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AABCEC-D372-7E4E-99B5-C7716437C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EC6CF9A-D5C1-4348-8B71-347731872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5F1BC7D-66C0-5144-92AF-837C3160AE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37ACB-0E64-654D-A58C-96F87EB19B17}" type="datetime1">
              <a:rPr kumimoji="1" lang="ko-KR" altLang="en-US" smtClean="0"/>
              <a:t>2022-08-26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DCB8D2A-0CED-8344-A710-3243AD9CE8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425A04B-FF1E-9942-9AF8-B02CFDF32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D0601-7F64-114A-AF35-C9889D8715D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88258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1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792480" y="558800"/>
            <a:ext cx="10617200" cy="187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sz="4000" dirty="0"/>
              <a:t>Updates on Identity Management</a:t>
            </a:r>
          </a:p>
          <a:p>
            <a:pPr algn="ctr"/>
            <a:r>
              <a:rPr lang="en-US" sz="4000" dirty="0"/>
              <a:t>ISO/TC 307/JWG 4 </a:t>
            </a:r>
          </a:p>
          <a:p>
            <a:pPr algn="ctr"/>
            <a:r>
              <a:rPr lang="en-US" sz="2400" dirty="0"/>
              <a:t>Security, Privacy and identity for Blockchain and DLT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DDCD3C-10F1-744C-9974-E54E3F8E9B1A}"/>
              </a:ext>
            </a:extLst>
          </p:cNvPr>
          <p:cNvSpPr txBox="1"/>
          <p:nvPr/>
        </p:nvSpPr>
        <p:spPr>
          <a:xfrm>
            <a:off x="5231714" y="3429000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2400" dirty="0" smtClean="0"/>
              <a:t>26 Aug 2022</a:t>
            </a:r>
            <a:endParaRPr kumimoji="1" lang="ko-Kore-KR" alt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2791791" y="5024120"/>
            <a:ext cx="66194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3200" i="1" dirty="0" smtClean="0"/>
              <a:t>Sal Francomacaro, </a:t>
            </a:r>
            <a:r>
              <a:rPr kumimoji="1" lang="en-US" altLang="ko-Kore-KR" sz="3200" i="1" dirty="0"/>
              <a:t>JWG 4 Co-Convenor</a:t>
            </a:r>
            <a:endParaRPr kumimoji="1" lang="ko-Kore-KR" alt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50693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2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Introduction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512955" y="1037108"/>
            <a:ext cx="11128917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ISO/TC 307/JWG 4 is a Joint Working Group within ISO</a:t>
            </a:r>
          </a:p>
          <a:p>
            <a:endParaRPr lang="en-US" sz="1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It was created in 2018 to enhance and support the collaboration between ISO/TC 307 - </a:t>
            </a:r>
            <a:r>
              <a:rPr lang="en-US" sz="2800" i="1" dirty="0"/>
              <a:t>Blockchain and distributed ledger technologies </a:t>
            </a:r>
            <a:r>
              <a:rPr lang="en-US" sz="2800" dirty="0"/>
              <a:t>and</a:t>
            </a:r>
            <a:r>
              <a:rPr lang="en-US" sz="2800" i="1" dirty="0"/>
              <a:t> </a:t>
            </a:r>
            <a:r>
              <a:rPr lang="en-US" sz="2800" dirty="0"/>
              <a:t>ISO/IEC JTC 1/SC 27 </a:t>
            </a:r>
            <a:r>
              <a:rPr lang="en-US" sz="2800" i="1" dirty="0" smtClean="0"/>
              <a:t>Information </a:t>
            </a:r>
            <a:r>
              <a:rPr lang="en-US" sz="2800" i="1" dirty="0"/>
              <a:t>security, cybersecurity and privacy protection</a:t>
            </a:r>
          </a:p>
          <a:p>
            <a:endParaRPr lang="en-US" sz="14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This </a:t>
            </a:r>
            <a:r>
              <a:rPr lang="en-US" sz="2800" dirty="0"/>
              <a:t>JWG focuses on Security, Privacy and Identity for Blockchain and DLT systems leveraging the combined knowledge present in the two </a:t>
            </a:r>
            <a:r>
              <a:rPr lang="en-US" sz="2800" dirty="0" smtClean="0"/>
              <a:t>parent committees</a:t>
            </a:r>
            <a:endParaRPr lang="en-US" sz="2800" dirty="0"/>
          </a:p>
          <a:p>
            <a:endParaRPr lang="en-US" sz="1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At the moment, JWG4 is particularly active in the domains of Identity Management and Privacy </a:t>
            </a:r>
          </a:p>
        </p:txBody>
      </p:sp>
    </p:spTree>
    <p:extLst>
      <p:ext uri="{BB962C8B-B14F-4D97-AF65-F5344CB8AC3E}">
        <p14:creationId xmlns:p14="http://schemas.microsoft.com/office/powerpoint/2010/main" val="157012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3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593889" y="925924"/>
            <a:ext cx="1079547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en-US" altLang="ko-Kore-KR" sz="2600" dirty="0"/>
              <a:t>ISO/TR 23249 - Blockchain and distributed ledger technologies - Overview of existing DLT systems for identity management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kumimoji="1" lang="en-US" altLang="ko-Kore-KR" sz="2600" dirty="0"/>
              <a:t>Under publication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kumimoji="1" lang="en-US" altLang="ko-Kore-KR" sz="26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en-US" altLang="ko-Kore-KR" sz="2600" dirty="0"/>
              <a:t>ISO/DTR 23644 - Blockchain and distributed ledger technologies - Overview of trust anchors for DLT-based identity management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kumimoji="1" lang="en-US" altLang="ko-Kore-KR" sz="2600" dirty="0"/>
              <a:t>Target date for publication: end of 2022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kumimoji="1" lang="en-US" altLang="ko-Kore-KR" sz="26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en-US" altLang="ko-Kore-KR" sz="2600" dirty="0"/>
              <a:t>ISO/PWI 12833 Re-identification and privacy vulnerabilities and mitigation methods in blockchain and distributed ledger technologies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kumimoji="1" lang="en-US" altLang="ko-Kore-KR" sz="2600" dirty="0"/>
              <a:t>On-going discussions on possible project on this topic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kumimoji="1" lang="en-US" altLang="ko-Kore-KR" sz="2600" dirty="0"/>
          </a:p>
        </p:txBody>
      </p:sp>
    </p:spTree>
    <p:extLst>
      <p:ext uri="{BB962C8B-B14F-4D97-AF65-F5344CB8AC3E}">
        <p14:creationId xmlns:p14="http://schemas.microsoft.com/office/powerpoint/2010/main" val="398146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4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Updates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593889" y="925924"/>
            <a:ext cx="10795471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kumimoji="1" lang="en-US" altLang="ko-Kore-KR" sz="2600" dirty="0"/>
              <a:t>ISO/AWI 7603 Blockchain and distributed ledger technologies - Decentralized Identity standard for the identification of subjects and objects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kumimoji="1" lang="en-US" altLang="ko-Kore-KR" sz="2600" dirty="0" smtClean="0"/>
              <a:t>This new project was approved in </a:t>
            </a:r>
            <a:r>
              <a:rPr kumimoji="1" lang="en-US" altLang="ko-Kore-KR" sz="2600" dirty="0"/>
              <a:t>Nov. </a:t>
            </a:r>
            <a:r>
              <a:rPr kumimoji="1" lang="en-US" altLang="ko-Kore-KR" sz="2600" dirty="0" smtClean="0"/>
              <a:t>2021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kumimoji="1" lang="en-US" altLang="ko-Kore-KR" sz="2600" dirty="0"/>
              <a:t>The project has been </a:t>
            </a:r>
            <a:r>
              <a:rPr kumimoji="1" lang="en-US" altLang="ko-Kore-KR" sz="2600" dirty="0" smtClean="0"/>
              <a:t>delayed but it is ready to start with a new project leadership </a:t>
            </a:r>
            <a:endParaRPr kumimoji="1" lang="en-US" altLang="ko-Kore-KR" sz="2600" dirty="0"/>
          </a:p>
          <a:p>
            <a:pPr marL="914400" lvl="1" indent="-457200">
              <a:buFont typeface="Wingdings" panose="05000000000000000000" pitchFamily="2" charset="2"/>
              <a:buChar char="§"/>
            </a:pPr>
            <a:endParaRPr kumimoji="1" lang="en-US" altLang="ko-Kore-KR" sz="2600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kumimoji="1" lang="en-US" altLang="ko-Kore-KR" sz="2400" dirty="0"/>
          </a:p>
        </p:txBody>
      </p:sp>
    </p:spTree>
    <p:extLst>
      <p:ext uri="{BB962C8B-B14F-4D97-AF65-F5344CB8AC3E}">
        <p14:creationId xmlns:p14="http://schemas.microsoft.com/office/powerpoint/2010/main" val="18966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5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ko-Kore-KR" sz="4000" dirty="0"/>
              <a:t>Coordination with other SDOs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625033" y="1045181"/>
            <a:ext cx="1084738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ko-Kore-KR" sz="2400" dirty="0"/>
              <a:t>JWG4 ensures a strong coordination between JTC 1/SC 27 and ISO TC 307 in the domain of security, identity management and privacy in Blockchain and DLT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kumimoji="1" lang="en-US" altLang="ko-Kore-KR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ko-Kore-KR" sz="2400" dirty="0"/>
              <a:t>When TC 307 was created, ISO </a:t>
            </a:r>
            <a:r>
              <a:rPr kumimoji="1" lang="en-US" altLang="ko-Kore-KR" sz="2400" dirty="0" smtClean="0"/>
              <a:t>and IEC have explicitly </a:t>
            </a:r>
            <a:r>
              <a:rPr kumimoji="1" lang="en-US" altLang="ko-Kore-KR" sz="2400" dirty="0"/>
              <a:t>recommended the establishment of </a:t>
            </a:r>
            <a:r>
              <a:rPr kumimoji="1" lang="en-US" altLang="ko-Kore-KR" sz="2400" dirty="0" smtClean="0"/>
              <a:t>liaisons, </a:t>
            </a:r>
            <a:r>
              <a:rPr kumimoji="1" lang="en-US" altLang="ko-Kore-KR" sz="2400" dirty="0"/>
              <a:t>enhanced </a:t>
            </a:r>
            <a:r>
              <a:rPr kumimoji="1" lang="en-US" altLang="ko-Kore-KR" sz="2400" dirty="0" smtClean="0"/>
              <a:t>liaisons </a:t>
            </a:r>
            <a:r>
              <a:rPr kumimoji="1" lang="en-US" altLang="ko-Kore-KR" sz="2400" dirty="0"/>
              <a:t>and Joint Working </a:t>
            </a:r>
            <a:r>
              <a:rPr kumimoji="1" lang="en-US" altLang="ko-Kore-KR" sz="2400" dirty="0" smtClean="0"/>
              <a:t>Groups </a:t>
            </a:r>
            <a:r>
              <a:rPr kumimoji="1" lang="en-US" altLang="ko-Kore-KR" sz="2400" dirty="0"/>
              <a:t>whenever </a:t>
            </a:r>
            <a:r>
              <a:rPr kumimoji="1" lang="en-US" altLang="ko-Kore-KR" sz="2400" dirty="0" smtClean="0"/>
              <a:t>possible and necessary, </a:t>
            </a:r>
            <a:r>
              <a:rPr kumimoji="1" lang="en-US" altLang="ko-Kore-KR" sz="2400" dirty="0"/>
              <a:t>with </a:t>
            </a:r>
            <a:r>
              <a:rPr kumimoji="1" lang="en-US" altLang="ko-Kore-KR" sz="2400" dirty="0" smtClean="0"/>
              <a:t>relevant ISO and IEC committees</a:t>
            </a:r>
            <a:endParaRPr kumimoji="1" lang="en-US" altLang="ko-Kore-KR" sz="2400" dirty="0"/>
          </a:p>
          <a:p>
            <a:endParaRPr kumimoji="1" lang="en-US" altLang="ko-Kore-KR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kumimoji="1" lang="en-US" altLang="ko-Kore-KR" sz="2400" dirty="0"/>
              <a:t>There is a strong collaboration between JWG 4 and ITU-T SG 17. Those two committees are planning a workshop (</a:t>
            </a:r>
            <a:r>
              <a:rPr kumimoji="1" lang="en-US" altLang="ko-Kore-KR" sz="2400" i="1" dirty="0"/>
              <a:t>Joint ITU-T SG17/ISO TC 307 Workshop on DLT security, identity management and privacy</a:t>
            </a:r>
            <a:r>
              <a:rPr kumimoji="1" lang="en-US" altLang="ko-Kore-KR" sz="2400" dirty="0" smtClean="0"/>
              <a:t>) for this coming Feb 2023 to </a:t>
            </a:r>
            <a:r>
              <a:rPr kumimoji="1" lang="en-US" altLang="ko-Kore-KR" sz="2400" dirty="0"/>
              <a:t>exchange detailed information on the two groups and explore possible areas and activities for </a:t>
            </a:r>
            <a:r>
              <a:rPr kumimoji="1" lang="en-US" altLang="ko-Kore-KR" sz="2400" dirty="0" smtClean="0"/>
              <a:t>collaboration</a:t>
            </a:r>
          </a:p>
          <a:p>
            <a:endParaRPr kumimoji="1" lang="en-US" altLang="ko-Kore-KR" sz="2400" dirty="0" smtClean="0"/>
          </a:p>
        </p:txBody>
      </p:sp>
    </p:spTree>
    <p:extLst>
      <p:ext uri="{BB962C8B-B14F-4D97-AF65-F5344CB8AC3E}">
        <p14:creationId xmlns:p14="http://schemas.microsoft.com/office/powerpoint/2010/main" val="16067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D05DEB7-8496-854D-A417-92826A4AC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D0601-7F64-114A-AF35-C9889D8715D5}" type="slidenum">
              <a:rPr kumimoji="1" lang="ko-Kore-KR" altLang="en-US" smtClean="0"/>
              <a:t>6</a:t>
            </a:fld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7CE22D2-E963-974F-A096-E384A6AF5DE5}"/>
              </a:ext>
            </a:extLst>
          </p:cNvPr>
          <p:cNvSpPr/>
          <p:nvPr/>
        </p:nvSpPr>
        <p:spPr>
          <a:xfrm>
            <a:off x="121920" y="121860"/>
            <a:ext cx="11938000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ko-Kore-KR" sz="4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CA8EB9-2A8A-E540-A184-46EBCDE84B41}"/>
              </a:ext>
            </a:extLst>
          </p:cNvPr>
          <p:cNvSpPr txBox="1"/>
          <p:nvPr/>
        </p:nvSpPr>
        <p:spPr>
          <a:xfrm>
            <a:off x="4733291" y="3053080"/>
            <a:ext cx="2736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ko-Kore-KR" sz="4400" dirty="0"/>
              <a:t>Thank you!</a:t>
            </a:r>
            <a:endParaRPr kumimoji="1" lang="ko-Kore-KR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71194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351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Wingdings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박근덕</dc:creator>
  <cp:lastModifiedBy>francoma</cp:lastModifiedBy>
  <cp:revision>34</cp:revision>
  <dcterms:created xsi:type="dcterms:W3CDTF">2021-04-01T03:54:25Z</dcterms:created>
  <dcterms:modified xsi:type="dcterms:W3CDTF">2022-08-26T14:10:22Z</dcterms:modified>
</cp:coreProperties>
</file>