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5"/>
    <p:sldMasterId id="2147483648" r:id="rId6"/>
  </p:sldMasterIdLst>
  <p:notesMasterIdLst>
    <p:notesMasterId r:id="rId13"/>
  </p:notesMasterIdLst>
  <p:handoutMasterIdLst>
    <p:handoutMasterId r:id="rId14"/>
  </p:handoutMasterIdLst>
  <p:sldIdLst>
    <p:sldId id="781" r:id="rId7"/>
    <p:sldId id="771" r:id="rId8"/>
    <p:sldId id="776" r:id="rId9"/>
    <p:sldId id="772" r:id="rId10"/>
    <p:sldId id="780" r:id="rId11"/>
    <p:sldId id="778" r:id="rId12"/>
  </p:sldIdLst>
  <p:sldSz cx="9144000" cy="6858000" type="screen4x3"/>
  <p:notesSz cx="6797675" cy="987425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Clr>
        <a:schemeClr val="tx1"/>
      </a:buClr>
      <a:buFont typeface="Arial" pitchFamily="34" charset="0"/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445A"/>
    <a:srgbClr val="1B5BA2"/>
    <a:srgbClr val="0099CC"/>
    <a:srgbClr val="0E438A"/>
    <a:srgbClr val="87BBE0"/>
    <a:srgbClr val="525152"/>
    <a:srgbClr val="646464"/>
    <a:srgbClr val="5C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41" autoAdjust="0"/>
  </p:normalViewPr>
  <p:slideViewPr>
    <p:cSldViewPr>
      <p:cViewPr>
        <p:scale>
          <a:sx n="100" d="100"/>
          <a:sy n="100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142" y="-9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099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065"/>
            <a:ext cx="2946576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r>
              <a:rPr lang="en-US" dirty="0" smtClean="0"/>
              <a:t>HSGFJASDFASDFJASDHFD</a:t>
            </a:r>
            <a:endParaRPr lang="en-US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099" y="9380065"/>
            <a:ext cx="2946576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fld id="{24DBEB34-2F47-4A5E-B57B-A3086D7AF3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78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99" y="0"/>
            <a:ext cx="2946576" cy="4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1363"/>
            <a:ext cx="4937125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141" y="4690823"/>
            <a:ext cx="4985393" cy="4441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065"/>
            <a:ext cx="2946576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r>
              <a:rPr lang="en-US" dirty="0" err="1" smtClean="0"/>
              <a:t>sfdasdaGSDHJagjsdgAJGDHJ</a:t>
            </a:r>
            <a:endParaRPr lang="en-US" dirty="0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99" y="9380065"/>
            <a:ext cx="2946576" cy="494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200">
                <a:solidFill>
                  <a:schemeClr val="tx1"/>
                </a:solidFill>
                <a:latin typeface="Verdana" pitchFamily="34" charset="0"/>
              </a:defRPr>
            </a:lvl1pPr>
          </a:lstStyle>
          <a:p>
            <a:fld id="{5E51F542-8313-4050-8286-B019E98627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47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8E12ED-50CC-411D-9ABF-9A7EA3E53A64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1F542-8313-4050-8286-B019E9862791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394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1F542-8313-4050-8286-B019E986279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902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51F542-8313-4050-8286-B019E986279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04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3B95A6-0096-4B3C-A8C9-55D7DED9F9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A3CD0B-A5C7-4FB6-971A-29D2C85126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76B364-6251-42D1-B5BB-DA69CF7B2A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Watermark"/>
          <p:cNvPicPr>
            <a:picLocks noChangeAspect="1" noChangeArrowheads="1"/>
          </p:cNvPicPr>
          <p:nvPr/>
        </p:nvPicPr>
        <p:blipFill>
          <a:blip r:embed="rId2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7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8" name="Picture 11" descr="it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620000" y="6175375"/>
            <a:ext cx="1281113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buClrTx/>
              <a:buFontTx/>
              <a:buNone/>
              <a:defRPr/>
            </a:pPr>
            <a:r>
              <a:rPr lang="en-US" sz="1000">
                <a:latin typeface="Univers" pitchFamily="34" charset="0"/>
              </a:rPr>
              <a:t>International</a:t>
            </a:r>
            <a:br>
              <a:rPr lang="en-US" sz="1000">
                <a:latin typeface="Univers" pitchFamily="34" charset="0"/>
              </a:rPr>
            </a:br>
            <a:r>
              <a:rPr lang="en-US" sz="1000">
                <a:latin typeface="Univers" pitchFamily="34" charset="0"/>
              </a:rPr>
              <a:t>Telecommunication</a:t>
            </a:r>
            <a:br>
              <a:rPr lang="en-US" sz="1000">
                <a:latin typeface="Univers" pitchFamily="34" charset="0"/>
              </a:rPr>
            </a:br>
            <a:r>
              <a:rPr lang="en-US" sz="1000">
                <a:latin typeface="Univers" pitchFamily="34" charset="0"/>
              </a:rPr>
              <a:t>Union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426200" y="4343400"/>
            <a:ext cx="52388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sz="1200" b="1">
                <a:solidFill>
                  <a:srgbClr val="0C4B84"/>
                </a:solidFill>
                <a:latin typeface="Verdana" pitchFamily="34" charset="0"/>
              </a:rPr>
              <a:t> </a:t>
            </a:r>
            <a:endParaRPr lang="en-US" sz="2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7319963" y="4524375"/>
            <a:ext cx="52387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sz="1200" b="1">
                <a:solidFill>
                  <a:srgbClr val="0C4B84"/>
                </a:solidFill>
                <a:latin typeface="Verdana" pitchFamily="34" charset="0"/>
              </a:rPr>
              <a:t> </a:t>
            </a:r>
            <a:endParaRPr lang="en-US" sz="2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ClrTx/>
              <a:buFontTx/>
              <a:buNone/>
            </a:pPr>
            <a:r>
              <a:rPr lang="en-US" sz="1000">
                <a:solidFill>
                  <a:srgbClr val="000000"/>
                </a:solidFill>
                <a:latin typeface="Verdana" pitchFamily="34" charset="0"/>
              </a:rPr>
              <a:t> </a:t>
            </a:r>
            <a:endParaRPr lang="en-US" sz="240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14" name="Line 25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484313"/>
            <a:ext cx="7772400" cy="1728787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92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244792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0"/>
          </p:nvPr>
        </p:nvSpPr>
        <p:spPr>
          <a:xfrm>
            <a:off x="755576" y="6381750"/>
            <a:ext cx="1271502" cy="246221"/>
          </a:xfrm>
        </p:spPr>
        <p:txBody>
          <a:bodyPr/>
          <a:lstStyle>
            <a:lvl1pPr>
              <a:defRPr/>
            </a:lvl1pPr>
          </a:lstStyle>
          <a:p>
            <a:pPr algn="l"/>
            <a:r>
              <a:rPr lang="en-US" dirty="0" err="1" smtClean="0"/>
              <a:t>fxhghfgfdghhfdghgf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543344" y="6381750"/>
            <a:ext cx="184731" cy="246221"/>
          </a:xfrm>
          <a:ln/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D1F071-F8D7-46DB-9499-908C5C071E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3" y="1844675"/>
            <a:ext cx="3810000" cy="4400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844675"/>
            <a:ext cx="3810000" cy="44005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BC4B88-9EC3-4D3D-AAB0-5A32105BC6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B4F405-2B2A-4735-9BF8-3B457C4227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4626F4-35B0-445F-9F95-7500565DDF6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6759B0-38BA-4230-8E93-56ACB7AD22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628521-1A99-463E-B20C-A4CF14348F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AE93DC-2FAC-4358-860C-3BE6DAF016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4BEE7C-F67E-4953-AB95-96A4A0E025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61B858-E6F8-4873-BA34-033FD37516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052513"/>
            <a:ext cx="1943100" cy="51927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4213" y="1052513"/>
            <a:ext cx="5678487" cy="51927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FAC34D-B93F-420F-919B-0AC5CA906C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957F02-71DE-4287-B35C-A57B306444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D52ACC-314F-47F8-8785-5A468A9BE8A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F2CECB-C143-4E23-8A08-8EEB23A6BB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F3E03C-BC2C-4930-A668-BC2A94F645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15EFB8-2637-4452-8D4F-D0D8758F3E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B98A3E-0CD5-4383-A80D-ED46BECE4F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1AE0B8-3AEB-4A52-8BE1-E21C70847A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Watermark"/>
          <p:cNvPicPr>
            <a:picLocks noChangeAspect="1" noChangeArrowheads="1"/>
          </p:cNvPicPr>
          <p:nvPr/>
        </p:nvPicPr>
        <p:blipFill>
          <a:blip r:embed="rId13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2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2852738"/>
            <a:ext cx="7772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This cover slide could be in reverse colors….</a:t>
            </a:r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auto">
          <a:xfrm>
            <a:off x="1547813" y="6402388"/>
            <a:ext cx="8794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buClrTx/>
              <a:buFontTx/>
              <a:buNone/>
              <a:defRPr/>
            </a:pPr>
            <a:r>
              <a:rPr lang="en-US" sz="1000">
                <a:solidFill>
                  <a:srgbClr val="0E438A"/>
                </a:solidFill>
                <a:latin typeface="Zurich BT" pitchFamily="34" charset="0"/>
                <a:cs typeface="Times New Roman" pitchFamily="18" charset="0"/>
              </a:rPr>
              <a:t>month 2009</a:t>
            </a:r>
          </a:p>
        </p:txBody>
      </p:sp>
      <p:sp>
        <p:nvSpPr>
          <p:cNvPr id="1097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67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69300" y="6381750"/>
            <a:ext cx="3587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buClrTx/>
              <a:buFontTx/>
              <a:buNone/>
              <a:defRPr sz="1000">
                <a:solidFill>
                  <a:srgbClr val="0E438A"/>
                </a:solidFill>
                <a:latin typeface="Zurich BT" pitchFamily="34" charset="0"/>
                <a:cs typeface="Times New Roman" pitchFamily="18" charset="0"/>
              </a:defRPr>
            </a:lvl1pPr>
          </a:lstStyle>
          <a:p>
            <a:fld id="{26AC1D50-6D51-4E51-A132-19DEB60596E7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3" name="Picture 10" descr="itu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i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0" descr="Watermark"/>
          <p:cNvPicPr>
            <a:picLocks noChangeAspect="1" noChangeArrowheads="1"/>
          </p:cNvPicPr>
          <p:nvPr/>
        </p:nvPicPr>
        <p:blipFill>
          <a:blip r:embed="rId13" cstate="print"/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2" name="Line 68"/>
          <p:cNvSpPr>
            <a:spLocks noChangeShapeType="1"/>
          </p:cNvSpPr>
          <p:nvPr/>
        </p:nvSpPr>
        <p:spPr bwMode="auto">
          <a:xfrm flipH="1">
            <a:off x="395288" y="6524625"/>
            <a:ext cx="8280400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52513"/>
            <a:ext cx="7772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844675"/>
            <a:ext cx="77724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97" name="Text Box 73"/>
          <p:cNvSpPr txBox="1">
            <a:spLocks noChangeArrowheads="1"/>
          </p:cNvSpPr>
          <p:nvPr/>
        </p:nvSpPr>
        <p:spPr bwMode="auto">
          <a:xfrm>
            <a:off x="4418013" y="404813"/>
            <a:ext cx="26749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buClrTx/>
              <a:buFontTx/>
              <a:buNone/>
              <a:defRPr/>
            </a:pPr>
            <a:r>
              <a:rPr lang="en-US" sz="1100" b="1">
                <a:solidFill>
                  <a:srgbClr val="1B5BA2"/>
                </a:solidFill>
                <a:latin typeface="Arial" pitchFamily="34" charset="0"/>
              </a:rPr>
              <a:t>Committed to Connecting the World</a:t>
            </a:r>
          </a:p>
        </p:txBody>
      </p:sp>
      <p:sp>
        <p:nvSpPr>
          <p:cNvPr id="1098" name="Line 74"/>
          <p:cNvSpPr>
            <a:spLocks noChangeShapeType="1"/>
          </p:cNvSpPr>
          <p:nvPr/>
        </p:nvSpPr>
        <p:spPr bwMode="auto">
          <a:xfrm flipH="1">
            <a:off x="395288" y="549275"/>
            <a:ext cx="4105275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67" name="Rectangle 4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69300" y="6381750"/>
            <a:ext cx="358775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buClrTx/>
              <a:buFontTx/>
              <a:buNone/>
              <a:defRPr sz="1000">
                <a:solidFill>
                  <a:srgbClr val="0E438A"/>
                </a:solidFill>
                <a:latin typeface="Zurich BT" pitchFamily="34" charset="0"/>
                <a:cs typeface="Times New Roman" pitchFamily="18" charset="0"/>
              </a:defRPr>
            </a:lvl1pPr>
          </a:lstStyle>
          <a:p>
            <a:fld id="{9B3275B7-C705-438F-BD00-A6723C6122B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2058" name="Picture 11" descr="itu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451725" y="44450"/>
            <a:ext cx="124777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Line 74"/>
          <p:cNvSpPr>
            <a:spLocks noChangeShapeType="1"/>
          </p:cNvSpPr>
          <p:nvPr/>
        </p:nvSpPr>
        <p:spPr bwMode="auto">
          <a:xfrm flipH="1">
            <a:off x="7092950" y="549275"/>
            <a:ext cx="503238" cy="0"/>
          </a:xfrm>
          <a:prstGeom prst="line">
            <a:avLst/>
          </a:prstGeom>
          <a:noFill/>
          <a:ln w="22225" cap="rnd">
            <a:solidFill>
              <a:srgbClr val="C0C0C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1B5BA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E438A"/>
        </a:buClr>
        <a:buSzPct val="110000"/>
        <a:buFont typeface="Wingdings" pitchFamily="2" charset="2"/>
        <a:buChar char="§"/>
        <a:defRPr sz="3200">
          <a:solidFill>
            <a:srgbClr val="5C5C5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Ø"/>
        <a:defRPr sz="2800">
          <a:solidFill>
            <a:srgbClr val="5C5C5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C"/>
        </a:buClr>
        <a:buFont typeface="Wingdings" pitchFamily="2" charset="2"/>
        <a:buChar char="§"/>
        <a:defRPr sz="2400">
          <a:solidFill>
            <a:srgbClr val="5C5C5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Verdana" pitchFamily="34" charset="0"/>
        <a:buChar char="–"/>
        <a:defRPr sz="2000">
          <a:solidFill>
            <a:srgbClr val="5C5C5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278244" y="1628800"/>
            <a:ext cx="84248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4400" b="1" dirty="0" smtClean="0">
                <a:solidFill>
                  <a:srgbClr val="0E438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BR activity on Climate Change</a:t>
            </a:r>
            <a:r>
              <a:rPr lang="en-US" sz="4400" b="1" dirty="0">
                <a:solidFill>
                  <a:srgbClr val="0E438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400" b="1" dirty="0">
                <a:solidFill>
                  <a:srgbClr val="0E438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400" b="1" dirty="0">
                <a:solidFill>
                  <a:srgbClr val="0E438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400" b="1" dirty="0">
                <a:solidFill>
                  <a:srgbClr val="0E438A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4000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4000" dirty="0" smtClean="0">
              <a:solidFill>
                <a:srgbClr val="0066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Vadim Nozdrin,</a:t>
            </a:r>
          </a:p>
          <a:p>
            <a:pPr algn="ctr">
              <a:defRPr/>
            </a:pPr>
            <a:r>
              <a:rPr lang="it-IT" sz="32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Counsellor</a:t>
            </a: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ITU-R </a:t>
            </a:r>
            <a:r>
              <a:rPr lang="it-IT" sz="3200" dirty="0" err="1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Study</a:t>
            </a: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Group 7</a:t>
            </a:r>
          </a:p>
          <a:p>
            <a:pPr algn="ctr">
              <a:defRPr/>
            </a:pPr>
            <a:r>
              <a:rPr lang="it-IT" sz="32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&amp;Working Party 5B</a:t>
            </a:r>
            <a:endParaRPr lang="en-US" sz="3200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28018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1124744"/>
            <a:ext cx="7772400" cy="646331"/>
          </a:xfrm>
        </p:spPr>
        <p:txBody>
          <a:bodyPr/>
          <a:lstStyle/>
          <a:p>
            <a:r>
              <a:rPr lang="fr-CH" dirty="0" smtClean="0"/>
              <a:t>WRC</a:t>
            </a:r>
            <a:r>
              <a:rPr lang="ru-RU" dirty="0" smtClean="0"/>
              <a:t>-12</a:t>
            </a:r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856984" cy="4616574"/>
          </a:xfrm>
        </p:spPr>
        <p:txBody>
          <a:bodyPr/>
          <a:lstStyle/>
          <a:p>
            <a:r>
              <a:rPr lang="en-US" sz="2400" b="1" dirty="0" smtClean="0"/>
              <a:t>Worldwide spectrum for 24-hour </a:t>
            </a:r>
            <a:r>
              <a:rPr lang="en-US" sz="2400" b="1" dirty="0"/>
              <a:t>thunderstorm </a:t>
            </a:r>
            <a:r>
              <a:rPr lang="en-US" sz="2400" b="1" dirty="0" smtClean="0"/>
              <a:t>(lightning) detection system.</a:t>
            </a:r>
          </a:p>
          <a:p>
            <a:pPr marL="0" indent="0">
              <a:buNone/>
            </a:pPr>
            <a:r>
              <a:rPr lang="en-US" sz="2400" b="1" dirty="0" smtClean="0"/>
              <a:t> </a:t>
            </a:r>
          </a:p>
          <a:p>
            <a:pPr marL="0" indent="0">
              <a:buNone/>
            </a:pPr>
            <a:endParaRPr lang="en-US" sz="2600" dirty="0"/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72877" y="6381750"/>
            <a:ext cx="255198" cy="246221"/>
          </a:xfrm>
        </p:spPr>
        <p:txBody>
          <a:bodyPr/>
          <a:lstStyle/>
          <a:p>
            <a:fld id="{FB45B2D9-2DC6-4259-B5AE-ACB069C904AE}" type="slidenum">
              <a:rPr lang="en-US" smtClean="0"/>
              <a:t>2</a:t>
            </a:fld>
            <a:endParaRPr lang="en-US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63964"/>
            <a:ext cx="7417467" cy="409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59102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WRC-12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675"/>
            <a:ext cx="8640960" cy="4400550"/>
          </a:xfrm>
        </p:spPr>
        <p:txBody>
          <a:bodyPr/>
          <a:lstStyle/>
          <a:p>
            <a:pPr marL="0" indent="0" algn="ctr">
              <a:buNone/>
            </a:pPr>
            <a:r>
              <a:rPr lang="en-US" sz="2400" b="1" dirty="0" smtClean="0"/>
              <a:t>Worldwide spectrum for Oceanographic radars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endParaRPr lang="en-GB" sz="2000" b="1" dirty="0" smtClean="0"/>
          </a:p>
          <a:p>
            <a:r>
              <a:rPr lang="en-GB" sz="2000" b="1" dirty="0" smtClean="0"/>
              <a:t>Measurement</a:t>
            </a:r>
            <a:endParaRPr lang="en-GB" sz="2000" b="1" dirty="0"/>
          </a:p>
          <a:p>
            <a:pPr lvl="1"/>
            <a:r>
              <a:rPr lang="en-GB" sz="2000" b="1" dirty="0">
                <a:solidFill>
                  <a:srgbClr val="FF0000"/>
                </a:solidFill>
              </a:rPr>
              <a:t>Wave height</a:t>
            </a:r>
          </a:p>
          <a:p>
            <a:pPr lvl="1"/>
            <a:r>
              <a:rPr lang="en-GB" sz="2000" b="1" dirty="0">
                <a:solidFill>
                  <a:srgbClr val="FF0000"/>
                </a:solidFill>
              </a:rPr>
              <a:t>Ocean </a:t>
            </a:r>
            <a:r>
              <a:rPr lang="en-GB" sz="2000" b="1" dirty="0" smtClean="0">
                <a:solidFill>
                  <a:srgbClr val="FF0000"/>
                </a:solidFill>
              </a:rPr>
              <a:t>currents</a:t>
            </a:r>
          </a:p>
          <a:p>
            <a:r>
              <a:rPr lang="en-GB" sz="2000" b="1" dirty="0" smtClean="0">
                <a:solidFill>
                  <a:schemeClr val="tx1">
                    <a:lumMod val="50000"/>
                  </a:schemeClr>
                </a:solidFill>
              </a:rPr>
              <a:t>Practical </a:t>
            </a:r>
            <a:r>
              <a:rPr lang="en-GB" sz="2000" b="1" dirty="0">
                <a:solidFill>
                  <a:schemeClr val="tx1">
                    <a:lumMod val="50000"/>
                  </a:schemeClr>
                </a:solidFill>
              </a:rPr>
              <a:t>implications</a:t>
            </a:r>
          </a:p>
          <a:p>
            <a:pPr lvl="1"/>
            <a:r>
              <a:rPr lang="en-GB" sz="2000" b="1" dirty="0">
                <a:solidFill>
                  <a:srgbClr val="FF0000"/>
                </a:solidFill>
              </a:rPr>
              <a:t>Fish migration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Pollution </a:t>
            </a:r>
            <a:r>
              <a:rPr lang="en-GB" sz="2000" b="1" dirty="0">
                <a:solidFill>
                  <a:srgbClr val="FF0000"/>
                </a:solidFill>
              </a:rPr>
              <a:t>flow</a:t>
            </a:r>
          </a:p>
          <a:p>
            <a:pPr lvl="1"/>
            <a:r>
              <a:rPr lang="en-GB" sz="2000" b="1" dirty="0">
                <a:solidFill>
                  <a:srgbClr val="FF0000"/>
                </a:solidFill>
              </a:rPr>
              <a:t>Search and rescue</a:t>
            </a:r>
          </a:p>
          <a:p>
            <a:pPr lvl="1"/>
            <a:r>
              <a:rPr lang="en-GB" sz="2000" b="1" dirty="0">
                <a:solidFill>
                  <a:srgbClr val="FF0000"/>
                </a:solidFill>
              </a:rPr>
              <a:t>Tsunami </a:t>
            </a:r>
            <a:r>
              <a:rPr lang="en-GB" sz="2000" b="1" dirty="0" smtClean="0">
                <a:solidFill>
                  <a:srgbClr val="FF0000"/>
                </a:solidFill>
              </a:rPr>
              <a:t>prediction</a:t>
            </a:r>
            <a:endParaRPr lang="en-US" b="1" dirty="0">
              <a:solidFill>
                <a:srgbClr val="FF0000"/>
              </a:solidFill>
            </a:endParaRPr>
          </a:p>
          <a:p>
            <a:pPr marL="361950" lvl="1" indent="-361950">
              <a:buFont typeface="Wingdings" panose="05000000000000000000" pitchFamily="2" charset="2"/>
              <a:buChar char="§"/>
            </a:pPr>
            <a:r>
              <a:rPr lang="en-GB" sz="2000" b="1" dirty="0" smtClean="0">
                <a:solidFill>
                  <a:schemeClr val="tx1">
                    <a:lumMod val="50000"/>
                  </a:schemeClr>
                </a:solidFill>
              </a:rPr>
              <a:t>BR date base</a:t>
            </a:r>
            <a:endParaRPr lang="en-GB" sz="20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GB" sz="2000" b="1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72877" y="6381750"/>
            <a:ext cx="255198" cy="246221"/>
          </a:xfrm>
        </p:spPr>
        <p:txBody>
          <a:bodyPr/>
          <a:lstStyle/>
          <a:p>
            <a:fld id="{2FE2695A-069D-4ABD-B01A-926B39F52B9F}" type="slidenum">
              <a:rPr lang="en-US" smtClean="0"/>
              <a:t>3</a:t>
            </a:fld>
            <a:endParaRPr lang="en-US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83556"/>
            <a:ext cx="4355976" cy="3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8170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7772400" cy="641350"/>
          </a:xfrm>
        </p:spPr>
        <p:txBody>
          <a:bodyPr/>
          <a:lstStyle/>
          <a:p>
            <a:r>
              <a:rPr lang="fr-CH" dirty="0" smtClean="0"/>
              <a:t>WRC </a:t>
            </a:r>
            <a:r>
              <a:rPr lang="ru-RU" dirty="0"/>
              <a:t>-</a:t>
            </a:r>
            <a:r>
              <a:rPr lang="ru-RU" dirty="0" smtClean="0"/>
              <a:t>1</a:t>
            </a:r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3968353"/>
          </a:xfrm>
        </p:spPr>
        <p:txBody>
          <a:bodyPr/>
          <a:lstStyle/>
          <a:p>
            <a:pPr marL="0" indent="0" algn="ctr">
              <a:buNone/>
            </a:pPr>
            <a:r>
              <a:rPr lang="en-GB" sz="2400" b="1" dirty="0" smtClean="0"/>
              <a:t>Worldwide spectrum for active sensing </a:t>
            </a:r>
            <a:endParaRPr lang="en-GB" sz="2400" b="1" dirty="0"/>
          </a:p>
          <a:p>
            <a:pPr marL="0" indent="0">
              <a:buNone/>
            </a:pPr>
            <a:endParaRPr lang="en-GB" sz="2400" dirty="0" smtClean="0"/>
          </a:p>
          <a:p>
            <a:endParaRPr lang="en-GB" dirty="0"/>
          </a:p>
          <a:p>
            <a:endParaRPr lang="en-GB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marL="0" indent="0">
              <a:buNone/>
            </a:pPr>
            <a:r>
              <a:rPr lang="en-US" b="1" dirty="0" smtClean="0"/>
              <a:t> 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72877" y="6381750"/>
            <a:ext cx="255198" cy="246221"/>
          </a:xfrm>
        </p:spPr>
        <p:txBody>
          <a:bodyPr/>
          <a:lstStyle/>
          <a:p>
            <a:fld id="{6717CCD3-4F51-4414-B4FB-2913E2BD8CBF}" type="slidenum">
              <a:rPr lang="en-US" smtClean="0"/>
              <a:t>4</a:t>
            </a:fld>
            <a:endParaRPr lang="en-US" dirty="0"/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66" y="2204864"/>
            <a:ext cx="8753475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31266" y="5424314"/>
            <a:ext cx="87534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climate monitoring, the studying of natural systems, monitoring of potential hazards, disaster management, </a:t>
            </a:r>
            <a:r>
              <a:rPr lang="en-US" sz="2400" b="1" dirty="0" smtClean="0">
                <a:solidFill>
                  <a:srgbClr val="FF0000"/>
                </a:solidFill>
              </a:rPr>
              <a:t>mapping, population </a:t>
            </a:r>
            <a:r>
              <a:rPr lang="en-US" sz="2400" b="1" dirty="0">
                <a:solidFill>
                  <a:srgbClr val="FF0000"/>
                </a:solidFill>
              </a:rPr>
              <a:t>monitoring.</a:t>
            </a:r>
          </a:p>
        </p:txBody>
      </p:sp>
    </p:spTree>
    <p:extLst>
      <p:ext uri="{BB962C8B-B14F-4D97-AF65-F5344CB8AC3E}">
        <p14:creationId xmlns:p14="http://schemas.microsoft.com/office/powerpoint/2010/main" val="39634564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WRC-15</a:t>
            </a:r>
            <a:endParaRPr lang="en-GB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3954338"/>
          </a:xfrm>
          <a:solidFill>
            <a:schemeClr val="accent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b="1" dirty="0"/>
              <a:t>Worldwide spectrum for </a:t>
            </a:r>
            <a:r>
              <a:rPr lang="en-GB" sz="2400" b="1" dirty="0" smtClean="0"/>
              <a:t>WAIC</a:t>
            </a:r>
            <a:endParaRPr lang="en-GB" sz="2400" b="1" dirty="0"/>
          </a:p>
          <a:p>
            <a:r>
              <a:rPr lang="en-GB" sz="2000" b="1" dirty="0" smtClean="0"/>
              <a:t>Replacing Aircraft Wiring with Radio</a:t>
            </a:r>
          </a:p>
          <a:p>
            <a:r>
              <a:rPr lang="en-GB" sz="2000" b="1" dirty="0" smtClean="0"/>
              <a:t>A380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100 000 wires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5 700 kg</a:t>
            </a:r>
          </a:p>
          <a:p>
            <a:pPr lvl="1"/>
            <a:r>
              <a:rPr lang="en-GB" sz="2000" b="1" dirty="0" smtClean="0">
                <a:solidFill>
                  <a:srgbClr val="FF0000"/>
                </a:solidFill>
              </a:rPr>
              <a:t>Harness adds 30% to weight</a:t>
            </a:r>
          </a:p>
          <a:p>
            <a:pPr marL="342900" lvl="1" indent="-342900">
              <a:buClr>
                <a:srgbClr val="0E438A"/>
              </a:buClr>
              <a:buSzPct val="110000"/>
              <a:buFont typeface="Wingdings" pitchFamily="2" charset="2"/>
              <a:buChar char="§"/>
            </a:pPr>
            <a:r>
              <a:rPr lang="en-GB" sz="2000" b="1" dirty="0" smtClean="0">
                <a:solidFill>
                  <a:schemeClr val="tx1">
                    <a:lumMod val="50000"/>
                  </a:schemeClr>
                </a:solidFill>
              </a:rPr>
              <a:t>17,770 </a:t>
            </a:r>
            <a:r>
              <a:rPr lang="en-GB" sz="2000" b="1" dirty="0">
                <a:solidFill>
                  <a:schemeClr val="tx1">
                    <a:lumMod val="50000"/>
                  </a:schemeClr>
                </a:solidFill>
              </a:rPr>
              <a:t>Passenger </a:t>
            </a:r>
            <a:r>
              <a:rPr lang="en-GB" sz="2000" b="1" dirty="0" smtClean="0">
                <a:solidFill>
                  <a:schemeClr val="tx1">
                    <a:lumMod val="50000"/>
                  </a:schemeClr>
                </a:solidFill>
              </a:rPr>
              <a:t>Aircraft</a:t>
            </a:r>
          </a:p>
          <a:p>
            <a:r>
              <a:rPr lang="en-GB" sz="2000" b="1" dirty="0" smtClean="0"/>
              <a:t>Aim to Replace 30% of Wires</a:t>
            </a:r>
          </a:p>
          <a:p>
            <a:r>
              <a:rPr lang="en-GB" sz="2000" b="1" dirty="0" smtClean="0"/>
              <a:t>Maintain or Increase </a:t>
            </a:r>
            <a:r>
              <a:rPr lang="en-GB" sz="2000" b="1" dirty="0"/>
              <a:t>S</a:t>
            </a:r>
            <a:r>
              <a:rPr lang="en-GB" sz="2000" b="1" dirty="0" smtClean="0"/>
              <a:t>afety</a:t>
            </a:r>
          </a:p>
          <a:p>
            <a:r>
              <a:rPr lang="en-GB" sz="2000" b="1" dirty="0" smtClean="0"/>
              <a:t>Requirement for Spectrum with Appropriate Protection</a:t>
            </a:r>
          </a:p>
          <a:p>
            <a:r>
              <a:rPr lang="en-GB" sz="2000" b="1" dirty="0" smtClean="0"/>
              <a:t>Reduced fuel burn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24998615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WRC-15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72877" y="6381750"/>
            <a:ext cx="255198" cy="246221"/>
          </a:xfrm>
        </p:spPr>
        <p:txBody>
          <a:bodyPr/>
          <a:lstStyle/>
          <a:p>
            <a:fld id="{8816995E-06F9-494C-A128-33751BFB185C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79512" y="1916832"/>
            <a:ext cx="8640960" cy="4400550"/>
          </a:xfrm>
        </p:spPr>
        <p:txBody>
          <a:bodyPr/>
          <a:lstStyle/>
          <a:p>
            <a:pPr marL="0" indent="0">
              <a:buNone/>
            </a:pPr>
            <a:r>
              <a:rPr lang="en-GB" sz="2400" b="1" dirty="0" smtClean="0">
                <a:solidFill>
                  <a:schemeClr val="tx1">
                    <a:lumMod val="50000"/>
                  </a:schemeClr>
                </a:solidFill>
              </a:rPr>
              <a:t>New global spectrum for broadband public protection and disaster relief (PPDR)</a:t>
            </a:r>
          </a:p>
          <a:p>
            <a:pPr marL="0" indent="0">
              <a:buNone/>
            </a:pPr>
            <a:r>
              <a:rPr lang="en-GB" sz="2400" b="1" dirty="0" smtClean="0">
                <a:solidFill>
                  <a:schemeClr val="tx1">
                    <a:lumMod val="50000"/>
                  </a:schemeClr>
                </a:solidFill>
              </a:rPr>
              <a:t>Need for video </a:t>
            </a:r>
          </a:p>
          <a:p>
            <a:pPr lvl="1"/>
            <a:r>
              <a:rPr lang="en-GB" sz="2400" b="1" dirty="0" smtClean="0">
                <a:solidFill>
                  <a:srgbClr val="FF0000"/>
                </a:solidFill>
              </a:rPr>
              <a:t>Improved situational awareness</a:t>
            </a:r>
          </a:p>
          <a:p>
            <a:pPr lvl="1"/>
            <a:r>
              <a:rPr lang="en-GB" sz="2400" b="1" dirty="0" smtClean="0">
                <a:solidFill>
                  <a:srgbClr val="FF0000"/>
                </a:solidFill>
              </a:rPr>
              <a:t>Safety of human life</a:t>
            </a:r>
          </a:p>
          <a:p>
            <a:pPr marL="0" indent="0">
              <a:buNone/>
            </a:pPr>
            <a:endParaRPr lang="en-GB" sz="24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993" y="4116575"/>
            <a:ext cx="3575992" cy="239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965" y="4121932"/>
            <a:ext cx="3866491" cy="2390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25144"/>
            <a:ext cx="913687" cy="1623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7249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ITU-e">
  <a:themeElements>
    <a:clrScheme name="2_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2_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2_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TU-e">
  <a:themeElements>
    <a:clrScheme name="ITU-e 4">
      <a:dk1>
        <a:srgbClr val="5C5C5C"/>
      </a:dk1>
      <a:lt1>
        <a:srgbClr val="FFFFFF"/>
      </a:lt1>
      <a:dk2>
        <a:srgbClr val="1B5BA2"/>
      </a:dk2>
      <a:lt2>
        <a:srgbClr val="808080"/>
      </a:lt2>
      <a:accent1>
        <a:srgbClr val="FFFFFF"/>
      </a:accent1>
      <a:accent2>
        <a:srgbClr val="3333CC"/>
      </a:accent2>
      <a:accent3>
        <a:srgbClr val="FFFFFF"/>
      </a:accent3>
      <a:accent4>
        <a:srgbClr val="4D4D4D"/>
      </a:accent4>
      <a:accent5>
        <a:srgbClr val="FFFFFF"/>
      </a:accent5>
      <a:accent6>
        <a:srgbClr val="2D2DB9"/>
      </a:accent6>
      <a:hlink>
        <a:srgbClr val="1B5BA2"/>
      </a:hlink>
      <a:folHlink>
        <a:srgbClr val="B2B2B2"/>
      </a:folHlink>
    </a:clrScheme>
    <a:fontScheme name="ITU-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0000"/>
        </a:solidFill>
        <a:ln w="76200" cap="flat" cmpd="sng" algn="ctr">
          <a:solidFill>
            <a:srgbClr val="B2B2B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 typeface="Arial" pitchFamily="34" charset="0"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ITU-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2">
        <a:dk1>
          <a:srgbClr val="5C5C5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3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e 4">
        <a:dk1>
          <a:srgbClr val="5C5C5C"/>
        </a:dk1>
        <a:lt1>
          <a:srgbClr val="FFFFFF"/>
        </a:lt1>
        <a:dk2>
          <a:srgbClr val="1B5BA2"/>
        </a:dk2>
        <a:lt2>
          <a:srgbClr val="808080"/>
        </a:lt2>
        <a:accent1>
          <a:srgbClr val="FFFFFF"/>
        </a:accent1>
        <a:accent2>
          <a:srgbClr val="3333CC"/>
        </a:accent2>
        <a:accent3>
          <a:srgbClr val="FFFFFF"/>
        </a:accent3>
        <a:accent4>
          <a:srgbClr val="4D4D4D"/>
        </a:accent4>
        <a:accent5>
          <a:srgbClr val="FFFFFF"/>
        </a:accent5>
        <a:accent6>
          <a:srgbClr val="2D2DB9"/>
        </a:accent6>
        <a:hlink>
          <a:srgbClr val="1B5BA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4D39951114734F8F2CD5BB541FD2E2" ma:contentTypeVersion="1" ma:contentTypeDescription="Create a new document." ma:contentTypeScope="" ma:versionID="81f85c0db186c893f5ac5d779beba6f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380CE4-04F0-4DAE-873B-7A0DA4C1FD66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E42F34EF-5663-416D-BE00-6248EEE50E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804121-550A-4A59-B5E5-B3CA561249C3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sharepoint/v3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CD7D74F2-B595-4041-BEFC-0FB60CE32C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23345</TotalTime>
  <Words>156</Words>
  <Application>Microsoft Office PowerPoint</Application>
  <PresentationFormat>On-screen Show (4:3)</PresentationFormat>
  <Paragraphs>56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2_ITU-e</vt:lpstr>
      <vt:lpstr>ITU-e</vt:lpstr>
      <vt:lpstr>PowerPoint Presentation</vt:lpstr>
      <vt:lpstr>WRC-12  </vt:lpstr>
      <vt:lpstr>WRC-12</vt:lpstr>
      <vt:lpstr>WRC -15</vt:lpstr>
      <vt:lpstr>WRC-15</vt:lpstr>
      <vt:lpstr>WRC-15</vt:lpstr>
    </vt:vector>
  </TitlesOfParts>
  <Company>ITU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ITU Powerpoint template for Office 2007</dc:title>
  <dc:creator>ITU Strategic Planning &amp; Membership Department</dc:creator>
  <dc:description>SPMmail@itu.int</dc:description>
  <cp:lastModifiedBy>nozdrin</cp:lastModifiedBy>
  <cp:revision>992</cp:revision>
  <cp:lastPrinted>2011-03-15T09:18:11Z</cp:lastPrinted>
  <dcterms:created xsi:type="dcterms:W3CDTF">2006-05-30T12:53:59Z</dcterms:created>
  <dcterms:modified xsi:type="dcterms:W3CDTF">2014-10-10T07:39:34Z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Document</vt:lpwstr>
  </property>
  <property fmtid="{D5CDD505-2E9C-101B-9397-08002B2CF9AE}" pid="3" name="ContentTypeId">
    <vt:lpwstr>0x010100494D39951114734F8F2CD5BB541FD2E2</vt:lpwstr>
  </property>
</Properties>
</file>