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7" r:id="rId3"/>
    <p:sldId id="262" r:id="rId4"/>
    <p:sldId id="259" r:id="rId5"/>
    <p:sldId id="260" r:id="rId6"/>
    <p:sldId id="263" r:id="rId7"/>
    <p:sldId id="264" r:id="rId8"/>
    <p:sldId id="265" r:id="rId9"/>
    <p:sldId id="266" r:id="rId10"/>
    <p:sldId id="267" r:id="rId11"/>
    <p:sldId id="269" r:id="rId12"/>
    <p:sldId id="270" r:id="rId13"/>
    <p:sldId id="273" r:id="rId14"/>
    <p:sldId id="271" r:id="rId15"/>
    <p:sldId id="27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7" d="100"/>
          <a:sy n="117" d="100"/>
        </p:scale>
        <p:origin x="-208" y="-112"/>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556C2C-028A-4212-97C5-03775A871387}" type="datetimeFigureOut">
              <a:rPr lang="en-US" smtClean="0"/>
              <a:t>10/1/14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B006FF-BD9B-45CF-B313-1A33390409D9}" type="slidenum">
              <a:rPr lang="en-US" smtClean="0"/>
              <a:t>‹#›</a:t>
            </a:fld>
            <a:endParaRPr lang="en-US"/>
          </a:p>
        </p:txBody>
      </p:sp>
    </p:spTree>
    <p:extLst>
      <p:ext uri="{BB962C8B-B14F-4D97-AF65-F5344CB8AC3E}">
        <p14:creationId xmlns:p14="http://schemas.microsoft.com/office/powerpoint/2010/main" val="2621811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Plenary</a:t>
            </a:r>
          </a:p>
          <a:p>
            <a:pPr marL="171450" indent="-171450">
              <a:buFontTx/>
              <a:buChar char="-"/>
            </a:pPr>
            <a:r>
              <a:rPr lang="en-US" baseline="0" dirty="0" smtClean="0"/>
              <a:t>Heads of State and Government</a:t>
            </a:r>
          </a:p>
          <a:p>
            <a:pPr marL="171450" indent="-171450">
              <a:buFontTx/>
              <a:buChar char="-"/>
            </a:pPr>
            <a:r>
              <a:rPr lang="en-US" baseline="0" dirty="0" smtClean="0"/>
              <a:t>Provide vision of national effort and international goals</a:t>
            </a:r>
          </a:p>
          <a:p>
            <a:pPr marL="171450" indent="-171450">
              <a:buFontTx/>
              <a:buChar char="-"/>
            </a:pPr>
            <a:r>
              <a:rPr lang="en-US" baseline="0" dirty="0" smtClean="0"/>
              <a:t>Announcements of future ambition and action through national efforts</a:t>
            </a:r>
          </a:p>
          <a:p>
            <a:pPr marL="171450" indent="-171450">
              <a:buFontTx/>
              <a:buChar char="-"/>
            </a:pPr>
            <a:endParaRPr lang="en-US" baseline="0" dirty="0" smtClean="0"/>
          </a:p>
          <a:p>
            <a:pPr lvl="0"/>
            <a:r>
              <a:rPr lang="en-GB" sz="1200" kern="1200" dirty="0" smtClean="0">
                <a:solidFill>
                  <a:schemeClr val="tx1"/>
                </a:solidFill>
                <a:effectLst/>
                <a:latin typeface="+mn-lt"/>
                <a:ea typeface="+mn-ea"/>
                <a:cs typeface="+mn-cs"/>
              </a:rPr>
              <a:t>Action Platforms (next slide)</a:t>
            </a:r>
          </a:p>
          <a:p>
            <a:pPr marL="0" lvl="0" indent="0">
              <a:buFontTx/>
              <a:buNone/>
            </a:pPr>
            <a:endParaRPr lang="en-US" sz="1200" kern="1200" dirty="0" smtClean="0">
              <a:solidFill>
                <a:schemeClr val="tx1"/>
              </a:solidFill>
              <a:effectLst/>
              <a:latin typeface="+mn-lt"/>
              <a:ea typeface="+mn-ea"/>
              <a:cs typeface="+mn-cs"/>
            </a:endParaRPr>
          </a:p>
          <a:p>
            <a:pPr marL="0" lvl="0" indent="0">
              <a:buFontTx/>
              <a:buNone/>
            </a:pPr>
            <a:r>
              <a:rPr lang="en-US" sz="1200" kern="1200" dirty="0" smtClean="0">
                <a:solidFill>
                  <a:schemeClr val="tx1"/>
                </a:solidFill>
                <a:effectLst/>
                <a:latin typeface="+mn-lt"/>
                <a:ea typeface="+mn-ea"/>
                <a:cs typeface="+mn-cs"/>
              </a:rPr>
              <a:t>Private</a:t>
            </a:r>
            <a:r>
              <a:rPr lang="en-US" sz="1200" kern="1200" baseline="0" dirty="0" smtClean="0">
                <a:solidFill>
                  <a:schemeClr val="tx1"/>
                </a:solidFill>
                <a:effectLst/>
                <a:latin typeface="+mn-lt"/>
                <a:ea typeface="+mn-ea"/>
                <a:cs typeface="+mn-cs"/>
              </a:rPr>
              <a:t> Sector Forum Lunch</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kern="1200" baseline="0" dirty="0" smtClean="0">
                <a:solidFill>
                  <a:schemeClr val="tx1"/>
                </a:solidFill>
                <a:effectLst/>
                <a:latin typeface="+mn-lt"/>
                <a:ea typeface="+mn-ea"/>
                <a:cs typeface="+mn-cs"/>
              </a:rPr>
              <a:t>For CEOs, </a:t>
            </a:r>
            <a:r>
              <a:rPr lang="en-US" baseline="0" dirty="0" smtClean="0"/>
              <a:t>Heads of State and Government, and civil society leaders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smtClean="0"/>
              <a:t>Hosted by UN Global Compact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baseline="0" dirty="0" smtClean="0"/>
              <a:t>Focusing on private sector’s role in low-carbon development</a:t>
            </a:r>
          </a:p>
          <a:p>
            <a:pPr marL="0" lvl="0" indent="0">
              <a:buFontTx/>
              <a:buNone/>
            </a:pPr>
            <a:endParaRPr lang="en-GB"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C238ACEF-6199-4B6C-A580-580FE8DCCA33}" type="slidenum">
              <a:rPr lang="en-US" smtClean="0"/>
              <a:t>8</a:t>
            </a:fld>
            <a:endParaRPr lang="en-US"/>
          </a:p>
        </p:txBody>
      </p:sp>
    </p:spTree>
    <p:extLst>
      <p:ext uri="{BB962C8B-B14F-4D97-AF65-F5344CB8AC3E}">
        <p14:creationId xmlns:p14="http://schemas.microsoft.com/office/powerpoint/2010/main" val="1744282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Thematic Sessions were not designed as a platform to showcase any one organization’s work; instead, the intent was to bring in voices from civil society and other constituencies and communities, and for UN hosts to work with other UN entities in the spirit of "delivering as one". </a:t>
            </a:r>
          </a:p>
          <a:p>
            <a:endParaRPr lang="en-US" dirty="0"/>
          </a:p>
        </p:txBody>
      </p:sp>
      <p:sp>
        <p:nvSpPr>
          <p:cNvPr id="4" name="Slide Number Placeholder 3"/>
          <p:cNvSpPr>
            <a:spLocks noGrp="1"/>
          </p:cNvSpPr>
          <p:nvPr>
            <p:ph type="sldNum" sz="quarter" idx="10"/>
          </p:nvPr>
        </p:nvSpPr>
        <p:spPr/>
        <p:txBody>
          <a:bodyPr/>
          <a:lstStyle/>
          <a:p>
            <a:fld id="{C238ACEF-6199-4B6C-A580-580FE8DCCA33}" type="slidenum">
              <a:rPr lang="en-US" smtClean="0"/>
              <a:t>9</a:t>
            </a:fld>
            <a:endParaRPr lang="en-US"/>
          </a:p>
        </p:txBody>
      </p:sp>
    </p:spTree>
    <p:extLst>
      <p:ext uri="{BB962C8B-B14F-4D97-AF65-F5344CB8AC3E}">
        <p14:creationId xmlns:p14="http://schemas.microsoft.com/office/powerpoint/2010/main" val="41696830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CWNYC: the organizing umbrella for scores of separate events hosted by a wide range of civil society partners;</a:t>
            </a:r>
            <a:r>
              <a:rPr lang="en-US" baseline="0" dirty="0" smtClean="0"/>
              <a:t> suggested by the UN Secretary-General's Climate Change Support Team as the preferred means by which to get involved with the CS</a:t>
            </a:r>
            <a:endParaRPr lang="en-US" dirty="0"/>
          </a:p>
        </p:txBody>
      </p:sp>
      <p:sp>
        <p:nvSpPr>
          <p:cNvPr id="4" name="Slide Number Placeholder 3"/>
          <p:cNvSpPr>
            <a:spLocks noGrp="1"/>
          </p:cNvSpPr>
          <p:nvPr>
            <p:ph type="sldNum" sz="quarter" idx="10"/>
          </p:nvPr>
        </p:nvSpPr>
        <p:spPr/>
        <p:txBody>
          <a:bodyPr/>
          <a:lstStyle/>
          <a:p>
            <a:fld id="{C238ACEF-6199-4B6C-A580-580FE8DCCA33}" type="slidenum">
              <a:rPr lang="en-US" smtClean="0"/>
              <a:t>10</a:t>
            </a:fld>
            <a:endParaRPr lang="en-US"/>
          </a:p>
        </p:txBody>
      </p:sp>
    </p:spTree>
    <p:extLst>
      <p:ext uri="{BB962C8B-B14F-4D97-AF65-F5344CB8AC3E}">
        <p14:creationId xmlns:p14="http://schemas.microsoft.com/office/powerpoint/2010/main" val="37331013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38ACEF-6199-4B6C-A580-580FE8DCCA33}" type="slidenum">
              <a:rPr lang="en-US" smtClean="0"/>
              <a:t>14</a:t>
            </a:fld>
            <a:endParaRPr lang="en-US"/>
          </a:p>
        </p:txBody>
      </p:sp>
    </p:spTree>
    <p:extLst>
      <p:ext uri="{BB962C8B-B14F-4D97-AF65-F5344CB8AC3E}">
        <p14:creationId xmlns:p14="http://schemas.microsoft.com/office/powerpoint/2010/main" val="209479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238ACEF-6199-4B6C-A580-580FE8DCCA33}" type="slidenum">
              <a:rPr lang="en-US" smtClean="0"/>
              <a:t>15</a:t>
            </a:fld>
            <a:endParaRPr lang="en-US"/>
          </a:p>
        </p:txBody>
      </p:sp>
    </p:spTree>
    <p:extLst>
      <p:ext uri="{BB962C8B-B14F-4D97-AF65-F5344CB8AC3E}">
        <p14:creationId xmlns:p14="http://schemas.microsoft.com/office/powerpoint/2010/main" val="41157512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AC35503-EAD3-4AD1-8E60-384EA5B5BCE7}" type="datetimeFigureOut">
              <a:rPr lang="en-US" smtClean="0"/>
              <a:t>10/1/14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7540825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C35503-EAD3-4AD1-8E60-384EA5B5BCE7}" type="datetimeFigureOut">
              <a:rPr lang="en-US" smtClean="0"/>
              <a:t>10/1/14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6147479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C35503-EAD3-4AD1-8E60-384EA5B5BCE7}" type="datetimeFigureOut">
              <a:rPr lang="en-US" smtClean="0"/>
              <a:t>10/1/14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503681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AC35503-EAD3-4AD1-8E60-384EA5B5BCE7}" type="datetimeFigureOut">
              <a:rPr lang="en-US" smtClean="0"/>
              <a:t>10/1/14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4459476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AC35503-EAD3-4AD1-8E60-384EA5B5BCE7}" type="datetimeFigureOut">
              <a:rPr lang="en-US" smtClean="0"/>
              <a:t>10/1/14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266517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AC35503-EAD3-4AD1-8E60-384EA5B5BCE7}" type="datetimeFigureOut">
              <a:rPr lang="en-US" smtClean="0"/>
              <a:t>10/1/14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1171159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C35503-EAD3-4AD1-8E60-384EA5B5BCE7}" type="datetimeFigureOut">
              <a:rPr lang="en-US" smtClean="0"/>
              <a:t>10/1/14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17112036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AC35503-EAD3-4AD1-8E60-384EA5B5BCE7}" type="datetimeFigureOut">
              <a:rPr lang="en-US" smtClean="0"/>
              <a:t>10/1/14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701661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AC35503-EAD3-4AD1-8E60-384EA5B5BCE7}" type="datetimeFigureOut">
              <a:rPr lang="en-US" smtClean="0"/>
              <a:t>10/1/14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16310739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C35503-EAD3-4AD1-8E60-384EA5B5BCE7}" type="datetimeFigureOut">
              <a:rPr lang="en-US" smtClean="0"/>
              <a:t>10/1/14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13016569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AC35503-EAD3-4AD1-8E60-384EA5B5BCE7}" type="datetimeFigureOut">
              <a:rPr lang="en-US" smtClean="0"/>
              <a:t>10/1/14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975D8-0145-4A20-BC97-957B4C6BEA9E}" type="slidenum">
              <a:rPr lang="en-US" smtClean="0"/>
              <a:t>‹#›</a:t>
            </a:fld>
            <a:endParaRPr lang="en-US"/>
          </a:p>
        </p:txBody>
      </p:sp>
    </p:spTree>
    <p:extLst>
      <p:ext uri="{BB962C8B-B14F-4D97-AF65-F5344CB8AC3E}">
        <p14:creationId xmlns:p14="http://schemas.microsoft.com/office/powerpoint/2010/main" val="425212725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C35503-EAD3-4AD1-8E60-384EA5B5BCE7}" type="datetimeFigureOut">
              <a:rPr lang="en-US" smtClean="0"/>
              <a:t>10/1/14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8975D8-0145-4A20-BC97-957B4C6BEA9E}" type="slidenum">
              <a:rPr lang="en-US" smtClean="0"/>
              <a:t>‹#›</a:t>
            </a:fld>
            <a:endParaRPr lang="en-US"/>
          </a:p>
        </p:txBody>
      </p:sp>
    </p:spTree>
    <p:extLst>
      <p:ext uri="{BB962C8B-B14F-4D97-AF65-F5344CB8AC3E}">
        <p14:creationId xmlns:p14="http://schemas.microsoft.com/office/powerpoint/2010/main" val="3826673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60607" y="0"/>
            <a:ext cx="12878872" cy="7487352"/>
          </a:xfrm>
          <a:prstGeom prst="rect">
            <a:avLst/>
          </a:prstGeom>
        </p:spPr>
      </p:pic>
      <p:sp>
        <p:nvSpPr>
          <p:cNvPr id="2" name="Title 1"/>
          <p:cNvSpPr>
            <a:spLocks noGrp="1"/>
          </p:cNvSpPr>
          <p:nvPr>
            <p:ph type="ctrTitle"/>
          </p:nvPr>
        </p:nvSpPr>
        <p:spPr>
          <a:xfrm>
            <a:off x="-310165" y="2654948"/>
            <a:ext cx="7935532" cy="2387600"/>
          </a:xfrm>
        </p:spPr>
        <p:txBody>
          <a:bodyPr>
            <a:normAutofit/>
          </a:bodyPr>
          <a:lstStyle/>
          <a:p>
            <a:pPr algn="l"/>
            <a:r>
              <a:rPr lang="de-CH" sz="3500" dirty="0" smtClean="0">
                <a:solidFill>
                  <a:schemeClr val="bg1"/>
                </a:solidFill>
              </a:rPr>
              <a:t>MEANS OF TANSFORMATION -</a:t>
            </a:r>
            <a:br>
              <a:rPr lang="de-CH" sz="3500" dirty="0" smtClean="0">
                <a:solidFill>
                  <a:schemeClr val="bg1"/>
                </a:solidFill>
              </a:rPr>
            </a:br>
            <a:r>
              <a:rPr lang="de-CH" sz="3500" dirty="0" smtClean="0">
                <a:solidFill>
                  <a:schemeClr val="bg1"/>
                </a:solidFill>
              </a:rPr>
              <a:t>Harnessing Broadband for the Post-2015 Development Agenda</a:t>
            </a:r>
            <a:endParaRPr lang="en-US" sz="3500" dirty="0">
              <a:solidFill>
                <a:schemeClr val="bg1"/>
              </a:solidFill>
            </a:endParaRPr>
          </a:p>
        </p:txBody>
      </p:sp>
      <p:sp>
        <p:nvSpPr>
          <p:cNvPr id="3" name="Subtitle 2"/>
          <p:cNvSpPr>
            <a:spLocks noGrp="1"/>
          </p:cNvSpPr>
          <p:nvPr>
            <p:ph type="subTitle" idx="1"/>
          </p:nvPr>
        </p:nvSpPr>
        <p:spPr>
          <a:xfrm>
            <a:off x="-203915" y="5437069"/>
            <a:ext cx="7723031" cy="1655762"/>
          </a:xfrm>
        </p:spPr>
        <p:txBody>
          <a:bodyPr/>
          <a:lstStyle/>
          <a:p>
            <a:pPr algn="l"/>
            <a:r>
              <a:rPr lang="de-CH" dirty="0" smtClean="0">
                <a:solidFill>
                  <a:schemeClr val="bg1"/>
                </a:solidFill>
              </a:rPr>
              <a:t>A report of the Broadband Commission Task Force on Sustainable Development</a:t>
            </a:r>
            <a:endParaRPr lang="en-US" dirty="0">
              <a:solidFill>
                <a:schemeClr val="bg1"/>
              </a:solidFill>
            </a:endParaRPr>
          </a:p>
        </p:txBody>
      </p:sp>
    </p:spTree>
    <p:extLst>
      <p:ext uri="{BB962C8B-B14F-4D97-AF65-F5344CB8AC3E}">
        <p14:creationId xmlns:p14="http://schemas.microsoft.com/office/powerpoint/2010/main" val="166169863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484784"/>
            <a:ext cx="8229600" cy="4159412"/>
          </a:xfrm>
        </p:spPr>
        <p:txBody>
          <a:bodyPr>
            <a:normAutofit lnSpcReduction="10000"/>
          </a:bodyPr>
          <a:lstStyle/>
          <a:p>
            <a:r>
              <a:rPr lang="en-US" dirty="0" smtClean="0"/>
              <a:t>Participation of the Deputy Secretary-General in the discussion during the UN Private Sector Forum</a:t>
            </a:r>
          </a:p>
          <a:p>
            <a:r>
              <a:rPr lang="en-US" dirty="0" smtClean="0"/>
              <a:t>Main points stressed during the discussion:</a:t>
            </a:r>
          </a:p>
          <a:p>
            <a:pPr lvl="1"/>
            <a:r>
              <a:rPr lang="en-US" dirty="0" smtClean="0"/>
              <a:t>Crucial role of ICTs and “smart” solutions for energy efficiency and GHG emissions reductions</a:t>
            </a:r>
          </a:p>
          <a:p>
            <a:pPr lvl="1"/>
            <a:r>
              <a:rPr lang="en-US" dirty="0" smtClean="0"/>
              <a:t>Potential of </a:t>
            </a:r>
            <a:r>
              <a:rPr lang="en-US" dirty="0" smtClean="0"/>
              <a:t>ICTs </a:t>
            </a:r>
            <a:r>
              <a:rPr lang="en-US" dirty="0" smtClean="0"/>
              <a:t>in cutting emissions in different economic sectors</a:t>
            </a:r>
          </a:p>
          <a:p>
            <a:pPr lvl="1"/>
            <a:r>
              <a:rPr lang="en-US" dirty="0" smtClean="0"/>
              <a:t>ITU work on standardization </a:t>
            </a:r>
          </a:p>
          <a:p>
            <a:pPr lvl="1"/>
            <a:r>
              <a:rPr lang="en-US" dirty="0" smtClean="0"/>
              <a:t>Importance of Private sector members for ITU</a:t>
            </a:r>
          </a:p>
          <a:p>
            <a:pPr lvl="1"/>
            <a:r>
              <a:rPr lang="en-US" dirty="0" smtClean="0"/>
              <a:t>Key role of sustainability and Climate Change at the upcoming Plenipotentiary Conference</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5644196"/>
            <a:ext cx="9144000" cy="1213805"/>
          </a:xfrm>
          <a:prstGeom prst="rect">
            <a:avLst/>
          </a:prstGeom>
        </p:spPr>
      </p:pic>
      <p:sp>
        <p:nvSpPr>
          <p:cNvPr id="7" name="Title 5"/>
          <p:cNvSpPr>
            <a:spLocks noGrp="1"/>
          </p:cNvSpPr>
          <p:nvPr>
            <p:ph type="title"/>
          </p:nvPr>
        </p:nvSpPr>
        <p:spPr>
          <a:xfrm>
            <a:off x="1981200" y="274639"/>
            <a:ext cx="8229600" cy="1143000"/>
          </a:xfrm>
        </p:spPr>
        <p:txBody>
          <a:bodyPr/>
          <a:lstStyle/>
          <a:p>
            <a:r>
              <a:rPr lang="en-US" dirty="0" smtClean="0"/>
              <a:t>ITU involvement</a:t>
            </a:r>
            <a:endParaRPr lang="en-US" dirty="0"/>
          </a:p>
        </p:txBody>
      </p:sp>
    </p:spTree>
    <p:extLst>
      <p:ext uri="{BB962C8B-B14F-4D97-AF65-F5344CB8AC3E}">
        <p14:creationId xmlns:p14="http://schemas.microsoft.com/office/powerpoint/2010/main" val="188195403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swaby\Dropbox\ITU\Climate\Climate Summit 2014\cop20_logo_text_17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9289" y="146185"/>
            <a:ext cx="4833422" cy="6565631"/>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2"/>
          <p:cNvSpPr>
            <a:spLocks noGrp="1"/>
          </p:cNvSpPr>
          <p:nvPr>
            <p:ph type="subTitle" idx="1"/>
          </p:nvPr>
        </p:nvSpPr>
        <p:spPr>
          <a:xfrm>
            <a:off x="1524000" y="5229200"/>
            <a:ext cx="9144000" cy="1628800"/>
          </a:xfrm>
          <a:solidFill>
            <a:schemeClr val="bg1"/>
          </a:solidFill>
        </p:spPr>
        <p:txBody>
          <a:bodyPr>
            <a:normAutofit/>
          </a:bodyPr>
          <a:lstStyle/>
          <a:p>
            <a:r>
              <a:rPr lang="en-GB" b="1" dirty="0" smtClean="0">
                <a:solidFill>
                  <a:schemeClr val="tx1"/>
                </a:solidFill>
              </a:rPr>
              <a:t>UN Climate Change Conference (COP-20/CMP-14)</a:t>
            </a:r>
          </a:p>
          <a:p>
            <a:r>
              <a:rPr lang="en-GB" b="1" dirty="0" smtClean="0">
                <a:solidFill>
                  <a:schemeClr val="tx1"/>
                </a:solidFill>
              </a:rPr>
              <a:t>Lima, Peru</a:t>
            </a:r>
          </a:p>
          <a:p>
            <a:r>
              <a:rPr lang="en-GB" b="1" dirty="0" smtClean="0">
                <a:solidFill>
                  <a:schemeClr val="tx1"/>
                </a:solidFill>
              </a:rPr>
              <a:t>1-12 December 2014</a:t>
            </a:r>
            <a:endParaRPr lang="en-US" b="1" dirty="0">
              <a:solidFill>
                <a:schemeClr val="tx1"/>
              </a:solidFill>
            </a:endParaRPr>
          </a:p>
        </p:txBody>
      </p:sp>
    </p:spTree>
    <p:extLst>
      <p:ext uri="{BB962C8B-B14F-4D97-AF65-F5344CB8AC3E}">
        <p14:creationId xmlns:p14="http://schemas.microsoft.com/office/powerpoint/2010/main" val="3349083755"/>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9"/>
            <a:ext cx="6563072" cy="1143000"/>
          </a:xfrm>
        </p:spPr>
        <p:txBody>
          <a:bodyPr/>
          <a:lstStyle/>
          <a:p>
            <a:r>
              <a:rPr lang="en-US" dirty="0" smtClean="0"/>
              <a:t>Event details</a:t>
            </a:r>
            <a:endParaRPr lang="en-US" dirty="0"/>
          </a:p>
        </p:txBody>
      </p:sp>
      <p:pic>
        <p:nvPicPr>
          <p:cNvPr id="4" name="Picture 2" descr="C:\Users\swaby\Dropbox\ITU\Climate\Climate Summit 2014\cop20_logo_text_17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04771" y="72008"/>
            <a:ext cx="1464125" cy="198884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1981200" y="1772817"/>
            <a:ext cx="8229600" cy="5040560"/>
          </a:xfrm>
          <a:solidFill>
            <a:schemeClr val="bg1"/>
          </a:solidFill>
        </p:spPr>
        <p:txBody>
          <a:bodyPr>
            <a:normAutofit/>
          </a:bodyPr>
          <a:lstStyle/>
          <a:p>
            <a:r>
              <a:rPr lang="en-US" dirty="0" smtClean="0"/>
              <a:t>COP-20 </a:t>
            </a:r>
            <a:r>
              <a:rPr lang="en-US" dirty="0"/>
              <a:t>President: Manuel </a:t>
            </a:r>
            <a:r>
              <a:rPr lang="en-US" dirty="0" err="1"/>
              <a:t>Pulgar</a:t>
            </a:r>
            <a:r>
              <a:rPr lang="en-US" dirty="0"/>
              <a:t>-Vidal, Minister of Environment for Peru </a:t>
            </a:r>
          </a:p>
          <a:p>
            <a:r>
              <a:rPr lang="en-US" dirty="0"/>
              <a:t>Expected major outcomes:</a:t>
            </a:r>
          </a:p>
          <a:p>
            <a:pPr lvl="1"/>
            <a:r>
              <a:rPr lang="en-US" dirty="0" smtClean="0"/>
              <a:t>Concrete </a:t>
            </a:r>
            <a:r>
              <a:rPr lang="en-US" dirty="0"/>
              <a:t>pre-2020 actions on mitigation and finance</a:t>
            </a:r>
          </a:p>
          <a:p>
            <a:pPr lvl="1"/>
            <a:r>
              <a:rPr lang="en-US" dirty="0" smtClean="0"/>
              <a:t>New </a:t>
            </a:r>
            <a:r>
              <a:rPr lang="en-US" dirty="0"/>
              <a:t>national targets from countries </a:t>
            </a:r>
          </a:p>
          <a:p>
            <a:pPr lvl="1"/>
            <a:r>
              <a:rPr lang="en-US" dirty="0" smtClean="0"/>
              <a:t>The approval of a </a:t>
            </a:r>
            <a:r>
              <a:rPr lang="en-US" dirty="0"/>
              <a:t>draft text of a 2015 negotiating legal instrument/</a:t>
            </a:r>
            <a:r>
              <a:rPr lang="en-US" dirty="0" smtClean="0"/>
              <a:t>agreement</a:t>
            </a:r>
            <a:endParaRPr lang="en-US" dirty="0"/>
          </a:p>
          <a:p>
            <a:r>
              <a:rPr lang="en-US" dirty="0" smtClean="0"/>
              <a:t>Without </a:t>
            </a:r>
            <a:r>
              <a:rPr lang="en-US" dirty="0"/>
              <a:t>Lima, there is no </a:t>
            </a:r>
            <a:r>
              <a:rPr lang="en-US" dirty="0" smtClean="0"/>
              <a:t>Paris</a:t>
            </a:r>
          </a:p>
          <a:p>
            <a:pPr lvl="1"/>
            <a:r>
              <a:rPr lang="en-US" dirty="0" smtClean="0"/>
              <a:t>It is the last step towards the potentially pivotal 2015 summit in Paris (COP-21), where a new international climate agreement is expected to take shape</a:t>
            </a:r>
          </a:p>
        </p:txBody>
      </p:sp>
    </p:spTree>
    <p:extLst>
      <p:ext uri="{BB962C8B-B14F-4D97-AF65-F5344CB8AC3E}">
        <p14:creationId xmlns:p14="http://schemas.microsoft.com/office/powerpoint/2010/main" val="308923071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9"/>
            <a:ext cx="6635080" cy="1143000"/>
          </a:xfrm>
        </p:spPr>
        <p:txBody>
          <a:bodyPr>
            <a:normAutofit/>
          </a:bodyPr>
          <a:lstStyle/>
          <a:p>
            <a:r>
              <a:rPr lang="de-CH" dirty="0" smtClean="0"/>
              <a:t>ITU participation	</a:t>
            </a:r>
            <a:endParaRPr lang="en-US" dirty="0"/>
          </a:p>
        </p:txBody>
      </p:sp>
      <p:pic>
        <p:nvPicPr>
          <p:cNvPr id="4" name="Picture 2" descr="C:\Users\swaby\Dropbox\ITU\Climate\Climate Summit 2014\cop20_logo_text_17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04771" y="72008"/>
            <a:ext cx="1464125" cy="198884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1981200" y="1772817"/>
            <a:ext cx="8229600" cy="4997151"/>
          </a:xfrm>
          <a:solidFill>
            <a:schemeClr val="bg1"/>
          </a:solidFill>
        </p:spPr>
        <p:txBody>
          <a:bodyPr>
            <a:normAutofit/>
          </a:bodyPr>
          <a:lstStyle/>
          <a:p>
            <a:r>
              <a:rPr lang="de-CH" dirty="0" smtClean="0"/>
              <a:t>Due </a:t>
            </a:r>
            <a:r>
              <a:rPr lang="de-CH" dirty="0"/>
              <a:t>to the close proximity of PP-14 to COP-20, ITU decided to have a </a:t>
            </a:r>
            <a:r>
              <a:rPr lang="de-CH" dirty="0" smtClean="0"/>
              <a:t>limited engagement </a:t>
            </a:r>
            <a:r>
              <a:rPr lang="de-CH" dirty="0"/>
              <a:t>at COP-20</a:t>
            </a:r>
          </a:p>
          <a:p>
            <a:pPr lvl="0"/>
            <a:r>
              <a:rPr lang="en-US" dirty="0" smtClean="0"/>
              <a:t>For this purpose the </a:t>
            </a:r>
            <a:r>
              <a:rPr lang="en-US" dirty="0"/>
              <a:t>support of the ITU regional office </a:t>
            </a:r>
            <a:r>
              <a:rPr lang="en-US" dirty="0" smtClean="0"/>
              <a:t>has been requested – the regional office will represent ITU at the conference</a:t>
            </a:r>
            <a:endParaRPr lang="en-US" dirty="0"/>
          </a:p>
          <a:p>
            <a:pPr lvl="0"/>
            <a:r>
              <a:rPr lang="en-US" dirty="0"/>
              <a:t>ITU´s goal at the conference will be to continue to be perceived as an agency that participates in and contributes to the UNFCCC process and feeds the work of the UNFCCC into the work of ITU Study Groups and vice versa</a:t>
            </a:r>
          </a:p>
          <a:p>
            <a:endParaRPr lang="en-US" dirty="0"/>
          </a:p>
        </p:txBody>
      </p:sp>
    </p:spTree>
    <p:extLst>
      <p:ext uri="{BB962C8B-B14F-4D97-AF65-F5344CB8AC3E}">
        <p14:creationId xmlns:p14="http://schemas.microsoft.com/office/powerpoint/2010/main" val="152393589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9"/>
            <a:ext cx="6563072" cy="1143000"/>
          </a:xfrm>
        </p:spPr>
        <p:txBody>
          <a:bodyPr>
            <a:normAutofit/>
          </a:bodyPr>
          <a:lstStyle/>
          <a:p>
            <a:r>
              <a:rPr lang="de-CH" dirty="0" smtClean="0"/>
              <a:t>One UN at COP-20</a:t>
            </a:r>
            <a:endParaRPr lang="en-US" dirty="0"/>
          </a:p>
        </p:txBody>
      </p:sp>
      <p:pic>
        <p:nvPicPr>
          <p:cNvPr id="4" name="Picture 2" descr="C:\Users\swaby\Dropbox\ITU\Climate\Climate Summit 2014\cop20_logo_text_17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4771" y="72008"/>
            <a:ext cx="1464125" cy="198884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1981200" y="1772817"/>
            <a:ext cx="8229600" cy="5069159"/>
          </a:xfrm>
          <a:solidFill>
            <a:schemeClr val="bg1"/>
          </a:solidFill>
        </p:spPr>
        <p:txBody>
          <a:bodyPr>
            <a:normAutofit/>
          </a:bodyPr>
          <a:lstStyle/>
          <a:p>
            <a:r>
              <a:rPr lang="de-CH" dirty="0" smtClean="0"/>
              <a:t>HLCP WGCC decided to highlight at COP-20 that UN agencies are tackling climate change as «One UN»</a:t>
            </a:r>
          </a:p>
          <a:p>
            <a:r>
              <a:rPr lang="de-CH" dirty="0" smtClean="0"/>
              <a:t>This is why the HLCP WGCC suggested to: </a:t>
            </a:r>
          </a:p>
          <a:p>
            <a:pPr lvl="1"/>
            <a:r>
              <a:rPr lang="de-CH" dirty="0"/>
              <a:t>C</a:t>
            </a:r>
            <a:r>
              <a:rPr lang="de-CH" dirty="0" smtClean="0"/>
              <a:t>ollaborate in regard to side events</a:t>
            </a:r>
          </a:p>
          <a:p>
            <a:pPr lvl="1"/>
            <a:r>
              <a:rPr lang="de-CH" dirty="0" smtClean="0"/>
              <a:t>Have a «One UN» exhibition area where agencies present their work in joint-exhibit booths</a:t>
            </a:r>
          </a:p>
          <a:p>
            <a:endParaRPr lang="en-US" dirty="0" smtClean="0"/>
          </a:p>
        </p:txBody>
      </p:sp>
    </p:spTree>
    <p:extLst>
      <p:ext uri="{BB962C8B-B14F-4D97-AF65-F5344CB8AC3E}">
        <p14:creationId xmlns:p14="http://schemas.microsoft.com/office/powerpoint/2010/main" val="241152523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swaby\Dropbox\ITU\Climate\Climate Summit 2014\cop20_logo_text_17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04771" y="72008"/>
            <a:ext cx="1464125" cy="198884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1981200" y="1772817"/>
            <a:ext cx="8229600" cy="4597971"/>
          </a:xfrm>
          <a:solidFill>
            <a:schemeClr val="bg1"/>
          </a:solidFill>
        </p:spPr>
        <p:txBody>
          <a:bodyPr>
            <a:normAutofit/>
          </a:bodyPr>
          <a:lstStyle/>
          <a:p>
            <a:r>
              <a:rPr lang="de-CH" dirty="0" smtClean="0"/>
              <a:t>Side events</a:t>
            </a:r>
            <a:r>
              <a:rPr lang="de-CH" sz="3200" dirty="0" smtClean="0"/>
              <a:t>:</a:t>
            </a:r>
          </a:p>
          <a:p>
            <a:pPr lvl="1"/>
            <a:r>
              <a:rPr lang="en-US" dirty="0"/>
              <a:t>ITU </a:t>
            </a:r>
            <a:r>
              <a:rPr lang="en-US" dirty="0" smtClean="0"/>
              <a:t>was approached </a:t>
            </a:r>
            <a:r>
              <a:rPr lang="en-US" dirty="0"/>
              <a:t>to participate in </a:t>
            </a:r>
            <a:r>
              <a:rPr lang="en-US" dirty="0" smtClean="0"/>
              <a:t>the side </a:t>
            </a:r>
            <a:r>
              <a:rPr lang="en-US" dirty="0"/>
              <a:t>event on “</a:t>
            </a:r>
            <a:r>
              <a:rPr lang="en-US" b="1" dirty="0"/>
              <a:t>Data, Knowledge Management and Innovations for Climate Action”</a:t>
            </a:r>
            <a:r>
              <a:rPr lang="en-US" dirty="0"/>
              <a:t>, co-organized by UNFPA and </a:t>
            </a:r>
            <a:r>
              <a:rPr lang="en-US" dirty="0" smtClean="0"/>
              <a:t>UNIDO</a:t>
            </a:r>
          </a:p>
          <a:p>
            <a:r>
              <a:rPr lang="de-CH" dirty="0" smtClean="0"/>
              <a:t>Exhibit booths:</a:t>
            </a:r>
          </a:p>
          <a:p>
            <a:pPr lvl="1"/>
            <a:r>
              <a:rPr lang="en-US" dirty="0" smtClean="0"/>
              <a:t>ITU was approached to participate in the exhibit booth </a:t>
            </a:r>
            <a:r>
              <a:rPr lang="en-US" b="1" dirty="0" smtClean="0"/>
              <a:t>“Climate </a:t>
            </a:r>
            <a:r>
              <a:rPr lang="en-US" b="1" dirty="0"/>
              <a:t>Change Education for All”</a:t>
            </a:r>
            <a:r>
              <a:rPr lang="en-US" dirty="0"/>
              <a:t>, co-organized by UNITAR and </a:t>
            </a:r>
            <a:r>
              <a:rPr lang="en-US" dirty="0" smtClean="0"/>
              <a:t>UNESCO</a:t>
            </a:r>
          </a:p>
          <a:p>
            <a:pPr lvl="1"/>
            <a:r>
              <a:rPr lang="en-US" dirty="0"/>
              <a:t>ITU was approached to participate in the exhibit </a:t>
            </a:r>
            <a:r>
              <a:rPr lang="en-US" dirty="0" smtClean="0"/>
              <a:t>booth </a:t>
            </a:r>
            <a:r>
              <a:rPr lang="en-US" b="1" dirty="0"/>
              <a:t>“Technology and Innovation for Sustainable Energy, Industry and Transport"</a:t>
            </a:r>
            <a:r>
              <a:rPr lang="en-US" dirty="0"/>
              <a:t>, co-organized by WIPO and </a:t>
            </a:r>
            <a:r>
              <a:rPr lang="en-US" dirty="0" smtClean="0"/>
              <a:t>UNIDO</a:t>
            </a:r>
            <a:endParaRPr lang="de-CH" dirty="0" smtClean="0"/>
          </a:p>
          <a:p>
            <a:endParaRPr lang="de-CH" dirty="0" smtClean="0"/>
          </a:p>
        </p:txBody>
      </p:sp>
      <p:sp>
        <p:nvSpPr>
          <p:cNvPr id="5" name="Title 1"/>
          <p:cNvSpPr>
            <a:spLocks noGrp="1"/>
          </p:cNvSpPr>
          <p:nvPr>
            <p:ph type="title"/>
          </p:nvPr>
        </p:nvSpPr>
        <p:spPr>
          <a:xfrm>
            <a:off x="1981200" y="274639"/>
            <a:ext cx="6563072" cy="1143000"/>
          </a:xfrm>
        </p:spPr>
        <p:txBody>
          <a:bodyPr>
            <a:normAutofit/>
          </a:bodyPr>
          <a:lstStyle/>
          <a:p>
            <a:r>
              <a:rPr lang="de-CH" dirty="0" smtClean="0"/>
              <a:t>Potential activities</a:t>
            </a:r>
            <a:endParaRPr lang="en-US" dirty="0"/>
          </a:p>
        </p:txBody>
      </p:sp>
    </p:spTree>
    <p:extLst>
      <p:ext uri="{BB962C8B-B14F-4D97-AF65-F5344CB8AC3E}">
        <p14:creationId xmlns:p14="http://schemas.microsoft.com/office/powerpoint/2010/main" val="272305441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7765354"/>
          </a:xfrm>
          <a:prstGeom prst="rect">
            <a:avLst/>
          </a:prstGeom>
        </p:spPr>
      </p:pic>
      <p:sp>
        <p:nvSpPr>
          <p:cNvPr id="2" name="Title 1"/>
          <p:cNvSpPr>
            <a:spLocks noGrp="1"/>
          </p:cNvSpPr>
          <p:nvPr>
            <p:ph type="title"/>
          </p:nvPr>
        </p:nvSpPr>
        <p:spPr/>
        <p:txBody>
          <a:bodyPr/>
          <a:lstStyle/>
          <a:p>
            <a:pPr algn="ctr"/>
            <a:r>
              <a:rPr lang="de-CH" b="1" dirty="0" smtClean="0"/>
              <a:t>From Goals to Action</a:t>
            </a:r>
            <a:endParaRPr lang="en-US" b="1" dirty="0"/>
          </a:p>
        </p:txBody>
      </p:sp>
      <p:sp>
        <p:nvSpPr>
          <p:cNvPr id="3" name="Content Placeholder 2"/>
          <p:cNvSpPr>
            <a:spLocks noGrp="1"/>
          </p:cNvSpPr>
          <p:nvPr>
            <p:ph idx="1"/>
          </p:nvPr>
        </p:nvSpPr>
        <p:spPr/>
        <p:txBody>
          <a:bodyPr/>
          <a:lstStyle/>
          <a:p>
            <a:pPr>
              <a:spcBef>
                <a:spcPts val="2400"/>
              </a:spcBef>
            </a:pPr>
            <a:r>
              <a:rPr lang="de-CH" sz="2400" dirty="0" smtClean="0"/>
              <a:t>Out of the 17 proposed Sustainable Development Goals (SDGs), only 4 reflect the important role of broadband and ICT for development (</a:t>
            </a:r>
            <a:r>
              <a:rPr lang="de-CH" sz="2400" i="1" dirty="0" smtClean="0"/>
              <a:t>education, gender equality, resilient infrastructure, and means of implementation</a:t>
            </a:r>
            <a:r>
              <a:rPr lang="de-CH" sz="2400" dirty="0" smtClean="0"/>
              <a:t>)</a:t>
            </a:r>
          </a:p>
          <a:p>
            <a:pPr>
              <a:spcBef>
                <a:spcPts val="2400"/>
              </a:spcBef>
            </a:pPr>
            <a:r>
              <a:rPr lang="en-US" sz="2400" dirty="0"/>
              <a:t>The Broadband Commission believes there is considerable scope to integrate the unique role of ICT </a:t>
            </a:r>
            <a:r>
              <a:rPr lang="en-US" sz="2400" dirty="0" smtClean="0"/>
              <a:t>more </a:t>
            </a:r>
            <a:r>
              <a:rPr lang="en-US" sz="2400" dirty="0"/>
              <a:t>fully into the current proposal for </a:t>
            </a:r>
            <a:r>
              <a:rPr lang="en-US" sz="2400" dirty="0" smtClean="0"/>
              <a:t>SDGs </a:t>
            </a:r>
          </a:p>
          <a:p>
            <a:pPr>
              <a:spcBef>
                <a:spcPts val="2400"/>
              </a:spcBef>
            </a:pPr>
            <a:r>
              <a:rPr lang="en-US" sz="2400" dirty="0" smtClean="0"/>
              <a:t>Broadband </a:t>
            </a:r>
            <a:r>
              <a:rPr lang="en-US" sz="2400" dirty="0"/>
              <a:t>and ICT should be explicitly included as means of implementation in fulfilling most, if not all, of the proposed </a:t>
            </a:r>
            <a:r>
              <a:rPr lang="en-US" sz="2400" dirty="0" smtClean="0"/>
              <a:t>SDGs</a:t>
            </a:r>
            <a:endParaRPr lang="en-US" sz="2400" dirty="0"/>
          </a:p>
          <a:p>
            <a:pPr>
              <a:spcBef>
                <a:spcPts val="2400"/>
              </a:spcBef>
            </a:pPr>
            <a:r>
              <a:rPr lang="en-US" sz="2400" dirty="0" smtClean="0"/>
              <a:t>This </a:t>
            </a:r>
            <a:r>
              <a:rPr lang="en-US" sz="2400" dirty="0"/>
              <a:t>report focuses on ten proposed SDGs that in particular could significantly benefit from the enabling potential of </a:t>
            </a:r>
            <a:r>
              <a:rPr lang="en-US" sz="2400" dirty="0" smtClean="0"/>
              <a:t>broadband, elaborates on best practices and offers recommendations for a way forward</a:t>
            </a:r>
            <a:endParaRPr lang="en-US" sz="2400" dirty="0"/>
          </a:p>
        </p:txBody>
      </p:sp>
    </p:spTree>
    <p:extLst>
      <p:ext uri="{BB962C8B-B14F-4D97-AF65-F5344CB8AC3E}">
        <p14:creationId xmlns:p14="http://schemas.microsoft.com/office/powerpoint/2010/main" val="305641343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7765354"/>
          </a:xfrm>
          <a:prstGeom prst="rect">
            <a:avLst/>
          </a:prstGeom>
        </p:spPr>
      </p:pic>
      <p:sp>
        <p:nvSpPr>
          <p:cNvPr id="2" name="Title 1"/>
          <p:cNvSpPr>
            <a:spLocks noGrp="1"/>
          </p:cNvSpPr>
          <p:nvPr>
            <p:ph type="title"/>
          </p:nvPr>
        </p:nvSpPr>
        <p:spPr/>
        <p:txBody>
          <a:bodyPr/>
          <a:lstStyle/>
          <a:p>
            <a:pPr algn="ctr"/>
            <a:r>
              <a:rPr lang="de-CH" b="1" dirty="0" smtClean="0"/>
              <a:t>The Report</a:t>
            </a:r>
            <a:endParaRPr lang="en-US" b="1" dirty="0"/>
          </a:p>
        </p:txBody>
      </p:sp>
      <p:sp>
        <p:nvSpPr>
          <p:cNvPr id="3" name="Content Placeholder 2"/>
          <p:cNvSpPr>
            <a:spLocks noGrp="1"/>
          </p:cNvSpPr>
          <p:nvPr>
            <p:ph idx="1"/>
          </p:nvPr>
        </p:nvSpPr>
        <p:spPr/>
        <p:txBody>
          <a:bodyPr/>
          <a:lstStyle/>
          <a:p>
            <a:r>
              <a:rPr lang="en-US" sz="2400" dirty="0"/>
              <a:t>Section 1, a gap analysis of broadband and the SDGs, </a:t>
            </a:r>
            <a:r>
              <a:rPr lang="en-US" sz="2400" dirty="0" smtClean="0"/>
              <a:t>highlighting 10 specific goals where </a:t>
            </a:r>
            <a:r>
              <a:rPr lang="en-US" sz="2400" dirty="0"/>
              <a:t>it could play an even greater enabling role</a:t>
            </a:r>
          </a:p>
          <a:p>
            <a:r>
              <a:rPr lang="en-US" sz="2400" dirty="0"/>
              <a:t>Section 2, best practices of </a:t>
            </a:r>
            <a:r>
              <a:rPr lang="en-US" sz="2400" dirty="0" smtClean="0"/>
              <a:t>13 governments: Vietnam, Belize, Nigeria, Egypt, Peru, US, Sweden, Rwanda, Mauritania, United Arab Emirates, Macedonia, Denmark, South Sudan.</a:t>
            </a:r>
            <a:endParaRPr lang="en-US" sz="2400" dirty="0"/>
          </a:p>
          <a:p>
            <a:r>
              <a:rPr lang="en-US" sz="2400" dirty="0"/>
              <a:t>Section 3, </a:t>
            </a:r>
            <a:r>
              <a:rPr lang="en-US" sz="2400" dirty="0" smtClean="0"/>
              <a:t>possible actions and indicators</a:t>
            </a:r>
          </a:p>
          <a:p>
            <a:pPr lvl="1"/>
            <a:r>
              <a:rPr lang="en-US" sz="2000" dirty="0" smtClean="0"/>
              <a:t>Policy focused, market based, and monitoring, measurement and standardization</a:t>
            </a:r>
          </a:p>
          <a:p>
            <a:pPr lvl="1"/>
            <a:r>
              <a:rPr lang="en-US" sz="2000" dirty="0" smtClean="0"/>
              <a:t>ICT-related indicators</a:t>
            </a:r>
            <a:endParaRPr lang="en-US" sz="2000" dirty="0"/>
          </a:p>
          <a:p>
            <a:pPr marL="0" indent="0">
              <a:spcBef>
                <a:spcPts val="2400"/>
              </a:spcBef>
              <a:buNone/>
            </a:pPr>
            <a:endParaRPr lang="en-US" sz="2400" dirty="0"/>
          </a:p>
        </p:txBody>
      </p:sp>
    </p:spTree>
    <p:extLst>
      <p:ext uri="{BB962C8B-B14F-4D97-AF65-F5344CB8AC3E}">
        <p14:creationId xmlns:p14="http://schemas.microsoft.com/office/powerpoint/2010/main" val="3255327107"/>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7765354"/>
          </a:xfrm>
          <a:prstGeom prst="rect">
            <a:avLst/>
          </a:prstGeom>
        </p:spPr>
      </p:pic>
      <p:sp>
        <p:nvSpPr>
          <p:cNvPr id="2" name="Title 1"/>
          <p:cNvSpPr>
            <a:spLocks noGrp="1"/>
          </p:cNvSpPr>
          <p:nvPr>
            <p:ph type="title"/>
          </p:nvPr>
        </p:nvSpPr>
        <p:spPr/>
        <p:txBody>
          <a:bodyPr/>
          <a:lstStyle/>
          <a:p>
            <a:pPr algn="ctr"/>
            <a:r>
              <a:rPr lang="de-CH" b="1" dirty="0" smtClean="0"/>
              <a:t>The Way Forward</a:t>
            </a:r>
            <a:endParaRPr lang="en-US" b="1" dirty="0"/>
          </a:p>
        </p:txBody>
      </p:sp>
      <p:sp>
        <p:nvSpPr>
          <p:cNvPr id="3" name="Content Placeholder 2"/>
          <p:cNvSpPr>
            <a:spLocks noGrp="1"/>
          </p:cNvSpPr>
          <p:nvPr>
            <p:ph idx="1"/>
          </p:nvPr>
        </p:nvSpPr>
        <p:spPr/>
        <p:txBody>
          <a:bodyPr/>
          <a:lstStyle/>
          <a:p>
            <a:pPr>
              <a:spcBef>
                <a:spcPts val="2400"/>
              </a:spcBef>
            </a:pPr>
            <a:r>
              <a:rPr lang="en-US" sz="2400" dirty="0" smtClean="0"/>
              <a:t>The report suggests key recommendations, which build </a:t>
            </a:r>
            <a:r>
              <a:rPr lang="en-US" sz="2400" dirty="0"/>
              <a:t>on industry suggestions for government action and internationally recognized best </a:t>
            </a:r>
            <a:r>
              <a:rPr lang="en-US" sz="2400" dirty="0" smtClean="0"/>
              <a:t>practices, </a:t>
            </a:r>
            <a:r>
              <a:rPr lang="en-US" sz="2400" dirty="0"/>
              <a:t>with the aim of helping policymakers create the right enabling frameworks for ICT and broadband to be rolled out universally and play a significant, transformative role in </a:t>
            </a:r>
            <a:r>
              <a:rPr lang="en-US" sz="2400" dirty="0" smtClean="0"/>
              <a:t>society</a:t>
            </a:r>
          </a:p>
          <a:p>
            <a:pPr>
              <a:spcBef>
                <a:spcPts val="2400"/>
              </a:spcBef>
            </a:pPr>
            <a:r>
              <a:rPr lang="en-US" sz="2400" dirty="0" smtClean="0"/>
              <a:t>For </a:t>
            </a:r>
            <a:r>
              <a:rPr lang="en-US" sz="2400" dirty="0"/>
              <a:t>ICT and broadband to fulfill their potential as a powerful means of implementation in achieving the proposed SDGs, actions are needed from governments across three key areas: policy, markets and </a:t>
            </a:r>
            <a:r>
              <a:rPr lang="en-US" sz="2400" dirty="0" smtClean="0"/>
              <a:t>monitoring</a:t>
            </a:r>
            <a:endParaRPr lang="de-CH" sz="2400" dirty="0"/>
          </a:p>
          <a:p>
            <a:pPr lvl="1">
              <a:spcBef>
                <a:spcPts val="600"/>
              </a:spcBef>
            </a:pPr>
            <a:endParaRPr lang="en-US" sz="2000" dirty="0"/>
          </a:p>
        </p:txBody>
      </p:sp>
    </p:spTree>
    <p:extLst>
      <p:ext uri="{BB962C8B-B14F-4D97-AF65-F5344CB8AC3E}">
        <p14:creationId xmlns:p14="http://schemas.microsoft.com/office/powerpoint/2010/main" val="421545229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12192000" cy="7765354"/>
          </a:xfrm>
          <a:prstGeom prst="rect">
            <a:avLst/>
          </a:prstGeom>
        </p:spPr>
      </p:pic>
      <p:sp>
        <p:nvSpPr>
          <p:cNvPr id="2" name="Title 1"/>
          <p:cNvSpPr>
            <a:spLocks noGrp="1"/>
          </p:cNvSpPr>
          <p:nvPr>
            <p:ph type="title"/>
          </p:nvPr>
        </p:nvSpPr>
        <p:spPr/>
        <p:txBody>
          <a:bodyPr/>
          <a:lstStyle/>
          <a:p>
            <a:pPr algn="ctr"/>
            <a:r>
              <a:rPr lang="de-CH" b="1" dirty="0" smtClean="0"/>
              <a:t>Recommendations</a:t>
            </a:r>
            <a:endParaRPr lang="en-US" b="1" dirty="0"/>
          </a:p>
        </p:txBody>
      </p:sp>
      <p:sp>
        <p:nvSpPr>
          <p:cNvPr id="3" name="Content Placeholder 2"/>
          <p:cNvSpPr>
            <a:spLocks noGrp="1"/>
          </p:cNvSpPr>
          <p:nvPr>
            <p:ph idx="1"/>
          </p:nvPr>
        </p:nvSpPr>
        <p:spPr>
          <a:xfrm>
            <a:off x="838200" y="2219520"/>
            <a:ext cx="3269566" cy="4351338"/>
          </a:xfrm>
        </p:spPr>
        <p:txBody>
          <a:bodyPr/>
          <a:lstStyle/>
          <a:p>
            <a:pPr marL="0" indent="0">
              <a:spcBef>
                <a:spcPts val="1200"/>
              </a:spcBef>
              <a:buNone/>
            </a:pPr>
            <a:r>
              <a:rPr lang="de-CH" sz="2400" dirty="0" smtClean="0"/>
              <a:t>1. Policy-focused actions</a:t>
            </a:r>
          </a:p>
          <a:p>
            <a:pPr lvl="1">
              <a:spcBef>
                <a:spcPts val="600"/>
              </a:spcBef>
              <a:buFontTx/>
              <a:buChar char="-"/>
            </a:pPr>
            <a:r>
              <a:rPr lang="de-CH" sz="2200" dirty="0" smtClean="0"/>
              <a:t>Accountability</a:t>
            </a:r>
          </a:p>
          <a:p>
            <a:pPr lvl="1">
              <a:spcBef>
                <a:spcPts val="600"/>
              </a:spcBef>
              <a:buFontTx/>
              <a:buChar char="-"/>
            </a:pPr>
            <a:r>
              <a:rPr lang="de-CH" sz="2200" dirty="0" smtClean="0"/>
              <a:t>Regulation</a:t>
            </a:r>
          </a:p>
          <a:p>
            <a:pPr lvl="1">
              <a:spcBef>
                <a:spcPts val="600"/>
              </a:spcBef>
              <a:buFontTx/>
              <a:buChar char="-"/>
            </a:pPr>
            <a:r>
              <a:rPr lang="de-CH" sz="2200" dirty="0" smtClean="0"/>
              <a:t>Consistency</a:t>
            </a:r>
          </a:p>
          <a:p>
            <a:pPr lvl="1">
              <a:spcBef>
                <a:spcPts val="600"/>
              </a:spcBef>
              <a:buFontTx/>
              <a:buChar char="-"/>
            </a:pPr>
            <a:r>
              <a:rPr lang="de-CH" sz="2200" dirty="0" smtClean="0"/>
              <a:t>Trust</a:t>
            </a:r>
          </a:p>
          <a:p>
            <a:pPr>
              <a:spcBef>
                <a:spcPts val="600"/>
              </a:spcBef>
              <a:buFontTx/>
              <a:buChar char="-"/>
            </a:pPr>
            <a:endParaRPr lang="de-CH" dirty="0" smtClean="0"/>
          </a:p>
        </p:txBody>
      </p:sp>
      <p:sp>
        <p:nvSpPr>
          <p:cNvPr id="6" name="Content Placeholder 2"/>
          <p:cNvSpPr txBox="1">
            <a:spLocks/>
          </p:cNvSpPr>
          <p:nvPr/>
        </p:nvSpPr>
        <p:spPr>
          <a:xfrm>
            <a:off x="4461217" y="2219520"/>
            <a:ext cx="3269566"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de-CH" sz="2400" dirty="0" smtClean="0"/>
              <a:t>2. Market-based actions</a:t>
            </a:r>
          </a:p>
          <a:p>
            <a:pPr lvl="1">
              <a:spcBef>
                <a:spcPts val="600"/>
              </a:spcBef>
              <a:buFontTx/>
              <a:buChar char="-"/>
            </a:pPr>
            <a:r>
              <a:rPr lang="de-CH" sz="2200" dirty="0" smtClean="0"/>
              <a:t>Spectrum</a:t>
            </a:r>
          </a:p>
          <a:p>
            <a:pPr lvl="1">
              <a:spcBef>
                <a:spcPts val="600"/>
              </a:spcBef>
              <a:buFontTx/>
              <a:buChar char="-"/>
            </a:pPr>
            <a:r>
              <a:rPr lang="de-CH" sz="2200" dirty="0" smtClean="0"/>
              <a:t>Investment</a:t>
            </a:r>
          </a:p>
          <a:p>
            <a:pPr lvl="1">
              <a:spcBef>
                <a:spcPts val="600"/>
              </a:spcBef>
              <a:buFontTx/>
              <a:buChar char="-"/>
            </a:pPr>
            <a:r>
              <a:rPr lang="de-CH" sz="2200" dirty="0" smtClean="0"/>
              <a:t>Partnership</a:t>
            </a:r>
          </a:p>
          <a:p>
            <a:pPr lvl="1">
              <a:spcBef>
                <a:spcPts val="600"/>
              </a:spcBef>
              <a:buFontTx/>
              <a:buChar char="-"/>
            </a:pPr>
            <a:r>
              <a:rPr lang="de-CH" sz="2200" dirty="0" smtClean="0"/>
              <a:t>Neutrality</a:t>
            </a:r>
            <a:endParaRPr lang="en-US" sz="2200" dirty="0" smtClean="0"/>
          </a:p>
          <a:p>
            <a:pPr>
              <a:spcBef>
                <a:spcPts val="600"/>
              </a:spcBef>
              <a:buFontTx/>
              <a:buChar char="-"/>
            </a:pPr>
            <a:endParaRPr lang="de-CH" dirty="0"/>
          </a:p>
        </p:txBody>
      </p:sp>
      <p:sp>
        <p:nvSpPr>
          <p:cNvPr id="7" name="Content Placeholder 2"/>
          <p:cNvSpPr txBox="1">
            <a:spLocks/>
          </p:cNvSpPr>
          <p:nvPr/>
        </p:nvSpPr>
        <p:spPr>
          <a:xfrm>
            <a:off x="8084234" y="2219520"/>
            <a:ext cx="3869202"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600"/>
              </a:spcBef>
              <a:buNone/>
            </a:pPr>
            <a:r>
              <a:rPr lang="de-CH" sz="2400" dirty="0" smtClean="0"/>
              <a:t>3. Monitoring, measurement and standardization actions</a:t>
            </a:r>
          </a:p>
          <a:p>
            <a:pPr lvl="1">
              <a:spcBef>
                <a:spcPts val="600"/>
              </a:spcBef>
              <a:buFontTx/>
              <a:buChar char="-"/>
            </a:pPr>
            <a:r>
              <a:rPr lang="de-CH" sz="2200" dirty="0"/>
              <a:t>Goals and targets</a:t>
            </a:r>
          </a:p>
          <a:p>
            <a:pPr lvl="1">
              <a:spcBef>
                <a:spcPts val="600"/>
              </a:spcBef>
              <a:buFontTx/>
              <a:buChar char="-"/>
            </a:pPr>
            <a:r>
              <a:rPr lang="de-CH" sz="2200" dirty="0"/>
              <a:t>Monitoring</a:t>
            </a:r>
          </a:p>
          <a:p>
            <a:pPr lvl="1">
              <a:spcBef>
                <a:spcPts val="600"/>
              </a:spcBef>
              <a:buFontTx/>
              <a:buChar char="-"/>
            </a:pPr>
            <a:r>
              <a:rPr lang="de-CH" sz="2200" dirty="0"/>
              <a:t>Standardization</a:t>
            </a:r>
          </a:p>
          <a:p>
            <a:pPr lvl="1">
              <a:spcBef>
                <a:spcPts val="600"/>
              </a:spcBef>
              <a:buFontTx/>
              <a:buChar char="-"/>
            </a:pPr>
            <a:r>
              <a:rPr lang="de-CH" sz="2200" dirty="0"/>
              <a:t>Knowledge-sharing</a:t>
            </a:r>
          </a:p>
        </p:txBody>
      </p:sp>
    </p:spTree>
    <p:extLst>
      <p:ext uri="{BB962C8B-B14F-4D97-AF65-F5344CB8AC3E}">
        <p14:creationId xmlns:p14="http://schemas.microsoft.com/office/powerpoint/2010/main" val="3902767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waby\AppData\Local\Microsoft\Windows\Temporary Internet Files\Content.Outlook\FBL8IT2V\Climate Summit 2014 Logo_High Re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0"/>
            <a:ext cx="9144000" cy="4858512"/>
          </a:xfrm>
          <a:prstGeom prst="roundRect">
            <a:avLst>
              <a:gd name="adj" fmla="val 8594"/>
            </a:avLst>
          </a:prstGeom>
          <a:solidFill>
            <a:srgbClr val="FFFFFF">
              <a:shade val="85000"/>
            </a:srgbClr>
          </a:solidFill>
          <a:ln>
            <a:noFill/>
          </a:ln>
          <a:effectLst>
            <a:outerShdw blurRad="50800" dist="50800" dir="5400000" algn="ctr" rotWithShape="0">
              <a:srgbClr val="000000">
                <a:alpha val="0"/>
              </a:srgbClr>
            </a:outerShdw>
            <a:reflection blurRad="12700" stA="38000" endPos="28000" dist="5000" dir="5400000" sy="-100000" algn="bl" rotWithShape="0"/>
          </a:effectLst>
          <a:extLst/>
        </p:spPr>
      </p:pic>
      <p:sp>
        <p:nvSpPr>
          <p:cNvPr id="3" name="Subtitle 2"/>
          <p:cNvSpPr>
            <a:spLocks noGrp="1"/>
          </p:cNvSpPr>
          <p:nvPr>
            <p:ph type="subTitle" idx="1"/>
          </p:nvPr>
        </p:nvSpPr>
        <p:spPr>
          <a:xfrm>
            <a:off x="6960096" y="5085185"/>
            <a:ext cx="3707904" cy="997945"/>
          </a:xfrm>
        </p:spPr>
        <p:txBody>
          <a:bodyPr>
            <a:normAutofit/>
          </a:bodyPr>
          <a:lstStyle/>
          <a:p>
            <a:r>
              <a:rPr lang="en-US" b="1" dirty="0" smtClean="0">
                <a:solidFill>
                  <a:schemeClr val="tx1"/>
                </a:solidFill>
              </a:rPr>
              <a:t>23 September 2014</a:t>
            </a:r>
          </a:p>
          <a:p>
            <a:r>
              <a:rPr lang="en-US" b="1" dirty="0" smtClean="0">
                <a:solidFill>
                  <a:schemeClr val="tx1"/>
                </a:solidFill>
              </a:rPr>
              <a:t>UNHQ, New York</a:t>
            </a:r>
            <a:endParaRPr lang="en-US" b="1" dirty="0">
              <a:solidFill>
                <a:schemeClr val="tx1"/>
              </a:solidFill>
            </a:endParaRPr>
          </a:p>
        </p:txBody>
      </p:sp>
    </p:spTree>
    <p:extLst>
      <p:ext uri="{BB962C8B-B14F-4D97-AF65-F5344CB8AC3E}">
        <p14:creationId xmlns:p14="http://schemas.microsoft.com/office/powerpoint/2010/main" val="120472006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340768"/>
            <a:ext cx="8229600" cy="4392488"/>
          </a:xfrm>
        </p:spPr>
        <p:txBody>
          <a:bodyPr>
            <a:normAutofit lnSpcReduction="10000"/>
          </a:bodyPr>
          <a:lstStyle/>
          <a:p>
            <a:r>
              <a:rPr lang="en-US" dirty="0" smtClean="0"/>
              <a:t>Convened by UN Secretary-General Ban Ki-moon</a:t>
            </a:r>
          </a:p>
          <a:p>
            <a:r>
              <a:rPr lang="en-US" dirty="0" smtClean="0"/>
              <a:t>Call for bold, ambitious pledges to:</a:t>
            </a:r>
          </a:p>
          <a:p>
            <a:pPr lvl="1"/>
            <a:r>
              <a:rPr lang="en-GB" dirty="0"/>
              <a:t>Catalyse ambitious action on the ground to reduce emissions and strengthen climate resilience; and </a:t>
            </a:r>
            <a:endParaRPr lang="en-US" sz="3600" dirty="0"/>
          </a:p>
          <a:p>
            <a:pPr lvl="1"/>
            <a:r>
              <a:rPr lang="en-GB" dirty="0"/>
              <a:t>Mobilize political will for an ambitious global legal agreement by 2015 that limits the world to a less than 2-degree Celsius rise in global </a:t>
            </a:r>
            <a:r>
              <a:rPr lang="en-GB" dirty="0" smtClean="0"/>
              <a:t>temperature</a:t>
            </a:r>
            <a:endParaRPr lang="en-US" sz="3600" dirty="0"/>
          </a:p>
          <a:p>
            <a:r>
              <a:rPr lang="en-GB" dirty="0" smtClean="0"/>
              <a:t>Complementary, yet separate, to UNFCCC negotiations</a:t>
            </a:r>
          </a:p>
          <a:p>
            <a:r>
              <a:rPr lang="en-GB" dirty="0" smtClean="0"/>
              <a:t>Outcome: Chair’s Summary by the UN Secretary-General (no negotiated outcome)</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0" y="5644196"/>
            <a:ext cx="9144000" cy="1213805"/>
          </a:xfrm>
          <a:prstGeom prst="rect">
            <a:avLst/>
          </a:prstGeom>
        </p:spPr>
      </p:pic>
      <p:sp>
        <p:nvSpPr>
          <p:cNvPr id="4" name="Title 3"/>
          <p:cNvSpPr>
            <a:spLocks noGrp="1"/>
          </p:cNvSpPr>
          <p:nvPr>
            <p:ph type="title"/>
          </p:nvPr>
        </p:nvSpPr>
        <p:spPr/>
        <p:txBody>
          <a:bodyPr/>
          <a:lstStyle/>
          <a:p>
            <a:r>
              <a:rPr lang="en-US" dirty="0" smtClean="0"/>
              <a:t>Event Details</a:t>
            </a:r>
            <a:endParaRPr lang="en-US" dirty="0"/>
          </a:p>
        </p:txBody>
      </p:sp>
    </p:spTree>
    <p:extLst>
      <p:ext uri="{BB962C8B-B14F-4D97-AF65-F5344CB8AC3E}">
        <p14:creationId xmlns:p14="http://schemas.microsoft.com/office/powerpoint/2010/main" val="220101654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1981200" y="1412778"/>
          <a:ext cx="8229600" cy="5040559"/>
        </p:xfrm>
        <a:graphic>
          <a:graphicData uri="http://schemas.openxmlformats.org/drawingml/2006/table">
            <a:tbl>
              <a:tblPr firstRow="1" bandRow="1">
                <a:tableStyleId>{5940675A-B579-460E-94D1-54222C63F5DA}</a:tableStyleId>
              </a:tblPr>
              <a:tblGrid>
                <a:gridCol w="979866"/>
                <a:gridCol w="3134934"/>
                <a:gridCol w="2057400"/>
                <a:gridCol w="2057400"/>
              </a:tblGrid>
              <a:tr h="860583">
                <a:tc>
                  <a:txBody>
                    <a:bodyPr/>
                    <a:lstStyle/>
                    <a:p>
                      <a:pPr algn="ctr"/>
                      <a:r>
                        <a:rPr lang="en-US" sz="2000" dirty="0" smtClean="0"/>
                        <a:t>9am-10am</a:t>
                      </a:r>
                      <a:endParaRPr lang="en-US" sz="2000" dirty="0"/>
                    </a:p>
                  </a:txBody>
                  <a:tcPr anchor="ctr"/>
                </a:tc>
                <a:tc gridSpan="3">
                  <a:txBody>
                    <a:bodyPr/>
                    <a:lstStyle/>
                    <a:p>
                      <a:pPr algn="ctr"/>
                      <a:r>
                        <a:rPr lang="en-US" sz="2000" dirty="0" smtClean="0"/>
                        <a:t>Opening Ceremony</a:t>
                      </a:r>
                      <a:endParaRPr lang="en-US" sz="2000" dirty="0"/>
                    </a:p>
                  </a:txBody>
                  <a:tcPr anchor="ctr">
                    <a:noFill/>
                  </a:tcPr>
                </a:tc>
                <a:tc hMerge="1">
                  <a:txBody>
                    <a:bodyPr/>
                    <a:lstStyle/>
                    <a:p>
                      <a:endParaRPr lang="en-US" dirty="0"/>
                    </a:p>
                  </a:txBody>
                  <a:tcPr/>
                </a:tc>
                <a:tc hMerge="1">
                  <a:txBody>
                    <a:bodyPr/>
                    <a:lstStyle/>
                    <a:p>
                      <a:endParaRPr lang="en-US" dirty="0"/>
                    </a:p>
                  </a:txBody>
                  <a:tcPr/>
                </a:tc>
              </a:tr>
              <a:tr h="1229405">
                <a:tc>
                  <a:txBody>
                    <a:bodyPr/>
                    <a:lstStyle/>
                    <a:p>
                      <a:pPr algn="ctr"/>
                      <a:r>
                        <a:rPr lang="en-US" sz="2000" dirty="0" smtClean="0"/>
                        <a:t>10am-1pm</a:t>
                      </a:r>
                      <a:endParaRPr lang="en-US" sz="2000" dirty="0"/>
                    </a:p>
                  </a:txBody>
                  <a:tcPr anchor="ctr"/>
                </a:tc>
                <a:tc>
                  <a:txBody>
                    <a:bodyPr/>
                    <a:lstStyle/>
                    <a:p>
                      <a:pPr algn="ctr"/>
                      <a:r>
                        <a:rPr lang="en-US" sz="2000" dirty="0" smtClean="0"/>
                        <a:t>Heads of State and Government</a:t>
                      </a:r>
                      <a:r>
                        <a:rPr lang="en-US" sz="2000" baseline="0" dirty="0" smtClean="0"/>
                        <a:t> Plenary </a:t>
                      </a:r>
                    </a:p>
                    <a:p>
                      <a:pPr algn="ctr"/>
                      <a:r>
                        <a:rPr lang="en-US" sz="2000" baseline="0" dirty="0" smtClean="0"/>
                        <a:t>(national announcements)</a:t>
                      </a:r>
                      <a:endParaRPr lang="en-US" sz="2000" dirty="0"/>
                    </a:p>
                  </a:txBody>
                  <a:tcPr anchor="ctr">
                    <a:noFill/>
                  </a:tcPr>
                </a:tc>
                <a:tc>
                  <a:txBody>
                    <a:bodyPr/>
                    <a:lstStyle/>
                    <a:p>
                      <a:pPr algn="ctr"/>
                      <a:r>
                        <a:rPr lang="en-US" sz="2000" dirty="0" smtClean="0"/>
                        <a:t>Action Platforms</a:t>
                      </a:r>
                      <a:r>
                        <a:rPr lang="en-US" sz="2000" baseline="0" dirty="0" smtClean="0"/>
                        <a:t> </a:t>
                      </a:r>
                    </a:p>
                    <a:p>
                      <a:pPr algn="ctr"/>
                      <a:r>
                        <a:rPr lang="en-US" sz="2000" baseline="0" dirty="0" smtClean="0"/>
                        <a:t>I-IV</a:t>
                      </a:r>
                      <a:endParaRPr lang="en-US" sz="2000" dirty="0"/>
                    </a:p>
                  </a:txBody>
                  <a:tcPr anchor="ctr"/>
                </a:tc>
                <a:tc>
                  <a:txBody>
                    <a:bodyPr/>
                    <a:lstStyle/>
                    <a:p>
                      <a:pPr algn="ctr"/>
                      <a:r>
                        <a:rPr lang="en-US" sz="2000" dirty="0" smtClean="0"/>
                        <a:t>Thematic</a:t>
                      </a:r>
                      <a:r>
                        <a:rPr lang="en-US" sz="2000" baseline="0" dirty="0" smtClean="0"/>
                        <a:t> Sessions </a:t>
                      </a:r>
                      <a:br>
                        <a:rPr lang="en-US" sz="2000" baseline="0" dirty="0" smtClean="0"/>
                      </a:br>
                      <a:r>
                        <a:rPr lang="en-US" sz="2000" baseline="0" dirty="0" smtClean="0"/>
                        <a:t>I-II</a:t>
                      </a:r>
                      <a:endParaRPr lang="en-US" sz="2000" dirty="0"/>
                    </a:p>
                  </a:txBody>
                  <a:tcPr anchor="ctr"/>
                </a:tc>
              </a:tr>
              <a:tr h="860583">
                <a:tc>
                  <a:txBody>
                    <a:bodyPr/>
                    <a:lstStyle/>
                    <a:p>
                      <a:pPr algn="ctr"/>
                      <a:r>
                        <a:rPr lang="en-US" sz="2000" dirty="0" smtClean="0"/>
                        <a:t>1pm-3pm</a:t>
                      </a:r>
                      <a:endParaRPr lang="en-US" sz="2000" dirty="0"/>
                    </a:p>
                  </a:txBody>
                  <a:tcPr anchor="ctr"/>
                </a:tc>
                <a:tc gridSpan="3">
                  <a:txBody>
                    <a:bodyPr/>
                    <a:lstStyle/>
                    <a:p>
                      <a:pPr algn="ctr"/>
                      <a:r>
                        <a:rPr lang="en-US" sz="2000" dirty="0" smtClean="0"/>
                        <a:t>Private</a:t>
                      </a:r>
                      <a:r>
                        <a:rPr lang="en-US" sz="2000" baseline="0" dirty="0" smtClean="0"/>
                        <a:t> Sector Forum Lunch</a:t>
                      </a:r>
                      <a:endParaRPr lang="en-US" sz="2000" dirty="0"/>
                    </a:p>
                  </a:txBody>
                  <a:tcPr anchor="ctr">
                    <a:noFill/>
                  </a:tcPr>
                </a:tc>
                <a:tc hMerge="1">
                  <a:txBody>
                    <a:bodyPr/>
                    <a:lstStyle/>
                    <a:p>
                      <a:endParaRPr lang="en-US" dirty="0"/>
                    </a:p>
                  </a:txBody>
                  <a:tcPr/>
                </a:tc>
                <a:tc hMerge="1">
                  <a:txBody>
                    <a:bodyPr/>
                    <a:lstStyle/>
                    <a:p>
                      <a:endParaRPr lang="en-US" dirty="0"/>
                    </a:p>
                  </a:txBody>
                  <a:tcPr/>
                </a:tc>
              </a:tr>
              <a:tr h="1229405">
                <a:tc>
                  <a:txBody>
                    <a:bodyPr/>
                    <a:lstStyle/>
                    <a:p>
                      <a:pPr algn="ctr"/>
                      <a:r>
                        <a:rPr lang="en-US" sz="2000" dirty="0" smtClean="0"/>
                        <a:t>3pm-6pm</a:t>
                      </a:r>
                      <a:endParaRPr lang="en-US" sz="20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Heads of State and Government</a:t>
                      </a:r>
                      <a:r>
                        <a:rPr lang="en-US" sz="2000" baseline="0" dirty="0" smtClean="0"/>
                        <a:t> Plenary </a:t>
                      </a:r>
                    </a:p>
                    <a:p>
                      <a:pPr marL="0" marR="0" indent="0" algn="ctr" defTabSz="914400" rtl="0" eaLnBrk="1" fontAlgn="auto" latinLnBrk="0" hangingPunct="1">
                        <a:lnSpc>
                          <a:spcPct val="100000"/>
                        </a:lnSpc>
                        <a:spcBef>
                          <a:spcPts val="0"/>
                        </a:spcBef>
                        <a:spcAft>
                          <a:spcPts val="0"/>
                        </a:spcAft>
                        <a:buClrTx/>
                        <a:buSzTx/>
                        <a:buFontTx/>
                        <a:buNone/>
                        <a:tabLst/>
                        <a:defRPr/>
                      </a:pPr>
                      <a:r>
                        <a:rPr lang="en-US" sz="2000" baseline="0" dirty="0" smtClean="0"/>
                        <a:t>(national announcements)</a:t>
                      </a:r>
                      <a:endParaRPr lang="en-US" sz="2000" dirty="0" smtClean="0"/>
                    </a:p>
                  </a:txBody>
                  <a:tcPr anchor="c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Action Platforms</a:t>
                      </a:r>
                      <a:r>
                        <a:rPr lang="en-US" sz="2000" baseline="0" dirty="0" smtClean="0"/>
                        <a:t> </a:t>
                      </a:r>
                    </a:p>
                    <a:p>
                      <a:pPr marL="0" marR="0" indent="0" algn="ctr" defTabSz="914400" rtl="0" eaLnBrk="1" fontAlgn="auto" latinLnBrk="0" hangingPunct="1">
                        <a:lnSpc>
                          <a:spcPct val="100000"/>
                        </a:lnSpc>
                        <a:spcBef>
                          <a:spcPts val="0"/>
                        </a:spcBef>
                        <a:spcAft>
                          <a:spcPts val="0"/>
                        </a:spcAft>
                        <a:buClrTx/>
                        <a:buSzTx/>
                        <a:buFontTx/>
                        <a:buNone/>
                        <a:tabLst/>
                        <a:defRPr/>
                      </a:pPr>
                      <a:r>
                        <a:rPr lang="en-US" sz="2000" baseline="0" dirty="0" smtClean="0"/>
                        <a:t>V-VIII</a:t>
                      </a:r>
                      <a:endParaRPr lang="en-US" sz="20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Thematic</a:t>
                      </a:r>
                      <a:r>
                        <a:rPr lang="en-US" sz="2000" baseline="0" dirty="0" smtClean="0"/>
                        <a:t> Sessions </a:t>
                      </a:r>
                      <a:br>
                        <a:rPr lang="en-US" sz="2000" baseline="0" dirty="0" smtClean="0"/>
                      </a:br>
                      <a:r>
                        <a:rPr lang="en-US" sz="2000" baseline="0" dirty="0" smtClean="0"/>
                        <a:t>III-IV</a:t>
                      </a:r>
                      <a:endParaRPr lang="en-US" sz="2000" dirty="0" smtClean="0"/>
                    </a:p>
                  </a:txBody>
                  <a:tcPr anchor="ctr"/>
                </a:tc>
              </a:tr>
              <a:tr h="860583">
                <a:tc>
                  <a:txBody>
                    <a:bodyPr/>
                    <a:lstStyle/>
                    <a:p>
                      <a:pPr algn="ctr"/>
                      <a:r>
                        <a:rPr lang="en-US" sz="2000" dirty="0" smtClean="0"/>
                        <a:t>6pm-6:30pm</a:t>
                      </a:r>
                      <a:endParaRPr lang="en-US" sz="2000" dirty="0"/>
                    </a:p>
                  </a:txBody>
                  <a:tcPr anchor="ctr"/>
                </a:tc>
                <a:tc grid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000" dirty="0" smtClean="0"/>
                        <a:t>Closing Ceremony</a:t>
                      </a:r>
                    </a:p>
                  </a:txBody>
                  <a:tcPr anchor="ctr">
                    <a:noFill/>
                  </a:tcPr>
                </a:tc>
                <a:tc hMerge="1">
                  <a:txBody>
                    <a:bodyPr/>
                    <a:lstStyle/>
                    <a:p>
                      <a:endParaRPr lang="en-US" dirty="0"/>
                    </a:p>
                  </a:txBody>
                  <a:tcPr/>
                </a:tc>
                <a:tc hMerge="1">
                  <a:txBody>
                    <a:bodyPr/>
                    <a:lstStyle/>
                    <a:p>
                      <a:endParaRPr lang="en-US" dirty="0"/>
                    </a:p>
                  </a:txBody>
                  <a:tcPr/>
                </a:tc>
              </a:tr>
            </a:tbl>
          </a:graphicData>
        </a:graphic>
      </p:graphicFrame>
      <p:sp>
        <p:nvSpPr>
          <p:cNvPr id="5" name="TextBox 4"/>
          <p:cNvSpPr txBox="1"/>
          <p:nvPr/>
        </p:nvSpPr>
        <p:spPr>
          <a:xfrm>
            <a:off x="1919536" y="6453336"/>
            <a:ext cx="7128792" cy="369332"/>
          </a:xfrm>
          <a:prstGeom prst="rect">
            <a:avLst/>
          </a:prstGeom>
          <a:noFill/>
        </p:spPr>
        <p:txBody>
          <a:bodyPr wrap="square" rtlCol="0">
            <a:spAutoFit/>
          </a:bodyPr>
          <a:lstStyle/>
          <a:p>
            <a:r>
              <a:rPr lang="en-US" dirty="0"/>
              <a:t>*There will be no side events at the Climate Summit</a:t>
            </a:r>
          </a:p>
        </p:txBody>
      </p:sp>
      <p:sp>
        <p:nvSpPr>
          <p:cNvPr id="3" name="Title 2"/>
          <p:cNvSpPr>
            <a:spLocks noGrp="1"/>
          </p:cNvSpPr>
          <p:nvPr>
            <p:ph type="title"/>
          </p:nvPr>
        </p:nvSpPr>
        <p:spPr/>
        <p:txBody>
          <a:bodyPr/>
          <a:lstStyle/>
          <a:p>
            <a:r>
              <a:rPr lang="en-US" dirty="0" smtClean="0"/>
              <a:t>The Day’s Agenda</a:t>
            </a:r>
            <a:endParaRPr lang="en-US" dirty="0"/>
          </a:p>
        </p:txBody>
      </p:sp>
    </p:spTree>
    <p:extLst>
      <p:ext uri="{BB962C8B-B14F-4D97-AF65-F5344CB8AC3E}">
        <p14:creationId xmlns:p14="http://schemas.microsoft.com/office/powerpoint/2010/main" val="252644426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1484784"/>
            <a:ext cx="8229600" cy="4159412"/>
          </a:xfrm>
        </p:spPr>
        <p:txBody>
          <a:bodyPr>
            <a:normAutofit lnSpcReduction="10000"/>
          </a:bodyPr>
          <a:lstStyle/>
          <a:p>
            <a:r>
              <a:rPr lang="en-US" dirty="0"/>
              <a:t>Pledges to the Green Climate Fund (GCF) for a total of around $2.3 fairly below the target of $15 </a:t>
            </a:r>
            <a:r>
              <a:rPr lang="en-US" dirty="0" smtClean="0"/>
              <a:t>billion</a:t>
            </a:r>
          </a:p>
          <a:p>
            <a:r>
              <a:rPr lang="en-US" dirty="0"/>
              <a:t>Joint support to pricing carbon by 73 governments, 11 </a:t>
            </a:r>
            <a:r>
              <a:rPr lang="en-US" dirty="0" smtClean="0"/>
              <a:t>regional governments </a:t>
            </a:r>
            <a:r>
              <a:rPr lang="en-US" dirty="0"/>
              <a:t>and more than 1000 </a:t>
            </a:r>
            <a:r>
              <a:rPr lang="en-US" dirty="0" smtClean="0"/>
              <a:t>businesses</a:t>
            </a:r>
          </a:p>
          <a:p>
            <a:r>
              <a:rPr lang="en-US" dirty="0"/>
              <a:t>Commitments </a:t>
            </a:r>
            <a:r>
              <a:rPr lang="en-US" dirty="0" smtClean="0"/>
              <a:t>on </a:t>
            </a:r>
            <a:r>
              <a:rPr lang="en-US" dirty="0"/>
              <a:t>cutting </a:t>
            </a:r>
            <a:r>
              <a:rPr lang="en-US" dirty="0" smtClean="0"/>
              <a:t>emissions made by world leaders as well as new and existing public/private coalitions</a:t>
            </a:r>
          </a:p>
          <a:p>
            <a:r>
              <a:rPr lang="en-US" dirty="0" smtClean="0"/>
              <a:t>Long-term vision aimed at finalizing a meaningful agreement at COP-21 with a first draft ready by the end of COP-20</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000" y="5644196"/>
            <a:ext cx="9144000" cy="1213805"/>
          </a:xfrm>
          <a:prstGeom prst="rect">
            <a:avLst/>
          </a:prstGeom>
        </p:spPr>
      </p:pic>
      <p:sp>
        <p:nvSpPr>
          <p:cNvPr id="6" name="Title 5"/>
          <p:cNvSpPr>
            <a:spLocks noGrp="1"/>
          </p:cNvSpPr>
          <p:nvPr>
            <p:ph type="title"/>
          </p:nvPr>
        </p:nvSpPr>
        <p:spPr/>
        <p:txBody>
          <a:bodyPr/>
          <a:lstStyle/>
          <a:p>
            <a:r>
              <a:rPr lang="en-US" dirty="0" smtClean="0"/>
              <a:t>Key outcomes</a:t>
            </a:r>
            <a:endParaRPr lang="en-US" dirty="0"/>
          </a:p>
        </p:txBody>
      </p:sp>
    </p:spTree>
    <p:extLst>
      <p:ext uri="{BB962C8B-B14F-4D97-AF65-F5344CB8AC3E}">
        <p14:creationId xmlns:p14="http://schemas.microsoft.com/office/powerpoint/2010/main" val="2577097480"/>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1184</Words>
  <Application>Microsoft Macintosh PowerPoint</Application>
  <PresentationFormat>Custom</PresentationFormat>
  <Paragraphs>118</Paragraphs>
  <Slides>15</Slides>
  <Notes>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MEANS OF TANSFORMATION - Harnessing Broadband for the Post-2015 Development Agenda</vt:lpstr>
      <vt:lpstr>From Goals to Action</vt:lpstr>
      <vt:lpstr>The Report</vt:lpstr>
      <vt:lpstr>The Way Forward</vt:lpstr>
      <vt:lpstr>Recommendations</vt:lpstr>
      <vt:lpstr>PowerPoint Presentation</vt:lpstr>
      <vt:lpstr>Event Details</vt:lpstr>
      <vt:lpstr>The Day’s Agenda</vt:lpstr>
      <vt:lpstr>Key outcomes</vt:lpstr>
      <vt:lpstr>ITU involvement</vt:lpstr>
      <vt:lpstr>PowerPoint Presentation</vt:lpstr>
      <vt:lpstr>Event details</vt:lpstr>
      <vt:lpstr>ITU participation </vt:lpstr>
      <vt:lpstr>One UN at COP-20</vt:lpstr>
      <vt:lpstr>Potential activities</vt:lpstr>
    </vt:vector>
  </TitlesOfParts>
  <Company>ITU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MEANS OF TANSFORMATION - Harnessing Broadband for the Post-2015 Development Agenda</dc:title>
  <dc:creator>Liatowitsch, Mischa</dc:creator>
  <cp:lastModifiedBy>Mischa Liatowitsch</cp:lastModifiedBy>
  <cp:revision>20</cp:revision>
  <dcterms:created xsi:type="dcterms:W3CDTF">2014-09-18T08:10:01Z</dcterms:created>
  <dcterms:modified xsi:type="dcterms:W3CDTF">2014-10-01T13:55:25Z</dcterms:modified>
</cp:coreProperties>
</file>