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653" r:id="rId2"/>
    <p:sldId id="718" r:id="rId3"/>
    <p:sldId id="719" r:id="rId4"/>
    <p:sldId id="720" r:id="rId5"/>
    <p:sldId id="721" r:id="rId6"/>
  </p:sldIdLst>
  <p:sldSz cx="9144000" cy="6858000" type="screen4x3"/>
  <p:notesSz cx="6781800" cy="9918700"/>
  <p:custDataLst>
    <p:tags r:id="rId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rgbClr val="646464"/>
        </a:solidFill>
        <a:latin typeface="Verdana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rgbClr val="646464"/>
        </a:solidFill>
        <a:latin typeface="Verdana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rgbClr val="646464"/>
        </a:solidFill>
        <a:latin typeface="Verdana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rgbClr val="646464"/>
        </a:solidFill>
        <a:latin typeface="Verdana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rgbClr val="646464"/>
        </a:solidFill>
        <a:latin typeface="Verdan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2000" kern="1200">
        <a:solidFill>
          <a:srgbClr val="646464"/>
        </a:solidFill>
        <a:latin typeface="Verdana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2000" kern="1200">
        <a:solidFill>
          <a:srgbClr val="646464"/>
        </a:solidFill>
        <a:latin typeface="Verdana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2000" kern="1200">
        <a:solidFill>
          <a:srgbClr val="646464"/>
        </a:solidFill>
        <a:latin typeface="Verdana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2000" kern="1200">
        <a:solidFill>
          <a:srgbClr val="646464"/>
        </a:solidFill>
        <a:latin typeface="Verdana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438A"/>
    <a:srgbClr val="1B5BA2"/>
    <a:srgbClr val="87BBE0"/>
    <a:srgbClr val="000000"/>
    <a:srgbClr val="FF5050"/>
    <a:srgbClr val="0099CC"/>
    <a:srgbClr val="D9445A"/>
    <a:srgbClr val="5251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5862" autoAdjust="0"/>
  </p:normalViewPr>
  <p:slideViewPr>
    <p:cSldViewPr>
      <p:cViewPr varScale="1">
        <p:scale>
          <a:sx n="64" d="100"/>
          <a:sy n="64" d="100"/>
        </p:scale>
        <p:origin x="92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892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228"/>
    </p:cViewPr>
  </p:sorterViewPr>
  <p:notesViewPr>
    <p:cSldViewPr>
      <p:cViewPr varScale="1">
        <p:scale>
          <a:sx n="74" d="100"/>
          <a:sy n="74" d="100"/>
        </p:scale>
        <p:origin x="-2238" y="-90"/>
      </p:cViewPr>
      <p:guideLst>
        <p:guide orient="horz" pos="3124"/>
        <p:guide pos="21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84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3338" y="0"/>
            <a:ext cx="293846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1813"/>
            <a:ext cx="29384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3338" y="9421813"/>
            <a:ext cx="293846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fld id="{EDED52C0-C307-4DC6-9710-C2D9C894B3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7942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84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3338" y="0"/>
            <a:ext cx="293846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4538"/>
            <a:ext cx="4956175" cy="3717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3288" y="4711700"/>
            <a:ext cx="4975225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1813"/>
            <a:ext cx="29384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3338" y="9421813"/>
            <a:ext cx="293846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fld id="{4C39422F-251D-47FD-864B-BEB3C1C612E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0585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28E12ED-50CC-411D-9ABF-9A7EA3E53A64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777051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Watermark"/>
          <p:cNvPicPr>
            <a:picLocks noChangeAspect="1" noChangeArrowheads="1"/>
          </p:cNvPicPr>
          <p:nvPr/>
        </p:nvPicPr>
        <p:blipFill>
          <a:blip r:embed="rId2" cstate="print"/>
          <a:srcRect l="6723" b="12773"/>
          <a:stretch>
            <a:fillRect/>
          </a:stretch>
        </p:blipFill>
        <p:spPr bwMode="auto">
          <a:xfrm>
            <a:off x="0" y="809625"/>
            <a:ext cx="64674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7620000" y="6175375"/>
            <a:ext cx="1281113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000" dirty="0">
                <a:solidFill>
                  <a:schemeClr val="bg1"/>
                </a:solidFill>
                <a:latin typeface="Univers" pitchFamily="34" charset="0"/>
                <a:cs typeface="+mn-cs"/>
              </a:rPr>
              <a:t>International</a:t>
            </a:r>
            <a:br>
              <a:rPr lang="en-US" sz="1000" dirty="0">
                <a:solidFill>
                  <a:schemeClr val="bg1"/>
                </a:solidFill>
                <a:latin typeface="Univers" pitchFamily="34" charset="0"/>
                <a:cs typeface="+mn-cs"/>
              </a:rPr>
            </a:br>
            <a:r>
              <a:rPr lang="en-US" sz="1000" dirty="0">
                <a:solidFill>
                  <a:schemeClr val="bg1"/>
                </a:solidFill>
                <a:latin typeface="Univers" pitchFamily="34" charset="0"/>
                <a:cs typeface="+mn-cs"/>
              </a:rPr>
              <a:t>Telecommunication</a:t>
            </a:r>
            <a:br>
              <a:rPr lang="en-US" sz="1000" dirty="0">
                <a:solidFill>
                  <a:schemeClr val="bg1"/>
                </a:solidFill>
                <a:latin typeface="Univers" pitchFamily="34" charset="0"/>
                <a:cs typeface="+mn-cs"/>
              </a:rPr>
            </a:br>
            <a:r>
              <a:rPr lang="en-US" sz="1000" dirty="0">
                <a:solidFill>
                  <a:schemeClr val="bg1"/>
                </a:solidFill>
                <a:latin typeface="Univers" pitchFamily="34" charset="0"/>
                <a:cs typeface="+mn-cs"/>
              </a:rPr>
              <a:t>Union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6426200" y="4343400"/>
            <a:ext cx="523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rgbClr val="0C4B84"/>
                </a:solidFill>
                <a:cs typeface="+mn-cs"/>
              </a:rPr>
              <a:t> </a:t>
            </a:r>
            <a:endParaRPr lang="en-US" sz="2400" dirty="0">
              <a:solidFill>
                <a:schemeClr val="tx1"/>
              </a:solidFill>
              <a:cs typeface="+mn-cs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7319963" y="4524375"/>
            <a:ext cx="52387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rgbClr val="0C4B84"/>
                </a:solidFill>
                <a:cs typeface="+mn-cs"/>
              </a:rPr>
              <a:t> </a:t>
            </a:r>
            <a:endParaRPr lang="en-US" sz="2400" dirty="0">
              <a:solidFill>
                <a:schemeClr val="tx1"/>
              </a:solidFill>
              <a:cs typeface="+mn-cs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5280025" y="4802188"/>
            <a:ext cx="444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defRPr/>
            </a:pPr>
            <a:r>
              <a:rPr lang="en-US" sz="1000" dirty="0">
                <a:solidFill>
                  <a:srgbClr val="000000"/>
                </a:solidFill>
                <a:cs typeface="+mn-cs"/>
              </a:rPr>
              <a:t> </a:t>
            </a:r>
            <a:endParaRPr lang="en-US" sz="2400" dirty="0">
              <a:solidFill>
                <a:schemeClr val="tx1"/>
              </a:solidFill>
              <a:cs typeface="+mn-cs"/>
            </a:endParaRPr>
          </a:p>
        </p:txBody>
      </p:sp>
      <p:pic>
        <p:nvPicPr>
          <p:cNvPr id="9" name="Picture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0675" y="6080125"/>
            <a:ext cx="19335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3"/>
          <p:cNvSpPr>
            <a:spLocks noChangeArrowheads="1"/>
          </p:cNvSpPr>
          <p:nvPr/>
        </p:nvSpPr>
        <p:spPr bwMode="auto">
          <a:xfrm>
            <a:off x="2886075" y="6302375"/>
            <a:ext cx="3702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 dirty="0">
                <a:solidFill>
                  <a:srgbClr val="0E438A"/>
                </a:solidFill>
                <a:latin typeface="Zurich BlkEx BT"/>
                <a:cs typeface="+mn-cs"/>
              </a:rPr>
              <a:t>Committed to connecting the world</a:t>
            </a:r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1484313"/>
            <a:ext cx="7772400" cy="1728787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429000"/>
            <a:ext cx="6400800" cy="2447925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Rectangle 27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A945E-9CBE-4936-8F97-9C14C59FDC6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C16F6-6976-482C-BC6E-3CDF201970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081088"/>
            <a:ext cx="1943100" cy="51641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4213" y="1081088"/>
            <a:ext cx="5678487" cy="51641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04562-E454-4AC3-8BBB-A4D6674BEAC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10F7CE-D864-46BD-A281-643E72AD9EF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F9D23-B598-44AF-94A3-F184DB23D9C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3" y="1989138"/>
            <a:ext cx="3810000" cy="42560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989138"/>
            <a:ext cx="3810000" cy="42560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2158EF-2F83-4275-B2DB-DA87245DD11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CADF35-3946-4D23-A334-2261396F1E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FD094-E8AE-4EC4-A94E-C85414A0BCC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93D96C-73EE-4789-8E8A-A1D45ADB877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B129AF-2C4F-482E-922B-44D632BC02D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4E4F62-D2F6-4C4A-981D-189A1AFFF44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0" descr="Watermark"/>
          <p:cNvPicPr>
            <a:picLocks noChangeAspect="1" noChangeArrowheads="1"/>
          </p:cNvPicPr>
          <p:nvPr/>
        </p:nvPicPr>
        <p:blipFill>
          <a:blip r:embed="rId13" cstate="print"/>
          <a:srcRect l="6723" b="12773"/>
          <a:stretch>
            <a:fillRect/>
          </a:stretch>
        </p:blipFill>
        <p:spPr bwMode="auto">
          <a:xfrm>
            <a:off x="0" y="809625"/>
            <a:ext cx="64674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081088"/>
            <a:ext cx="7772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67" name="Rectangle 4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69350" y="6403975"/>
            <a:ext cx="339725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defRPr sz="1000">
                <a:solidFill>
                  <a:srgbClr val="0E438A"/>
                </a:solidFill>
                <a:latin typeface="Zurich BT" charset="0"/>
                <a:cs typeface="Times New Roman" pitchFamily="18" charset="0"/>
              </a:defRPr>
            </a:lvl1pPr>
          </a:lstStyle>
          <a:p>
            <a:pPr>
              <a:defRPr/>
            </a:pPr>
            <a:fld id="{1D0BCA28-D5DA-4874-ACEF-B45D7C3CFA2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05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989138"/>
            <a:ext cx="7772400" cy="42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2054" name="Picture 5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04025" y="6124575"/>
            <a:ext cx="19335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0" name="Rectangle 66"/>
          <p:cNvSpPr>
            <a:spLocks noChangeArrowheads="1"/>
          </p:cNvSpPr>
          <p:nvPr/>
        </p:nvSpPr>
        <p:spPr bwMode="auto">
          <a:xfrm>
            <a:off x="2916238" y="6308725"/>
            <a:ext cx="3702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 dirty="0">
                <a:solidFill>
                  <a:srgbClr val="0E438A"/>
                </a:solidFill>
                <a:latin typeface="Zurich BlkEx BT"/>
                <a:cs typeface="+mn-cs"/>
              </a:rPr>
              <a:t>Committed to connecting the world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E438A"/>
        </a:buClr>
        <a:buSzPct val="110000"/>
        <a:buFont typeface="Wingdings" pitchFamily="2" charset="2"/>
        <a:buChar char="§"/>
        <a:defRPr sz="3200">
          <a:solidFill>
            <a:srgbClr val="5C5C5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Ø"/>
        <a:defRPr sz="2800">
          <a:solidFill>
            <a:srgbClr val="5C5C5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§"/>
        <a:defRPr sz="2400">
          <a:solidFill>
            <a:srgbClr val="5C5C5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323528" y="404664"/>
            <a:ext cx="84248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n-GB" sz="2400" b="1" dirty="0" smtClean="0"/>
              <a:t>New ITU-D Study Question</a:t>
            </a:r>
          </a:p>
          <a:p>
            <a:pPr algn="ctr">
              <a:defRPr/>
            </a:pPr>
            <a:r>
              <a:rPr lang="en-GB" sz="4400" b="1" dirty="0" smtClean="0"/>
              <a:t>Creating </a:t>
            </a:r>
            <a:r>
              <a:rPr lang="en-GB" sz="4400" b="1" dirty="0"/>
              <a:t>the smart society: </a:t>
            </a:r>
            <a:endParaRPr lang="en-GB" sz="4400" b="1" dirty="0" smtClean="0"/>
          </a:p>
          <a:p>
            <a:pPr algn="ctr">
              <a:defRPr/>
            </a:pPr>
            <a:r>
              <a:rPr lang="en-GB" sz="4400" b="1" dirty="0" smtClean="0"/>
              <a:t>social </a:t>
            </a:r>
            <a:r>
              <a:rPr lang="en-GB" sz="4400" b="1" dirty="0"/>
              <a:t>and economic development through ICT applications</a:t>
            </a:r>
            <a:r>
              <a:rPr lang="en-GB" sz="4400" dirty="0"/>
              <a:t>”.</a:t>
            </a:r>
            <a:endParaRPr lang="en-US" sz="4400" dirty="0"/>
          </a:p>
          <a:p>
            <a:pPr algn="ctr">
              <a:defRPr/>
            </a:pPr>
            <a:endParaRPr lang="en-US" sz="4000" dirty="0" smtClean="0">
              <a:solidFill>
                <a:srgbClr val="0066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it-IT" sz="32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Hani Eskandar</a:t>
            </a:r>
          </a:p>
          <a:p>
            <a:pPr algn="ctr">
              <a:defRPr/>
            </a:pPr>
            <a:r>
              <a:rPr lang="it-IT" sz="32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ICT Applications - BDT </a:t>
            </a:r>
            <a:endParaRPr lang="en-US" sz="3200" dirty="0">
              <a:solidFill>
                <a:schemeClr val="bg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915816" y="692696"/>
            <a:ext cx="3456384" cy="584775"/>
          </a:xfrm>
        </p:spPr>
        <p:txBody>
          <a:bodyPr/>
          <a:lstStyle/>
          <a:p>
            <a:r>
              <a:rPr lang="en-US" sz="3200" dirty="0" smtClean="0">
                <a:solidFill>
                  <a:srgbClr val="0E438A"/>
                </a:solidFill>
              </a:rPr>
              <a:t>Study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08912" cy="236077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  <a:defRPr/>
            </a:pPr>
            <a:r>
              <a:rPr lang="en-GB" sz="2000" dirty="0" smtClean="0"/>
              <a:t>The </a:t>
            </a:r>
            <a:r>
              <a:rPr lang="en-GB" sz="2000" dirty="0"/>
              <a:t>study will cover the key role that ICTs can play in creating the “</a:t>
            </a:r>
            <a:r>
              <a:rPr lang="en-GB" sz="2000" b="1" dirty="0"/>
              <a:t>Smart Society</a:t>
            </a:r>
            <a:r>
              <a:rPr lang="en-GB" sz="2000" dirty="0"/>
              <a:t>” in terms of the protection of property and persons; smart management of motor vehicle traffic; saving electrical energy; measuring the effects of environmental pollution; improving agricultural yield; management of healthcare and education; management and control of drinking water supplies; and solving the problems facing </a:t>
            </a:r>
            <a:r>
              <a:rPr lang="en-GB" sz="2000" b="1" dirty="0"/>
              <a:t>cities</a:t>
            </a:r>
            <a:r>
              <a:rPr lang="en-GB" sz="2000" dirty="0"/>
              <a:t> such as land management, infrastructure construction including buildings and </a:t>
            </a:r>
            <a:r>
              <a:rPr lang="en-US" sz="2000" dirty="0"/>
              <a:t>urban transport networks</a:t>
            </a:r>
            <a:r>
              <a:rPr lang="en-GB" sz="2000" dirty="0"/>
              <a:t>.  </a:t>
            </a:r>
            <a:endParaRPr lang="en-US" sz="2000" dirty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25FBDF-04C9-43DA-B569-7608D7F50CA1}" type="slidenum">
              <a:rPr lang="en-US" smtClean="0">
                <a:latin typeface="Zurich BT"/>
              </a:rPr>
              <a:pPr/>
              <a:t>2</a:t>
            </a:fld>
            <a:endParaRPr lang="en-US" smtClean="0">
              <a:latin typeface="Zurich B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483768" y="295605"/>
            <a:ext cx="4608512" cy="1077218"/>
          </a:xfrm>
        </p:spPr>
        <p:txBody>
          <a:bodyPr/>
          <a:lstStyle/>
          <a:p>
            <a:r>
              <a:rPr lang="en-US" sz="3200" dirty="0" smtClean="0">
                <a:solidFill>
                  <a:srgbClr val="0E438A"/>
                </a:solidFill>
              </a:rPr>
              <a:t>Expected Output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08912" cy="2360773"/>
          </a:xfrm>
        </p:spPr>
        <p:txBody>
          <a:bodyPr/>
          <a:lstStyle/>
          <a:p>
            <a:r>
              <a:rPr lang="en-GB" sz="2000" dirty="0" smtClean="0"/>
              <a:t>Case </a:t>
            </a:r>
            <a:r>
              <a:rPr lang="en-GB" sz="2000" dirty="0"/>
              <a:t>studies on how to enable use of </a:t>
            </a:r>
            <a:r>
              <a:rPr lang="en-GB" sz="2000" dirty="0" smtClean="0"/>
              <a:t>telecommunications, </a:t>
            </a:r>
            <a:r>
              <a:rPr lang="en-GB" sz="2000" dirty="0"/>
              <a:t>including M2M communications, and access to ICT applications to support sustainable development and foster smart societies in developing countries</a:t>
            </a:r>
            <a:r>
              <a:rPr lang="en-GB" sz="2000" dirty="0" smtClean="0"/>
              <a:t>.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GB" sz="2000" dirty="0" smtClean="0"/>
              <a:t>Analysis </a:t>
            </a:r>
            <a:r>
              <a:rPr lang="en-GB" sz="2000" dirty="0"/>
              <a:t>of factors affecting the efficient roll-out of connectivity to support ICT applications that enable e‑government applications in smart cities and rural areas.</a:t>
            </a:r>
            <a:endParaRPr lang="en-US" sz="2000" dirty="0"/>
          </a:p>
          <a:p>
            <a:endParaRPr lang="en-GB" sz="2000" dirty="0" smtClean="0"/>
          </a:p>
          <a:p>
            <a:r>
              <a:rPr lang="en-GB" sz="2000" dirty="0" smtClean="0"/>
              <a:t>Sharing </a:t>
            </a:r>
            <a:r>
              <a:rPr lang="en-GB" sz="2000" dirty="0"/>
              <a:t>of best practices in the use of ICT networks to enable road safety.</a:t>
            </a:r>
            <a:endParaRPr lang="en-US" sz="2000" dirty="0"/>
          </a:p>
          <a:p>
            <a:endParaRPr lang="en-GB" sz="2000" dirty="0" smtClean="0"/>
          </a:p>
          <a:p>
            <a:r>
              <a:rPr lang="en-GB" sz="2000" dirty="0" smtClean="0"/>
              <a:t>Annual </a:t>
            </a:r>
            <a:r>
              <a:rPr lang="en-GB" sz="2000" dirty="0"/>
              <a:t>progress reports and detailed final report containing analysis, information and best practices,  </a:t>
            </a:r>
            <a:endParaRPr lang="en-US" sz="2000" dirty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25FBDF-04C9-43DA-B569-7608D7F50CA1}" type="slidenum">
              <a:rPr lang="en-US" smtClean="0">
                <a:latin typeface="Zurich BT"/>
              </a:rPr>
              <a:pPr/>
              <a:t>3</a:t>
            </a:fld>
            <a:endParaRPr lang="en-US" smtClean="0">
              <a:latin typeface="Zurich BT"/>
            </a:endParaRPr>
          </a:p>
        </p:txBody>
      </p:sp>
    </p:spTree>
    <p:extLst>
      <p:ext uri="{BB962C8B-B14F-4D97-AF65-F5344CB8AC3E}">
        <p14:creationId xmlns:p14="http://schemas.microsoft.com/office/powerpoint/2010/main" val="8661831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331640" y="281413"/>
            <a:ext cx="6192688" cy="1077218"/>
          </a:xfrm>
        </p:spPr>
        <p:txBody>
          <a:bodyPr/>
          <a:lstStyle/>
          <a:p>
            <a:r>
              <a:rPr lang="en-US" sz="3200" dirty="0" smtClean="0">
                <a:solidFill>
                  <a:srgbClr val="0E438A"/>
                </a:solidFill>
              </a:rPr>
              <a:t>Draft table of content</a:t>
            </a:r>
            <a:endParaRPr lang="en-US" sz="3200" dirty="0" smtClean="0">
              <a:solidFill>
                <a:srgbClr val="0E438A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68760"/>
            <a:ext cx="8208912" cy="2360773"/>
          </a:xfrm>
        </p:spPr>
        <p:txBody>
          <a:bodyPr/>
          <a:lstStyle/>
          <a:p>
            <a:pPr lvl="0"/>
            <a:r>
              <a:rPr lang="en-GB" sz="1200" b="1" dirty="0"/>
              <a:t>Chapter 1.	Definition- What is a Smart Society?</a:t>
            </a:r>
            <a:endParaRPr lang="en-US" sz="1200" dirty="0"/>
          </a:p>
          <a:p>
            <a:pPr lvl="1"/>
            <a:r>
              <a:rPr lang="en-GB" sz="1200" dirty="0"/>
              <a:t>Services</a:t>
            </a:r>
            <a:endParaRPr lang="en-US" sz="1200" dirty="0"/>
          </a:p>
          <a:p>
            <a:pPr lvl="1"/>
            <a:r>
              <a:rPr lang="en-GB" sz="1200" dirty="0"/>
              <a:t>characteristics</a:t>
            </a:r>
            <a:endParaRPr lang="en-US" sz="1200" dirty="0"/>
          </a:p>
          <a:p>
            <a:pPr lvl="1"/>
            <a:r>
              <a:rPr lang="en-GB" sz="1200" dirty="0"/>
              <a:t>Collaborations</a:t>
            </a:r>
            <a:endParaRPr lang="en-US" sz="1200" dirty="0"/>
          </a:p>
          <a:p>
            <a:pPr lvl="1"/>
            <a:r>
              <a:rPr lang="en-GB" sz="1200" dirty="0"/>
              <a:t>How does Smart Society differ from e-Government </a:t>
            </a:r>
            <a:r>
              <a:rPr lang="en-GB" sz="1200" dirty="0" smtClean="0"/>
              <a:t>strategies</a:t>
            </a:r>
          </a:p>
          <a:p>
            <a:pPr marL="457200" lvl="1" indent="0">
              <a:buNone/>
            </a:pPr>
            <a:endParaRPr lang="en-US" sz="1200" dirty="0"/>
          </a:p>
          <a:p>
            <a:pPr lvl="0"/>
            <a:r>
              <a:rPr lang="en-GB" sz="1200" b="1" dirty="0"/>
              <a:t>Chapter 2.	Role of Smart Society towards Sustainable Development</a:t>
            </a:r>
            <a:endParaRPr lang="en-US" sz="1200" dirty="0"/>
          </a:p>
          <a:p>
            <a:pPr lvl="2"/>
            <a:r>
              <a:rPr lang="en-GB" sz="1200" dirty="0"/>
              <a:t>Overview of the main components /issues of services and applications supported by ICTs (Situational Analysis)</a:t>
            </a:r>
            <a:endParaRPr lang="en-US" sz="1200" dirty="0"/>
          </a:p>
          <a:p>
            <a:pPr lvl="3"/>
            <a:r>
              <a:rPr lang="en-GB" sz="1200" dirty="0"/>
              <a:t>Resource Management and Efficiency</a:t>
            </a:r>
            <a:endParaRPr lang="en-US" sz="1200" dirty="0"/>
          </a:p>
          <a:p>
            <a:pPr lvl="3"/>
            <a:r>
              <a:rPr lang="en-GB" sz="1200" dirty="0"/>
              <a:t>Information  Management and Sharing</a:t>
            </a:r>
            <a:endParaRPr lang="en-US" sz="1200" dirty="0"/>
          </a:p>
          <a:p>
            <a:pPr lvl="2"/>
            <a:r>
              <a:rPr lang="en-GB" sz="1200" dirty="0"/>
              <a:t>Paradigm shift from e-Government strategies to user-centric strategies</a:t>
            </a:r>
            <a:endParaRPr lang="en-US" sz="1200" dirty="0"/>
          </a:p>
          <a:p>
            <a:pPr lvl="3"/>
            <a:r>
              <a:rPr lang="en-GB" sz="1200" dirty="0"/>
              <a:t>Improved Service delivery</a:t>
            </a:r>
            <a:endParaRPr lang="en-US" sz="1200" dirty="0"/>
          </a:p>
          <a:p>
            <a:pPr lvl="3"/>
            <a:r>
              <a:rPr lang="en-GB" sz="1200" dirty="0"/>
              <a:t>Reduce Rural-Urban digital gaps</a:t>
            </a:r>
            <a:endParaRPr lang="en-US" sz="1200" dirty="0"/>
          </a:p>
          <a:p>
            <a:endParaRPr lang="en-US" sz="1200" dirty="0"/>
          </a:p>
          <a:p>
            <a:pPr lvl="0"/>
            <a:r>
              <a:rPr lang="en-GB" sz="1200" b="1" dirty="0"/>
              <a:t>Chapter 3	Relevance of Smart Societies to Developing Countries  (</a:t>
            </a:r>
            <a:r>
              <a:rPr lang="en-GB" sz="1200" dirty="0"/>
              <a:t>Use of ICTs and other M2M communications) </a:t>
            </a:r>
            <a:endParaRPr lang="en-US" sz="1200" dirty="0"/>
          </a:p>
          <a:p>
            <a:pPr lvl="0"/>
            <a:r>
              <a:rPr lang="en-GB" sz="1200" dirty="0"/>
              <a:t>Smart Health</a:t>
            </a:r>
            <a:endParaRPr lang="en-US" sz="1200" dirty="0"/>
          </a:p>
          <a:p>
            <a:pPr lvl="0"/>
            <a:r>
              <a:rPr lang="en-GB" sz="1200" dirty="0"/>
              <a:t>Smart Learning</a:t>
            </a:r>
            <a:endParaRPr lang="en-US" sz="1200" dirty="0"/>
          </a:p>
          <a:p>
            <a:pPr lvl="0"/>
            <a:r>
              <a:rPr lang="en-GB" sz="1200" dirty="0"/>
              <a:t>Smart Energy</a:t>
            </a:r>
            <a:endParaRPr lang="en-US" sz="1200" dirty="0"/>
          </a:p>
          <a:p>
            <a:pPr lvl="0"/>
            <a:r>
              <a:rPr lang="en-GB" sz="1200" dirty="0"/>
              <a:t>Smart Agriculture</a:t>
            </a:r>
            <a:endParaRPr lang="en-US" sz="1200" dirty="0"/>
          </a:p>
          <a:p>
            <a:pPr lvl="0"/>
            <a:r>
              <a:rPr lang="en-GB" sz="1200" dirty="0"/>
              <a:t>Smart Resource management- water and environmental</a:t>
            </a:r>
            <a:endParaRPr lang="en-US" sz="1200" dirty="0"/>
          </a:p>
          <a:p>
            <a:pPr lvl="0"/>
            <a:r>
              <a:rPr lang="en-GB" sz="1200" dirty="0"/>
              <a:t>Smart Transport networks and safety</a:t>
            </a:r>
            <a:endParaRPr lang="en-US" sz="1200" dirty="0"/>
          </a:p>
          <a:p>
            <a:pPr lvl="0"/>
            <a:r>
              <a:rPr lang="en-GB" sz="1200" dirty="0"/>
              <a:t>Smart Commerce</a:t>
            </a:r>
            <a:endParaRPr lang="en-US" sz="1200" dirty="0"/>
          </a:p>
          <a:p>
            <a:pPr marL="0" indent="0">
              <a:buNone/>
            </a:pPr>
            <a:endParaRPr lang="en-US" sz="1200" dirty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25FBDF-04C9-43DA-B569-7608D7F50CA1}" type="slidenum">
              <a:rPr lang="en-US" smtClean="0">
                <a:latin typeface="Zurich BT"/>
              </a:rPr>
              <a:pPr/>
              <a:t>4</a:t>
            </a:fld>
            <a:endParaRPr lang="en-US" smtClean="0">
              <a:latin typeface="Zurich BT"/>
            </a:endParaRPr>
          </a:p>
        </p:txBody>
      </p:sp>
    </p:spTree>
    <p:extLst>
      <p:ext uri="{BB962C8B-B14F-4D97-AF65-F5344CB8AC3E}">
        <p14:creationId xmlns:p14="http://schemas.microsoft.com/office/powerpoint/2010/main" val="20284206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331640" y="281413"/>
            <a:ext cx="6192688" cy="1077218"/>
          </a:xfrm>
        </p:spPr>
        <p:txBody>
          <a:bodyPr/>
          <a:lstStyle/>
          <a:p>
            <a:r>
              <a:rPr lang="en-US" sz="3200" dirty="0" smtClean="0">
                <a:solidFill>
                  <a:srgbClr val="0E438A"/>
                </a:solidFill>
              </a:rPr>
              <a:t>Draft table of content</a:t>
            </a:r>
            <a:endParaRPr lang="en-US" sz="3200" dirty="0" smtClean="0">
              <a:solidFill>
                <a:srgbClr val="0E438A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08912" cy="4464496"/>
          </a:xfrm>
        </p:spPr>
        <p:txBody>
          <a:bodyPr/>
          <a:lstStyle/>
          <a:p>
            <a:pPr lvl="0"/>
            <a:r>
              <a:rPr lang="en-GB" sz="1200" b="1" dirty="0"/>
              <a:t>Chapter 4.	Case Studies on Application Areas </a:t>
            </a:r>
            <a:endParaRPr lang="en-US" sz="1200" dirty="0"/>
          </a:p>
          <a:p>
            <a:pPr lvl="1"/>
            <a:r>
              <a:rPr lang="en-GB" sz="1200" dirty="0"/>
              <a:t>Standards for designing and implementing Smart society</a:t>
            </a:r>
            <a:endParaRPr lang="en-US" sz="1200" dirty="0"/>
          </a:p>
          <a:p>
            <a:pPr lvl="1"/>
            <a:r>
              <a:rPr lang="en-GB" sz="1200" dirty="0"/>
              <a:t>Applicable software both open source and/or proprietary</a:t>
            </a:r>
            <a:endParaRPr lang="en-US" sz="1200" dirty="0"/>
          </a:p>
          <a:p>
            <a:pPr lvl="1"/>
            <a:r>
              <a:rPr lang="en-GB" sz="1200" dirty="0"/>
              <a:t>Models for developing Smart society and investment financing</a:t>
            </a:r>
            <a:endParaRPr lang="en-US" sz="1200" dirty="0"/>
          </a:p>
          <a:p>
            <a:pPr lvl="1"/>
            <a:r>
              <a:rPr lang="en-GB" sz="1200" dirty="0"/>
              <a:t>Technical/platform for </a:t>
            </a:r>
            <a:r>
              <a:rPr lang="en-GB" sz="1200" dirty="0" err="1"/>
              <a:t>sectoral</a:t>
            </a:r>
            <a:r>
              <a:rPr lang="en-GB" sz="1200" dirty="0"/>
              <a:t> integration and data security  </a:t>
            </a:r>
            <a:endParaRPr lang="en-US" sz="1200" dirty="0"/>
          </a:p>
          <a:p>
            <a:pPr lvl="1"/>
            <a:r>
              <a:rPr lang="en-GB" sz="1200" dirty="0"/>
              <a:t>Monitoring and Evaluation and impact framework </a:t>
            </a:r>
            <a:endParaRPr lang="en-US" sz="1200" dirty="0"/>
          </a:p>
          <a:p>
            <a:pPr lvl="1"/>
            <a:r>
              <a:rPr lang="en-GB" sz="1200" dirty="0"/>
              <a:t>Compendium of Smart cities and society </a:t>
            </a:r>
            <a:endParaRPr lang="en-GB" sz="1200" dirty="0" smtClean="0"/>
          </a:p>
          <a:p>
            <a:pPr marL="457200" lvl="1" indent="0">
              <a:buNone/>
            </a:pPr>
            <a:endParaRPr lang="en-US" sz="1200" dirty="0"/>
          </a:p>
          <a:p>
            <a:pPr lvl="0"/>
            <a:r>
              <a:rPr lang="en-GB" sz="1200" b="1" dirty="0"/>
              <a:t>Chapter 5 Cross-Sectional Policies and Regulatory Issues</a:t>
            </a:r>
            <a:endParaRPr lang="en-US" sz="1200" dirty="0"/>
          </a:p>
          <a:p>
            <a:r>
              <a:rPr lang="en-GB" sz="1200" b="1" dirty="0"/>
              <a:t>	</a:t>
            </a:r>
            <a:r>
              <a:rPr lang="en-GB" sz="1200" b="1" dirty="0" smtClean="0"/>
              <a:t>5.1</a:t>
            </a:r>
            <a:r>
              <a:rPr lang="en-GB" sz="1200" b="1" dirty="0"/>
              <a:t>	</a:t>
            </a:r>
            <a:r>
              <a:rPr lang="en-GB" sz="1200" dirty="0"/>
              <a:t>Situational Analysis of the cross-</a:t>
            </a:r>
            <a:r>
              <a:rPr lang="en-GB" sz="1200" dirty="0" err="1"/>
              <a:t>sectoral</a:t>
            </a:r>
            <a:r>
              <a:rPr lang="en-GB" sz="1200" dirty="0"/>
              <a:t> issues</a:t>
            </a:r>
            <a:endParaRPr lang="en-US" sz="1200" dirty="0"/>
          </a:p>
          <a:p>
            <a:r>
              <a:rPr lang="en-GB" sz="1200" b="1"/>
              <a:t>	</a:t>
            </a:r>
            <a:r>
              <a:rPr lang="en-GB" sz="1200" b="1" smtClean="0"/>
              <a:t>5.2</a:t>
            </a:r>
            <a:r>
              <a:rPr lang="en-GB" sz="1200" b="1" dirty="0"/>
              <a:t>	</a:t>
            </a:r>
            <a:r>
              <a:rPr lang="en-GB" sz="1200" dirty="0"/>
              <a:t>Guidelines for cross-</a:t>
            </a:r>
            <a:r>
              <a:rPr lang="en-GB" sz="1200" dirty="0" err="1"/>
              <a:t>sectoral</a:t>
            </a:r>
            <a:r>
              <a:rPr lang="en-GB" sz="1200" dirty="0"/>
              <a:t> issues in Smart society</a:t>
            </a:r>
            <a:endParaRPr lang="en-US" sz="1200" dirty="0"/>
          </a:p>
          <a:p>
            <a:r>
              <a:rPr lang="en-GB" sz="1200" dirty="0"/>
              <a:t> </a:t>
            </a:r>
            <a:endParaRPr lang="en-US" sz="1200" dirty="0"/>
          </a:p>
          <a:p>
            <a:r>
              <a:rPr lang="en-GB" sz="1200" dirty="0"/>
              <a:t>Annexes: </a:t>
            </a:r>
            <a:endParaRPr lang="en-US" sz="1200" dirty="0"/>
          </a:p>
          <a:p>
            <a:pPr lvl="0"/>
            <a:r>
              <a:rPr lang="en-GB" sz="1200" dirty="0"/>
              <a:t>Country/Expertise case studies experiences on Smart society</a:t>
            </a:r>
            <a:endParaRPr lang="en-US" sz="1200" dirty="0"/>
          </a:p>
          <a:p>
            <a:pPr lvl="0"/>
            <a:r>
              <a:rPr lang="en-GB" sz="1200" dirty="0"/>
              <a:t>Other ITU sector relevant recommendations and reports</a:t>
            </a:r>
            <a:endParaRPr lang="en-US" sz="1200" dirty="0"/>
          </a:p>
          <a:p>
            <a:pPr lvl="0"/>
            <a:r>
              <a:rPr lang="en-GB" sz="1200" dirty="0"/>
              <a:t>Acronyms/glossary</a:t>
            </a:r>
            <a:endParaRPr lang="en-US" sz="1200" dirty="0"/>
          </a:p>
          <a:p>
            <a:pPr marL="0" indent="0">
              <a:buNone/>
            </a:pPr>
            <a:endParaRPr lang="en-US" sz="1200" dirty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25FBDF-04C9-43DA-B569-7608D7F50CA1}" type="slidenum">
              <a:rPr lang="en-US" smtClean="0">
                <a:latin typeface="Zurich BT"/>
              </a:rPr>
              <a:pPr/>
              <a:t>5</a:t>
            </a:fld>
            <a:endParaRPr lang="en-US" smtClean="0">
              <a:latin typeface="Zurich BT"/>
            </a:endParaRPr>
          </a:p>
        </p:txBody>
      </p:sp>
    </p:spTree>
    <p:extLst>
      <p:ext uri="{BB962C8B-B14F-4D97-AF65-F5344CB8AC3E}">
        <p14:creationId xmlns:p14="http://schemas.microsoft.com/office/powerpoint/2010/main" val="41010080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653&quot;/&gt;&lt;/object&gt;&lt;object type=&quot;3&quot; unique_id=&quot;10005&quot;&gt;&lt;property id=&quot;20148&quot; value=&quot;5&quot;/&gt;&lt;property id=&quot;20300&quot; value=&quot;Slide 2 - &amp;quot;Study scope&amp;quot;&quot;/&gt;&lt;property id=&quot;20307&quot; value=&quot;718&quot;/&gt;&lt;/object&gt;&lt;object type=&quot;3&quot; unique_id=&quot;10030&quot;&gt;&lt;property id=&quot;20148&quot; value=&quot;5&quot;/&gt;&lt;property id=&quot;20300&quot; value=&quot;Slide 3 - &amp;quot;Expected Output&amp;quot;&quot;/&gt;&lt;property id=&quot;20307&quot; value=&quot;719&quot;/&gt;&lt;/object&gt;&lt;object type=&quot;3&quot; unique_id=&quot;10046&quot;&gt;&lt;property id=&quot;20148&quot; value=&quot;5&quot;/&gt;&lt;property id=&quot;20300&quot; value=&quot;Slide 4 - &amp;quot;Draft table of content&amp;quot;&quot;/&gt;&lt;property id=&quot;20307&quot; value=&quot;720&quot;/&gt;&lt;/object&gt;&lt;object type=&quot;3&quot; unique_id=&quot;10071&quot;&gt;&lt;property id=&quot;20148&quot; value=&quot;5&quot;/&gt;&lt;property id=&quot;20300&quot; value=&quot;Slide 5 - &amp;quot;Draft table of content&amp;quot;&quot;/&gt;&lt;property id=&quot;20307&quot; value=&quot;721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ITU-e">
  <a:themeElements>
    <a:clrScheme name="ITU-e 4">
      <a:dk1>
        <a:srgbClr val="5C5C5C"/>
      </a:dk1>
      <a:lt1>
        <a:srgbClr val="FFFFFF"/>
      </a:lt1>
      <a:dk2>
        <a:srgbClr val="1B5BA2"/>
      </a:dk2>
      <a:lt2>
        <a:srgbClr val="808080"/>
      </a:lt2>
      <a:accent1>
        <a:srgbClr val="FFFFFF"/>
      </a:accent1>
      <a:accent2>
        <a:srgbClr val="3333CC"/>
      </a:accent2>
      <a:accent3>
        <a:srgbClr val="FFFFFF"/>
      </a:accent3>
      <a:accent4>
        <a:srgbClr val="4D4D4D"/>
      </a:accent4>
      <a:accent5>
        <a:srgbClr val="FFFFFF"/>
      </a:accent5>
      <a:accent6>
        <a:srgbClr val="2D2DB9"/>
      </a:accent6>
      <a:hlink>
        <a:srgbClr val="1B5BA2"/>
      </a:hlink>
      <a:folHlink>
        <a:srgbClr val="B2B2B2"/>
      </a:folHlink>
    </a:clrScheme>
    <a:fontScheme name="ITU-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rgbClr val="64646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rgbClr val="64646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ITU-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e 2">
        <a:dk1>
          <a:srgbClr val="5C5C5C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4D4D4D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e 3">
        <a:dk1>
          <a:srgbClr val="5C5C5C"/>
        </a:dk1>
        <a:lt1>
          <a:srgbClr val="FFFFFF"/>
        </a:lt1>
        <a:dk2>
          <a:srgbClr val="1B5BA2"/>
        </a:dk2>
        <a:lt2>
          <a:srgbClr val="808080"/>
        </a:lt2>
        <a:accent1>
          <a:srgbClr val="FFFFFF"/>
        </a:accent1>
        <a:accent2>
          <a:srgbClr val="3333CC"/>
        </a:accent2>
        <a:accent3>
          <a:srgbClr val="FFFFFF"/>
        </a:accent3>
        <a:accent4>
          <a:srgbClr val="4D4D4D"/>
        </a:accent4>
        <a:accent5>
          <a:srgbClr val="FFFFFF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e 4">
        <a:dk1>
          <a:srgbClr val="5C5C5C"/>
        </a:dk1>
        <a:lt1>
          <a:srgbClr val="FFFFFF"/>
        </a:lt1>
        <a:dk2>
          <a:srgbClr val="1B5BA2"/>
        </a:dk2>
        <a:lt2>
          <a:srgbClr val="808080"/>
        </a:lt2>
        <a:accent1>
          <a:srgbClr val="FFFFFF"/>
        </a:accent1>
        <a:accent2>
          <a:srgbClr val="3333CC"/>
        </a:accent2>
        <a:accent3>
          <a:srgbClr val="FFFFFF"/>
        </a:accent3>
        <a:accent4>
          <a:srgbClr val="4D4D4D"/>
        </a:accent4>
        <a:accent5>
          <a:srgbClr val="FFFFFF"/>
        </a:accent5>
        <a:accent6>
          <a:srgbClr val="2D2DB9"/>
        </a:accent6>
        <a:hlink>
          <a:srgbClr val="1B5BA2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Maple</Template>
  <TotalTime>20331</TotalTime>
  <Words>215</Words>
  <Application>Microsoft Office PowerPoint</Application>
  <PresentationFormat>On-screen Show (4:3)</PresentationFormat>
  <Paragraphs>61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Univers</vt:lpstr>
      <vt:lpstr>Zurich BlkEx BT</vt:lpstr>
      <vt:lpstr>Zurich BT</vt:lpstr>
      <vt:lpstr>Arial</vt:lpstr>
      <vt:lpstr>Times New Roman</vt:lpstr>
      <vt:lpstr>Verdana</vt:lpstr>
      <vt:lpstr>Wingdings</vt:lpstr>
      <vt:lpstr>ITU-e</vt:lpstr>
      <vt:lpstr>PowerPoint Presentation</vt:lpstr>
      <vt:lpstr>Study scope</vt:lpstr>
      <vt:lpstr>Expected Output</vt:lpstr>
      <vt:lpstr>Draft table of content</vt:lpstr>
      <vt:lpstr>Draft table of content</vt:lpstr>
    </vt:vector>
  </TitlesOfParts>
  <Company>ITU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ITU-T: 2005 - 2008</dc:title>
  <dc:subject>(WTSA-08 report)</dc:subject>
  <dc:creator>ITU</dc:creator>
  <cp:keywords>ITU</cp:keywords>
  <cp:lastModifiedBy>Eskandar, Hani</cp:lastModifiedBy>
  <cp:revision>483</cp:revision>
  <cp:lastPrinted>2001-11-25T13:41:09Z</cp:lastPrinted>
  <dcterms:created xsi:type="dcterms:W3CDTF">2006-05-30T12:53:59Z</dcterms:created>
  <dcterms:modified xsi:type="dcterms:W3CDTF">2014-10-09T13:11:52Z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ector">
    <vt:lpwstr>;#ITU-D;#</vt:lpwstr>
  </property>
  <property fmtid="{D5CDD505-2E9C-101B-9397-08002B2CF9AE}" pid="3" name="Web Link">
    <vt:lpwstr>http://www.mobileworldcongress.com/homepage.htm, http://www.mobileworldcongress.com/homepage.htm</vt:lpwstr>
  </property>
  <property fmtid="{D5CDD505-2E9C-101B-9397-08002B2CF9AE}" pid="4" name="Other Keyword(s)">
    <vt:lpwstr/>
  </property>
  <property fmtid="{D5CDD505-2E9C-101B-9397-08002B2CF9AE}" pid="5" name="ContentType">
    <vt:lpwstr>Document</vt:lpwstr>
  </property>
  <property fmtid="{D5CDD505-2E9C-101B-9397-08002B2CF9AE}" pid="6" name="Location">
    <vt:lpwstr>Barcelona, Spain</vt:lpwstr>
  </property>
  <property fmtid="{D5CDD505-2E9C-101B-9397-08002B2CF9AE}" pid="7" name="Author0">
    <vt:lpwstr/>
  </property>
  <property fmtid="{D5CDD505-2E9C-101B-9397-08002B2CF9AE}" pid="8" name="Date">
    <vt:lpwstr>2008-02-13T00:00:00Z</vt:lpwstr>
  </property>
  <property fmtid="{D5CDD505-2E9C-101B-9397-08002B2CF9AE}" pid="9" name="Event">
    <vt:lpwstr>GSMA Mobile World Congress</vt:lpwstr>
  </property>
  <property fmtid="{D5CDD505-2E9C-101B-9397-08002B2CF9AE}" pid="10" name="display_urn:schemas-microsoft-com:office:office#PPTAuthor">
    <vt:lpwstr>Touré, Hamadoun</vt:lpwstr>
  </property>
  <property fmtid="{D5CDD505-2E9C-101B-9397-08002B2CF9AE}" pid="11" name="PPTAuthor">
    <vt:lpwstr>78;#ITU_USERS\toure</vt:lpwstr>
  </property>
</Properties>
</file>