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
  </p:notesMasterIdLst>
  <p:handoutMasterIdLst>
    <p:handoutMasterId r:id="rId11"/>
  </p:handoutMasterIdLst>
  <p:sldIdLst>
    <p:sldId id="653" r:id="rId2"/>
    <p:sldId id="718" r:id="rId3"/>
    <p:sldId id="719" r:id="rId4"/>
    <p:sldId id="720" r:id="rId5"/>
    <p:sldId id="721" r:id="rId6"/>
    <p:sldId id="724" r:id="rId7"/>
    <p:sldId id="722" r:id="rId8"/>
    <p:sldId id="723" r:id="rId9"/>
  </p:sldIdLst>
  <p:sldSz cx="9144000" cy="6858000" type="screen4x3"/>
  <p:notesSz cx="6781800" cy="9918700"/>
  <p:defaultTextStyle>
    <a:defPPr>
      <a:defRPr lang="en-US"/>
    </a:defPPr>
    <a:lvl1pPr algn="l" rtl="0" fontAlgn="base">
      <a:spcBef>
        <a:spcPct val="0"/>
      </a:spcBef>
      <a:spcAft>
        <a:spcPct val="0"/>
      </a:spcAft>
      <a:defRPr sz="2000" kern="1200">
        <a:solidFill>
          <a:srgbClr val="646464"/>
        </a:solidFill>
        <a:latin typeface="Verdana" pitchFamily="34" charset="0"/>
        <a:ea typeface="+mn-ea"/>
        <a:cs typeface="Arial" pitchFamily="34" charset="0"/>
      </a:defRPr>
    </a:lvl1pPr>
    <a:lvl2pPr marL="457200" algn="l" rtl="0" fontAlgn="base">
      <a:spcBef>
        <a:spcPct val="0"/>
      </a:spcBef>
      <a:spcAft>
        <a:spcPct val="0"/>
      </a:spcAft>
      <a:defRPr sz="2000" kern="1200">
        <a:solidFill>
          <a:srgbClr val="646464"/>
        </a:solidFill>
        <a:latin typeface="Verdana" pitchFamily="34" charset="0"/>
        <a:ea typeface="+mn-ea"/>
        <a:cs typeface="Arial" pitchFamily="34" charset="0"/>
      </a:defRPr>
    </a:lvl2pPr>
    <a:lvl3pPr marL="914400" algn="l" rtl="0" fontAlgn="base">
      <a:spcBef>
        <a:spcPct val="0"/>
      </a:spcBef>
      <a:spcAft>
        <a:spcPct val="0"/>
      </a:spcAft>
      <a:defRPr sz="2000" kern="1200">
        <a:solidFill>
          <a:srgbClr val="646464"/>
        </a:solidFill>
        <a:latin typeface="Verdana" pitchFamily="34" charset="0"/>
        <a:ea typeface="+mn-ea"/>
        <a:cs typeface="Arial" pitchFamily="34" charset="0"/>
      </a:defRPr>
    </a:lvl3pPr>
    <a:lvl4pPr marL="1371600" algn="l" rtl="0" fontAlgn="base">
      <a:spcBef>
        <a:spcPct val="0"/>
      </a:spcBef>
      <a:spcAft>
        <a:spcPct val="0"/>
      </a:spcAft>
      <a:defRPr sz="2000" kern="1200">
        <a:solidFill>
          <a:srgbClr val="646464"/>
        </a:solidFill>
        <a:latin typeface="Verdana" pitchFamily="34" charset="0"/>
        <a:ea typeface="+mn-ea"/>
        <a:cs typeface="Arial" pitchFamily="34" charset="0"/>
      </a:defRPr>
    </a:lvl4pPr>
    <a:lvl5pPr marL="1828800" algn="l" rtl="0" fontAlgn="base">
      <a:spcBef>
        <a:spcPct val="0"/>
      </a:spcBef>
      <a:spcAft>
        <a:spcPct val="0"/>
      </a:spcAft>
      <a:defRPr sz="2000" kern="1200">
        <a:solidFill>
          <a:srgbClr val="646464"/>
        </a:solidFill>
        <a:latin typeface="Verdana" pitchFamily="34" charset="0"/>
        <a:ea typeface="+mn-ea"/>
        <a:cs typeface="Arial" pitchFamily="34" charset="0"/>
      </a:defRPr>
    </a:lvl5pPr>
    <a:lvl6pPr marL="2286000" algn="l" defTabSz="914400" rtl="0" eaLnBrk="1" latinLnBrk="0" hangingPunct="1">
      <a:defRPr sz="2000" kern="1200">
        <a:solidFill>
          <a:srgbClr val="646464"/>
        </a:solidFill>
        <a:latin typeface="Verdana" pitchFamily="34" charset="0"/>
        <a:ea typeface="+mn-ea"/>
        <a:cs typeface="Arial" pitchFamily="34" charset="0"/>
      </a:defRPr>
    </a:lvl6pPr>
    <a:lvl7pPr marL="2743200" algn="l" defTabSz="914400" rtl="0" eaLnBrk="1" latinLnBrk="0" hangingPunct="1">
      <a:defRPr sz="2000" kern="1200">
        <a:solidFill>
          <a:srgbClr val="646464"/>
        </a:solidFill>
        <a:latin typeface="Verdana" pitchFamily="34" charset="0"/>
        <a:ea typeface="+mn-ea"/>
        <a:cs typeface="Arial" pitchFamily="34" charset="0"/>
      </a:defRPr>
    </a:lvl7pPr>
    <a:lvl8pPr marL="3200400" algn="l" defTabSz="914400" rtl="0" eaLnBrk="1" latinLnBrk="0" hangingPunct="1">
      <a:defRPr sz="2000" kern="1200">
        <a:solidFill>
          <a:srgbClr val="646464"/>
        </a:solidFill>
        <a:latin typeface="Verdana" pitchFamily="34" charset="0"/>
        <a:ea typeface="+mn-ea"/>
        <a:cs typeface="Arial" pitchFamily="34" charset="0"/>
      </a:defRPr>
    </a:lvl8pPr>
    <a:lvl9pPr marL="3657600" algn="l" defTabSz="914400" rtl="0" eaLnBrk="1" latinLnBrk="0" hangingPunct="1">
      <a:defRPr sz="2000" kern="1200">
        <a:solidFill>
          <a:srgbClr val="646464"/>
        </a:solidFill>
        <a:latin typeface="Verdana"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4">
          <p15:clr>
            <a:srgbClr val="A4A3A4"/>
          </p15:clr>
        </p15:guide>
        <p15:guide id="2" pos="21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38A"/>
    <a:srgbClr val="1B5BA2"/>
    <a:srgbClr val="87BBE0"/>
    <a:srgbClr val="000000"/>
    <a:srgbClr val="FF5050"/>
    <a:srgbClr val="0099CC"/>
    <a:srgbClr val="D9445A"/>
    <a:srgbClr val="5251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22" autoAdjust="0"/>
    <p:restoredTop sz="85862" autoAdjust="0"/>
  </p:normalViewPr>
  <p:slideViewPr>
    <p:cSldViewPr>
      <p:cViewPr>
        <p:scale>
          <a:sx n="122" d="100"/>
          <a:sy n="122" d="100"/>
        </p:scale>
        <p:origin x="-354" y="216"/>
      </p:cViewPr>
      <p:guideLst>
        <p:guide orient="horz" pos="2160"/>
        <p:guide pos="2880"/>
      </p:guideLst>
    </p:cSldViewPr>
  </p:slideViewPr>
  <p:outlineViewPr>
    <p:cViewPr>
      <p:scale>
        <a:sx n="33" d="100"/>
        <a:sy n="33" d="100"/>
      </p:scale>
      <p:origin x="42" y="8922"/>
    </p:cViewPr>
  </p:outlineViewPr>
  <p:notesTextViewPr>
    <p:cViewPr>
      <p:scale>
        <a:sx n="100" d="100"/>
        <a:sy n="100" d="100"/>
      </p:scale>
      <p:origin x="0" y="0"/>
    </p:cViewPr>
  </p:notesTextViewPr>
  <p:sorterViewPr>
    <p:cViewPr>
      <p:scale>
        <a:sx n="100" d="100"/>
        <a:sy n="100" d="100"/>
      </p:scale>
      <p:origin x="0" y="6228"/>
    </p:cViewPr>
  </p:sorterViewPr>
  <p:notesViewPr>
    <p:cSldViewPr>
      <p:cViewPr varScale="1">
        <p:scale>
          <a:sx n="74" d="100"/>
          <a:sy n="74" d="100"/>
        </p:scale>
        <p:origin x="-2238" y="-90"/>
      </p:cViewPr>
      <p:guideLst>
        <p:guide orient="horz" pos="3124"/>
        <p:guide pos="21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846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solidFill>
                  <a:schemeClr val="tx1"/>
                </a:solidFill>
                <a:cs typeface="+mn-cs"/>
              </a:defRPr>
            </a:lvl1pPr>
          </a:lstStyle>
          <a:p>
            <a:pPr>
              <a:defRPr/>
            </a:pPr>
            <a:endParaRPr lang="en-US"/>
          </a:p>
        </p:txBody>
      </p:sp>
      <p:sp>
        <p:nvSpPr>
          <p:cNvPr id="28675" name="Rectangle 3"/>
          <p:cNvSpPr>
            <a:spLocks noGrp="1" noChangeArrowheads="1"/>
          </p:cNvSpPr>
          <p:nvPr>
            <p:ph type="dt" sz="quarter" idx="1"/>
          </p:nvPr>
        </p:nvSpPr>
        <p:spPr bwMode="auto">
          <a:xfrm>
            <a:off x="3843338" y="0"/>
            <a:ext cx="2938462"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solidFill>
                  <a:schemeClr val="tx1"/>
                </a:solidFill>
                <a:cs typeface="+mn-cs"/>
              </a:defRPr>
            </a:lvl1pPr>
          </a:lstStyle>
          <a:p>
            <a:pPr>
              <a:defRPr/>
            </a:pPr>
            <a:endParaRPr lang="en-US"/>
          </a:p>
        </p:txBody>
      </p:sp>
      <p:sp>
        <p:nvSpPr>
          <p:cNvPr id="28676" name="Rectangle 4"/>
          <p:cNvSpPr>
            <a:spLocks noGrp="1" noChangeArrowheads="1"/>
          </p:cNvSpPr>
          <p:nvPr>
            <p:ph type="ftr" sz="quarter" idx="2"/>
          </p:nvPr>
        </p:nvSpPr>
        <p:spPr bwMode="auto">
          <a:xfrm>
            <a:off x="0" y="9421813"/>
            <a:ext cx="2938463"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solidFill>
                  <a:schemeClr val="tx1"/>
                </a:solidFill>
                <a:cs typeface="+mn-cs"/>
              </a:defRPr>
            </a:lvl1pPr>
          </a:lstStyle>
          <a:p>
            <a:pPr>
              <a:defRPr/>
            </a:pPr>
            <a:endParaRPr lang="en-US"/>
          </a:p>
        </p:txBody>
      </p:sp>
      <p:sp>
        <p:nvSpPr>
          <p:cNvPr id="28677" name="Rectangle 5"/>
          <p:cNvSpPr>
            <a:spLocks noGrp="1" noChangeArrowheads="1"/>
          </p:cNvSpPr>
          <p:nvPr>
            <p:ph type="sldNum" sz="quarter" idx="3"/>
          </p:nvPr>
        </p:nvSpPr>
        <p:spPr bwMode="auto">
          <a:xfrm>
            <a:off x="3843338" y="9421813"/>
            <a:ext cx="2938462"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solidFill>
                  <a:schemeClr val="tx1"/>
                </a:solidFill>
                <a:cs typeface="+mn-cs"/>
              </a:defRPr>
            </a:lvl1pPr>
          </a:lstStyle>
          <a:p>
            <a:pPr>
              <a:defRPr/>
            </a:pPr>
            <a:fld id="{EDED52C0-C307-4DC6-9710-C2D9C894B397}" type="slidenum">
              <a:rPr lang="en-US"/>
              <a:pPr>
                <a:defRPr/>
              </a:pPr>
              <a:t>‹#›</a:t>
            </a:fld>
            <a:endParaRPr lang="en-US" dirty="0"/>
          </a:p>
        </p:txBody>
      </p:sp>
    </p:spTree>
    <p:extLst>
      <p:ext uri="{BB962C8B-B14F-4D97-AF65-F5344CB8AC3E}">
        <p14:creationId xmlns:p14="http://schemas.microsoft.com/office/powerpoint/2010/main" val="36477942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3846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solidFill>
                  <a:schemeClr val="tx1"/>
                </a:solidFill>
                <a:cs typeface="+mn-cs"/>
              </a:defRPr>
            </a:lvl1pPr>
          </a:lstStyle>
          <a:p>
            <a:pPr>
              <a:defRPr/>
            </a:pPr>
            <a:endParaRPr lang="en-US"/>
          </a:p>
        </p:txBody>
      </p:sp>
      <p:sp>
        <p:nvSpPr>
          <p:cNvPr id="48131" name="Rectangle 3"/>
          <p:cNvSpPr>
            <a:spLocks noGrp="1" noChangeArrowheads="1"/>
          </p:cNvSpPr>
          <p:nvPr>
            <p:ph type="dt" idx="1"/>
          </p:nvPr>
        </p:nvSpPr>
        <p:spPr bwMode="auto">
          <a:xfrm>
            <a:off x="3843338" y="0"/>
            <a:ext cx="2938462"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solidFill>
                  <a:schemeClr val="tx1"/>
                </a:solidFill>
                <a:cs typeface="+mn-cs"/>
              </a:defRPr>
            </a:lvl1pPr>
          </a:lstStyle>
          <a:p>
            <a:pPr>
              <a:defRPr/>
            </a:pPr>
            <a:endParaRPr lang="en-US"/>
          </a:p>
        </p:txBody>
      </p:sp>
      <p:sp>
        <p:nvSpPr>
          <p:cNvPr id="54276" name="Rectangle 4"/>
          <p:cNvSpPr>
            <a:spLocks noGrp="1" noRot="1" noChangeAspect="1" noChangeArrowheads="1" noTextEdit="1"/>
          </p:cNvSpPr>
          <p:nvPr>
            <p:ph type="sldImg" idx="2"/>
          </p:nvPr>
        </p:nvSpPr>
        <p:spPr bwMode="auto">
          <a:xfrm>
            <a:off x="912813" y="744538"/>
            <a:ext cx="4956175" cy="3717925"/>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03288" y="4711700"/>
            <a:ext cx="4975225" cy="4462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9421813"/>
            <a:ext cx="2938463"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solidFill>
                  <a:schemeClr val="tx1"/>
                </a:solidFill>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43338" y="9421813"/>
            <a:ext cx="2938462"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solidFill>
                  <a:schemeClr val="tx1"/>
                </a:solidFill>
                <a:cs typeface="+mn-cs"/>
              </a:defRPr>
            </a:lvl1pPr>
          </a:lstStyle>
          <a:p>
            <a:pPr>
              <a:defRPr/>
            </a:pPr>
            <a:fld id="{4C39422F-251D-47FD-864B-BEB3C1C612ED}" type="slidenum">
              <a:rPr lang="en-US"/>
              <a:pPr>
                <a:defRPr/>
              </a:pPr>
              <a:t>‹#›</a:t>
            </a:fld>
            <a:endParaRPr lang="en-US" dirty="0"/>
          </a:p>
        </p:txBody>
      </p:sp>
    </p:spTree>
    <p:extLst>
      <p:ext uri="{BB962C8B-B14F-4D97-AF65-F5344CB8AC3E}">
        <p14:creationId xmlns:p14="http://schemas.microsoft.com/office/powerpoint/2010/main" val="38960585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28E12ED-50CC-411D-9ABF-9A7EA3E53A64}" type="slidenum">
              <a:rPr lang="en-US"/>
              <a:pPr>
                <a:defRPr/>
              </a:pPr>
              <a:t>1</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dirty="0" smtClean="0"/>
          </a:p>
        </p:txBody>
      </p:sp>
    </p:spTree>
    <p:extLst>
      <p:ext uri="{BB962C8B-B14F-4D97-AF65-F5344CB8AC3E}">
        <p14:creationId xmlns:p14="http://schemas.microsoft.com/office/powerpoint/2010/main" val="4139065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Monitoring: work with </a:t>
            </a:r>
            <a:r>
              <a:rPr lang="en-US" sz="1200" dirty="0" err="1" smtClean="0"/>
              <a:t>WMO</a:t>
            </a:r>
            <a:r>
              <a:rPr lang="en-US" sz="1200" dirty="0" smtClean="0"/>
              <a:t> on connectivity issues for weather stations for rural areas in different countries</a:t>
            </a:r>
          </a:p>
          <a:p>
            <a:r>
              <a:rPr lang="en-US" sz="1200" dirty="0" smtClean="0"/>
              <a:t>Mitigation: making sure that early warning and alerting systems are put in place to mitigate the possible impact of disasters</a:t>
            </a:r>
          </a:p>
          <a:p>
            <a:r>
              <a:rPr lang="en-US" sz="1200" dirty="0" smtClean="0"/>
              <a:t>Adaptation: assisting MS on the use of ICTs to better adapt to climate change.</a:t>
            </a:r>
            <a:endParaRPr lang="en-US" dirty="0"/>
          </a:p>
        </p:txBody>
      </p:sp>
      <p:sp>
        <p:nvSpPr>
          <p:cNvPr id="4" name="Slide Number Placeholder 3"/>
          <p:cNvSpPr>
            <a:spLocks noGrp="1"/>
          </p:cNvSpPr>
          <p:nvPr>
            <p:ph type="sldNum" sz="quarter" idx="10"/>
          </p:nvPr>
        </p:nvSpPr>
        <p:spPr/>
        <p:txBody>
          <a:bodyPr/>
          <a:lstStyle/>
          <a:p>
            <a:pPr>
              <a:defRPr/>
            </a:pPr>
            <a:fld id="{4C39422F-251D-47FD-864B-BEB3C1C612ED}" type="slidenum">
              <a:rPr lang="en-US" smtClean="0"/>
              <a:pPr>
                <a:defRPr/>
              </a:pPr>
              <a:t>3</a:t>
            </a:fld>
            <a:endParaRPr lang="en-US" dirty="0"/>
          </a:p>
        </p:txBody>
      </p:sp>
    </p:spTree>
    <p:extLst>
      <p:ext uri="{BB962C8B-B14F-4D97-AF65-F5344CB8AC3E}">
        <p14:creationId xmlns:p14="http://schemas.microsoft.com/office/powerpoint/2010/main" val="3913369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39422F-251D-47FD-864B-BEB3C1C612ED}" type="slidenum">
              <a:rPr lang="en-US" smtClean="0"/>
              <a:pPr>
                <a:defRPr/>
              </a:pPr>
              <a:t>5</a:t>
            </a:fld>
            <a:endParaRPr lang="en-US" dirty="0"/>
          </a:p>
        </p:txBody>
      </p:sp>
    </p:spTree>
    <p:extLst>
      <p:ext uri="{BB962C8B-B14F-4D97-AF65-F5344CB8AC3E}">
        <p14:creationId xmlns:p14="http://schemas.microsoft.com/office/powerpoint/2010/main" val="13516178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6146" y="411748"/>
            <a:ext cx="4542234" cy="5100052"/>
          </a:xfrm>
          <a:prstGeom prst="rect">
            <a:avLst/>
          </a:prstGeom>
        </p:spPr>
      </p:pic>
      <p:sp>
        <p:nvSpPr>
          <p:cNvPr id="12" name="Rectangle 11"/>
          <p:cNvSpPr/>
          <p:nvPr userDrawn="1"/>
        </p:nvSpPr>
        <p:spPr bwMode="auto">
          <a:xfrm>
            <a:off x="2483768" y="404664"/>
            <a:ext cx="4536504" cy="5107136"/>
          </a:xfrm>
          <a:prstGeom prst="rect">
            <a:avLst/>
          </a:prstGeom>
          <a:solidFill>
            <a:schemeClr val="accent1">
              <a:alpha val="8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646464"/>
              </a:solidFill>
              <a:effectLst/>
              <a:latin typeface="Verdana" pitchFamily="34" charset="0"/>
            </a:endParaRPr>
          </a:p>
        </p:txBody>
      </p:sp>
      <p:sp>
        <p:nvSpPr>
          <p:cNvPr id="5" name="Text Box 7"/>
          <p:cNvSpPr txBox="1">
            <a:spLocks noChangeArrowheads="1"/>
          </p:cNvSpPr>
          <p:nvPr/>
        </p:nvSpPr>
        <p:spPr bwMode="auto">
          <a:xfrm>
            <a:off x="7620000" y="6175375"/>
            <a:ext cx="1281113" cy="501650"/>
          </a:xfrm>
          <a:prstGeom prst="rect">
            <a:avLst/>
          </a:prstGeom>
          <a:noFill/>
          <a:ln w="9525">
            <a:noFill/>
            <a:miter lim="800000"/>
            <a:headEnd/>
            <a:tailEnd/>
          </a:ln>
          <a:effectLst/>
        </p:spPr>
        <p:txBody>
          <a:bodyPr wrap="none">
            <a:spAutoFit/>
          </a:bodyPr>
          <a:lstStyle/>
          <a:p>
            <a:pPr eaLnBrk="0" hangingPunct="0">
              <a:lnSpc>
                <a:spcPct val="90000"/>
              </a:lnSpc>
              <a:defRPr/>
            </a:pPr>
            <a:r>
              <a:rPr lang="en-US" sz="1000" dirty="0">
                <a:solidFill>
                  <a:schemeClr val="bg1"/>
                </a:solidFill>
                <a:latin typeface="Univers" pitchFamily="34" charset="0"/>
                <a:cs typeface="+mn-cs"/>
              </a:rPr>
              <a:t>International</a:t>
            </a:r>
            <a:br>
              <a:rPr lang="en-US" sz="1000" dirty="0">
                <a:solidFill>
                  <a:schemeClr val="bg1"/>
                </a:solidFill>
                <a:latin typeface="Univers" pitchFamily="34" charset="0"/>
                <a:cs typeface="+mn-cs"/>
              </a:rPr>
            </a:br>
            <a:r>
              <a:rPr lang="en-US" sz="1000" dirty="0">
                <a:solidFill>
                  <a:schemeClr val="bg1"/>
                </a:solidFill>
                <a:latin typeface="Univers" pitchFamily="34" charset="0"/>
                <a:cs typeface="+mn-cs"/>
              </a:rPr>
              <a:t>Telecommunication</a:t>
            </a:r>
            <a:br>
              <a:rPr lang="en-US" sz="1000" dirty="0">
                <a:solidFill>
                  <a:schemeClr val="bg1"/>
                </a:solidFill>
                <a:latin typeface="Univers" pitchFamily="34" charset="0"/>
                <a:cs typeface="+mn-cs"/>
              </a:rPr>
            </a:br>
            <a:r>
              <a:rPr lang="en-US" sz="1000" dirty="0">
                <a:solidFill>
                  <a:schemeClr val="bg1"/>
                </a:solidFill>
                <a:latin typeface="Univers" pitchFamily="34" charset="0"/>
                <a:cs typeface="+mn-cs"/>
              </a:rPr>
              <a:t>Union</a:t>
            </a:r>
          </a:p>
        </p:txBody>
      </p:sp>
      <p:sp>
        <p:nvSpPr>
          <p:cNvPr id="6" name="Rectangle 8"/>
          <p:cNvSpPr>
            <a:spLocks noChangeArrowheads="1"/>
          </p:cNvSpPr>
          <p:nvPr/>
        </p:nvSpPr>
        <p:spPr bwMode="auto">
          <a:xfrm>
            <a:off x="6426200" y="4343400"/>
            <a:ext cx="52388" cy="182563"/>
          </a:xfrm>
          <a:prstGeom prst="rect">
            <a:avLst/>
          </a:prstGeom>
          <a:noFill/>
          <a:ln w="9525">
            <a:noFill/>
            <a:miter lim="800000"/>
            <a:headEnd/>
            <a:tailEnd/>
          </a:ln>
        </p:spPr>
        <p:txBody>
          <a:bodyPr wrap="none" lIns="0" tIns="0" rIns="0" bIns="0">
            <a:spAutoFit/>
          </a:bodyPr>
          <a:lstStyle/>
          <a:p>
            <a:pPr eaLnBrk="0" hangingPunct="0">
              <a:defRPr/>
            </a:pPr>
            <a:r>
              <a:rPr lang="en-US" sz="1200" b="1" dirty="0">
                <a:solidFill>
                  <a:srgbClr val="0C4B84"/>
                </a:solidFill>
                <a:cs typeface="+mn-cs"/>
              </a:rPr>
              <a:t> </a:t>
            </a:r>
            <a:endParaRPr lang="en-US" sz="2400" dirty="0">
              <a:solidFill>
                <a:schemeClr val="tx1"/>
              </a:solidFill>
              <a:cs typeface="+mn-cs"/>
            </a:endParaRPr>
          </a:p>
        </p:txBody>
      </p:sp>
      <p:sp>
        <p:nvSpPr>
          <p:cNvPr id="7" name="Rectangle 9"/>
          <p:cNvSpPr>
            <a:spLocks noChangeArrowheads="1"/>
          </p:cNvSpPr>
          <p:nvPr/>
        </p:nvSpPr>
        <p:spPr bwMode="auto">
          <a:xfrm>
            <a:off x="7319963" y="4524375"/>
            <a:ext cx="52387" cy="182563"/>
          </a:xfrm>
          <a:prstGeom prst="rect">
            <a:avLst/>
          </a:prstGeom>
          <a:noFill/>
          <a:ln w="9525">
            <a:noFill/>
            <a:miter lim="800000"/>
            <a:headEnd/>
            <a:tailEnd/>
          </a:ln>
        </p:spPr>
        <p:txBody>
          <a:bodyPr wrap="none" lIns="0" tIns="0" rIns="0" bIns="0">
            <a:spAutoFit/>
          </a:bodyPr>
          <a:lstStyle/>
          <a:p>
            <a:pPr eaLnBrk="0" hangingPunct="0">
              <a:defRPr/>
            </a:pPr>
            <a:r>
              <a:rPr lang="en-US" sz="1200" b="1" dirty="0">
                <a:solidFill>
                  <a:srgbClr val="0C4B84"/>
                </a:solidFill>
                <a:cs typeface="+mn-cs"/>
              </a:rPr>
              <a:t> </a:t>
            </a:r>
            <a:endParaRPr lang="en-US" sz="2400" dirty="0">
              <a:solidFill>
                <a:schemeClr val="tx1"/>
              </a:solidFill>
              <a:cs typeface="+mn-cs"/>
            </a:endParaRPr>
          </a:p>
        </p:txBody>
      </p:sp>
      <p:sp>
        <p:nvSpPr>
          <p:cNvPr id="8" name="Rectangle 10"/>
          <p:cNvSpPr>
            <a:spLocks noChangeArrowheads="1"/>
          </p:cNvSpPr>
          <p:nvPr/>
        </p:nvSpPr>
        <p:spPr bwMode="auto">
          <a:xfrm>
            <a:off x="5280025" y="4802188"/>
            <a:ext cx="44450" cy="152400"/>
          </a:xfrm>
          <a:prstGeom prst="rect">
            <a:avLst/>
          </a:prstGeom>
          <a:noFill/>
          <a:ln w="9525">
            <a:noFill/>
            <a:miter lim="800000"/>
            <a:headEnd/>
            <a:tailEnd/>
          </a:ln>
        </p:spPr>
        <p:txBody>
          <a:bodyPr wrap="none" lIns="0" tIns="0" rIns="0" bIns="0">
            <a:spAutoFit/>
          </a:bodyPr>
          <a:lstStyle/>
          <a:p>
            <a:pPr eaLnBrk="0" hangingPunct="0">
              <a:defRPr/>
            </a:pPr>
            <a:r>
              <a:rPr lang="en-US" sz="1000" dirty="0">
                <a:solidFill>
                  <a:srgbClr val="000000"/>
                </a:solidFill>
                <a:cs typeface="+mn-cs"/>
              </a:rPr>
              <a:t> </a:t>
            </a:r>
            <a:endParaRPr lang="en-US" sz="2400" dirty="0">
              <a:solidFill>
                <a:schemeClr val="tx1"/>
              </a:solidFill>
              <a:cs typeface="+mn-cs"/>
            </a:endParaRPr>
          </a:p>
        </p:txBody>
      </p:sp>
      <p:pic>
        <p:nvPicPr>
          <p:cNvPr id="9" name="Picture 22"/>
          <p:cNvPicPr>
            <a:picLocks noChangeAspect="1" noChangeArrowheads="1"/>
          </p:cNvPicPr>
          <p:nvPr/>
        </p:nvPicPr>
        <p:blipFill>
          <a:blip r:embed="rId3" cstate="print"/>
          <a:srcRect/>
          <a:stretch>
            <a:fillRect/>
          </a:stretch>
        </p:blipFill>
        <p:spPr bwMode="auto">
          <a:xfrm>
            <a:off x="6670675" y="6080125"/>
            <a:ext cx="1933575" cy="733425"/>
          </a:xfrm>
          <a:prstGeom prst="rect">
            <a:avLst/>
          </a:prstGeom>
          <a:noFill/>
          <a:ln w="9525">
            <a:noFill/>
            <a:miter lim="800000"/>
            <a:headEnd/>
            <a:tailEnd/>
          </a:ln>
        </p:spPr>
      </p:pic>
      <p:sp>
        <p:nvSpPr>
          <p:cNvPr id="10" name="Rectangle 23"/>
          <p:cNvSpPr>
            <a:spLocks noChangeArrowheads="1"/>
          </p:cNvSpPr>
          <p:nvPr/>
        </p:nvSpPr>
        <p:spPr bwMode="auto">
          <a:xfrm>
            <a:off x="2886075" y="6302375"/>
            <a:ext cx="3702050" cy="366713"/>
          </a:xfrm>
          <a:prstGeom prst="rect">
            <a:avLst/>
          </a:prstGeom>
          <a:noFill/>
          <a:ln w="9525">
            <a:noFill/>
            <a:miter lim="800000"/>
            <a:headEnd/>
            <a:tailEnd/>
          </a:ln>
          <a:effectLst/>
        </p:spPr>
        <p:txBody>
          <a:bodyPr wrap="none">
            <a:spAutoFit/>
          </a:bodyPr>
          <a:lstStyle/>
          <a:p>
            <a:pPr eaLnBrk="0" hangingPunct="0">
              <a:defRPr/>
            </a:pPr>
            <a:r>
              <a:rPr lang="en-US" sz="1800" dirty="0">
                <a:solidFill>
                  <a:srgbClr val="0E438A"/>
                </a:solidFill>
                <a:latin typeface="Zurich BlkEx BT"/>
                <a:cs typeface="+mn-cs"/>
              </a:rPr>
              <a:t>Committed to connecting the world</a:t>
            </a:r>
          </a:p>
        </p:txBody>
      </p:sp>
      <p:sp>
        <p:nvSpPr>
          <p:cNvPr id="179203" name="Rectangle 3"/>
          <p:cNvSpPr>
            <a:spLocks noGrp="1" noChangeArrowheads="1"/>
          </p:cNvSpPr>
          <p:nvPr>
            <p:ph type="ctrTitle"/>
          </p:nvPr>
        </p:nvSpPr>
        <p:spPr>
          <a:xfrm>
            <a:off x="685800" y="1484313"/>
            <a:ext cx="7772400" cy="1728787"/>
          </a:xfrm>
        </p:spPr>
        <p:txBody>
          <a:bodyPr/>
          <a:lstStyle>
            <a:lvl1pPr>
              <a:defRPr sz="4000"/>
            </a:lvl1pPr>
          </a:lstStyle>
          <a:p>
            <a:r>
              <a:rPr lang="en-US"/>
              <a:t>Click to edit Master title style</a:t>
            </a:r>
          </a:p>
        </p:txBody>
      </p:sp>
      <p:sp>
        <p:nvSpPr>
          <p:cNvPr id="179204" name="Rectangle 4"/>
          <p:cNvSpPr>
            <a:spLocks noGrp="1" noChangeArrowheads="1"/>
          </p:cNvSpPr>
          <p:nvPr>
            <p:ph type="subTitle" idx="1"/>
          </p:nvPr>
        </p:nvSpPr>
        <p:spPr>
          <a:xfrm>
            <a:off x="1371600" y="3429000"/>
            <a:ext cx="6400800" cy="2447925"/>
          </a:xfrm>
        </p:spPr>
        <p:txBody>
          <a:bodyPr/>
          <a:lstStyle>
            <a:lvl1pPr marL="0" indent="0" algn="ctr">
              <a:buFont typeface="Wingdings" pitchFamily="2" charset="2"/>
              <a:buNone/>
              <a:defRPr sz="2400"/>
            </a:lvl1pPr>
          </a:lstStyle>
          <a:p>
            <a:r>
              <a:rPr lang="en-US"/>
              <a:t>Click to edit Master subtitle style</a:t>
            </a:r>
          </a:p>
        </p:txBody>
      </p:sp>
      <p:sp>
        <p:nvSpPr>
          <p:cNvPr id="11" name="Rectangle 27"/>
          <p:cNvSpPr>
            <a:spLocks noGrp="1" noChangeArrowheads="1"/>
          </p:cNvSpPr>
          <p:nvPr>
            <p:ph type="sldNum" sz="quarter" idx="10"/>
          </p:nvPr>
        </p:nvSpPr>
        <p:spPr/>
        <p:txBody>
          <a:bodyPr/>
          <a:lstStyle>
            <a:lvl1pPr>
              <a:defRPr/>
            </a:lvl1pPr>
          </a:lstStyle>
          <a:p>
            <a:pPr>
              <a:defRPr/>
            </a:pPr>
            <a:fld id="{576A945E-9CBE-4936-8F97-9C14C59FDC6A}" type="slidenum">
              <a:rPr lang="en-US"/>
              <a:pPr>
                <a:defRPr/>
              </a:pPr>
              <a:t>‹#›</a:t>
            </a:fld>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5A9C16F6-6976-482C-BC6E-3CDF20197022}" type="slidenum">
              <a:rPr lang="en-US"/>
              <a:pPr>
                <a:defRPr/>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081088"/>
            <a:ext cx="1943100" cy="51641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4213" y="1081088"/>
            <a:ext cx="5678487" cy="51641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3"/>
          <p:cNvSpPr>
            <a:spLocks noGrp="1" noChangeArrowheads="1"/>
          </p:cNvSpPr>
          <p:nvPr>
            <p:ph type="sldNum" sz="quarter" idx="10"/>
          </p:nvPr>
        </p:nvSpPr>
        <p:spPr>
          <a:ln/>
        </p:spPr>
        <p:txBody>
          <a:bodyPr/>
          <a:lstStyle>
            <a:lvl1pPr>
              <a:defRPr/>
            </a:lvl1pPr>
          </a:lstStyle>
          <a:p>
            <a:pPr>
              <a:defRPr/>
            </a:pPr>
            <a:fld id="{2ED04562-E454-4AC3-8BBB-A4D6674BEAC5}" type="slidenum">
              <a:rPr lang="en-US"/>
              <a:pPr>
                <a:defRPr/>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3"/>
          <p:cNvSpPr>
            <a:spLocks noGrp="1" noChangeArrowheads="1"/>
          </p:cNvSpPr>
          <p:nvPr>
            <p:ph type="sldNum" sz="quarter" idx="10"/>
          </p:nvPr>
        </p:nvSpPr>
        <p:spPr>
          <a:ln/>
        </p:spPr>
        <p:txBody>
          <a:bodyPr/>
          <a:lstStyle>
            <a:lvl1pPr>
              <a:defRPr/>
            </a:lvl1pPr>
          </a:lstStyle>
          <a:p>
            <a:pPr>
              <a:defRPr/>
            </a:pPr>
            <a:fld id="{7210F7CE-D864-46BD-A281-643E72AD9EF7}" type="slidenum">
              <a:rPr lang="en-US"/>
              <a:pPr>
                <a:defRPr/>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sldNum" sz="quarter" idx="10"/>
          </p:nvPr>
        </p:nvSpPr>
        <p:spPr>
          <a:ln/>
        </p:spPr>
        <p:txBody>
          <a:bodyPr/>
          <a:lstStyle>
            <a:lvl1pPr>
              <a:defRPr/>
            </a:lvl1pPr>
          </a:lstStyle>
          <a:p>
            <a:pPr>
              <a:defRPr/>
            </a:pPr>
            <a:fld id="{7C7F9D23-B598-44AF-94A3-F184DB23D9CC}" type="slidenum">
              <a:rPr lang="en-US"/>
              <a:pPr>
                <a:defRPr/>
              </a:pPr>
              <a:t>‹#›</a:t>
            </a:fld>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989138"/>
            <a:ext cx="3810000" cy="4256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989138"/>
            <a:ext cx="3810000" cy="4256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ln/>
        </p:spPr>
        <p:txBody>
          <a:bodyPr/>
          <a:lstStyle>
            <a:lvl1pPr>
              <a:defRPr/>
            </a:lvl1pPr>
          </a:lstStyle>
          <a:p>
            <a:pPr>
              <a:defRPr/>
            </a:pPr>
            <a:fld id="{432158EF-2F83-4275-B2DB-DA87245DD110}" type="slidenum">
              <a:rPr lang="en-US"/>
              <a:pPr>
                <a:defRPr/>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3"/>
          <p:cNvSpPr>
            <a:spLocks noGrp="1" noChangeArrowheads="1"/>
          </p:cNvSpPr>
          <p:nvPr>
            <p:ph type="sldNum" sz="quarter" idx="10"/>
          </p:nvPr>
        </p:nvSpPr>
        <p:spPr>
          <a:ln/>
        </p:spPr>
        <p:txBody>
          <a:bodyPr/>
          <a:lstStyle>
            <a:lvl1pPr>
              <a:defRPr/>
            </a:lvl1pPr>
          </a:lstStyle>
          <a:p>
            <a:pPr>
              <a:defRPr/>
            </a:pPr>
            <a:fld id="{25CADF35-3946-4D23-A334-2261396F1EA3}" type="slidenum">
              <a:rPr lang="en-US"/>
              <a:pPr>
                <a:defRPr/>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3"/>
          <p:cNvSpPr>
            <a:spLocks noGrp="1" noChangeArrowheads="1"/>
          </p:cNvSpPr>
          <p:nvPr>
            <p:ph type="sldNum" sz="quarter" idx="10"/>
          </p:nvPr>
        </p:nvSpPr>
        <p:spPr>
          <a:ln/>
        </p:spPr>
        <p:txBody>
          <a:bodyPr/>
          <a:lstStyle>
            <a:lvl1pPr>
              <a:defRPr/>
            </a:lvl1pPr>
          </a:lstStyle>
          <a:p>
            <a:pPr>
              <a:defRPr/>
            </a:pPr>
            <a:fld id="{626FD094-E8AE-4EC4-A94E-C85414A0BCC2}" type="slidenum">
              <a:rPr lang="en-US"/>
              <a:pPr>
                <a:defRPr/>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sldNum" sz="quarter" idx="10"/>
          </p:nvPr>
        </p:nvSpPr>
        <p:spPr>
          <a:ln/>
        </p:spPr>
        <p:txBody>
          <a:bodyPr/>
          <a:lstStyle>
            <a:lvl1pPr>
              <a:defRPr/>
            </a:lvl1pPr>
          </a:lstStyle>
          <a:p>
            <a:pPr>
              <a:defRPr/>
            </a:pPr>
            <a:fld id="{9693D96C-73EE-4789-8E8A-A1D45ADB8776}" type="slidenum">
              <a:rPr lang="en-US"/>
              <a:pPr>
                <a:defRPr/>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62B129AF-2C4F-482E-922B-44D632BC02D5}" type="slidenum">
              <a:rPr lang="en-US"/>
              <a:pPr>
                <a:defRPr/>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sldNum" sz="quarter" idx="10"/>
          </p:nvPr>
        </p:nvSpPr>
        <p:spPr>
          <a:ln/>
        </p:spPr>
        <p:txBody>
          <a:bodyPr/>
          <a:lstStyle>
            <a:lvl1pPr>
              <a:defRPr/>
            </a:lvl1pPr>
          </a:lstStyle>
          <a:p>
            <a:pPr>
              <a:defRPr/>
            </a:pPr>
            <a:fld id="{404E4F62-D2F6-4C4A-981D-189A1AFFF446}" type="slidenum">
              <a:rPr lang="en-US"/>
              <a:pPr>
                <a:defRPr/>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496146" y="411748"/>
            <a:ext cx="4542234" cy="5100052"/>
          </a:xfrm>
          <a:prstGeom prst="rect">
            <a:avLst/>
          </a:prstGeom>
        </p:spPr>
      </p:pic>
      <p:sp>
        <p:nvSpPr>
          <p:cNvPr id="3" name="Rectangle 2"/>
          <p:cNvSpPr/>
          <p:nvPr userDrawn="1"/>
        </p:nvSpPr>
        <p:spPr bwMode="auto">
          <a:xfrm>
            <a:off x="2483768" y="404664"/>
            <a:ext cx="4536504" cy="5107136"/>
          </a:xfrm>
          <a:prstGeom prst="rect">
            <a:avLst/>
          </a:prstGeom>
          <a:solidFill>
            <a:schemeClr val="accent1">
              <a:alpha val="8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646464"/>
              </a:solidFill>
              <a:effectLst/>
              <a:latin typeface="Verdana" pitchFamily="34" charset="0"/>
            </a:endParaRPr>
          </a:p>
        </p:txBody>
      </p:sp>
      <p:sp>
        <p:nvSpPr>
          <p:cNvPr id="2051" name="Rectangle 2"/>
          <p:cNvSpPr>
            <a:spLocks noGrp="1" noChangeArrowheads="1"/>
          </p:cNvSpPr>
          <p:nvPr>
            <p:ph type="title"/>
          </p:nvPr>
        </p:nvSpPr>
        <p:spPr bwMode="auto">
          <a:xfrm>
            <a:off x="685800" y="1081088"/>
            <a:ext cx="7772400" cy="641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1067" name="Rectangle 43"/>
          <p:cNvSpPr>
            <a:spLocks noGrp="1" noChangeArrowheads="1"/>
          </p:cNvSpPr>
          <p:nvPr>
            <p:ph type="sldNum" sz="quarter" idx="4"/>
          </p:nvPr>
        </p:nvSpPr>
        <p:spPr bwMode="auto">
          <a:xfrm>
            <a:off x="8769350" y="6403975"/>
            <a:ext cx="339725" cy="244475"/>
          </a:xfrm>
          <a:prstGeom prst="rect">
            <a:avLst/>
          </a:prstGeom>
          <a:solidFill>
            <a:schemeClr val="bg1"/>
          </a:solid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eaLnBrk="1" hangingPunct="1">
              <a:defRPr sz="1000">
                <a:solidFill>
                  <a:srgbClr val="0E438A"/>
                </a:solidFill>
                <a:latin typeface="Zurich BT" charset="0"/>
                <a:cs typeface="Times New Roman" pitchFamily="18" charset="0"/>
              </a:defRPr>
            </a:lvl1pPr>
          </a:lstStyle>
          <a:p>
            <a:pPr>
              <a:defRPr/>
            </a:pPr>
            <a:fld id="{1D0BCA28-D5DA-4874-ACEF-B45D7C3CFA20}" type="slidenum">
              <a:rPr lang="en-US"/>
              <a:pPr>
                <a:defRPr/>
              </a:pPr>
              <a:t>‹#›</a:t>
            </a:fld>
            <a:endParaRPr lang="en-US" dirty="0"/>
          </a:p>
        </p:txBody>
      </p:sp>
      <p:sp>
        <p:nvSpPr>
          <p:cNvPr id="2053" name="Rectangle 3"/>
          <p:cNvSpPr>
            <a:spLocks noGrp="1" noChangeArrowheads="1"/>
          </p:cNvSpPr>
          <p:nvPr>
            <p:ph type="body" idx="1"/>
          </p:nvPr>
        </p:nvSpPr>
        <p:spPr bwMode="auto">
          <a:xfrm>
            <a:off x="684213" y="1989138"/>
            <a:ext cx="7772400" cy="42560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2054" name="Picture 52"/>
          <p:cNvPicPr>
            <a:picLocks noChangeAspect="1" noChangeArrowheads="1"/>
          </p:cNvPicPr>
          <p:nvPr/>
        </p:nvPicPr>
        <p:blipFill>
          <a:blip r:embed="rId14" cstate="print"/>
          <a:srcRect/>
          <a:stretch>
            <a:fillRect/>
          </a:stretch>
        </p:blipFill>
        <p:spPr bwMode="auto">
          <a:xfrm>
            <a:off x="6804025" y="6124575"/>
            <a:ext cx="1933575" cy="733425"/>
          </a:xfrm>
          <a:prstGeom prst="rect">
            <a:avLst/>
          </a:prstGeom>
          <a:noFill/>
          <a:ln w="9525">
            <a:noFill/>
            <a:miter lim="800000"/>
            <a:headEnd/>
            <a:tailEnd/>
          </a:ln>
        </p:spPr>
      </p:pic>
      <p:sp>
        <p:nvSpPr>
          <p:cNvPr id="1090" name="Rectangle 66"/>
          <p:cNvSpPr>
            <a:spLocks noChangeArrowheads="1"/>
          </p:cNvSpPr>
          <p:nvPr/>
        </p:nvSpPr>
        <p:spPr bwMode="auto">
          <a:xfrm>
            <a:off x="2916238" y="6308725"/>
            <a:ext cx="3702050" cy="366713"/>
          </a:xfrm>
          <a:prstGeom prst="rect">
            <a:avLst/>
          </a:prstGeom>
          <a:noFill/>
          <a:ln w="9525">
            <a:noFill/>
            <a:miter lim="800000"/>
            <a:headEnd/>
            <a:tailEnd/>
          </a:ln>
          <a:effectLst/>
        </p:spPr>
        <p:txBody>
          <a:bodyPr wrap="none">
            <a:spAutoFit/>
          </a:bodyPr>
          <a:lstStyle/>
          <a:p>
            <a:pPr eaLnBrk="0" hangingPunct="0">
              <a:defRPr/>
            </a:pPr>
            <a:r>
              <a:rPr lang="en-US" sz="1800" dirty="0">
                <a:solidFill>
                  <a:srgbClr val="0E438A"/>
                </a:solidFill>
                <a:latin typeface="Zurich BlkEx BT"/>
                <a:cs typeface="+mn-cs"/>
              </a:rPr>
              <a:t>Committed to connecting the world</a:t>
            </a:r>
          </a:p>
        </p:txBody>
      </p:sp>
    </p:spTree>
  </p:cSld>
  <p:clrMap bg1="lt1" tx1="dk1" bg2="lt2" tx2="dk2" accent1="accent1" accent2="accent2" accent3="accent3" accent4="accent4" accent5="accent5" accent6="accent6" hlink="hlink" folHlink="folHlink"/>
  <p:sldLayoutIdLst>
    <p:sldLayoutId id="2147483824"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fade/>
  </p:transition>
  <p:timing>
    <p:tnLst>
      <p:par>
        <p:cTn id="1" dur="indefinite" restart="never" nodeType="tmRoot"/>
      </p:par>
    </p:tnLst>
  </p:timing>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p:titleStyle>
    <p:bodyStyle>
      <a:lvl1pPr marL="342900" indent="-342900" algn="l" rtl="0" eaLnBrk="0" fontAlgn="base" hangingPunct="0">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950" indent="-285750" algn="l" rtl="0" eaLnBrk="0" fontAlgn="base" hangingPunct="0">
        <a:spcBef>
          <a:spcPct val="20000"/>
        </a:spcBef>
        <a:spcAft>
          <a:spcPct val="0"/>
        </a:spcAft>
        <a:buClr>
          <a:srgbClr val="0099CC"/>
        </a:buClr>
        <a:buFont typeface="Wingdings" pitchFamily="2" charset="2"/>
        <a:buChar char="Ø"/>
        <a:defRPr sz="2800">
          <a:solidFill>
            <a:srgbClr val="5C5C5C"/>
          </a:solidFill>
          <a:latin typeface="+mn-lt"/>
        </a:defRPr>
      </a:lvl2pPr>
      <a:lvl3pPr marL="1143000" indent="-228600" algn="l" rtl="0" eaLnBrk="0" fontAlgn="base" hangingPunct="0">
        <a:spcBef>
          <a:spcPct val="20000"/>
        </a:spcBef>
        <a:spcAft>
          <a:spcPct val="0"/>
        </a:spcAft>
        <a:buClr>
          <a:srgbClr val="0099CC"/>
        </a:buClr>
        <a:buFont typeface="Wingdings" pitchFamily="2" charset="2"/>
        <a:buChar char="§"/>
        <a:defRPr sz="2400">
          <a:solidFill>
            <a:srgbClr val="5C5C5C"/>
          </a:solidFill>
          <a:latin typeface="+mn-lt"/>
        </a:defRPr>
      </a:lvl3pPr>
      <a:lvl4pPr marL="1600200" indent="-228600" algn="l" rtl="0" eaLnBrk="0" fontAlgn="base" hangingPunct="0">
        <a:spcBef>
          <a:spcPct val="20000"/>
        </a:spcBef>
        <a:spcAft>
          <a:spcPct val="0"/>
        </a:spcAft>
        <a:buFont typeface="Verdana" pitchFamily="34" charset="0"/>
        <a:buChar char="–"/>
        <a:defRPr sz="2000">
          <a:solidFill>
            <a:srgbClr val="5C5C5C"/>
          </a:solidFill>
          <a:latin typeface="+mn-lt"/>
        </a:defRPr>
      </a:lvl4pPr>
      <a:lvl5pPr marL="2057400" indent="-228600" algn="l" rtl="0" eaLnBrk="0" fontAlgn="base" hangingPunct="0">
        <a:spcBef>
          <a:spcPct val="20000"/>
        </a:spcBef>
        <a:spcAft>
          <a:spcPct val="0"/>
        </a:spcAft>
        <a:buFont typeface="Verdana" pitchFamily="34" charset="0"/>
        <a:buChar char="–"/>
        <a:defRPr sz="2000">
          <a:solidFill>
            <a:srgbClr val="5C5C5C"/>
          </a:solidFill>
          <a:latin typeface="+mn-lt"/>
        </a:defRPr>
      </a:lvl5pPr>
      <a:lvl6pPr marL="2514600" indent="-228600" algn="l" rtl="0" eaLnBrk="0" fontAlgn="base" hangingPunct="0">
        <a:spcBef>
          <a:spcPct val="20000"/>
        </a:spcBef>
        <a:spcAft>
          <a:spcPct val="0"/>
        </a:spcAft>
        <a:buFont typeface="Verdana" pitchFamily="34" charset="0"/>
        <a:buChar char="–"/>
        <a:defRPr sz="2000">
          <a:solidFill>
            <a:srgbClr val="5C5C5C"/>
          </a:solidFill>
          <a:latin typeface="+mn-lt"/>
        </a:defRPr>
      </a:lvl6pPr>
      <a:lvl7pPr marL="2971800" indent="-228600" algn="l" rtl="0" eaLnBrk="0" fontAlgn="base" hangingPunct="0">
        <a:spcBef>
          <a:spcPct val="20000"/>
        </a:spcBef>
        <a:spcAft>
          <a:spcPct val="0"/>
        </a:spcAft>
        <a:buFont typeface="Verdana" pitchFamily="34" charset="0"/>
        <a:buChar char="–"/>
        <a:defRPr sz="2000">
          <a:solidFill>
            <a:srgbClr val="5C5C5C"/>
          </a:solidFill>
          <a:latin typeface="+mn-lt"/>
        </a:defRPr>
      </a:lvl7pPr>
      <a:lvl8pPr marL="3429000" indent="-228600" algn="l" rtl="0" eaLnBrk="0" fontAlgn="base" hangingPunct="0">
        <a:spcBef>
          <a:spcPct val="20000"/>
        </a:spcBef>
        <a:spcAft>
          <a:spcPct val="0"/>
        </a:spcAft>
        <a:buFont typeface="Verdana" pitchFamily="34" charset="0"/>
        <a:buChar char="–"/>
        <a:defRPr sz="2000">
          <a:solidFill>
            <a:srgbClr val="5C5C5C"/>
          </a:solidFill>
          <a:latin typeface="+mn-lt"/>
        </a:defRPr>
      </a:lvl8pPr>
      <a:lvl9pPr marL="3886200" indent="-228600" algn="l" rtl="0" eaLnBrk="0" fontAlgn="base" hangingPunct="0">
        <a:spcBef>
          <a:spcPct val="20000"/>
        </a:spcBef>
        <a:spcAft>
          <a:spcPct val="0"/>
        </a:spcAft>
        <a:buFont typeface="Verdana" pitchFamily="34" charset="0"/>
        <a:buChar char="–"/>
        <a:defRPr sz="2000">
          <a:solidFill>
            <a:srgbClr val="5C5C5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itu.int/dms_pub/itu-d/opb/stg/D-STG-SG02.24-2014-PDF-E.pdf" TargetMode="External"/><Relationship Id="rId2" Type="http://schemas.openxmlformats.org/officeDocument/2006/relationships/hyperlink" Target="http://www.itu.int/dms_pub/itu-d/opb/stg/D-STG-SG02.22.1-2014-PDF-E.pdf" TargetMode="External"/><Relationship Id="rId1" Type="http://schemas.openxmlformats.org/officeDocument/2006/relationships/slideLayout" Target="../slideLayouts/slideLayout2.xml"/><Relationship Id="rId4" Type="http://schemas.openxmlformats.org/officeDocument/2006/relationships/hyperlink" Target="http://www.itu.int/dms_pub/itu-d/opb/stg/D-STG-SG01.24-2014-PDF-E.pdf"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Rectangle 9"/>
          <p:cNvSpPr>
            <a:spLocks noChangeArrowheads="1"/>
          </p:cNvSpPr>
          <p:nvPr/>
        </p:nvSpPr>
        <p:spPr bwMode="auto">
          <a:xfrm>
            <a:off x="278244" y="1124744"/>
            <a:ext cx="8424863" cy="1512168"/>
          </a:xfrm>
          <a:prstGeom prst="rect">
            <a:avLst/>
          </a:prstGeom>
          <a:noFill/>
          <a:ln w="9525">
            <a:noFill/>
            <a:miter lim="800000"/>
            <a:headEnd/>
            <a:tailEnd/>
          </a:ln>
          <a:effectLst/>
        </p:spPr>
        <p:txBody>
          <a:bodyPr/>
          <a:lstStyle/>
          <a:p>
            <a:pPr algn="ctr">
              <a:defRPr/>
            </a:pPr>
            <a:r>
              <a:rPr lang="en-US" sz="3600" b="1" dirty="0" smtClean="0">
                <a:solidFill>
                  <a:srgbClr val="0E438A"/>
                </a:solidFill>
                <a:effectLst>
                  <a:outerShdw blurRad="38100" dist="38100" dir="2700000" algn="tl">
                    <a:srgbClr val="C0C0C0"/>
                  </a:outerShdw>
                </a:effectLst>
              </a:rPr>
              <a:t>Update of BDT activities on ICTs and Climate Change</a:t>
            </a:r>
            <a:r>
              <a:rPr lang="en-US" sz="3600" b="1" dirty="0">
                <a:solidFill>
                  <a:srgbClr val="0E438A"/>
                </a:solidFill>
                <a:effectLst>
                  <a:outerShdw blurRad="38100" dist="38100" dir="2700000" algn="tl">
                    <a:srgbClr val="C0C0C0"/>
                  </a:outerShdw>
                </a:effectLst>
              </a:rPr>
              <a:t/>
            </a:r>
            <a:br>
              <a:rPr lang="en-US" sz="3600" b="1" dirty="0">
                <a:solidFill>
                  <a:srgbClr val="0E438A"/>
                </a:solidFill>
                <a:effectLst>
                  <a:outerShdw blurRad="38100" dist="38100" dir="2700000" algn="tl">
                    <a:srgbClr val="C0C0C0"/>
                  </a:outerShdw>
                </a:effectLst>
              </a:rPr>
            </a:br>
            <a:r>
              <a:rPr lang="en-US" sz="4400" b="1" dirty="0">
                <a:solidFill>
                  <a:srgbClr val="0E438A"/>
                </a:solidFill>
                <a:effectLst>
                  <a:outerShdw blurRad="38100" dist="38100" dir="2700000" algn="tl">
                    <a:srgbClr val="C0C0C0"/>
                  </a:outerShdw>
                </a:effectLst>
              </a:rPr>
              <a:t/>
            </a:r>
            <a:br>
              <a:rPr lang="en-US" sz="4400" b="1" dirty="0">
                <a:solidFill>
                  <a:srgbClr val="0E438A"/>
                </a:solidFill>
                <a:effectLst>
                  <a:outerShdw blurRad="38100" dist="38100" dir="2700000" algn="tl">
                    <a:srgbClr val="C0C0C0"/>
                  </a:outerShdw>
                </a:effectLst>
              </a:rPr>
            </a:br>
            <a:r>
              <a:rPr lang="en-US" sz="4000" dirty="0" smtClean="0">
                <a:solidFill>
                  <a:srgbClr val="0066CC"/>
                </a:solidFill>
                <a:effectLst>
                  <a:outerShdw blurRad="38100" dist="38100" dir="2700000" algn="tl">
                    <a:srgbClr val="C0C0C0"/>
                  </a:outerShdw>
                </a:effectLst>
              </a:rPr>
              <a:t/>
            </a:r>
            <a:br>
              <a:rPr lang="en-US" sz="4000" dirty="0" smtClean="0">
                <a:solidFill>
                  <a:srgbClr val="0066CC"/>
                </a:solidFill>
                <a:effectLst>
                  <a:outerShdw blurRad="38100" dist="38100" dir="2700000" algn="tl">
                    <a:srgbClr val="C0C0C0"/>
                  </a:outerShdw>
                </a:effectLst>
              </a:rPr>
            </a:br>
            <a:r>
              <a:rPr lang="en-US" sz="2400" dirty="0" smtClean="0">
                <a:solidFill>
                  <a:srgbClr val="0066CC"/>
                </a:solidFill>
                <a:effectLst>
                  <a:outerShdw blurRad="38100" dist="38100" dir="2700000" algn="tl">
                    <a:srgbClr val="C0C0C0"/>
                  </a:outerShdw>
                </a:effectLst>
              </a:rPr>
              <a:t>Joint </a:t>
            </a:r>
            <a:r>
              <a:rPr lang="en-US" sz="2400" dirty="0">
                <a:solidFill>
                  <a:srgbClr val="0066CC"/>
                </a:solidFill>
                <a:effectLst>
                  <a:outerShdw blurRad="38100" dist="38100" dir="2700000" algn="tl">
                    <a:srgbClr val="C0C0C0"/>
                  </a:outerShdw>
                </a:effectLst>
              </a:rPr>
              <a:t>Coordination activity on ICT and Climate Change Meeting</a:t>
            </a:r>
            <a:endParaRPr lang="en-US" sz="4000" dirty="0" smtClean="0">
              <a:solidFill>
                <a:srgbClr val="0066CC"/>
              </a:solidFill>
              <a:effectLst>
                <a:outerShdw blurRad="38100" dist="38100" dir="2700000" algn="tl">
                  <a:srgbClr val="C0C0C0"/>
                </a:outerShdw>
              </a:effectLst>
            </a:endParaRPr>
          </a:p>
        </p:txBody>
      </p:sp>
      <p:sp>
        <p:nvSpPr>
          <p:cNvPr id="2" name="TextBox 1"/>
          <p:cNvSpPr txBox="1"/>
          <p:nvPr/>
        </p:nvSpPr>
        <p:spPr>
          <a:xfrm>
            <a:off x="3347864" y="5018124"/>
            <a:ext cx="2871299" cy="1015663"/>
          </a:xfrm>
          <a:prstGeom prst="rect">
            <a:avLst/>
          </a:prstGeom>
          <a:noFill/>
        </p:spPr>
        <p:txBody>
          <a:bodyPr wrap="none" rtlCol="0">
            <a:spAutoFit/>
          </a:bodyPr>
          <a:lstStyle/>
          <a:p>
            <a:pPr algn="ctr"/>
            <a:r>
              <a:rPr lang="en-US" b="1" dirty="0" smtClean="0"/>
              <a:t>Mrs. </a:t>
            </a:r>
            <a:r>
              <a:rPr lang="en-US" b="1" dirty="0" err="1" smtClean="0"/>
              <a:t>Fuatai</a:t>
            </a:r>
            <a:r>
              <a:rPr lang="en-US" b="1" dirty="0" smtClean="0"/>
              <a:t> Purcell</a:t>
            </a:r>
          </a:p>
          <a:p>
            <a:pPr algn="ctr"/>
            <a:r>
              <a:rPr lang="en-US" dirty="0" smtClean="0"/>
              <a:t>Head of LSE Division</a:t>
            </a:r>
          </a:p>
          <a:p>
            <a:pPr algn="ctr"/>
            <a:r>
              <a:rPr lang="en-US" dirty="0" smtClean="0"/>
              <a:t>PKM/BDT</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483768" y="476672"/>
            <a:ext cx="3456384" cy="584775"/>
          </a:xfrm>
        </p:spPr>
        <p:txBody>
          <a:bodyPr/>
          <a:lstStyle/>
          <a:p>
            <a:r>
              <a:rPr lang="en-US" sz="3200" dirty="0" smtClean="0">
                <a:solidFill>
                  <a:srgbClr val="0E438A"/>
                </a:solidFill>
              </a:rPr>
              <a:t>Mandate</a:t>
            </a:r>
          </a:p>
        </p:txBody>
      </p:sp>
      <p:sp>
        <p:nvSpPr>
          <p:cNvPr id="3" name="Content Placeholder 2"/>
          <p:cNvSpPr>
            <a:spLocks noGrp="1"/>
          </p:cNvSpPr>
          <p:nvPr>
            <p:ph idx="1"/>
          </p:nvPr>
        </p:nvSpPr>
        <p:spPr>
          <a:xfrm>
            <a:off x="827584" y="1340768"/>
            <a:ext cx="7704856" cy="4752528"/>
          </a:xfrm>
        </p:spPr>
        <p:txBody>
          <a:bodyPr/>
          <a:lstStyle/>
          <a:p>
            <a:pPr marL="0" lvl="1" indent="0">
              <a:buClr>
                <a:srgbClr val="0E438A"/>
              </a:buClr>
              <a:buSzPct val="110000"/>
              <a:buNone/>
              <a:defRPr/>
            </a:pPr>
            <a:r>
              <a:rPr lang="en-US" sz="1600" dirty="0">
                <a:solidFill>
                  <a:schemeClr val="tx2"/>
                </a:solidFill>
              </a:rPr>
              <a:t>ITU Resolution </a:t>
            </a:r>
            <a:r>
              <a:rPr lang="en-US" sz="1600" dirty="0" smtClean="0">
                <a:solidFill>
                  <a:schemeClr val="tx2"/>
                </a:solidFill>
              </a:rPr>
              <a:t>182: </a:t>
            </a:r>
            <a:r>
              <a:rPr lang="en-US" sz="1600" i="1" dirty="0" smtClean="0"/>
              <a:t>"</a:t>
            </a:r>
            <a:r>
              <a:rPr lang="en-US" sz="1600" i="1" dirty="0"/>
              <a:t>The role of telecommunications/information and communication technologies on climate change and the protection of the environment" (Guadalajara, 2010</a:t>
            </a:r>
            <a:r>
              <a:rPr lang="en-US" sz="1600" i="1" dirty="0" smtClean="0"/>
              <a:t>)</a:t>
            </a:r>
          </a:p>
          <a:p>
            <a:pPr marL="0" lvl="1" indent="0">
              <a:buClr>
                <a:srgbClr val="0E438A"/>
              </a:buClr>
              <a:buSzPct val="110000"/>
              <a:buNone/>
              <a:defRPr/>
            </a:pPr>
            <a:endParaRPr lang="en-US" sz="1600" i="1" dirty="0"/>
          </a:p>
          <a:p>
            <a:pPr marL="0" lvl="1" indent="0">
              <a:buClr>
                <a:srgbClr val="0E438A"/>
              </a:buClr>
              <a:buSzPct val="110000"/>
              <a:buNone/>
              <a:defRPr/>
            </a:pPr>
            <a:r>
              <a:rPr lang="en-US" sz="1600" dirty="0" err="1" smtClean="0">
                <a:solidFill>
                  <a:schemeClr val="tx2"/>
                </a:solidFill>
              </a:rPr>
              <a:t>WTDC</a:t>
            </a:r>
            <a:r>
              <a:rPr lang="en-US" sz="1600" dirty="0" smtClean="0">
                <a:solidFill>
                  <a:schemeClr val="tx2"/>
                </a:solidFill>
              </a:rPr>
              <a:t> </a:t>
            </a:r>
            <a:r>
              <a:rPr lang="en-US" sz="1600" dirty="0">
                <a:solidFill>
                  <a:schemeClr val="tx2"/>
                </a:solidFill>
              </a:rPr>
              <a:t>Resolution 66: </a:t>
            </a:r>
            <a:r>
              <a:rPr lang="en-US" sz="1600" i="1" dirty="0"/>
              <a:t>“Prioritize assistance </a:t>
            </a:r>
            <a:r>
              <a:rPr lang="en-GB" sz="1600" i="1" dirty="0"/>
              <a:t>in strengthening their human and institutional capacity in using ICTs for tackling climate change, in areas such as climate-change adaptation, as a key element of disaster-management</a:t>
            </a:r>
            <a:r>
              <a:rPr lang="en-GB" sz="1600" i="1" dirty="0" smtClean="0"/>
              <a:t>”</a:t>
            </a:r>
          </a:p>
          <a:p>
            <a:pPr marL="0" lvl="1" indent="0">
              <a:lnSpc>
                <a:spcPct val="150000"/>
              </a:lnSpc>
              <a:buClr>
                <a:srgbClr val="0E438A"/>
              </a:buClr>
              <a:buSzPct val="110000"/>
              <a:buNone/>
              <a:defRPr/>
            </a:pPr>
            <a:endParaRPr lang="en-US" sz="1600" i="1" dirty="0" smtClean="0"/>
          </a:p>
          <a:p>
            <a:pPr marL="0" lvl="1" indent="0">
              <a:lnSpc>
                <a:spcPct val="150000"/>
              </a:lnSpc>
              <a:buClr>
                <a:srgbClr val="0E438A"/>
              </a:buClr>
              <a:buSzPct val="110000"/>
              <a:buNone/>
              <a:defRPr/>
            </a:pPr>
            <a:r>
              <a:rPr lang="en-US" sz="1600" i="1" dirty="0" smtClean="0"/>
              <a:t>BDT is mandated to assist </a:t>
            </a:r>
            <a:r>
              <a:rPr lang="en-US" sz="1600" i="1" dirty="0"/>
              <a:t>countries to </a:t>
            </a:r>
            <a:r>
              <a:rPr lang="en-US" sz="1600" i="1" dirty="0" smtClean="0"/>
              <a:t>develop </a:t>
            </a:r>
            <a:r>
              <a:rPr lang="en-US" sz="1600" i="1" dirty="0"/>
              <a:t>policies on climate change adaptation and mitigation, </a:t>
            </a:r>
            <a:r>
              <a:rPr lang="en-US" sz="1600" i="1" dirty="0" smtClean="0"/>
              <a:t>legal and regulatory frameworks for disaster risk reduction, relief operations, recovery and </a:t>
            </a:r>
            <a:r>
              <a:rPr lang="en-US" sz="1600" i="1" dirty="0"/>
              <a:t>early </a:t>
            </a:r>
            <a:r>
              <a:rPr lang="en-US" sz="1600" i="1" dirty="0" smtClean="0"/>
              <a:t>warning and alerting. As well as implementation of projects related to the mandate.</a:t>
            </a:r>
          </a:p>
          <a:p>
            <a:pPr marL="0" lvl="1" indent="0">
              <a:lnSpc>
                <a:spcPct val="150000"/>
              </a:lnSpc>
              <a:buClr>
                <a:srgbClr val="0E438A"/>
              </a:buClr>
              <a:buSzPct val="110000"/>
              <a:buNone/>
              <a:defRPr/>
            </a:pPr>
            <a:endParaRPr lang="en-US" sz="1600" i="1" dirty="0"/>
          </a:p>
        </p:txBody>
      </p:sp>
      <p:sp>
        <p:nvSpPr>
          <p:cNvPr id="5124" name="Slide Number Placeholder 3"/>
          <p:cNvSpPr>
            <a:spLocks noGrp="1"/>
          </p:cNvSpPr>
          <p:nvPr>
            <p:ph type="sldNum" sz="quarter" idx="10"/>
          </p:nvPr>
        </p:nvSpPr>
        <p:spPr/>
        <p:txBody>
          <a:bodyPr/>
          <a:lstStyle/>
          <a:p>
            <a:fld id="{3125FBDF-04C9-43DA-B569-7608D7F50CA1}" type="slidenum">
              <a:rPr lang="en-US" smtClean="0">
                <a:latin typeface="Zurich BT"/>
              </a:rPr>
              <a:pPr/>
              <a:t>2</a:t>
            </a:fld>
            <a:endParaRPr lang="en-US" smtClean="0">
              <a:latin typeface="Zurich B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60943"/>
            <a:ext cx="7772400" cy="584775"/>
          </a:xfrm>
        </p:spPr>
        <p:txBody>
          <a:bodyPr/>
          <a:lstStyle/>
          <a:p>
            <a:r>
              <a:rPr lang="en-US" sz="3200" dirty="0">
                <a:solidFill>
                  <a:srgbClr val="0E438A"/>
                </a:solidFill>
              </a:rPr>
              <a:t>BDT Activities</a:t>
            </a:r>
          </a:p>
        </p:txBody>
      </p:sp>
      <p:sp>
        <p:nvSpPr>
          <p:cNvPr id="3" name="Content Placeholder 2"/>
          <p:cNvSpPr>
            <a:spLocks noGrp="1"/>
          </p:cNvSpPr>
          <p:nvPr>
            <p:ph idx="1"/>
          </p:nvPr>
        </p:nvSpPr>
        <p:spPr>
          <a:xfrm>
            <a:off x="683568" y="1052736"/>
            <a:ext cx="7772400" cy="5112568"/>
          </a:xfrm>
        </p:spPr>
        <p:txBody>
          <a:bodyPr/>
          <a:lstStyle/>
          <a:p>
            <a:pPr defTabSz="457200">
              <a:buClr>
                <a:schemeClr val="tx2">
                  <a:lumMod val="60000"/>
                  <a:lumOff val="40000"/>
                </a:schemeClr>
              </a:buClr>
              <a:buFont typeface="Wingdings" panose="05000000000000000000" pitchFamily="2" charset="2"/>
              <a:buChar char="Ø"/>
            </a:pPr>
            <a:r>
              <a:rPr lang="en-GB" sz="1400" dirty="0"/>
              <a:t>Prioritizes assistance to least developed and developing countries in elaborating guidelines and best practices and implement national policies/frameworks to facilitate the use of ICT to combat climate change </a:t>
            </a:r>
            <a:r>
              <a:rPr lang="en-GB" sz="1400" dirty="0" smtClean="0"/>
              <a:t>challenges </a:t>
            </a:r>
            <a:endParaRPr lang="en-GB" sz="1400" dirty="0"/>
          </a:p>
          <a:p>
            <a:pPr defTabSz="457200">
              <a:buClr>
                <a:schemeClr val="tx2">
                  <a:lumMod val="60000"/>
                  <a:lumOff val="40000"/>
                </a:schemeClr>
              </a:buClr>
              <a:buFont typeface="Wingdings" panose="05000000000000000000" pitchFamily="2" charset="2"/>
              <a:buChar char="Ø"/>
            </a:pPr>
            <a:endParaRPr lang="en-GB" sz="1400" dirty="0"/>
          </a:p>
          <a:p>
            <a:pPr defTabSz="457200">
              <a:buClr>
                <a:schemeClr val="tx2">
                  <a:lumMod val="60000"/>
                  <a:lumOff val="40000"/>
                </a:schemeClr>
              </a:buClr>
              <a:buFont typeface="Wingdings" panose="05000000000000000000" pitchFamily="2" charset="2"/>
              <a:buChar char="Ø"/>
            </a:pPr>
            <a:r>
              <a:rPr lang="en-GB" sz="1400" dirty="0"/>
              <a:t>Help countries to invest more in new technologies and monitoring services, in order to prevent get affected by extreme events and to adapt better to new environments due to climate change</a:t>
            </a:r>
            <a:r>
              <a:rPr lang="en-GB" sz="1400" dirty="0" smtClean="0"/>
              <a:t>. </a:t>
            </a:r>
            <a:endParaRPr lang="en-GB" sz="1400" dirty="0"/>
          </a:p>
          <a:p>
            <a:pPr defTabSz="457200">
              <a:buClr>
                <a:schemeClr val="tx2">
                  <a:lumMod val="60000"/>
                  <a:lumOff val="40000"/>
                </a:schemeClr>
              </a:buClr>
              <a:buFont typeface="Wingdings" panose="05000000000000000000" pitchFamily="2" charset="2"/>
              <a:buChar char="Ø"/>
            </a:pPr>
            <a:r>
              <a:rPr lang="en-GB" sz="1400" dirty="0"/>
              <a:t>Assist countries in building human and institutional capacity in the use of monitoring data.</a:t>
            </a:r>
          </a:p>
          <a:p>
            <a:pPr defTabSz="457200">
              <a:buClr>
                <a:schemeClr val="tx2">
                  <a:lumMod val="60000"/>
                  <a:lumOff val="40000"/>
                </a:schemeClr>
              </a:buClr>
              <a:buFont typeface="Wingdings" panose="05000000000000000000" pitchFamily="2" charset="2"/>
              <a:buChar char="Ø"/>
            </a:pPr>
            <a:endParaRPr lang="en-GB" sz="1400" dirty="0"/>
          </a:p>
          <a:p>
            <a:pPr defTabSz="457200">
              <a:buClr>
                <a:schemeClr val="tx2">
                  <a:lumMod val="60000"/>
                  <a:lumOff val="40000"/>
                </a:schemeClr>
              </a:buClr>
              <a:buFont typeface="Wingdings" panose="05000000000000000000" pitchFamily="2" charset="2"/>
              <a:buChar char="Ø"/>
            </a:pPr>
            <a:r>
              <a:rPr lang="en-GB" sz="1400" dirty="0"/>
              <a:t>Support countries in the development of innovative telecommunication infrastructures that could be used for sustainable development and for adapting to climate change. </a:t>
            </a:r>
          </a:p>
          <a:p>
            <a:pPr defTabSz="457200">
              <a:buClr>
                <a:schemeClr val="tx2">
                  <a:lumMod val="60000"/>
                  <a:lumOff val="40000"/>
                </a:schemeClr>
              </a:buClr>
              <a:buFont typeface="Wingdings" panose="05000000000000000000" pitchFamily="2" charset="2"/>
              <a:buChar char="Ø"/>
            </a:pPr>
            <a:endParaRPr lang="en-GB" sz="1400" dirty="0"/>
          </a:p>
          <a:p>
            <a:pPr defTabSz="457200">
              <a:buClr>
                <a:schemeClr val="tx2">
                  <a:lumMod val="60000"/>
                  <a:lumOff val="40000"/>
                </a:schemeClr>
              </a:buClr>
              <a:buFont typeface="Wingdings" panose="05000000000000000000" pitchFamily="2" charset="2"/>
              <a:buChar char="Ø"/>
            </a:pPr>
            <a:r>
              <a:rPr lang="en-GB" sz="1400" dirty="0"/>
              <a:t>Assist countries in the establishment of early warning and alerting systems as well as in the dissemination of information, crucial for </a:t>
            </a:r>
            <a:r>
              <a:rPr lang="en-GB" sz="1400" dirty="0" smtClean="0"/>
              <a:t>raising awareness on climate change and reducing </a:t>
            </a:r>
            <a:r>
              <a:rPr lang="en-GB" sz="1400" dirty="0"/>
              <a:t>the risk of </a:t>
            </a:r>
            <a:r>
              <a:rPr lang="en-GB" sz="1400" dirty="0" smtClean="0"/>
              <a:t>communities.</a:t>
            </a:r>
            <a:endParaRPr lang="en-GB" sz="1400" dirty="0"/>
          </a:p>
          <a:p>
            <a:pPr defTabSz="457200">
              <a:buClr>
                <a:schemeClr val="tx2">
                  <a:lumMod val="60000"/>
                  <a:lumOff val="40000"/>
                </a:schemeClr>
              </a:buClr>
              <a:buFont typeface="Wingdings" panose="05000000000000000000" pitchFamily="2" charset="2"/>
              <a:buChar char="Ø"/>
            </a:pPr>
            <a:endParaRPr lang="en-GB" sz="1400" dirty="0"/>
          </a:p>
          <a:p>
            <a:pPr defTabSz="457200">
              <a:buClr>
                <a:schemeClr val="tx2">
                  <a:lumMod val="60000"/>
                  <a:lumOff val="40000"/>
                </a:schemeClr>
              </a:buClr>
              <a:buFont typeface="Wingdings" panose="05000000000000000000" pitchFamily="2" charset="2"/>
              <a:buChar char="Ø"/>
            </a:pPr>
            <a:r>
              <a:rPr lang="en-GB" sz="1400" dirty="0" smtClean="0"/>
              <a:t>Provides </a:t>
            </a:r>
            <a:r>
              <a:rPr lang="en-GB" sz="1400" dirty="0"/>
              <a:t>national and regional workshops on climate change adaptation development issues in partnership with other UN Agencies and Sector Members. </a:t>
            </a:r>
            <a:r>
              <a:rPr lang="en-GB" sz="1400" dirty="0" smtClean="0"/>
              <a:t>As an example, BDT is working closely with </a:t>
            </a:r>
            <a:r>
              <a:rPr lang="en-GB" sz="1400" dirty="0" err="1" smtClean="0"/>
              <a:t>WMO</a:t>
            </a:r>
            <a:r>
              <a:rPr lang="en-GB" sz="1400" dirty="0" smtClean="0"/>
              <a:t> on last mile connectivity issues for meteorological and weather stations in rural and remote areas</a:t>
            </a:r>
            <a:endParaRPr lang="en-GB" sz="1400" dirty="0"/>
          </a:p>
          <a:p>
            <a:pPr defTabSz="457200">
              <a:buClr>
                <a:schemeClr val="tx2">
                  <a:lumMod val="60000"/>
                  <a:lumOff val="40000"/>
                </a:schemeClr>
              </a:buClr>
              <a:buFont typeface="Wingdings" panose="05000000000000000000" pitchFamily="2" charset="2"/>
              <a:buChar char="Ø"/>
            </a:pPr>
            <a:endParaRPr lang="en-GB" sz="1400" dirty="0"/>
          </a:p>
          <a:p>
            <a:endParaRPr lang="en-US" sz="1400" dirty="0" smtClean="0"/>
          </a:p>
          <a:p>
            <a:endParaRPr lang="en-US" sz="1400" dirty="0"/>
          </a:p>
        </p:txBody>
      </p:sp>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3</a:t>
            </a:fld>
            <a:endParaRPr lang="en-US" dirty="0"/>
          </a:p>
        </p:txBody>
      </p:sp>
    </p:spTree>
    <p:extLst>
      <p:ext uri="{BB962C8B-B14F-4D97-AF65-F5344CB8AC3E}">
        <p14:creationId xmlns:p14="http://schemas.microsoft.com/office/powerpoint/2010/main" val="70652316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546189"/>
            <a:ext cx="7772400" cy="646331"/>
          </a:xfrm>
        </p:spPr>
        <p:txBody>
          <a:bodyPr/>
          <a:lstStyle/>
          <a:p>
            <a:r>
              <a:rPr lang="en-US" dirty="0" smtClean="0">
                <a:solidFill>
                  <a:srgbClr val="0E438A"/>
                </a:solidFill>
              </a:rPr>
              <a:t>ITU-D Study Groups</a:t>
            </a:r>
            <a:endParaRPr lang="en-US" dirty="0"/>
          </a:p>
        </p:txBody>
      </p:sp>
      <p:sp>
        <p:nvSpPr>
          <p:cNvPr id="3" name="Content Placeholder 2"/>
          <p:cNvSpPr>
            <a:spLocks noGrp="1"/>
          </p:cNvSpPr>
          <p:nvPr>
            <p:ph idx="1"/>
          </p:nvPr>
        </p:nvSpPr>
        <p:spPr>
          <a:xfrm>
            <a:off x="683568" y="1192520"/>
            <a:ext cx="8085782" cy="4972784"/>
          </a:xfrm>
        </p:spPr>
        <p:txBody>
          <a:bodyPr/>
          <a:lstStyle/>
          <a:p>
            <a:pPr marL="0" indent="0" algn="ctr" defTabSz="457200">
              <a:buClr>
                <a:schemeClr val="tx2">
                  <a:lumMod val="60000"/>
                  <a:lumOff val="40000"/>
                </a:schemeClr>
              </a:buClr>
              <a:buNone/>
            </a:pPr>
            <a:r>
              <a:rPr lang="en-GB" sz="1600" dirty="0"/>
              <a:t>Study Group 2 on </a:t>
            </a:r>
            <a:r>
              <a:rPr lang="en-US" sz="1600" dirty="0"/>
              <a:t>"</a:t>
            </a:r>
            <a:r>
              <a:rPr lang="en-US" sz="1600" b="1" dirty="0"/>
              <a:t>ICT applications, cybersecurity, emergency telecommunications and climate-change adaptation“</a:t>
            </a:r>
          </a:p>
          <a:p>
            <a:pPr defTabSz="457200">
              <a:buClr>
                <a:schemeClr val="tx2">
                  <a:lumMod val="60000"/>
                  <a:lumOff val="40000"/>
                </a:schemeClr>
              </a:buClr>
              <a:buFont typeface="Wingdings" panose="05000000000000000000" pitchFamily="2" charset="2"/>
              <a:buChar char="Ø"/>
            </a:pPr>
            <a:endParaRPr lang="en-US" sz="1600" dirty="0"/>
          </a:p>
          <a:p>
            <a:pPr marL="0" indent="0" defTabSz="457200">
              <a:buClr>
                <a:schemeClr val="tx2">
                  <a:lumMod val="60000"/>
                  <a:lumOff val="40000"/>
                </a:schemeClr>
              </a:buClr>
              <a:buNone/>
            </a:pPr>
            <a:r>
              <a:rPr lang="en-US" sz="1600" dirty="0"/>
              <a:t>The use of telecommunications/ICTs in mitigating the impact of climate change on developing countries, and for natural disaster preparedness, mitigation and relief, as well as conformance and interoperability testing.</a:t>
            </a:r>
            <a:br>
              <a:rPr lang="en-US" sz="1600" dirty="0"/>
            </a:br>
            <a:endParaRPr lang="en-US" sz="1600" dirty="0"/>
          </a:p>
          <a:p>
            <a:pPr defTabSz="457200">
              <a:buClr>
                <a:schemeClr val="tx2">
                  <a:lumMod val="60000"/>
                  <a:lumOff val="40000"/>
                </a:schemeClr>
              </a:buClr>
              <a:buFont typeface="Wingdings" panose="05000000000000000000" pitchFamily="2" charset="2"/>
              <a:buChar char="Ø"/>
            </a:pPr>
            <a:r>
              <a:rPr lang="en-GB" sz="1600" dirty="0"/>
              <a:t>Study Question 5/2 on </a:t>
            </a:r>
            <a:r>
              <a:rPr lang="en-GB" sz="1600" b="1" dirty="0"/>
              <a:t>“</a:t>
            </a:r>
            <a:r>
              <a:rPr lang="en-US" sz="1600" b="1" dirty="0"/>
              <a:t>Utilization of telecommunications/ICTs for disaster preparedness, mitigation and response</a:t>
            </a:r>
            <a:r>
              <a:rPr lang="en-GB" sz="1600" b="1" dirty="0"/>
              <a:t>”</a:t>
            </a:r>
          </a:p>
          <a:p>
            <a:pPr marL="742950" lvl="2" indent="-342900" defTabSz="457200">
              <a:buClr>
                <a:schemeClr val="tx2">
                  <a:lumMod val="60000"/>
                  <a:lumOff val="40000"/>
                </a:schemeClr>
              </a:buClr>
              <a:buSzPct val="110000"/>
            </a:pPr>
            <a:r>
              <a:rPr lang="en-GB" sz="1100" dirty="0">
                <a:ea typeface="+mn-ea"/>
                <a:cs typeface="+mn-cs"/>
                <a:hlinkClick r:id="rId2"/>
              </a:rPr>
              <a:t>http://</a:t>
            </a:r>
            <a:r>
              <a:rPr lang="en-GB" sz="1100" dirty="0" err="1">
                <a:ea typeface="+mn-ea"/>
                <a:cs typeface="+mn-cs"/>
                <a:hlinkClick r:id="rId2"/>
              </a:rPr>
              <a:t>www.itu.int</a:t>
            </a:r>
            <a:r>
              <a:rPr lang="en-GB" sz="1100" dirty="0">
                <a:ea typeface="+mn-ea"/>
                <a:cs typeface="+mn-cs"/>
                <a:hlinkClick r:id="rId2"/>
              </a:rPr>
              <a:t>/</a:t>
            </a:r>
            <a:r>
              <a:rPr lang="en-GB" sz="1100" dirty="0" err="1">
                <a:ea typeface="+mn-ea"/>
                <a:cs typeface="+mn-cs"/>
                <a:hlinkClick r:id="rId2"/>
              </a:rPr>
              <a:t>dms_pub</a:t>
            </a:r>
            <a:r>
              <a:rPr lang="en-GB" sz="1100" dirty="0">
                <a:ea typeface="+mn-ea"/>
                <a:cs typeface="+mn-cs"/>
                <a:hlinkClick r:id="rId2"/>
              </a:rPr>
              <a:t>/</a:t>
            </a:r>
            <a:r>
              <a:rPr lang="en-GB" sz="1100" dirty="0" err="1">
                <a:ea typeface="+mn-ea"/>
                <a:cs typeface="+mn-cs"/>
                <a:hlinkClick r:id="rId2"/>
              </a:rPr>
              <a:t>itu</a:t>
            </a:r>
            <a:r>
              <a:rPr lang="en-GB" sz="1100" dirty="0">
                <a:ea typeface="+mn-ea"/>
                <a:cs typeface="+mn-cs"/>
                <a:hlinkClick r:id="rId2"/>
              </a:rPr>
              <a:t>-d/</a:t>
            </a:r>
            <a:r>
              <a:rPr lang="en-GB" sz="1100" dirty="0" err="1">
                <a:ea typeface="+mn-ea"/>
                <a:cs typeface="+mn-cs"/>
                <a:hlinkClick r:id="rId2"/>
              </a:rPr>
              <a:t>opb</a:t>
            </a:r>
            <a:r>
              <a:rPr lang="en-GB" sz="1100" dirty="0">
                <a:ea typeface="+mn-ea"/>
                <a:cs typeface="+mn-cs"/>
                <a:hlinkClick r:id="rId2"/>
              </a:rPr>
              <a:t>/stg/D-STG-</a:t>
            </a:r>
            <a:r>
              <a:rPr lang="en-GB" sz="1100" dirty="0" err="1">
                <a:ea typeface="+mn-ea"/>
                <a:cs typeface="+mn-cs"/>
                <a:hlinkClick r:id="rId2"/>
              </a:rPr>
              <a:t>SG02.22.1</a:t>
            </a:r>
            <a:r>
              <a:rPr lang="en-GB" sz="1100" dirty="0">
                <a:ea typeface="+mn-ea"/>
                <a:cs typeface="+mn-cs"/>
                <a:hlinkClick r:id="rId2"/>
              </a:rPr>
              <a:t>-2014-PDF-</a:t>
            </a:r>
            <a:r>
              <a:rPr lang="en-GB" sz="1100" dirty="0" err="1">
                <a:ea typeface="+mn-ea"/>
                <a:cs typeface="+mn-cs"/>
                <a:hlinkClick r:id="rId2"/>
              </a:rPr>
              <a:t>E.pdf</a:t>
            </a:r>
            <a:endParaRPr lang="en-GB" sz="1100" dirty="0">
              <a:ea typeface="+mn-ea"/>
              <a:cs typeface="+mn-cs"/>
            </a:endParaRPr>
          </a:p>
          <a:p>
            <a:pPr defTabSz="457200">
              <a:buClr>
                <a:schemeClr val="tx2">
                  <a:lumMod val="60000"/>
                  <a:lumOff val="40000"/>
                </a:schemeClr>
              </a:buClr>
              <a:buFont typeface="Wingdings" panose="05000000000000000000" pitchFamily="2" charset="2"/>
              <a:buChar char="Ø"/>
            </a:pPr>
            <a:endParaRPr lang="en-GB" sz="1600" dirty="0"/>
          </a:p>
          <a:p>
            <a:pPr defTabSz="457200">
              <a:buClr>
                <a:schemeClr val="tx2">
                  <a:lumMod val="60000"/>
                  <a:lumOff val="40000"/>
                </a:schemeClr>
              </a:buClr>
              <a:buFont typeface="Wingdings" panose="05000000000000000000" pitchFamily="2" charset="2"/>
              <a:buChar char="Ø"/>
            </a:pPr>
            <a:r>
              <a:rPr lang="en-GB" sz="1600" dirty="0"/>
              <a:t>Study Question 6/2 on </a:t>
            </a:r>
            <a:r>
              <a:rPr lang="en-GB" sz="1600" b="1" dirty="0"/>
              <a:t>“ICTs and Climate Change”</a:t>
            </a:r>
          </a:p>
          <a:p>
            <a:pPr marL="742950" lvl="2" indent="-342900" defTabSz="457200">
              <a:buClr>
                <a:schemeClr val="tx2">
                  <a:lumMod val="60000"/>
                  <a:lumOff val="40000"/>
                </a:schemeClr>
              </a:buClr>
              <a:buSzPct val="110000"/>
            </a:pPr>
            <a:r>
              <a:rPr lang="en-GB" sz="1100" dirty="0">
                <a:ea typeface="+mn-ea"/>
                <a:cs typeface="+mn-cs"/>
              </a:rPr>
              <a:t>Recommendation 21 on </a:t>
            </a:r>
            <a:r>
              <a:rPr lang="en-GB" sz="1100" dirty="0" smtClean="0">
                <a:ea typeface="+mn-ea"/>
                <a:cs typeface="+mn-cs"/>
              </a:rPr>
              <a:t>“ICTs </a:t>
            </a:r>
            <a:r>
              <a:rPr lang="en-GB" sz="1100" dirty="0">
                <a:ea typeface="+mn-ea"/>
                <a:cs typeface="+mn-cs"/>
              </a:rPr>
              <a:t>and Climate </a:t>
            </a:r>
            <a:r>
              <a:rPr lang="en-GB" sz="1100" dirty="0" smtClean="0">
                <a:ea typeface="+mn-ea"/>
                <a:cs typeface="+mn-cs"/>
              </a:rPr>
              <a:t>change”</a:t>
            </a:r>
            <a:endParaRPr lang="en-GB" sz="1100" dirty="0">
              <a:ea typeface="+mn-ea"/>
              <a:cs typeface="+mn-cs"/>
            </a:endParaRPr>
          </a:p>
          <a:p>
            <a:pPr marL="742950" lvl="2" indent="-342900" defTabSz="457200">
              <a:buClr>
                <a:schemeClr val="tx2">
                  <a:lumMod val="60000"/>
                  <a:lumOff val="40000"/>
                </a:schemeClr>
              </a:buClr>
              <a:buSzPct val="110000"/>
            </a:pPr>
            <a:r>
              <a:rPr lang="en-GB" sz="1100" dirty="0">
                <a:ea typeface="+mn-ea"/>
                <a:cs typeface="+mn-cs"/>
                <a:hlinkClick r:id="rId3"/>
              </a:rPr>
              <a:t>http://</a:t>
            </a:r>
            <a:r>
              <a:rPr lang="en-GB" sz="1100" dirty="0" err="1">
                <a:ea typeface="+mn-ea"/>
                <a:cs typeface="+mn-cs"/>
                <a:hlinkClick r:id="rId3"/>
              </a:rPr>
              <a:t>www.itu.int</a:t>
            </a:r>
            <a:r>
              <a:rPr lang="en-GB" sz="1100" dirty="0">
                <a:ea typeface="+mn-ea"/>
                <a:cs typeface="+mn-cs"/>
                <a:hlinkClick r:id="rId3"/>
              </a:rPr>
              <a:t>/</a:t>
            </a:r>
            <a:r>
              <a:rPr lang="en-GB" sz="1100" dirty="0" err="1">
                <a:ea typeface="+mn-ea"/>
                <a:cs typeface="+mn-cs"/>
                <a:hlinkClick r:id="rId3"/>
              </a:rPr>
              <a:t>dms_pub</a:t>
            </a:r>
            <a:r>
              <a:rPr lang="en-GB" sz="1100" dirty="0">
                <a:ea typeface="+mn-ea"/>
                <a:cs typeface="+mn-cs"/>
                <a:hlinkClick r:id="rId3"/>
              </a:rPr>
              <a:t>/</a:t>
            </a:r>
            <a:r>
              <a:rPr lang="en-GB" sz="1100" dirty="0" err="1">
                <a:ea typeface="+mn-ea"/>
                <a:cs typeface="+mn-cs"/>
                <a:hlinkClick r:id="rId3"/>
              </a:rPr>
              <a:t>itu</a:t>
            </a:r>
            <a:r>
              <a:rPr lang="en-GB" sz="1100" dirty="0">
                <a:ea typeface="+mn-ea"/>
                <a:cs typeface="+mn-cs"/>
                <a:hlinkClick r:id="rId3"/>
              </a:rPr>
              <a:t>-d/</a:t>
            </a:r>
            <a:r>
              <a:rPr lang="en-GB" sz="1100" dirty="0" err="1">
                <a:ea typeface="+mn-ea"/>
                <a:cs typeface="+mn-cs"/>
                <a:hlinkClick r:id="rId3"/>
              </a:rPr>
              <a:t>opb</a:t>
            </a:r>
            <a:r>
              <a:rPr lang="en-GB" sz="1100" dirty="0">
                <a:ea typeface="+mn-ea"/>
                <a:cs typeface="+mn-cs"/>
                <a:hlinkClick r:id="rId3"/>
              </a:rPr>
              <a:t>/stg/D-STG-</a:t>
            </a:r>
            <a:r>
              <a:rPr lang="en-GB" sz="1100" dirty="0" err="1">
                <a:ea typeface="+mn-ea"/>
                <a:cs typeface="+mn-cs"/>
                <a:hlinkClick r:id="rId3"/>
              </a:rPr>
              <a:t>SG02.24</a:t>
            </a:r>
            <a:r>
              <a:rPr lang="en-GB" sz="1100" dirty="0">
                <a:ea typeface="+mn-ea"/>
                <a:cs typeface="+mn-cs"/>
                <a:hlinkClick r:id="rId3"/>
              </a:rPr>
              <a:t>-2014-PDF-</a:t>
            </a:r>
            <a:r>
              <a:rPr lang="en-GB" sz="1100" dirty="0" err="1">
                <a:ea typeface="+mn-ea"/>
                <a:cs typeface="+mn-cs"/>
                <a:hlinkClick r:id="rId3"/>
              </a:rPr>
              <a:t>E.pdf</a:t>
            </a:r>
            <a:endParaRPr lang="en-GB" sz="1100" dirty="0">
              <a:ea typeface="+mn-ea"/>
              <a:cs typeface="+mn-cs"/>
            </a:endParaRPr>
          </a:p>
          <a:p>
            <a:pPr marL="342900" lvl="1" indent="-342900" defTabSz="457200">
              <a:buClr>
                <a:schemeClr val="tx2">
                  <a:lumMod val="60000"/>
                  <a:lumOff val="40000"/>
                </a:schemeClr>
              </a:buClr>
              <a:buSzPct val="110000"/>
            </a:pPr>
            <a:endParaRPr lang="en-GB" sz="1600" dirty="0">
              <a:ea typeface="+mn-ea"/>
              <a:cs typeface="+mn-cs"/>
            </a:endParaRPr>
          </a:p>
          <a:p>
            <a:pPr defTabSz="457200">
              <a:buClr>
                <a:schemeClr val="tx2">
                  <a:lumMod val="60000"/>
                  <a:lumOff val="40000"/>
                </a:schemeClr>
              </a:buClr>
              <a:buFont typeface="Wingdings" panose="05000000000000000000" pitchFamily="2" charset="2"/>
              <a:buChar char="Ø"/>
            </a:pPr>
            <a:r>
              <a:rPr lang="en-GB" sz="1600" dirty="0"/>
              <a:t>Study Question 8/2 on “</a:t>
            </a:r>
            <a:r>
              <a:rPr lang="en-GB" sz="1600" b="1" dirty="0"/>
              <a:t>Strategies and policies for the proper disposal or reuse of telecommunications ICT waste material”</a:t>
            </a:r>
          </a:p>
          <a:p>
            <a:pPr marL="742950" lvl="2" indent="-342900" defTabSz="457200">
              <a:buClr>
                <a:schemeClr val="tx2">
                  <a:lumMod val="60000"/>
                  <a:lumOff val="40000"/>
                </a:schemeClr>
              </a:buClr>
              <a:buSzPct val="110000"/>
            </a:pPr>
            <a:r>
              <a:rPr lang="en-GB" sz="1100" dirty="0">
                <a:ea typeface="+mn-ea"/>
                <a:cs typeface="+mn-cs"/>
                <a:hlinkClick r:id="rId4"/>
              </a:rPr>
              <a:t>http://</a:t>
            </a:r>
            <a:r>
              <a:rPr lang="en-GB" sz="1100" dirty="0" smtClean="0">
                <a:ea typeface="+mn-ea"/>
                <a:cs typeface="+mn-cs"/>
                <a:hlinkClick r:id="rId4"/>
              </a:rPr>
              <a:t>www.itu.int/dms_pub/itu-d/opb/stg/D-STG-SG01.24-2014-PDF-E.pdf</a:t>
            </a:r>
            <a:endParaRPr lang="en-US" sz="3600" dirty="0"/>
          </a:p>
        </p:txBody>
      </p:sp>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4</a:t>
            </a:fld>
            <a:endParaRPr lang="en-US" dirty="0"/>
          </a:p>
        </p:txBody>
      </p:sp>
    </p:spTree>
    <p:extLst>
      <p:ext uri="{BB962C8B-B14F-4D97-AF65-F5344CB8AC3E}">
        <p14:creationId xmlns:p14="http://schemas.microsoft.com/office/powerpoint/2010/main" val="75282697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1"/>
            <a:ext cx="7772400" cy="504056"/>
          </a:xfrm>
        </p:spPr>
        <p:txBody>
          <a:bodyPr/>
          <a:lstStyle/>
          <a:p>
            <a:r>
              <a:rPr lang="en-US" dirty="0" smtClean="0">
                <a:solidFill>
                  <a:srgbClr val="0E438A"/>
                </a:solidFill>
              </a:rPr>
              <a:t>Recent Projects</a:t>
            </a:r>
            <a:endParaRPr lang="en-US" dirty="0"/>
          </a:p>
        </p:txBody>
      </p:sp>
      <p:sp>
        <p:nvSpPr>
          <p:cNvPr id="3" name="Content Placeholder 2"/>
          <p:cNvSpPr>
            <a:spLocks noGrp="1"/>
          </p:cNvSpPr>
          <p:nvPr>
            <p:ph idx="1"/>
          </p:nvPr>
        </p:nvSpPr>
        <p:spPr>
          <a:xfrm>
            <a:off x="107504" y="764704"/>
            <a:ext cx="8856984" cy="5544616"/>
          </a:xfrm>
        </p:spPr>
        <p:txBody>
          <a:bodyPr/>
          <a:lstStyle/>
          <a:p>
            <a:r>
              <a:rPr lang="en-US" dirty="0" smtClean="0"/>
              <a:t>Launch of an Early Warning System in Uganda 22 Sept 2014 but 2 weeks be4</a:t>
            </a:r>
          </a:p>
          <a:p>
            <a:pPr lvl="1"/>
            <a:r>
              <a:rPr lang="en-US" dirty="0" smtClean="0"/>
              <a:t>9 Sept 2014 Siren was activated 12:04am</a:t>
            </a:r>
          </a:p>
          <a:p>
            <a:pPr lvl="1"/>
            <a:r>
              <a:rPr lang="en-US" dirty="0" smtClean="0"/>
              <a:t>People woke up and took their families </a:t>
            </a:r>
          </a:p>
          <a:p>
            <a:pPr lvl="1"/>
            <a:r>
              <a:rPr lang="en-US" dirty="0" smtClean="0"/>
              <a:t>No lives were lost for the first time in </a:t>
            </a:r>
            <a:r>
              <a:rPr lang="en-US" dirty="0" err="1" smtClean="0"/>
              <a:t>Butaleiga</a:t>
            </a:r>
            <a:endParaRPr lang="en-US" dirty="0" smtClean="0"/>
          </a:p>
          <a:p>
            <a:r>
              <a:rPr lang="en-GB" dirty="0" smtClean="0"/>
              <a:t>Building </a:t>
            </a:r>
            <a:r>
              <a:rPr lang="en-GB" dirty="0"/>
              <a:t>human and institutional capacity in the use of monitoring </a:t>
            </a:r>
            <a:r>
              <a:rPr lang="en-GB" dirty="0" smtClean="0"/>
              <a:t>data in rural areas</a:t>
            </a:r>
          </a:p>
          <a:p>
            <a:r>
              <a:rPr lang="en-US" dirty="0" smtClean="0"/>
              <a:t>Deployment of MDRU to facilitate better preparedness for Philippines</a:t>
            </a:r>
            <a:endParaRPr lang="en-US" dirty="0"/>
          </a:p>
        </p:txBody>
      </p:sp>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5</a:t>
            </a:fld>
            <a:endParaRPr lang="en-US" dirty="0"/>
          </a:p>
        </p:txBody>
      </p:sp>
    </p:spTree>
    <p:extLst>
      <p:ext uri="{BB962C8B-B14F-4D97-AF65-F5344CB8AC3E}">
        <p14:creationId xmlns:p14="http://schemas.microsoft.com/office/powerpoint/2010/main" val="181553725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10372"/>
            <a:ext cx="8276456" cy="400110"/>
          </a:xfrm>
        </p:spPr>
        <p:txBody>
          <a:bodyPr/>
          <a:lstStyle/>
          <a:p>
            <a:r>
              <a:rPr lang="en-US" sz="2000" dirty="0" smtClean="0"/>
              <a:t>LAUNCH OF UGANDA EARLY WARNING SYSTEM </a:t>
            </a:r>
            <a:endParaRPr lang="en-US" sz="2000"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692696"/>
            <a:ext cx="5027482" cy="3528391"/>
          </a:xfrm>
        </p:spPr>
      </p:pic>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6</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 y="4293096"/>
            <a:ext cx="5436096" cy="368469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944" y="764704"/>
            <a:ext cx="3733056" cy="352839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0112" y="4077072"/>
            <a:ext cx="3563888" cy="2952328"/>
          </a:xfrm>
          <a:prstGeom prst="rect">
            <a:avLst/>
          </a:prstGeom>
        </p:spPr>
      </p:pic>
    </p:spTree>
    <p:extLst>
      <p:ext uri="{BB962C8B-B14F-4D97-AF65-F5344CB8AC3E}">
        <p14:creationId xmlns:p14="http://schemas.microsoft.com/office/powerpoint/2010/main" val="139172777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546189"/>
            <a:ext cx="7772400" cy="646331"/>
          </a:xfrm>
        </p:spPr>
        <p:txBody>
          <a:bodyPr/>
          <a:lstStyle/>
          <a:p>
            <a:r>
              <a:rPr lang="en-US" dirty="0" smtClean="0">
                <a:solidFill>
                  <a:srgbClr val="0E438A"/>
                </a:solidFill>
              </a:rPr>
              <a:t>Future Developing Projects</a:t>
            </a:r>
            <a:endParaRPr lang="en-US" dirty="0"/>
          </a:p>
        </p:txBody>
      </p:sp>
      <p:sp>
        <p:nvSpPr>
          <p:cNvPr id="3" name="Content Placeholder 2"/>
          <p:cNvSpPr>
            <a:spLocks noGrp="1"/>
          </p:cNvSpPr>
          <p:nvPr>
            <p:ph idx="1"/>
          </p:nvPr>
        </p:nvSpPr>
        <p:spPr>
          <a:xfrm>
            <a:off x="683568" y="1628800"/>
            <a:ext cx="7772400" cy="4256087"/>
          </a:xfrm>
        </p:spPr>
        <p:txBody>
          <a:bodyPr/>
          <a:lstStyle/>
          <a:p>
            <a:r>
              <a:rPr lang="en-US" sz="2800" dirty="0" smtClean="0"/>
              <a:t>Working closely with WMO on the use of Weather Stations for Climate Change Adaptation</a:t>
            </a:r>
          </a:p>
          <a:p>
            <a:r>
              <a:rPr lang="en-US" sz="2800" dirty="0" smtClean="0"/>
              <a:t>Developing National Emergency Telecommunication Plans</a:t>
            </a:r>
          </a:p>
          <a:p>
            <a:r>
              <a:rPr lang="en-US" sz="2800" dirty="0" smtClean="0"/>
              <a:t>Early Warning and Alerting Systems</a:t>
            </a:r>
          </a:p>
          <a:p>
            <a:r>
              <a:rPr lang="en-US" sz="2800" dirty="0" smtClean="0"/>
              <a:t>ICT Policy development including Climate Change, e-Waste and Early Warning and Alerting Systems</a:t>
            </a:r>
            <a:endParaRPr lang="en-US" sz="2800" dirty="0"/>
          </a:p>
        </p:txBody>
      </p:sp>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7</a:t>
            </a:fld>
            <a:endParaRPr lang="en-US" dirty="0"/>
          </a:p>
        </p:txBody>
      </p:sp>
    </p:spTree>
    <p:extLst>
      <p:ext uri="{BB962C8B-B14F-4D97-AF65-F5344CB8AC3E}">
        <p14:creationId xmlns:p14="http://schemas.microsoft.com/office/powerpoint/2010/main" val="140545821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56992"/>
            <a:ext cx="7772400" cy="646331"/>
          </a:xfrm>
        </p:spPr>
        <p:txBody>
          <a:bodyPr/>
          <a:lstStyle/>
          <a:p>
            <a:r>
              <a:rPr lang="en-US" dirty="0" smtClean="0"/>
              <a:t>THANK YOU</a:t>
            </a:r>
            <a:endParaRPr lang="en-US" dirty="0"/>
          </a:p>
        </p:txBody>
      </p:sp>
      <p:sp>
        <p:nvSpPr>
          <p:cNvPr id="4" name="Slide Number Placeholder 3"/>
          <p:cNvSpPr>
            <a:spLocks noGrp="1"/>
          </p:cNvSpPr>
          <p:nvPr>
            <p:ph type="sldNum" sz="quarter" idx="10"/>
          </p:nvPr>
        </p:nvSpPr>
        <p:spPr/>
        <p:txBody>
          <a:bodyPr/>
          <a:lstStyle/>
          <a:p>
            <a:pPr>
              <a:defRPr/>
            </a:pPr>
            <a:fld id="{7210F7CE-D864-46BD-A281-643E72AD9EF7}" type="slidenum">
              <a:rPr lang="en-US" smtClean="0"/>
              <a:pPr>
                <a:defRPr/>
              </a:pPr>
              <a:t>8</a:t>
            </a:fld>
            <a:endParaRPr lang="en-US" dirty="0"/>
          </a:p>
        </p:txBody>
      </p:sp>
    </p:spTree>
    <p:extLst>
      <p:ext uri="{BB962C8B-B14F-4D97-AF65-F5344CB8AC3E}">
        <p14:creationId xmlns:p14="http://schemas.microsoft.com/office/powerpoint/2010/main" val="261879845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ITU-e">
  <a:themeElements>
    <a:clrScheme name="ITU-e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ITU-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646464"/>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646464"/>
            </a:solidFill>
            <a:effectLst/>
            <a:latin typeface="Verdana" pitchFamily="34" charset="0"/>
          </a:defRPr>
        </a:defPPr>
      </a:lstStyle>
    </a:lnDef>
  </a:objectDefaults>
  <a:extraClrSchemeLst>
    <a:extraClrScheme>
      <a:clrScheme name="ITU-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Maple</Template>
  <TotalTime>21131</TotalTime>
  <Words>539</Words>
  <Application>Microsoft Office PowerPoint</Application>
  <PresentationFormat>On-screen Show (4:3)</PresentationFormat>
  <Paragraphs>62</Paragraphs>
  <Slides>8</Slides>
  <Notes>3</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ITU-e</vt:lpstr>
      <vt:lpstr>PowerPoint Presentation</vt:lpstr>
      <vt:lpstr>Mandate</vt:lpstr>
      <vt:lpstr>BDT Activities</vt:lpstr>
      <vt:lpstr>ITU-D Study Groups</vt:lpstr>
      <vt:lpstr>Recent Projects</vt:lpstr>
      <vt:lpstr>LAUNCH OF UGANDA EARLY WARNING SYSTEM </vt:lpstr>
      <vt:lpstr>Future Developing Projects</vt:lpstr>
      <vt:lpstr>THANK YOU</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ICT and Climate Change</dc:title>
  <dc:subject>(WTSA-08 report)</dc:subject>
  <dc:creator>ITU</dc:creator>
  <cp:keywords>ITU</cp:keywords>
  <cp:lastModifiedBy>Delgado, Doris Maritza</cp:lastModifiedBy>
  <cp:revision>493</cp:revision>
  <cp:lastPrinted>2001-11-25T13:41:09Z</cp:lastPrinted>
  <dcterms:created xsi:type="dcterms:W3CDTF">2006-05-30T12:53:59Z</dcterms:created>
  <dcterms:modified xsi:type="dcterms:W3CDTF">2014-10-10T09:26:06Z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ector">
    <vt:lpwstr>;#ITU-D;#</vt:lpwstr>
  </property>
  <property fmtid="{D5CDD505-2E9C-101B-9397-08002B2CF9AE}" pid="3" name="Web Link">
    <vt:lpwstr>http://www.mobileworldcongress.com/homepage.htm, http://www.mobileworldcongress.com/homepage.htm</vt:lpwstr>
  </property>
  <property fmtid="{D5CDD505-2E9C-101B-9397-08002B2CF9AE}" pid="4" name="Other Keyword(s)">
    <vt:lpwstr/>
  </property>
  <property fmtid="{D5CDD505-2E9C-101B-9397-08002B2CF9AE}" pid="5" name="ContentType">
    <vt:lpwstr>Document</vt:lpwstr>
  </property>
  <property fmtid="{D5CDD505-2E9C-101B-9397-08002B2CF9AE}" pid="6" name="Location">
    <vt:lpwstr>Barcelona, Spain</vt:lpwstr>
  </property>
  <property fmtid="{D5CDD505-2E9C-101B-9397-08002B2CF9AE}" pid="7" name="Author0">
    <vt:lpwstr/>
  </property>
  <property fmtid="{D5CDD505-2E9C-101B-9397-08002B2CF9AE}" pid="8" name="Date">
    <vt:lpwstr>2008-02-13T00:00:00Z</vt:lpwstr>
  </property>
  <property fmtid="{D5CDD505-2E9C-101B-9397-08002B2CF9AE}" pid="9" name="Event">
    <vt:lpwstr>GSMA Mobile World Congress</vt:lpwstr>
  </property>
  <property fmtid="{D5CDD505-2E9C-101B-9397-08002B2CF9AE}" pid="10" name="display_urn:schemas-microsoft-com:office:office#PPTAuthor">
    <vt:lpwstr>Touré, Hamadoun</vt:lpwstr>
  </property>
  <property fmtid="{D5CDD505-2E9C-101B-9397-08002B2CF9AE}" pid="11" name="PPTAuthor">
    <vt:lpwstr>78;#ITU_USERS\toure</vt:lpwstr>
  </property>
</Properties>
</file>