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4"/>
  </p:notesMasterIdLst>
  <p:sldIdLst>
    <p:sldId id="773" r:id="rId2"/>
    <p:sldId id="787" r:id="rId3"/>
    <p:sldId id="776" r:id="rId4"/>
    <p:sldId id="789" r:id="rId5"/>
    <p:sldId id="801" r:id="rId6"/>
    <p:sldId id="802" r:id="rId7"/>
    <p:sldId id="808" r:id="rId8"/>
    <p:sldId id="809" r:id="rId9"/>
    <p:sldId id="796" r:id="rId10"/>
    <p:sldId id="812" r:id="rId11"/>
    <p:sldId id="813" r:id="rId12"/>
    <p:sldId id="775" r:id="rId13"/>
  </p:sldIdLst>
  <p:sldSz cx="9144000" cy="6858000" type="screen4x3"/>
  <p:notesSz cx="6781800" cy="99187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rgbClr val="646464"/>
        </a:solidFill>
        <a:latin typeface="Verdana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46464"/>
        </a:solidFill>
        <a:latin typeface="Verdana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46464"/>
        </a:solidFill>
        <a:latin typeface="Verdana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46464"/>
        </a:solidFill>
        <a:latin typeface="Verdana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46464"/>
        </a:solidFill>
        <a:latin typeface="Verdan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rgbClr val="646464"/>
        </a:solidFill>
        <a:latin typeface="Verdan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rgbClr val="646464"/>
        </a:solidFill>
        <a:latin typeface="Verdan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rgbClr val="646464"/>
        </a:solidFill>
        <a:latin typeface="Verdan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rgbClr val="646464"/>
        </a:solidFill>
        <a:latin typeface="Verdana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>
          <p15:clr>
            <a:srgbClr val="A4A3A4"/>
          </p15:clr>
        </p15:guide>
        <p15:guide id="2" pos="28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A843"/>
    <a:srgbClr val="80C342"/>
    <a:srgbClr val="3E8937"/>
    <a:srgbClr val="134F0F"/>
    <a:srgbClr val="D2CF9C"/>
    <a:srgbClr val="E1E2C2"/>
    <a:srgbClr val="D6D3A6"/>
    <a:srgbClr val="D8D5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08" autoAdjust="0"/>
  </p:normalViewPr>
  <p:slideViewPr>
    <p:cSldViewPr showGuides="1">
      <p:cViewPr varScale="1">
        <p:scale>
          <a:sx n="64" d="100"/>
          <a:sy n="64" d="100"/>
        </p:scale>
        <p:origin x="924" y="72"/>
      </p:cViewPr>
      <p:guideLst>
        <p:guide orient="horz" pos="2168"/>
        <p:guide pos="2834"/>
      </p:guideLst>
    </p:cSldViewPr>
  </p:slideViewPr>
  <p:outlineViewPr>
    <p:cViewPr>
      <p:scale>
        <a:sx n="33" d="100"/>
        <a:sy n="33" d="100"/>
      </p:scale>
      <p:origin x="0" y="798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3338" y="0"/>
            <a:ext cx="2938462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2813" y="744538"/>
            <a:ext cx="4956175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3288" y="4711700"/>
            <a:ext cx="4975225" cy="446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1813"/>
            <a:ext cx="293846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3338" y="9421813"/>
            <a:ext cx="2938462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chemeClr val="tx1"/>
                </a:solidFill>
              </a:defRPr>
            </a:lvl1pPr>
          </a:lstStyle>
          <a:p>
            <a:fld id="{B16F45EF-1E23-448D-B233-396983ABFE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0464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7172" name="Slide Number Placeholder 3"/>
          <p:cNvSpPr txBox="1">
            <a:spLocks noGrp="1" noChangeArrowheads="1"/>
          </p:cNvSpPr>
          <p:nvPr/>
        </p:nvSpPr>
        <p:spPr bwMode="auto">
          <a:xfrm>
            <a:off x="3843338" y="9421813"/>
            <a:ext cx="293846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59CB583-A11C-412A-9C7A-310C1B4AEC3F}" type="slidenum">
              <a:rPr lang="en-US" altLang="en-US" sz="1200">
                <a:solidFill>
                  <a:schemeClr val="tx1"/>
                </a:solidFill>
                <a:cs typeface="Arial" pitchFamily="34" charset="0"/>
              </a:rPr>
              <a:pPr algn="r"/>
              <a:t>3</a:t>
            </a:fld>
            <a:endParaRPr lang="en-US" altLang="en-US" sz="120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5830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bg1"/>
              </a:buClr>
              <a:defRPr/>
            </a:pPr>
            <a:r>
              <a:rPr lang="en-US" b="1" kern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Recommendation ITU-T L.1300rev </a:t>
            </a:r>
            <a:r>
              <a:rPr lang="en-US" kern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- Best practices for green data centers</a:t>
            </a:r>
          </a:p>
          <a:p>
            <a:pPr>
              <a:buClr>
                <a:schemeClr val="bg1"/>
              </a:buClr>
              <a:defRPr/>
            </a:pPr>
            <a:r>
              <a:rPr lang="en-US" b="1" kern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Recommendation ITU-T L.1310rev </a:t>
            </a:r>
            <a:r>
              <a:rPr lang="en-US" kern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- Energy efficiency metrics and measurement for TLC equipment</a:t>
            </a:r>
          </a:p>
          <a:p>
            <a:pPr>
              <a:buClr>
                <a:schemeClr val="bg1"/>
              </a:buClr>
              <a:defRPr/>
            </a:pPr>
            <a:r>
              <a:rPr lang="en-US" b="1" kern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Recommendation ITU-T L.1320</a:t>
            </a:r>
            <a:r>
              <a:rPr lang="en-US" kern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 - Energy efficiency metrics and measurement for power and cooling equipment for telecommunications and data </a:t>
            </a:r>
            <a:r>
              <a:rPr lang="en-US" kern="0" dirty="0" err="1" smtClean="0">
                <a:solidFill>
                  <a:schemeClr val="bg1"/>
                </a:solidFill>
                <a:latin typeface="Cambria" panose="02040503050406030204" pitchFamily="18" charset="0"/>
              </a:rPr>
              <a:t>centres</a:t>
            </a:r>
            <a:endParaRPr lang="en-US" kern="0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>
              <a:buClr>
                <a:schemeClr val="bg1"/>
              </a:buClr>
              <a:defRPr/>
            </a:pPr>
            <a:r>
              <a:rPr lang="en-US" b="1" kern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Recommendation ITU-T L.1340 </a:t>
            </a:r>
            <a:r>
              <a:rPr lang="en-US" kern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- Informative values on the energy efficiency of telecommunication equipment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GB" altLang="en-US" b="1" dirty="0" smtClean="0"/>
              <a:t>Recommendation ITU-T L.1310</a:t>
            </a:r>
            <a:r>
              <a:rPr lang="en-GB" altLang="en-US" dirty="0" smtClean="0"/>
              <a:t> contains the definition of energy efficiency metrics test procedures, methodologies and measurement profiles required to assess the energy efficiency of telecommunication equipment.</a:t>
            </a:r>
            <a:endParaRPr lang="en-US" altLang="en-US" dirty="0" smtClean="0"/>
          </a:p>
          <a:p>
            <a:pPr>
              <a:defRPr/>
            </a:pPr>
            <a:r>
              <a:rPr lang="en-GB" altLang="en-US" dirty="0" smtClean="0"/>
              <a:t>Metrics and measurement methods are defined for telecommunication network equipment and small networking equipment. </a:t>
            </a:r>
            <a:endParaRPr lang="en-US" altLang="en-US" dirty="0" smtClean="0"/>
          </a:p>
          <a:p>
            <a:pPr>
              <a:defRPr/>
            </a:pPr>
            <a:r>
              <a:rPr lang="en-GB" altLang="en-US" dirty="0" smtClean="0"/>
              <a:t>These metrics allow for comparisons of equipment within the same class e.g. equipment using the same technologies. </a:t>
            </a:r>
            <a:endParaRPr lang="en-US" altLang="en-US" dirty="0" smtClean="0"/>
          </a:p>
          <a:p>
            <a:pPr>
              <a:defRPr/>
            </a:pPr>
            <a:r>
              <a:rPr lang="en-GB" altLang="en-US" dirty="0" smtClean="0"/>
              <a:t>Comparisons of equipment in different classes are out of the scope of this Recommendation.</a:t>
            </a:r>
          </a:p>
          <a:p>
            <a:pPr>
              <a:defRPr/>
            </a:pPr>
            <a:r>
              <a:rPr lang="en-GB" altLang="en-US" u="sng" dirty="0" smtClean="0"/>
              <a:t>Benefits: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dirty="0" smtClean="0"/>
              <a:t>Understand the evolution of network in term of efficiency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dirty="0" smtClean="0"/>
              <a:t>Compare different solution of the same technologies</a:t>
            </a:r>
          </a:p>
          <a:p>
            <a:pPr>
              <a:defRPr/>
            </a:pPr>
            <a:endParaRPr lang="en-US" altLang="en-US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AF130D-BCE9-4499-BDA1-C64EB1D8E089}" type="slidenum">
              <a:rPr lang="en-US" altLang="en-US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8624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DF7928-57EC-4E85-8B78-EA770FFB288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93186E-F332-4123-A080-BF756D492E0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082675"/>
            <a:ext cx="1943100" cy="5162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4213" y="1082675"/>
            <a:ext cx="5678487" cy="5162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86FB7C-1817-4DBA-8B95-C8292EFB879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4F8A61-7B02-4D98-B89C-AD12EDE97C5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62A7B5-7C1B-4348-84A1-FBE3A76F6BC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1989138"/>
            <a:ext cx="3810000" cy="4256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9138"/>
            <a:ext cx="3810000" cy="4256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E648EC-6A4F-4DB2-BB4E-2CC15055C45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B7763-701C-4608-87FB-83478D20A43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59E69-1495-4121-9C91-EBD85CDD39B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B91D46-A35A-46E3-9137-49538B02A4B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93EF79-B589-4FC7-9875-760703557D9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C3357-68A8-41E7-9502-1D688BA4C28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termark"/>
          <p:cNvPicPr>
            <a:picLocks noChangeAspect="1" noChangeArrowheads="1"/>
          </p:cNvPicPr>
          <p:nvPr/>
        </p:nvPicPr>
        <p:blipFill>
          <a:blip r:embed="rId13" cstate="print"/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ext Box 7"/>
          <p:cNvSpPr txBox="1">
            <a:spLocks noChangeArrowheads="1"/>
          </p:cNvSpPr>
          <p:nvPr/>
        </p:nvSpPr>
        <p:spPr bwMode="auto">
          <a:xfrm>
            <a:off x="7620000" y="6175375"/>
            <a:ext cx="1262063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en-US" sz="1000" smtClean="0">
                <a:solidFill>
                  <a:schemeClr val="bg1"/>
                </a:solidFill>
                <a:latin typeface="Univers"/>
              </a:rPr>
              <a:t>International</a:t>
            </a:r>
            <a:br>
              <a:rPr lang="en-US" altLang="en-US" sz="1000" smtClean="0">
                <a:solidFill>
                  <a:schemeClr val="bg1"/>
                </a:solidFill>
                <a:latin typeface="Univers"/>
              </a:rPr>
            </a:br>
            <a:r>
              <a:rPr lang="en-US" altLang="en-US" sz="1000" smtClean="0">
                <a:solidFill>
                  <a:schemeClr val="bg1"/>
                </a:solidFill>
                <a:latin typeface="Univers"/>
              </a:rPr>
              <a:t>Telecommunication</a:t>
            </a:r>
            <a:br>
              <a:rPr lang="en-US" altLang="en-US" sz="1000" smtClean="0">
                <a:solidFill>
                  <a:schemeClr val="bg1"/>
                </a:solidFill>
                <a:latin typeface="Univers"/>
              </a:rPr>
            </a:br>
            <a:r>
              <a:rPr lang="en-US" altLang="en-US" sz="1000" smtClean="0">
                <a:solidFill>
                  <a:schemeClr val="bg1"/>
                </a:solidFill>
                <a:latin typeface="Univers"/>
              </a:rPr>
              <a:t>Union</a:t>
            </a:r>
          </a:p>
        </p:txBody>
      </p:sp>
      <p:sp>
        <p:nvSpPr>
          <p:cNvPr id="1028" name="Rectangle 8"/>
          <p:cNvSpPr>
            <a:spLocks noChangeArrowheads="1"/>
          </p:cNvSpPr>
          <p:nvPr/>
        </p:nvSpPr>
        <p:spPr bwMode="auto">
          <a:xfrm>
            <a:off x="6426200" y="4343400"/>
            <a:ext cx="523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en-US" sz="1200" b="1" smtClean="0">
                <a:solidFill>
                  <a:srgbClr val="0C4B84"/>
                </a:solidFill>
              </a:rPr>
              <a:t> 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1029" name="Rectangle 9"/>
          <p:cNvSpPr>
            <a:spLocks noChangeArrowheads="1"/>
          </p:cNvSpPr>
          <p:nvPr/>
        </p:nvSpPr>
        <p:spPr bwMode="auto">
          <a:xfrm>
            <a:off x="7319963" y="4524375"/>
            <a:ext cx="5238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en-US" sz="1200" b="1" smtClean="0">
                <a:solidFill>
                  <a:srgbClr val="0C4B84"/>
                </a:solidFill>
              </a:rPr>
              <a:t> 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1030" name="Rectangle 10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646464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en-US" sz="1000" smtClean="0">
                <a:solidFill>
                  <a:srgbClr val="000000"/>
                </a:solidFill>
              </a:rPr>
              <a:t> 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pic>
        <p:nvPicPr>
          <p:cNvPr id="1031" name="Picture 2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70675" y="6080125"/>
            <a:ext cx="19335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23"/>
          <p:cNvSpPr>
            <a:spLocks noChangeArrowheads="1"/>
          </p:cNvSpPr>
          <p:nvPr/>
        </p:nvSpPr>
        <p:spPr bwMode="auto">
          <a:xfrm>
            <a:off x="2886075" y="6302375"/>
            <a:ext cx="39735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rgbClr val="646464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en-US" sz="1800" smtClean="0">
                <a:solidFill>
                  <a:srgbClr val="0E438A"/>
                </a:solidFill>
                <a:latin typeface="Zurich BlkEx BT"/>
              </a:rPr>
              <a:t>Committed to connecting the world</a:t>
            </a: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082675"/>
            <a:ext cx="77724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989138"/>
            <a:ext cx="7772400" cy="42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5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72525" y="6403975"/>
            <a:ext cx="336550" cy="2444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buFont typeface="Arial" pitchFamily="34" charset="0"/>
              <a:buNone/>
              <a:defRPr sz="1000">
                <a:solidFill>
                  <a:srgbClr val="0E438A"/>
                </a:solidFill>
                <a:latin typeface="Zurich BT"/>
                <a:cs typeface="Times New Roman" pitchFamily="18" charset="0"/>
              </a:defRPr>
            </a:lvl1pPr>
          </a:lstStyle>
          <a:p>
            <a:fld id="{BB2C31EE-8FE1-43D9-9BE9-6B8ACC0ABEB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E438A"/>
        </a:buClr>
        <a:buSzPct val="110000"/>
        <a:buFont typeface="Wingdings" pitchFamily="2" charset="2"/>
        <a:buChar char="§"/>
        <a:defRPr sz="3200">
          <a:solidFill>
            <a:srgbClr val="5C5C5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E438A"/>
        </a:buClr>
        <a:buFont typeface="Wingdings" pitchFamily="2" charset="2"/>
        <a:buChar char="Ø"/>
        <a:defRPr sz="2800">
          <a:solidFill>
            <a:srgbClr val="5C5C5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E438A"/>
        </a:buClr>
        <a:buFont typeface="Wingdings" pitchFamily="2" charset="2"/>
        <a:buChar char="§"/>
        <a:defRPr sz="2400">
          <a:solidFill>
            <a:srgbClr val="5C5C5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Cristina.bueti@itu.int" TargetMode="External"/><Relationship Id="rId2" Type="http://schemas.openxmlformats.org/officeDocument/2006/relationships/hyperlink" Target="mailto:Paolo.gemma@huawei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tu.int/ITU-T/workprog/wp_search.aspx?q=13/5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tu.int/ITU-T/workprog/wp_search.aspx?q=17/5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Subtitle 2"/>
          <p:cNvSpPr>
            <a:spLocks noGrp="1"/>
          </p:cNvSpPr>
          <p:nvPr>
            <p:ph type="subTitle" idx="1"/>
          </p:nvPr>
        </p:nvSpPr>
        <p:spPr>
          <a:xfrm>
            <a:off x="539552" y="4581128"/>
            <a:ext cx="7368878" cy="569913"/>
          </a:xfrm>
        </p:spPr>
        <p:txBody>
          <a:bodyPr/>
          <a:lstStyle/>
          <a:p>
            <a:pPr algn="l"/>
            <a:r>
              <a:rPr lang="en-US" altLang="en-US" sz="2000" b="1" dirty="0" smtClean="0">
                <a:solidFill>
                  <a:schemeClr val="tx1"/>
                </a:solidFill>
                <a:latin typeface="Gisha" pitchFamily="34" charset="-79"/>
                <a:ea typeface="宋体" pitchFamily="2" charset="-122"/>
                <a:cs typeface="Gisha" pitchFamily="34" charset="-79"/>
              </a:rPr>
              <a:t>Cristina </a:t>
            </a:r>
            <a:r>
              <a:rPr lang="en-US" altLang="en-US" sz="2000" b="1" dirty="0" smtClean="0">
                <a:solidFill>
                  <a:schemeClr val="tx1"/>
                </a:solidFill>
                <a:latin typeface="Gisha" pitchFamily="34" charset="-79"/>
                <a:ea typeface="宋体" pitchFamily="2" charset="-122"/>
                <a:cs typeface="Gisha" pitchFamily="34" charset="-79"/>
              </a:rPr>
              <a:t>Bueti</a:t>
            </a:r>
            <a:r>
              <a:rPr lang="en-US" altLang="en-US" sz="2000" dirty="0" smtClean="0">
                <a:solidFill>
                  <a:schemeClr val="tx1"/>
                </a:solidFill>
                <a:latin typeface="Gisha" pitchFamily="34" charset="-79"/>
                <a:ea typeface="宋体" pitchFamily="2" charset="-122"/>
                <a:cs typeface="Gisha" pitchFamily="34" charset="-79"/>
              </a:rPr>
              <a:t>, Adviser (ITU)</a:t>
            </a:r>
            <a:endParaRPr lang="en-US" altLang="en-US" sz="2000" dirty="0" smtClean="0">
              <a:solidFill>
                <a:schemeClr val="tx1"/>
              </a:solidFill>
              <a:latin typeface="Gisha" pitchFamily="34" charset="-79"/>
              <a:ea typeface="宋体" pitchFamily="2" charset="-122"/>
              <a:cs typeface="Gisha" pitchFamily="34" charset="-79"/>
            </a:endParaRPr>
          </a:p>
          <a:p>
            <a:pPr algn="l"/>
            <a:r>
              <a:rPr lang="en-US" altLang="en-US" sz="2000" b="1" dirty="0" smtClean="0">
                <a:solidFill>
                  <a:schemeClr val="tx1"/>
                </a:solidFill>
                <a:latin typeface="Gisha" pitchFamily="34" charset="-79"/>
                <a:ea typeface="宋体" pitchFamily="2" charset="-122"/>
                <a:cs typeface="Gisha" pitchFamily="34" charset="-79"/>
              </a:rPr>
              <a:t>Paolo </a:t>
            </a:r>
            <a:r>
              <a:rPr lang="en-US" altLang="en-US" sz="2000" b="1" dirty="0" smtClean="0">
                <a:solidFill>
                  <a:schemeClr val="tx1"/>
                </a:solidFill>
                <a:latin typeface="Gisha" pitchFamily="34" charset="-79"/>
                <a:ea typeface="宋体" pitchFamily="2" charset="-122"/>
                <a:cs typeface="Gisha" pitchFamily="34" charset="-79"/>
              </a:rPr>
              <a:t>Gemma</a:t>
            </a:r>
            <a:r>
              <a:rPr lang="en-US" altLang="en-US" sz="2000" dirty="0" smtClean="0">
                <a:solidFill>
                  <a:schemeClr val="tx1"/>
                </a:solidFill>
                <a:latin typeface="Gisha" pitchFamily="34" charset="-79"/>
                <a:ea typeface="宋体" pitchFamily="2" charset="-122"/>
                <a:cs typeface="Gisha" pitchFamily="34" charset="-79"/>
              </a:rPr>
              <a:t>, Chairman, WP3/5, ITU-T Study Group 5 </a:t>
            </a:r>
            <a:endParaRPr lang="en-US" altLang="en-US" sz="2000" dirty="0" smtClean="0">
              <a:solidFill>
                <a:schemeClr val="tx1"/>
              </a:solidFill>
              <a:latin typeface="Gisha" pitchFamily="34" charset="-79"/>
              <a:ea typeface="宋体" pitchFamily="2" charset="-122"/>
              <a:cs typeface="Gisha" pitchFamily="34" charset="-79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ctrTitle"/>
          </p:nvPr>
        </p:nvSpPr>
        <p:spPr>
          <a:xfrm>
            <a:off x="685800" y="1218833"/>
            <a:ext cx="7772400" cy="3293209"/>
          </a:xfrm>
        </p:spPr>
        <p:txBody>
          <a:bodyPr/>
          <a:lstStyle/>
          <a:p>
            <a:r>
              <a:rPr lang="en-US" sz="3200" kern="1200" dirty="0">
                <a:ea typeface="SimSun" pitchFamily="2" charset="-122"/>
              </a:rPr>
              <a:t>International standards to develop and promote </a:t>
            </a:r>
            <a:r>
              <a:rPr lang="en-US" sz="3200" kern="1200" dirty="0">
                <a:ea typeface="SimSun" pitchFamily="2" charset="-122"/>
              </a:rPr>
              <a:t>e</a:t>
            </a:r>
            <a:r>
              <a:rPr lang="en-US" sz="3200" kern="1200" dirty="0">
                <a:ea typeface="SimSun" pitchFamily="2" charset="-122"/>
              </a:rPr>
              <a:t>nergy </a:t>
            </a:r>
            <a:r>
              <a:rPr lang="en-US" sz="3200" kern="1200" dirty="0" smtClean="0">
                <a:ea typeface="SimSun" pitchFamily="2" charset="-122"/>
              </a:rPr>
              <a:t>efficiency</a:t>
            </a:r>
            <a:r>
              <a:rPr lang="en-US" i="1" dirty="0" smtClean="0">
                <a:solidFill>
                  <a:srgbClr val="134F0F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/>
            </a:r>
            <a:br>
              <a:rPr lang="en-US" i="1" dirty="0" smtClean="0">
                <a:solidFill>
                  <a:srgbClr val="134F0F"/>
                </a:solidFill>
                <a:latin typeface="Gisha" panose="020B0502040204020203" pitchFamily="34" charset="-79"/>
                <a:cs typeface="Gisha" panose="020B0502040204020203" pitchFamily="34" charset="-79"/>
              </a:rPr>
            </a:br>
            <a:r>
              <a:rPr lang="en-US" i="1" dirty="0" smtClean="0">
                <a:solidFill>
                  <a:srgbClr val="52A843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/>
            </a:r>
            <a:br>
              <a:rPr lang="en-US" i="1" dirty="0" smtClean="0">
                <a:solidFill>
                  <a:srgbClr val="52A843"/>
                </a:solidFill>
                <a:latin typeface="Gisha" panose="020B0502040204020203" pitchFamily="34" charset="-79"/>
                <a:cs typeface="Gisha" panose="020B0502040204020203" pitchFamily="34" charset="-79"/>
              </a:rPr>
            </a:br>
            <a:r>
              <a:rPr lang="en-US" sz="2000" i="1" dirty="0" smtClean="0">
                <a:solidFill>
                  <a:srgbClr val="52A843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An</a:t>
            </a:r>
            <a:r>
              <a:rPr lang="en-US" sz="2000" i="1" dirty="0" smtClean="0">
                <a:solidFill>
                  <a:srgbClr val="52A843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 Overview of ITU-T Study Group 5</a:t>
            </a:r>
            <a:br>
              <a:rPr lang="en-US" sz="2000" i="1" dirty="0" smtClean="0">
                <a:solidFill>
                  <a:srgbClr val="52A843"/>
                </a:solidFill>
                <a:latin typeface="Gisha" panose="020B0502040204020203" pitchFamily="34" charset="-79"/>
                <a:cs typeface="Gisha" panose="020B0502040204020203" pitchFamily="34" charset="-79"/>
              </a:rPr>
            </a:br>
            <a:r>
              <a:rPr lang="en-US" sz="2000" i="1" dirty="0" smtClean="0">
                <a:solidFill>
                  <a:srgbClr val="52A843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“Environment and Climate Change”</a:t>
            </a:r>
            <a:r>
              <a:rPr lang="en-US" sz="2400" i="1" dirty="0" smtClean="0">
                <a:solidFill>
                  <a:srgbClr val="134F0F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/>
            </a:r>
            <a:br>
              <a:rPr lang="en-US" sz="2400" i="1" dirty="0" smtClean="0">
                <a:solidFill>
                  <a:srgbClr val="134F0F"/>
                </a:solidFill>
                <a:latin typeface="Gisha" panose="020B0502040204020203" pitchFamily="34" charset="-79"/>
                <a:cs typeface="Gisha" panose="020B0502040204020203" pitchFamily="34" charset="-79"/>
              </a:rPr>
            </a:b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80"/>
            <a:ext cx="7772400" cy="1200329"/>
          </a:xfrm>
        </p:spPr>
        <p:txBody>
          <a:bodyPr/>
          <a:lstStyle/>
          <a:p>
            <a:r>
              <a:rPr lang="it-IT" dirty="0" smtClean="0"/>
              <a:t>Work items under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600" b="1" dirty="0" err="1" smtClean="0"/>
              <a:t>L.assDC</a:t>
            </a:r>
            <a:r>
              <a:rPr lang="en-US" sz="1600" b="1" dirty="0" smtClean="0"/>
              <a:t> </a:t>
            </a:r>
            <a:r>
              <a:rPr lang="en-US" sz="1600" dirty="0" smtClean="0"/>
              <a:t>(ex Assessment on Data Center) Assessment methodology of data center and telecommunication room infrastructure energy efficiency considering environmental conditions and running conditions Title: Assessment of energy efficiency on infrastructure for data center and telecommunication room </a:t>
            </a:r>
            <a:r>
              <a:rPr lang="en-US" sz="1600" dirty="0" smtClean="0"/>
              <a:t>2014</a:t>
            </a:r>
            <a:endParaRPr lang="en-US" sz="1600" dirty="0" smtClean="0"/>
          </a:p>
          <a:p>
            <a:r>
              <a:rPr lang="en-US" sz="1600" b="1" dirty="0" err="1" smtClean="0"/>
              <a:t>L.DC_minimum</a:t>
            </a:r>
            <a:r>
              <a:rPr lang="en-US" sz="1600" b="1" dirty="0" smtClean="0"/>
              <a:t> set  </a:t>
            </a:r>
            <a:r>
              <a:rPr lang="en-US" sz="1600" dirty="0" smtClean="0"/>
              <a:t>Minimum data set and communication interface requirements for Data Center energy management </a:t>
            </a:r>
            <a:r>
              <a:rPr lang="en-US" sz="1600" dirty="0" smtClean="0"/>
              <a:t>2014</a:t>
            </a:r>
            <a:endParaRPr lang="en-US" sz="1600" dirty="0" smtClean="0"/>
          </a:p>
          <a:p>
            <a:r>
              <a:rPr lang="en-US" sz="1600" b="1" dirty="0" smtClean="0"/>
              <a:t>L.ene ICT </a:t>
            </a:r>
            <a:r>
              <a:rPr lang="en-US" sz="1600" b="1" dirty="0" err="1" smtClean="0"/>
              <a:t>serv</a:t>
            </a:r>
            <a:r>
              <a:rPr lang="en-US" sz="1600" b="1" dirty="0" smtClean="0"/>
              <a:t> </a:t>
            </a:r>
            <a:r>
              <a:rPr lang="en-US" sz="1600" dirty="0" smtClean="0"/>
              <a:t> Assessment of Energy Consumption of Telecommunication Services </a:t>
            </a:r>
            <a:r>
              <a:rPr lang="en-US" sz="1600" dirty="0" smtClean="0"/>
              <a:t>2015</a:t>
            </a:r>
            <a:endParaRPr lang="en-US" sz="1600" dirty="0" smtClean="0"/>
          </a:p>
          <a:p>
            <a:r>
              <a:rPr lang="en-US" sz="1600" b="1" dirty="0" err="1" smtClean="0"/>
              <a:t>L.MandM_network</a:t>
            </a:r>
            <a:r>
              <a:rPr lang="en-US" sz="1600" dirty="0" smtClean="0"/>
              <a:t> Energy efficiency measurement and metrics for telecommunication network 2014 </a:t>
            </a:r>
            <a:r>
              <a:rPr lang="en-US" sz="1600" b="1" dirty="0" smtClean="0">
                <a:solidFill>
                  <a:srgbClr val="FF0000"/>
                </a:solidFill>
              </a:rPr>
              <a:t>(jointly developed with ETSI)</a:t>
            </a:r>
            <a:endParaRPr lang="en-US" sz="1600" b="1" dirty="0" smtClean="0">
              <a:solidFill>
                <a:srgbClr val="FF0000"/>
              </a:solidFill>
            </a:endParaRPr>
          </a:p>
          <a:p>
            <a:r>
              <a:rPr lang="en-US" sz="1600" b="1" dirty="0" err="1" smtClean="0"/>
              <a:t>L.model</a:t>
            </a:r>
            <a:r>
              <a:rPr lang="en-US" sz="1600" b="1" dirty="0" smtClean="0"/>
              <a:t> EE ICT </a:t>
            </a:r>
            <a:r>
              <a:rPr lang="en-US" sz="1600" dirty="0" smtClean="0"/>
              <a:t>(ex L.ref model EE ICT) Reference operational model and interface for improving energy efficiency of ICT network devices 2014 </a:t>
            </a:r>
            <a:r>
              <a:rPr lang="en-US" sz="1600" b="1" dirty="0">
                <a:solidFill>
                  <a:srgbClr val="FF0000"/>
                </a:solidFill>
              </a:rPr>
              <a:t>(jointly developed with ETSI)</a:t>
            </a: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99673"/>
            <a:ext cx="7772400" cy="1200329"/>
          </a:xfrm>
        </p:spPr>
        <p:txBody>
          <a:bodyPr/>
          <a:lstStyle/>
          <a:p>
            <a:r>
              <a:rPr lang="it-IT" dirty="0"/>
              <a:t>Work items under development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 smtClean="0"/>
              <a:t>L.NET Infra assessment </a:t>
            </a:r>
            <a:r>
              <a:rPr lang="en-US" dirty="0" smtClean="0"/>
              <a:t>Energy efficiency metrics and measurement methodology of total network considering infrastructure and maintenance phase impact 2015</a:t>
            </a:r>
          </a:p>
          <a:p>
            <a:r>
              <a:rPr lang="en-US" b="1" dirty="0" smtClean="0"/>
              <a:t>L.RBS assessment </a:t>
            </a:r>
            <a:r>
              <a:rPr lang="en-US" dirty="0" smtClean="0"/>
              <a:t>Energy efficiency metrics of mobile station cell site and best practice for energy saving 2015</a:t>
            </a:r>
          </a:p>
          <a:p>
            <a:r>
              <a:rPr lang="en-US" b="1" dirty="0" smtClean="0"/>
              <a:t>L.std </a:t>
            </a:r>
            <a:r>
              <a:rPr lang="en-US" b="1" dirty="0" err="1" smtClean="0"/>
              <a:t>t&amp;t</a:t>
            </a:r>
            <a:r>
              <a:rPr lang="en-US" b="1" dirty="0" smtClean="0"/>
              <a:t> in EE </a:t>
            </a:r>
            <a:r>
              <a:rPr lang="en-US" dirty="0" smtClean="0"/>
              <a:t> Standardization terms and trends in energy efficiency 2015 </a:t>
            </a:r>
            <a:r>
              <a:rPr lang="en-US" b="1" dirty="0">
                <a:solidFill>
                  <a:srgbClr val="FF0000"/>
                </a:solidFill>
              </a:rPr>
              <a:t>(jointly developed with ETSI)</a:t>
            </a:r>
          </a:p>
          <a:p>
            <a:r>
              <a:rPr lang="en-US" b="1" dirty="0" smtClean="0"/>
              <a:t>Supplement </a:t>
            </a:r>
            <a:r>
              <a:rPr lang="en-US" b="1" dirty="0" smtClean="0"/>
              <a:t>EE for Smart Grid </a:t>
            </a:r>
            <a:r>
              <a:rPr lang="en-US" dirty="0" smtClean="0"/>
              <a:t>Analysis of the Energy Efficiency of Telecommunication Services used for the needs of Smart Grid applications 2015</a:t>
            </a: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3" name="Subtitle 2"/>
          <p:cNvSpPr>
            <a:spLocks noGrp="1"/>
          </p:cNvSpPr>
          <p:nvPr>
            <p:ph type="subTitle" idx="1"/>
          </p:nvPr>
        </p:nvSpPr>
        <p:spPr>
          <a:xfrm>
            <a:off x="350838" y="5013325"/>
            <a:ext cx="3641725" cy="569913"/>
          </a:xfrm>
        </p:spPr>
        <p:txBody>
          <a:bodyPr/>
          <a:lstStyle/>
          <a:p>
            <a:pPr algn="l"/>
            <a:r>
              <a:rPr lang="en-US" altLang="en-US" sz="2000" dirty="0">
                <a:solidFill>
                  <a:schemeClr val="tx1"/>
                </a:solidFill>
                <a:latin typeface="Gisha" pitchFamily="34" charset="-79"/>
                <a:ea typeface="宋体" pitchFamily="2" charset="-122"/>
                <a:cs typeface="Gisha" pitchFamily="34" charset="-79"/>
                <a:hlinkClick r:id="rId2"/>
              </a:rPr>
              <a:t>p</a:t>
            </a:r>
            <a:r>
              <a:rPr lang="en-US" altLang="en-US" sz="2000" dirty="0" smtClean="0">
                <a:solidFill>
                  <a:schemeClr val="tx1"/>
                </a:solidFill>
                <a:latin typeface="Gisha" pitchFamily="34" charset="-79"/>
                <a:ea typeface="宋体" pitchFamily="2" charset="-122"/>
                <a:cs typeface="Gisha" pitchFamily="34" charset="-79"/>
                <a:hlinkClick r:id="rId2"/>
              </a:rPr>
              <a:t>aolo.gemma@huawei.com</a:t>
            </a:r>
            <a:endParaRPr lang="en-US" altLang="en-US" sz="2000" dirty="0" smtClean="0">
              <a:solidFill>
                <a:schemeClr val="tx1"/>
              </a:solidFill>
              <a:latin typeface="Gisha" pitchFamily="34" charset="-79"/>
              <a:ea typeface="宋体" pitchFamily="2" charset="-122"/>
              <a:cs typeface="Gisha" pitchFamily="34" charset="-79"/>
            </a:endParaRPr>
          </a:p>
          <a:p>
            <a:pPr algn="l"/>
            <a:r>
              <a:rPr lang="en-US" altLang="en-US" sz="2000" dirty="0">
                <a:solidFill>
                  <a:schemeClr val="tx1"/>
                </a:solidFill>
                <a:latin typeface="Gisha" pitchFamily="34" charset="-79"/>
                <a:ea typeface="宋体" pitchFamily="2" charset="-122"/>
                <a:cs typeface="Gisha" pitchFamily="34" charset="-79"/>
                <a:hlinkClick r:id="rId3"/>
              </a:rPr>
              <a:t>c</a:t>
            </a:r>
            <a:r>
              <a:rPr lang="en-US" altLang="en-US" sz="2000" dirty="0" smtClean="0">
                <a:solidFill>
                  <a:schemeClr val="tx1"/>
                </a:solidFill>
                <a:latin typeface="Gisha" pitchFamily="34" charset="-79"/>
                <a:ea typeface="宋体" pitchFamily="2" charset="-122"/>
                <a:cs typeface="Gisha" pitchFamily="34" charset="-79"/>
                <a:hlinkClick r:id="rId3"/>
              </a:rPr>
              <a:t>ristina.bueti@itu.int</a:t>
            </a:r>
            <a:r>
              <a:rPr lang="en-US" altLang="en-US" sz="2000" dirty="0" smtClean="0">
                <a:solidFill>
                  <a:schemeClr val="tx1"/>
                </a:solidFill>
                <a:latin typeface="Gisha" pitchFamily="34" charset="-79"/>
                <a:ea typeface="宋体" pitchFamily="2" charset="-122"/>
                <a:cs typeface="Gisha" pitchFamily="34" charset="-79"/>
              </a:rPr>
              <a:t> </a:t>
            </a:r>
            <a:endParaRPr lang="en-US" altLang="en-US" sz="2000" dirty="0" smtClean="0">
              <a:solidFill>
                <a:schemeClr val="tx1"/>
              </a:solidFill>
              <a:latin typeface="Gisha" pitchFamily="34" charset="-79"/>
              <a:ea typeface="宋体" pitchFamily="2" charset="-122"/>
              <a:cs typeface="Gisha" pitchFamily="34" charset="-79"/>
            </a:endParaRPr>
          </a:p>
          <a:p>
            <a:pPr algn="l"/>
            <a:endParaRPr lang="en-US" altLang="en-US" sz="2000" dirty="0" smtClean="0">
              <a:solidFill>
                <a:schemeClr val="tx1"/>
              </a:solidFill>
              <a:latin typeface="Gisha" pitchFamily="34" charset="-79"/>
              <a:ea typeface="宋体" pitchFamily="2" charset="-122"/>
              <a:cs typeface="Gisha" pitchFamily="34" charset="-79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 bwMode="auto">
          <a:xfrm>
            <a:off x="327025" y="4508500"/>
            <a:ext cx="266382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anose="05000000000000000000" pitchFamily="2" charset="2"/>
              <a:buNone/>
              <a:defRPr sz="3200">
                <a:solidFill>
                  <a:srgbClr val="5C5C5C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Font typeface="Wingdings" panose="05000000000000000000" pitchFamily="2" charset="2"/>
              <a:buNone/>
              <a:defRPr sz="2800">
                <a:solidFill>
                  <a:srgbClr val="5C5C5C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Font typeface="Wingdings" panose="05000000000000000000" pitchFamily="2" charset="2"/>
              <a:buNone/>
              <a:defRPr sz="2400">
                <a:solidFill>
                  <a:srgbClr val="5C5C5C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9pPr>
          </a:lstStyle>
          <a:p>
            <a:pPr algn="l">
              <a:defRPr/>
            </a:pPr>
            <a:r>
              <a:rPr lang="en-US" sz="2400" i="1" kern="0" dirty="0" smtClean="0">
                <a:solidFill>
                  <a:srgbClr val="134F0F"/>
                </a:solidFill>
                <a:latin typeface="Gisha" panose="020B0502040204020203" pitchFamily="34" charset="-79"/>
                <a:ea typeface="+mj-ea"/>
                <a:cs typeface="Gisha" panose="020B0502040204020203" pitchFamily="34" charset="-79"/>
              </a:rPr>
              <a:t>Contacts:</a:t>
            </a:r>
            <a:endParaRPr lang="en-US" sz="2400" i="1" kern="0" dirty="0">
              <a:solidFill>
                <a:srgbClr val="134F0F"/>
              </a:solidFill>
              <a:latin typeface="Gisha" panose="020B0502040204020203" pitchFamily="34" charset="-79"/>
              <a:ea typeface="+mj-ea"/>
              <a:cs typeface="Gisha" panose="020B0502040204020203" pitchFamily="34" charset="-79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685800" y="2542272"/>
            <a:ext cx="7772400" cy="646331"/>
          </a:xfrm>
        </p:spPr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827088" y="908720"/>
            <a:ext cx="7416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E438A"/>
              </a:buClr>
              <a:buSzPct val="110000"/>
              <a:buFont typeface="Wingdings" panose="05000000000000000000" pitchFamily="2" charset="2"/>
              <a:buChar char="§"/>
              <a:defRPr sz="3200">
                <a:solidFill>
                  <a:srgbClr val="5C5C5C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Ø"/>
              <a:defRPr sz="2800">
                <a:solidFill>
                  <a:srgbClr val="5C5C5C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§"/>
              <a:defRPr sz="2400">
                <a:solidFill>
                  <a:srgbClr val="5C5C5C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en-US" b="1" dirty="0">
                <a:solidFill>
                  <a:srgbClr val="1B5BA2"/>
                </a:solidFill>
                <a:latin typeface="+mj-lt"/>
                <a:ea typeface="SimSun" pitchFamily="2" charset="-122"/>
                <a:cs typeface="+mj-cs"/>
              </a:rPr>
              <a:t>ITU-T Study Group 5 </a:t>
            </a:r>
            <a:endParaRPr lang="en-US" altLang="en-US" b="1" dirty="0">
              <a:solidFill>
                <a:srgbClr val="1B5BA2"/>
              </a:solidFill>
              <a:latin typeface="+mj-lt"/>
              <a:ea typeface="SimSun" pitchFamily="2" charset="-122"/>
              <a:cs typeface="+mj-cs"/>
            </a:endParaRPr>
          </a:p>
        </p:txBody>
      </p:sp>
      <p:pic>
        <p:nvPicPr>
          <p:cNvPr id="4107" name="Picture 2"/>
          <p:cNvPicPr>
            <a:picLocks noChangeAspect="1" noChangeArrowheads="1"/>
          </p:cNvPicPr>
          <p:nvPr/>
        </p:nvPicPr>
        <p:blipFill>
          <a:blip r:embed="rId2" cstate="print"/>
          <a:srcRect t="46452"/>
          <a:stretch>
            <a:fillRect/>
          </a:stretch>
        </p:blipFill>
        <p:spPr bwMode="auto">
          <a:xfrm>
            <a:off x="1568450" y="1825625"/>
            <a:ext cx="6122988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1691680" y="4365104"/>
            <a:ext cx="6443663" cy="16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285750" indent="-285750">
              <a:spcBef>
                <a:spcPct val="20000"/>
              </a:spcBef>
              <a:buClr>
                <a:srgbClr val="0E438A"/>
              </a:buClr>
              <a:buSzPct val="110000"/>
              <a:buFont typeface="Wingdings" panose="05000000000000000000" pitchFamily="2" charset="2"/>
              <a:buChar char="§"/>
              <a:defRPr sz="3200">
                <a:solidFill>
                  <a:srgbClr val="5C5C5C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Ø"/>
              <a:defRPr sz="2800">
                <a:solidFill>
                  <a:srgbClr val="5C5C5C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§"/>
              <a:defRPr sz="2400">
                <a:solidFill>
                  <a:srgbClr val="5C5C5C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9pPr>
          </a:lstStyle>
          <a:p>
            <a:pPr>
              <a:lnSpc>
                <a:spcPct val="90000"/>
              </a:lnSpc>
              <a:buClr>
                <a:srgbClr val="006000"/>
              </a:buClr>
              <a:defRPr/>
            </a:pPr>
            <a:endParaRPr lang="en-US" altLang="en-US" sz="1600" dirty="0" smtClean="0">
              <a:solidFill>
                <a:schemeClr val="tx1"/>
              </a:solidFill>
              <a:latin typeface="Gisha" panose="020B0502040204020203" pitchFamily="34" charset="-79"/>
              <a:cs typeface="Gisha" panose="020B0502040204020203" pitchFamily="34" charset="-79"/>
            </a:endParaRPr>
          </a:p>
          <a:p>
            <a:pPr marL="0" indent="0" algn="ctr">
              <a:lnSpc>
                <a:spcPct val="90000"/>
              </a:lnSpc>
              <a:buClr>
                <a:srgbClr val="006000"/>
              </a:buClr>
              <a:buFont typeface="Wingdings" panose="05000000000000000000" pitchFamily="2" charset="2"/>
              <a:buNone/>
              <a:defRPr/>
            </a:pPr>
            <a:endParaRPr lang="en-US" altLang="en-US" sz="2000" dirty="0" smtClean="0">
              <a:solidFill>
                <a:schemeClr val="tx1"/>
              </a:solidFill>
              <a:latin typeface="Gisha" panose="020B0502040204020203" pitchFamily="34" charset="-79"/>
              <a:cs typeface="Gisha" panose="020B0502040204020203" pitchFamily="34" charset="-79"/>
            </a:endParaRPr>
          </a:p>
          <a:p>
            <a:pPr marL="0" indent="0" algn="ctr">
              <a:lnSpc>
                <a:spcPct val="90000"/>
              </a:lnSpc>
              <a:buClr>
                <a:srgbClr val="006000"/>
              </a:buClr>
              <a:buFont typeface="Wingdings" panose="05000000000000000000" pitchFamily="2" charset="2"/>
              <a:buNone/>
              <a:defRPr/>
            </a:pPr>
            <a:r>
              <a:rPr lang="en-US" altLang="en-US" sz="2000" dirty="0" smtClean="0">
                <a:solidFill>
                  <a:schemeClr val="tx1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Lead </a:t>
            </a:r>
            <a:r>
              <a:rPr lang="en-US" altLang="en-US" sz="2000" dirty="0" smtClean="0">
                <a:solidFill>
                  <a:schemeClr val="tx1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study group for:</a:t>
            </a:r>
            <a:endParaRPr lang="en-US" altLang="en-US" sz="2000" dirty="0">
              <a:solidFill>
                <a:schemeClr val="tx1"/>
              </a:solidFill>
              <a:latin typeface="Gisha" panose="020B0502040204020203" pitchFamily="34" charset="-79"/>
              <a:cs typeface="Gisha" panose="020B0502040204020203" pitchFamily="34" charset="-79"/>
            </a:endParaRPr>
          </a:p>
          <a:p>
            <a:pPr>
              <a:lnSpc>
                <a:spcPct val="90000"/>
              </a:lnSpc>
              <a:buClr>
                <a:srgbClr val="006000"/>
              </a:buClr>
              <a:defRPr/>
            </a:pPr>
            <a:r>
              <a:rPr lang="en-US" altLang="en-US" sz="2000" dirty="0" smtClean="0">
                <a:solidFill>
                  <a:schemeClr val="tx1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environment </a:t>
            </a:r>
            <a:r>
              <a:rPr lang="en-US" altLang="en-US" sz="2000" dirty="0">
                <a:solidFill>
                  <a:schemeClr val="tx1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and climate change;</a:t>
            </a:r>
          </a:p>
          <a:p>
            <a:pPr>
              <a:lnSpc>
                <a:spcPct val="90000"/>
              </a:lnSpc>
              <a:buClr>
                <a:srgbClr val="006000"/>
              </a:buClr>
              <a:defRPr/>
            </a:pPr>
            <a:r>
              <a:rPr lang="en-US" altLang="en-US" sz="2000" dirty="0">
                <a:solidFill>
                  <a:schemeClr val="tx1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electromagnetic compatibility and electromagnetic </a:t>
            </a:r>
            <a:r>
              <a:rPr lang="en-US" altLang="en-US" sz="2000" dirty="0" smtClean="0">
                <a:solidFill>
                  <a:schemeClr val="tx1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effects</a:t>
            </a:r>
          </a:p>
          <a:p>
            <a:pPr>
              <a:lnSpc>
                <a:spcPct val="90000"/>
              </a:lnSpc>
              <a:buClr>
                <a:srgbClr val="006000"/>
              </a:buClr>
              <a:defRPr/>
            </a:pPr>
            <a:r>
              <a:rPr lang="en-US" altLang="en-US" sz="2000" dirty="0" smtClean="0">
                <a:solidFill>
                  <a:schemeClr val="tx1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resistibility and grounding.</a:t>
            </a:r>
            <a:endParaRPr lang="en-US" altLang="en-US" sz="2000" dirty="0">
              <a:solidFill>
                <a:schemeClr val="tx1"/>
              </a:solidFill>
              <a:latin typeface="Gisha" panose="020B0502040204020203" pitchFamily="34" charset="-79"/>
              <a:cs typeface="Gisha" panose="020B0502040204020203" pitchFamily="34" charset="-79"/>
            </a:endParaRPr>
          </a:p>
        </p:txBody>
      </p:sp>
      <p:sp>
        <p:nvSpPr>
          <p:cNvPr id="4109" name="Rectangle 3"/>
          <p:cNvSpPr txBox="1">
            <a:spLocks noChangeArrowheads="1"/>
          </p:cNvSpPr>
          <p:nvPr/>
        </p:nvSpPr>
        <p:spPr bwMode="auto">
          <a:xfrm>
            <a:off x="3635896" y="3789040"/>
            <a:ext cx="2664296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285750" indent="-285750">
              <a:spcBef>
                <a:spcPct val="25000"/>
              </a:spcBef>
              <a:spcAft>
                <a:spcPct val="2500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r>
              <a:rPr lang="de-DE" altLang="en-US" sz="2400" b="1" dirty="0">
                <a:solidFill>
                  <a:schemeClr val="tx1"/>
                </a:solidFill>
                <a:cs typeface="Gisha" pitchFamily="34" charset="-79"/>
              </a:rPr>
              <a:t>Mandate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827088" y="548680"/>
            <a:ext cx="7416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E438A"/>
              </a:buClr>
              <a:buSzPct val="110000"/>
              <a:buFont typeface="Wingdings" panose="05000000000000000000" pitchFamily="2" charset="2"/>
              <a:buChar char="§"/>
              <a:defRPr sz="3200">
                <a:solidFill>
                  <a:srgbClr val="5C5C5C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Ø"/>
              <a:defRPr sz="2800">
                <a:solidFill>
                  <a:srgbClr val="5C5C5C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§"/>
              <a:defRPr sz="2400">
                <a:solidFill>
                  <a:srgbClr val="5C5C5C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en-US" b="1" dirty="0">
                <a:solidFill>
                  <a:srgbClr val="1B5BA2"/>
                </a:solidFill>
                <a:latin typeface="+mj-lt"/>
                <a:ea typeface="SimSun" pitchFamily="2" charset="-122"/>
                <a:cs typeface="+mj-cs"/>
              </a:rPr>
              <a:t>ITU-T Study Group 5</a:t>
            </a:r>
            <a:endParaRPr lang="en-US" altLang="en-US" b="1" dirty="0">
              <a:solidFill>
                <a:srgbClr val="1B5BA2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6" name="Pie 5"/>
          <p:cNvSpPr/>
          <p:nvPr/>
        </p:nvSpPr>
        <p:spPr bwMode="auto">
          <a:xfrm rot="10800000">
            <a:off x="3644900" y="2159000"/>
            <a:ext cx="4105275" cy="3646488"/>
          </a:xfrm>
          <a:prstGeom prst="pie">
            <a:avLst>
              <a:gd name="adj1" fmla="val 5389486"/>
              <a:gd name="adj2" fmla="val 11946091"/>
            </a:avLst>
          </a:prstGeom>
          <a:solidFill>
            <a:srgbClr val="CAE8A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Pie 6"/>
          <p:cNvSpPr/>
          <p:nvPr/>
        </p:nvSpPr>
        <p:spPr bwMode="auto">
          <a:xfrm rot="17901924">
            <a:off x="3722687" y="1933576"/>
            <a:ext cx="3863975" cy="4311650"/>
          </a:xfrm>
          <a:prstGeom prst="pie">
            <a:avLst>
              <a:gd name="adj1" fmla="val 4782406"/>
              <a:gd name="adj2" fmla="val 12974390"/>
            </a:avLst>
          </a:prstGeom>
          <a:solidFill>
            <a:srgbClr val="FF99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Content Placeholder 11"/>
          <p:cNvSpPr txBox="1">
            <a:spLocks/>
          </p:cNvSpPr>
          <p:nvPr/>
        </p:nvSpPr>
        <p:spPr bwMode="auto">
          <a:xfrm>
            <a:off x="4364038" y="4370388"/>
            <a:ext cx="2695575" cy="129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E438A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E438A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algn="ctr">
              <a:buFont typeface="Wingdings" pitchFamily="2" charset="2"/>
              <a:buNone/>
              <a:defRPr/>
            </a:pPr>
            <a:r>
              <a:rPr lang="en-US" altLang="en-US" sz="1800" b="1" kern="0" dirty="0" smtClean="0">
                <a:solidFill>
                  <a:srgbClr val="003366"/>
                </a:solidFill>
                <a:latin typeface="Gisha" panose="020B0502040204020203" pitchFamily="34" charset="-79"/>
                <a:ea typeface="Ebrima" panose="02000000000000000000" pitchFamily="2" charset="0"/>
                <a:cs typeface="Gisha" panose="020B0502040204020203" pitchFamily="34" charset="-79"/>
              </a:rPr>
              <a:t>WP2/5</a:t>
            </a:r>
            <a:r>
              <a:rPr lang="en-US" altLang="en-US" sz="1800" kern="0" dirty="0" smtClean="0">
                <a:solidFill>
                  <a:srgbClr val="003366"/>
                </a:solidFill>
                <a:latin typeface="Gisha" panose="020B0502040204020203" pitchFamily="34" charset="-79"/>
                <a:ea typeface="Ebrima" panose="02000000000000000000" pitchFamily="2" charset="0"/>
                <a:cs typeface="Gisha" panose="020B0502040204020203" pitchFamily="34" charset="-79"/>
              </a:rPr>
              <a:t>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altLang="en-US" sz="1800" kern="0" dirty="0" smtClean="0">
                <a:solidFill>
                  <a:srgbClr val="003366"/>
                </a:solidFill>
                <a:latin typeface="Gisha" panose="020B0502040204020203" pitchFamily="34" charset="-79"/>
                <a:ea typeface="Ebrima" panose="02000000000000000000" pitchFamily="2" charset="0"/>
                <a:cs typeface="Gisha" panose="020B0502040204020203" pitchFamily="34" charset="-79"/>
              </a:rPr>
              <a:t>Electromagnetic fields: emission, immunity and human exposure</a:t>
            </a:r>
          </a:p>
        </p:txBody>
      </p:sp>
      <p:sp>
        <p:nvSpPr>
          <p:cNvPr id="10" name="Content Placeholder 11"/>
          <p:cNvSpPr txBox="1">
            <a:spLocks/>
          </p:cNvSpPr>
          <p:nvPr/>
        </p:nvSpPr>
        <p:spPr bwMode="auto">
          <a:xfrm>
            <a:off x="5649913" y="3021013"/>
            <a:ext cx="216058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E438A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E438A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algn="ctr">
              <a:buFont typeface="Wingdings" pitchFamily="2" charset="2"/>
              <a:buNone/>
              <a:defRPr/>
            </a:pPr>
            <a:r>
              <a:rPr lang="en-US" altLang="en-US" sz="1800" b="1" kern="0" dirty="0" smtClean="0">
                <a:solidFill>
                  <a:srgbClr val="003366"/>
                </a:solidFill>
                <a:latin typeface="Gisha" panose="020B0502040204020203" pitchFamily="34" charset="-79"/>
                <a:ea typeface="Ebrima" panose="02000000000000000000" pitchFamily="2" charset="0"/>
                <a:cs typeface="Gisha" panose="020B0502040204020203" pitchFamily="34" charset="-79"/>
              </a:rPr>
              <a:t>WP3/5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altLang="en-US" sz="1800" kern="0" dirty="0" smtClean="0">
                <a:solidFill>
                  <a:srgbClr val="003366"/>
                </a:solidFill>
                <a:latin typeface="Gisha" panose="020B0502040204020203" pitchFamily="34" charset="-79"/>
                <a:ea typeface="Ebrima" panose="02000000000000000000" pitchFamily="2" charset="0"/>
                <a:cs typeface="Gisha" panose="020B0502040204020203" pitchFamily="34" charset="-79"/>
              </a:rPr>
              <a:t>ICT and climate change</a:t>
            </a:r>
          </a:p>
        </p:txBody>
      </p:sp>
      <p:sp>
        <p:nvSpPr>
          <p:cNvPr id="12" name="Oval 16"/>
          <p:cNvSpPr>
            <a:spLocks noChangeArrowheads="1"/>
          </p:cNvSpPr>
          <p:nvPr/>
        </p:nvSpPr>
        <p:spPr bwMode="auto">
          <a:xfrm>
            <a:off x="4278313" y="5661025"/>
            <a:ext cx="2063750" cy="519113"/>
          </a:xfrm>
          <a:prstGeom prst="ellipse">
            <a:avLst/>
          </a:prstGeom>
          <a:solidFill>
            <a:srgbClr val="CC6600"/>
          </a:solidFill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fr-FR" altLang="en-US" sz="1800" b="1" kern="0" dirty="0">
                <a:solidFill>
                  <a:srgbClr val="003366"/>
                </a:solidFill>
                <a:latin typeface="Gisha" panose="020B0502040204020203" pitchFamily="34" charset="-79"/>
                <a:ea typeface="Ebrima" panose="02000000000000000000" pitchFamily="2" charset="0"/>
                <a:cs typeface="Gisha" panose="020B0502040204020203" pitchFamily="34" charset="-79"/>
              </a:rPr>
              <a:t>6 Questions</a:t>
            </a:r>
          </a:p>
        </p:txBody>
      </p:sp>
      <p:sp>
        <p:nvSpPr>
          <p:cNvPr id="14" name="Pie 13"/>
          <p:cNvSpPr/>
          <p:nvPr/>
        </p:nvSpPr>
        <p:spPr bwMode="auto">
          <a:xfrm rot="5400000">
            <a:off x="3651251" y="2049462"/>
            <a:ext cx="3668712" cy="3960813"/>
          </a:xfrm>
          <a:prstGeom prst="pie">
            <a:avLst>
              <a:gd name="adj1" fmla="val 3960433"/>
              <a:gd name="adj2" fmla="val 10878269"/>
            </a:avLst>
          </a:prstGeom>
          <a:solidFill>
            <a:srgbClr val="D5EA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5627688" y="2328863"/>
            <a:ext cx="2063750" cy="519112"/>
          </a:xfrm>
          <a:prstGeom prst="ellipse">
            <a:avLst/>
          </a:prstGeom>
          <a:solidFill>
            <a:srgbClr val="ABDB77"/>
          </a:solidFill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fr-FR" altLang="en-US" sz="1800" b="1" kern="0" dirty="0">
                <a:solidFill>
                  <a:srgbClr val="003366"/>
                </a:solidFill>
                <a:latin typeface="Gisha" panose="020B0502040204020203" pitchFamily="34" charset="-79"/>
                <a:ea typeface="Ebrima" panose="02000000000000000000" pitchFamily="2" charset="0"/>
                <a:cs typeface="Gisha" panose="020B0502040204020203" pitchFamily="34" charset="-79"/>
              </a:rPr>
              <a:t>7 Questions</a:t>
            </a:r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2767013" y="3860800"/>
            <a:ext cx="2062162" cy="519113"/>
          </a:xfrm>
          <a:prstGeom prst="ellipse">
            <a:avLst/>
          </a:prstGeom>
          <a:solidFill>
            <a:srgbClr val="00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fr-FR" altLang="en-US" sz="1800" b="1" kern="0" dirty="0">
                <a:solidFill>
                  <a:srgbClr val="003366"/>
                </a:solidFill>
                <a:latin typeface="Gisha" panose="020B0502040204020203" pitchFamily="34" charset="-79"/>
                <a:ea typeface="Ebrima" panose="02000000000000000000" pitchFamily="2" charset="0"/>
                <a:cs typeface="Gisha" panose="020B0502040204020203" pitchFamily="34" charset="-79"/>
              </a:rPr>
              <a:t>5 Questions</a:t>
            </a:r>
          </a:p>
        </p:txBody>
      </p:sp>
      <p:sp>
        <p:nvSpPr>
          <p:cNvPr id="8" name="Content Placeholder 11"/>
          <p:cNvSpPr txBox="1">
            <a:spLocks/>
          </p:cNvSpPr>
          <p:nvPr/>
        </p:nvSpPr>
        <p:spPr>
          <a:xfrm>
            <a:off x="3860800" y="2709863"/>
            <a:ext cx="1655763" cy="11509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1800" b="1" kern="0" dirty="0">
                <a:solidFill>
                  <a:srgbClr val="003366"/>
                </a:solidFill>
                <a:latin typeface="Gisha" panose="020B0502040204020203" pitchFamily="34" charset="-79"/>
                <a:ea typeface="Ebrima" panose="02000000000000000000" pitchFamily="2" charset="0"/>
                <a:cs typeface="Gisha" panose="020B0502040204020203" pitchFamily="34" charset="-79"/>
              </a:rPr>
              <a:t>WP1/5</a:t>
            </a:r>
          </a:p>
          <a:p>
            <a:pPr marL="0" indent="0" algn="ctr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1800" kern="0" dirty="0">
                <a:solidFill>
                  <a:srgbClr val="003366"/>
                </a:solidFill>
                <a:latin typeface="Gisha" panose="020B0502040204020203" pitchFamily="34" charset="-79"/>
                <a:ea typeface="Ebrima" panose="02000000000000000000" pitchFamily="2" charset="0"/>
                <a:cs typeface="Gisha" panose="020B0502040204020203" pitchFamily="34" charset="-79"/>
              </a:rPr>
              <a:t>Damage prevention and safety </a:t>
            </a:r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649288" y="2178050"/>
            <a:ext cx="2217737" cy="909638"/>
          </a:xfrm>
          <a:prstGeom prst="ellipse">
            <a:avLst/>
          </a:prstGeom>
          <a:solidFill>
            <a:srgbClr val="C5C000"/>
          </a:solidFill>
          <a:ln>
            <a:noFill/>
          </a:ln>
          <a:extLst/>
        </p:spPr>
        <p:txBody>
          <a:bodyPr anchor="ctr">
            <a:spAutoFit/>
          </a:bodyPr>
          <a:lstStyle>
            <a:lvl1pPr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646464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fr-FR" altLang="en-US" sz="1800" b="1" kern="0" dirty="0" smtClean="0">
                <a:solidFill>
                  <a:srgbClr val="003366"/>
                </a:solidFill>
                <a:latin typeface="Gisha" panose="020B0502040204020203" pitchFamily="34" charset="-79"/>
                <a:ea typeface="Ebrima" panose="02000000000000000000" pitchFamily="2" charset="0"/>
                <a:cs typeface="Gisha" panose="020B0502040204020203" pitchFamily="34" charset="-79"/>
              </a:rPr>
              <a:t>Question 12 </a:t>
            </a:r>
            <a:r>
              <a:rPr lang="fr-FR" altLang="en-US" sz="1800" b="1" kern="0" dirty="0" err="1" smtClean="0">
                <a:solidFill>
                  <a:srgbClr val="003366"/>
                </a:solidFill>
                <a:latin typeface="Gisha" panose="020B0502040204020203" pitchFamily="34" charset="-79"/>
                <a:ea typeface="Ebrima" panose="02000000000000000000" pitchFamily="2" charset="0"/>
                <a:cs typeface="Gisha" panose="020B0502040204020203" pitchFamily="34" charset="-79"/>
              </a:rPr>
              <a:t>Terminology</a:t>
            </a:r>
            <a:endParaRPr lang="fr-FR" altLang="en-US" sz="1800" b="1" kern="0" dirty="0">
              <a:solidFill>
                <a:srgbClr val="003366"/>
              </a:solidFill>
              <a:latin typeface="Gisha" panose="020B0502040204020203" pitchFamily="34" charset="-79"/>
              <a:ea typeface="Ebrima" panose="02000000000000000000" pitchFamily="2" charset="0"/>
              <a:cs typeface="Gisha" panose="020B0502040204020203" pitchFamily="34" charset="-79"/>
            </a:endParaRPr>
          </a:p>
        </p:txBody>
      </p:sp>
      <p:sp>
        <p:nvSpPr>
          <p:cNvPr id="6158" name="Rectangle 3"/>
          <p:cNvSpPr txBox="1">
            <a:spLocks noChangeArrowheads="1"/>
          </p:cNvSpPr>
          <p:nvPr/>
        </p:nvSpPr>
        <p:spPr bwMode="auto">
          <a:xfrm>
            <a:off x="3881438" y="1340768"/>
            <a:ext cx="15906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285750" indent="-285750">
              <a:spcBef>
                <a:spcPct val="25000"/>
              </a:spcBef>
              <a:spcAft>
                <a:spcPct val="2500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r>
              <a:rPr lang="de-DE" altLang="en-US" b="1" dirty="0">
                <a:solidFill>
                  <a:srgbClr val="1B5BA2"/>
                </a:solidFill>
                <a:latin typeface="+mj-lt"/>
                <a:ea typeface="SimSun" pitchFamily="2" charset="-122"/>
                <a:cs typeface="+mj-cs"/>
              </a:rPr>
              <a:t>Structure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690563" y="692696"/>
            <a:ext cx="74168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E438A"/>
              </a:buClr>
              <a:buSzPct val="110000"/>
              <a:buFont typeface="Wingdings" panose="05000000000000000000" pitchFamily="2" charset="2"/>
              <a:buChar char="§"/>
              <a:defRPr sz="3200">
                <a:solidFill>
                  <a:srgbClr val="5C5C5C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Ø"/>
              <a:defRPr sz="2800">
                <a:solidFill>
                  <a:srgbClr val="5C5C5C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§"/>
              <a:defRPr sz="2400">
                <a:solidFill>
                  <a:srgbClr val="5C5C5C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en-US" b="1" dirty="0">
                <a:solidFill>
                  <a:srgbClr val="1B5BA2"/>
                </a:solidFill>
                <a:latin typeface="+mj-lt"/>
                <a:ea typeface="SimSun" pitchFamily="2" charset="-122"/>
                <a:cs typeface="+mj-cs"/>
              </a:rPr>
              <a:t>Working</a:t>
            </a:r>
            <a:r>
              <a:rPr lang="en-US" altLang="en-US" sz="2400" b="1" kern="0" dirty="0" smtClean="0">
                <a:solidFill>
                  <a:srgbClr val="134F0F"/>
                </a:solidFill>
                <a:latin typeface="Gisha" panose="020B0502040204020203" pitchFamily="34" charset="-79"/>
                <a:ea typeface="+mj-ea"/>
                <a:cs typeface="Gisha" panose="020B0502040204020203" pitchFamily="34" charset="-79"/>
              </a:rPr>
              <a:t> </a:t>
            </a:r>
            <a:r>
              <a:rPr lang="en-US" altLang="en-US" b="1" dirty="0" smtClean="0">
                <a:solidFill>
                  <a:srgbClr val="1B5BA2"/>
                </a:solidFill>
                <a:latin typeface="+mj-lt"/>
                <a:ea typeface="SimSun" pitchFamily="2" charset="-122"/>
                <a:cs typeface="+mj-cs"/>
              </a:rPr>
              <a:t>Party </a:t>
            </a:r>
            <a:r>
              <a:rPr lang="en-US" altLang="en-US" b="1" dirty="0">
                <a:solidFill>
                  <a:srgbClr val="1B5BA2"/>
                </a:solidFill>
                <a:latin typeface="+mj-lt"/>
                <a:ea typeface="SimSun" pitchFamily="2" charset="-122"/>
                <a:cs typeface="+mj-cs"/>
              </a:rPr>
              <a:t>3/5: ICT and climate </a:t>
            </a:r>
            <a:r>
              <a:rPr lang="en-US" altLang="en-US" b="1" dirty="0">
                <a:solidFill>
                  <a:srgbClr val="1B5BA2"/>
                </a:solidFill>
                <a:latin typeface="+mj-lt"/>
                <a:ea typeface="SimSun" pitchFamily="2" charset="-122"/>
                <a:cs typeface="+mj-cs"/>
              </a:rPr>
              <a:t>c</a:t>
            </a:r>
            <a:r>
              <a:rPr lang="en-US" altLang="en-US" b="1" dirty="0">
                <a:solidFill>
                  <a:srgbClr val="1B5BA2"/>
                </a:solidFill>
                <a:latin typeface="+mj-lt"/>
                <a:ea typeface="SimSun" pitchFamily="2" charset="-122"/>
                <a:cs typeface="+mj-cs"/>
              </a:rPr>
              <a:t>hange</a:t>
            </a:r>
            <a:endParaRPr lang="en-US" altLang="en-US" b="1" dirty="0">
              <a:solidFill>
                <a:srgbClr val="1B5BA2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563" y="2060848"/>
            <a:ext cx="7772400" cy="3143250"/>
          </a:xfrm>
        </p:spPr>
        <p:txBody>
          <a:bodyPr/>
          <a:lstStyle/>
          <a:p>
            <a:pPr marL="0" indent="0">
              <a:lnSpc>
                <a:spcPct val="90000"/>
              </a:lnSpc>
              <a:buClr>
                <a:srgbClr val="006000"/>
              </a:buClr>
              <a:buFont typeface="Wingdings" pitchFamily="2" charset="2"/>
              <a:buNone/>
              <a:defRPr/>
            </a:pPr>
            <a:r>
              <a:rPr lang="en-US" sz="2800" b="1" kern="1200" dirty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Work areas:</a:t>
            </a:r>
          </a:p>
          <a:p>
            <a:pPr marL="285750" indent="-285750">
              <a:lnSpc>
                <a:spcPct val="90000"/>
              </a:lnSpc>
              <a:buClr>
                <a:srgbClr val="006000"/>
              </a:buClr>
              <a:defRPr/>
            </a:pPr>
            <a:r>
              <a:rPr lang="en-US" sz="2000" kern="1200" dirty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Q13/5 - Environmental impact reduction including </a:t>
            </a:r>
            <a:r>
              <a:rPr lang="en-US" sz="2000" kern="1200" dirty="0" err="1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e-waste</a:t>
            </a:r>
            <a:r>
              <a:rPr lang="en-US" sz="2000" kern="1200" dirty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 </a:t>
            </a:r>
          </a:p>
          <a:p>
            <a:pPr marL="285750" indent="-285750">
              <a:lnSpc>
                <a:spcPct val="90000"/>
              </a:lnSpc>
              <a:buClr>
                <a:srgbClr val="006000"/>
              </a:buClr>
              <a:defRPr/>
            </a:pPr>
            <a:r>
              <a:rPr lang="en-US" sz="2000" kern="1200" dirty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Q14/5 - Setting up a low cost sustainable telecommunication infrastructure for rural communications in developing countries </a:t>
            </a:r>
          </a:p>
          <a:p>
            <a:pPr marL="285750" indent="-285750">
              <a:lnSpc>
                <a:spcPct val="90000"/>
              </a:lnSpc>
              <a:buClr>
                <a:srgbClr val="006000"/>
              </a:buClr>
              <a:defRPr/>
            </a:pPr>
            <a:r>
              <a:rPr lang="en-US" sz="2000" kern="1200" dirty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Q15/5 - ICTs and adaptation to the effects of climate change </a:t>
            </a:r>
          </a:p>
          <a:p>
            <a:pPr marL="285750" indent="-285750">
              <a:lnSpc>
                <a:spcPct val="90000"/>
              </a:lnSpc>
              <a:buClr>
                <a:srgbClr val="006000"/>
              </a:buClr>
              <a:defRPr/>
            </a:pPr>
            <a:r>
              <a:rPr lang="en-US" sz="2000" kern="1200" dirty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Q16/5 - Leveraging and enhancing the ICT Environmental sustainability </a:t>
            </a:r>
          </a:p>
          <a:p>
            <a:pPr marL="285750" indent="-285750">
              <a:lnSpc>
                <a:spcPct val="90000"/>
              </a:lnSpc>
              <a:buClr>
                <a:srgbClr val="006000"/>
              </a:buClr>
              <a:defRPr/>
            </a:pPr>
            <a:r>
              <a:rPr lang="en-US" sz="2000" kern="1200" dirty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Q17/5 - Energy efficiency for the ICT sector and harmonization of environmental standards</a:t>
            </a:r>
          </a:p>
          <a:p>
            <a:pPr marL="285750" indent="-285750">
              <a:lnSpc>
                <a:spcPct val="90000"/>
              </a:lnSpc>
              <a:buClr>
                <a:srgbClr val="006000"/>
              </a:buClr>
              <a:defRPr/>
            </a:pPr>
            <a:r>
              <a:rPr lang="en-US" sz="2000" kern="1200" dirty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Q18/5 - Methodologies for the assessment of environmental impact of ICT </a:t>
            </a:r>
          </a:p>
          <a:p>
            <a:pPr marL="285750" indent="-285750">
              <a:lnSpc>
                <a:spcPct val="90000"/>
              </a:lnSpc>
              <a:buClr>
                <a:srgbClr val="006000"/>
              </a:buClr>
              <a:defRPr/>
            </a:pPr>
            <a:r>
              <a:rPr lang="en-US" sz="2000" kern="1200" dirty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Q19/5 - Power feeding systems</a:t>
            </a:r>
          </a:p>
          <a:p>
            <a:pPr>
              <a:defRPr/>
            </a:pPr>
            <a:endParaRPr lang="en-US" sz="1600" kern="1200" dirty="0">
              <a:solidFill>
                <a:schemeClr val="tx1"/>
              </a:solidFill>
              <a:latin typeface="Gisha" panose="020B0502040204020203" pitchFamily="34" charset="-79"/>
              <a:ea typeface="宋体" panose="02010600030101010101" pitchFamily="2" charset="-122"/>
              <a:cs typeface="Gisha" panose="020B0502040204020203" pitchFamily="34" charset="-79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7"/>
          <p:cNvSpPr>
            <a:spLocks noGrp="1"/>
          </p:cNvSpPr>
          <p:nvPr>
            <p:ph type="title"/>
          </p:nvPr>
        </p:nvSpPr>
        <p:spPr>
          <a:xfrm>
            <a:off x="250825" y="192088"/>
            <a:ext cx="8229600" cy="1568450"/>
          </a:xfrm>
        </p:spPr>
        <p:txBody>
          <a:bodyPr/>
          <a:lstStyle/>
          <a:p>
            <a:r>
              <a:rPr lang="en-US" altLang="zh-CN" sz="3200" dirty="0" smtClean="0">
                <a:ea typeface="SimSun" pitchFamily="2" charset="-122"/>
              </a:rPr>
              <a:t>Question 13/5</a:t>
            </a:r>
            <a:br>
              <a:rPr lang="en-US" altLang="zh-CN" sz="3200" dirty="0" smtClean="0">
                <a:ea typeface="SimSun" pitchFamily="2" charset="-122"/>
              </a:rPr>
            </a:br>
            <a:r>
              <a:rPr lang="en-US" altLang="zh-CN" sz="3200" dirty="0" smtClean="0">
                <a:ea typeface="SimSun" pitchFamily="2" charset="-122"/>
              </a:rPr>
              <a:t>Environmental impact reduction including e-waste </a:t>
            </a:r>
          </a:p>
        </p:txBody>
      </p:sp>
      <p:sp>
        <p:nvSpPr>
          <p:cNvPr id="4099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chemeClr val="tx2"/>
                </a:solidFill>
                <a:ea typeface="SimSun" pitchFamily="2" charset="-122"/>
              </a:rPr>
              <a:t>Brief Description</a:t>
            </a:r>
            <a:r>
              <a:rPr lang="en-US" altLang="zh-CN" smtClean="0">
                <a:ea typeface="SimSun" pitchFamily="2" charset="-122"/>
              </a:rPr>
              <a:t>	</a:t>
            </a:r>
          </a:p>
        </p:txBody>
      </p:sp>
      <p:sp>
        <p:nvSpPr>
          <p:cNvPr id="10244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000" dirty="0" smtClean="0">
                <a:solidFill>
                  <a:srgbClr val="2E2E2E"/>
                </a:solidFill>
                <a:ea typeface="SimSun" pitchFamily="2" charset="-122"/>
              </a:rPr>
              <a:t>Study the safety and environmental performance associated with ICTs, including the avoidance of hazardous materials and final disposal</a:t>
            </a:r>
          </a:p>
          <a:p>
            <a:r>
              <a:rPr lang="en-US" altLang="zh-CN" sz="2000" dirty="0" smtClean="0">
                <a:solidFill>
                  <a:srgbClr val="2E2E2E"/>
                </a:solidFill>
                <a:ea typeface="SimSun" pitchFamily="2" charset="-122"/>
              </a:rPr>
              <a:t>Ensure that the ICTs cause minimum environmental and health impact</a:t>
            </a:r>
          </a:p>
          <a:p>
            <a:r>
              <a:rPr lang="en-US" altLang="zh-CN" sz="2000" dirty="0" smtClean="0">
                <a:solidFill>
                  <a:srgbClr val="2E2E2E"/>
                </a:solidFill>
                <a:ea typeface="SimSun" pitchFamily="2" charset="-122"/>
              </a:rPr>
              <a:t>Minimize and mitigate the effect of e-waste</a:t>
            </a:r>
          </a:p>
          <a:p>
            <a:r>
              <a:rPr lang="en-GB" sz="2000" u="sng" dirty="0" smtClean="0">
                <a:hlinkClick r:id="rId2"/>
              </a:rPr>
              <a:t>work program</a:t>
            </a:r>
            <a:endParaRPr lang="fr-FR" sz="2000" dirty="0" smtClean="0"/>
          </a:p>
          <a:p>
            <a:r>
              <a:rPr lang="en-US" altLang="zh-CN" sz="2000" dirty="0" smtClean="0">
                <a:solidFill>
                  <a:schemeClr val="tx1"/>
                </a:solidFill>
                <a:ea typeface="SimSun" pitchFamily="2" charset="-122"/>
              </a:rPr>
              <a:t>	</a:t>
            </a:r>
          </a:p>
        </p:txBody>
      </p:sp>
      <p:sp>
        <p:nvSpPr>
          <p:cNvPr id="4101" name="Text Placeholder 1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zh-CN" smtClean="0">
                <a:solidFill>
                  <a:schemeClr val="tx2"/>
                </a:solidFill>
                <a:ea typeface="SimSun" pitchFamily="2" charset="-122"/>
              </a:rPr>
              <a:t>Main Tasks</a:t>
            </a:r>
          </a:p>
        </p:txBody>
      </p:sp>
      <p:sp>
        <p:nvSpPr>
          <p:cNvPr id="10246" name="Content Placehold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altLang="zh-CN" sz="2000" smtClean="0">
                <a:ea typeface="SimSun" pitchFamily="2" charset="-122"/>
              </a:rPr>
              <a:t>Motivate ITU members to share experiences and spread knowledge related to environmental sustainability aspects</a:t>
            </a:r>
            <a:endParaRPr lang="en-US" altLang="zh-CN" sz="2000" smtClean="0">
              <a:solidFill>
                <a:srgbClr val="2E2E2E"/>
              </a:solidFill>
              <a:ea typeface="SimSun" pitchFamily="2" charset="-122"/>
            </a:endParaRPr>
          </a:p>
          <a:p>
            <a:r>
              <a:rPr lang="en-US" altLang="zh-CN" sz="2000" smtClean="0">
                <a:solidFill>
                  <a:srgbClr val="2E2E2E"/>
                </a:solidFill>
                <a:ea typeface="SimSun" pitchFamily="2" charset="-122"/>
              </a:rPr>
              <a:t>Determine processes to minimize the environmental impact</a:t>
            </a:r>
          </a:p>
          <a:p>
            <a:r>
              <a:rPr lang="en-US" altLang="zh-CN" sz="2000" smtClean="0">
                <a:solidFill>
                  <a:srgbClr val="2E2E2E"/>
                </a:solidFill>
                <a:ea typeface="SimSun" pitchFamily="2" charset="-122"/>
              </a:rPr>
              <a:t>Study solutions to mitigate e-waste. UCS/CPS, rare metals, battery, conflict material……</a:t>
            </a:r>
          </a:p>
        </p:txBody>
      </p:sp>
      <p:sp>
        <p:nvSpPr>
          <p:cNvPr id="4103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73009D-91D5-4EA6-A0F8-7810F5656D45}" type="slidenum">
              <a:rPr lang="en-US" altLang="zh-CN"/>
              <a:pPr/>
              <a:t>5</a:t>
            </a:fld>
            <a:endParaRPr lang="en-US" altLang="zh-CN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Question 13/5 (cont’d)</a:t>
            </a:r>
          </a:p>
        </p:txBody>
      </p:sp>
      <p:sp>
        <p:nvSpPr>
          <p:cNvPr id="11267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>
                <a:ea typeface="SimSun" pitchFamily="2" charset="-122"/>
              </a:rPr>
              <a:t>Universal </a:t>
            </a:r>
            <a:r>
              <a:rPr lang="en-US" altLang="zh-CN" sz="2400" dirty="0" smtClean="0">
                <a:ea typeface="SimSun" pitchFamily="2" charset="-122"/>
              </a:rPr>
              <a:t>adapter- </a:t>
            </a:r>
            <a:r>
              <a:rPr lang="en-US" altLang="zh-CN" sz="2400" i="1" dirty="0" smtClean="0">
                <a:ea typeface="SimSun" pitchFamily="2" charset="-122"/>
              </a:rPr>
              <a:t>series of standards </a:t>
            </a:r>
            <a:endParaRPr lang="en-US" altLang="zh-CN" sz="2400" i="1" dirty="0">
              <a:ea typeface="SimSun" pitchFamily="2" charset="-122"/>
            </a:endParaRPr>
          </a:p>
          <a:p>
            <a:pPr lvl="1"/>
            <a:r>
              <a:rPr lang="en-US" altLang="zh-CN" sz="1600" dirty="0">
                <a:ea typeface="SimSun" pitchFamily="2" charset="-122"/>
              </a:rPr>
              <a:t>Following the universal charging solution for mobile phones and hand held ICTs (ITU-T L.1000), </a:t>
            </a:r>
            <a:r>
              <a:rPr lang="en-US" altLang="zh-CN" sz="1600" dirty="0" smtClean="0">
                <a:ea typeface="SimSun" pitchFamily="2" charset="-122"/>
              </a:rPr>
              <a:t>Common Portable </a:t>
            </a:r>
            <a:r>
              <a:rPr lang="en-US" altLang="zh-CN" sz="1600" dirty="0">
                <a:ea typeface="SimSun" pitchFamily="2" charset="-122"/>
              </a:rPr>
              <a:t>Solution for fixed ICTs (ITU-T L.1001), a </a:t>
            </a:r>
            <a:r>
              <a:rPr lang="en-US" altLang="zh-CN" sz="1600" dirty="0" smtClean="0">
                <a:ea typeface="SimSun" pitchFamily="2" charset="-122"/>
              </a:rPr>
              <a:t>new Recommendation </a:t>
            </a:r>
            <a:r>
              <a:rPr lang="en-US" altLang="zh-CN" sz="1600" dirty="0">
                <a:ea typeface="SimSun" pitchFamily="2" charset="-122"/>
              </a:rPr>
              <a:t>ITU-T L.1002 is being finalized </a:t>
            </a:r>
            <a:r>
              <a:rPr lang="en-US" altLang="zh-CN" sz="1600" dirty="0" smtClean="0">
                <a:ea typeface="SimSun" pitchFamily="2" charset="-122"/>
              </a:rPr>
              <a:t>for portable </a:t>
            </a:r>
            <a:r>
              <a:rPr lang="en-US" altLang="zh-CN" sz="1600" dirty="0">
                <a:ea typeface="SimSun" pitchFamily="2" charset="-122"/>
              </a:rPr>
              <a:t>ICT devices with external power supplies. </a:t>
            </a:r>
            <a:endParaRPr lang="en-US" altLang="zh-CN" sz="1600" dirty="0" smtClean="0">
              <a:ea typeface="SimSun" pitchFamily="2" charset="-122"/>
            </a:endParaRPr>
          </a:p>
          <a:p>
            <a:pPr lvl="1"/>
            <a:r>
              <a:rPr lang="it-IT" altLang="zh-CN" sz="1600" b="1" dirty="0" smtClean="0">
                <a:ea typeface="SimSun" pitchFamily="2" charset="-122"/>
              </a:rPr>
              <a:t>ITU-T L.1005</a:t>
            </a:r>
            <a:r>
              <a:rPr lang="it-IT" altLang="zh-CN" sz="1600" dirty="0" smtClean="0">
                <a:ea typeface="SimSun" pitchFamily="2" charset="-122"/>
              </a:rPr>
              <a:t> c</a:t>
            </a:r>
            <a:r>
              <a:rPr lang="en-US" sz="1600" dirty="0" err="1" smtClean="0"/>
              <a:t>onsiders</a:t>
            </a:r>
            <a:r>
              <a:rPr lang="en-US" sz="1600" dirty="0" smtClean="0"/>
              <a:t> </a:t>
            </a:r>
            <a:r>
              <a:rPr lang="en-US" sz="1600" dirty="0"/>
              <a:t>the creation of specific test suites to assess certain functional aspects of the: energy efficiency, interworking, safety and electromagnetic compatibility (EMC) of the universal charger solution (UCS</a:t>
            </a:r>
            <a:r>
              <a:rPr lang="en-US" sz="1600" dirty="0" smtClean="0"/>
              <a:t>). </a:t>
            </a:r>
            <a:r>
              <a:rPr lang="en-US" sz="1600" dirty="0"/>
              <a:t>Such testing is required to guarantee a minimum quality level of the UCS in conformance with the target basic configuration of the UCS and charger described in Recommendation ITU-T L.1000.</a:t>
            </a:r>
            <a:endParaRPr lang="en-US" altLang="zh-CN" sz="1600" dirty="0">
              <a:ea typeface="SimSun" pitchFamily="2" charset="-122"/>
            </a:endParaRPr>
          </a:p>
        </p:txBody>
      </p:sp>
      <p:sp>
        <p:nvSpPr>
          <p:cNvPr id="5124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437DAE-7C50-4C0A-B0EF-2DBF7F017E0C}" type="slidenum">
              <a:rPr lang="en-US" altLang="zh-CN"/>
              <a:pPr/>
              <a:t>6</a:t>
            </a:fld>
            <a:endParaRPr lang="en-US" altLang="zh-CN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7"/>
          <p:cNvSpPr>
            <a:spLocks noGrp="1"/>
          </p:cNvSpPr>
          <p:nvPr>
            <p:ph type="title"/>
          </p:nvPr>
        </p:nvSpPr>
        <p:spPr>
          <a:xfrm>
            <a:off x="0" y="258763"/>
            <a:ext cx="8893175" cy="1433512"/>
          </a:xfrm>
        </p:spPr>
        <p:txBody>
          <a:bodyPr/>
          <a:lstStyle/>
          <a:p>
            <a:r>
              <a:rPr lang="en-US" sz="3200" dirty="0" smtClean="0"/>
              <a:t>Question 17/5</a:t>
            </a:r>
            <a:br>
              <a:rPr lang="en-US" sz="3200" dirty="0" smtClean="0"/>
            </a:br>
            <a:r>
              <a:rPr lang="en-US" sz="2800" dirty="0" smtClean="0"/>
              <a:t>Energy Efficiency for the ICT sector and harmonization of environmental standards</a:t>
            </a:r>
          </a:p>
        </p:txBody>
      </p:sp>
      <p:sp>
        <p:nvSpPr>
          <p:cNvPr id="26626" name="Text Placeholder 10"/>
          <p:cNvSpPr>
            <a:spLocks noGrp="1"/>
          </p:cNvSpPr>
          <p:nvPr>
            <p:ph type="body" idx="1"/>
          </p:nvPr>
        </p:nvSpPr>
        <p:spPr>
          <a:xfrm>
            <a:off x="285750" y="1535113"/>
            <a:ext cx="4040188" cy="639762"/>
          </a:xfrm>
        </p:spPr>
        <p:txBody>
          <a:bodyPr/>
          <a:lstStyle/>
          <a:p>
            <a:r>
              <a:rPr lang="en-US" smtClean="0">
                <a:solidFill>
                  <a:schemeClr val="tx2"/>
                </a:solidFill>
              </a:rPr>
              <a:t>Brief Description</a:t>
            </a:r>
            <a:r>
              <a:rPr lang="en-US" smtClean="0"/>
              <a:t>	</a:t>
            </a:r>
          </a:p>
        </p:txBody>
      </p:sp>
      <p:sp>
        <p:nvSpPr>
          <p:cNvPr id="26627" name="Content Placeholder 8"/>
          <p:cNvSpPr>
            <a:spLocks noGrp="1"/>
          </p:cNvSpPr>
          <p:nvPr>
            <p:ph sz="half" idx="2"/>
          </p:nvPr>
        </p:nvSpPr>
        <p:spPr>
          <a:xfrm>
            <a:off x="334963" y="2174875"/>
            <a:ext cx="4381500" cy="3951288"/>
          </a:xfrm>
        </p:spPr>
        <p:txBody>
          <a:bodyPr lIns="54000" rIns="0"/>
          <a:lstStyle/>
          <a:p>
            <a:r>
              <a:rPr lang="en-US" sz="1800" dirty="0" smtClean="0">
                <a:solidFill>
                  <a:srgbClr val="000000"/>
                </a:solidFill>
              </a:rPr>
              <a:t>Definition of measurement methods, metrics/KPI and reference values for different technologies 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Sharing of best practices for ICT’s energy efficiency enhancements 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Analysis of the most energy efficient architectures and solutions in support of smart grids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Complement and harmonize ICT and environmental standards developed by other SGs and Std Bodies</a:t>
            </a:r>
          </a:p>
          <a:p>
            <a:r>
              <a:rPr lang="en-GB" sz="1800" u="sng" dirty="0" smtClean="0">
                <a:hlinkClick r:id="rId2"/>
              </a:rPr>
              <a:t>work program</a:t>
            </a:r>
            <a:endParaRPr lang="fr-FR" sz="1800" dirty="0" smtClean="0"/>
          </a:p>
          <a:p>
            <a:endParaRPr lang="en-US" sz="2000" dirty="0" smtClean="0">
              <a:solidFill>
                <a:srgbClr val="000000"/>
              </a:solidFill>
            </a:endParaRPr>
          </a:p>
        </p:txBody>
      </p:sp>
      <p:sp>
        <p:nvSpPr>
          <p:cNvPr id="26628" name="Text Placeholder 11"/>
          <p:cNvSpPr>
            <a:spLocks noGrp="1"/>
          </p:cNvSpPr>
          <p:nvPr>
            <p:ph type="body" sz="quarter" idx="3"/>
          </p:nvPr>
        </p:nvSpPr>
        <p:spPr>
          <a:xfrm>
            <a:off x="4994275" y="1535113"/>
            <a:ext cx="4041775" cy="639762"/>
          </a:xfrm>
        </p:spPr>
        <p:txBody>
          <a:bodyPr/>
          <a:lstStyle/>
          <a:p>
            <a:r>
              <a:rPr lang="en-US" smtClean="0">
                <a:solidFill>
                  <a:schemeClr val="tx2"/>
                </a:solidFill>
              </a:rPr>
              <a:t>Main Tasks</a:t>
            </a:r>
          </a:p>
        </p:txBody>
      </p:sp>
      <p:sp>
        <p:nvSpPr>
          <p:cNvPr id="26629" name="Content Placeholder 9"/>
          <p:cNvSpPr>
            <a:spLocks noGrp="1"/>
          </p:cNvSpPr>
          <p:nvPr>
            <p:ph sz="quarter" idx="4"/>
          </p:nvPr>
        </p:nvSpPr>
        <p:spPr>
          <a:xfrm>
            <a:off x="4994275" y="2174875"/>
            <a:ext cx="4041775" cy="3951288"/>
          </a:xfrm>
        </p:spPr>
        <p:txBody>
          <a:bodyPr/>
          <a:lstStyle/>
          <a:p>
            <a:r>
              <a:rPr lang="en-US" sz="1800" smtClean="0">
                <a:solidFill>
                  <a:srgbClr val="000000"/>
                </a:solidFill>
              </a:rPr>
              <a:t>Develop Recommendations in the in the field of energy efficiency (see next slide)</a:t>
            </a:r>
          </a:p>
          <a:p>
            <a:r>
              <a:rPr lang="en-US" sz="1800" smtClean="0">
                <a:solidFill>
                  <a:srgbClr val="000000"/>
                </a:solidFill>
              </a:rPr>
              <a:t>Develop best practices and best reference cases</a:t>
            </a:r>
          </a:p>
          <a:p>
            <a:r>
              <a:rPr lang="en-US" sz="1800" smtClean="0">
                <a:solidFill>
                  <a:srgbClr val="000000"/>
                </a:solidFill>
              </a:rPr>
              <a:t>Provide and maintain an overview of key mitigation technologies </a:t>
            </a:r>
          </a:p>
          <a:p>
            <a:r>
              <a:rPr lang="en-US" sz="1800" smtClean="0">
                <a:solidFill>
                  <a:srgbClr val="000000"/>
                </a:solidFill>
              </a:rPr>
              <a:t>Coordinate with other SGs and other bodies on a regular basis to ensure closest alignment </a:t>
            </a:r>
          </a:p>
          <a:p>
            <a:endParaRPr lang="en-US" sz="1800" smtClean="0">
              <a:solidFill>
                <a:srgbClr val="000000"/>
              </a:solidFill>
            </a:endParaRPr>
          </a:p>
        </p:txBody>
      </p:sp>
      <p:sp>
        <p:nvSpPr>
          <p:cNvPr id="26630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855075" y="6403975"/>
            <a:ext cx="254000" cy="244475"/>
          </a:xfrm>
        </p:spPr>
        <p:txBody>
          <a:bodyPr/>
          <a:lstStyle/>
          <a:p>
            <a:fld id="{1AB23DA9-A599-4973-AB2E-090E91E22867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>
          <a:xfrm>
            <a:off x="685800" y="404813"/>
            <a:ext cx="7772400" cy="641350"/>
          </a:xfrm>
        </p:spPr>
        <p:txBody>
          <a:bodyPr/>
          <a:lstStyle/>
          <a:p>
            <a:r>
              <a:rPr lang="en-US" dirty="0" smtClean="0"/>
              <a:t>Question 17/5 (cont’d)</a:t>
            </a:r>
          </a:p>
        </p:txBody>
      </p:sp>
      <p:sp>
        <p:nvSpPr>
          <p:cNvPr id="27650" name="Content Placeholder 9"/>
          <p:cNvSpPr>
            <a:spLocks noGrp="1"/>
          </p:cNvSpPr>
          <p:nvPr>
            <p:ph idx="1"/>
          </p:nvPr>
        </p:nvSpPr>
        <p:spPr>
          <a:xfrm>
            <a:off x="250825" y="1268413"/>
            <a:ext cx="8353623" cy="4752875"/>
          </a:xfrm>
        </p:spPr>
        <p:txBody>
          <a:bodyPr>
            <a:normAutofit fontScale="77500" lnSpcReduction="20000"/>
          </a:bodyPr>
          <a:lstStyle/>
          <a:p>
            <a:r>
              <a:rPr lang="en-US" sz="2400" b="1" dirty="0" smtClean="0">
                <a:solidFill>
                  <a:srgbClr val="000000"/>
                </a:solidFill>
              </a:rPr>
              <a:t>ITU-T L.1300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“Best practices for green data centers”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Definition of best practices for: Data Center utilization, management and planning; ICT equipment and services; power and cooling equipment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Detailed real case studies reported in the Appendix</a:t>
            </a:r>
          </a:p>
          <a:p>
            <a:r>
              <a:rPr lang="en-GB" sz="2400" b="1" dirty="0" smtClean="0">
                <a:solidFill>
                  <a:srgbClr val="000000"/>
                </a:solidFill>
              </a:rPr>
              <a:t>ITU-T L.1310</a:t>
            </a:r>
            <a:r>
              <a:rPr lang="en-GB" sz="2400" dirty="0" smtClean="0">
                <a:solidFill>
                  <a:srgbClr val="000000"/>
                </a:solidFill>
              </a:rPr>
              <a:t> </a:t>
            </a:r>
            <a:r>
              <a:rPr lang="en-GB" sz="2400" dirty="0" smtClean="0">
                <a:solidFill>
                  <a:srgbClr val="000000"/>
                </a:solidFill>
              </a:rPr>
              <a:t>“</a:t>
            </a:r>
            <a:r>
              <a:rPr lang="en-US" sz="2400" dirty="0" smtClean="0">
                <a:solidFill>
                  <a:srgbClr val="000000"/>
                </a:solidFill>
              </a:rPr>
              <a:t>Energy efficiency metrics and measurement for TLC equipment”</a:t>
            </a:r>
            <a:endParaRPr lang="en-GB" sz="2400" dirty="0" smtClean="0">
              <a:solidFill>
                <a:srgbClr val="000000"/>
              </a:solidFill>
            </a:endParaRP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Metrics and measurement methods defined for broadband </a:t>
            </a:r>
            <a:r>
              <a:rPr lang="en-US" sz="2000" dirty="0" err="1" smtClean="0">
                <a:solidFill>
                  <a:srgbClr val="000000"/>
                </a:solidFill>
              </a:rPr>
              <a:t>wireline</a:t>
            </a:r>
            <a:r>
              <a:rPr lang="en-US" sz="2000" dirty="0" smtClean="0">
                <a:solidFill>
                  <a:srgbClr val="000000"/>
                </a:solidFill>
              </a:rPr>
              <a:t>/wireless equipment and small networking devices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These metrics allow for comparisons of equipments within the same class (e.g. equipments using the same technologies)</a:t>
            </a:r>
          </a:p>
          <a:p>
            <a:pPr>
              <a:defRPr/>
            </a:pPr>
            <a:r>
              <a:rPr lang="en-US" sz="2500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ITU-T </a:t>
            </a:r>
            <a:r>
              <a:rPr lang="en-US" sz="2500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L.1320 </a:t>
            </a:r>
            <a:r>
              <a:rPr lang="en-US" sz="25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– Energy efficiency metrics and measurement for power and cooling equipment for telecommunications and data </a:t>
            </a:r>
            <a:r>
              <a:rPr lang="en-US" sz="2500" dirty="0" err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centres</a:t>
            </a:r>
            <a:endParaRPr lang="en-US" sz="2500" dirty="0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lvl="1"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Define metrics and measurement methods for infrastructure eqouipment</a:t>
            </a:r>
            <a:endParaRPr lang="en-US" sz="2000" dirty="0" smtClean="0">
              <a:solidFill>
                <a:srgbClr val="000000"/>
              </a:solidFill>
            </a:endParaRPr>
          </a:p>
          <a:p>
            <a:pPr marL="342900" indent="-3429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2500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ITU-T </a:t>
            </a:r>
            <a:r>
              <a:rPr lang="en-US" sz="2500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L.1340 </a:t>
            </a:r>
            <a:r>
              <a:rPr lang="en-US" sz="25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– Informative values on the energy efficiency of telecommunication equipment</a:t>
            </a:r>
          </a:p>
          <a:p>
            <a:pPr lvl="1">
              <a:defRPr/>
            </a:pPr>
            <a:r>
              <a:rPr lang="it-IT" sz="2100" dirty="0" smtClean="0">
                <a:solidFill>
                  <a:srgbClr val="000000"/>
                </a:solidFill>
              </a:rPr>
              <a:t>Contains Informative values</a:t>
            </a:r>
            <a:r>
              <a:rPr lang="it-IT" sz="2100" baseline="0" dirty="0" smtClean="0">
                <a:solidFill>
                  <a:srgbClr val="000000"/>
                </a:solidFill>
              </a:rPr>
              <a:t> for the metrics defined in L.1310</a:t>
            </a:r>
            <a:endParaRPr lang="en-US" sz="2100" dirty="0" smtClean="0">
              <a:solidFill>
                <a:srgbClr val="000000"/>
              </a:solidFill>
            </a:endParaRPr>
          </a:p>
          <a:p>
            <a:pPr lvl="1"/>
            <a:endParaRPr lang="en-US" sz="2000" dirty="0" smtClean="0">
              <a:solidFill>
                <a:srgbClr val="000000"/>
              </a:solidFill>
            </a:endParaRPr>
          </a:p>
          <a:p>
            <a:pPr lvl="1"/>
            <a:endParaRPr lang="en-US" sz="2000" dirty="0" smtClean="0">
              <a:solidFill>
                <a:srgbClr val="000000"/>
              </a:solidFill>
            </a:endParaRPr>
          </a:p>
        </p:txBody>
      </p:sp>
      <p:sp>
        <p:nvSpPr>
          <p:cNvPr id="27651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855075" y="6403975"/>
            <a:ext cx="254000" cy="244475"/>
          </a:xfrm>
        </p:spPr>
        <p:txBody>
          <a:bodyPr/>
          <a:lstStyle/>
          <a:p>
            <a:fld id="{CCBE8C2D-D518-454C-893E-C6D436965062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827088" y="620688"/>
            <a:ext cx="7416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E438A"/>
              </a:buClr>
              <a:buSzPct val="110000"/>
              <a:buFont typeface="Wingdings" panose="05000000000000000000" pitchFamily="2" charset="2"/>
              <a:buChar char="§"/>
              <a:defRPr sz="3200">
                <a:solidFill>
                  <a:srgbClr val="5C5C5C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Ø"/>
              <a:defRPr sz="2800">
                <a:solidFill>
                  <a:srgbClr val="5C5C5C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§"/>
              <a:defRPr sz="2400">
                <a:solidFill>
                  <a:srgbClr val="5C5C5C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en-US" sz="3600" b="1" dirty="0">
                <a:solidFill>
                  <a:srgbClr val="1B5BA2"/>
                </a:solidFill>
                <a:latin typeface="+mj-lt"/>
                <a:ea typeface="+mj-ea"/>
                <a:cs typeface="+mj-cs"/>
              </a:rPr>
              <a:t>Highlights on deliverables</a:t>
            </a:r>
            <a:endParaRPr lang="en-US" altLang="en-US" sz="3600" b="1" dirty="0">
              <a:solidFill>
                <a:srgbClr val="1B5BA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" name="Content Placeholder 2"/>
          <p:cNvSpPr>
            <a:spLocks noGrp="1"/>
          </p:cNvSpPr>
          <p:nvPr>
            <p:ph idx="1"/>
          </p:nvPr>
        </p:nvSpPr>
        <p:spPr>
          <a:xfrm>
            <a:off x="576263" y="2135188"/>
            <a:ext cx="4716462" cy="1601787"/>
          </a:xfrm>
        </p:spPr>
        <p:txBody>
          <a:bodyPr/>
          <a:lstStyle/>
          <a:p>
            <a:pPr marL="0" indent="0">
              <a:lnSpc>
                <a:spcPct val="90000"/>
              </a:lnSpc>
              <a:buClr>
                <a:srgbClr val="006000"/>
              </a:buClr>
              <a:buFont typeface="Wingdings" pitchFamily="2" charset="2"/>
              <a:buNone/>
              <a:defRPr/>
            </a:pPr>
            <a:r>
              <a:rPr lang="en-US" sz="2000" b="1" kern="1200" dirty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Recommendation ITU-T </a:t>
            </a:r>
            <a:r>
              <a:rPr lang="en-US" sz="2000" b="1" kern="1200" dirty="0" smtClean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L.1310</a:t>
            </a:r>
            <a:endParaRPr lang="en-US" sz="2000" b="1" kern="1200" dirty="0">
              <a:solidFill>
                <a:schemeClr val="tx1"/>
              </a:solidFill>
              <a:latin typeface="Gisha" panose="020B0502040204020203" pitchFamily="34" charset="-79"/>
              <a:ea typeface="宋体" panose="02010600030101010101" pitchFamily="2" charset="-122"/>
              <a:cs typeface="Gisha" panose="020B0502040204020203" pitchFamily="34" charset="-79"/>
            </a:endParaRPr>
          </a:p>
          <a:p>
            <a:pPr>
              <a:lnSpc>
                <a:spcPct val="90000"/>
              </a:lnSpc>
              <a:buClr>
                <a:srgbClr val="006000"/>
              </a:buClr>
              <a:defRPr/>
            </a:pPr>
            <a:r>
              <a:rPr lang="en-US" sz="2000" kern="1200" dirty="0" smtClean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Metrics </a:t>
            </a:r>
            <a:r>
              <a:rPr lang="en-US" sz="2000" kern="1200" dirty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and measurement methods defined for broadband wireline/wireless equipment and small networking devices</a:t>
            </a:r>
          </a:p>
          <a:p>
            <a:pPr>
              <a:lnSpc>
                <a:spcPct val="90000"/>
              </a:lnSpc>
              <a:buClr>
                <a:srgbClr val="006000"/>
              </a:buClr>
              <a:defRPr/>
            </a:pPr>
            <a:r>
              <a:rPr lang="en-US" sz="2000" kern="1200" dirty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These metrics allow for comparisons of equipment within the same class (e.g. equipment using the same technologies)</a:t>
            </a:r>
          </a:p>
        </p:txBody>
      </p:sp>
      <p:pic>
        <p:nvPicPr>
          <p:cNvPr id="15372" name="Picture 10" descr="manage-meas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5496" y="4293096"/>
            <a:ext cx="26400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14" descr="making-compariso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4494" y="4699288"/>
            <a:ext cx="264795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6" descr="ANd9GcShJDh-jFCMv2Q-AxSZT1niOwoDoVo6_7RGvG4jebULii939ltNU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4675" y="2284413"/>
            <a:ext cx="264795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5" name="Rectangle 3"/>
          <p:cNvSpPr txBox="1">
            <a:spLocks noChangeArrowheads="1"/>
          </p:cNvSpPr>
          <p:nvPr/>
        </p:nvSpPr>
        <p:spPr bwMode="auto">
          <a:xfrm>
            <a:off x="1835696" y="1493838"/>
            <a:ext cx="5399806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285750" indent="-285750" algn="ctr">
              <a:spcBef>
                <a:spcPct val="25000"/>
              </a:spcBef>
              <a:spcAft>
                <a:spcPct val="2500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r>
              <a:rPr lang="de-DE" altLang="en-US" b="1" dirty="0">
                <a:solidFill>
                  <a:schemeClr val="tx1"/>
                </a:solidFill>
                <a:cs typeface="Gisha" pitchFamily="34" charset="-79"/>
              </a:rPr>
              <a:t>Energy efficiency measurement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ITU-e">
  <a:themeElements>
    <a:clrScheme name="1_ITU-e 4">
      <a:dk1>
        <a:srgbClr val="5C5C5C"/>
      </a:dk1>
      <a:lt1>
        <a:srgbClr val="FFFFFF"/>
      </a:lt1>
      <a:dk2>
        <a:srgbClr val="1B5BA2"/>
      </a:dk2>
      <a:lt2>
        <a:srgbClr val="808080"/>
      </a:lt2>
      <a:accent1>
        <a:srgbClr val="FFFFFF"/>
      </a:accent1>
      <a:accent2>
        <a:srgbClr val="3333CC"/>
      </a:accent2>
      <a:accent3>
        <a:srgbClr val="FFFFFF"/>
      </a:accent3>
      <a:accent4>
        <a:srgbClr val="4D4D4D"/>
      </a:accent4>
      <a:accent5>
        <a:srgbClr val="FFFFFF"/>
      </a:accent5>
      <a:accent6>
        <a:srgbClr val="2D2DB9"/>
      </a:accent6>
      <a:hlink>
        <a:srgbClr val="1B5BA2"/>
      </a:hlink>
      <a:folHlink>
        <a:srgbClr val="B2B2B2"/>
      </a:folHlink>
    </a:clrScheme>
    <a:fontScheme name="1_ITU-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altLang="en-US" sz="2000" b="0" i="0" u="none" strike="noStrike" cap="none" normalizeH="0" baseline="0" smtClean="0">
            <a:ln>
              <a:noFill/>
            </a:ln>
            <a:solidFill>
              <a:srgbClr val="646464"/>
            </a:solidFill>
            <a:effectLst/>
            <a:latin typeface="Verdan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altLang="en-US" sz="2000" b="0" i="0" u="none" strike="noStrike" cap="none" normalizeH="0" baseline="0" smtClean="0">
            <a:ln>
              <a:noFill/>
            </a:ln>
            <a:solidFill>
              <a:srgbClr val="646464"/>
            </a:solidFill>
            <a:effectLst/>
            <a:latin typeface="Verdana" pitchFamily="34" charset="0"/>
            <a:ea typeface="宋体" pitchFamily="2" charset="-122"/>
          </a:defRPr>
        </a:defPPr>
      </a:lstStyle>
    </a:lnDef>
  </a:objectDefaults>
  <a:extraClrSchemeLst>
    <a:extraClrScheme>
      <a:clrScheme name="1_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2">
        <a:dk1>
          <a:srgbClr val="5C5C5C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3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4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1B5BA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1235</TotalTime>
  <Pages>0</Pages>
  <Words>1009</Words>
  <Characters>0</Characters>
  <Application>Microsoft Office PowerPoint</Application>
  <DocSecurity>0</DocSecurity>
  <PresentationFormat>On-screen Show (4:3)</PresentationFormat>
  <Lines>0</Lines>
  <Paragraphs>108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宋体</vt:lpstr>
      <vt:lpstr>宋体</vt:lpstr>
      <vt:lpstr>Univers</vt:lpstr>
      <vt:lpstr>Zurich BlkEx BT</vt:lpstr>
      <vt:lpstr>Zurich BT</vt:lpstr>
      <vt:lpstr>Arial</vt:lpstr>
      <vt:lpstr>Cambria</vt:lpstr>
      <vt:lpstr>Ebrima</vt:lpstr>
      <vt:lpstr>Gisha</vt:lpstr>
      <vt:lpstr>Times New Roman</vt:lpstr>
      <vt:lpstr>Verdana</vt:lpstr>
      <vt:lpstr>Wingdings</vt:lpstr>
      <vt:lpstr>1_ITU-e</vt:lpstr>
      <vt:lpstr>International standards to develop and promote energy efficiency  An Overview of ITU-T Study Group 5 “Environment and Climate Change” </vt:lpstr>
      <vt:lpstr>PowerPoint Presentation</vt:lpstr>
      <vt:lpstr>PowerPoint Presentation</vt:lpstr>
      <vt:lpstr>PowerPoint Presentation</vt:lpstr>
      <vt:lpstr>Question 13/5 Environmental impact reduction including e-waste </vt:lpstr>
      <vt:lpstr>Question 13/5 (cont’d)</vt:lpstr>
      <vt:lpstr>Question 17/5 Energy Efficiency for the ICT sector and harmonization of environmental standards</vt:lpstr>
      <vt:lpstr>Question 17/5 (cont’d)</vt:lpstr>
      <vt:lpstr>PowerPoint Presentation</vt:lpstr>
      <vt:lpstr>Work items under development</vt:lpstr>
      <vt:lpstr>Work items under development</vt:lpstr>
      <vt:lpstr>Thank you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Progress ITU-T FG-SSC</dc:title>
  <dc:creator>Sang Ziqin</dc:creator>
  <cp:keywords>ITU-T FG-SSC</cp:keywords>
  <cp:lastModifiedBy>Bueti, Maria Cristina</cp:lastModifiedBy>
  <cp:revision>800</cp:revision>
  <cp:lastPrinted>2001-11-25T13:41:09Z</cp:lastPrinted>
  <dcterms:created xsi:type="dcterms:W3CDTF">2006-05-30T12:53:59Z</dcterms:created>
  <dcterms:modified xsi:type="dcterms:W3CDTF">2014-11-07T09:53:23Z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tor">
    <vt:lpwstr>;#ITU-D;#</vt:lpwstr>
  </property>
  <property fmtid="{D5CDD505-2E9C-101B-9397-08002B2CF9AE}" pid="3" name="Web Link">
    <vt:lpwstr>http://www.mobileworldcongress.com/homepage.htm, http://www.mobileworldcongress.com/homepage.htm</vt:lpwstr>
  </property>
  <property fmtid="{D5CDD505-2E9C-101B-9397-08002B2CF9AE}" pid="4" name="Other Keyword(s)">
    <vt:lpwstr/>
  </property>
  <property fmtid="{D5CDD505-2E9C-101B-9397-08002B2CF9AE}" pid="5" name="ContentType">
    <vt:lpwstr>Document</vt:lpwstr>
  </property>
  <property fmtid="{D5CDD505-2E9C-101B-9397-08002B2CF9AE}" pid="6" name="Location">
    <vt:lpwstr>Barcelona, Spain</vt:lpwstr>
  </property>
  <property fmtid="{D5CDD505-2E9C-101B-9397-08002B2CF9AE}" pid="7" name="Author0">
    <vt:lpwstr/>
  </property>
  <property fmtid="{D5CDD505-2E9C-101B-9397-08002B2CF9AE}" pid="8" name="Date">
    <vt:lpwstr>2008-02-13T00:00:00Z</vt:lpwstr>
  </property>
  <property fmtid="{D5CDD505-2E9C-101B-9397-08002B2CF9AE}" pid="9" name="Event">
    <vt:lpwstr>GSMA Mobile World Congress</vt:lpwstr>
  </property>
  <property fmtid="{D5CDD505-2E9C-101B-9397-08002B2CF9AE}" pid="10" name="display_urn:schemas-microsoft-com:office:office#PPTAuthor">
    <vt:lpwstr>Touré, Hamadoun</vt:lpwstr>
  </property>
  <property fmtid="{D5CDD505-2E9C-101B-9397-08002B2CF9AE}" pid="11" name="PPTAuthor">
    <vt:lpwstr>78;#ITU_USERS\toure</vt:lpwstr>
  </property>
  <property fmtid="{D5CDD505-2E9C-101B-9397-08002B2CF9AE}" pid="12" name="KSOProductBuildVer">
    <vt:lpwstr>2052-9.1.0.4517</vt:lpwstr>
  </property>
  <property fmtid="{D5CDD505-2E9C-101B-9397-08002B2CF9AE}" pid="13" name="sflag">
    <vt:lpwstr>1415350841</vt:lpwstr>
  </property>
</Properties>
</file>