
<file path=[Content_Types].xml><?xml version="1.0" encoding="utf-8"?>
<Types xmlns="http://schemas.openxmlformats.org/package/2006/content-types">
  <Override PartName="/ppt/slideMasters/slideMaster2.xml" ContentType="application/vnd.openxmlformats-officedocument.presentationml.slideMaster+xml"/>
  <Override PartName="/ppt/slides/slide5.xml" ContentType="application/vnd.openxmlformats-officedocument.presentationml.slide+xml"/>
  <Override PartName="/ppt/slides/slide6.xml" ContentType="application/vnd.openxmlformats-officedocument.presentationml.slide+xml"/>
  <Default Extension="png" ContentType="image/png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docProps/custom.xml" ContentType="application/vnd.openxmlformats-officedocument.custom-properties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handoutMasters/handoutMaster1.xml" ContentType="application/vnd.openxmlformats-officedocument.presentationml.handoutMaster+xml"/>
  <Override PartName="/ppt/viewProps.xml" ContentType="application/vnd.openxmlformats-officedocument.presentationml.viewProps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920" r:id="rId1"/>
    <p:sldMasterId id="2147483926" r:id="rId2"/>
  </p:sldMasterIdLst>
  <p:notesMasterIdLst>
    <p:notesMasterId r:id="rId12"/>
  </p:notesMasterIdLst>
  <p:handoutMasterIdLst>
    <p:handoutMasterId r:id="rId13"/>
  </p:handoutMasterIdLst>
  <p:sldIdLst>
    <p:sldId id="327" r:id="rId3"/>
    <p:sldId id="363" r:id="rId4"/>
    <p:sldId id="364" r:id="rId5"/>
    <p:sldId id="365" r:id="rId6"/>
    <p:sldId id="366" r:id="rId7"/>
    <p:sldId id="367" r:id="rId8"/>
    <p:sldId id="368" r:id="rId9"/>
    <p:sldId id="360" r:id="rId10"/>
    <p:sldId id="357" r:id="rId11"/>
  </p:sldIdLst>
  <p:sldSz cx="9144000" cy="6858000" type="screen4x3"/>
  <p:notesSz cx="6794500" cy="9906000"/>
  <p:defaultTextStyle>
    <a:defPPr>
      <a:defRPr lang="en-US"/>
    </a:defPPr>
    <a:lvl1pPr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6pPr>
    <a:lvl7pPr marL="27432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7pPr>
    <a:lvl8pPr marL="32004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8pPr>
    <a:lvl9pPr marL="3657600" algn="l" defTabSz="914400" rtl="0" eaLnBrk="1" latinLnBrk="0" hangingPunct="1">
      <a:defRPr sz="2400" kern="1200">
        <a:solidFill>
          <a:schemeClr val="tx1"/>
        </a:solidFill>
        <a:latin typeface="Times New Roman" pitchFamily="18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</p:showPr>
  <p:clrMru>
    <a:srgbClr val="008000"/>
    <a:srgbClr val="009900"/>
    <a:srgbClr val="0F5C77"/>
    <a:srgbClr val="0066FF"/>
    <a:srgbClr val="C6D254"/>
    <a:srgbClr val="B1D254"/>
    <a:srgbClr val="2A6EA8"/>
    <a:srgbClr val="1A4669"/>
    <a:srgbClr val="127092"/>
    <a:srgbClr val="637381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258" autoAdjust="0"/>
    <p:restoredTop sz="94660"/>
  </p:normalViewPr>
  <p:slideViewPr>
    <p:cSldViewPr snapToGrid="0">
      <p:cViewPr>
        <p:scale>
          <a:sx n="70" d="100"/>
          <a:sy n="70" d="100"/>
        </p:scale>
        <p:origin x="-1086" y="-7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notesViewPr>
    <p:cSldViewPr snapToGrid="0">
      <p:cViewPr varScale="1">
        <p:scale>
          <a:sx n="66" d="100"/>
          <a:sy n="66" d="100"/>
        </p:scale>
        <p:origin x="0" y="0"/>
      </p:cViewPr>
      <p:guideLst/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handoutMaster" Target="handoutMasters/handoutMaster1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viewProps" Target="viewProps.xml"/><Relationship Id="rId10" Type="http://schemas.openxmlformats.org/officeDocument/2006/relationships/slide" Target="slides/slide8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t" anchorCtr="0" compatLnSpc="1">
            <a:prstTxWarp prst="textNoShape">
              <a:avLst/>
            </a:prstTxWarp>
          </a:bodyPr>
          <a:lstStyle>
            <a:lvl1pPr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49178" y="0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t" anchorCtr="0" compatLnSpc="1">
            <a:prstTxWarp prst="textNoShape">
              <a:avLst/>
            </a:prstTxWarp>
          </a:bodyPr>
          <a:lstStyle>
            <a:lvl1pPr algn="r"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1" y="9410077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b" anchorCtr="0" compatLnSpc="1">
            <a:prstTxWarp prst="textNoShape">
              <a:avLst/>
            </a:prstTxWarp>
          </a:bodyPr>
          <a:lstStyle>
            <a:lvl1pPr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49178" y="9410077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b" anchorCtr="0" compatLnSpc="1">
            <a:prstTxWarp prst="textNoShape">
              <a:avLst/>
            </a:prstTxWarp>
          </a:bodyPr>
          <a:lstStyle>
            <a:lvl1pPr algn="r" defTabSz="927561">
              <a:defRPr sz="1200"/>
            </a:lvl1pPr>
          </a:lstStyle>
          <a:p>
            <a:pPr>
              <a:defRPr/>
            </a:pPr>
            <a:fld id="{61A20253-9ACA-4122-B3F3-0F8E0789CDDC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t" anchorCtr="0" compatLnSpc="1">
            <a:prstTxWarp prst="textNoShape">
              <a:avLst/>
            </a:prstTxWarp>
          </a:bodyPr>
          <a:lstStyle>
            <a:lvl1pPr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49178" y="0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t" anchorCtr="0" compatLnSpc="1">
            <a:prstTxWarp prst="textNoShape">
              <a:avLst/>
            </a:prstTxWarp>
          </a:bodyPr>
          <a:lstStyle>
            <a:lvl1pPr algn="r"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18436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20750" y="742950"/>
            <a:ext cx="4953000" cy="37147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972" y="4705039"/>
            <a:ext cx="4980556" cy="445863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noProof="0" smtClean="0"/>
              <a:t>Click to edit Master text styles</a:t>
            </a:r>
          </a:p>
          <a:p>
            <a:pPr lvl="1"/>
            <a:r>
              <a:rPr lang="en-US" noProof="0" smtClean="0"/>
              <a:t>Second level</a:t>
            </a:r>
          </a:p>
          <a:p>
            <a:pPr lvl="2"/>
            <a:r>
              <a:rPr lang="en-US" noProof="0" smtClean="0"/>
              <a:t>Third level</a:t>
            </a:r>
          </a:p>
          <a:p>
            <a:pPr lvl="3"/>
            <a:r>
              <a:rPr lang="en-US" noProof="0" smtClean="0"/>
              <a:t>Fourth level</a:t>
            </a:r>
          </a:p>
          <a:p>
            <a:pPr lvl="4"/>
            <a:r>
              <a:rPr lang="en-US" noProof="0" smtClean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9410077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b" anchorCtr="0" compatLnSpc="1">
            <a:prstTxWarp prst="textNoShape">
              <a:avLst/>
            </a:prstTxWarp>
          </a:bodyPr>
          <a:lstStyle>
            <a:lvl1pPr defTabSz="927561">
              <a:defRPr sz="1200"/>
            </a:lvl1pPr>
          </a:lstStyle>
          <a:p>
            <a:pPr>
              <a:defRPr/>
            </a:pPr>
            <a:endParaRPr lang="en-US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49178" y="9410077"/>
            <a:ext cx="2945322" cy="49592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2726" tIns="46363" rIns="92726" bIns="46363" numCol="1" anchor="b" anchorCtr="0" compatLnSpc="1">
            <a:prstTxWarp prst="textNoShape">
              <a:avLst/>
            </a:prstTxWarp>
          </a:bodyPr>
          <a:lstStyle>
            <a:lvl1pPr algn="r" defTabSz="927561">
              <a:defRPr sz="1200"/>
            </a:lvl1pPr>
          </a:lstStyle>
          <a:p>
            <a:pPr>
              <a:defRPr/>
            </a:pPr>
            <a:fld id="{3C6F7F7A-9862-4ADC-AD6A-E4E13E2536CB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8" name="Slide Image Placeholder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9459" name="Notes Placeholder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he-IL" smtClean="0"/>
          </a:p>
        </p:txBody>
      </p:sp>
      <p:sp>
        <p:nvSpPr>
          <p:cNvPr id="19460" name="Slide Number Placeholder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D4C2925C-CD8A-4404-876F-745ED564E13E}" type="slidenum">
              <a:rPr lang="en-GB" smtClean="0">
                <a:solidFill>
                  <a:srgbClr val="000000"/>
                </a:solidFill>
              </a:rPr>
              <a:pPr/>
              <a:t>1</a:t>
            </a:fld>
            <a:endParaRPr lang="en-GB" smtClean="0">
              <a:solidFill>
                <a:srgbClr val="000000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56597" y="4612704"/>
            <a:ext cx="8067675" cy="684277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324845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dirty="0" smtClean="0"/>
              <a:t>Click to edit Master text styles</a:t>
            </a:r>
          </a:p>
          <a:p>
            <a:pPr lvl="1"/>
            <a:r>
              <a:rPr lang="en-US" dirty="0" smtClean="0"/>
              <a:t>Second level</a:t>
            </a:r>
          </a:p>
          <a:p>
            <a:pPr lvl="2"/>
            <a:r>
              <a:rPr lang="en-US" dirty="0" smtClean="0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ETSI/OCG(12)46_0xx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B34D31-E97B-4C8B-BAF6-2DFE87394721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ETSI/OCG(12)46_0xx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263EBD6-0164-4F13-9437-200F76DEBE22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תמונה 6" descr="open-slide.jpg"/>
          <p:cNvPicPr>
            <a:picLocks noChangeAspect="1"/>
          </p:cNvPicPr>
          <p:nvPr userDrawn="1"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175" y="0"/>
            <a:ext cx="913765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7" name="Title 1"/>
          <p:cNvSpPr>
            <a:spLocks noGrp="1"/>
          </p:cNvSpPr>
          <p:nvPr>
            <p:ph type="title"/>
          </p:nvPr>
        </p:nvSpPr>
        <p:spPr>
          <a:xfrm>
            <a:off x="756597" y="4612704"/>
            <a:ext cx="8067675" cy="684277"/>
          </a:xfrm>
        </p:spPr>
        <p:txBody>
          <a:bodyPr anchor="t"/>
          <a:lstStyle>
            <a:lvl1pPr algn="l">
              <a:defRPr sz="3200" b="1" cap="all"/>
            </a:lvl1pPr>
          </a:lstStyle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8" name="Text Placeholder 2"/>
          <p:cNvSpPr>
            <a:spLocks noGrp="1"/>
          </p:cNvSpPr>
          <p:nvPr>
            <p:ph type="body" idx="1"/>
          </p:nvPr>
        </p:nvSpPr>
        <p:spPr>
          <a:xfrm>
            <a:off x="742949" y="5324845"/>
            <a:ext cx="8081011" cy="514350"/>
          </a:xfrm>
        </p:spPr>
        <p:txBody>
          <a:bodyPr anchor="ctr"/>
          <a:lstStyle>
            <a:lvl1pPr marL="0" indent="0" algn="l">
              <a:buNone/>
              <a:defRPr sz="2000" b="1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  <p:sp>
        <p:nvSpPr>
          <p:cNvPr id="6" name="Text Placeholder 2"/>
          <p:cNvSpPr>
            <a:spLocks noGrp="1"/>
          </p:cNvSpPr>
          <p:nvPr>
            <p:ph type="body" idx="11"/>
          </p:nvPr>
        </p:nvSpPr>
        <p:spPr>
          <a:xfrm>
            <a:off x="742949" y="6000768"/>
            <a:ext cx="8088631" cy="514350"/>
          </a:xfrm>
        </p:spPr>
        <p:txBody>
          <a:bodyPr anchor="ctr"/>
          <a:lstStyle>
            <a:lvl1pPr marL="0" indent="0" algn="l">
              <a:buNone/>
              <a:defRPr sz="1800" b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dirty="0" smtClean="0"/>
              <a:t>Click to edit Master text styles</a:t>
            </a:r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1pPr>
              <a:defRPr b="1"/>
            </a:lvl1pPr>
            <a:lvl2pPr>
              <a:defRPr b="0"/>
            </a:lvl2pPr>
            <a:lvl3pPr>
              <a:defRPr b="0"/>
            </a:lvl3pPr>
            <a:lvl4pPr>
              <a:defRPr b="0"/>
            </a:lvl4pPr>
            <a:lvl5pPr>
              <a:defRPr b="0"/>
            </a:lvl5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4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ETSI/OCG(12)47_0xx</a:t>
            </a:r>
          </a:p>
        </p:txBody>
      </p:sp>
      <p:sp>
        <p:nvSpPr>
          <p:cNvPr id="5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782BC74-DB9D-4A91-ACE6-A3DEB63F0AB4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advClick="0" advTm="10000">
    <p:wipe dir="r"/>
  </p:transition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Click to edit Master title style</a:t>
            </a:r>
            <a:endParaRPr lang="en-GB" dirty="0"/>
          </a:p>
        </p:txBody>
      </p:sp>
      <p:sp>
        <p:nvSpPr>
          <p:cNvPr id="3" name="Footer Placeholder 4"/>
          <p:cNvSpPr>
            <a:spLocks noGrp="1"/>
          </p:cNvSpPr>
          <p:nvPr>
            <p:ph type="ftr" sz="quarter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r>
              <a:rPr lang="en-US"/>
              <a:t>ETSI/OCG(12)47_0xx</a:t>
            </a:r>
          </a:p>
        </p:txBody>
      </p:sp>
      <p:sp>
        <p:nvSpPr>
          <p:cNvPr id="4" name="Slide Number Placeholder 5"/>
          <p:cNvSpPr>
            <a:spLocks noGrp="1"/>
          </p:cNvSpPr>
          <p:nvPr>
            <p:ph type="sldNum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24DB4D-893A-495C-A48E-F95921A1C9B5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Ovr>
    <a:masterClrMapping/>
  </p:clrMapOvr>
  <p:transition advClick="0" advTm="10000">
    <p:wipe dir="r"/>
  </p:transition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2.png"/><Relationship Id="rId5" Type="http://schemas.openxmlformats.org/officeDocument/2006/relationships/image" Target="../media/image1.jpeg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תמונה 6" descr="content-slide.jpg"/>
          <p:cNvPicPr>
            <a:picLocks noChangeAspect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" y="0"/>
            <a:ext cx="9140825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  <a:endParaRPr lang="en-GB" smtClean="0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4488" y="1433513"/>
            <a:ext cx="8455025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3425" y="6530975"/>
            <a:ext cx="2597150" cy="327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schemeClr val="tx1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ETSI/OCG(12)46_0xx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472238"/>
            <a:ext cx="495300" cy="385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77DB86C6-7436-478C-B533-583DF751B5EF}" type="slidenum">
              <a:rPr lang="en-US"/>
              <a:pPr>
                <a:defRPr/>
              </a:pPr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08" r:id="rId1"/>
    <p:sldLayoutId id="2147484004" r:id="rId2"/>
    <p:sldLayoutId id="2147484005" r:id="rId3"/>
  </p:sldLayoutIdLst>
  <p:transition advClick="0" advTm="10000">
    <p:wipe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6"/>
        </a:buBlip>
        <a:defRPr sz="2400" b="1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b="1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תמונה 6" descr="content-slide.jpg"/>
          <p:cNvPicPr>
            <a:picLocks noChangeAspect="1"/>
          </p:cNvPicPr>
          <p:nvPr userDrawn="1"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3175" y="0"/>
            <a:ext cx="9140825" cy="68611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051" name="Title Placeholder 1"/>
          <p:cNvSpPr>
            <a:spLocks noGrp="1"/>
          </p:cNvSpPr>
          <p:nvPr>
            <p:ph type="title"/>
          </p:nvPr>
        </p:nvSpPr>
        <p:spPr bwMode="auto">
          <a:xfrm>
            <a:off x="276225" y="0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Slide title</a:t>
            </a:r>
            <a:endParaRPr lang="en-GB" smtClean="0"/>
          </a:p>
        </p:txBody>
      </p:sp>
      <p:sp>
        <p:nvSpPr>
          <p:cNvPr id="2052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344488" y="1433513"/>
            <a:ext cx="8455025" cy="51069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smtClean="0"/>
              <a:t>Click to add text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273425" y="6530975"/>
            <a:ext cx="2597150" cy="3270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ctr">
              <a:defRPr sz="1200">
                <a:solidFill>
                  <a:prstClr val="black"/>
                </a:solidFill>
                <a:latin typeface="+mn-lt"/>
                <a:cs typeface="Arial" charset="0"/>
              </a:defRPr>
            </a:lvl1pPr>
          </a:lstStyle>
          <a:p>
            <a:pPr>
              <a:defRPr/>
            </a:pPr>
            <a:r>
              <a:rPr lang="en-US"/>
              <a:t>ETSI/OCG(12)47_0xx</a:t>
            </a: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228600" y="6472238"/>
            <a:ext cx="495300" cy="385762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prstClr val="black"/>
                </a:solidFill>
                <a:latin typeface="+mn-lt"/>
                <a:cs typeface="+mn-cs"/>
              </a:defRPr>
            </a:lvl1pPr>
          </a:lstStyle>
          <a:p>
            <a:pPr>
              <a:defRPr/>
            </a:pPr>
            <a:fld id="{4680C367-569A-4BED-AC1C-C8859F43E971}" type="slidenum">
              <a:rPr lang="en-GB"/>
              <a:pPr>
                <a:defRPr/>
              </a:pPr>
              <a:t>‹#›</a:t>
            </a:fld>
            <a:endParaRPr lang="en-GB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4010" r:id="rId1"/>
    <p:sldLayoutId id="2147484006" r:id="rId2"/>
    <p:sldLayoutId id="2147484007" r:id="rId3"/>
  </p:sldLayoutIdLst>
  <p:transition advClick="0" advTm="10000">
    <p:wipe dir="r"/>
  </p:transition>
  <p:timing>
    <p:tnLst>
      <p:par>
        <p:cTn id="1" dur="indefinite" restart="never" nodeType="tmRoot"/>
      </p:par>
    </p:tnLst>
  </p:timing>
  <p:hf sldNum="0" hd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800" b="1" kern="1200">
          <a:solidFill>
            <a:schemeClr val="tx2"/>
          </a:solidFill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800" b="1">
          <a:solidFill>
            <a:schemeClr val="tx2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SzPct val="90000"/>
        <a:buBlip>
          <a:blip r:embed="rId6"/>
        </a:buBlip>
        <a:defRPr sz="2400" b="1" kern="1200">
          <a:solidFill>
            <a:srgbClr val="404040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sz="2000" b="1" kern="1200">
          <a:solidFill>
            <a:srgbClr val="404040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tx2"/>
        </a:buClr>
        <a:buSzPct val="120000"/>
        <a:buFont typeface="Arial" charset="0"/>
        <a:buChar char="•"/>
        <a:defRPr b="1" kern="1200">
          <a:solidFill>
            <a:srgbClr val="404040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4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5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5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כותרת 4"/>
          <p:cNvSpPr>
            <a:spLocks noGrp="1"/>
          </p:cNvSpPr>
          <p:nvPr>
            <p:ph type="title"/>
          </p:nvPr>
        </p:nvSpPr>
        <p:spPr>
          <a:xfrm>
            <a:off x="695325" y="4456112"/>
            <a:ext cx="8080375" cy="1360488"/>
          </a:xfrm>
        </p:spPr>
        <p:txBody>
          <a:bodyPr/>
          <a:lstStyle/>
          <a:p>
            <a:pPr>
              <a:defRPr/>
            </a:pPr>
            <a:r>
              <a:rPr lang="en-US" dirty="0" smtClean="0"/>
              <a:t>ETSI TC-EE ACTIVITIES ON ENERGY EFFICIENCY</a:t>
            </a:r>
            <a:endParaRPr lang="he-IL" dirty="0"/>
          </a:p>
        </p:txBody>
      </p:sp>
      <p:sp>
        <p:nvSpPr>
          <p:cNvPr id="6148" name="Rectangle 12"/>
          <p:cNvSpPr>
            <a:spLocks noChangeArrowheads="1"/>
          </p:cNvSpPr>
          <p:nvPr/>
        </p:nvSpPr>
        <p:spPr bwMode="auto">
          <a:xfrm>
            <a:off x="5308600" y="2908300"/>
            <a:ext cx="3644900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800" b="1" dirty="0">
                <a:latin typeface="Arial" charset="0"/>
                <a:cs typeface="Arial" charset="0"/>
              </a:rPr>
              <a:t>Doc:</a:t>
            </a:r>
            <a:r>
              <a:rPr lang="en-GB" sz="1800" dirty="0">
                <a:latin typeface="Arial" charset="0"/>
                <a:cs typeface="Arial" charset="0"/>
              </a:rPr>
              <a:t> </a:t>
            </a:r>
            <a:r>
              <a:rPr lang="en-GB" sz="1800" dirty="0" smtClean="0">
                <a:latin typeface="Arial" charset="0"/>
                <a:cs typeface="Arial" charset="0"/>
              </a:rPr>
              <a:t>EE(14)</a:t>
            </a:r>
            <a:endParaRPr lang="en-GB" sz="1800" dirty="0">
              <a:latin typeface="Arial" charset="0"/>
              <a:cs typeface="Arial" charset="0"/>
            </a:endParaRPr>
          </a:p>
          <a:p>
            <a:r>
              <a:rPr lang="fr-FR" sz="1800" b="1" dirty="0">
                <a:latin typeface="Arial" charset="0"/>
                <a:cs typeface="Arial" charset="0"/>
              </a:rPr>
              <a:t>Source:</a:t>
            </a:r>
            <a:r>
              <a:rPr lang="fr-FR" sz="1800" dirty="0">
                <a:latin typeface="Arial" charset="0"/>
                <a:cs typeface="Arial" charset="0"/>
              </a:rPr>
              <a:t> TC </a:t>
            </a:r>
            <a:r>
              <a:rPr lang="fr-FR" sz="1800" dirty="0" smtClean="0">
                <a:latin typeface="Arial" charset="0"/>
                <a:cs typeface="Arial" charset="0"/>
              </a:rPr>
              <a:t>EE </a:t>
            </a:r>
            <a:r>
              <a:rPr lang="fr-FR" sz="1800" dirty="0">
                <a:latin typeface="Arial" charset="0"/>
                <a:cs typeface="Arial" charset="0"/>
              </a:rPr>
              <a:t>Chair</a:t>
            </a:r>
            <a:endParaRPr lang="en-GB" sz="1800" dirty="0">
              <a:latin typeface="Arial" charset="0"/>
              <a:cs typeface="Arial" charset="0"/>
            </a:endParaRPr>
          </a:p>
          <a:p>
            <a:r>
              <a:rPr lang="en-GB" sz="1800" b="1" dirty="0">
                <a:latin typeface="Arial" charset="0"/>
                <a:cs typeface="Arial" charset="0"/>
              </a:rPr>
              <a:t>Agenda </a:t>
            </a:r>
            <a:r>
              <a:rPr lang="en-GB" sz="1800" b="1" dirty="0" smtClean="0">
                <a:latin typeface="Arial" charset="0"/>
                <a:cs typeface="Arial" charset="0"/>
              </a:rPr>
              <a:t>item:</a:t>
            </a:r>
            <a:endParaRPr lang="en-GB" sz="1800" dirty="0">
              <a:latin typeface="Arial" charset="0"/>
              <a:cs typeface="Arial" charset="0"/>
            </a:endParaRPr>
          </a:p>
          <a:p>
            <a:r>
              <a:rPr lang="en-GB" sz="1800" b="1" dirty="0">
                <a:latin typeface="Arial" charset="0"/>
                <a:cs typeface="Arial" charset="0"/>
              </a:rPr>
              <a:t>For:</a:t>
            </a:r>
            <a:r>
              <a:rPr lang="en-GB" sz="1800" dirty="0">
                <a:latin typeface="Arial" charset="0"/>
                <a:cs typeface="Arial" charset="0"/>
              </a:rPr>
              <a:t> </a:t>
            </a:r>
            <a:r>
              <a:rPr lang="en-GB" sz="1800" dirty="0" smtClean="0">
                <a:latin typeface="Arial" charset="0"/>
                <a:cs typeface="Arial" charset="0"/>
              </a:rPr>
              <a:t>For discussion with ITU-T</a:t>
            </a:r>
            <a:endParaRPr lang="en-GB" sz="1800" dirty="0">
              <a:latin typeface="Arial" charset="0"/>
              <a:cs typeface="Arial" charset="0"/>
            </a:endParaRPr>
          </a:p>
        </p:txBody>
      </p:sp>
      <p:sp>
        <p:nvSpPr>
          <p:cNvPr id="6149" name="TextBox 9"/>
          <p:cNvSpPr txBox="1">
            <a:spLocks noChangeArrowheads="1"/>
          </p:cNvSpPr>
          <p:nvPr/>
        </p:nvSpPr>
        <p:spPr bwMode="auto">
          <a:xfrm>
            <a:off x="506413" y="6581775"/>
            <a:ext cx="2701925" cy="276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en-GB" sz="1200">
                <a:solidFill>
                  <a:srgbClr val="000000"/>
                </a:solidFill>
                <a:latin typeface="Calibri" pitchFamily="34" charset="0"/>
                <a:cs typeface="Arial" charset="0"/>
              </a:rPr>
              <a:t>© ETSI 2013. All rights reserved</a:t>
            </a:r>
          </a:p>
        </p:txBody>
      </p:sp>
    </p:spTree>
  </p:cSld>
  <p:clrMapOvr>
    <a:masterClrMapping/>
  </p:clrMapOvr>
  <p:transition advClick="0" advTm="10000"/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Measurement method of energy efficiency of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Radio Base Stations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397000"/>
            <a:ext cx="8455025" cy="5308599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TS 102 706 V1.3.1 published on 07/2013 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New ES 202 706 V1.1.1 is in approval process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This includes clarifications on the test methods and on equipment configuration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A NWI has been initiated to revise the ES 202 706: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The test method with dynamic traffic load will be improved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Improvements will also address:</a:t>
            </a:r>
          </a:p>
          <a:p>
            <a:pPr lvl="2" eaLnBrk="1" hangingPunct="1">
              <a:spcBef>
                <a:spcPts val="0"/>
              </a:spcBef>
            </a:pPr>
            <a:r>
              <a:rPr lang="en-US" dirty="0" smtClean="0">
                <a:solidFill>
                  <a:srgbClr val="0F5C77"/>
                </a:solidFill>
              </a:rPr>
              <a:t>channel multipath propagation,</a:t>
            </a:r>
          </a:p>
          <a:p>
            <a:pPr lvl="2" eaLnBrk="1" hangingPunct="1">
              <a:spcBef>
                <a:spcPts val="0"/>
              </a:spcBef>
            </a:pPr>
            <a:r>
              <a:rPr lang="en-US" dirty="0" smtClean="0">
                <a:solidFill>
                  <a:srgbClr val="0F5C77"/>
                </a:solidFill>
              </a:rPr>
              <a:t>interference,</a:t>
            </a:r>
          </a:p>
          <a:p>
            <a:pPr lvl="2" eaLnBrk="1" hangingPunct="1">
              <a:spcBef>
                <a:spcPts val="0"/>
              </a:spcBef>
            </a:pPr>
            <a:r>
              <a:rPr lang="en-US" dirty="0" smtClean="0">
                <a:solidFill>
                  <a:srgbClr val="0F5C77"/>
                </a:solidFill>
              </a:rPr>
              <a:t>noise,</a:t>
            </a:r>
          </a:p>
          <a:p>
            <a:pPr lvl="2" eaLnBrk="1" hangingPunct="1">
              <a:spcBef>
                <a:spcPts val="0"/>
              </a:spcBef>
            </a:pPr>
            <a:r>
              <a:rPr lang="en-US" dirty="0" smtClean="0">
                <a:solidFill>
                  <a:srgbClr val="0F5C77"/>
                </a:solidFill>
              </a:rPr>
              <a:t>multi standard mode base station</a:t>
            </a:r>
          </a:p>
          <a:p>
            <a:pPr lvl="2" eaLnBrk="1" hangingPunct="1">
              <a:spcBef>
                <a:spcPts val="0"/>
              </a:spcBef>
            </a:pPr>
            <a:r>
              <a:rPr lang="en-US" dirty="0" smtClean="0">
                <a:solidFill>
                  <a:srgbClr val="0F5C77"/>
                </a:solidFill>
              </a:rPr>
              <a:t>multiple-input and multiple-output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Harmonization with ATIS standard is also considered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Publication expected in 2Q/2016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Measurement method of energy efficiency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in wireless access networks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447800"/>
            <a:ext cx="8455025" cy="51054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This will be a technical aligned standard with the ITU-T SG5/SQ17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Work done in cooperation with 3GPP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Reference in ETSI is ES 203 228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The covered technology is GSM, UMTS, LTE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In defines: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the topology and level of analysis to assess the energy efficiency of mobile networks.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Metrics for the energy efficiency of wireless access networks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Time scale for publication: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Stable draft submitted for comments in ETSI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Final draft planned in November 2014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Approval expected in December 2014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Measurement method of energy efficiency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 of fixed access equipment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676400"/>
            <a:ext cx="8455025" cy="38481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ES 203 315 V1.2.1 published on 10/2011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NWI is on going to: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Upgrade the standard to EN (new reference: EN 303 215)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Include the measurement method of Vectoring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Remove the power targets because covered by EU Code of Conduct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Final draft to be sent in Approval Process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Energy aware networking measurement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676400"/>
            <a:ext cx="8455025" cy="38481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NWI on “Energy aware networking measurement” started in December 2013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This is a deliverable that defines a measurement procedure  to determine the equipment’s ability to adapt performances and power consumption to traffic load needs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The present deliverable is a TR but may be upgraded to TS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Stable draft expected in February 2015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Publication expected on July 2015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Standardization terms and trends in energy efficiency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600200"/>
            <a:ext cx="8455025" cy="3924300"/>
          </a:xfrm>
        </p:spPr>
        <p:txBody>
          <a:bodyPr/>
          <a:lstStyle/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NWI approved in September 2014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This ES will define: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General definitions and terms used in energy efficiency standards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Different types of technologies (e.g. equipment/site/network/service level)</a:t>
            </a:r>
          </a:p>
          <a:p>
            <a:pPr lvl="1" eaLnBrk="1" hangingPunct="1"/>
            <a:r>
              <a:rPr lang="en-US" dirty="0" smtClean="0">
                <a:solidFill>
                  <a:srgbClr val="0F5C77"/>
                </a:solidFill>
              </a:rPr>
              <a:t>Instrumentation specification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This WI will be a technical aligned deliverable with ITU-T SG5/WP3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It will take into account the work already done by other SDOs </a:t>
            </a:r>
          </a:p>
          <a:p>
            <a:pPr eaLnBrk="1" hangingPunct="1"/>
            <a:r>
              <a:rPr lang="en-US" dirty="0" smtClean="0">
                <a:solidFill>
                  <a:srgbClr val="0F5C77"/>
                </a:solidFill>
              </a:rPr>
              <a:t>Publication expected on 2Q/2016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ETSI activity on EU regulation N°801/2013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“Network Standby”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8195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1193801"/>
            <a:ext cx="8609012" cy="5156199"/>
          </a:xfrm>
        </p:spPr>
        <p:txBody>
          <a:bodyPr/>
          <a:lstStyle/>
          <a:p>
            <a:pPr marL="360000" eaLnBrk="1" hangingPunct="1">
              <a:spcBef>
                <a:spcPts val="0"/>
              </a:spcBef>
            </a:pPr>
            <a:r>
              <a:rPr lang="en-US" sz="2000" dirty="0" smtClean="0">
                <a:solidFill>
                  <a:srgbClr val="0F5C77"/>
                </a:solidFill>
              </a:rPr>
              <a:t>The EU regulation 801/2013 amends the EU regulation 1275/2008 on standby and off-mode power consumption</a:t>
            </a:r>
          </a:p>
          <a:p>
            <a:pPr marL="360000" eaLnBrk="1" hangingPunct="1">
              <a:spcBef>
                <a:spcPts val="0"/>
              </a:spcBef>
            </a:pPr>
            <a:r>
              <a:rPr lang="en-US" sz="2000" dirty="0" smtClean="0">
                <a:solidFill>
                  <a:srgbClr val="0F5C77"/>
                </a:solidFill>
              </a:rPr>
              <a:t>It defines power consumption limits for equipment with activation through a network interface (wireless or wireline)</a:t>
            </a:r>
          </a:p>
          <a:p>
            <a:pPr marL="360000" eaLnBrk="1" hangingPunct="1">
              <a:spcBef>
                <a:spcPts val="0"/>
              </a:spcBef>
            </a:pPr>
            <a:r>
              <a:rPr lang="en-US" sz="2000" dirty="0" smtClean="0">
                <a:solidFill>
                  <a:srgbClr val="0F5C77"/>
                </a:solidFill>
              </a:rPr>
              <a:t>ETSI and CENELEC JWG 59X/100X will produce the standards for the measurement methods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1800" u="sng" dirty="0" smtClean="0">
                <a:solidFill>
                  <a:srgbClr val="0F5C77"/>
                </a:solidFill>
              </a:rPr>
              <a:t>ETSI and CENELEC work with mode 4 cooperation agreement to develop two standards</a:t>
            </a:r>
            <a:r>
              <a:rPr lang="en-US" sz="1800" dirty="0" smtClean="0">
                <a:solidFill>
                  <a:srgbClr val="0F5C77"/>
                </a:solidFill>
              </a:rPr>
              <a:t> (one in CENELEC and one in ETSI) that mutually exclusives;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1800" dirty="0" smtClean="0">
                <a:solidFill>
                  <a:srgbClr val="0F5C77"/>
                </a:solidFill>
              </a:rPr>
              <a:t>These standards have to cover the household appliances and the ICT office equipment with network interface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1800" dirty="0" smtClean="0">
                <a:solidFill>
                  <a:srgbClr val="0F5C77"/>
                </a:solidFill>
              </a:rPr>
              <a:t>The two standards will have an introduction with what is 'in scope' and 'out of scope' and with cross-reference to each other's standards</a:t>
            </a:r>
          </a:p>
          <a:p>
            <a:pPr lvl="1" eaLnBrk="1" hangingPunct="1">
              <a:spcBef>
                <a:spcPts val="0"/>
              </a:spcBef>
            </a:pPr>
            <a:r>
              <a:rPr lang="en-US" sz="1800" dirty="0" smtClean="0">
                <a:solidFill>
                  <a:srgbClr val="0F5C77"/>
                </a:solidFill>
              </a:rPr>
              <a:t>The work repartition is:</a:t>
            </a:r>
          </a:p>
          <a:p>
            <a:pPr lvl="2" eaLnBrk="1" hangingPunct="1">
              <a:spcBef>
                <a:spcPts val="0"/>
              </a:spcBef>
            </a:pPr>
            <a:r>
              <a:rPr lang="en-US" sz="1600" dirty="0" smtClean="0">
                <a:solidFill>
                  <a:srgbClr val="0F5C77"/>
                </a:solidFill>
              </a:rPr>
              <a:t>CENELEC to cover the “edge equipment” (networked equipment that can be connected to a network and interact with that network or other devices and that does not have, as its primary function, the passing of network traffic to provide a network)</a:t>
            </a:r>
          </a:p>
          <a:p>
            <a:pPr lvl="2" eaLnBrk="1" hangingPunct="1">
              <a:spcBef>
                <a:spcPts val="0"/>
              </a:spcBef>
            </a:pPr>
            <a:r>
              <a:rPr lang="en-US" sz="1600" dirty="0" smtClean="0">
                <a:solidFill>
                  <a:srgbClr val="0F5C77"/>
                </a:solidFill>
              </a:rPr>
              <a:t>ETSI to cover the “interconnecting equipment” (networked equipment that has, as its primary function, the passing of network traffic to provide a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Rectangle 2"/>
          <p:cNvSpPr>
            <a:spLocks noGrp="1" noChangeArrowheads="1"/>
          </p:cNvSpPr>
          <p:nvPr>
            <p:ph type="title"/>
          </p:nvPr>
        </p:nvSpPr>
        <p:spPr>
          <a:xfrm>
            <a:off x="276225" y="25400"/>
            <a:ext cx="8229600" cy="1041400"/>
          </a:xfrm>
        </p:spPr>
        <p:txBody>
          <a:bodyPr/>
          <a:lstStyle/>
          <a:p>
            <a:pPr fontAlgn="auto">
              <a:spcAft>
                <a:spcPts val="0"/>
              </a:spcAft>
              <a:defRPr/>
            </a:pP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Overview of ETSI TC-EE standards for measurement</a:t>
            </a:r>
            <a:b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</a:br>
            <a:r>
              <a:rPr lang="en-US" sz="2400" dirty="0" smtClean="0">
                <a:solidFill>
                  <a:schemeClr val="tx2">
                    <a:lumMod val="75000"/>
                  </a:schemeClr>
                </a:solidFill>
              </a:rPr>
              <a:t>methods of energy efficiency</a:t>
            </a:r>
            <a:endParaRPr lang="en-US" sz="240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4" name="Rectangle 3"/>
          <p:cNvSpPr>
            <a:spLocks noChangeArrowheads="1"/>
          </p:cNvSpPr>
          <p:nvPr/>
        </p:nvSpPr>
        <p:spPr bwMode="auto">
          <a:xfrm>
            <a:off x="5072188" y="1320800"/>
            <a:ext cx="3497778" cy="1384300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err="1" smtClean="0">
                <a:solidFill>
                  <a:srgbClr val="006600"/>
                </a:solidFill>
                <a:latin typeface="Calibri" pitchFamily="34" charset="0"/>
              </a:rPr>
              <a:t>Wireline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 Broadband Access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ES 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203 215 V1.3.1,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10/2011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dirty="0" smtClean="0">
                <a:solidFill>
                  <a:srgbClr val="006600"/>
                </a:solidFill>
                <a:latin typeface="Calibri" pitchFamily="34" charset="0"/>
              </a:rPr>
              <a:t>Under revision to include new technologies</a:t>
            </a:r>
            <a:endParaRPr lang="en-US" sz="1600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5" name="Rectangle 3"/>
          <p:cNvSpPr>
            <a:spLocks noChangeArrowheads="1"/>
          </p:cNvSpPr>
          <p:nvPr/>
        </p:nvSpPr>
        <p:spPr bwMode="auto">
          <a:xfrm>
            <a:off x="533400" y="1320800"/>
            <a:ext cx="3683000" cy="1384300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Customer Premises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EN 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301 575 V1.1.1,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5/2012</a:t>
            </a:r>
            <a:endParaRPr lang="en-US" sz="1600" b="1" dirty="0">
              <a:solidFill>
                <a:srgbClr val="006600"/>
              </a:solidFill>
              <a:latin typeface="Calibri" pitchFamily="34" charset="0"/>
            </a:endParaRP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dirty="0" smtClean="0">
                <a:solidFill>
                  <a:srgbClr val="006600"/>
                </a:solidFill>
                <a:latin typeface="Calibri" pitchFamily="34" charset="0"/>
              </a:rPr>
              <a:t>end-user </a:t>
            </a:r>
            <a:r>
              <a:rPr lang="en-US" sz="1600" dirty="0">
                <a:solidFill>
                  <a:srgbClr val="006600"/>
                </a:solidFill>
                <a:latin typeface="Calibri" pitchFamily="34" charset="0"/>
              </a:rPr>
              <a:t>broadband equipment in the scope of EU regulation 1275/2008 </a:t>
            </a:r>
          </a:p>
        </p:txBody>
      </p:sp>
      <p:sp>
        <p:nvSpPr>
          <p:cNvPr id="6" name="Rectangle 3"/>
          <p:cNvSpPr>
            <a:spLocks noChangeArrowheads="1"/>
          </p:cNvSpPr>
          <p:nvPr/>
        </p:nvSpPr>
        <p:spPr bwMode="auto">
          <a:xfrm>
            <a:off x="5082229" y="2897105"/>
            <a:ext cx="3553772" cy="1522495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Core network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ES 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201 554 V1.1.1,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04/2012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dirty="0" smtClean="0">
                <a:solidFill>
                  <a:srgbClr val="006600"/>
                </a:solidFill>
                <a:latin typeface="Calibri" pitchFamily="34" charset="0"/>
              </a:rPr>
              <a:t>Equipment defined in TS 123 002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dirty="0" smtClean="0">
                <a:solidFill>
                  <a:srgbClr val="006600"/>
                </a:solidFill>
                <a:latin typeface="Calibri" pitchFamily="34" charset="0"/>
              </a:rPr>
              <a:t>Under revision to include Radio access control nodes</a:t>
            </a:r>
            <a:endParaRPr lang="en-US" sz="1600" b="1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7" name="Rectangle 3"/>
          <p:cNvSpPr>
            <a:spLocks noChangeArrowheads="1"/>
          </p:cNvSpPr>
          <p:nvPr/>
        </p:nvSpPr>
        <p:spPr bwMode="auto">
          <a:xfrm>
            <a:off x="5082228" y="4534207"/>
            <a:ext cx="3553772" cy="764711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Transport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ES 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203 184 V1.1.1,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03/2013</a:t>
            </a:r>
            <a:endParaRPr lang="en-US" sz="1600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8" name="Rectangle 3"/>
          <p:cNvSpPr>
            <a:spLocks noChangeArrowheads="1"/>
          </p:cNvSpPr>
          <p:nvPr/>
        </p:nvSpPr>
        <p:spPr bwMode="auto">
          <a:xfrm>
            <a:off x="533401" y="4361100"/>
            <a:ext cx="3683000" cy="738366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Switching and router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ES 203 136 V1.1.1, 05/2013</a:t>
            </a:r>
            <a:endParaRPr lang="en-US" sz="1600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9" name="Rectangle 3"/>
          <p:cNvSpPr>
            <a:spLocks noChangeArrowheads="1"/>
          </p:cNvSpPr>
          <p:nvPr/>
        </p:nvSpPr>
        <p:spPr bwMode="auto">
          <a:xfrm>
            <a:off x="533401" y="2844800"/>
            <a:ext cx="3683000" cy="1384300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Wireless Broadband Access equipment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TS 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102 706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V1.3.1</a:t>
            </a:r>
            <a:r>
              <a:rPr lang="en-US" sz="1600" b="1" dirty="0">
                <a:solidFill>
                  <a:srgbClr val="006600"/>
                </a:solidFill>
                <a:latin typeface="Calibri" pitchFamily="34" charset="0"/>
              </a:rPr>
              <a:t>, </a:t>
            </a:r>
            <a:r>
              <a:rPr lang="en-US" sz="1600" b="1" dirty="0" smtClean="0">
                <a:solidFill>
                  <a:srgbClr val="006600"/>
                </a:solidFill>
                <a:latin typeface="Calibri" pitchFamily="34" charset="0"/>
              </a:rPr>
              <a:t>7/2013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dirty="0" smtClean="0">
                <a:solidFill>
                  <a:srgbClr val="006600"/>
                </a:solidFill>
                <a:latin typeface="Calibri" pitchFamily="34" charset="0"/>
              </a:rPr>
              <a:t>Under revision to enhance test method in traffic conditions</a:t>
            </a:r>
            <a:endParaRPr lang="en-US" sz="1600" dirty="0">
              <a:solidFill>
                <a:srgbClr val="006600"/>
              </a:solidFill>
              <a:latin typeface="Calibri" pitchFamily="34" charset="0"/>
            </a:endParaRPr>
          </a:p>
        </p:txBody>
      </p:sp>
      <p:sp>
        <p:nvSpPr>
          <p:cNvPr id="10" name="Rectangle 3"/>
          <p:cNvSpPr>
            <a:spLocks noChangeArrowheads="1"/>
          </p:cNvSpPr>
          <p:nvPr/>
        </p:nvSpPr>
        <p:spPr bwMode="auto">
          <a:xfrm>
            <a:off x="5089385" y="5440483"/>
            <a:ext cx="3553772" cy="627012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00FF"/>
                </a:solidFill>
                <a:latin typeface="Calibri" pitchFamily="34" charset="0"/>
              </a:rPr>
              <a:t>Mobile networks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00FF"/>
                </a:solidFill>
                <a:latin typeface="Calibri" pitchFamily="34" charset="0"/>
              </a:rPr>
              <a:t>ES </a:t>
            </a:r>
            <a:r>
              <a:rPr lang="en-US" sz="1600" b="1" dirty="0">
                <a:solidFill>
                  <a:srgbClr val="0000FF"/>
                </a:solidFill>
                <a:latin typeface="Calibri" pitchFamily="34" charset="0"/>
              </a:rPr>
              <a:t>203 </a:t>
            </a:r>
            <a:r>
              <a:rPr lang="en-US" sz="1600" b="1" dirty="0" smtClean="0">
                <a:solidFill>
                  <a:srgbClr val="0000FF"/>
                </a:solidFill>
                <a:latin typeface="Calibri" pitchFamily="34" charset="0"/>
              </a:rPr>
              <a:t>228 in preparation</a:t>
            </a:r>
            <a:endParaRPr lang="en-US" sz="1600" dirty="0">
              <a:solidFill>
                <a:srgbClr val="0000FF"/>
              </a:solidFill>
              <a:latin typeface="Calibri" pitchFamily="34" charset="0"/>
            </a:endParaRPr>
          </a:p>
        </p:txBody>
      </p:sp>
      <p:sp>
        <p:nvSpPr>
          <p:cNvPr id="11" name="Rectangle 3"/>
          <p:cNvSpPr>
            <a:spLocks noGrp="1" noChangeArrowheads="1"/>
          </p:cNvSpPr>
          <p:nvPr>
            <p:ph idx="1"/>
          </p:nvPr>
        </p:nvSpPr>
        <p:spPr>
          <a:xfrm>
            <a:off x="534988" y="6123295"/>
            <a:ext cx="8455025" cy="762001"/>
          </a:xfrm>
        </p:spPr>
        <p:txBody>
          <a:bodyPr/>
          <a:lstStyle/>
          <a:p>
            <a:pPr marL="177800" indent="0" eaLnBrk="1" hangingPunct="1">
              <a:buNone/>
            </a:pPr>
            <a:r>
              <a:rPr lang="en-US" sz="1600" dirty="0" smtClean="0">
                <a:solidFill>
                  <a:srgbClr val="0F5C77"/>
                </a:solidFill>
              </a:rPr>
              <a:t>These deliverables were published under the frame of Mandate M/462 “ICT to enable efficient energy use in fixed and mobile information and communication networks”</a:t>
            </a:r>
          </a:p>
        </p:txBody>
      </p:sp>
      <p:sp>
        <p:nvSpPr>
          <p:cNvPr id="12" name="Rectangle 3"/>
          <p:cNvSpPr>
            <a:spLocks noChangeArrowheads="1"/>
          </p:cNvSpPr>
          <p:nvPr/>
        </p:nvSpPr>
        <p:spPr bwMode="auto">
          <a:xfrm>
            <a:off x="519660" y="5172500"/>
            <a:ext cx="4298000" cy="1023583"/>
          </a:xfrm>
          <a:prstGeom prst="rect">
            <a:avLst/>
          </a:prstGeom>
          <a:solidFill>
            <a:srgbClr val="CCFF99"/>
          </a:solidFill>
          <a:ln w="9525">
            <a:noFill/>
            <a:miter lim="800000"/>
            <a:headEnd/>
            <a:tailEnd/>
          </a:ln>
        </p:spPr>
        <p:txBody>
          <a:bodyPr/>
          <a:lstStyle/>
          <a:p>
            <a:pPr marL="342900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8000"/>
                </a:solidFill>
                <a:latin typeface="Calibri" pitchFamily="34" charset="0"/>
              </a:rPr>
              <a:t>Green Abstraction Layer</a:t>
            </a:r>
            <a:endParaRPr lang="en-US" sz="1600" b="1" dirty="0" smtClean="0">
              <a:solidFill>
                <a:srgbClr val="008000"/>
              </a:solidFill>
              <a:latin typeface="Calibri" pitchFamily="34" charset="0"/>
            </a:endParaRP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600" b="1" dirty="0" smtClean="0">
                <a:solidFill>
                  <a:srgbClr val="008000"/>
                </a:solidFill>
                <a:latin typeface="Calibri" pitchFamily="34" charset="0"/>
              </a:rPr>
              <a:t>ES </a:t>
            </a:r>
            <a:r>
              <a:rPr lang="en-US" sz="1600" b="1" dirty="0">
                <a:solidFill>
                  <a:srgbClr val="008000"/>
                </a:solidFill>
                <a:latin typeface="Calibri" pitchFamily="34" charset="0"/>
              </a:rPr>
              <a:t>203 </a:t>
            </a:r>
            <a:r>
              <a:rPr lang="en-US" sz="1600" b="1" dirty="0" smtClean="0">
                <a:solidFill>
                  <a:srgbClr val="008000"/>
                </a:solidFill>
                <a:latin typeface="Calibri" pitchFamily="34" charset="0"/>
              </a:rPr>
              <a:t>237 V1.1.1, 3/2013</a:t>
            </a:r>
          </a:p>
          <a:p>
            <a:pPr marL="800100" lvl="1" indent="-342900">
              <a:buSzPct val="90000"/>
              <a:buFontTx/>
              <a:buBlip>
                <a:blip r:embed="rId2"/>
              </a:buBlip>
            </a:pPr>
            <a:r>
              <a:rPr lang="en-US" sz="1400" b="1" smtClean="0">
                <a:solidFill>
                  <a:srgbClr val="008000"/>
                </a:solidFill>
                <a:latin typeface="Calibri" pitchFamily="34" charset="0"/>
              </a:rPr>
              <a:t>To manage/monitor </a:t>
            </a:r>
            <a:r>
              <a:rPr lang="en-US" sz="1400" b="1" dirty="0" smtClean="0">
                <a:solidFill>
                  <a:srgbClr val="008000"/>
                </a:solidFill>
                <a:latin typeface="Calibri" pitchFamily="34" charset="0"/>
              </a:rPr>
              <a:t>energy </a:t>
            </a:r>
            <a:r>
              <a:rPr lang="en-US" sz="1400" b="1" dirty="0" smtClean="0">
                <a:solidFill>
                  <a:srgbClr val="008000"/>
                </a:solidFill>
                <a:latin typeface="Calibri" pitchFamily="34" charset="0"/>
              </a:rPr>
              <a:t>and performance profiles of device </a:t>
            </a:r>
            <a:r>
              <a:rPr lang="en-US" sz="1400" b="1" dirty="0" smtClean="0">
                <a:solidFill>
                  <a:srgbClr val="008000"/>
                </a:solidFill>
                <a:latin typeface="Calibri" pitchFamily="34" charset="0"/>
              </a:rPr>
              <a:t>hardware</a:t>
            </a:r>
            <a:endParaRPr lang="en-US" sz="1400" dirty="0">
              <a:solidFill>
                <a:srgbClr val="008000"/>
              </a:solidFill>
              <a:latin typeface="Calibri" pitchFamily="34" charset="0"/>
            </a:endParaRP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3"/>
          <p:cNvSpPr>
            <a:spLocks noGrp="1" noChangeArrowheads="1"/>
          </p:cNvSpPr>
          <p:nvPr>
            <p:ph idx="1"/>
          </p:nvPr>
        </p:nvSpPr>
        <p:spPr>
          <a:xfrm>
            <a:off x="344488" y="2717801"/>
            <a:ext cx="8455025" cy="1562099"/>
          </a:xfrm>
        </p:spPr>
        <p:txBody>
          <a:bodyPr/>
          <a:lstStyle/>
          <a:p>
            <a:pPr algn="ctr" eaLnBrk="1" hangingPunct="1">
              <a:buNone/>
            </a:pPr>
            <a:r>
              <a:rPr lang="en-US" sz="2800" dirty="0" smtClean="0">
                <a:solidFill>
                  <a:srgbClr val="0F5C77"/>
                </a:solidFill>
              </a:rPr>
              <a:t>Questions?</a:t>
            </a:r>
          </a:p>
        </p:txBody>
      </p:sp>
    </p:spTree>
  </p:cSld>
  <p:clrMapOvr>
    <a:masterClrMapping/>
  </p:clrMapOvr>
  <p:transition advClick="0" advTm="10000">
    <p:wipe dir="r"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Theme1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Theme1</Template>
  <TotalTime>4845</TotalTime>
  <Words>744</Words>
  <Application>Microsoft Office PowerPoint</Application>
  <PresentationFormat>On-screen Show (4:3)</PresentationFormat>
  <Paragraphs>90</Paragraphs>
  <Slides>9</Slides>
  <Notes>1</Notes>
  <HiddenSlides>0</HiddenSlides>
  <MMClips>0</MMClips>
  <ScaleCrop>false</ScaleCrop>
  <HeadingPairs>
    <vt:vector size="4" baseType="variant">
      <vt:variant>
        <vt:lpstr>Theme</vt:lpstr>
      </vt:variant>
      <vt:variant>
        <vt:i4>2</vt:i4>
      </vt:variant>
      <vt:variant>
        <vt:lpstr>Slide Titles</vt:lpstr>
      </vt:variant>
      <vt:variant>
        <vt:i4>9</vt:i4>
      </vt:variant>
    </vt:vector>
  </HeadingPairs>
  <TitlesOfParts>
    <vt:vector size="11" baseType="lpstr">
      <vt:lpstr>Theme1</vt:lpstr>
      <vt:lpstr>Office Theme</vt:lpstr>
      <vt:lpstr>ETSI TC-EE ACTIVITIES ON ENERGY EFFICIENCY</vt:lpstr>
      <vt:lpstr>Measurement method of energy efficiency of Radio Base Stations</vt:lpstr>
      <vt:lpstr>Measurement method of energy efficiency  in wireless access networks</vt:lpstr>
      <vt:lpstr>Measurement method of energy efficiency  of fixed access equipment</vt:lpstr>
      <vt:lpstr>Energy aware networking measurement</vt:lpstr>
      <vt:lpstr>Standardization terms and trends in energy efficiency</vt:lpstr>
      <vt:lpstr>ETSI activity on EU regulation N°801/2013 “Network Standby”</vt:lpstr>
      <vt:lpstr>Overview of ETSI TC-EE standards for measurement methods of energy efficiency</vt:lpstr>
      <vt:lpstr>Slide 9</vt:lpstr>
    </vt:vector>
  </TitlesOfParts>
  <Company>ETSI Secretariat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ETSI/OCG39(09)XX -</dc:title>
  <dc:creator>OCG Secretary</dc:creator>
  <cp:lastModifiedBy>bgorini</cp:lastModifiedBy>
  <cp:revision>145</cp:revision>
  <dcterms:created xsi:type="dcterms:W3CDTF">2007-02-05T15:29:06Z</dcterms:created>
  <dcterms:modified xsi:type="dcterms:W3CDTF">2014-11-06T17:38:10Z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AdHocReviewCycleID">
    <vt:i4>-1889387741</vt:i4>
  </property>
  <property fmtid="{D5CDD505-2E9C-101B-9397-08002B2CF9AE}" pid="3" name="_NewReviewCycle">
    <vt:lpwstr/>
  </property>
  <property fmtid="{D5CDD505-2E9C-101B-9397-08002B2CF9AE}" pid="4" name="_EmailSubject">
    <vt:lpwstr>REMINDER: Invitation to speak at the Virtual Joint Coordination Activity Meeting on Climate Change (10 November 2014)</vt:lpwstr>
  </property>
  <property fmtid="{D5CDD505-2E9C-101B-9397-08002B2CF9AE}" pid="5" name="_AuthorEmail">
    <vt:lpwstr>beniamino.gorini@alcatel-lucent.com</vt:lpwstr>
  </property>
  <property fmtid="{D5CDD505-2E9C-101B-9397-08002B2CF9AE}" pid="6" name="_AuthorEmailDisplayName">
    <vt:lpwstr>GORINI, BENIAMINO (BENIAMINO)</vt:lpwstr>
  </property>
</Properties>
</file>