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slideLayouts/slideLayout21.xml" ContentType="application/vnd.openxmlformats-officedocument.presentationml.slideLayout+xml"/>
  <Override PartName="/ppt/notesSlides/notesSlide1.xml" ContentType="application/vnd.openxmlformats-officedocument.presentationml.notesSlid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10"/>
  </p:notesMasterIdLst>
  <p:sldIdLst>
    <p:sldId id="257" r:id="rId3"/>
    <p:sldId id="266" r:id="rId4"/>
    <p:sldId id="269" r:id="rId5"/>
    <p:sldId id="270" r:id="rId6"/>
    <p:sldId id="271" r:id="rId7"/>
    <p:sldId id="272"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422" autoAdjust="0"/>
  </p:normalViewPr>
  <p:slideViewPr>
    <p:cSldViewPr>
      <p:cViewPr>
        <p:scale>
          <a:sx n="60" d="100"/>
          <a:sy n="60" d="100"/>
        </p:scale>
        <p:origin x="-882" y="-108"/>
      </p:cViewPr>
      <p:guideLst>
        <p:guide orient="horz" pos="2160"/>
        <p:guide pos="2880"/>
      </p:guideLst>
    </p:cSldViewPr>
  </p:slideViewPr>
  <p:outlineViewPr>
    <p:cViewPr>
      <p:scale>
        <a:sx n="33" d="100"/>
        <a:sy n="33" d="100"/>
      </p:scale>
      <p:origin x="42" y="231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F22D55-3095-4E52-840F-EC14B50EB558}" type="datetimeFigureOut">
              <a:rPr lang="en-US" smtClean="0"/>
              <a:pPr/>
              <a:t>05-Dec-13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68CD79-DB24-4A64-A30D-DF16DD66AC40}" type="slidenum">
              <a:rPr lang="en-US" smtClean="0"/>
              <a:pPr/>
              <a:t>‹#›</a:t>
            </a:fld>
            <a:endParaRPr lang="en-US"/>
          </a:p>
        </p:txBody>
      </p:sp>
    </p:spTree>
    <p:extLst>
      <p:ext uri="{BB962C8B-B14F-4D97-AF65-F5344CB8AC3E}">
        <p14:creationId xmlns:p14="http://schemas.microsoft.com/office/powerpoint/2010/main" xmlns="" val="2053961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8D3E100D-03A7-4018-813C-04826B470F65}" type="slidenum">
              <a:rPr lang="en-US"/>
              <a:pPr/>
              <a:t>1</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68CD79-DB24-4A64-A30D-DF16DD66AC4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B3AB05-814D-4003-9684-1074BFD4A8C7}" type="datetimeFigureOut">
              <a:rPr lang="en-US" smtClean="0"/>
              <a:pPr/>
              <a:t>05-Dec-13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362348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3AB05-814D-4003-9684-1074BFD4A8C7}" type="datetimeFigureOut">
              <a:rPr lang="en-US" smtClean="0"/>
              <a:pPr/>
              <a:t>05-Dec-13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97033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3AB05-814D-4003-9684-1074BFD4A8C7}" type="datetimeFigureOut">
              <a:rPr lang="en-US" smtClean="0"/>
              <a:pPr/>
              <a:t>05-Dec-13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1030030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extLst>
              <a:ext uri="{28A0092B-C50C-407E-A947-70E740481C1C}">
                <a14:useLocalDpi xmlns:a14="http://schemas.microsoft.com/office/drawing/2010/main" xmlns=""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7"/>
          <p:cNvSpPr txBox="1">
            <a:spLocks noChangeArrowheads="1"/>
          </p:cNvSpPr>
          <p:nvPr/>
        </p:nvSpPr>
        <p:spPr bwMode="auto">
          <a:xfrm>
            <a:off x="7620000" y="6175375"/>
            <a:ext cx="1281113" cy="501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lnSpc>
                <a:spcPct val="90000"/>
              </a:lnSpc>
              <a:spcBef>
                <a:spcPct val="0"/>
              </a:spcBef>
              <a:spcAft>
                <a:spcPct val="0"/>
              </a:spcAft>
              <a:defRPr/>
            </a:pPr>
            <a:r>
              <a:rPr lang="en-US" sz="1000" smtClean="0">
                <a:solidFill>
                  <a:srgbClr val="FFFFFF"/>
                </a:solidFill>
                <a:latin typeface="Univers"/>
              </a:rPr>
              <a:t>International</a:t>
            </a:r>
            <a:br>
              <a:rPr lang="en-US" sz="1000" smtClean="0">
                <a:solidFill>
                  <a:srgbClr val="FFFFFF"/>
                </a:solidFill>
                <a:latin typeface="Univers"/>
              </a:rPr>
            </a:br>
            <a:r>
              <a:rPr lang="en-US" sz="1000" smtClean="0">
                <a:solidFill>
                  <a:srgbClr val="FFFFFF"/>
                </a:solidFill>
                <a:latin typeface="Univers"/>
              </a:rPr>
              <a:t>Telecommunication</a:t>
            </a:r>
            <a:br>
              <a:rPr lang="en-US" sz="1000" smtClean="0">
                <a:solidFill>
                  <a:srgbClr val="FFFFFF"/>
                </a:solidFill>
                <a:latin typeface="Univers"/>
              </a:rPr>
            </a:br>
            <a:r>
              <a:rPr lang="en-US" sz="1000" smtClean="0">
                <a:solidFill>
                  <a:srgbClr val="FFFFFF"/>
                </a:solidFill>
                <a:latin typeface="Univers"/>
              </a:rPr>
              <a:t>Union</a:t>
            </a:r>
          </a:p>
        </p:txBody>
      </p:sp>
      <p:sp>
        <p:nvSpPr>
          <p:cNvPr id="6"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spcBef>
                <a:spcPct val="0"/>
              </a:spcBef>
              <a:spcAft>
                <a:spcPct val="0"/>
              </a:spcAft>
              <a:defRPr/>
            </a:pPr>
            <a:r>
              <a:rPr lang="en-US" altLang="en-US" sz="1200" b="1" smtClean="0">
                <a:solidFill>
                  <a:srgbClr val="0C4B84"/>
                </a:solidFill>
              </a:rPr>
              <a:t> </a:t>
            </a:r>
            <a:endParaRPr lang="en-US" altLang="en-US" sz="2400" smtClean="0">
              <a:solidFill>
                <a:srgbClr val="5C5C5C"/>
              </a:solidFill>
            </a:endParaRPr>
          </a:p>
        </p:txBody>
      </p:sp>
      <p:sp>
        <p:nvSpPr>
          <p:cNvPr id="7"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spcBef>
                <a:spcPct val="0"/>
              </a:spcBef>
              <a:spcAft>
                <a:spcPct val="0"/>
              </a:spcAft>
              <a:defRPr/>
            </a:pPr>
            <a:r>
              <a:rPr lang="en-US" altLang="en-US" sz="1200" b="1" smtClean="0">
                <a:solidFill>
                  <a:srgbClr val="0C4B84"/>
                </a:solidFill>
              </a:rPr>
              <a:t> </a:t>
            </a:r>
            <a:endParaRPr lang="en-US" altLang="en-US" sz="2400" smtClean="0">
              <a:solidFill>
                <a:srgbClr val="5C5C5C"/>
              </a:solidFill>
            </a:endParaRPr>
          </a:p>
        </p:txBody>
      </p:sp>
      <p:sp>
        <p:nvSpPr>
          <p:cNvPr id="8"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spcBef>
                <a:spcPct val="0"/>
              </a:spcBef>
              <a:spcAft>
                <a:spcPct val="0"/>
              </a:spcAft>
              <a:defRPr/>
            </a:pPr>
            <a:r>
              <a:rPr lang="en-US" altLang="en-US" sz="1000" smtClean="0">
                <a:solidFill>
                  <a:srgbClr val="000000"/>
                </a:solidFill>
              </a:rPr>
              <a:t> </a:t>
            </a:r>
            <a:endParaRPr lang="en-US" altLang="en-US" sz="2400" smtClean="0">
              <a:solidFill>
                <a:srgbClr val="5C5C5C"/>
              </a:solidFill>
            </a:endParaRPr>
          </a:p>
        </p:txBody>
      </p:sp>
      <p:pic>
        <p:nvPicPr>
          <p:cNvPr id="9" name="Picture 2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70675" y="6080125"/>
            <a:ext cx="193357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Rectangle 23"/>
          <p:cNvSpPr>
            <a:spLocks noChangeArrowheads="1"/>
          </p:cNvSpPr>
          <p:nvPr/>
        </p:nvSpPr>
        <p:spPr bwMode="auto">
          <a:xfrm>
            <a:off x="2886075" y="6302375"/>
            <a:ext cx="37020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spcBef>
                <a:spcPct val="0"/>
              </a:spcBef>
              <a:spcAft>
                <a:spcPct val="0"/>
              </a:spcAft>
              <a:defRPr/>
            </a:pPr>
            <a:r>
              <a:rPr lang="en-US" altLang="en-US" sz="1800" smtClean="0">
                <a:solidFill>
                  <a:srgbClr val="0E438A"/>
                </a:solidFill>
                <a:latin typeface="Zurich BlkEx BT"/>
              </a:rPr>
              <a:t>Committed to connecting the world</a:t>
            </a:r>
          </a:p>
        </p:txBody>
      </p:sp>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27"/>
          <p:cNvSpPr>
            <a:spLocks noGrp="1" noChangeArrowheads="1"/>
          </p:cNvSpPr>
          <p:nvPr>
            <p:ph type="sldNum" sz="quarter" idx="10"/>
          </p:nvPr>
        </p:nvSpPr>
        <p:spPr/>
        <p:txBody>
          <a:bodyPr/>
          <a:lstStyle>
            <a:lvl1pPr>
              <a:defRPr/>
            </a:lvl1pPr>
          </a:lstStyle>
          <a:p>
            <a:pPr>
              <a:defRPr/>
            </a:pPr>
            <a:fld id="{89E3CB1B-F53B-4325-AE37-F424C333A754}" type="slidenum">
              <a:rPr lang="en-US"/>
              <a:pPr>
                <a:defRPr/>
              </a:pPr>
              <a:t>‹#›</a:t>
            </a:fld>
            <a:endParaRPr lang="en-US"/>
          </a:p>
        </p:txBody>
      </p:sp>
    </p:spTree>
    <p:extLst>
      <p:ext uri="{BB962C8B-B14F-4D97-AF65-F5344CB8AC3E}">
        <p14:creationId xmlns:p14="http://schemas.microsoft.com/office/powerpoint/2010/main" xmlns="" val="421960181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pPr>
              <a:defRPr/>
            </a:pPr>
            <a:fld id="{F5474F3A-B1DF-469E-9EE1-FA000B19BCAC}" type="slidenum">
              <a:rPr lang="en-US"/>
              <a:pPr>
                <a:defRPr/>
              </a:pPr>
              <a:t>‹#›</a:t>
            </a:fld>
            <a:endParaRPr lang="en-US"/>
          </a:p>
        </p:txBody>
      </p:sp>
    </p:spTree>
    <p:extLst>
      <p:ext uri="{BB962C8B-B14F-4D97-AF65-F5344CB8AC3E}">
        <p14:creationId xmlns:p14="http://schemas.microsoft.com/office/powerpoint/2010/main" xmlns="" val="117997869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09688CCA-CB45-42C8-B132-B1EFEB22A945}" type="slidenum">
              <a:rPr lang="en-US"/>
              <a:pPr>
                <a:defRPr/>
              </a:pPr>
              <a:t>‹#›</a:t>
            </a:fld>
            <a:endParaRPr lang="en-US"/>
          </a:p>
        </p:txBody>
      </p:sp>
    </p:spTree>
    <p:extLst>
      <p:ext uri="{BB962C8B-B14F-4D97-AF65-F5344CB8AC3E}">
        <p14:creationId xmlns:p14="http://schemas.microsoft.com/office/powerpoint/2010/main" xmlns="" val="4201825685"/>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sldNum" sz="quarter" idx="10"/>
          </p:nvPr>
        </p:nvSpPr>
        <p:spPr>
          <a:ln/>
        </p:spPr>
        <p:txBody>
          <a:bodyPr/>
          <a:lstStyle>
            <a:lvl1pPr>
              <a:defRPr/>
            </a:lvl1pPr>
          </a:lstStyle>
          <a:p>
            <a:pPr>
              <a:defRPr/>
            </a:pPr>
            <a:fld id="{96FAF6DB-7BC2-4368-97B4-7518E111D133}" type="slidenum">
              <a:rPr lang="en-US"/>
              <a:pPr>
                <a:defRPr/>
              </a:pPr>
              <a:t>‹#›</a:t>
            </a:fld>
            <a:endParaRPr lang="en-US"/>
          </a:p>
        </p:txBody>
      </p:sp>
    </p:spTree>
    <p:extLst>
      <p:ext uri="{BB962C8B-B14F-4D97-AF65-F5344CB8AC3E}">
        <p14:creationId xmlns:p14="http://schemas.microsoft.com/office/powerpoint/2010/main" xmlns="" val="380077405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3"/>
          <p:cNvSpPr>
            <a:spLocks noGrp="1" noChangeArrowheads="1"/>
          </p:cNvSpPr>
          <p:nvPr>
            <p:ph type="sldNum" sz="quarter" idx="10"/>
          </p:nvPr>
        </p:nvSpPr>
        <p:spPr>
          <a:ln/>
        </p:spPr>
        <p:txBody>
          <a:bodyPr/>
          <a:lstStyle>
            <a:lvl1pPr>
              <a:defRPr/>
            </a:lvl1pPr>
          </a:lstStyle>
          <a:p>
            <a:pPr>
              <a:defRPr/>
            </a:pPr>
            <a:fld id="{E2B3821B-E443-4911-B564-4091F0F429DB}" type="slidenum">
              <a:rPr lang="en-US"/>
              <a:pPr>
                <a:defRPr/>
              </a:pPr>
              <a:t>‹#›</a:t>
            </a:fld>
            <a:endParaRPr lang="en-US"/>
          </a:p>
        </p:txBody>
      </p:sp>
    </p:spTree>
    <p:extLst>
      <p:ext uri="{BB962C8B-B14F-4D97-AF65-F5344CB8AC3E}">
        <p14:creationId xmlns:p14="http://schemas.microsoft.com/office/powerpoint/2010/main" xmlns="" val="211076242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sldNum" sz="quarter" idx="10"/>
          </p:nvPr>
        </p:nvSpPr>
        <p:spPr>
          <a:ln/>
        </p:spPr>
        <p:txBody>
          <a:bodyPr/>
          <a:lstStyle>
            <a:lvl1pPr>
              <a:defRPr/>
            </a:lvl1pPr>
          </a:lstStyle>
          <a:p>
            <a:pPr>
              <a:defRPr/>
            </a:pPr>
            <a:fld id="{64CD168A-D2A9-4301-9BFB-2C6759CC4F13}" type="slidenum">
              <a:rPr lang="en-US"/>
              <a:pPr>
                <a:defRPr/>
              </a:pPr>
              <a:t>‹#›</a:t>
            </a:fld>
            <a:endParaRPr lang="en-US"/>
          </a:p>
        </p:txBody>
      </p:sp>
    </p:spTree>
    <p:extLst>
      <p:ext uri="{BB962C8B-B14F-4D97-AF65-F5344CB8AC3E}">
        <p14:creationId xmlns:p14="http://schemas.microsoft.com/office/powerpoint/2010/main" xmlns="" val="209609684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9922842D-3A3B-47D8-B0E3-F780B1989EB1}" type="slidenum">
              <a:rPr lang="en-US"/>
              <a:pPr>
                <a:defRPr/>
              </a:pPr>
              <a:t>‹#›</a:t>
            </a:fld>
            <a:endParaRPr lang="en-US"/>
          </a:p>
        </p:txBody>
      </p:sp>
    </p:spTree>
    <p:extLst>
      <p:ext uri="{BB962C8B-B14F-4D97-AF65-F5344CB8AC3E}">
        <p14:creationId xmlns:p14="http://schemas.microsoft.com/office/powerpoint/2010/main" xmlns="" val="115010456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82B6B48F-3D10-408D-9725-2A3332A0E307}" type="slidenum">
              <a:rPr lang="en-US"/>
              <a:pPr>
                <a:defRPr/>
              </a:pPr>
              <a:t>‹#›</a:t>
            </a:fld>
            <a:endParaRPr lang="en-US"/>
          </a:p>
        </p:txBody>
      </p:sp>
    </p:spTree>
    <p:extLst>
      <p:ext uri="{BB962C8B-B14F-4D97-AF65-F5344CB8AC3E}">
        <p14:creationId xmlns:p14="http://schemas.microsoft.com/office/powerpoint/2010/main" xmlns="" val="11393785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3AB05-814D-4003-9684-1074BFD4A8C7}" type="datetimeFigureOut">
              <a:rPr lang="en-US" smtClean="0"/>
              <a:pPr/>
              <a:t>05-Dec-13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3857099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80D2AC8F-8A3E-4AAC-B737-6458147164D0}" type="slidenum">
              <a:rPr lang="en-US"/>
              <a:pPr>
                <a:defRPr/>
              </a:pPr>
              <a:t>‹#›</a:t>
            </a:fld>
            <a:endParaRPr lang="en-US"/>
          </a:p>
        </p:txBody>
      </p:sp>
    </p:spTree>
    <p:extLst>
      <p:ext uri="{BB962C8B-B14F-4D97-AF65-F5344CB8AC3E}">
        <p14:creationId xmlns:p14="http://schemas.microsoft.com/office/powerpoint/2010/main" xmlns="" val="203146532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pPr>
              <a:defRPr/>
            </a:pPr>
            <a:fld id="{E3F675ED-8F1C-4A69-8D6F-ACCECFEB56C0}" type="slidenum">
              <a:rPr lang="en-US"/>
              <a:pPr>
                <a:defRPr/>
              </a:pPr>
              <a:t>‹#›</a:t>
            </a:fld>
            <a:endParaRPr lang="en-US"/>
          </a:p>
        </p:txBody>
      </p:sp>
    </p:spTree>
    <p:extLst>
      <p:ext uri="{BB962C8B-B14F-4D97-AF65-F5344CB8AC3E}">
        <p14:creationId xmlns:p14="http://schemas.microsoft.com/office/powerpoint/2010/main" xmlns="" val="410187835"/>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pPr>
              <a:defRPr/>
            </a:pPr>
            <a:fld id="{E5C71F5A-0BFB-487F-A4BD-C37DC969FA8E}" type="slidenum">
              <a:rPr lang="en-US"/>
              <a:pPr>
                <a:defRPr/>
              </a:pPr>
              <a:t>‹#›</a:t>
            </a:fld>
            <a:endParaRPr lang="en-US"/>
          </a:p>
        </p:txBody>
      </p:sp>
    </p:spTree>
    <p:extLst>
      <p:ext uri="{BB962C8B-B14F-4D97-AF65-F5344CB8AC3E}">
        <p14:creationId xmlns:p14="http://schemas.microsoft.com/office/powerpoint/2010/main" xmlns="" val="1627356775"/>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3"/>
          <p:cNvSpPr>
            <a:spLocks noGrp="1" noChangeArrowheads="1"/>
          </p:cNvSpPr>
          <p:nvPr>
            <p:ph type="sldNum" sz="quarter" idx="10"/>
          </p:nvPr>
        </p:nvSpPr>
        <p:spPr>
          <a:xfrm>
            <a:off x="7164388" y="6494463"/>
            <a:ext cx="777875" cy="247650"/>
          </a:xfrm>
        </p:spPr>
        <p:txBody>
          <a:bodyPr/>
          <a:lstStyle>
            <a:lvl1pPr>
              <a:defRPr>
                <a:latin typeface="Zurich BT" charset="0"/>
              </a:defRPr>
            </a:lvl1pPr>
          </a:lstStyle>
          <a:p>
            <a:pPr>
              <a:defRPr/>
            </a:pPr>
            <a:r>
              <a:rPr lang="en-US"/>
              <a:t>June 2011</a:t>
            </a:r>
          </a:p>
        </p:txBody>
      </p:sp>
    </p:spTree>
    <p:extLst>
      <p:ext uri="{BB962C8B-B14F-4D97-AF65-F5344CB8AC3E}">
        <p14:creationId xmlns:p14="http://schemas.microsoft.com/office/powerpoint/2010/main" xmlns="" val="4240494430"/>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3"/>
          <p:cNvSpPr>
            <a:spLocks noGrp="1" noChangeArrowheads="1"/>
          </p:cNvSpPr>
          <p:nvPr>
            <p:ph type="sldNum" sz="quarter" idx="10"/>
          </p:nvPr>
        </p:nvSpPr>
        <p:spPr>
          <a:xfrm>
            <a:off x="7164388" y="6494463"/>
            <a:ext cx="777875" cy="247650"/>
          </a:xfrm>
        </p:spPr>
        <p:txBody>
          <a:bodyPr/>
          <a:lstStyle>
            <a:lvl1pPr>
              <a:defRPr>
                <a:latin typeface="Zurich BT" charset="0"/>
              </a:defRPr>
            </a:lvl1pPr>
          </a:lstStyle>
          <a:p>
            <a:pPr>
              <a:defRPr/>
            </a:pPr>
            <a:r>
              <a:rPr lang="en-US"/>
              <a:t>June 2011</a:t>
            </a:r>
          </a:p>
        </p:txBody>
      </p:sp>
    </p:spTree>
    <p:extLst>
      <p:ext uri="{BB962C8B-B14F-4D97-AF65-F5344CB8AC3E}">
        <p14:creationId xmlns:p14="http://schemas.microsoft.com/office/powerpoint/2010/main" xmlns="" val="3872152598"/>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4"/>
          <p:cNvSpPr>
            <a:spLocks noGrp="1"/>
          </p:cNvSpPr>
          <p:nvPr>
            <p:ph type="sldNum" sz="quarter" idx="10"/>
          </p:nvPr>
        </p:nvSpPr>
        <p:spPr>
          <a:xfrm>
            <a:off x="7181850" y="6524625"/>
            <a:ext cx="630238" cy="246063"/>
          </a:xfrm>
        </p:spPr>
        <p:txBody>
          <a:bodyPr/>
          <a:lstStyle>
            <a:lvl1pPr>
              <a:defRPr/>
            </a:lvl1pPr>
          </a:lstStyle>
          <a:p>
            <a:pPr>
              <a:defRPr/>
            </a:pPr>
            <a:fld id="{C1EC6856-EBCE-4AF8-9594-DEC23AF3341D}" type="slidenum">
              <a:rPr lang="en-US"/>
              <a:pPr>
                <a:defRPr/>
              </a:pPr>
              <a:t>‹#›</a:t>
            </a:fld>
            <a:endParaRPr lang="en-US"/>
          </a:p>
        </p:txBody>
      </p:sp>
    </p:spTree>
    <p:extLst>
      <p:ext uri="{BB962C8B-B14F-4D97-AF65-F5344CB8AC3E}">
        <p14:creationId xmlns:p14="http://schemas.microsoft.com/office/powerpoint/2010/main" xmlns="" val="72065515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B3AB05-814D-4003-9684-1074BFD4A8C7}" type="datetimeFigureOut">
              <a:rPr lang="en-US" smtClean="0"/>
              <a:pPr/>
              <a:t>05-Dec-13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1491389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B3AB05-814D-4003-9684-1074BFD4A8C7}" type="datetimeFigureOut">
              <a:rPr lang="en-US" smtClean="0"/>
              <a:pPr/>
              <a:t>05-Dec-13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2444388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B3AB05-814D-4003-9684-1074BFD4A8C7}" type="datetimeFigureOut">
              <a:rPr lang="en-US" smtClean="0"/>
              <a:pPr/>
              <a:t>05-Dec-13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263509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B3AB05-814D-4003-9684-1074BFD4A8C7}" type="datetimeFigureOut">
              <a:rPr lang="en-US" smtClean="0"/>
              <a:pPr/>
              <a:t>05-Dec-13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175201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3AB05-814D-4003-9684-1074BFD4A8C7}" type="datetimeFigureOut">
              <a:rPr lang="en-US" smtClean="0"/>
              <a:pPr/>
              <a:t>05-Dec-13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950118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3AB05-814D-4003-9684-1074BFD4A8C7}" type="datetimeFigureOut">
              <a:rPr lang="en-US" smtClean="0"/>
              <a:pPr/>
              <a:t>05-Dec-13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317428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3AB05-814D-4003-9684-1074BFD4A8C7}" type="datetimeFigureOut">
              <a:rPr lang="en-US" smtClean="0"/>
              <a:pPr/>
              <a:t>05-Dec-13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537769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emf"/><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3AB05-814D-4003-9684-1074BFD4A8C7}" type="datetimeFigureOut">
              <a:rPr lang="en-US" smtClean="0"/>
              <a:pPr/>
              <a:t>05-Dec-13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2545885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6" cstate="print">
            <a:extLst>
              <a:ext uri="{28A0092B-C50C-407E-A947-70E740481C1C}">
                <a14:useLocalDpi xmlns:a14="http://schemas.microsoft.com/office/drawing/2010/main" xmlns=""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en-US" smtClean="0"/>
              <a:t>Click to edit Master title style</a:t>
            </a:r>
          </a:p>
        </p:txBody>
      </p:sp>
      <p:sp>
        <p:nvSpPr>
          <p:cNvPr id="1067" name="Rectangle 43"/>
          <p:cNvSpPr>
            <a:spLocks noGrp="1" noChangeArrowheads="1"/>
          </p:cNvSpPr>
          <p:nvPr>
            <p:ph type="sldNum" sz="quarter" idx="4"/>
          </p:nvPr>
        </p:nvSpPr>
        <p:spPr bwMode="auto">
          <a:xfrm>
            <a:off x="8769350" y="6403975"/>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a:solidFill>
                  <a:srgbClr val="0E438A"/>
                </a:solidFill>
                <a:latin typeface="Zurich BT"/>
                <a:cs typeface="Times New Roman" pitchFamily="18" charset="0"/>
              </a:defRPr>
            </a:lvl1pPr>
          </a:lstStyle>
          <a:p>
            <a:pPr fontAlgn="base">
              <a:spcBef>
                <a:spcPct val="0"/>
              </a:spcBef>
              <a:spcAft>
                <a:spcPct val="0"/>
              </a:spcAft>
              <a:defRPr/>
            </a:pPr>
            <a:fld id="{A98B4F3D-3081-46A0-9A13-696019B7CC83}" type="slidenum">
              <a:rPr lang="en-US"/>
              <a:pPr fontAlgn="base">
                <a:spcBef>
                  <a:spcPct val="0"/>
                </a:spcBef>
                <a:spcAft>
                  <a:spcPct val="0"/>
                </a:spcAft>
                <a:defRPr/>
              </a:pPr>
              <a:t>‹#›</a:t>
            </a:fld>
            <a:endParaRPr lang="en-US"/>
          </a:p>
        </p:txBody>
      </p:sp>
      <p:sp>
        <p:nvSpPr>
          <p:cNvPr id="1029" name="Rectangle 3"/>
          <p:cNvSpPr>
            <a:spLocks noGrp="1" noChangeArrowheads="1"/>
          </p:cNvSpPr>
          <p:nvPr>
            <p:ph type="body" idx="1"/>
          </p:nvPr>
        </p:nvSpPr>
        <p:spPr bwMode="auto">
          <a:xfrm>
            <a:off x="684213" y="1989138"/>
            <a:ext cx="7772400" cy="4256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30" name="Picture 52"/>
          <p:cNvPicPr>
            <a:picLocks noChangeAspect="1" noChangeArrowheads="1"/>
          </p:cNvPicPr>
          <p:nvPr/>
        </p:nvPicPr>
        <p:blipFill>
          <a:blip r:embed="rId17" cstate="print">
            <a:extLst>
              <a:ext uri="{28A0092B-C50C-407E-A947-70E740481C1C}">
                <a14:useLocalDpi xmlns:a14="http://schemas.microsoft.com/office/drawing/2010/main" xmlns="" val="0"/>
              </a:ext>
            </a:extLst>
          </a:blip>
          <a:srcRect/>
          <a:stretch>
            <a:fillRect/>
          </a:stretch>
        </p:blipFill>
        <p:spPr bwMode="auto">
          <a:xfrm>
            <a:off x="6804025" y="6124575"/>
            <a:ext cx="193357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1" name="Rectangle 66"/>
          <p:cNvSpPr>
            <a:spLocks noChangeArrowheads="1"/>
          </p:cNvSpPr>
          <p:nvPr/>
        </p:nvSpPr>
        <p:spPr bwMode="auto">
          <a:xfrm>
            <a:off x="2916238" y="6308725"/>
            <a:ext cx="37020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spcBef>
                <a:spcPct val="0"/>
              </a:spcBef>
              <a:spcAft>
                <a:spcPct val="0"/>
              </a:spcAft>
              <a:defRPr/>
            </a:pPr>
            <a:r>
              <a:rPr lang="en-US" altLang="en-US" sz="1800" smtClean="0">
                <a:solidFill>
                  <a:srgbClr val="0E438A"/>
                </a:solidFill>
                <a:latin typeface="Zurich BlkEx BT"/>
              </a:rPr>
              <a:t>Committed to connecting the world</a:t>
            </a:r>
          </a:p>
        </p:txBody>
      </p:sp>
    </p:spTree>
    <p:extLst>
      <p:ext uri="{BB962C8B-B14F-4D97-AF65-F5344CB8AC3E}">
        <p14:creationId xmlns:p14="http://schemas.microsoft.com/office/powerpoint/2010/main" xmlns="" val="147504354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9512" y="836712"/>
            <a:ext cx="8725134" cy="1362075"/>
          </a:xfrm>
        </p:spPr>
        <p:txBody>
          <a:bodyPr>
            <a:noAutofit/>
          </a:bodyPr>
          <a:lstStyle/>
          <a:p>
            <a:pPr algn="ctr" fontAlgn="base"/>
            <a:r>
              <a:rPr lang="en-US" sz="2800" dirty="0" smtClean="0">
                <a:solidFill>
                  <a:srgbClr val="0E438A"/>
                </a:solidFill>
                <a:effectLst>
                  <a:outerShdw blurRad="38100" dist="38100" dir="2700000" algn="tl">
                    <a:srgbClr val="C0C0C0"/>
                  </a:outerShdw>
                </a:effectLst>
                <a:latin typeface="Verdana" pitchFamily="34" charset="0"/>
                <a:ea typeface="+mn-ea"/>
                <a:cs typeface="Arial" pitchFamily="34" charset="0"/>
              </a:rPr>
              <a:t>CEN CENELEC Joint committee</a:t>
            </a:r>
            <a:br>
              <a:rPr lang="en-US" sz="2800" dirty="0" smtClean="0">
                <a:solidFill>
                  <a:srgbClr val="0E438A"/>
                </a:solidFill>
                <a:effectLst>
                  <a:outerShdw blurRad="38100" dist="38100" dir="2700000" algn="tl">
                    <a:srgbClr val="C0C0C0"/>
                  </a:outerShdw>
                </a:effectLst>
                <a:latin typeface="Verdana" pitchFamily="34" charset="0"/>
                <a:ea typeface="+mn-ea"/>
                <a:cs typeface="Arial" pitchFamily="34" charset="0"/>
              </a:rPr>
            </a:br>
            <a:r>
              <a:rPr lang="en-US" sz="3200" dirty="0" smtClean="0">
                <a:solidFill>
                  <a:srgbClr val="0E438A"/>
                </a:solidFill>
                <a:effectLst>
                  <a:outerShdw blurRad="38100" dist="38100" dir="2700000" algn="tl">
                    <a:srgbClr val="C0C0C0"/>
                  </a:outerShdw>
                </a:effectLst>
                <a:latin typeface="Verdana" pitchFamily="34" charset="0"/>
                <a:ea typeface="+mn-ea"/>
                <a:cs typeface="Arial" pitchFamily="34" charset="0"/>
              </a:rPr>
              <a:t> </a:t>
            </a:r>
            <a:br>
              <a:rPr lang="en-US" sz="3200" dirty="0" smtClean="0">
                <a:solidFill>
                  <a:srgbClr val="0E438A"/>
                </a:solidFill>
                <a:effectLst>
                  <a:outerShdw blurRad="38100" dist="38100" dir="2700000" algn="tl">
                    <a:srgbClr val="C0C0C0"/>
                  </a:outerShdw>
                </a:effectLst>
                <a:latin typeface="Verdana" pitchFamily="34" charset="0"/>
                <a:ea typeface="+mn-ea"/>
                <a:cs typeface="Arial" pitchFamily="34" charset="0"/>
              </a:rPr>
            </a:br>
            <a:endParaRPr lang="zh-CN" altLang="en-US" sz="2800" dirty="0" smtClean="0">
              <a:solidFill>
                <a:srgbClr val="0E438A"/>
              </a:solidFill>
              <a:effectLst>
                <a:outerShdw blurRad="38100" dist="38100" dir="2700000" algn="tl">
                  <a:srgbClr val="C0C0C0"/>
                </a:outerShdw>
              </a:effectLst>
              <a:latin typeface="Verdana" pitchFamily="34" charset="0"/>
              <a:ea typeface="+mn-ea"/>
              <a:cs typeface="Arial" pitchFamily="34" charset="0"/>
            </a:endParaRPr>
          </a:p>
          <a:p>
            <a:pPr algn="ctr"/>
            <a:endParaRPr lang="en-US" sz="2800" dirty="0"/>
          </a:p>
        </p:txBody>
      </p:sp>
      <p:sp>
        <p:nvSpPr>
          <p:cNvPr id="7" name="TextBox 6"/>
          <p:cNvSpPr txBox="1"/>
          <p:nvPr/>
        </p:nvSpPr>
        <p:spPr>
          <a:xfrm>
            <a:off x="895400" y="3789040"/>
            <a:ext cx="7421016" cy="954107"/>
          </a:xfrm>
          <a:prstGeom prst="rect">
            <a:avLst/>
          </a:prstGeom>
          <a:noFill/>
        </p:spPr>
        <p:txBody>
          <a:bodyPr wrap="square" rtlCol="0">
            <a:spAutoFit/>
          </a:bodyPr>
          <a:lstStyle/>
          <a:p>
            <a:pPr algn="ctr"/>
            <a:r>
              <a:rPr lang="en-US" altLang="zh-CN" sz="2000" b="1" dirty="0">
                <a:solidFill>
                  <a:schemeClr val="bg1">
                    <a:lumMod val="50000"/>
                  </a:schemeClr>
                </a:solidFill>
                <a:latin typeface="Verdana" pitchFamily="34" charset="0"/>
                <a:cs typeface="Arial" pitchFamily="34" charset="0"/>
              </a:rPr>
              <a:t>Paolo Gemma</a:t>
            </a:r>
            <a:br>
              <a:rPr lang="en-US" altLang="zh-CN" sz="2000" b="1" dirty="0">
                <a:solidFill>
                  <a:schemeClr val="bg1">
                    <a:lumMod val="50000"/>
                  </a:schemeClr>
                </a:solidFill>
                <a:latin typeface="Verdana" pitchFamily="34" charset="0"/>
                <a:cs typeface="Arial" pitchFamily="34" charset="0"/>
              </a:rPr>
            </a:br>
            <a:r>
              <a:rPr lang="en-US" altLang="zh-CN" dirty="0">
                <a:solidFill>
                  <a:schemeClr val="bg1">
                    <a:lumMod val="50000"/>
                  </a:schemeClr>
                </a:solidFill>
                <a:latin typeface="Verdana" pitchFamily="34" charset="0"/>
                <a:cs typeface="Arial" pitchFamily="34" charset="0"/>
              </a:rPr>
              <a:t>Chairman of Working Party 3 of ITU-T Study Group 5</a:t>
            </a:r>
            <a:br>
              <a:rPr lang="en-US" altLang="zh-CN" dirty="0">
                <a:solidFill>
                  <a:schemeClr val="bg1">
                    <a:lumMod val="50000"/>
                  </a:schemeClr>
                </a:solidFill>
                <a:latin typeface="Verdana" pitchFamily="34" charset="0"/>
                <a:cs typeface="Arial" pitchFamily="34" charset="0"/>
              </a:rPr>
            </a:br>
            <a:r>
              <a:rPr lang="en-US" altLang="zh-CN" dirty="0">
                <a:solidFill>
                  <a:schemeClr val="bg1">
                    <a:lumMod val="50000"/>
                  </a:schemeClr>
                </a:solidFill>
                <a:latin typeface="Verdana" pitchFamily="34" charset="0"/>
                <a:cs typeface="Arial" pitchFamily="34" charset="0"/>
              </a:rPr>
              <a:t>ETSI EE Secretary/WG EEPS Chairman  </a:t>
            </a:r>
            <a:endParaRPr lang="zh-CN" altLang="en-US" dirty="0">
              <a:solidFill>
                <a:schemeClr val="bg1">
                  <a:lumMod val="50000"/>
                </a:schemeClr>
              </a:solidFill>
              <a:latin typeface="Verdana" pitchFamily="34" charset="0"/>
              <a:cs typeface="Arial" pitchFamily="34" charset="0"/>
            </a:endParaRPr>
          </a:p>
        </p:txBody>
      </p:sp>
      <p:pic>
        <p:nvPicPr>
          <p:cNvPr id="5" name="1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5569592"/>
            <a:ext cx="1639582" cy="968844"/>
          </a:xfrm>
          <a:prstGeom prst="rect">
            <a:avLst/>
          </a:prstGeom>
        </p:spPr>
      </p:pic>
    </p:spTree>
    <p:extLst>
      <p:ext uri="{BB962C8B-B14F-4D97-AF65-F5344CB8AC3E}">
        <p14:creationId xmlns:p14="http://schemas.microsoft.com/office/powerpoint/2010/main" xmlns="" val="35235108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0166"/>
            <a:ext cx="7772400" cy="646331"/>
          </a:xfrm>
        </p:spPr>
        <p:txBody>
          <a:bodyPr/>
          <a:lstStyle/>
          <a:p>
            <a:r>
              <a:rPr lang="en-US" dirty="0" smtClean="0"/>
              <a:t>ITU Involvement</a:t>
            </a:r>
            <a:endParaRPr lang="en-US" dirty="0"/>
          </a:p>
        </p:txBody>
      </p:sp>
      <p:sp>
        <p:nvSpPr>
          <p:cNvPr id="3" name="Content Placeholder 2"/>
          <p:cNvSpPr>
            <a:spLocks noGrp="1"/>
          </p:cNvSpPr>
          <p:nvPr>
            <p:ph idx="1"/>
          </p:nvPr>
        </p:nvSpPr>
        <p:spPr>
          <a:xfrm>
            <a:off x="685800" y="1300956"/>
            <a:ext cx="7772400" cy="4864348"/>
          </a:xfrm>
        </p:spPr>
        <p:txBody>
          <a:bodyPr>
            <a:normAutofit/>
          </a:bodyPr>
          <a:lstStyle/>
          <a:p>
            <a:r>
              <a:rPr lang="en-US" dirty="0" smtClean="0"/>
              <a:t>CEN/CENELEC ECO CG</a:t>
            </a:r>
          </a:p>
          <a:p>
            <a:r>
              <a:rPr lang="en-US" dirty="0" smtClean="0"/>
              <a:t>CEN/CENELEC/ETSI SSCC CG</a:t>
            </a:r>
          </a:p>
          <a:p>
            <a:pPr lvl="1"/>
            <a:endParaRPr lang="en-US" dirty="0" smtClean="0"/>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2</a:t>
            </a:fld>
            <a:endParaRPr lang="en-US"/>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rtl="0" eaLnBrk="0" fontAlgn="base" hangingPunct="0"/>
            <a:r>
              <a:rPr lang="en-US" sz="3600" b="1" dirty="0" smtClean="0">
                <a:solidFill>
                  <a:srgbClr val="1B5BA2"/>
                </a:solidFill>
                <a:latin typeface="+mj-lt"/>
                <a:ea typeface="+mj-ea"/>
                <a:cs typeface="+mj-cs"/>
              </a:rPr>
              <a:t>CEN/CENELEC ECO CG</a:t>
            </a:r>
          </a:p>
        </p:txBody>
      </p:sp>
      <p:sp>
        <p:nvSpPr>
          <p:cNvPr id="3" name="Content Placeholder 2"/>
          <p:cNvSpPr>
            <a:spLocks noGrp="1"/>
          </p:cNvSpPr>
          <p:nvPr>
            <p:ph idx="1"/>
          </p:nvPr>
        </p:nvSpPr>
        <p:spPr/>
        <p:txBody>
          <a:bodyPr>
            <a:normAutofit fontScale="85000" lnSpcReduction="20000"/>
          </a:bodyPr>
          <a:lstStyle/>
          <a:p>
            <a:pPr marL="342900" marR="0" lvl="0" indent="-285750" algn="l" defTabSz="914400" rtl="0" eaLnBrk="0" fontAlgn="base" latinLnBrk="0" hangingPunct="0">
              <a:lnSpc>
                <a:spcPct val="100000"/>
              </a:lnSpc>
              <a:spcBef>
                <a:spcPct val="20000"/>
              </a:spcBef>
              <a:spcAft>
                <a:spcPct val="0"/>
              </a:spcAft>
              <a:buClr>
                <a:srgbClr val="0099CC"/>
              </a:buClr>
              <a:buSzTx/>
              <a:buFont typeface="Wingdings" pitchFamily="2" charset="2"/>
              <a:buChar char="Ø"/>
              <a:tabLst/>
              <a:defRPr/>
            </a:pPr>
            <a:r>
              <a:rPr lang="en-US" sz="3200" baseline="0" dirty="0" smtClean="0">
                <a:solidFill>
                  <a:schemeClr val="tx1"/>
                </a:solidFill>
                <a:latin typeface="+mn-lt"/>
              </a:rPr>
              <a:t>The Eco-CG will serve as a focal point concerning standardization issues relating to the individual </a:t>
            </a:r>
            <a:r>
              <a:rPr lang="en-US" sz="3200" baseline="0" dirty="0" err="1" smtClean="0">
                <a:solidFill>
                  <a:schemeClr val="tx1"/>
                </a:solidFill>
                <a:latin typeface="+mn-lt"/>
              </a:rPr>
              <a:t>Ecodesign</a:t>
            </a:r>
            <a:r>
              <a:rPr lang="en-US" sz="3200" baseline="0" dirty="0" smtClean="0">
                <a:solidFill>
                  <a:schemeClr val="tx1"/>
                </a:solidFill>
                <a:latin typeface="+mn-lt"/>
              </a:rPr>
              <a:t> mandates and to the horizontal </a:t>
            </a:r>
            <a:r>
              <a:rPr lang="en-US" sz="3200" baseline="0" dirty="0" err="1" smtClean="0">
                <a:solidFill>
                  <a:schemeClr val="tx1"/>
                </a:solidFill>
                <a:latin typeface="+mn-lt"/>
              </a:rPr>
              <a:t>Ecodesign</a:t>
            </a:r>
            <a:r>
              <a:rPr lang="en-US" sz="3200" baseline="0" dirty="0" smtClean="0">
                <a:solidFill>
                  <a:schemeClr val="tx1"/>
                </a:solidFill>
                <a:latin typeface="+mn-lt"/>
              </a:rPr>
              <a:t> mandate, M/495, issued under the </a:t>
            </a:r>
            <a:r>
              <a:rPr lang="en-US" sz="3200" baseline="0" dirty="0" err="1" smtClean="0">
                <a:solidFill>
                  <a:schemeClr val="tx1"/>
                </a:solidFill>
                <a:latin typeface="+mn-lt"/>
              </a:rPr>
              <a:t>Ecodesign</a:t>
            </a:r>
            <a:r>
              <a:rPr lang="en-US" sz="3200" baseline="0" dirty="0" smtClean="0">
                <a:solidFill>
                  <a:schemeClr val="tx1"/>
                </a:solidFill>
                <a:latin typeface="+mn-lt"/>
              </a:rPr>
              <a:t> Directive 2009/125/EC on Energy-related products. </a:t>
            </a:r>
          </a:p>
          <a:p>
            <a:pPr marL="342900" marR="0" lvl="0" indent="-285750" algn="l" defTabSz="914400" rtl="0" eaLnBrk="0" fontAlgn="base" latinLnBrk="0" hangingPunct="0">
              <a:lnSpc>
                <a:spcPct val="100000"/>
              </a:lnSpc>
              <a:spcBef>
                <a:spcPct val="20000"/>
              </a:spcBef>
              <a:spcAft>
                <a:spcPct val="0"/>
              </a:spcAft>
              <a:buClr>
                <a:srgbClr val="0099CC"/>
              </a:buClr>
              <a:buSzTx/>
              <a:buFont typeface="Wingdings" pitchFamily="2" charset="2"/>
              <a:buChar char="Ø"/>
              <a:tabLst/>
              <a:defRPr/>
            </a:pPr>
            <a:r>
              <a:rPr lang="en-US" sz="3200" baseline="0" dirty="0" smtClean="0">
                <a:solidFill>
                  <a:schemeClr val="tx1"/>
                </a:solidFill>
                <a:latin typeface="+mn-lt"/>
              </a:rPr>
              <a:t>The Eco-CG shall not develop European standardization deliverables. Technical Committees shall remain responsible for the response to the </a:t>
            </a:r>
            <a:r>
              <a:rPr lang="en-US" sz="3200" baseline="0" dirty="0" err="1" smtClean="0">
                <a:solidFill>
                  <a:schemeClr val="tx1"/>
                </a:solidFill>
                <a:latin typeface="+mn-lt"/>
              </a:rPr>
              <a:t>Ecodesign</a:t>
            </a:r>
            <a:r>
              <a:rPr lang="en-US" sz="3200" baseline="0" dirty="0" smtClean="0">
                <a:solidFill>
                  <a:schemeClr val="tx1"/>
                </a:solidFill>
                <a:latin typeface="+mn-lt"/>
              </a:rPr>
              <a:t> mandates. </a:t>
            </a:r>
          </a:p>
          <a:p>
            <a:pPr lvl="0" rtl="0" eaLnBrk="0" fontAlgn="base" hangingPunct="0"/>
            <a:r>
              <a:rPr lang="en-US" sz="3200" dirty="0" smtClean="0">
                <a:solidFill>
                  <a:schemeClr val="tx1"/>
                </a:solidFill>
                <a:latin typeface="+mn-lt"/>
                <a:ea typeface="+mn-ea"/>
                <a:cs typeface="+mn-cs"/>
              </a:rPr>
              <a:t>ITU-T is participating as observer. </a:t>
            </a:r>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3</a:t>
            </a:fld>
            <a:endParaRPr lang="en-US"/>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914400" rtl="0" eaLnBrk="0" fontAlgn="base" latinLnBrk="0" hangingPunct="0">
              <a:lnSpc>
                <a:spcPct val="100000"/>
              </a:lnSpc>
              <a:spcBef>
                <a:spcPct val="0"/>
              </a:spcBef>
              <a:spcAft>
                <a:spcPct val="0"/>
              </a:spcAft>
              <a:buClrTx/>
              <a:buSzTx/>
              <a:buFontTx/>
              <a:buNone/>
              <a:tabLst/>
              <a:defRPr/>
            </a:pPr>
            <a:r>
              <a:rPr lang="en-US" sz="3600" b="1" dirty="0" smtClean="0">
                <a:solidFill>
                  <a:srgbClr val="1B5BA2"/>
                </a:solidFill>
                <a:latin typeface="+mj-lt"/>
                <a:ea typeface="+mj-ea"/>
                <a:cs typeface="+mj-cs"/>
              </a:rPr>
              <a:t>CEN/CENELEC/ETSI SSCC CG</a:t>
            </a:r>
            <a:endParaRPr lang="en-US" dirty="0"/>
          </a:p>
        </p:txBody>
      </p:sp>
      <p:sp>
        <p:nvSpPr>
          <p:cNvPr id="3" name="Content Placeholder 2"/>
          <p:cNvSpPr>
            <a:spLocks noGrp="1"/>
          </p:cNvSpPr>
          <p:nvPr>
            <p:ph idx="1"/>
          </p:nvPr>
        </p:nvSpPr>
        <p:spPr/>
        <p:txBody>
          <a:bodyPr/>
          <a:lstStyle/>
          <a:p>
            <a:pPr marL="342900" marR="0" lvl="0" indent="-285750" algn="l" defTabSz="914400" rtl="0" eaLnBrk="0" fontAlgn="base" latinLnBrk="0" hangingPunct="0">
              <a:lnSpc>
                <a:spcPct val="90000"/>
              </a:lnSpc>
              <a:spcBef>
                <a:spcPct val="20000"/>
              </a:spcBef>
              <a:spcAft>
                <a:spcPct val="0"/>
              </a:spcAft>
              <a:buClr>
                <a:srgbClr val="0099CC"/>
              </a:buClr>
              <a:buSzTx/>
              <a:buFont typeface="Wingdings" pitchFamily="2" charset="2"/>
              <a:buChar char="Ø"/>
              <a:tabLst/>
              <a:defRPr/>
            </a:pPr>
            <a:r>
              <a:rPr lang="en-US" sz="2800" baseline="0" dirty="0" smtClean="0">
                <a:solidFill>
                  <a:srgbClr val="5C5C5C"/>
                </a:solidFill>
                <a:latin typeface="+mn-lt"/>
              </a:rPr>
              <a:t>The SSCC-CG is a Coordination Group established to coordinate standardization activities and foster collaboration around standardization work. It will advise the CEN and CENELEC (Technical) and ETSI Boards on standardization activities in the field of Smart and Sustainable Cities and Communities.</a:t>
            </a:r>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4</a:t>
            </a:fld>
            <a:endParaRPr lang="en-US"/>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641350"/>
          </a:xfrm>
        </p:spPr>
        <p:txBody>
          <a:bodyPr/>
          <a:lstStyle/>
          <a:p>
            <a:pPr marL="0" marR="0" indent="0" algn="ctr" defTabSz="914400" rtl="0" eaLnBrk="0" fontAlgn="base" latinLnBrk="0" hangingPunct="0">
              <a:lnSpc>
                <a:spcPct val="100000"/>
              </a:lnSpc>
              <a:spcBef>
                <a:spcPct val="0"/>
              </a:spcBef>
              <a:spcAft>
                <a:spcPct val="0"/>
              </a:spcAft>
              <a:buClrTx/>
              <a:buSzTx/>
              <a:buFontTx/>
              <a:buNone/>
              <a:tabLst/>
              <a:defRPr/>
            </a:pPr>
            <a:r>
              <a:rPr lang="en-US" sz="3600" b="1" dirty="0" smtClean="0">
                <a:solidFill>
                  <a:srgbClr val="1B5BA2"/>
                </a:solidFill>
                <a:latin typeface="+mj-lt"/>
                <a:ea typeface="+mj-ea"/>
                <a:cs typeface="+mj-cs"/>
              </a:rPr>
              <a:t>CEN/CENELEC/ETSI SSCC CG</a:t>
            </a:r>
            <a:endParaRPr lang="en-US" dirty="0"/>
          </a:p>
        </p:txBody>
      </p:sp>
      <p:sp>
        <p:nvSpPr>
          <p:cNvPr id="3" name="Content Placeholder 2"/>
          <p:cNvSpPr>
            <a:spLocks noGrp="1"/>
          </p:cNvSpPr>
          <p:nvPr>
            <p:ph idx="1"/>
          </p:nvPr>
        </p:nvSpPr>
        <p:spPr>
          <a:xfrm>
            <a:off x="684213" y="1268760"/>
            <a:ext cx="7772400" cy="4976465"/>
          </a:xfrm>
        </p:spPr>
        <p:txBody>
          <a:bodyPr>
            <a:normAutofit fontScale="70000" lnSpcReduction="20000"/>
          </a:bodyPr>
          <a:lstStyle/>
          <a:p>
            <a:r>
              <a:rPr lang="en-US" sz="3200" baseline="0" dirty="0" smtClean="0">
                <a:solidFill>
                  <a:schemeClr val="tx1"/>
                </a:solidFill>
                <a:latin typeface="+mn-lt"/>
                <a:ea typeface="+mn-ea"/>
                <a:cs typeface="+mn-cs"/>
              </a:rPr>
              <a:t>The SSCC-CG will advise on European interests and needs relating to standardization on Smart and Sustainable cities and communities.</a:t>
            </a:r>
          </a:p>
          <a:p>
            <a:r>
              <a:rPr lang="en-US" sz="3200" baseline="0" dirty="0" smtClean="0">
                <a:solidFill>
                  <a:schemeClr val="tx1"/>
                </a:solidFill>
                <a:latin typeface="+mn-lt"/>
                <a:ea typeface="+mn-ea"/>
                <a:cs typeface="+mn-cs"/>
              </a:rPr>
              <a:t>These European interests and needs shall fit within the overall smart and sustainable cities approach that is to be developed by the SSCC-CG, taking into account existing ISO/IEC/ITU deliverables and activities in view of consistency at the international level.</a:t>
            </a:r>
          </a:p>
          <a:p>
            <a:r>
              <a:rPr lang="en-US" sz="3200" baseline="0" dirty="0" smtClean="0">
                <a:solidFill>
                  <a:schemeClr val="tx1"/>
                </a:solidFill>
                <a:latin typeface="+mn-lt"/>
                <a:ea typeface="+mn-ea"/>
                <a:cs typeface="+mn-cs"/>
              </a:rPr>
              <a:t>The SSCC-CG will also receive inputs from the European Commission, in particular through the Smart Cities and Communities Innovation Partnership. The group will also have an overview, if relevant, of the progress of ongoing work in ISO, IEC and ITU other standardization organizations and forums related to smart and sustainable cities and communities.</a:t>
            </a:r>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5</a:t>
            </a:fld>
            <a:endParaRPr lang="en-US"/>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641350"/>
          </a:xfrm>
        </p:spPr>
        <p:txBody>
          <a:bodyPr/>
          <a:lstStyle/>
          <a:p>
            <a:pPr marL="0" marR="0" indent="0" algn="ctr" defTabSz="914400" rtl="0" eaLnBrk="0" fontAlgn="base" latinLnBrk="0" hangingPunct="0">
              <a:lnSpc>
                <a:spcPct val="100000"/>
              </a:lnSpc>
              <a:spcBef>
                <a:spcPct val="0"/>
              </a:spcBef>
              <a:spcAft>
                <a:spcPct val="0"/>
              </a:spcAft>
              <a:buClrTx/>
              <a:buSzTx/>
              <a:buFontTx/>
              <a:buNone/>
              <a:tabLst/>
              <a:defRPr/>
            </a:pPr>
            <a:r>
              <a:rPr lang="en-US" sz="3600" b="1" dirty="0" smtClean="0">
                <a:solidFill>
                  <a:srgbClr val="1B5BA2"/>
                </a:solidFill>
                <a:latin typeface="+mj-lt"/>
                <a:ea typeface="+mj-ea"/>
                <a:cs typeface="+mj-cs"/>
              </a:rPr>
              <a:t>CEN/CENELEC/ETSI SSCC CG </a:t>
            </a:r>
            <a:r>
              <a:rPr lang="en-US" sz="3600" b="1" baseline="0" dirty="0" smtClean="0">
                <a:solidFill>
                  <a:srgbClr val="5C5C5C"/>
                </a:solidFill>
                <a:latin typeface="+mn-lt"/>
                <a:ea typeface="+mn-ea"/>
                <a:cs typeface="+mn-cs"/>
              </a:rPr>
              <a:t>Deliverables</a:t>
            </a:r>
            <a:endParaRPr lang="en-US" dirty="0"/>
          </a:p>
        </p:txBody>
      </p:sp>
      <p:sp>
        <p:nvSpPr>
          <p:cNvPr id="3" name="Content Placeholder 2"/>
          <p:cNvSpPr>
            <a:spLocks noGrp="1"/>
          </p:cNvSpPr>
          <p:nvPr>
            <p:ph idx="1"/>
          </p:nvPr>
        </p:nvSpPr>
        <p:spPr>
          <a:xfrm>
            <a:off x="684213" y="1268760"/>
            <a:ext cx="7772400" cy="4976465"/>
          </a:xfrm>
        </p:spPr>
        <p:txBody>
          <a:bodyPr>
            <a:normAutofit/>
          </a:bodyPr>
          <a:lstStyle/>
          <a:p>
            <a:pPr marL="457200" marR="0" lvl="0" indent="-457200" algn="l" defTabSz="914400" rtl="0" eaLnBrk="0" fontAlgn="base" latinLnBrk="0" hangingPunct="0">
              <a:lnSpc>
                <a:spcPct val="90000"/>
              </a:lnSpc>
              <a:spcBef>
                <a:spcPct val="20000"/>
              </a:spcBef>
              <a:spcAft>
                <a:spcPct val="0"/>
              </a:spcAft>
              <a:buClr>
                <a:srgbClr val="0E438A"/>
              </a:buClr>
              <a:buSzPct val="110000"/>
              <a:buFont typeface="+mj-lt"/>
              <a:buAutoNum type="arabicPeriod"/>
              <a:tabLst/>
              <a:defRPr/>
            </a:pPr>
            <a:r>
              <a:rPr lang="en-US" sz="2400" baseline="0" dirty="0" smtClean="0">
                <a:solidFill>
                  <a:schemeClr val="tx1"/>
                </a:solidFill>
                <a:latin typeface="+mn-lt"/>
                <a:ea typeface="+mn-ea"/>
                <a:cs typeface="+mn-cs"/>
              </a:rPr>
              <a:t>Mapping of relevant International, European and National initiatives</a:t>
            </a:r>
          </a:p>
          <a:p>
            <a:pPr marL="457200" indent="-457200" algn="l" rtl="0" eaLnBrk="0" fontAlgn="base" hangingPunct="0">
              <a:lnSpc>
                <a:spcPct val="90000"/>
              </a:lnSpc>
              <a:spcBef>
                <a:spcPct val="20000"/>
              </a:spcBef>
              <a:spcAft>
                <a:spcPct val="0"/>
              </a:spcAft>
              <a:buClr>
                <a:srgbClr val="0E438A"/>
              </a:buClr>
              <a:buSzPct val="110000"/>
              <a:buFont typeface="+mj-lt"/>
              <a:buAutoNum type="arabicPeriod"/>
            </a:pPr>
            <a:r>
              <a:rPr lang="en-US" sz="2400" baseline="0" dirty="0" smtClean="0">
                <a:solidFill>
                  <a:schemeClr val="tx1"/>
                </a:solidFill>
                <a:latin typeface="+mn-lt"/>
                <a:ea typeface="+mn-ea"/>
                <a:cs typeface="+mn-cs"/>
              </a:rPr>
              <a:t>Mapping of stakeholders and interested parties in Europe</a:t>
            </a:r>
          </a:p>
          <a:p>
            <a:pPr marL="457200" indent="-457200" algn="l" rtl="0" eaLnBrk="0" fontAlgn="base" hangingPunct="0">
              <a:lnSpc>
                <a:spcPct val="90000"/>
              </a:lnSpc>
              <a:spcBef>
                <a:spcPct val="20000"/>
              </a:spcBef>
              <a:spcAft>
                <a:spcPct val="0"/>
              </a:spcAft>
              <a:buClr>
                <a:srgbClr val="0E438A"/>
              </a:buClr>
              <a:buSzPct val="110000"/>
              <a:buFont typeface="+mj-lt"/>
              <a:buAutoNum type="arabicPeriod"/>
            </a:pPr>
            <a:r>
              <a:rPr lang="en-US" sz="2400" baseline="0" dirty="0" smtClean="0">
                <a:solidFill>
                  <a:schemeClr val="tx1"/>
                </a:solidFill>
                <a:latin typeface="+mn-lt"/>
                <a:ea typeface="+mn-ea"/>
                <a:cs typeface="+mn-cs"/>
              </a:rPr>
              <a:t> Mapping of topics and issues to be dealt with, within the scope of smart and sustainable cities and communities</a:t>
            </a:r>
          </a:p>
          <a:p>
            <a:pPr marL="457200" indent="-457200">
              <a:buFont typeface="+mj-lt"/>
              <a:buAutoNum type="arabicPeriod"/>
            </a:pPr>
            <a:r>
              <a:rPr lang="en-US" sz="2400" baseline="0" dirty="0" smtClean="0">
                <a:solidFill>
                  <a:schemeClr val="tx1"/>
                </a:solidFill>
                <a:latin typeface="+mn-lt"/>
                <a:ea typeface="+mn-ea"/>
                <a:cs typeface="+mn-cs"/>
              </a:rPr>
              <a:t>Draft a road map presenting the outcome of its Tasks and recommendations for follow-up actions</a:t>
            </a:r>
          </a:p>
          <a:p>
            <a:pPr marL="457200" indent="-457200">
              <a:buFont typeface="+mj-lt"/>
              <a:buAutoNum type="arabicPeriod"/>
            </a:pPr>
            <a:r>
              <a:rPr lang="en-US" sz="2400" baseline="0" dirty="0" smtClean="0">
                <a:solidFill>
                  <a:schemeClr val="tx1"/>
                </a:solidFill>
                <a:latin typeface="+mn-lt"/>
                <a:ea typeface="+mn-ea"/>
                <a:cs typeface="+mn-cs"/>
              </a:rPr>
              <a:t>Draft recommendations concerning the future creation of any Technical Committee(s)</a:t>
            </a: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6</a:t>
            </a:fld>
            <a:endParaRPr lang="en-US"/>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5175"/>
            <a:ext cx="7772400" cy="1200329"/>
          </a:xfrm>
        </p:spPr>
        <p:txBody>
          <a:bodyPr/>
          <a:lstStyle/>
          <a:p>
            <a:pPr marL="0" marR="0" indent="0" algn="ctr" defTabSz="914400" rtl="0" eaLnBrk="0" fontAlgn="base" latinLnBrk="0" hangingPunct="0">
              <a:lnSpc>
                <a:spcPct val="100000"/>
              </a:lnSpc>
              <a:spcBef>
                <a:spcPct val="0"/>
              </a:spcBef>
              <a:spcAft>
                <a:spcPct val="0"/>
              </a:spcAft>
              <a:buClrTx/>
              <a:buSzTx/>
              <a:buFontTx/>
              <a:buNone/>
              <a:tabLst/>
              <a:defRPr/>
            </a:pPr>
            <a:r>
              <a:rPr lang="en-US" sz="3600" b="1" dirty="0" smtClean="0">
                <a:solidFill>
                  <a:srgbClr val="1B5BA2"/>
                </a:solidFill>
                <a:latin typeface="+mj-lt"/>
                <a:ea typeface="+mj-ea"/>
                <a:cs typeface="+mj-cs"/>
              </a:rPr>
              <a:t>CEN/CENELEC/ETSI SSCC CG </a:t>
            </a:r>
            <a:r>
              <a:rPr lang="en-US" sz="3600" b="1" baseline="0" dirty="0" smtClean="0">
                <a:solidFill>
                  <a:srgbClr val="5C5C5C"/>
                </a:solidFill>
                <a:latin typeface="+mn-lt"/>
                <a:ea typeface="+mn-ea"/>
                <a:cs typeface="+mn-cs"/>
              </a:rPr>
              <a:t>Structure</a:t>
            </a:r>
            <a:endParaRPr lang="en-US" dirty="0"/>
          </a:p>
        </p:txBody>
      </p:sp>
      <p:sp>
        <p:nvSpPr>
          <p:cNvPr id="3" name="Content Placeholder 2"/>
          <p:cNvSpPr>
            <a:spLocks noGrp="1"/>
          </p:cNvSpPr>
          <p:nvPr>
            <p:ph idx="1"/>
          </p:nvPr>
        </p:nvSpPr>
        <p:spPr>
          <a:xfrm>
            <a:off x="684213" y="1268760"/>
            <a:ext cx="7772400" cy="4976465"/>
          </a:xfrm>
        </p:spPr>
        <p:txBody>
          <a:bodyPr>
            <a:normAutofit fontScale="92500" lnSpcReduction="20000"/>
          </a:bodyPr>
          <a:lstStyle/>
          <a:p>
            <a:r>
              <a:rPr lang="en-US" sz="3200" dirty="0" smtClean="0">
                <a:solidFill>
                  <a:srgbClr val="5C5C5C"/>
                </a:solidFill>
                <a:latin typeface="+mn-lt"/>
                <a:ea typeface="+mn-ea"/>
                <a:cs typeface="+mn-cs"/>
              </a:rPr>
              <a:t>TG 1: Mapping of relevant International, European and national standardization initiatives  </a:t>
            </a:r>
          </a:p>
          <a:p>
            <a:r>
              <a:rPr lang="en-US" sz="3200" dirty="0" smtClean="0">
                <a:solidFill>
                  <a:srgbClr val="5C5C5C"/>
                </a:solidFill>
                <a:latin typeface="+mn-lt"/>
                <a:ea typeface="+mn-ea"/>
                <a:cs typeface="+mn-cs"/>
              </a:rPr>
              <a:t> TG 2: Mapping of stakeholders and interested parties in European Objective: Define the categories of interested parties  </a:t>
            </a:r>
          </a:p>
          <a:p>
            <a:r>
              <a:rPr lang="en-US" sz="3200" dirty="0" smtClean="0">
                <a:solidFill>
                  <a:srgbClr val="5C5C5C"/>
                </a:solidFill>
                <a:latin typeface="+mn-lt"/>
                <a:ea typeface="+mn-ea"/>
                <a:cs typeface="+mn-cs"/>
              </a:rPr>
              <a:t>TG 3: Mapping of topics and issues to be dealt with under the scope SSCC Objective : Identify needs from different stakeholder, gaps, weakness and strength  </a:t>
            </a: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7</a:t>
            </a:fld>
            <a:endParaRPr lang="en-US"/>
          </a:p>
        </p:txBody>
      </p:sp>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8FE4E5E1ADA640A1B8941BAD902D33" ma:contentTypeVersion="3" ma:contentTypeDescription="Create a new document." ma:contentTypeScope="" ma:versionID="9e9b85b9012c2331508e95d7a28760e2">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76C602A-D06E-4533-A387-F1336EC566A8}"/>
</file>

<file path=customXml/itemProps2.xml><?xml version="1.0" encoding="utf-8"?>
<ds:datastoreItem xmlns:ds="http://schemas.openxmlformats.org/officeDocument/2006/customXml" ds:itemID="{3061AAE8-C781-4674-A6D2-BC470A321F17}"/>
</file>

<file path=customXml/itemProps3.xml><?xml version="1.0" encoding="utf-8"?>
<ds:datastoreItem xmlns:ds="http://schemas.openxmlformats.org/officeDocument/2006/customXml" ds:itemID="{8921DC04-EA07-423A-8D41-F2699F569B87}"/>
</file>

<file path=docProps/app.xml><?xml version="1.0" encoding="utf-8"?>
<Properties xmlns="http://schemas.openxmlformats.org/officeDocument/2006/extended-properties" xmlns:vt="http://schemas.openxmlformats.org/officeDocument/2006/docPropsVTypes">
  <TotalTime>514</TotalTime>
  <Words>345</Words>
  <Application>Microsoft Office PowerPoint</Application>
  <PresentationFormat>On-screen Show (4:3)</PresentationFormat>
  <Paragraphs>33</Paragraphs>
  <Slides>7</Slides>
  <Notes>2</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1_ITU-e</vt:lpstr>
      <vt:lpstr>CEN CENELEC Joint committee    </vt:lpstr>
      <vt:lpstr>ITU Involvement</vt:lpstr>
      <vt:lpstr>CEN/CENELEC ECO CG</vt:lpstr>
      <vt:lpstr>CEN/CENELEC/ETSI SSCC CG</vt:lpstr>
      <vt:lpstr>CEN/CENELEC/ETSI SSCC CG</vt:lpstr>
      <vt:lpstr>CEN/CENELEC/ETSI SSCC CG Deliverables</vt:lpstr>
      <vt:lpstr>CEN/CENELEC/ETSI SSCC CG Structure</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Standardization Activities on Environmental Sustainability  for the ICT Sector  future evolutions</dc:title>
  <dc:creator>Campilongo, Erica</dc:creator>
  <cp:lastModifiedBy>Paolo gemma</cp:lastModifiedBy>
  <cp:revision>39</cp:revision>
  <dcterms:created xsi:type="dcterms:W3CDTF">2013-10-30T14:16:43Z</dcterms:created>
  <dcterms:modified xsi:type="dcterms:W3CDTF">2013-12-05T14:21:20Z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(1)jsLWmvOBUJ9AjcOs1CbapgPXoqjge8D3aLUia5OBIWl8S71OlymPYwtqfhZfr+Jx4esI7IkK_x000d_
wH9bRV4iqTfCUODGj2yFKf0gYutn8aLrnYUSK79SLs7OOYce81xLLZPokL8RsZ6VwBSHMaEJ_x000d_
5wRXLqkoGYcFFw9IDZ2cv7m8QiI=</vt:lpwstr>
  </property>
  <property fmtid="{D5CDD505-2E9C-101B-9397-08002B2CF9AE}" pid="3" name="sflag">
    <vt:lpwstr>1386252690</vt:lpwstr>
  </property>
  <property fmtid="{D5CDD505-2E9C-101B-9397-08002B2CF9AE}" pid="4" name="ContentTypeId">
    <vt:lpwstr>0x010100DA8FE4E5E1ADA640A1B8941BAD902D33</vt:lpwstr>
  </property>
</Properties>
</file>